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66" r:id="rId2"/>
    <p:sldId id="300" r:id="rId3"/>
    <p:sldId id="272" r:id="rId4"/>
    <p:sldId id="316" r:id="rId5"/>
    <p:sldId id="298" r:id="rId6"/>
    <p:sldId id="284" r:id="rId7"/>
    <p:sldId id="324" r:id="rId8"/>
    <p:sldId id="325" r:id="rId9"/>
    <p:sldId id="286" r:id="rId10"/>
    <p:sldId id="270" r:id="rId11"/>
    <p:sldId id="271" r:id="rId12"/>
    <p:sldId id="301" r:id="rId13"/>
    <p:sldId id="318" r:id="rId14"/>
    <p:sldId id="319" r:id="rId15"/>
    <p:sldId id="287" r:id="rId16"/>
    <p:sldId id="320" r:id="rId17"/>
    <p:sldId id="321" r:id="rId18"/>
    <p:sldId id="322" r:id="rId19"/>
    <p:sldId id="288" r:id="rId20"/>
    <p:sldId id="296" r:id="rId21"/>
    <p:sldId id="289" r:id="rId22"/>
    <p:sldId id="290" r:id="rId23"/>
    <p:sldId id="274" r:id="rId24"/>
    <p:sldId id="265" r:id="rId25"/>
    <p:sldId id="276" r:id="rId26"/>
    <p:sldId id="278" r:id="rId27"/>
    <p:sldId id="280" r:id="rId28"/>
    <p:sldId id="281" r:id="rId29"/>
    <p:sldId id="263" r:id="rId30"/>
    <p:sldId id="299" r:id="rId31"/>
    <p:sldId id="277" r:id="rId32"/>
    <p:sldId id="264" r:id="rId33"/>
    <p:sldId id="326" r:id="rId34"/>
    <p:sldId id="308" r:id="rId35"/>
    <p:sldId id="333" r:id="rId36"/>
    <p:sldId id="302" r:id="rId37"/>
    <p:sldId id="303" r:id="rId38"/>
    <p:sldId id="304" r:id="rId39"/>
    <p:sldId id="305" r:id="rId40"/>
    <p:sldId id="306" r:id="rId41"/>
    <p:sldId id="307" r:id="rId42"/>
    <p:sldId id="309" r:id="rId43"/>
    <p:sldId id="297" r:id="rId44"/>
    <p:sldId id="293" r:id="rId45"/>
    <p:sldId id="332" r:id="rId46"/>
    <p:sldId id="327" r:id="rId47"/>
    <p:sldId id="328" r:id="rId48"/>
    <p:sldId id="329" r:id="rId49"/>
    <p:sldId id="330" r:id="rId50"/>
    <p:sldId id="331"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p:scale>
          <a:sx n="74" d="100"/>
          <a:sy n="74" d="100"/>
        </p:scale>
        <p:origin x="-117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03F9B51-9250-462D-8C58-6982412D94E0}" type="datetimeFigureOut">
              <a:rPr lang="en-US" smtClean="0"/>
              <a:t>11/5/2012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6B2BD5C-79D4-4B74-8281-113CDFA27AB2}" type="slidenum">
              <a:rPr lang="en-US" smtClean="0"/>
              <a:t>‹#›</a:t>
            </a:fld>
            <a:endParaRPr lang="en-US"/>
          </a:p>
        </p:txBody>
      </p:sp>
    </p:spTree>
    <p:extLst>
      <p:ext uri="{BB962C8B-B14F-4D97-AF65-F5344CB8AC3E}">
        <p14:creationId xmlns:p14="http://schemas.microsoft.com/office/powerpoint/2010/main" val="722347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Personalization</a:t>
            </a:r>
            <a:endParaRPr lang="en-US" dirty="0"/>
          </a:p>
        </p:txBody>
      </p:sp>
      <p:sp>
        <p:nvSpPr>
          <p:cNvPr id="4" name="Slide Number Placeholder 3"/>
          <p:cNvSpPr>
            <a:spLocks noGrp="1"/>
          </p:cNvSpPr>
          <p:nvPr>
            <p:ph type="sldNum" sz="quarter" idx="10"/>
          </p:nvPr>
        </p:nvSpPr>
        <p:spPr/>
        <p:txBody>
          <a:bodyPr/>
          <a:lstStyle/>
          <a:p>
            <a:fld id="{D6B2BD5C-79D4-4B74-8281-113CDFA27AB2}" type="slidenum">
              <a:rPr lang="en-US" smtClean="0"/>
              <a:t>3</a:t>
            </a:fld>
            <a:endParaRPr lang="en-US"/>
          </a:p>
        </p:txBody>
      </p:sp>
    </p:spTree>
    <p:extLst>
      <p:ext uri="{BB962C8B-B14F-4D97-AF65-F5344CB8AC3E}">
        <p14:creationId xmlns:p14="http://schemas.microsoft.com/office/powerpoint/2010/main" val="369282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 is the assay for resistance</a:t>
            </a:r>
            <a:endParaRPr lang="en-US" dirty="0"/>
          </a:p>
        </p:txBody>
      </p:sp>
      <p:sp>
        <p:nvSpPr>
          <p:cNvPr id="4" name="Slide Number Placeholder 3"/>
          <p:cNvSpPr>
            <a:spLocks noGrp="1"/>
          </p:cNvSpPr>
          <p:nvPr>
            <p:ph type="sldNum" sz="quarter" idx="10"/>
          </p:nvPr>
        </p:nvSpPr>
        <p:spPr/>
        <p:txBody>
          <a:bodyPr/>
          <a:lstStyle/>
          <a:p>
            <a:fld id="{D6B2BD5C-79D4-4B74-8281-113CDFA27AB2}" type="slidenum">
              <a:rPr lang="en-US" smtClean="0"/>
              <a:t>29</a:t>
            </a:fld>
            <a:endParaRPr lang="en-US"/>
          </a:p>
        </p:txBody>
      </p:sp>
    </p:spTree>
    <p:extLst>
      <p:ext uri="{BB962C8B-B14F-4D97-AF65-F5344CB8AC3E}">
        <p14:creationId xmlns:p14="http://schemas.microsoft.com/office/powerpoint/2010/main" val="363896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2BD5C-79D4-4B74-8281-113CDFA27AB2}" type="slidenum">
              <a:rPr lang="en-US" smtClean="0"/>
              <a:t>32</a:t>
            </a:fld>
            <a:endParaRPr lang="en-US"/>
          </a:p>
        </p:txBody>
      </p:sp>
    </p:spTree>
    <p:extLst>
      <p:ext uri="{BB962C8B-B14F-4D97-AF65-F5344CB8AC3E}">
        <p14:creationId xmlns:p14="http://schemas.microsoft.com/office/powerpoint/2010/main" val="47571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dispositions context can also be construed </a:t>
            </a:r>
            <a:r>
              <a:rPr lang="en-US" dirty="0" err="1" smtClean="0"/>
              <a:t>dispositionally</a:t>
            </a:r>
            <a:endParaRPr lang="en-US" dirty="0"/>
          </a:p>
        </p:txBody>
      </p:sp>
      <p:sp>
        <p:nvSpPr>
          <p:cNvPr id="4" name="Slide Number Placeholder 3"/>
          <p:cNvSpPr>
            <a:spLocks noGrp="1"/>
          </p:cNvSpPr>
          <p:nvPr>
            <p:ph type="sldNum" sz="quarter" idx="10"/>
          </p:nvPr>
        </p:nvSpPr>
        <p:spPr/>
        <p:txBody>
          <a:bodyPr/>
          <a:lstStyle/>
          <a:p>
            <a:fld id="{A4FD4499-C3C4-4FB4-B1FC-8D2BB392B7D1}"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Queries answered in terms of blocking dispositions are explanatory</a:t>
            </a:r>
          </a:p>
          <a:p>
            <a:endParaRPr lang="en-US" dirty="0"/>
          </a:p>
        </p:txBody>
      </p:sp>
      <p:sp>
        <p:nvSpPr>
          <p:cNvPr id="4" name="Slide Number Placeholder 3"/>
          <p:cNvSpPr>
            <a:spLocks noGrp="1"/>
          </p:cNvSpPr>
          <p:nvPr>
            <p:ph type="sldNum" sz="quarter" idx="10"/>
          </p:nvPr>
        </p:nvSpPr>
        <p:spPr/>
        <p:txBody>
          <a:bodyPr/>
          <a:lstStyle/>
          <a:p>
            <a:fld id="{D6B2BD5C-79D4-4B74-8281-113CDFA27AB2}" type="slidenum">
              <a:rPr lang="en-US" smtClean="0"/>
              <a:t>42</a:t>
            </a:fld>
            <a:endParaRPr lang="en-US"/>
          </a:p>
        </p:txBody>
      </p:sp>
    </p:spTree>
    <p:extLst>
      <p:ext uri="{BB962C8B-B14F-4D97-AF65-F5344CB8AC3E}">
        <p14:creationId xmlns:p14="http://schemas.microsoft.com/office/powerpoint/2010/main" val="124449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Recip</a:t>
            </a:r>
            <a:r>
              <a:rPr lang="en-US" dirty="0" smtClean="0"/>
              <a:t> </a:t>
            </a:r>
            <a:r>
              <a:rPr lang="en-US" dirty="0" err="1" smtClean="0"/>
              <a:t>disp</a:t>
            </a:r>
            <a:r>
              <a:rPr lang="en-US" dirty="0" smtClean="0"/>
              <a:t> partners: evolved that way or designed that way</a:t>
            </a:r>
            <a:endParaRPr lang="en-US" dirty="0"/>
          </a:p>
        </p:txBody>
      </p:sp>
      <p:sp>
        <p:nvSpPr>
          <p:cNvPr id="4" name="Slide Number Placeholder 3"/>
          <p:cNvSpPr>
            <a:spLocks noGrp="1"/>
          </p:cNvSpPr>
          <p:nvPr>
            <p:ph type="sldNum" sz="quarter" idx="10"/>
          </p:nvPr>
        </p:nvSpPr>
        <p:spPr/>
        <p:txBody>
          <a:bodyPr/>
          <a:lstStyle/>
          <a:p>
            <a:fld id="{A4FD4499-C3C4-4FB4-B1FC-8D2BB392B7D1}" type="slidenum">
              <a:rPr lang="en-US" smtClean="0"/>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Simplified</a:t>
            </a:r>
            <a:r>
              <a:rPr lang="en-US" baseline="0" dirty="0" smtClean="0"/>
              <a:t>, “really host of pathogen role”</a:t>
            </a:r>
            <a:endParaRPr lang="en-US" dirty="0"/>
          </a:p>
        </p:txBody>
      </p:sp>
      <p:sp>
        <p:nvSpPr>
          <p:cNvPr id="4" name="Slide Number Placeholder 3"/>
          <p:cNvSpPr>
            <a:spLocks noGrp="1"/>
          </p:cNvSpPr>
          <p:nvPr>
            <p:ph type="sldNum" sz="quarter" idx="10"/>
          </p:nvPr>
        </p:nvSpPr>
        <p:spPr/>
        <p:txBody>
          <a:bodyPr/>
          <a:lstStyle/>
          <a:p>
            <a:fld id="{04132786-0B8F-4655-A739-4E05CFCA508B}" type="slidenum">
              <a:rPr lang="en-US" smtClean="0"/>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Meaninful</a:t>
            </a:r>
            <a:r>
              <a:rPr lang="en-US" dirty="0" smtClean="0"/>
              <a:t> information exchange</a:t>
            </a:r>
            <a:r>
              <a:rPr lang="en-US" baseline="0" dirty="0" smtClean="0"/>
              <a:t> for clinical decision support </a:t>
            </a:r>
          </a:p>
          <a:p>
            <a:r>
              <a:rPr lang="en-US" baseline="0" dirty="0" smtClean="0"/>
              <a:t>and evolve for</a:t>
            </a:r>
            <a:endParaRPr lang="en-US" dirty="0"/>
          </a:p>
        </p:txBody>
      </p:sp>
      <p:sp>
        <p:nvSpPr>
          <p:cNvPr id="4" name="Slide Number Placeholder 3"/>
          <p:cNvSpPr>
            <a:spLocks noGrp="1"/>
          </p:cNvSpPr>
          <p:nvPr>
            <p:ph type="sldNum" sz="quarter" idx="10"/>
          </p:nvPr>
        </p:nvSpPr>
        <p:spPr/>
        <p:txBody>
          <a:bodyPr/>
          <a:lstStyle/>
          <a:p>
            <a:fld id="{D6B2BD5C-79D4-4B74-8281-113CDFA27AB2}" type="slidenum">
              <a:rPr lang="en-US" smtClean="0"/>
              <a:t>4</a:t>
            </a:fld>
            <a:endParaRPr lang="en-US"/>
          </a:p>
        </p:txBody>
      </p:sp>
    </p:spTree>
    <p:extLst>
      <p:ext uri="{BB962C8B-B14F-4D97-AF65-F5344CB8AC3E}">
        <p14:creationId xmlns:p14="http://schemas.microsoft.com/office/powerpoint/2010/main" val="62884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code system should be extended to do the job of</a:t>
            </a:r>
            <a:r>
              <a:rPr lang="en-US" baseline="0" dirty="0" smtClean="0"/>
              <a:t> an ontology.  Not every taxonomy is a good ontology.</a:t>
            </a:r>
            <a:endParaRPr lang="en-US" dirty="0" smtClean="0"/>
          </a:p>
          <a:p>
            <a:r>
              <a:rPr lang="en-US" dirty="0" smtClean="0"/>
              <a:t>Additional Code:</a:t>
            </a:r>
            <a:r>
              <a:rPr lang="en-US" baseline="0" dirty="0" smtClean="0"/>
              <a:t> Good, a partial description.</a:t>
            </a:r>
          </a:p>
          <a:p>
            <a:pPr defTabSz="966612">
              <a:defRPr/>
            </a:pPr>
            <a:r>
              <a:rPr lang="en-US" baseline="0" dirty="0" smtClean="0"/>
              <a:t>Differentiation by drug resistance</a:t>
            </a:r>
          </a:p>
          <a:p>
            <a:r>
              <a:rPr lang="en-US" baseline="0" dirty="0" smtClean="0"/>
              <a:t>Exclusions: septicemia</a:t>
            </a:r>
          </a:p>
          <a:p>
            <a:r>
              <a:rPr lang="en-US" baseline="0" dirty="0" smtClean="0"/>
              <a:t>Coverage based: ‘other’ ‘unspecified’</a:t>
            </a:r>
          </a:p>
          <a:p>
            <a:r>
              <a:rPr lang="en-US" baseline="0" dirty="0" smtClean="0"/>
              <a:t>Lacks any links to genotypic info.</a:t>
            </a:r>
          </a:p>
        </p:txBody>
      </p:sp>
      <p:sp>
        <p:nvSpPr>
          <p:cNvPr id="4" name="Slide Number Placeholder 3"/>
          <p:cNvSpPr>
            <a:spLocks noGrp="1"/>
          </p:cNvSpPr>
          <p:nvPr>
            <p:ph type="sldNum" sz="quarter" idx="10"/>
          </p:nvPr>
        </p:nvSpPr>
        <p:spPr/>
        <p:txBody>
          <a:bodyPr/>
          <a:lstStyle/>
          <a:p>
            <a:fld id="{0B047268-88AA-4DE6-B690-7D351E0E72CB}" type="slidenum">
              <a:rPr lang="en-US" smtClean="0"/>
              <a:t>5</a:t>
            </a:fld>
            <a:endParaRPr lang="en-US"/>
          </a:p>
        </p:txBody>
      </p:sp>
    </p:spTree>
    <p:extLst>
      <p:ext uri="{BB962C8B-B14F-4D97-AF65-F5344CB8AC3E}">
        <p14:creationId xmlns:p14="http://schemas.microsoft.com/office/powerpoint/2010/main" val="231520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code system should be extended to do the job of</a:t>
            </a:r>
            <a:r>
              <a:rPr lang="en-US" baseline="0" dirty="0" smtClean="0"/>
              <a:t> an ontology.  Not every taxonomy is a good ontology.</a:t>
            </a:r>
            <a:endParaRPr lang="en-US" dirty="0" smtClean="0"/>
          </a:p>
          <a:p>
            <a:r>
              <a:rPr lang="en-US" dirty="0" smtClean="0"/>
              <a:t>Additional Code:</a:t>
            </a:r>
            <a:r>
              <a:rPr lang="en-US" baseline="0" dirty="0" smtClean="0"/>
              <a:t> Good, a partial description.</a:t>
            </a:r>
          </a:p>
          <a:p>
            <a:pPr defTabSz="966612">
              <a:defRPr/>
            </a:pPr>
            <a:r>
              <a:rPr lang="en-US" baseline="0" dirty="0" smtClean="0"/>
              <a:t>Differentiation by drug resistance</a:t>
            </a:r>
          </a:p>
          <a:p>
            <a:r>
              <a:rPr lang="en-US" baseline="0" dirty="0" smtClean="0"/>
              <a:t>Exclusions: septicemia</a:t>
            </a:r>
          </a:p>
          <a:p>
            <a:r>
              <a:rPr lang="en-US" baseline="0" dirty="0" smtClean="0"/>
              <a:t>Coverage based: ‘other’ ‘unspecified’</a:t>
            </a:r>
          </a:p>
          <a:p>
            <a:r>
              <a:rPr lang="en-US" baseline="0" dirty="0" smtClean="0"/>
              <a:t>Lacks any links to genotypic info.</a:t>
            </a:r>
          </a:p>
        </p:txBody>
      </p:sp>
      <p:sp>
        <p:nvSpPr>
          <p:cNvPr id="4" name="Slide Number Placeholder 3"/>
          <p:cNvSpPr>
            <a:spLocks noGrp="1"/>
          </p:cNvSpPr>
          <p:nvPr>
            <p:ph type="sldNum" sz="quarter" idx="10"/>
          </p:nvPr>
        </p:nvSpPr>
        <p:spPr/>
        <p:txBody>
          <a:bodyPr/>
          <a:lstStyle/>
          <a:p>
            <a:fld id="{0B047268-88AA-4DE6-B690-7D351E0E72CB}" type="slidenum">
              <a:rPr lang="en-US" smtClean="0"/>
              <a:t>6</a:t>
            </a:fld>
            <a:endParaRPr lang="en-US"/>
          </a:p>
        </p:txBody>
      </p:sp>
    </p:spTree>
    <p:extLst>
      <p:ext uri="{BB962C8B-B14F-4D97-AF65-F5344CB8AC3E}">
        <p14:creationId xmlns:p14="http://schemas.microsoft.com/office/powerpoint/2010/main" val="231520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What determines the course of a disease</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hangingPunct="1"/>
            <a:fld id="{AC488AD8-BF7F-4CCD-BD34-CC20C16B960C}" type="slidenum">
              <a:rPr lang="en-US" smtClean="0"/>
              <a:pPr eaLnBrk="1" hangingPunct="1"/>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F518F-FB6B-4A2A-99A6-502440E52C62}" type="slidenum">
              <a:rPr lang="en-US" smtClean="0"/>
              <a:t>19</a:t>
            </a:fld>
            <a:endParaRPr lang="en-US"/>
          </a:p>
        </p:txBody>
      </p:sp>
    </p:spTree>
    <p:extLst>
      <p:ext uri="{BB962C8B-B14F-4D97-AF65-F5344CB8AC3E}">
        <p14:creationId xmlns:p14="http://schemas.microsoft.com/office/powerpoint/2010/main" val="8993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2BD5C-79D4-4B74-8281-113CDFA27AB2}" type="slidenum">
              <a:rPr lang="en-US" smtClean="0"/>
              <a:t>20</a:t>
            </a:fld>
            <a:endParaRPr lang="en-US"/>
          </a:p>
        </p:txBody>
      </p:sp>
    </p:spTree>
    <p:extLst>
      <p:ext uri="{BB962C8B-B14F-4D97-AF65-F5344CB8AC3E}">
        <p14:creationId xmlns:p14="http://schemas.microsoft.com/office/powerpoint/2010/main" val="87839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incorporating the isolate specific information can make the following inferences</a:t>
            </a:r>
          </a:p>
          <a:p>
            <a:endParaRPr lang="en-US" dirty="0" smtClean="0"/>
          </a:p>
          <a:p>
            <a:r>
              <a:rPr lang="en-US" dirty="0" smtClean="0"/>
              <a:t>Blue we have essentially done – at least proof of principle.  Next</a:t>
            </a:r>
            <a:r>
              <a:rPr lang="en-US" baseline="0" dirty="0" smtClean="0"/>
              <a:t> step is red</a:t>
            </a:r>
          </a:p>
          <a:p>
            <a:endParaRPr lang="en-US" baseline="0" dirty="0" smtClean="0"/>
          </a:p>
          <a:p>
            <a:r>
              <a:rPr lang="en-US" baseline="0" dirty="0" smtClean="0"/>
              <a:t>By using common </a:t>
            </a:r>
            <a:r>
              <a:rPr lang="en-US" baseline="0" dirty="0" err="1" smtClean="0"/>
              <a:t>ontologies</a:t>
            </a:r>
            <a:r>
              <a:rPr lang="en-US" baseline="0" dirty="0" smtClean="0"/>
              <a:t> and nomenclatures and a common set of relations and structure, should be interoperable similar representations for other organism types</a:t>
            </a:r>
            <a:endParaRPr lang="en-US" dirty="0"/>
          </a:p>
        </p:txBody>
      </p:sp>
      <p:sp>
        <p:nvSpPr>
          <p:cNvPr id="4" name="Slide Number Placeholder 3"/>
          <p:cNvSpPr>
            <a:spLocks noGrp="1"/>
          </p:cNvSpPr>
          <p:nvPr>
            <p:ph type="sldNum" sz="quarter" idx="10"/>
          </p:nvPr>
        </p:nvSpPr>
        <p:spPr/>
        <p:txBody>
          <a:bodyPr/>
          <a:lstStyle/>
          <a:p>
            <a:fld id="{0B047268-88AA-4DE6-B690-7D351E0E72CB}" type="slidenum">
              <a:rPr lang="en-US" smtClean="0"/>
              <a:pPr/>
              <a:t>23</a:t>
            </a:fld>
            <a:endParaRPr lang="en-US"/>
          </a:p>
        </p:txBody>
      </p:sp>
    </p:spTree>
    <p:extLst>
      <p:ext uri="{BB962C8B-B14F-4D97-AF65-F5344CB8AC3E}">
        <p14:creationId xmlns:p14="http://schemas.microsoft.com/office/powerpoint/2010/main" val="259342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 </a:t>
            </a:r>
            <a:endParaRPr lang="en-US" dirty="0"/>
          </a:p>
        </p:txBody>
      </p:sp>
      <p:sp>
        <p:nvSpPr>
          <p:cNvPr id="4" name="Slide Number Placeholder 3"/>
          <p:cNvSpPr>
            <a:spLocks noGrp="1"/>
          </p:cNvSpPr>
          <p:nvPr>
            <p:ph type="sldNum" sz="quarter" idx="10"/>
          </p:nvPr>
        </p:nvSpPr>
        <p:spPr/>
        <p:txBody>
          <a:bodyPr/>
          <a:lstStyle/>
          <a:p>
            <a:fld id="{0B047268-88AA-4DE6-B690-7D351E0E72CB}" type="slidenum">
              <a:rPr lang="en-US" smtClean="0"/>
              <a:t>24</a:t>
            </a:fld>
            <a:endParaRPr lang="en-US"/>
          </a:p>
        </p:txBody>
      </p:sp>
    </p:spTree>
    <p:extLst>
      <p:ext uri="{BB962C8B-B14F-4D97-AF65-F5344CB8AC3E}">
        <p14:creationId xmlns:p14="http://schemas.microsoft.com/office/powerpoint/2010/main" val="259342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11/5/2012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oldfain@blue-highway.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ido-staph.googlecode.com/svn/applications/NCBIGene/NCBISaGenes.ow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microbewiki.kenyon.edu/index.php/Staphylococc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textbookofbacteriology.net/themicrobialworld/stap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sccmec.org/Pages/SCC_ClassificationEN.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purl.obolibrary.org/obo/ido/sa/narsa-isolates.owl" TargetMode="External"/><Relationship Id="rId4" Type="http://schemas.openxmlformats.org/officeDocument/2006/relationships/hyperlink" Target="http://awqbi.com/LATTICE/narsa-complete.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cd9cm.chrisendres.com/index.php?action=child&amp;recordid=30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cd9cm.chrisendres.com/index.php?action=child&amp;recordid=3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de.google.com/p/ido-staph/" TargetMode="External"/><Relationship Id="rId2" Type="http://schemas.openxmlformats.org/officeDocument/2006/relationships/hyperlink" Target="http://purl.obolibrary.org/obo/ido/sa.ow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AGOLDF~1\AppData\Local\Temp\ID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7200"/>
            <a:ext cx="24384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838200" y="187097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IDO-Staph: </a:t>
            </a:r>
          </a:p>
          <a:p>
            <a:r>
              <a:rPr lang="en-US" sz="3200" dirty="0" smtClean="0"/>
              <a:t>An Ontology of </a:t>
            </a:r>
            <a:r>
              <a:rPr lang="en-US" sz="3200" i="1" dirty="0" smtClean="0"/>
              <a:t>Staphylococcus aureus </a:t>
            </a:r>
            <a:r>
              <a:rPr lang="en-US" sz="3200" dirty="0" smtClean="0"/>
              <a:t>Infectious Disease</a:t>
            </a:r>
            <a:endParaRPr lang="en-US" sz="3200" dirty="0"/>
          </a:p>
        </p:txBody>
      </p:sp>
      <p:sp>
        <p:nvSpPr>
          <p:cNvPr id="8" name="Subtitle 2"/>
          <p:cNvSpPr txBox="1">
            <a:spLocks/>
          </p:cNvSpPr>
          <p:nvPr/>
        </p:nvSpPr>
        <p:spPr>
          <a:xfrm>
            <a:off x="1524000" y="4038600"/>
            <a:ext cx="6400800" cy="17526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Albert Goldfain, Ph.D.</a:t>
            </a:r>
          </a:p>
          <a:p>
            <a:r>
              <a:rPr lang="en-US" dirty="0" smtClean="0"/>
              <a:t>Researcher, Blue Highway, Inc.</a:t>
            </a:r>
          </a:p>
          <a:p>
            <a:r>
              <a:rPr lang="en-US" dirty="0" smtClean="0">
                <a:hlinkClick r:id="rId3"/>
              </a:rPr>
              <a:t>agoldfain@blue-highway.com</a:t>
            </a:r>
            <a:r>
              <a:rPr lang="en-US" dirty="0" smtClean="0"/>
              <a:t> </a:t>
            </a:r>
          </a:p>
          <a:p>
            <a:endParaRPr lang="en-GB" dirty="0"/>
          </a:p>
          <a:p>
            <a:r>
              <a:rPr lang="en-GB" dirty="0" smtClean="0"/>
              <a:t>Problems in Ontology Invited Talk</a:t>
            </a:r>
          </a:p>
          <a:p>
            <a:r>
              <a:rPr lang="en-US" dirty="0" smtClean="0"/>
              <a:t>November 5, 2012</a:t>
            </a:r>
          </a:p>
          <a:p>
            <a:endParaRPr lang="en-US" dirty="0"/>
          </a:p>
        </p:txBody>
      </p:sp>
    </p:spTree>
    <p:extLst>
      <p:ext uri="{BB962C8B-B14F-4D97-AF65-F5344CB8AC3E}">
        <p14:creationId xmlns:p14="http://schemas.microsoft.com/office/powerpoint/2010/main" val="4226303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IDO: Core and Extensions Framework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5538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306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Lattice of Lightweight </a:t>
            </a:r>
            <a:br>
              <a:rPr lang="en-US" dirty="0" smtClean="0"/>
            </a:br>
            <a:r>
              <a:rPr lang="en-US" dirty="0" smtClean="0"/>
              <a:t>Application-Specific Ontologies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95" y="1676400"/>
            <a:ext cx="8439150" cy="509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354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fontScale="90000"/>
          </a:bodyPr>
          <a:lstStyle/>
          <a:p>
            <a:r>
              <a:rPr lang="en-US" dirty="0" smtClean="0"/>
              <a:t>The organism </a:t>
            </a:r>
            <a:r>
              <a:rPr lang="en-US" i="1" dirty="0" smtClean="0"/>
              <a:t>Staphylococcus aureus (Sa)</a:t>
            </a:r>
            <a:r>
              <a:rPr lang="en-US" dirty="0" smtClean="0"/>
              <a:t> </a:t>
            </a:r>
            <a:endParaRPr lang="en-US" dirty="0"/>
          </a:p>
        </p:txBody>
      </p:sp>
      <p:pic>
        <p:nvPicPr>
          <p:cNvPr id="1026" name="Picture 2" descr="SaAtScal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915400" cy="280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5800" y="3733800"/>
            <a:ext cx="8229600" cy="2031325"/>
          </a:xfrm>
          <a:prstGeom prst="rect">
            <a:avLst/>
          </a:prstGeom>
          <a:noFill/>
        </p:spPr>
        <p:txBody>
          <a:bodyPr wrap="square" rtlCol="0">
            <a:spAutoFit/>
          </a:bodyPr>
          <a:lstStyle/>
          <a:p>
            <a:r>
              <a:rPr lang="en-US" dirty="0" err="1" smtClean="0"/>
              <a:t>NCBITaxon:Staphylococcus</a:t>
            </a:r>
            <a:r>
              <a:rPr lang="en-US" dirty="0" smtClean="0"/>
              <a:t> aureus. IDO-Staph makes several assertions about this bacteria:</a:t>
            </a:r>
            <a:endParaRPr lang="en-US" dirty="0"/>
          </a:p>
          <a:p>
            <a:pPr marL="285750" lvl="0" indent="-285750">
              <a:buFont typeface="Arial" pitchFamily="34" charset="0"/>
              <a:buChar char="•"/>
            </a:pPr>
            <a:r>
              <a:rPr lang="en-US" b="1" dirty="0" err="1"/>
              <a:t>bearer_of</a:t>
            </a:r>
            <a:r>
              <a:rPr lang="en-US" dirty="0"/>
              <a:t> SOME </a:t>
            </a:r>
            <a:r>
              <a:rPr lang="en-US" dirty="0" err="1"/>
              <a:t>pato</a:t>
            </a:r>
            <a:r>
              <a:rPr lang="en-US" dirty="0"/>
              <a:t>:‘spherical’ (</a:t>
            </a:r>
            <a:r>
              <a:rPr lang="en-US" dirty="0" smtClean="0"/>
              <a:t>quality)</a:t>
            </a:r>
          </a:p>
          <a:p>
            <a:pPr marL="285750" lvl="0" indent="-285750">
              <a:buFont typeface="Arial" pitchFamily="34" charset="0"/>
              <a:buChar char="•"/>
            </a:pPr>
            <a:r>
              <a:rPr lang="en-US" b="1" dirty="0" err="1" smtClean="0"/>
              <a:t>has_disposition</a:t>
            </a:r>
            <a:r>
              <a:rPr lang="en-US" dirty="0" smtClean="0"/>
              <a:t> </a:t>
            </a:r>
            <a:r>
              <a:rPr lang="en-US" dirty="0"/>
              <a:t>SOME (</a:t>
            </a:r>
            <a:r>
              <a:rPr lang="en-US" b="1" dirty="0" err="1"/>
              <a:t>realized_by</a:t>
            </a:r>
            <a:r>
              <a:rPr lang="en-US" dirty="0"/>
              <a:t> SOME </a:t>
            </a:r>
            <a:r>
              <a:rPr lang="en-US" dirty="0" err="1"/>
              <a:t>go:‘aerobic</a:t>
            </a:r>
            <a:r>
              <a:rPr lang="en-US" dirty="0"/>
              <a:t> respiration</a:t>
            </a:r>
            <a:r>
              <a:rPr lang="en-US" dirty="0" smtClean="0"/>
              <a:t>’)</a:t>
            </a:r>
          </a:p>
          <a:p>
            <a:pPr marL="285750" lvl="0" indent="-285750">
              <a:buFont typeface="Arial" pitchFamily="34" charset="0"/>
              <a:buChar char="•"/>
            </a:pPr>
            <a:r>
              <a:rPr lang="en-US" b="1" dirty="0" err="1" smtClean="0"/>
              <a:t>has_disposition</a:t>
            </a:r>
            <a:r>
              <a:rPr lang="en-US" dirty="0" smtClean="0"/>
              <a:t> </a:t>
            </a:r>
            <a:r>
              <a:rPr lang="en-US" dirty="0"/>
              <a:t>SOME (</a:t>
            </a:r>
            <a:r>
              <a:rPr lang="en-US" b="1" dirty="0" err="1"/>
              <a:t>realized_by</a:t>
            </a:r>
            <a:r>
              <a:rPr lang="en-US" dirty="0"/>
              <a:t> SOME </a:t>
            </a:r>
            <a:r>
              <a:rPr lang="en-US" dirty="0" err="1"/>
              <a:t>go:’fermentation</a:t>
            </a:r>
            <a:r>
              <a:rPr lang="en-US" dirty="0" smtClean="0"/>
              <a:t>’)</a:t>
            </a:r>
          </a:p>
          <a:p>
            <a:pPr marL="285750" lvl="0" indent="-285750">
              <a:buFont typeface="Arial" pitchFamily="34" charset="0"/>
              <a:buChar char="•"/>
            </a:pPr>
            <a:r>
              <a:rPr lang="en-US" b="1" dirty="0" err="1" smtClean="0"/>
              <a:t>has_part</a:t>
            </a:r>
            <a:r>
              <a:rPr lang="en-US" dirty="0" smtClean="0"/>
              <a:t> </a:t>
            </a:r>
            <a:r>
              <a:rPr lang="en-US" dirty="0"/>
              <a:t>SOME </a:t>
            </a:r>
            <a:r>
              <a:rPr lang="en-US" dirty="0" err="1"/>
              <a:t>go:‘gram-positive-bacterium-type</a:t>
            </a:r>
            <a:r>
              <a:rPr lang="en-US" dirty="0"/>
              <a:t> cell </a:t>
            </a:r>
            <a:r>
              <a:rPr lang="en-US" dirty="0" smtClean="0"/>
              <a:t>wall’</a:t>
            </a:r>
          </a:p>
          <a:p>
            <a:pPr marL="285750" lvl="0" indent="-285750">
              <a:buFont typeface="Arial" pitchFamily="34" charset="0"/>
              <a:buChar char="•"/>
            </a:pPr>
            <a:r>
              <a:rPr lang="en-US" b="1" dirty="0" err="1" smtClean="0"/>
              <a:t>has_part</a:t>
            </a:r>
            <a:r>
              <a:rPr lang="en-US" dirty="0" smtClean="0"/>
              <a:t> </a:t>
            </a:r>
            <a:r>
              <a:rPr lang="en-US" dirty="0"/>
              <a:t>SOME (</a:t>
            </a:r>
            <a:r>
              <a:rPr lang="en-US" b="1" dirty="0" err="1"/>
              <a:t>has_disposition</a:t>
            </a:r>
            <a:r>
              <a:rPr lang="en-US" dirty="0"/>
              <a:t> SOME </a:t>
            </a:r>
            <a:r>
              <a:rPr lang="en-US" dirty="0" err="1"/>
              <a:t>go:‘catalase</a:t>
            </a:r>
            <a:r>
              <a:rPr lang="en-US" dirty="0"/>
              <a:t> activity</a:t>
            </a:r>
            <a:r>
              <a:rPr lang="en-US" dirty="0" smtClean="0"/>
              <a:t>’)</a:t>
            </a:r>
            <a:endParaRPr lang="en-US" dirty="0"/>
          </a:p>
        </p:txBody>
      </p:sp>
    </p:spTree>
    <p:extLst>
      <p:ext uri="{BB962C8B-B14F-4D97-AF65-F5344CB8AC3E}">
        <p14:creationId xmlns:p14="http://schemas.microsoft.com/office/powerpoint/2010/main" val="2565026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Genes</a:t>
            </a:r>
            <a:endParaRPr lang="en-US" dirty="0"/>
          </a:p>
        </p:txBody>
      </p:sp>
      <p:sp>
        <p:nvSpPr>
          <p:cNvPr id="3" name="Content Placeholder 2"/>
          <p:cNvSpPr>
            <a:spLocks noGrp="1"/>
          </p:cNvSpPr>
          <p:nvPr>
            <p:ph idx="1"/>
          </p:nvPr>
        </p:nvSpPr>
        <p:spPr/>
        <p:txBody>
          <a:bodyPr>
            <a:normAutofit/>
          </a:bodyPr>
          <a:lstStyle/>
          <a:p>
            <a:r>
              <a:rPr lang="en-US" dirty="0"/>
              <a:t>IDO-Staph imports ‘gene’ from the Sequence </a:t>
            </a:r>
            <a:r>
              <a:rPr lang="en-US" dirty="0" smtClean="0"/>
              <a:t>Ontology</a:t>
            </a:r>
          </a:p>
          <a:p>
            <a:r>
              <a:rPr lang="en-US" dirty="0" smtClean="0"/>
              <a:t>Sa-specific genes from NCIB Gene:</a:t>
            </a:r>
          </a:p>
          <a:p>
            <a:pPr marL="0" indent="0">
              <a:buNone/>
            </a:pPr>
            <a:r>
              <a:rPr lang="en-US" sz="1600" u="sng" dirty="0" smtClean="0">
                <a:hlinkClick r:id="rId2"/>
              </a:rPr>
              <a:t>http</a:t>
            </a:r>
            <a:r>
              <a:rPr lang="en-US" sz="1600" u="sng" dirty="0">
                <a:hlinkClick r:id="rId2"/>
              </a:rPr>
              <a:t>://</a:t>
            </a:r>
            <a:r>
              <a:rPr lang="en-US" sz="1600" u="sng" dirty="0" smtClean="0">
                <a:hlinkClick r:id="rId2"/>
              </a:rPr>
              <a:t>ido-staph.googlecode.com/svn/applications/NCBIGene/NCBISaGenes.owl</a:t>
            </a:r>
            <a:endParaRPr lang="en-US" sz="1600" u="sng" dirty="0" smtClean="0"/>
          </a:p>
          <a:p>
            <a:pPr lvl="1"/>
            <a:r>
              <a:rPr lang="en-US" dirty="0" smtClean="0"/>
              <a:t>Gene </a:t>
            </a:r>
            <a:r>
              <a:rPr lang="en-US" dirty="0"/>
              <a:t>results for Staph Aureus: </a:t>
            </a:r>
            <a:r>
              <a:rPr lang="en-US" dirty="0" smtClean="0"/>
              <a:t>88625 </a:t>
            </a:r>
            <a:r>
              <a:rPr lang="en-US" dirty="0"/>
              <a:t>entries </a:t>
            </a:r>
          </a:p>
          <a:p>
            <a:pPr lvl="1"/>
            <a:r>
              <a:rPr lang="en-US" dirty="0" smtClean="0"/>
              <a:t>Removing </a:t>
            </a:r>
            <a:r>
              <a:rPr lang="en-US" dirty="0"/>
              <a:t>genes with hypothetical, putative, pseudo, or unknown products: </a:t>
            </a:r>
            <a:r>
              <a:rPr lang="en-US" dirty="0" smtClean="0"/>
              <a:t>54086 </a:t>
            </a:r>
            <a:r>
              <a:rPr lang="en-US" dirty="0"/>
              <a:t>entries</a:t>
            </a:r>
          </a:p>
          <a:p>
            <a:pPr lvl="1"/>
            <a:r>
              <a:rPr lang="en-US" dirty="0" smtClean="0"/>
              <a:t>SELECT </a:t>
            </a:r>
            <a:r>
              <a:rPr lang="en-US" dirty="0"/>
              <a:t>DISTINCT </a:t>
            </a:r>
            <a:r>
              <a:rPr lang="en-US" dirty="0" smtClean="0"/>
              <a:t>gene names:</a:t>
            </a:r>
            <a:r>
              <a:rPr lang="en-US" dirty="0"/>
              <a:t> </a:t>
            </a:r>
            <a:r>
              <a:rPr lang="en-US" dirty="0" smtClean="0"/>
              <a:t>36096 entries</a:t>
            </a:r>
          </a:p>
          <a:p>
            <a:r>
              <a:rPr lang="en-US" dirty="0" smtClean="0"/>
              <a:t>Essential genes of Sa as determined by Transposon-Mediated Differential Hybridization (</a:t>
            </a:r>
            <a:r>
              <a:rPr lang="en-US" dirty="0" err="1" smtClean="0"/>
              <a:t>Chaudhuri</a:t>
            </a:r>
            <a:r>
              <a:rPr lang="en-US" dirty="0" smtClean="0"/>
              <a:t> </a:t>
            </a:r>
            <a:r>
              <a:rPr lang="en-US" i="1" dirty="0" smtClean="0"/>
              <a:t>et al</a:t>
            </a:r>
            <a:r>
              <a:rPr lang="en-US" dirty="0" smtClean="0"/>
              <a:t>, 2009)</a:t>
            </a:r>
          </a:p>
          <a:p>
            <a:pPr lvl="1"/>
            <a:r>
              <a:rPr lang="en-US" dirty="0" smtClean="0"/>
              <a:t>248 genes labeled as essential in all studies covered</a:t>
            </a:r>
          </a:p>
          <a:p>
            <a:pPr lvl="1"/>
            <a:r>
              <a:rPr lang="en-US" dirty="0" smtClean="0"/>
              <a:t>Imported into IDO-Staph along with a GO annotation for their products.</a:t>
            </a:r>
          </a:p>
          <a:p>
            <a:endParaRPr lang="en-US" dirty="0"/>
          </a:p>
        </p:txBody>
      </p:sp>
    </p:spTree>
    <p:extLst>
      <p:ext uri="{BB962C8B-B14F-4D97-AF65-F5344CB8AC3E}">
        <p14:creationId xmlns:p14="http://schemas.microsoft.com/office/powerpoint/2010/main" val="3011388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Genes</a:t>
            </a:r>
            <a:endParaRPr lang="en-US" dirty="0"/>
          </a:p>
        </p:txBody>
      </p:sp>
      <p:sp>
        <p:nvSpPr>
          <p:cNvPr id="3" name="Content Placeholder 2"/>
          <p:cNvSpPr>
            <a:spLocks noGrp="1"/>
          </p:cNvSpPr>
          <p:nvPr>
            <p:ph idx="1"/>
          </p:nvPr>
        </p:nvSpPr>
        <p:spPr/>
        <p:txBody>
          <a:bodyPr/>
          <a:lstStyle/>
          <a:p>
            <a:r>
              <a:rPr lang="en-US" sz="2800" dirty="0" smtClean="0"/>
              <a:t>Some Sa genes are only part of Sa at some times</a:t>
            </a:r>
          </a:p>
          <a:p>
            <a:r>
              <a:rPr lang="en-US" sz="2800" dirty="0" smtClean="0"/>
              <a:t>Example: </a:t>
            </a:r>
            <a:r>
              <a:rPr lang="en-US" sz="2800" dirty="0" err="1" smtClean="0"/>
              <a:t>lukF</a:t>
            </a:r>
            <a:r>
              <a:rPr lang="en-US" sz="2800" dirty="0" smtClean="0"/>
              <a:t> gene of the bacteriophage ‘Staphylococcal Phage PVL’ inserts itself into the Sa chromosome</a:t>
            </a:r>
          </a:p>
          <a:p>
            <a:pPr lvl="0"/>
            <a:r>
              <a:rPr lang="en-US" dirty="0" err="1"/>
              <a:t>lukF</a:t>
            </a:r>
            <a:r>
              <a:rPr lang="en-US" dirty="0"/>
              <a:t>: </a:t>
            </a:r>
            <a:endParaRPr lang="en-US" dirty="0" smtClean="0"/>
          </a:p>
          <a:p>
            <a:pPr lvl="1"/>
            <a:r>
              <a:rPr lang="en-US" b="1" dirty="0" err="1" smtClean="0"/>
              <a:t>part_of</a:t>
            </a:r>
            <a:r>
              <a:rPr lang="en-US" dirty="0" smtClean="0"/>
              <a:t> </a:t>
            </a:r>
            <a:r>
              <a:rPr lang="en-US" dirty="0"/>
              <a:t>SOME ‘Staphylococcal Phage PVL’ </a:t>
            </a:r>
            <a:r>
              <a:rPr lang="en-US" b="1" dirty="0"/>
              <a:t>at all times</a:t>
            </a:r>
            <a:r>
              <a:rPr lang="en-US" dirty="0"/>
              <a:t> </a:t>
            </a:r>
            <a:endParaRPr lang="en-US" dirty="0" smtClean="0"/>
          </a:p>
          <a:p>
            <a:pPr lvl="1"/>
            <a:r>
              <a:rPr lang="en-US" b="1" dirty="0" err="1" smtClean="0"/>
              <a:t>part_of</a:t>
            </a:r>
            <a:r>
              <a:rPr lang="en-US" dirty="0" smtClean="0"/>
              <a:t> </a:t>
            </a:r>
            <a:r>
              <a:rPr lang="en-US" dirty="0"/>
              <a:t>SOME (‘chromosome’ AND </a:t>
            </a:r>
            <a:endParaRPr lang="en-US" dirty="0" smtClean="0"/>
          </a:p>
          <a:p>
            <a:pPr marL="548640" lvl="2" indent="0">
              <a:buNone/>
            </a:pPr>
            <a:r>
              <a:rPr lang="en-US" dirty="0" smtClean="0"/>
              <a:t>(</a:t>
            </a:r>
            <a:r>
              <a:rPr lang="en-US" dirty="0" err="1"/>
              <a:t>part_of</a:t>
            </a:r>
            <a:r>
              <a:rPr lang="en-US" dirty="0"/>
              <a:t> SOME ‘Staphylococcus aureus’)) </a:t>
            </a:r>
            <a:r>
              <a:rPr lang="en-US" b="1" dirty="0"/>
              <a:t>at some </a:t>
            </a:r>
            <a:r>
              <a:rPr lang="en-US" b="1" dirty="0" smtClean="0"/>
              <a:t>time</a:t>
            </a:r>
          </a:p>
          <a:p>
            <a:endParaRPr lang="en-US" sz="2000" dirty="0" smtClean="0"/>
          </a:p>
        </p:txBody>
      </p:sp>
    </p:spTree>
    <p:extLst>
      <p:ext uri="{BB962C8B-B14F-4D97-AF65-F5344CB8AC3E}">
        <p14:creationId xmlns:p14="http://schemas.microsoft.com/office/powerpoint/2010/main" val="677622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Sa Proteins: </a:t>
            </a:r>
            <a:r>
              <a:rPr lang="en-US" dirty="0"/>
              <a:t>Parts and Products</a:t>
            </a:r>
            <a:endParaRPr lang="en-US" i="1" dirty="0" smtClean="0"/>
          </a:p>
        </p:txBody>
      </p:sp>
      <p:sp>
        <p:nvSpPr>
          <p:cNvPr id="6147" name="Content Placeholder 2"/>
          <p:cNvSpPr>
            <a:spLocks noGrp="1"/>
          </p:cNvSpPr>
          <p:nvPr>
            <p:ph idx="1"/>
          </p:nvPr>
        </p:nvSpPr>
        <p:spPr/>
        <p:txBody>
          <a:bodyPr/>
          <a:lstStyle/>
          <a:p>
            <a:pPr eaLnBrk="1" hangingPunct="1"/>
            <a:r>
              <a:rPr lang="en-US" dirty="0" smtClean="0"/>
              <a:t>Toxins, </a:t>
            </a:r>
            <a:r>
              <a:rPr lang="en-US" dirty="0" err="1" smtClean="0"/>
              <a:t>Invasins</a:t>
            </a:r>
            <a:r>
              <a:rPr lang="en-US" dirty="0" smtClean="0"/>
              <a:t>, </a:t>
            </a:r>
            <a:r>
              <a:rPr lang="en-US" dirty="0" err="1" smtClean="0"/>
              <a:t>Adhesins</a:t>
            </a:r>
            <a:endParaRPr lang="en-US" dirty="0" smtClean="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8885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2971800" y="6400800"/>
            <a:ext cx="4075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from </a:t>
            </a:r>
            <a:r>
              <a:rPr lang="en-US" dirty="0" err="1"/>
              <a:t>Shetty</a:t>
            </a:r>
            <a:r>
              <a:rPr lang="en-US" dirty="0"/>
              <a:t>, Tang, and Andrews</a:t>
            </a:r>
            <a:r>
              <a:rPr lang="en-US" i="1" dirty="0"/>
              <a:t>, </a:t>
            </a:r>
            <a:r>
              <a:rPr lang="en-US" dirty="0"/>
              <a:t>2009</a:t>
            </a:r>
            <a:endParaRPr lang="en-US" i="1" dirty="0"/>
          </a:p>
        </p:txBody>
      </p:sp>
    </p:spTree>
    <p:extLst>
      <p:ext uri="{BB962C8B-B14F-4D97-AF65-F5344CB8AC3E}">
        <p14:creationId xmlns:p14="http://schemas.microsoft.com/office/powerpoint/2010/main" val="4044735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 Proteins</a:t>
            </a:r>
            <a:endParaRPr lang="en-US" dirty="0"/>
          </a:p>
        </p:txBody>
      </p:sp>
      <p:sp>
        <p:nvSpPr>
          <p:cNvPr id="5" name="Content Placeholder 4"/>
          <p:cNvSpPr>
            <a:spLocks noGrp="1"/>
          </p:cNvSpPr>
          <p:nvPr>
            <p:ph sz="half" idx="1"/>
          </p:nvPr>
        </p:nvSpPr>
        <p:spPr/>
        <p:txBody>
          <a:bodyPr/>
          <a:lstStyle/>
          <a:p>
            <a:r>
              <a:rPr lang="en-US" dirty="0" smtClean="0"/>
              <a:t>Asserted </a:t>
            </a:r>
            <a:r>
              <a:rPr lang="en-US" dirty="0" err="1" smtClean="0"/>
              <a:t>hierachy</a:t>
            </a:r>
            <a:endParaRPr lang="en-US" dirty="0" smtClean="0"/>
          </a:p>
          <a:p>
            <a:pPr lvl="1"/>
            <a:r>
              <a:rPr lang="en-US" dirty="0" err="1" smtClean="0"/>
              <a:t>PRO:Protein</a:t>
            </a:r>
            <a:endParaRPr lang="en-US" dirty="0" smtClean="0"/>
          </a:p>
          <a:p>
            <a:r>
              <a:rPr lang="en-US" dirty="0" smtClean="0"/>
              <a:t>Inferred Hierarchy</a:t>
            </a:r>
          </a:p>
          <a:p>
            <a:pPr lvl="1"/>
            <a:r>
              <a:rPr lang="en-US" dirty="0" smtClean="0"/>
              <a:t>Adhesion factor</a:t>
            </a:r>
          </a:p>
          <a:p>
            <a:pPr lvl="1"/>
            <a:r>
              <a:rPr lang="en-US" dirty="0" smtClean="0"/>
              <a:t>Invasion factor</a:t>
            </a:r>
          </a:p>
          <a:p>
            <a:pPr lvl="1"/>
            <a:r>
              <a:rPr lang="en-US" dirty="0" smtClean="0"/>
              <a:t>Toxin</a:t>
            </a:r>
          </a:p>
          <a:p>
            <a:pPr lvl="2"/>
            <a:r>
              <a:rPr lang="en-US" dirty="0" smtClean="0"/>
              <a:t>Exotoxin</a:t>
            </a:r>
          </a:p>
          <a:p>
            <a:pPr lvl="2"/>
            <a:r>
              <a:rPr lang="en-US" dirty="0" smtClean="0"/>
              <a:t>Enterotoxin</a:t>
            </a:r>
          </a:p>
          <a:p>
            <a:pPr lvl="1"/>
            <a:r>
              <a:rPr lang="en-US" dirty="0" smtClean="0"/>
              <a:t>Virulence factor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33400"/>
            <a:ext cx="3657600" cy="616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890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Regulatory networks</a:t>
            </a:r>
            <a:endParaRPr lang="en-US" dirty="0"/>
          </a:p>
        </p:txBody>
      </p:sp>
      <p:sp>
        <p:nvSpPr>
          <p:cNvPr id="6" name="Content Placeholder 5"/>
          <p:cNvSpPr>
            <a:spLocks noGrp="1"/>
          </p:cNvSpPr>
          <p:nvPr>
            <p:ph idx="1"/>
          </p:nvPr>
        </p:nvSpPr>
        <p:spPr/>
        <p:txBody>
          <a:bodyPr/>
          <a:lstStyle/>
          <a:p>
            <a:r>
              <a:rPr lang="en-US" dirty="0" smtClean="0"/>
              <a:t>Proteins are both gene products and regulators of further protein production</a:t>
            </a:r>
          </a:p>
          <a:p>
            <a:r>
              <a:rPr lang="en-US" dirty="0" smtClean="0"/>
              <a:t>Sa has two major gene regulation systems</a:t>
            </a:r>
          </a:p>
          <a:p>
            <a:pPr lvl="1"/>
            <a:r>
              <a:rPr lang="en-US" dirty="0" smtClean="0"/>
              <a:t>Staphylococcal accessory regulator (</a:t>
            </a:r>
            <a:r>
              <a:rPr lang="en-US" dirty="0" err="1" smtClean="0"/>
              <a:t>SarA</a:t>
            </a:r>
            <a:r>
              <a:rPr lang="en-US" dirty="0" smtClean="0"/>
              <a:t>)</a:t>
            </a:r>
          </a:p>
          <a:p>
            <a:pPr lvl="1"/>
            <a:r>
              <a:rPr lang="en-US" dirty="0" smtClean="0"/>
              <a:t>Accessory gene regulator (</a:t>
            </a:r>
            <a:r>
              <a:rPr lang="en-US" dirty="0" err="1" smtClean="0"/>
              <a:t>agr</a:t>
            </a:r>
            <a:r>
              <a:rPr lang="en-US" dirty="0" smtClean="0"/>
              <a:t>)</a:t>
            </a:r>
          </a:p>
          <a:p>
            <a:r>
              <a:rPr lang="en-US" dirty="0" smtClean="0"/>
              <a:t>OWL-DL pattern:</a:t>
            </a:r>
          </a:p>
          <a:p>
            <a:r>
              <a:rPr lang="en-US" sz="2000" dirty="0"/>
              <a:t>[protein]: </a:t>
            </a:r>
            <a:r>
              <a:rPr lang="en-US" sz="2000" b="1" dirty="0"/>
              <a:t>{</a:t>
            </a:r>
            <a:r>
              <a:rPr lang="en-US" sz="2000" b="1" dirty="0" err="1"/>
              <a:t>positively|negatively</a:t>
            </a:r>
            <a:r>
              <a:rPr lang="en-US" sz="2000" b="1" dirty="0"/>
              <a:t>}_regulates</a:t>
            </a:r>
            <a:r>
              <a:rPr lang="en-US" sz="2000" dirty="0"/>
              <a:t> </a:t>
            </a:r>
          </a:p>
          <a:p>
            <a:pPr marL="0" indent="0">
              <a:buNone/>
            </a:pPr>
            <a:r>
              <a:rPr lang="en-US" sz="2000" dirty="0"/>
              <a:t>	</a:t>
            </a:r>
            <a:r>
              <a:rPr lang="en-US" sz="2000" dirty="0" smtClean="0"/>
              <a:t>SOME </a:t>
            </a:r>
            <a:r>
              <a:rPr lang="en-US" sz="2000" dirty="0"/>
              <a:t>(</a:t>
            </a:r>
            <a:r>
              <a:rPr lang="en-US" sz="2000" dirty="0" err="1"/>
              <a:t>ido:production</a:t>
            </a:r>
            <a:r>
              <a:rPr lang="en-US" sz="2000" dirty="0"/>
              <a:t> AND (</a:t>
            </a:r>
            <a:r>
              <a:rPr lang="en-US" sz="2000" b="1" dirty="0" err="1"/>
              <a:t>has_participant</a:t>
            </a:r>
            <a:r>
              <a:rPr lang="en-US" sz="2000" dirty="0"/>
              <a:t> SOME [protein]))</a:t>
            </a:r>
          </a:p>
          <a:p>
            <a:endParaRPr lang="en-US" dirty="0"/>
          </a:p>
        </p:txBody>
      </p:sp>
    </p:spTree>
    <p:extLst>
      <p:ext uri="{BB962C8B-B14F-4D97-AF65-F5344CB8AC3E}">
        <p14:creationId xmlns:p14="http://schemas.microsoft.com/office/powerpoint/2010/main" val="2950753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Diseases</a:t>
            </a:r>
            <a:endParaRPr lang="en-US" dirty="0"/>
          </a:p>
        </p:txBody>
      </p:sp>
      <p:sp>
        <p:nvSpPr>
          <p:cNvPr id="3" name="Content Placeholder 2"/>
          <p:cNvSpPr>
            <a:spLocks noGrp="1"/>
          </p:cNvSpPr>
          <p:nvPr>
            <p:ph idx="1"/>
          </p:nvPr>
        </p:nvSpPr>
        <p:spPr>
          <a:xfrm>
            <a:off x="457200" y="1600200"/>
            <a:ext cx="8305800" cy="4876800"/>
          </a:xfrm>
        </p:spPr>
        <p:txBody>
          <a:bodyPr/>
          <a:lstStyle/>
          <a:p>
            <a:r>
              <a:rPr lang="en-US" i="1" dirty="0" smtClean="0"/>
              <a:t>“Staphylococcus </a:t>
            </a:r>
            <a:r>
              <a:rPr lang="en-US" i="1" dirty="0"/>
              <a:t>aureus</a:t>
            </a:r>
            <a:r>
              <a:rPr lang="en-US" dirty="0"/>
              <a:t> is a normal inhabitant of the skin and mucous membranes in the nose of a healthy </a:t>
            </a:r>
            <a:r>
              <a:rPr lang="en-US" dirty="0" smtClean="0"/>
              <a:t>human. Approximately </a:t>
            </a:r>
            <a:r>
              <a:rPr lang="en-US" dirty="0"/>
              <a:t>30% of the normal healthy population is affected by </a:t>
            </a:r>
            <a:r>
              <a:rPr lang="en-US" i="1" dirty="0"/>
              <a:t>S. aureus</a:t>
            </a:r>
            <a:r>
              <a:rPr lang="en-US" dirty="0"/>
              <a:t> as it asymptomatically colonizes human </a:t>
            </a:r>
            <a:r>
              <a:rPr lang="en-US" dirty="0" smtClean="0"/>
              <a:t>hosts”  </a:t>
            </a:r>
            <a:r>
              <a:rPr lang="en-US" sz="1600" dirty="0" smtClean="0"/>
              <a:t>(</a:t>
            </a:r>
            <a:r>
              <a:rPr lang="en-US" sz="1600" u="sng" dirty="0">
                <a:hlinkClick r:id="rId2"/>
              </a:rPr>
              <a:t>http://</a:t>
            </a:r>
            <a:r>
              <a:rPr lang="en-US" sz="1600" u="sng" dirty="0" smtClean="0">
                <a:hlinkClick r:id="rId2"/>
              </a:rPr>
              <a:t>microbewiki.kenyon.edu/index.php/Staphylococcus</a:t>
            </a:r>
            <a:r>
              <a:rPr lang="en-US" sz="1600" dirty="0" smtClean="0"/>
              <a:t>)</a:t>
            </a:r>
          </a:p>
          <a:p>
            <a:r>
              <a:rPr lang="en-US" dirty="0" smtClean="0"/>
              <a:t>Whether or not a particular Sa organism is part of an infectious disorder depends, in part, on its anatomical location in its host. </a:t>
            </a:r>
            <a:endParaRPr lang="en-US" dirty="0"/>
          </a:p>
        </p:txBody>
      </p:sp>
    </p:spTree>
    <p:extLst>
      <p:ext uri="{BB962C8B-B14F-4D97-AF65-F5344CB8AC3E}">
        <p14:creationId xmlns:p14="http://schemas.microsoft.com/office/powerpoint/2010/main" val="2105984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99" y="486282"/>
            <a:ext cx="8001000" cy="590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1219200" y="6406354"/>
            <a:ext cx="734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Source: </a:t>
            </a:r>
            <a:r>
              <a:rPr lang="en-US" dirty="0" smtClean="0">
                <a:hlinkClick r:id="rId4"/>
              </a:rPr>
              <a:t>http://textbookofbacteriology.net/themicrobialworld/staph.html</a:t>
            </a:r>
            <a:r>
              <a:rPr lang="en-US" dirty="0" smtClean="0"/>
              <a:t> </a:t>
            </a:r>
            <a:endParaRPr lang="en-US" i="1" dirty="0"/>
          </a:p>
        </p:txBody>
      </p:sp>
    </p:spTree>
    <p:extLst>
      <p:ext uri="{BB962C8B-B14F-4D97-AF65-F5344CB8AC3E}">
        <p14:creationId xmlns:p14="http://schemas.microsoft.com/office/powerpoint/2010/main" val="1236161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romanUcPeriod"/>
            </a:pPr>
            <a:r>
              <a:rPr lang="en-US" dirty="0" smtClean="0"/>
              <a:t>Motivation: Disease ontologies for precision </a:t>
            </a:r>
            <a:r>
              <a:rPr lang="en-US" dirty="0"/>
              <a:t>m</a:t>
            </a:r>
            <a:r>
              <a:rPr lang="en-US" dirty="0" smtClean="0"/>
              <a:t>edicine</a:t>
            </a:r>
          </a:p>
          <a:p>
            <a:pPr marL="514350" indent="-514350">
              <a:buFont typeface="+mj-lt"/>
              <a:buAutoNum type="romanUcPeriod"/>
            </a:pPr>
            <a:r>
              <a:rPr lang="en-US" dirty="0" smtClean="0"/>
              <a:t>The IDO-Staph extension</a:t>
            </a:r>
          </a:p>
          <a:p>
            <a:pPr marL="514350" indent="-514350">
              <a:buFont typeface="+mj-lt"/>
              <a:buAutoNum type="romanUcPeriod"/>
            </a:pPr>
            <a:r>
              <a:rPr lang="en-US" dirty="0" smtClean="0"/>
              <a:t>Differentiating Staph aureus infectious diseases</a:t>
            </a:r>
          </a:p>
          <a:p>
            <a:pPr marL="514350" indent="-514350">
              <a:buFont typeface="+mj-lt"/>
              <a:buAutoNum type="romanUcPeriod"/>
            </a:pPr>
            <a:r>
              <a:rPr lang="en-US" dirty="0" smtClean="0"/>
              <a:t>A lattice of Staph aureus infectious diseases</a:t>
            </a:r>
          </a:p>
          <a:p>
            <a:pPr marL="514350" indent="-514350">
              <a:buFont typeface="+mj-lt"/>
              <a:buAutoNum type="romanUcPeriod"/>
            </a:pPr>
            <a:r>
              <a:rPr lang="en-US" dirty="0" smtClean="0"/>
              <a:t>A blocking-disposition account of antibiotic resistance</a:t>
            </a:r>
          </a:p>
          <a:p>
            <a:pPr marL="514350" indent="-514350">
              <a:buFont typeface="+mj-lt"/>
              <a:buAutoNum type="romanUcPeriod"/>
            </a:pPr>
            <a:r>
              <a:rPr lang="en-US" dirty="0" smtClean="0"/>
              <a:t>(Time permitting) Complimentary and collective dispositions in IDO.</a:t>
            </a:r>
            <a:endParaRPr lang="en-US" dirty="0"/>
          </a:p>
          <a:p>
            <a:pPr marL="514350" indent="-514350">
              <a:buFont typeface="+mj-lt"/>
              <a:buAutoNum type="romanUcPeriod"/>
            </a:pPr>
            <a:endParaRPr lang="en-US" dirty="0"/>
          </a:p>
        </p:txBody>
      </p:sp>
    </p:spTree>
    <p:extLst>
      <p:ext uri="{BB962C8B-B14F-4D97-AF65-F5344CB8AC3E}">
        <p14:creationId xmlns:p14="http://schemas.microsoft.com/office/powerpoint/2010/main" val="1311535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Toxic Shock Syndrome</a:t>
            </a:r>
          </a:p>
        </p:txBody>
      </p:sp>
      <p:sp>
        <p:nvSpPr>
          <p:cNvPr id="3" name="Content Placeholder 2"/>
          <p:cNvSpPr>
            <a:spLocks noGrp="1"/>
          </p:cNvSpPr>
          <p:nvPr>
            <p:ph idx="1"/>
          </p:nvPr>
        </p:nvSpPr>
        <p:spPr/>
        <p:txBody>
          <a:bodyPr/>
          <a:lstStyle/>
          <a:p>
            <a:r>
              <a:rPr lang="en-US" dirty="0" smtClean="0"/>
              <a:t>Staphylococcal TSS </a:t>
            </a:r>
            <a:r>
              <a:rPr lang="en-US" b="1" dirty="0" smtClean="0"/>
              <a:t>is a</a:t>
            </a:r>
            <a:r>
              <a:rPr lang="en-US" dirty="0" smtClean="0"/>
              <a:t> </a:t>
            </a:r>
            <a:r>
              <a:rPr lang="en-US" dirty="0" err="1" smtClean="0"/>
              <a:t>ido</a:t>
            </a:r>
            <a:r>
              <a:rPr lang="en-US" dirty="0" smtClean="0"/>
              <a:t>:‘infectious disease’ </a:t>
            </a:r>
          </a:p>
          <a:p>
            <a:pPr lvl="1"/>
            <a:r>
              <a:rPr lang="en-US" b="1" dirty="0" err="1" smtClean="0"/>
              <a:t>has_material_basis</a:t>
            </a:r>
            <a:r>
              <a:rPr lang="en-US" dirty="0" smtClean="0"/>
              <a:t> SOME </a:t>
            </a:r>
          </a:p>
          <a:p>
            <a:pPr marL="274320" lvl="1" indent="0">
              <a:buNone/>
            </a:pPr>
            <a:r>
              <a:rPr lang="en-US" dirty="0"/>
              <a:t>	</a:t>
            </a:r>
            <a:r>
              <a:rPr lang="en-US" dirty="0" smtClean="0"/>
              <a:t>(Sa infectious disorder AND (</a:t>
            </a:r>
            <a:r>
              <a:rPr lang="en-US" b="1" dirty="0" err="1" smtClean="0"/>
              <a:t>has_part</a:t>
            </a:r>
            <a:r>
              <a:rPr lang="en-US" dirty="0" smtClean="0"/>
              <a:t> SOME TSST)</a:t>
            </a:r>
          </a:p>
          <a:p>
            <a:r>
              <a:rPr lang="en-US" dirty="0" smtClean="0"/>
              <a:t>TSST </a:t>
            </a:r>
            <a:r>
              <a:rPr lang="en-US" b="1" dirty="0" smtClean="0"/>
              <a:t>is a</a:t>
            </a:r>
            <a:r>
              <a:rPr lang="en-US" dirty="0" smtClean="0"/>
              <a:t> </a:t>
            </a:r>
            <a:r>
              <a:rPr lang="en-US" dirty="0" err="1" smtClean="0"/>
              <a:t>pr:protein</a:t>
            </a:r>
            <a:endParaRPr lang="en-US" dirty="0" smtClean="0"/>
          </a:p>
          <a:p>
            <a:pPr lvl="1"/>
            <a:r>
              <a:rPr lang="en-US" b="1" dirty="0" err="1" smtClean="0"/>
              <a:t>has_disposition</a:t>
            </a:r>
            <a:r>
              <a:rPr lang="en-US" dirty="0" smtClean="0"/>
              <a:t> SOME ‘exotoxin disposition’ [</a:t>
            </a:r>
            <a:r>
              <a:rPr lang="en-US" i="1" dirty="0" smtClean="0"/>
              <a:t>INF: </a:t>
            </a:r>
            <a:r>
              <a:rPr lang="en-US" b="1" i="1" dirty="0" smtClean="0"/>
              <a:t>is a</a:t>
            </a:r>
            <a:r>
              <a:rPr lang="en-US" i="1" dirty="0" smtClean="0"/>
              <a:t> exotoxin</a:t>
            </a:r>
            <a:r>
              <a:rPr lang="en-US" dirty="0" smtClean="0"/>
              <a:t>]</a:t>
            </a:r>
          </a:p>
          <a:p>
            <a:r>
              <a:rPr lang="en-US" dirty="0" err="1" smtClean="0"/>
              <a:t>tstH</a:t>
            </a:r>
            <a:r>
              <a:rPr lang="en-US" dirty="0" smtClean="0"/>
              <a:t> </a:t>
            </a:r>
            <a:r>
              <a:rPr lang="en-US" b="1" dirty="0" smtClean="0"/>
              <a:t>is a</a:t>
            </a:r>
            <a:r>
              <a:rPr lang="en-US" dirty="0" smtClean="0"/>
              <a:t> </a:t>
            </a:r>
            <a:r>
              <a:rPr lang="en-US" dirty="0" err="1" smtClean="0"/>
              <a:t>so:gene</a:t>
            </a:r>
            <a:endParaRPr lang="en-US" dirty="0" smtClean="0"/>
          </a:p>
          <a:p>
            <a:pPr lvl="1"/>
            <a:r>
              <a:rPr lang="en-US" b="1" dirty="0" err="1" smtClean="0"/>
              <a:t>has_gene_product</a:t>
            </a:r>
            <a:r>
              <a:rPr lang="en-US" b="1" dirty="0" smtClean="0"/>
              <a:t> </a:t>
            </a:r>
            <a:r>
              <a:rPr lang="en-US" dirty="0" smtClean="0"/>
              <a:t>SOME TSST</a:t>
            </a:r>
          </a:p>
          <a:p>
            <a:pPr lvl="1"/>
            <a:r>
              <a:rPr lang="en-US" b="1" dirty="0" err="1" smtClean="0"/>
              <a:t>part_of</a:t>
            </a:r>
            <a:r>
              <a:rPr lang="en-US" b="1" dirty="0" smtClean="0"/>
              <a:t> </a:t>
            </a:r>
            <a:r>
              <a:rPr lang="en-US" dirty="0" smtClean="0"/>
              <a:t>SOME (SaPI2 OR SaPI3)</a:t>
            </a:r>
          </a:p>
          <a:p>
            <a:r>
              <a:rPr lang="en-US" dirty="0" smtClean="0"/>
              <a:t>SaPI2 </a:t>
            </a:r>
            <a:r>
              <a:rPr lang="en-US" b="1" dirty="0" smtClean="0"/>
              <a:t>is a</a:t>
            </a:r>
            <a:r>
              <a:rPr lang="en-US" b="1" i="1" dirty="0" smtClean="0"/>
              <a:t> </a:t>
            </a:r>
            <a:r>
              <a:rPr lang="en-US" dirty="0" err="1" smtClean="0"/>
              <a:t>so:‘pathogenic</a:t>
            </a:r>
            <a:r>
              <a:rPr lang="en-US" dirty="0" smtClean="0"/>
              <a:t> island’</a:t>
            </a:r>
          </a:p>
          <a:p>
            <a:r>
              <a:rPr lang="en-US" dirty="0" smtClean="0"/>
              <a:t>SaPI3 </a:t>
            </a:r>
            <a:r>
              <a:rPr lang="en-US" b="1" dirty="0"/>
              <a:t>is a</a:t>
            </a:r>
            <a:r>
              <a:rPr lang="en-US" b="1" i="1" dirty="0"/>
              <a:t> </a:t>
            </a:r>
            <a:r>
              <a:rPr lang="en-US" dirty="0" err="1"/>
              <a:t>so:‘pathogenic</a:t>
            </a:r>
            <a:r>
              <a:rPr lang="en-US" dirty="0"/>
              <a:t> island’</a:t>
            </a:r>
          </a:p>
        </p:txBody>
      </p:sp>
    </p:spTree>
    <p:extLst>
      <p:ext uri="{BB962C8B-B14F-4D97-AF65-F5344CB8AC3E}">
        <p14:creationId xmlns:p14="http://schemas.microsoft.com/office/powerpoint/2010/main" val="3907790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4329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txBody>
          <a:bodyPr/>
          <a:lstStyle/>
          <a:p>
            <a:r>
              <a:rPr lang="en-US" dirty="0" smtClean="0"/>
              <a:t>Sa Diseases: Asserted Hierarchy</a:t>
            </a:r>
            <a:endParaRPr lang="en-US" dirty="0"/>
          </a:p>
        </p:txBody>
      </p:sp>
      <p:sp>
        <p:nvSpPr>
          <p:cNvPr id="8" name="Content Placeholder 2"/>
          <p:cNvSpPr>
            <a:spLocks noGrp="1"/>
          </p:cNvSpPr>
          <p:nvPr>
            <p:ph idx="1"/>
          </p:nvPr>
        </p:nvSpPr>
        <p:spPr>
          <a:xfrm>
            <a:off x="495048" y="4724400"/>
            <a:ext cx="8420352" cy="1905000"/>
          </a:xfrm>
        </p:spPr>
        <p:txBody>
          <a:bodyPr>
            <a:normAutofit fontScale="92500" lnSpcReduction="10000"/>
          </a:bodyPr>
          <a:lstStyle/>
          <a:p>
            <a:r>
              <a:rPr lang="en-US" dirty="0" smtClean="0"/>
              <a:t>Primary classification of staphylococcal diseases</a:t>
            </a:r>
          </a:p>
          <a:p>
            <a:pPr lvl="1"/>
            <a:r>
              <a:rPr lang="en-US" dirty="0" smtClean="0"/>
              <a:t>These are first and foremost infectious diseases</a:t>
            </a:r>
          </a:p>
          <a:p>
            <a:r>
              <a:rPr lang="en-US" dirty="0" smtClean="0"/>
              <a:t>Use DOIDs for disease terms</a:t>
            </a:r>
          </a:p>
          <a:p>
            <a:r>
              <a:rPr lang="en-US" dirty="0" smtClean="0"/>
              <a:t>Assert </a:t>
            </a:r>
            <a:r>
              <a:rPr lang="en-US" dirty="0" err="1" smtClean="0"/>
              <a:t>ido</a:t>
            </a:r>
            <a:r>
              <a:rPr lang="en-US" dirty="0" smtClean="0"/>
              <a:t>:‘infectious disease’ as a parent term for these diseases</a:t>
            </a:r>
            <a:endParaRPr lang="en-US" dirty="0"/>
          </a:p>
        </p:txBody>
      </p:sp>
    </p:spTree>
    <p:extLst>
      <p:ext uri="{BB962C8B-B14F-4D97-AF65-F5344CB8AC3E}">
        <p14:creationId xmlns:p14="http://schemas.microsoft.com/office/powerpoint/2010/main" val="3808165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Diseases: Inferred Hierarchy</a:t>
            </a:r>
            <a:endParaRPr lang="en-US" dirty="0"/>
          </a:p>
        </p:txBody>
      </p:sp>
      <p:sp>
        <p:nvSpPr>
          <p:cNvPr id="7" name="Content Placeholder 2"/>
          <p:cNvSpPr>
            <a:spLocks noGrp="1"/>
          </p:cNvSpPr>
          <p:nvPr>
            <p:ph idx="1"/>
          </p:nvPr>
        </p:nvSpPr>
        <p:spPr>
          <a:xfrm>
            <a:off x="495048" y="4724400"/>
            <a:ext cx="8420352" cy="1905000"/>
          </a:xfrm>
        </p:spPr>
        <p:txBody>
          <a:bodyPr>
            <a:normAutofit/>
          </a:bodyPr>
          <a:lstStyle/>
          <a:p>
            <a:endParaRPr lang="en-US" dirty="0" smtClean="0"/>
          </a:p>
          <a:p>
            <a:endParaRPr lang="en-US" dirty="0" smtClean="0"/>
          </a:p>
          <a:p>
            <a:endParaRPr lang="en-US" dirty="0"/>
          </a:p>
          <a:p>
            <a:r>
              <a:rPr lang="en-US" dirty="0" smtClean="0"/>
              <a:t>Secondary classification as Sa Infectious Diseases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2514600"/>
            <a:ext cx="5733682" cy="325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123" y="1292580"/>
            <a:ext cx="6363436"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rved Left Arrow 5"/>
          <p:cNvSpPr/>
          <p:nvPr/>
        </p:nvSpPr>
        <p:spPr>
          <a:xfrm>
            <a:off x="7286441" y="3352800"/>
            <a:ext cx="1619434" cy="2067522"/>
          </a:xfrm>
          <a:prstGeom prst="curvedLeftArrow">
            <a:avLst/>
          </a:prstGeom>
          <a:scene3d>
            <a:camera prst="orthographicFront">
              <a:rot lat="0" lon="10799995"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1031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914400"/>
          </a:xfrm>
        </p:spPr>
        <p:txBody>
          <a:bodyPr>
            <a:noAutofit/>
          </a:bodyPr>
          <a:lstStyle/>
          <a:p>
            <a:r>
              <a:rPr lang="en-US" sz="3400" dirty="0" smtClean="0"/>
              <a:t>Ways of differentiating infectious diseases</a:t>
            </a:r>
            <a:endParaRPr lang="en-US" sz="3400" dirty="0"/>
          </a:p>
        </p:txBody>
      </p:sp>
      <p:sp>
        <p:nvSpPr>
          <p:cNvPr id="3" name="Content Placeholder 2"/>
          <p:cNvSpPr>
            <a:spLocks noGrp="1"/>
          </p:cNvSpPr>
          <p:nvPr>
            <p:ph sz="half" idx="1"/>
          </p:nvPr>
        </p:nvSpPr>
        <p:spPr>
          <a:xfrm>
            <a:off x="152400" y="1219200"/>
            <a:ext cx="4267200" cy="4267200"/>
          </a:xfrm>
        </p:spPr>
        <p:txBody>
          <a:bodyPr>
            <a:normAutofit fontScale="47500" lnSpcReduction="20000"/>
          </a:bodyPr>
          <a:lstStyle/>
          <a:p>
            <a:r>
              <a:rPr lang="en-US" sz="3273" dirty="0" smtClean="0"/>
              <a:t>High-level types</a:t>
            </a:r>
          </a:p>
          <a:p>
            <a:pPr lvl="1"/>
            <a:r>
              <a:rPr lang="en-US" sz="2947" dirty="0" smtClean="0">
                <a:solidFill>
                  <a:srgbClr val="0000FF"/>
                </a:solidFill>
              </a:rPr>
              <a:t>By host type (species)</a:t>
            </a:r>
          </a:p>
          <a:p>
            <a:pPr lvl="1"/>
            <a:r>
              <a:rPr lang="en-US" sz="2947" dirty="0" smtClean="0">
                <a:solidFill>
                  <a:srgbClr val="0000FF"/>
                </a:solidFill>
              </a:rPr>
              <a:t>By anatomical site of infection</a:t>
            </a:r>
          </a:p>
          <a:p>
            <a:pPr lvl="1"/>
            <a:r>
              <a:rPr lang="en-US" sz="2947" dirty="0" smtClean="0"/>
              <a:t>By signs and symptoms</a:t>
            </a:r>
          </a:p>
          <a:p>
            <a:pPr lvl="1"/>
            <a:r>
              <a:rPr lang="en-US" sz="2947" dirty="0" smtClean="0"/>
              <a:t>By mode of transmission</a:t>
            </a:r>
          </a:p>
          <a:p>
            <a:pPr lvl="1"/>
            <a:r>
              <a:rPr lang="en-US" sz="2947" dirty="0" smtClean="0">
                <a:solidFill>
                  <a:srgbClr val="0000FF"/>
                </a:solidFill>
              </a:rPr>
              <a:t>By (sub-)species of pathogen</a:t>
            </a:r>
          </a:p>
          <a:p>
            <a:endParaRPr lang="en-US" dirty="0" smtClean="0"/>
          </a:p>
          <a:p>
            <a:r>
              <a:rPr lang="en-US" sz="3273" dirty="0" smtClean="0">
                <a:solidFill>
                  <a:srgbClr val="FF0000"/>
                </a:solidFill>
              </a:rPr>
              <a:t>Differentiation based on host features</a:t>
            </a:r>
          </a:p>
          <a:p>
            <a:pPr lvl="1"/>
            <a:r>
              <a:rPr lang="en-US" sz="2947" dirty="0" smtClean="0"/>
              <a:t>Clinical phenotype</a:t>
            </a:r>
          </a:p>
          <a:p>
            <a:pPr lvl="1"/>
            <a:r>
              <a:rPr lang="en-US" sz="2947" dirty="0" smtClean="0"/>
              <a:t>Strain (e.g. A/J)</a:t>
            </a:r>
          </a:p>
          <a:p>
            <a:pPr lvl="1"/>
            <a:r>
              <a:rPr lang="en-US" sz="2947" dirty="0" smtClean="0"/>
              <a:t>Gene types (e.g. C5-deficient)</a:t>
            </a:r>
          </a:p>
          <a:p>
            <a:pPr lvl="1"/>
            <a:r>
              <a:rPr lang="en-US" sz="2947" dirty="0" smtClean="0"/>
              <a:t>SNP alleles</a:t>
            </a:r>
          </a:p>
          <a:p>
            <a:pPr lvl="1"/>
            <a:endParaRPr lang="en-US" dirty="0" smtClean="0"/>
          </a:p>
          <a:p>
            <a:r>
              <a:rPr lang="en-US" sz="3273" dirty="0" smtClean="0">
                <a:solidFill>
                  <a:srgbClr val="0000FF"/>
                </a:solidFill>
              </a:rPr>
              <a:t>Differentiation based on pathogen features</a:t>
            </a:r>
            <a:endParaRPr lang="en-US" sz="3273" b="1" dirty="0" smtClean="0">
              <a:solidFill>
                <a:srgbClr val="0000FF"/>
              </a:solidFill>
            </a:endParaRPr>
          </a:p>
          <a:p>
            <a:pPr lvl="1"/>
            <a:r>
              <a:rPr lang="en-US" sz="2947" dirty="0" smtClean="0"/>
              <a:t>By phenotype (e.g. drug resistance)</a:t>
            </a:r>
          </a:p>
          <a:p>
            <a:pPr lvl="1"/>
            <a:r>
              <a:rPr lang="en-US" sz="2947" dirty="0" smtClean="0"/>
              <a:t>By genotype</a:t>
            </a:r>
          </a:p>
          <a:p>
            <a:pPr lvl="2"/>
            <a:r>
              <a:rPr lang="en-US" sz="2526" dirty="0" smtClean="0"/>
              <a:t>By banding patterns (e.g. PFGE)</a:t>
            </a:r>
          </a:p>
          <a:p>
            <a:pPr lvl="2"/>
            <a:r>
              <a:rPr lang="en-US" sz="2526" dirty="0" smtClean="0"/>
              <a:t>By typing of house-keeping genes (e.g. MLST)</a:t>
            </a:r>
          </a:p>
          <a:p>
            <a:pPr lvl="2"/>
            <a:r>
              <a:rPr lang="en-US" sz="2526" dirty="0" smtClean="0"/>
              <a:t>By virulence factor typing (e.g. spa, </a:t>
            </a:r>
            <a:r>
              <a:rPr lang="en-US" sz="2526" dirty="0" err="1" smtClean="0"/>
              <a:t>SCC</a:t>
            </a:r>
            <a:r>
              <a:rPr lang="en-US" sz="2526" i="1" dirty="0" err="1" smtClean="0"/>
              <a:t>mec</a:t>
            </a:r>
            <a:r>
              <a:rPr lang="en-US" sz="2526" dirty="0" smtClean="0"/>
              <a:t>)</a:t>
            </a:r>
          </a:p>
          <a:p>
            <a:pPr lvl="2"/>
            <a:r>
              <a:rPr lang="en-US" sz="2526" dirty="0" smtClean="0"/>
              <a:t>By whole genome?</a:t>
            </a:r>
          </a:p>
        </p:txBody>
      </p:sp>
      <p:sp>
        <p:nvSpPr>
          <p:cNvPr id="9" name="TextBox 8"/>
          <p:cNvSpPr txBox="1"/>
          <p:nvPr/>
        </p:nvSpPr>
        <p:spPr>
          <a:xfrm>
            <a:off x="457200" y="5678269"/>
            <a:ext cx="8305800" cy="784830"/>
          </a:xfrm>
          <a:prstGeom prst="rect">
            <a:avLst/>
          </a:prstGeom>
          <a:noFill/>
        </p:spPr>
        <p:txBody>
          <a:bodyPr wrap="square" rtlCol="0">
            <a:spAutoFit/>
          </a:bodyPr>
          <a:lstStyle/>
          <a:p>
            <a:r>
              <a:rPr lang="en-US" sz="1600" dirty="0" smtClean="0"/>
              <a:t>“</a:t>
            </a:r>
            <a:r>
              <a:rPr lang="en-US" sz="1600" dirty="0" err="1" smtClean="0"/>
              <a:t>Methicillin</a:t>
            </a:r>
            <a:r>
              <a:rPr lang="en-US" sz="1600" dirty="0" smtClean="0"/>
              <a:t>-Susceptible </a:t>
            </a:r>
            <a:r>
              <a:rPr lang="en-US" sz="1600" i="1" dirty="0" smtClean="0"/>
              <a:t>Staphylococcus </a:t>
            </a:r>
            <a:r>
              <a:rPr lang="en-US" sz="1600" i="1" dirty="0" err="1" smtClean="0"/>
              <a:t>aureus</a:t>
            </a:r>
            <a:r>
              <a:rPr lang="en-US" sz="1600" i="1" dirty="0" smtClean="0"/>
              <a:t> </a:t>
            </a:r>
            <a:r>
              <a:rPr lang="en-US" sz="1600" dirty="0" err="1" smtClean="0"/>
              <a:t>Endocarditis</a:t>
            </a:r>
            <a:r>
              <a:rPr lang="en-US" sz="1600" dirty="0" smtClean="0"/>
              <a:t> Isolates Are Associated with </a:t>
            </a:r>
            <a:r>
              <a:rPr lang="en-US" sz="1600" dirty="0" err="1" smtClean="0"/>
              <a:t>Clonal</a:t>
            </a:r>
            <a:r>
              <a:rPr lang="en-US" sz="1600" dirty="0" smtClean="0"/>
              <a:t> Complex 30 Genotype and a Distinct Repertoire of </a:t>
            </a:r>
            <a:r>
              <a:rPr lang="en-US" sz="1600" dirty="0" err="1" smtClean="0"/>
              <a:t>Enterotoxins</a:t>
            </a:r>
            <a:r>
              <a:rPr lang="en-US" sz="1600" dirty="0" smtClean="0"/>
              <a:t> and </a:t>
            </a:r>
            <a:r>
              <a:rPr lang="en-US" sz="1600" dirty="0" err="1" smtClean="0"/>
              <a:t>Adhesins</a:t>
            </a:r>
            <a:r>
              <a:rPr lang="en-US" sz="1600" dirty="0" smtClean="0"/>
              <a:t>”</a:t>
            </a:r>
          </a:p>
          <a:p>
            <a:r>
              <a:rPr lang="en-US" sz="1300" dirty="0" err="1" smtClean="0"/>
              <a:t>Nienaber</a:t>
            </a:r>
            <a:r>
              <a:rPr lang="en-US" sz="1300" dirty="0" smtClean="0"/>
              <a:t> </a:t>
            </a:r>
            <a:r>
              <a:rPr lang="en-US" sz="1300" i="1" dirty="0" smtClean="0"/>
              <a:t>et al</a:t>
            </a:r>
            <a:r>
              <a:rPr lang="en-US" sz="1300" dirty="0" smtClean="0"/>
              <a:t>. 2011 J Infect Dis. 204(5):704-13.</a:t>
            </a:r>
            <a:endParaRPr lang="en-US" sz="1300" dirty="0"/>
          </a:p>
        </p:txBody>
      </p:sp>
      <p:pic>
        <p:nvPicPr>
          <p:cNvPr id="14" name="Picture 13" descr="screen-capture.tiff"/>
          <p:cNvPicPr>
            <a:picLocks noChangeAspect="1"/>
          </p:cNvPicPr>
          <p:nvPr/>
        </p:nvPicPr>
        <p:blipFill>
          <a:blip r:embed="rId3"/>
          <a:stretch>
            <a:fillRect/>
          </a:stretch>
        </p:blipFill>
        <p:spPr>
          <a:xfrm>
            <a:off x="4343400" y="1295400"/>
            <a:ext cx="4577753" cy="3156743"/>
          </a:xfrm>
          <a:prstGeom prst="rect">
            <a:avLst/>
          </a:prstGeom>
          <a:ln>
            <a:solidFill>
              <a:srgbClr val="000000"/>
            </a:solidFill>
          </a:ln>
        </p:spPr>
      </p:pic>
    </p:spTree>
    <p:extLst>
      <p:ext uri="{BB962C8B-B14F-4D97-AF65-F5344CB8AC3E}">
        <p14:creationId xmlns:p14="http://schemas.microsoft.com/office/powerpoint/2010/main" val="2363902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Ways of differentiating </a:t>
            </a:r>
            <a:r>
              <a:rPr lang="en-US" sz="3600" i="1" dirty="0" smtClean="0"/>
              <a:t>Staph aureus </a:t>
            </a:r>
            <a:r>
              <a:rPr lang="en-US" sz="3600" dirty="0" smtClean="0"/>
              <a:t>infectious diseases</a:t>
            </a:r>
            <a:endParaRPr lang="en-US" sz="3600" dirty="0"/>
          </a:p>
        </p:txBody>
      </p:sp>
      <p:sp>
        <p:nvSpPr>
          <p:cNvPr id="3" name="Content Placeholder 2"/>
          <p:cNvSpPr>
            <a:spLocks noGrp="1"/>
          </p:cNvSpPr>
          <p:nvPr>
            <p:ph sz="half" idx="1"/>
          </p:nvPr>
        </p:nvSpPr>
        <p:spPr/>
        <p:txBody>
          <a:bodyPr>
            <a:normAutofit/>
          </a:bodyPr>
          <a:lstStyle/>
          <a:p>
            <a:r>
              <a:rPr lang="en-US" dirty="0" smtClean="0"/>
              <a:t>Sa Infectious Disease</a:t>
            </a:r>
            <a:endParaRPr lang="en-US" b="1" dirty="0" smtClean="0"/>
          </a:p>
          <a:p>
            <a:pPr lvl="1"/>
            <a:r>
              <a:rPr lang="en-US" b="1" dirty="0" smtClean="0"/>
              <a:t>By SCC</a:t>
            </a:r>
            <a:r>
              <a:rPr lang="en-US" b="1" i="1" dirty="0" smtClean="0"/>
              <a:t>mec</a:t>
            </a:r>
            <a:r>
              <a:rPr lang="en-US" b="1" dirty="0" smtClean="0"/>
              <a:t> type</a:t>
            </a:r>
          </a:p>
          <a:p>
            <a:pPr lvl="2"/>
            <a:r>
              <a:rPr lang="en-US" dirty="0" smtClean="0"/>
              <a:t>By </a:t>
            </a:r>
            <a:r>
              <a:rPr lang="en-US" i="1" dirty="0" smtClean="0"/>
              <a:t>ccr</a:t>
            </a:r>
            <a:r>
              <a:rPr lang="en-US" dirty="0" smtClean="0"/>
              <a:t> type</a:t>
            </a:r>
          </a:p>
          <a:p>
            <a:pPr lvl="2"/>
            <a:r>
              <a:rPr lang="en-US" dirty="0" smtClean="0"/>
              <a:t>By </a:t>
            </a:r>
            <a:r>
              <a:rPr lang="en-US" i="1" dirty="0" smtClean="0"/>
              <a:t>mec</a:t>
            </a:r>
            <a:r>
              <a:rPr lang="en-US" dirty="0" smtClean="0"/>
              <a:t> class</a:t>
            </a:r>
          </a:p>
          <a:p>
            <a:pPr lvl="1"/>
            <a:r>
              <a:rPr lang="en-US" dirty="0" smtClean="0"/>
              <a:t>By</a:t>
            </a:r>
            <a:r>
              <a:rPr lang="en-US" i="1" dirty="0" smtClean="0"/>
              <a:t> spa</a:t>
            </a:r>
            <a:r>
              <a:rPr lang="en-US" dirty="0" smtClean="0"/>
              <a:t> type</a:t>
            </a:r>
          </a:p>
          <a:p>
            <a:r>
              <a:rPr lang="en-US" dirty="0" smtClean="0"/>
              <a:t>IWG-SCC</a:t>
            </a:r>
          </a:p>
          <a:p>
            <a:pPr lvl="1"/>
            <a:r>
              <a:rPr lang="en-US" dirty="0" smtClean="0"/>
              <a:t>Maintains up-to-date SCCMec types </a:t>
            </a:r>
          </a:p>
          <a:p>
            <a:pPr lvl="1"/>
            <a:r>
              <a:rPr lang="en-US" dirty="0" smtClean="0"/>
              <a:t>General guidelines for reporting novel SCCmec elements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347699"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0" y="6368534"/>
            <a:ext cx="4191000" cy="276999"/>
          </a:xfrm>
          <a:prstGeom prst="rect">
            <a:avLst/>
          </a:prstGeom>
          <a:noFill/>
        </p:spPr>
        <p:txBody>
          <a:bodyPr wrap="square" rtlCol="0">
            <a:spAutoFit/>
          </a:bodyPr>
          <a:lstStyle/>
          <a:p>
            <a:r>
              <a:rPr lang="en-US" sz="1200" dirty="0">
                <a:hlinkClick r:id="rId4"/>
              </a:rPr>
              <a:t>http://</a:t>
            </a:r>
            <a:r>
              <a:rPr lang="en-US" sz="1200" dirty="0" smtClean="0">
                <a:hlinkClick r:id="rId4"/>
              </a:rPr>
              <a:t>www.sccmec.org/Pages/SCC_ClassificationEN.html</a:t>
            </a:r>
            <a:r>
              <a:rPr lang="en-US" sz="1200" dirty="0" smtClean="0"/>
              <a:t> </a:t>
            </a:r>
          </a:p>
        </p:txBody>
      </p:sp>
    </p:spTree>
    <p:extLst>
      <p:ext uri="{BB962C8B-B14F-4D97-AF65-F5344CB8AC3E}">
        <p14:creationId xmlns:p14="http://schemas.microsoft.com/office/powerpoint/2010/main" val="2429024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SCCMec </a:t>
            </a:r>
            <a:br>
              <a:rPr lang="en-US" sz="3600" dirty="0" smtClean="0"/>
            </a:br>
            <a:r>
              <a:rPr lang="en-US" sz="3600" dirty="0" smtClean="0"/>
              <a:t>(Staphylococcal Chromosome Cassette)</a:t>
            </a:r>
            <a:endParaRPr lang="en-US" sz="3600" dirty="0"/>
          </a:p>
        </p:txBody>
      </p:sp>
      <p:sp>
        <p:nvSpPr>
          <p:cNvPr id="3" name="Content Placeholder 2"/>
          <p:cNvSpPr>
            <a:spLocks noGrp="1"/>
          </p:cNvSpPr>
          <p:nvPr>
            <p:ph idx="1"/>
          </p:nvPr>
        </p:nvSpPr>
        <p:spPr/>
        <p:txBody>
          <a:bodyPr>
            <a:normAutofit/>
          </a:bodyPr>
          <a:lstStyle/>
          <a:p>
            <a:r>
              <a:rPr lang="en-US" dirty="0"/>
              <a:t>A mobile genetic element in Staphylococcus aureus that </a:t>
            </a:r>
            <a:r>
              <a:rPr lang="en-US" b="1" i="1" dirty="0"/>
              <a:t>carries the central determinant for broad-spectrum beta-lactam resistance </a:t>
            </a:r>
            <a:r>
              <a:rPr lang="en-US" dirty="0"/>
              <a:t>encoded by the mecA gene and has the following features</a:t>
            </a:r>
            <a:r>
              <a:rPr lang="en-US" dirty="0" smtClean="0"/>
              <a:t>:</a:t>
            </a:r>
          </a:p>
          <a:p>
            <a:pPr lvl="1"/>
            <a:r>
              <a:rPr lang="en-US" dirty="0" smtClean="0"/>
              <a:t>(</a:t>
            </a:r>
            <a:r>
              <a:rPr lang="en-US" dirty="0"/>
              <a:t>1) carriage of mecA in a mec gene complex, </a:t>
            </a:r>
            <a:endParaRPr lang="en-US" dirty="0" smtClean="0"/>
          </a:p>
          <a:p>
            <a:pPr lvl="1"/>
            <a:r>
              <a:rPr lang="en-US" dirty="0" smtClean="0"/>
              <a:t>(</a:t>
            </a:r>
            <a:r>
              <a:rPr lang="en-US" dirty="0"/>
              <a:t>2) carriage of ccr gene(s) (</a:t>
            </a:r>
            <a:r>
              <a:rPr lang="en-US" dirty="0" err="1"/>
              <a:t>ccrAB</a:t>
            </a:r>
            <a:r>
              <a:rPr lang="en-US" dirty="0"/>
              <a:t> or </a:t>
            </a:r>
            <a:r>
              <a:rPr lang="en-US" dirty="0" err="1"/>
              <a:t>ccrC</a:t>
            </a:r>
            <a:r>
              <a:rPr lang="en-US" dirty="0"/>
              <a:t>) in a ccr gene complex, </a:t>
            </a:r>
            <a:endParaRPr lang="en-US" dirty="0" smtClean="0"/>
          </a:p>
          <a:p>
            <a:pPr lvl="1"/>
            <a:r>
              <a:rPr lang="en-US" dirty="0" smtClean="0"/>
              <a:t>(</a:t>
            </a:r>
            <a:r>
              <a:rPr lang="en-US" dirty="0"/>
              <a:t>3) integration at a specific site in the staphylococcal chromosome, referred to as the integration site sequence for SCC (ISS), which serves as a target for ccr-mediated recombination, and </a:t>
            </a:r>
            <a:endParaRPr lang="en-US" dirty="0" smtClean="0"/>
          </a:p>
          <a:p>
            <a:pPr lvl="1"/>
            <a:r>
              <a:rPr lang="en-US" dirty="0" smtClean="0"/>
              <a:t>(</a:t>
            </a:r>
            <a:r>
              <a:rPr lang="en-US" dirty="0"/>
              <a:t>4) the presence of flanking direct repeat sequences containing the ISS. </a:t>
            </a:r>
          </a:p>
        </p:txBody>
      </p:sp>
    </p:spTree>
    <p:extLst>
      <p:ext uri="{BB962C8B-B14F-4D97-AF65-F5344CB8AC3E}">
        <p14:creationId xmlns:p14="http://schemas.microsoft.com/office/powerpoint/2010/main" val="508384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0914"/>
            <a:ext cx="6203950" cy="640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695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SCCMec: IDO-Staph + SO</a:t>
            </a:r>
            <a:endParaRPr lang="en-US" dirty="0"/>
          </a:p>
        </p:txBody>
      </p:sp>
      <p:sp>
        <p:nvSpPr>
          <p:cNvPr id="4" name="TextBox 3"/>
          <p:cNvSpPr txBox="1"/>
          <p:nvPr/>
        </p:nvSpPr>
        <p:spPr>
          <a:xfrm>
            <a:off x="905995" y="2879467"/>
            <a:ext cx="1428596" cy="369332"/>
          </a:xfrm>
          <a:prstGeom prst="rect">
            <a:avLst/>
          </a:prstGeom>
          <a:noFill/>
        </p:spPr>
        <p:txBody>
          <a:bodyPr wrap="none" rtlCol="0">
            <a:spAutoFit/>
          </a:bodyPr>
          <a:lstStyle/>
          <a:p>
            <a:r>
              <a:rPr lang="en-US" i="1" dirty="0" err="1" smtClean="0">
                <a:solidFill>
                  <a:srgbClr val="0000FF"/>
                </a:solidFill>
              </a:rPr>
              <a:t>mec</a:t>
            </a:r>
            <a:r>
              <a:rPr lang="en-US" dirty="0" smtClean="0">
                <a:solidFill>
                  <a:srgbClr val="0000FF"/>
                </a:solidFill>
              </a:rPr>
              <a:t> complex</a:t>
            </a:r>
            <a:endParaRPr lang="en-US" dirty="0">
              <a:solidFill>
                <a:srgbClr val="0000FF"/>
              </a:solidFill>
            </a:endParaRPr>
          </a:p>
        </p:txBody>
      </p:sp>
      <p:sp>
        <p:nvSpPr>
          <p:cNvPr id="5" name="TextBox 4"/>
          <p:cNvSpPr txBox="1"/>
          <p:nvPr/>
        </p:nvSpPr>
        <p:spPr>
          <a:xfrm>
            <a:off x="998162" y="1905000"/>
            <a:ext cx="1244263" cy="369332"/>
          </a:xfrm>
          <a:prstGeom prst="rect">
            <a:avLst/>
          </a:prstGeom>
          <a:noFill/>
        </p:spPr>
        <p:txBody>
          <a:bodyPr wrap="none" rtlCol="0">
            <a:spAutoFit/>
          </a:bodyPr>
          <a:lstStyle/>
          <a:p>
            <a:r>
              <a:rPr lang="en-US" dirty="0" smtClean="0"/>
              <a:t>gene group</a:t>
            </a:r>
            <a:endParaRPr lang="en-US" dirty="0"/>
          </a:p>
        </p:txBody>
      </p:sp>
      <p:sp>
        <p:nvSpPr>
          <p:cNvPr id="6" name="TextBox 5"/>
          <p:cNvSpPr txBox="1"/>
          <p:nvPr/>
        </p:nvSpPr>
        <p:spPr>
          <a:xfrm>
            <a:off x="3657600" y="1905000"/>
            <a:ext cx="1829685" cy="369332"/>
          </a:xfrm>
          <a:prstGeom prst="rect">
            <a:avLst/>
          </a:prstGeom>
          <a:noFill/>
        </p:spPr>
        <p:txBody>
          <a:bodyPr wrap="none" rtlCol="0">
            <a:spAutoFit/>
          </a:bodyPr>
          <a:lstStyle/>
          <a:p>
            <a:r>
              <a:rPr lang="en-US" dirty="0" smtClean="0"/>
              <a:t>pathogenic island</a:t>
            </a:r>
            <a:endParaRPr lang="en-US" dirty="0"/>
          </a:p>
        </p:txBody>
      </p:sp>
      <p:sp>
        <p:nvSpPr>
          <p:cNvPr id="7" name="TextBox 6"/>
          <p:cNvSpPr txBox="1"/>
          <p:nvPr/>
        </p:nvSpPr>
        <p:spPr>
          <a:xfrm>
            <a:off x="4087749" y="2879467"/>
            <a:ext cx="969386" cy="369332"/>
          </a:xfrm>
          <a:prstGeom prst="rect">
            <a:avLst/>
          </a:prstGeom>
          <a:noFill/>
        </p:spPr>
        <p:txBody>
          <a:bodyPr wrap="none" rtlCol="0">
            <a:spAutoFit/>
          </a:bodyPr>
          <a:lstStyle/>
          <a:p>
            <a:r>
              <a:rPr lang="en-US" dirty="0" err="1" smtClean="0">
                <a:solidFill>
                  <a:srgbClr val="0000FF"/>
                </a:solidFill>
              </a:rPr>
              <a:t>SCC</a:t>
            </a:r>
            <a:r>
              <a:rPr lang="en-US" i="1" dirty="0" err="1" smtClean="0">
                <a:solidFill>
                  <a:srgbClr val="0000FF"/>
                </a:solidFill>
              </a:rPr>
              <a:t>mec</a:t>
            </a:r>
            <a:endParaRPr lang="en-US" i="1" dirty="0">
              <a:solidFill>
                <a:srgbClr val="0000FF"/>
              </a:solidFill>
            </a:endParaRPr>
          </a:p>
        </p:txBody>
      </p:sp>
      <p:sp>
        <p:nvSpPr>
          <p:cNvPr id="8" name="TextBox 7"/>
          <p:cNvSpPr txBox="1"/>
          <p:nvPr/>
        </p:nvSpPr>
        <p:spPr>
          <a:xfrm>
            <a:off x="3719691" y="3848100"/>
            <a:ext cx="1705502" cy="369332"/>
          </a:xfrm>
          <a:prstGeom prst="rect">
            <a:avLst/>
          </a:prstGeom>
          <a:noFill/>
        </p:spPr>
        <p:txBody>
          <a:bodyPr wrap="none" rtlCol="0">
            <a:spAutoFit/>
          </a:bodyPr>
          <a:lstStyle/>
          <a:p>
            <a:r>
              <a:rPr lang="en-US" dirty="0" err="1" smtClean="0">
                <a:solidFill>
                  <a:srgbClr val="0000FF"/>
                </a:solidFill>
              </a:rPr>
              <a:t>SCC</a:t>
            </a:r>
            <a:r>
              <a:rPr lang="en-US" i="1" dirty="0" err="1" smtClean="0">
                <a:solidFill>
                  <a:srgbClr val="0000FF"/>
                </a:solidFill>
              </a:rPr>
              <a:t>mec</a:t>
            </a:r>
            <a:r>
              <a:rPr lang="en-US" i="1" dirty="0" smtClean="0">
                <a:solidFill>
                  <a:srgbClr val="0000FF"/>
                </a:solidFill>
              </a:rPr>
              <a:t> </a:t>
            </a:r>
            <a:r>
              <a:rPr lang="en-US" dirty="0" smtClean="0">
                <a:solidFill>
                  <a:srgbClr val="0000FF"/>
                </a:solidFill>
              </a:rPr>
              <a:t>Type IV</a:t>
            </a:r>
            <a:endParaRPr lang="en-US" i="1" dirty="0">
              <a:solidFill>
                <a:srgbClr val="0000FF"/>
              </a:solidFill>
            </a:endParaRPr>
          </a:p>
        </p:txBody>
      </p:sp>
      <p:sp>
        <p:nvSpPr>
          <p:cNvPr id="9" name="TextBox 8"/>
          <p:cNvSpPr txBox="1"/>
          <p:nvPr/>
        </p:nvSpPr>
        <p:spPr>
          <a:xfrm>
            <a:off x="571500" y="3848100"/>
            <a:ext cx="2097587" cy="369332"/>
          </a:xfrm>
          <a:prstGeom prst="rect">
            <a:avLst/>
          </a:prstGeom>
          <a:noFill/>
        </p:spPr>
        <p:txBody>
          <a:bodyPr wrap="none" rtlCol="0">
            <a:spAutoFit/>
          </a:bodyPr>
          <a:lstStyle/>
          <a:p>
            <a:r>
              <a:rPr lang="en-US" i="1" dirty="0" err="1" smtClean="0">
                <a:solidFill>
                  <a:srgbClr val="0000FF"/>
                </a:solidFill>
              </a:rPr>
              <a:t>mec</a:t>
            </a:r>
            <a:r>
              <a:rPr lang="en-US" dirty="0" smtClean="0">
                <a:solidFill>
                  <a:srgbClr val="0000FF"/>
                </a:solidFill>
              </a:rPr>
              <a:t> complex class B</a:t>
            </a:r>
            <a:endParaRPr lang="en-US" dirty="0">
              <a:solidFill>
                <a:srgbClr val="0000FF"/>
              </a:solidFill>
            </a:endParaRPr>
          </a:p>
        </p:txBody>
      </p:sp>
      <p:sp>
        <p:nvSpPr>
          <p:cNvPr id="10" name="TextBox 9"/>
          <p:cNvSpPr txBox="1"/>
          <p:nvPr/>
        </p:nvSpPr>
        <p:spPr>
          <a:xfrm>
            <a:off x="2209800" y="4953000"/>
            <a:ext cx="719919" cy="369332"/>
          </a:xfrm>
          <a:prstGeom prst="rect">
            <a:avLst/>
          </a:prstGeom>
          <a:noFill/>
        </p:spPr>
        <p:txBody>
          <a:bodyPr wrap="none" rtlCol="0">
            <a:spAutoFit/>
          </a:bodyPr>
          <a:lstStyle/>
          <a:p>
            <a:r>
              <a:rPr lang="en-US" i="1" dirty="0" err="1" smtClean="0">
                <a:solidFill>
                  <a:srgbClr val="0000FF"/>
                </a:solidFill>
              </a:rPr>
              <a:t>mecA</a:t>
            </a:r>
            <a:endParaRPr lang="en-US" dirty="0">
              <a:solidFill>
                <a:srgbClr val="0000FF"/>
              </a:solidFill>
            </a:endParaRPr>
          </a:p>
        </p:txBody>
      </p:sp>
      <p:sp>
        <p:nvSpPr>
          <p:cNvPr id="11" name="TextBox 10"/>
          <p:cNvSpPr txBox="1"/>
          <p:nvPr/>
        </p:nvSpPr>
        <p:spPr>
          <a:xfrm>
            <a:off x="723288" y="4953000"/>
            <a:ext cx="828009" cy="369332"/>
          </a:xfrm>
          <a:prstGeom prst="rect">
            <a:avLst/>
          </a:prstGeom>
          <a:noFill/>
        </p:spPr>
        <p:txBody>
          <a:bodyPr wrap="none" rtlCol="0">
            <a:spAutoFit/>
          </a:bodyPr>
          <a:lstStyle/>
          <a:p>
            <a:r>
              <a:rPr lang="en-US" dirty="0" smtClean="0">
                <a:solidFill>
                  <a:srgbClr val="0000FF"/>
                </a:solidFill>
              </a:rPr>
              <a:t>IS</a:t>
            </a:r>
            <a:r>
              <a:rPr lang="en-US" i="1" dirty="0" smtClean="0">
                <a:solidFill>
                  <a:srgbClr val="0000FF"/>
                </a:solidFill>
              </a:rPr>
              <a:t>1272</a:t>
            </a:r>
            <a:endParaRPr lang="en-US" dirty="0">
              <a:solidFill>
                <a:srgbClr val="0000FF"/>
              </a:solidFill>
            </a:endParaRPr>
          </a:p>
        </p:txBody>
      </p:sp>
      <p:sp>
        <p:nvSpPr>
          <p:cNvPr id="12" name="TextBox 11"/>
          <p:cNvSpPr txBox="1"/>
          <p:nvPr/>
        </p:nvSpPr>
        <p:spPr>
          <a:xfrm>
            <a:off x="2251881" y="5791200"/>
            <a:ext cx="642386" cy="369332"/>
          </a:xfrm>
          <a:prstGeom prst="rect">
            <a:avLst/>
          </a:prstGeom>
          <a:noFill/>
        </p:spPr>
        <p:txBody>
          <a:bodyPr wrap="none" rtlCol="0">
            <a:spAutoFit/>
          </a:bodyPr>
          <a:lstStyle/>
          <a:p>
            <a:r>
              <a:rPr lang="en-US" dirty="0" smtClean="0"/>
              <a:t>gene</a:t>
            </a:r>
            <a:endParaRPr lang="en-US" dirty="0"/>
          </a:p>
        </p:txBody>
      </p:sp>
      <p:sp>
        <p:nvSpPr>
          <p:cNvPr id="13" name="TextBox 12"/>
          <p:cNvSpPr txBox="1"/>
          <p:nvPr/>
        </p:nvSpPr>
        <p:spPr>
          <a:xfrm>
            <a:off x="152400" y="5791200"/>
            <a:ext cx="1969785" cy="369332"/>
          </a:xfrm>
          <a:prstGeom prst="rect">
            <a:avLst/>
          </a:prstGeom>
          <a:noFill/>
        </p:spPr>
        <p:txBody>
          <a:bodyPr wrap="none" rtlCol="0">
            <a:spAutoFit/>
          </a:bodyPr>
          <a:lstStyle/>
          <a:p>
            <a:r>
              <a:rPr lang="en-US" dirty="0" smtClean="0"/>
              <a:t>insertion sequence</a:t>
            </a:r>
            <a:endParaRPr lang="en-US" dirty="0"/>
          </a:p>
        </p:txBody>
      </p:sp>
      <p:sp>
        <p:nvSpPr>
          <p:cNvPr id="14" name="TextBox 13"/>
          <p:cNvSpPr txBox="1"/>
          <p:nvPr/>
        </p:nvSpPr>
        <p:spPr>
          <a:xfrm>
            <a:off x="6729315" y="2879467"/>
            <a:ext cx="1313193" cy="369332"/>
          </a:xfrm>
          <a:prstGeom prst="rect">
            <a:avLst/>
          </a:prstGeom>
          <a:noFill/>
        </p:spPr>
        <p:txBody>
          <a:bodyPr wrap="none" rtlCol="0">
            <a:spAutoFit/>
          </a:bodyPr>
          <a:lstStyle/>
          <a:p>
            <a:r>
              <a:rPr lang="en-US" i="1" dirty="0" err="1" smtClean="0">
                <a:solidFill>
                  <a:srgbClr val="0000FF"/>
                </a:solidFill>
              </a:rPr>
              <a:t>ccr</a:t>
            </a:r>
            <a:r>
              <a:rPr lang="en-US" dirty="0" smtClean="0">
                <a:solidFill>
                  <a:srgbClr val="0000FF"/>
                </a:solidFill>
              </a:rPr>
              <a:t> complex</a:t>
            </a:r>
            <a:endParaRPr lang="en-US" dirty="0">
              <a:solidFill>
                <a:srgbClr val="0000FF"/>
              </a:solidFill>
            </a:endParaRPr>
          </a:p>
        </p:txBody>
      </p:sp>
      <p:sp>
        <p:nvSpPr>
          <p:cNvPr id="15" name="TextBox 14"/>
          <p:cNvSpPr txBox="1"/>
          <p:nvPr/>
        </p:nvSpPr>
        <p:spPr>
          <a:xfrm>
            <a:off x="6400800" y="3848100"/>
            <a:ext cx="1970223" cy="369332"/>
          </a:xfrm>
          <a:prstGeom prst="rect">
            <a:avLst/>
          </a:prstGeom>
          <a:noFill/>
        </p:spPr>
        <p:txBody>
          <a:bodyPr wrap="none" rtlCol="0">
            <a:spAutoFit/>
          </a:bodyPr>
          <a:lstStyle/>
          <a:p>
            <a:r>
              <a:rPr lang="en-US" i="1" dirty="0" err="1" smtClean="0">
                <a:solidFill>
                  <a:srgbClr val="0000FF"/>
                </a:solidFill>
              </a:rPr>
              <a:t>ccr</a:t>
            </a:r>
            <a:r>
              <a:rPr lang="en-US" dirty="0" smtClean="0">
                <a:solidFill>
                  <a:srgbClr val="0000FF"/>
                </a:solidFill>
              </a:rPr>
              <a:t> complex Type 2</a:t>
            </a:r>
            <a:endParaRPr lang="en-US" dirty="0">
              <a:solidFill>
                <a:srgbClr val="0000FF"/>
              </a:solidFill>
            </a:endParaRPr>
          </a:p>
        </p:txBody>
      </p:sp>
      <p:sp>
        <p:nvSpPr>
          <p:cNvPr id="16" name="TextBox 15"/>
          <p:cNvSpPr txBox="1"/>
          <p:nvPr/>
        </p:nvSpPr>
        <p:spPr>
          <a:xfrm>
            <a:off x="6477000" y="4953000"/>
            <a:ext cx="717214" cy="369332"/>
          </a:xfrm>
          <a:prstGeom prst="rect">
            <a:avLst/>
          </a:prstGeom>
          <a:noFill/>
        </p:spPr>
        <p:txBody>
          <a:bodyPr wrap="none" rtlCol="0">
            <a:spAutoFit/>
          </a:bodyPr>
          <a:lstStyle/>
          <a:p>
            <a:r>
              <a:rPr lang="en-US" i="1" dirty="0" smtClean="0">
                <a:solidFill>
                  <a:srgbClr val="0000FF"/>
                </a:solidFill>
              </a:rPr>
              <a:t>ccrA2</a:t>
            </a:r>
            <a:endParaRPr lang="en-US" dirty="0">
              <a:solidFill>
                <a:srgbClr val="0000FF"/>
              </a:solidFill>
            </a:endParaRPr>
          </a:p>
        </p:txBody>
      </p:sp>
      <p:sp>
        <p:nvSpPr>
          <p:cNvPr id="17" name="TextBox 16"/>
          <p:cNvSpPr txBox="1"/>
          <p:nvPr/>
        </p:nvSpPr>
        <p:spPr>
          <a:xfrm>
            <a:off x="7467600" y="4953000"/>
            <a:ext cx="709211" cy="369332"/>
          </a:xfrm>
          <a:prstGeom prst="rect">
            <a:avLst/>
          </a:prstGeom>
          <a:noFill/>
        </p:spPr>
        <p:txBody>
          <a:bodyPr wrap="none" rtlCol="0">
            <a:spAutoFit/>
          </a:bodyPr>
          <a:lstStyle/>
          <a:p>
            <a:r>
              <a:rPr lang="en-US" i="1" dirty="0" smtClean="0">
                <a:solidFill>
                  <a:srgbClr val="0000FF"/>
                </a:solidFill>
              </a:rPr>
              <a:t>ccrB2</a:t>
            </a:r>
            <a:endParaRPr lang="en-US" dirty="0">
              <a:solidFill>
                <a:srgbClr val="0000FF"/>
              </a:solidFill>
            </a:endParaRPr>
          </a:p>
        </p:txBody>
      </p:sp>
      <p:cxnSp>
        <p:nvCxnSpPr>
          <p:cNvPr id="18" name="Straight Arrow Connector 17"/>
          <p:cNvCxnSpPr>
            <a:stCxn id="4" idx="0"/>
            <a:endCxn id="5" idx="2"/>
          </p:cNvCxnSpPr>
          <p:nvPr/>
        </p:nvCxnSpPr>
        <p:spPr>
          <a:xfrm rot="5400000" flipH="1" flipV="1">
            <a:off x="1317726" y="2576900"/>
            <a:ext cx="60513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0"/>
            <a:endCxn id="4" idx="2"/>
          </p:cNvCxnSpPr>
          <p:nvPr/>
        </p:nvCxnSpPr>
        <p:spPr>
          <a:xfrm rot="16200000" flipV="1">
            <a:off x="1320644" y="3548449"/>
            <a:ext cx="59930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12" idx="0"/>
          </p:cNvCxnSpPr>
          <p:nvPr/>
        </p:nvCxnSpPr>
        <p:spPr>
          <a:xfrm rot="16200000" flipH="1">
            <a:off x="2336983" y="5555109"/>
            <a:ext cx="468868" cy="3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2"/>
            <a:endCxn id="13" idx="0"/>
          </p:cNvCxnSpPr>
          <p:nvPr/>
        </p:nvCxnSpPr>
        <p:spPr>
          <a:xfrm rot="5400000">
            <a:off x="902859" y="5556766"/>
            <a:ext cx="4688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5" idx="0"/>
            <a:endCxn id="14" idx="2"/>
          </p:cNvCxnSpPr>
          <p:nvPr/>
        </p:nvCxnSpPr>
        <p:spPr>
          <a:xfrm rot="5400000" flipH="1" flipV="1">
            <a:off x="7086262" y="3548450"/>
            <a:ext cx="59930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0"/>
            <a:endCxn id="7" idx="2"/>
          </p:cNvCxnSpPr>
          <p:nvPr/>
        </p:nvCxnSpPr>
        <p:spPr>
          <a:xfrm rot="5400000" flipH="1" flipV="1">
            <a:off x="4272792" y="3548450"/>
            <a:ext cx="59930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0"/>
            <a:endCxn id="6" idx="2"/>
          </p:cNvCxnSpPr>
          <p:nvPr/>
        </p:nvCxnSpPr>
        <p:spPr>
          <a:xfrm rot="5400000" flipH="1" flipV="1">
            <a:off x="4269875" y="2576900"/>
            <a:ext cx="60513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3"/>
            <a:endCxn id="14" idx="1"/>
          </p:cNvCxnSpPr>
          <p:nvPr/>
        </p:nvCxnSpPr>
        <p:spPr>
          <a:xfrm>
            <a:off x="5057135" y="3064133"/>
            <a:ext cx="167218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 idx="1"/>
            <a:endCxn id="4" idx="3"/>
          </p:cNvCxnSpPr>
          <p:nvPr/>
        </p:nvCxnSpPr>
        <p:spPr>
          <a:xfrm rot="10800000">
            <a:off x="2334591" y="3064133"/>
            <a:ext cx="175315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8" idx="3"/>
            <a:endCxn id="15" idx="1"/>
          </p:cNvCxnSpPr>
          <p:nvPr/>
        </p:nvCxnSpPr>
        <p:spPr>
          <a:xfrm>
            <a:off x="5425193" y="4032766"/>
            <a:ext cx="97560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1"/>
            <a:endCxn id="9" idx="3"/>
          </p:cNvCxnSpPr>
          <p:nvPr/>
        </p:nvCxnSpPr>
        <p:spPr>
          <a:xfrm rot="10800000">
            <a:off x="2669087" y="4032766"/>
            <a:ext cx="105060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14" idx="0"/>
            <a:endCxn id="5" idx="0"/>
          </p:cNvCxnSpPr>
          <p:nvPr/>
        </p:nvCxnSpPr>
        <p:spPr>
          <a:xfrm rot="16200000" flipV="1">
            <a:off x="4015870" y="-490575"/>
            <a:ext cx="974467" cy="5765618"/>
          </a:xfrm>
          <a:prstGeom prst="curvedConnector3">
            <a:avLst>
              <a:gd name="adj1" fmla="val 15322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 idx="2"/>
            <a:endCxn id="10" idx="0"/>
          </p:cNvCxnSpPr>
          <p:nvPr/>
        </p:nvCxnSpPr>
        <p:spPr>
          <a:xfrm rot="16200000" flipH="1">
            <a:off x="1727243" y="4110483"/>
            <a:ext cx="735568" cy="9494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9" idx="2"/>
          </p:cNvCxnSpPr>
          <p:nvPr/>
        </p:nvCxnSpPr>
        <p:spPr>
          <a:xfrm rot="5400000">
            <a:off x="975763" y="4308469"/>
            <a:ext cx="735568" cy="5534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5" idx="2"/>
            <a:endCxn id="16" idx="0"/>
          </p:cNvCxnSpPr>
          <p:nvPr/>
        </p:nvCxnSpPr>
        <p:spPr>
          <a:xfrm rot="5400000">
            <a:off x="6742976" y="4310064"/>
            <a:ext cx="735568" cy="5503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5" idx="2"/>
            <a:endCxn id="17" idx="0"/>
          </p:cNvCxnSpPr>
          <p:nvPr/>
        </p:nvCxnSpPr>
        <p:spPr>
          <a:xfrm rot="16200000" flipH="1">
            <a:off x="7236275" y="4367069"/>
            <a:ext cx="735568" cy="4362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hape 61"/>
          <p:cNvCxnSpPr>
            <a:stCxn id="16" idx="2"/>
            <a:endCxn id="12" idx="3"/>
          </p:cNvCxnSpPr>
          <p:nvPr/>
        </p:nvCxnSpPr>
        <p:spPr>
          <a:xfrm rot="5400000">
            <a:off x="4538170" y="3678429"/>
            <a:ext cx="653534" cy="394134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17" idx="2"/>
            <a:endCxn id="12" idx="2"/>
          </p:cNvCxnSpPr>
          <p:nvPr/>
        </p:nvCxnSpPr>
        <p:spPr>
          <a:xfrm rot="5400000">
            <a:off x="4778540" y="3116866"/>
            <a:ext cx="838200" cy="5249132"/>
          </a:xfrm>
          <a:prstGeom prst="curvedConnector3">
            <a:avLst>
              <a:gd name="adj1" fmla="val 127273"/>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894267" y="3064133"/>
            <a:ext cx="1027845" cy="369332"/>
          </a:xfrm>
          <a:prstGeom prst="rect">
            <a:avLst/>
          </a:prstGeom>
          <a:noFill/>
        </p:spPr>
        <p:txBody>
          <a:bodyPr wrap="none" rtlCol="0">
            <a:spAutoFit/>
          </a:bodyPr>
          <a:lstStyle/>
          <a:p>
            <a:r>
              <a:rPr lang="en-US" b="1" dirty="0" err="1"/>
              <a:t>h</a:t>
            </a:r>
            <a:r>
              <a:rPr lang="en-US" b="1" dirty="0" err="1" smtClean="0"/>
              <a:t>as_part</a:t>
            </a:r>
            <a:endParaRPr lang="en-US" b="1" dirty="0"/>
          </a:p>
        </p:txBody>
      </p:sp>
      <p:sp>
        <p:nvSpPr>
          <p:cNvPr id="37" name="TextBox 36"/>
          <p:cNvSpPr txBox="1"/>
          <p:nvPr/>
        </p:nvSpPr>
        <p:spPr>
          <a:xfrm>
            <a:off x="5372955" y="3069498"/>
            <a:ext cx="1027845" cy="369332"/>
          </a:xfrm>
          <a:prstGeom prst="rect">
            <a:avLst/>
          </a:prstGeom>
          <a:noFill/>
        </p:spPr>
        <p:txBody>
          <a:bodyPr wrap="none" rtlCol="0">
            <a:spAutoFit/>
          </a:bodyPr>
          <a:lstStyle/>
          <a:p>
            <a:r>
              <a:rPr lang="en-US" b="1" dirty="0" err="1"/>
              <a:t>h</a:t>
            </a:r>
            <a:r>
              <a:rPr lang="en-US" b="1" dirty="0" err="1" smtClean="0"/>
              <a:t>as_part</a:t>
            </a:r>
            <a:endParaRPr lang="en-US" b="1" dirty="0"/>
          </a:p>
        </p:txBody>
      </p:sp>
      <p:sp>
        <p:nvSpPr>
          <p:cNvPr id="38" name="TextBox 37"/>
          <p:cNvSpPr txBox="1"/>
          <p:nvPr/>
        </p:nvSpPr>
        <p:spPr>
          <a:xfrm>
            <a:off x="2697246" y="4032765"/>
            <a:ext cx="1027845" cy="369332"/>
          </a:xfrm>
          <a:prstGeom prst="rect">
            <a:avLst/>
          </a:prstGeom>
          <a:noFill/>
        </p:spPr>
        <p:txBody>
          <a:bodyPr wrap="none" rtlCol="0">
            <a:spAutoFit/>
          </a:bodyPr>
          <a:lstStyle/>
          <a:p>
            <a:r>
              <a:rPr lang="en-US" b="1" dirty="0" err="1"/>
              <a:t>h</a:t>
            </a:r>
            <a:r>
              <a:rPr lang="en-US" b="1" dirty="0" err="1" smtClean="0"/>
              <a:t>as_part</a:t>
            </a:r>
            <a:endParaRPr lang="en-US" b="1" dirty="0"/>
          </a:p>
        </p:txBody>
      </p:sp>
      <p:sp>
        <p:nvSpPr>
          <p:cNvPr id="39" name="TextBox 38"/>
          <p:cNvSpPr txBox="1"/>
          <p:nvPr/>
        </p:nvSpPr>
        <p:spPr>
          <a:xfrm>
            <a:off x="5372954" y="4034355"/>
            <a:ext cx="1027845" cy="369332"/>
          </a:xfrm>
          <a:prstGeom prst="rect">
            <a:avLst/>
          </a:prstGeom>
          <a:noFill/>
        </p:spPr>
        <p:txBody>
          <a:bodyPr wrap="none" rtlCol="0">
            <a:spAutoFit/>
          </a:bodyPr>
          <a:lstStyle/>
          <a:p>
            <a:r>
              <a:rPr lang="en-US" b="1" dirty="0" err="1"/>
              <a:t>h</a:t>
            </a:r>
            <a:r>
              <a:rPr lang="en-US" b="1" dirty="0" err="1" smtClean="0"/>
              <a:t>as_part</a:t>
            </a:r>
            <a:endParaRPr lang="en-US" b="1" dirty="0"/>
          </a:p>
        </p:txBody>
      </p:sp>
      <p:sp>
        <p:nvSpPr>
          <p:cNvPr id="40" name="TextBox 39"/>
          <p:cNvSpPr txBox="1"/>
          <p:nvPr/>
        </p:nvSpPr>
        <p:spPr>
          <a:xfrm>
            <a:off x="2183323" y="4407463"/>
            <a:ext cx="1027845" cy="369332"/>
          </a:xfrm>
          <a:prstGeom prst="rect">
            <a:avLst/>
          </a:prstGeom>
          <a:noFill/>
        </p:spPr>
        <p:txBody>
          <a:bodyPr wrap="none" rtlCol="0">
            <a:spAutoFit/>
          </a:bodyPr>
          <a:lstStyle/>
          <a:p>
            <a:r>
              <a:rPr lang="en-US" b="1" dirty="0" err="1"/>
              <a:t>h</a:t>
            </a:r>
            <a:r>
              <a:rPr lang="en-US" b="1" dirty="0" err="1" smtClean="0"/>
              <a:t>as_part</a:t>
            </a:r>
            <a:endParaRPr lang="en-US" b="1" dirty="0"/>
          </a:p>
        </p:txBody>
      </p:sp>
      <p:sp>
        <p:nvSpPr>
          <p:cNvPr id="41" name="TextBox 40"/>
          <p:cNvSpPr txBox="1"/>
          <p:nvPr/>
        </p:nvSpPr>
        <p:spPr>
          <a:xfrm>
            <a:off x="331554" y="4400549"/>
            <a:ext cx="1027845" cy="369332"/>
          </a:xfrm>
          <a:prstGeom prst="rect">
            <a:avLst/>
          </a:prstGeom>
          <a:noFill/>
        </p:spPr>
        <p:txBody>
          <a:bodyPr wrap="none" rtlCol="0">
            <a:spAutoFit/>
          </a:bodyPr>
          <a:lstStyle/>
          <a:p>
            <a:r>
              <a:rPr lang="en-US" b="1" dirty="0" err="1"/>
              <a:t>h</a:t>
            </a:r>
            <a:r>
              <a:rPr lang="en-US" b="1" dirty="0" err="1" smtClean="0"/>
              <a:t>as_part</a:t>
            </a:r>
            <a:endParaRPr lang="en-US" b="1" dirty="0"/>
          </a:p>
        </p:txBody>
      </p:sp>
      <p:sp>
        <p:nvSpPr>
          <p:cNvPr id="42" name="TextBox 41"/>
          <p:cNvSpPr txBox="1"/>
          <p:nvPr/>
        </p:nvSpPr>
        <p:spPr>
          <a:xfrm>
            <a:off x="6082915" y="4400549"/>
            <a:ext cx="1027845" cy="369332"/>
          </a:xfrm>
          <a:prstGeom prst="rect">
            <a:avLst/>
          </a:prstGeom>
          <a:noFill/>
        </p:spPr>
        <p:txBody>
          <a:bodyPr wrap="none" rtlCol="0">
            <a:spAutoFit/>
          </a:bodyPr>
          <a:lstStyle/>
          <a:p>
            <a:r>
              <a:rPr lang="en-US" b="1" dirty="0" err="1"/>
              <a:t>h</a:t>
            </a:r>
            <a:r>
              <a:rPr lang="en-US" b="1" dirty="0" err="1" smtClean="0"/>
              <a:t>as_part</a:t>
            </a:r>
            <a:endParaRPr lang="en-US" b="1" dirty="0"/>
          </a:p>
        </p:txBody>
      </p:sp>
      <p:sp>
        <p:nvSpPr>
          <p:cNvPr id="43" name="TextBox 42"/>
          <p:cNvSpPr txBox="1"/>
          <p:nvPr/>
        </p:nvSpPr>
        <p:spPr>
          <a:xfrm>
            <a:off x="7604058" y="4400549"/>
            <a:ext cx="1027845" cy="369332"/>
          </a:xfrm>
          <a:prstGeom prst="rect">
            <a:avLst/>
          </a:prstGeom>
          <a:noFill/>
        </p:spPr>
        <p:txBody>
          <a:bodyPr wrap="none" rtlCol="0">
            <a:spAutoFit/>
          </a:bodyPr>
          <a:lstStyle/>
          <a:p>
            <a:r>
              <a:rPr lang="en-US" b="1" dirty="0" err="1"/>
              <a:t>h</a:t>
            </a:r>
            <a:r>
              <a:rPr lang="en-US" b="1" dirty="0" err="1" smtClean="0"/>
              <a:t>as_part</a:t>
            </a:r>
            <a:endParaRPr lang="en-US" b="1" dirty="0"/>
          </a:p>
        </p:txBody>
      </p:sp>
      <p:sp>
        <p:nvSpPr>
          <p:cNvPr id="44" name="TextBox 43"/>
          <p:cNvSpPr txBox="1"/>
          <p:nvPr/>
        </p:nvSpPr>
        <p:spPr>
          <a:xfrm>
            <a:off x="1042623" y="5279767"/>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45" name="TextBox 44"/>
          <p:cNvSpPr txBox="1"/>
          <p:nvPr/>
        </p:nvSpPr>
        <p:spPr>
          <a:xfrm>
            <a:off x="2569759" y="5372100"/>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46" name="TextBox 45"/>
          <p:cNvSpPr txBox="1"/>
          <p:nvPr/>
        </p:nvSpPr>
        <p:spPr>
          <a:xfrm>
            <a:off x="5046338" y="5464433"/>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47" name="TextBox 46"/>
          <p:cNvSpPr txBox="1"/>
          <p:nvPr/>
        </p:nvSpPr>
        <p:spPr>
          <a:xfrm>
            <a:off x="7111115" y="5975866"/>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48" name="TextBox 47"/>
          <p:cNvSpPr txBox="1"/>
          <p:nvPr/>
        </p:nvSpPr>
        <p:spPr>
          <a:xfrm>
            <a:off x="1582376" y="2505329"/>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49" name="TextBox 48"/>
          <p:cNvSpPr txBox="1"/>
          <p:nvPr/>
        </p:nvSpPr>
        <p:spPr>
          <a:xfrm>
            <a:off x="4506092" y="2505329"/>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50" name="TextBox 49"/>
          <p:cNvSpPr txBox="1"/>
          <p:nvPr/>
        </p:nvSpPr>
        <p:spPr>
          <a:xfrm>
            <a:off x="4506092" y="3461956"/>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51" name="TextBox 50"/>
          <p:cNvSpPr txBox="1"/>
          <p:nvPr/>
        </p:nvSpPr>
        <p:spPr>
          <a:xfrm>
            <a:off x="1582376" y="3461956"/>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52" name="TextBox 51"/>
          <p:cNvSpPr txBox="1"/>
          <p:nvPr/>
        </p:nvSpPr>
        <p:spPr>
          <a:xfrm>
            <a:off x="7328181" y="3438830"/>
            <a:ext cx="551754" cy="369332"/>
          </a:xfrm>
          <a:prstGeom prst="rect">
            <a:avLst/>
          </a:prstGeom>
          <a:noFill/>
        </p:spPr>
        <p:txBody>
          <a:bodyPr wrap="none" rtlCol="0">
            <a:spAutoFit/>
          </a:bodyPr>
          <a:lstStyle/>
          <a:p>
            <a:r>
              <a:rPr lang="en-US" b="1" dirty="0"/>
              <a:t> </a:t>
            </a:r>
            <a:r>
              <a:rPr lang="en-US" b="1" dirty="0" smtClean="0"/>
              <a:t>is a</a:t>
            </a:r>
            <a:endParaRPr lang="en-US" b="1" dirty="0"/>
          </a:p>
        </p:txBody>
      </p:sp>
      <p:sp>
        <p:nvSpPr>
          <p:cNvPr id="53" name="TextBox 52"/>
          <p:cNvSpPr txBox="1"/>
          <p:nvPr/>
        </p:nvSpPr>
        <p:spPr>
          <a:xfrm>
            <a:off x="5876080" y="1295400"/>
            <a:ext cx="551754" cy="369332"/>
          </a:xfrm>
          <a:prstGeom prst="rect">
            <a:avLst/>
          </a:prstGeom>
          <a:noFill/>
        </p:spPr>
        <p:txBody>
          <a:bodyPr wrap="none" rtlCol="0">
            <a:spAutoFit/>
          </a:bodyPr>
          <a:lstStyle/>
          <a:p>
            <a:r>
              <a:rPr lang="en-US" b="1" dirty="0"/>
              <a:t> </a:t>
            </a:r>
            <a:r>
              <a:rPr lang="en-US" b="1" dirty="0" smtClean="0"/>
              <a:t>is a</a:t>
            </a:r>
            <a:endParaRPr lang="en-US" b="1" dirty="0"/>
          </a:p>
        </p:txBody>
      </p:sp>
    </p:spTree>
    <p:extLst>
      <p:ext uri="{BB962C8B-B14F-4D97-AF65-F5344CB8AC3E}">
        <p14:creationId xmlns:p14="http://schemas.microsoft.com/office/powerpoint/2010/main" val="3928533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NARSA Isolate Data</a:t>
            </a:r>
            <a:endParaRPr lang="en-US" dirty="0"/>
          </a:p>
        </p:txBody>
      </p:sp>
      <p:sp>
        <p:nvSpPr>
          <p:cNvPr id="3" name="Content Placeholder 2"/>
          <p:cNvSpPr>
            <a:spLocks noGrp="1"/>
          </p:cNvSpPr>
          <p:nvPr>
            <p:ph idx="1"/>
          </p:nvPr>
        </p:nvSpPr>
        <p:spPr/>
        <p:txBody>
          <a:bodyPr>
            <a:normAutofit/>
          </a:bodyPr>
          <a:lstStyle/>
          <a:p>
            <a:r>
              <a:rPr lang="en-US" dirty="0"/>
              <a:t>Isolate data from the Network for Antimicrobial Resistance to </a:t>
            </a:r>
            <a:r>
              <a:rPr lang="en-US" i="1" dirty="0"/>
              <a:t>Staph. Aureus</a:t>
            </a:r>
          </a:p>
          <a:p>
            <a:r>
              <a:rPr lang="en-US" dirty="0"/>
              <a:t>CDC Active Bacterial Core surveillance (ABCs) Isolates Subset</a:t>
            </a:r>
          </a:p>
          <a:p>
            <a:pPr lvl="1"/>
            <a:r>
              <a:rPr lang="en-US" dirty="0" smtClean="0"/>
              <a:t>Known </a:t>
            </a:r>
            <a:r>
              <a:rPr lang="en-US" dirty="0"/>
              <a:t>Clinically Associated Strains</a:t>
            </a:r>
          </a:p>
          <a:p>
            <a:pPr lvl="1"/>
            <a:r>
              <a:rPr lang="en-US" dirty="0"/>
              <a:t>101 </a:t>
            </a:r>
            <a:r>
              <a:rPr lang="en-US" i="1" dirty="0"/>
              <a:t>Sa</a:t>
            </a:r>
            <a:r>
              <a:rPr lang="en-US" dirty="0"/>
              <a:t> isolates </a:t>
            </a:r>
            <a:endParaRPr lang="en-US" dirty="0" smtClean="0"/>
          </a:p>
          <a:p>
            <a:r>
              <a:rPr lang="en-US" dirty="0" smtClean="0"/>
              <a:t>Isolate </a:t>
            </a:r>
            <a:r>
              <a:rPr lang="en-US" dirty="0"/>
              <a:t>data</a:t>
            </a:r>
          </a:p>
          <a:p>
            <a:pPr lvl="1"/>
            <a:r>
              <a:rPr lang="en-US" dirty="0"/>
              <a:t>Culture source (e.g. bone/joint)</a:t>
            </a:r>
          </a:p>
          <a:p>
            <a:pPr lvl="1"/>
            <a:r>
              <a:rPr lang="en-US" dirty="0"/>
              <a:t>Antimicrobial profile (e.g. erythromycin resistant)</a:t>
            </a:r>
          </a:p>
          <a:p>
            <a:pPr lvl="1"/>
            <a:r>
              <a:rPr lang="en-US" dirty="0"/>
              <a:t>Virulence factors expressed (e.g. TSST-1+)</a:t>
            </a:r>
          </a:p>
          <a:p>
            <a:pPr lvl="1"/>
            <a:r>
              <a:rPr lang="en-US" dirty="0"/>
              <a:t>PFGE type (e.g. USA300)</a:t>
            </a:r>
          </a:p>
          <a:p>
            <a:pPr lvl="1"/>
            <a:r>
              <a:rPr lang="en-US" dirty="0"/>
              <a:t>Genomic typing (e.g. MLST type 8, SCC</a:t>
            </a:r>
            <a:r>
              <a:rPr lang="en-US" i="1" dirty="0"/>
              <a:t>mec</a:t>
            </a:r>
            <a:r>
              <a:rPr lang="en-US" dirty="0"/>
              <a:t> type IV))</a:t>
            </a:r>
          </a:p>
        </p:txBody>
      </p:sp>
    </p:spTree>
    <p:extLst>
      <p:ext uri="{BB962C8B-B14F-4D97-AF65-F5344CB8AC3E}">
        <p14:creationId xmlns:p14="http://schemas.microsoft.com/office/powerpoint/2010/main" val="1735047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4546"/>
            <a:ext cx="7924800" cy="62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563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Motivation: “Toward </a:t>
            </a:r>
            <a:r>
              <a:rPr lang="en-US" sz="2400" dirty="0"/>
              <a:t>Precision Medicine: Building a Knowledge Network for Biomedical Research and a New Taxonomy of Disease”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772400" cy="509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50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Lattice</a:t>
            </a:r>
            <a:endParaRPr lang="en-US" dirty="0"/>
          </a:p>
        </p:txBody>
      </p:sp>
      <p:sp>
        <p:nvSpPr>
          <p:cNvPr id="3" name="Content Placeholder 2"/>
          <p:cNvSpPr>
            <a:spLocks noGrp="1"/>
          </p:cNvSpPr>
          <p:nvPr>
            <p:ph idx="1"/>
          </p:nvPr>
        </p:nvSpPr>
        <p:spPr/>
        <p:txBody>
          <a:bodyPr>
            <a:normAutofit lnSpcReduction="10000"/>
          </a:bodyPr>
          <a:lstStyle/>
          <a:p>
            <a:r>
              <a:rPr lang="en-US" dirty="0" smtClean="0"/>
              <a:t>For each NARSA Isolate we extract</a:t>
            </a:r>
          </a:p>
          <a:p>
            <a:pPr lvl="1"/>
            <a:r>
              <a:rPr lang="en-US" dirty="0" smtClean="0"/>
              <a:t>SCCMec Type (IDO-STAPH)</a:t>
            </a:r>
          </a:p>
          <a:p>
            <a:pPr lvl="1"/>
            <a:r>
              <a:rPr lang="en-US" dirty="0" smtClean="0"/>
              <a:t>TSST +/- (IDO-STAPH)</a:t>
            </a:r>
          </a:p>
          <a:p>
            <a:pPr lvl="1"/>
            <a:r>
              <a:rPr lang="en-US" dirty="0" smtClean="0"/>
              <a:t>PVL +/- (IDO-STAPH)</a:t>
            </a:r>
          </a:p>
          <a:p>
            <a:pPr lvl="1"/>
            <a:r>
              <a:rPr lang="en-US" dirty="0" smtClean="0"/>
              <a:t>Culture Source (FMA)</a:t>
            </a:r>
          </a:p>
          <a:p>
            <a:pPr lvl="1"/>
            <a:r>
              <a:rPr lang="en-US" dirty="0" smtClean="0"/>
              <a:t>Antimicrobial Profile</a:t>
            </a:r>
          </a:p>
          <a:p>
            <a:pPr lvl="2"/>
            <a:r>
              <a:rPr lang="en-US" dirty="0" smtClean="0"/>
              <a:t>Drug (CHEBI)</a:t>
            </a:r>
          </a:p>
          <a:p>
            <a:pPr lvl="2"/>
            <a:r>
              <a:rPr lang="en-US" dirty="0" smtClean="0"/>
              <a:t>Minimum Inhibitory Concentration (OBI)</a:t>
            </a:r>
          </a:p>
          <a:p>
            <a:pPr lvl="2"/>
            <a:r>
              <a:rPr lang="en-US" dirty="0" smtClean="0"/>
              <a:t>CLSI Interpretation of Resistance (IDO)</a:t>
            </a:r>
          </a:p>
          <a:p>
            <a:r>
              <a:rPr lang="en-US" dirty="0" smtClean="0"/>
              <a:t>Each particular isolate can be part of a particular Staph aureus infectious disorder. </a:t>
            </a:r>
          </a:p>
          <a:p>
            <a:r>
              <a:rPr lang="en-US" dirty="0" smtClean="0"/>
              <a:t>Each particular Staph aureus isolate can be the material basis for a particular Staph aureus infectious disease.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03723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sz="3600" dirty="0" smtClean="0"/>
              <a:t>Resistance of NRS701 to clindamycin</a:t>
            </a:r>
            <a:endParaRPr lang="en-US" sz="3600" dirty="0"/>
          </a:p>
        </p:txBody>
      </p:sp>
      <p:sp>
        <p:nvSpPr>
          <p:cNvPr id="13" name="Content Placeholder 2"/>
          <p:cNvSpPr>
            <a:spLocks noGrp="1"/>
          </p:cNvSpPr>
          <p:nvPr>
            <p:ph idx="1"/>
          </p:nvPr>
        </p:nvSpPr>
        <p:spPr>
          <a:xfrm>
            <a:off x="457200" y="1600200"/>
            <a:ext cx="8229600" cy="4876800"/>
          </a:xfrm>
        </p:spPr>
        <p:txBody>
          <a:bodyPr>
            <a:normAutofit/>
          </a:bodyPr>
          <a:lstStyle/>
          <a:p>
            <a:r>
              <a:rPr lang="en-US" sz="1800" dirty="0" err="1" smtClean="0">
                <a:latin typeface="Courier New" pitchFamily="49" charset="0"/>
                <a:cs typeface="Courier New" pitchFamily="49" charset="0"/>
              </a:rPr>
              <a:t>resistance_of</a:t>
            </a:r>
            <a:r>
              <a:rPr lang="en-US" sz="1800" i="1" dirty="0" err="1" smtClean="0">
                <a:latin typeface="Courier New" pitchFamily="49" charset="0"/>
                <a:cs typeface="Courier New" pitchFamily="49" charset="0"/>
              </a:rPr>
              <a:t>_Iso_</a:t>
            </a:r>
            <a:r>
              <a:rPr lang="en-US" sz="1800" dirty="0" err="1" smtClean="0">
                <a:latin typeface="Courier New" pitchFamily="49" charset="0"/>
                <a:cs typeface="Courier New" pitchFamily="49" charset="0"/>
              </a:rPr>
              <a:t>to_</a:t>
            </a:r>
            <a:r>
              <a:rPr lang="en-US" sz="1800" i="1" dirty="0" err="1" smtClean="0">
                <a:latin typeface="Courier New" pitchFamily="49" charset="0"/>
                <a:cs typeface="Courier New" pitchFamily="49" charset="0"/>
              </a:rPr>
              <a:t>D</a:t>
            </a:r>
            <a:r>
              <a:rPr lang="en-US" sz="1800" dirty="0" smtClean="0">
                <a:latin typeface="Courier New" pitchFamily="49" charset="0"/>
                <a:cs typeface="Courier New" pitchFamily="49" charset="0"/>
              </a:rPr>
              <a:t> </a:t>
            </a:r>
            <a:r>
              <a:rPr lang="en-US" sz="1800" b="1" dirty="0" smtClean="0">
                <a:latin typeface="Courier New" pitchFamily="49" charset="0"/>
                <a:cs typeface="Courier New" pitchFamily="49" charset="0"/>
              </a:rPr>
              <a:t>instanceOf</a:t>
            </a:r>
            <a:r>
              <a:rPr lang="en-US" sz="1800" dirty="0" smtClean="0">
                <a:latin typeface="Courier New" pitchFamily="49" charset="0"/>
                <a:cs typeface="Courier New" pitchFamily="49" charset="0"/>
              </a:rPr>
              <a:t> resistance_to_</a:t>
            </a:r>
            <a:r>
              <a:rPr lang="en-US" sz="1800" i="1" dirty="0" smtClean="0">
                <a:latin typeface="Courier New" pitchFamily="49" charset="0"/>
                <a:cs typeface="Courier New" pitchFamily="49" charset="0"/>
              </a:rPr>
              <a:t>D</a:t>
            </a:r>
          </a:p>
          <a:p>
            <a:r>
              <a:rPr lang="en-US" sz="1800" i="1" dirty="0">
                <a:latin typeface="Courier New" pitchFamily="49" charset="0"/>
                <a:cs typeface="Courier New" pitchFamily="49" charset="0"/>
              </a:rPr>
              <a:t>Iso</a:t>
            </a:r>
            <a:r>
              <a:rPr lang="en-US" sz="1800" dirty="0">
                <a:latin typeface="Courier New" pitchFamily="49" charset="0"/>
                <a:cs typeface="Courier New" pitchFamily="49" charset="0"/>
              </a:rPr>
              <a:t> </a:t>
            </a:r>
            <a:r>
              <a:rPr lang="en-US" sz="1800" b="1" dirty="0" smtClean="0">
                <a:latin typeface="Courier New" pitchFamily="49" charset="0"/>
                <a:cs typeface="Courier New" pitchFamily="49" charset="0"/>
              </a:rPr>
              <a:t>has_disposition ‘</a:t>
            </a:r>
            <a:r>
              <a:rPr lang="en-US" sz="1800" dirty="0" smtClean="0">
                <a:latin typeface="Courier New" pitchFamily="49" charset="0"/>
                <a:cs typeface="Courier New" pitchFamily="49" charset="0"/>
              </a:rPr>
              <a:t>resistance_of</a:t>
            </a:r>
            <a:r>
              <a:rPr lang="en-US" sz="1800" i="1" dirty="0" smtClean="0">
                <a:latin typeface="Courier New" pitchFamily="49" charset="0"/>
                <a:cs typeface="Courier New" pitchFamily="49" charset="0"/>
              </a:rPr>
              <a:t>_Iso_</a:t>
            </a:r>
            <a:r>
              <a:rPr lang="en-US" sz="1800" dirty="0" smtClean="0">
                <a:latin typeface="Courier New" pitchFamily="49" charset="0"/>
                <a:cs typeface="Courier New" pitchFamily="49" charset="0"/>
              </a:rPr>
              <a:t>to_</a:t>
            </a:r>
            <a:r>
              <a:rPr lang="en-US" sz="1800" i="1" dirty="0" smtClean="0">
                <a:latin typeface="Courier New" pitchFamily="49" charset="0"/>
                <a:cs typeface="Courier New" pitchFamily="49" charset="0"/>
              </a:rPr>
              <a:t>D’</a:t>
            </a:r>
            <a:endParaRPr lang="en-US" sz="1800" dirty="0">
              <a:latin typeface="Courier New" pitchFamily="49" charset="0"/>
              <a:cs typeface="Courier New" pitchFamily="49" charset="0"/>
            </a:endParaRPr>
          </a:p>
          <a:p>
            <a:r>
              <a:rPr lang="en-US" sz="1800" i="1" dirty="0" smtClean="0">
                <a:latin typeface="Courier New" pitchFamily="49" charset="0"/>
                <a:cs typeface="Courier New" pitchFamily="49" charset="0"/>
              </a:rPr>
              <a:t>Iso_D_</a:t>
            </a:r>
            <a:r>
              <a:rPr lang="en-US" sz="1800" dirty="0" smtClean="0">
                <a:latin typeface="Courier New" pitchFamily="49" charset="0"/>
                <a:cs typeface="Courier New" pitchFamily="49" charset="0"/>
              </a:rPr>
              <a:t>MIC </a:t>
            </a:r>
            <a:r>
              <a:rPr lang="en-US" sz="1800" b="1" dirty="0" smtClean="0">
                <a:latin typeface="Courier New" pitchFamily="49" charset="0"/>
                <a:cs typeface="Courier New" pitchFamily="49" charset="0"/>
              </a:rPr>
              <a:t>instanceOf </a:t>
            </a:r>
            <a:r>
              <a:rPr lang="en-US" sz="1800" b="1" i="1" dirty="0" smtClean="0">
                <a:latin typeface="Courier New" pitchFamily="49" charset="0"/>
                <a:cs typeface="Courier New" pitchFamily="49" charset="0"/>
              </a:rPr>
              <a:t>‘</a:t>
            </a:r>
            <a:r>
              <a:rPr lang="en-US" sz="1800" dirty="0" smtClean="0">
                <a:latin typeface="Courier New" pitchFamily="49" charset="0"/>
                <a:cs typeface="Courier New" pitchFamily="49" charset="0"/>
              </a:rPr>
              <a:t>MIC data item’</a:t>
            </a:r>
          </a:p>
          <a:p>
            <a:r>
              <a:rPr lang="en-US" sz="1800" i="1" dirty="0">
                <a:latin typeface="Courier New" pitchFamily="49" charset="0"/>
                <a:cs typeface="Courier New" pitchFamily="49" charset="0"/>
              </a:rPr>
              <a:t>Iso_D_</a:t>
            </a:r>
            <a:r>
              <a:rPr lang="en-US" sz="1800" dirty="0">
                <a:latin typeface="Courier New" pitchFamily="49" charset="0"/>
                <a:cs typeface="Courier New" pitchFamily="49" charset="0"/>
              </a:rPr>
              <a:t>MIC </a:t>
            </a:r>
            <a:r>
              <a:rPr lang="en-US" sz="1800" b="1" dirty="0" smtClean="0">
                <a:latin typeface="Courier New" pitchFamily="49" charset="0"/>
                <a:cs typeface="Courier New" pitchFamily="49" charset="0"/>
              </a:rPr>
              <a:t>has_measurement_value </a:t>
            </a:r>
            <a:r>
              <a:rPr lang="en-US" sz="1800" i="1" dirty="0" smtClean="0">
                <a:latin typeface="Courier New" pitchFamily="49" charset="0"/>
                <a:cs typeface="Courier New" pitchFamily="49" charset="0"/>
              </a:rPr>
              <a:t>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63705"/>
            <a:ext cx="7493833" cy="348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399" y="5029200"/>
            <a:ext cx="7646233" cy="488092"/>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1708628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4" y="2514600"/>
            <a:ext cx="901741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533400"/>
            <a:ext cx="8229600" cy="990600"/>
          </a:xfrm>
        </p:spPr>
        <p:txBody>
          <a:bodyPr>
            <a:noAutofit/>
          </a:bodyPr>
          <a:lstStyle/>
          <a:p>
            <a:r>
              <a:rPr lang="en-US" sz="3600" dirty="0" smtClean="0"/>
              <a:t>Faceted Browser</a:t>
            </a:r>
            <a:endParaRPr lang="en-US" sz="3600" dirty="0"/>
          </a:p>
        </p:txBody>
      </p:sp>
      <p:sp>
        <p:nvSpPr>
          <p:cNvPr id="7" name="Content Placeholder 2"/>
          <p:cNvSpPr>
            <a:spLocks noGrp="1"/>
          </p:cNvSpPr>
          <p:nvPr>
            <p:ph idx="1"/>
          </p:nvPr>
        </p:nvSpPr>
        <p:spPr>
          <a:xfrm>
            <a:off x="457200" y="1600200"/>
            <a:ext cx="8229600" cy="4876800"/>
          </a:xfrm>
        </p:spPr>
        <p:txBody>
          <a:bodyPr/>
          <a:lstStyle/>
          <a:p>
            <a:r>
              <a:rPr lang="en-US" dirty="0">
                <a:hlinkClick r:id="rId4"/>
              </a:rPr>
              <a:t>http://</a:t>
            </a:r>
            <a:r>
              <a:rPr lang="en-US" dirty="0" smtClean="0">
                <a:hlinkClick r:id="rId4"/>
              </a:rPr>
              <a:t>awqbi.com/LATTICE/narsa-complete.html</a:t>
            </a:r>
            <a:r>
              <a:rPr lang="en-US" dirty="0" smtClean="0"/>
              <a:t> </a:t>
            </a:r>
          </a:p>
          <a:p>
            <a:r>
              <a:rPr lang="en-US" dirty="0">
                <a:hlinkClick r:id="rId5"/>
              </a:rPr>
              <a:t>http://</a:t>
            </a:r>
            <a:r>
              <a:rPr lang="en-US" dirty="0" smtClean="0">
                <a:hlinkClick r:id="rId5"/>
              </a:rPr>
              <a:t>purl.obolibrary.org/obo/ido/sa/narsa-isolates.owl</a:t>
            </a:r>
            <a:r>
              <a:rPr lang="en-US" dirty="0" smtClean="0"/>
              <a:t> </a:t>
            </a:r>
          </a:p>
          <a:p>
            <a:endParaRPr lang="en-US" dirty="0"/>
          </a:p>
        </p:txBody>
      </p:sp>
    </p:spTree>
    <p:extLst>
      <p:ext uri="{BB962C8B-B14F-4D97-AF65-F5344CB8AC3E}">
        <p14:creationId xmlns:p14="http://schemas.microsoft.com/office/powerpoint/2010/main" val="3190137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Antibiotics in IDO-Staph</a:t>
            </a:r>
            <a:endParaRPr lang="en-US" dirty="0"/>
          </a:p>
        </p:txBody>
      </p:sp>
      <p:sp>
        <p:nvSpPr>
          <p:cNvPr id="3" name="Content Placeholder 2"/>
          <p:cNvSpPr>
            <a:spLocks noGrp="1"/>
          </p:cNvSpPr>
          <p:nvPr>
            <p:ph idx="1"/>
          </p:nvPr>
        </p:nvSpPr>
        <p:spPr/>
        <p:txBody>
          <a:bodyPr/>
          <a:lstStyle/>
          <a:p>
            <a:r>
              <a:rPr lang="en-US" dirty="0" smtClean="0"/>
              <a:t>IDO-Staph currently supports: </a:t>
            </a:r>
          </a:p>
          <a:p>
            <a:pPr lvl="1"/>
            <a:r>
              <a:rPr lang="en-US" dirty="0" smtClean="0"/>
              <a:t>antibiotics listed in the NARSA antibiotic profile</a:t>
            </a:r>
          </a:p>
          <a:p>
            <a:pPr lvl="1"/>
            <a:r>
              <a:rPr lang="en-US" dirty="0"/>
              <a:t>a</a:t>
            </a:r>
            <a:r>
              <a:rPr lang="en-US" dirty="0" smtClean="0"/>
              <a:t>ntibiotics listed in the Fowler CRF</a:t>
            </a:r>
          </a:p>
          <a:p>
            <a:pPr lvl="1"/>
            <a:r>
              <a:rPr lang="en-US" dirty="0"/>
              <a:t>a</a:t>
            </a:r>
            <a:r>
              <a:rPr lang="en-US" dirty="0" smtClean="0"/>
              <a:t>ntibiotics listed in the </a:t>
            </a:r>
            <a:r>
              <a:rPr lang="en-US" dirty="0" err="1" smtClean="0"/>
              <a:t>Lesse</a:t>
            </a:r>
            <a:r>
              <a:rPr lang="en-US" dirty="0" smtClean="0"/>
              <a:t> CRF</a:t>
            </a:r>
          </a:p>
          <a:p>
            <a:r>
              <a:rPr lang="en-US" dirty="0" smtClean="0"/>
              <a:t>Imported from </a:t>
            </a:r>
            <a:r>
              <a:rPr lang="en-US" dirty="0" err="1" smtClean="0"/>
              <a:t>ChEBI</a:t>
            </a:r>
            <a:r>
              <a:rPr lang="en-US" dirty="0" smtClean="0"/>
              <a:t> and NDF-RT.</a:t>
            </a:r>
          </a:p>
          <a:p>
            <a:r>
              <a:rPr lang="en-US" dirty="0" smtClean="0"/>
              <a:t>IDO-Staph is aligning with the Comprehensive Antibiotic Resistance Database (CARD)</a:t>
            </a:r>
          </a:p>
          <a:p>
            <a:pPr lvl="1"/>
            <a:r>
              <a:rPr lang="en-US" dirty="0" smtClean="0"/>
              <a:t>Good coverage of terms and synonyms</a:t>
            </a:r>
          </a:p>
          <a:p>
            <a:pPr lvl="1"/>
            <a:r>
              <a:rPr lang="en-US" dirty="0" smtClean="0"/>
              <a:t>Links between antibiotics and genetic determinants of resistance</a:t>
            </a:r>
          </a:p>
          <a:p>
            <a:pPr lvl="1"/>
            <a:r>
              <a:rPr lang="en-US" dirty="0" smtClean="0"/>
              <a:t>Needs some work on the ontology side (ARO)</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28998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457200" y="274638"/>
            <a:ext cx="6705600" cy="1173162"/>
          </a:xfrm>
        </p:spPr>
        <p:txBody>
          <a:bodyPr>
            <a:normAutofit/>
          </a:bodyPr>
          <a:lstStyle/>
          <a:p>
            <a:r>
              <a:rPr lang="en-US" sz="3200" dirty="0" smtClean="0"/>
              <a:t>Why MRSa is Resistant to Methicillin</a:t>
            </a:r>
          </a:p>
        </p:txBody>
      </p:sp>
      <p:sp>
        <p:nvSpPr>
          <p:cNvPr id="11267" name="TextBox 8"/>
          <p:cNvSpPr txBox="1">
            <a:spLocks noChangeArrowheads="1"/>
          </p:cNvSpPr>
          <p:nvPr/>
        </p:nvSpPr>
        <p:spPr bwMode="auto">
          <a:xfrm>
            <a:off x="5638800" y="2590800"/>
            <a:ext cx="1196975" cy="369888"/>
          </a:xfrm>
          <a:prstGeom prst="rect">
            <a:avLst/>
          </a:prstGeom>
          <a:noFill/>
          <a:ln w="9525">
            <a:noFill/>
            <a:miter lim="800000"/>
            <a:headEnd/>
            <a:tailEnd/>
          </a:ln>
        </p:spPr>
        <p:txBody>
          <a:bodyPr wrap="none">
            <a:spAutoFit/>
          </a:bodyPr>
          <a:lstStyle/>
          <a:p>
            <a:r>
              <a:rPr lang="en-US"/>
              <a:t>Methicillin</a:t>
            </a:r>
          </a:p>
        </p:txBody>
      </p:sp>
      <p:pic>
        <p:nvPicPr>
          <p:cNvPr id="11268" name="Picture 9" descr="Methicillin.png"/>
          <p:cNvPicPr>
            <a:picLocks noChangeAspect="1"/>
          </p:cNvPicPr>
          <p:nvPr/>
        </p:nvPicPr>
        <p:blipFill>
          <a:blip r:embed="rId3" cstate="print"/>
          <a:srcRect/>
          <a:stretch>
            <a:fillRect/>
          </a:stretch>
        </p:blipFill>
        <p:spPr bwMode="auto">
          <a:xfrm>
            <a:off x="5486400" y="1295400"/>
            <a:ext cx="1676400" cy="1281113"/>
          </a:xfrm>
          <a:prstGeom prst="rect">
            <a:avLst/>
          </a:prstGeom>
          <a:noFill/>
          <a:ln w="9525">
            <a:noFill/>
            <a:miter lim="800000"/>
            <a:headEnd/>
            <a:tailEnd/>
          </a:ln>
        </p:spPr>
      </p:pic>
      <p:sp>
        <p:nvSpPr>
          <p:cNvPr id="11270" name="TextBox 13"/>
          <p:cNvSpPr txBox="1">
            <a:spLocks noChangeArrowheads="1"/>
          </p:cNvSpPr>
          <p:nvPr/>
        </p:nvSpPr>
        <p:spPr bwMode="auto">
          <a:xfrm>
            <a:off x="914400" y="2667000"/>
            <a:ext cx="903288" cy="369888"/>
          </a:xfrm>
          <a:prstGeom prst="rect">
            <a:avLst/>
          </a:prstGeom>
          <a:noFill/>
          <a:ln w="9525">
            <a:noFill/>
            <a:miter lim="800000"/>
            <a:headEnd/>
            <a:tailEnd/>
          </a:ln>
        </p:spPr>
        <p:txBody>
          <a:bodyPr wrap="none">
            <a:spAutoFit/>
          </a:bodyPr>
          <a:lstStyle/>
          <a:p>
            <a:r>
              <a:rPr lang="en-US"/>
              <a:t>PBP2a</a:t>
            </a:r>
          </a:p>
        </p:txBody>
      </p:sp>
      <p:sp>
        <p:nvSpPr>
          <p:cNvPr id="15" name="Left-Right Arrow 14"/>
          <p:cNvSpPr/>
          <p:nvPr/>
        </p:nvSpPr>
        <p:spPr>
          <a:xfrm>
            <a:off x="2590800" y="1600200"/>
            <a:ext cx="19050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272" name="Content Placeholder 6" descr="620px-Peptidoglycan_en.svg.png"/>
          <p:cNvPicPr>
            <a:picLocks noGrp="1" noChangeAspect="1"/>
          </p:cNvPicPr>
          <p:nvPr>
            <p:ph sz="half" idx="1"/>
          </p:nvPr>
        </p:nvPicPr>
        <p:blipFill>
          <a:blip r:embed="rId4" cstate="print"/>
          <a:srcRect/>
          <a:stretch>
            <a:fillRect/>
          </a:stretch>
        </p:blipFill>
        <p:spPr>
          <a:xfrm>
            <a:off x="914400" y="4953000"/>
            <a:ext cx="2286000" cy="1619250"/>
          </a:xfrm>
        </p:spPr>
      </p:pic>
      <p:sp>
        <p:nvSpPr>
          <p:cNvPr id="11273" name="TextBox 17"/>
          <p:cNvSpPr txBox="1">
            <a:spLocks noChangeArrowheads="1"/>
          </p:cNvSpPr>
          <p:nvPr/>
        </p:nvSpPr>
        <p:spPr bwMode="auto">
          <a:xfrm>
            <a:off x="685800" y="4572000"/>
            <a:ext cx="2954338" cy="369888"/>
          </a:xfrm>
          <a:prstGeom prst="rect">
            <a:avLst/>
          </a:prstGeom>
          <a:noFill/>
          <a:ln w="9525">
            <a:noFill/>
            <a:miter lim="800000"/>
            <a:headEnd/>
            <a:tailEnd/>
          </a:ln>
        </p:spPr>
        <p:txBody>
          <a:bodyPr wrap="none">
            <a:spAutoFit/>
          </a:bodyPr>
          <a:lstStyle/>
          <a:p>
            <a:r>
              <a:rPr lang="en-US"/>
              <a:t>Synthesis of Peptidoglycan</a:t>
            </a:r>
          </a:p>
        </p:txBody>
      </p:sp>
      <p:sp>
        <p:nvSpPr>
          <p:cNvPr id="11274" name="TextBox 18"/>
          <p:cNvSpPr txBox="1">
            <a:spLocks noChangeArrowheads="1"/>
          </p:cNvSpPr>
          <p:nvPr/>
        </p:nvSpPr>
        <p:spPr bwMode="auto">
          <a:xfrm>
            <a:off x="1219200" y="3733800"/>
            <a:ext cx="4006850" cy="369888"/>
          </a:xfrm>
          <a:prstGeom prst="rect">
            <a:avLst/>
          </a:prstGeom>
          <a:noFill/>
          <a:ln w="9525">
            <a:noFill/>
            <a:miter lim="800000"/>
            <a:headEnd/>
            <a:tailEnd/>
          </a:ln>
        </p:spPr>
        <p:txBody>
          <a:bodyPr wrap="none">
            <a:spAutoFit/>
          </a:bodyPr>
          <a:lstStyle/>
          <a:p>
            <a:r>
              <a:rPr lang="en-US"/>
              <a:t>No Methicillin_PBP_Binding_Process</a:t>
            </a:r>
          </a:p>
        </p:txBody>
      </p:sp>
      <p:cxnSp>
        <p:nvCxnSpPr>
          <p:cNvPr id="38" name="Straight Arrow Connector 37"/>
          <p:cNvCxnSpPr/>
          <p:nvPr/>
        </p:nvCxnSpPr>
        <p:spPr>
          <a:xfrm>
            <a:off x="3200400" y="5762625"/>
            <a:ext cx="2057400" cy="2857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11279" name="Content Placeholder 4" descr="Gram-positive_cellwall-schematic.png"/>
          <p:cNvPicPr>
            <a:picLocks noChangeAspect="1"/>
          </p:cNvPicPr>
          <p:nvPr/>
        </p:nvPicPr>
        <p:blipFill>
          <a:blip r:embed="rId5" cstate="print"/>
          <a:srcRect/>
          <a:stretch>
            <a:fillRect/>
          </a:stretch>
        </p:blipFill>
        <p:spPr bwMode="auto">
          <a:xfrm>
            <a:off x="5562600" y="3983038"/>
            <a:ext cx="3429000" cy="2722562"/>
          </a:xfrm>
          <a:prstGeom prst="rect">
            <a:avLst/>
          </a:prstGeom>
          <a:noFill/>
          <a:ln w="9525">
            <a:noFill/>
            <a:miter lim="800000"/>
            <a:headEnd/>
            <a:tailEnd/>
          </a:ln>
        </p:spPr>
      </p:pic>
      <p:sp>
        <p:nvSpPr>
          <p:cNvPr id="11280" name="TextBox 44"/>
          <p:cNvSpPr txBox="1">
            <a:spLocks noChangeArrowheads="1"/>
          </p:cNvSpPr>
          <p:nvPr/>
        </p:nvSpPr>
        <p:spPr bwMode="auto">
          <a:xfrm>
            <a:off x="3657600" y="5334000"/>
            <a:ext cx="2322513" cy="369888"/>
          </a:xfrm>
          <a:prstGeom prst="rect">
            <a:avLst/>
          </a:prstGeom>
          <a:noFill/>
          <a:ln w="9525">
            <a:noFill/>
            <a:miter lim="800000"/>
            <a:headEnd/>
            <a:tailEnd/>
          </a:ln>
        </p:spPr>
        <p:txBody>
          <a:bodyPr>
            <a:spAutoFit/>
          </a:bodyPr>
          <a:lstStyle/>
          <a:p>
            <a:r>
              <a:rPr lang="en-US" i="1"/>
              <a:t>part_of</a:t>
            </a:r>
          </a:p>
        </p:txBody>
      </p:sp>
      <p:sp>
        <p:nvSpPr>
          <p:cNvPr id="11281" name="TextBox 48"/>
          <p:cNvSpPr txBox="1">
            <a:spLocks noChangeArrowheads="1"/>
          </p:cNvSpPr>
          <p:nvPr/>
        </p:nvSpPr>
        <p:spPr bwMode="auto">
          <a:xfrm>
            <a:off x="5497513" y="3581400"/>
            <a:ext cx="2176462" cy="369888"/>
          </a:xfrm>
          <a:prstGeom prst="rect">
            <a:avLst/>
          </a:prstGeom>
          <a:noFill/>
          <a:ln w="9525">
            <a:noFill/>
            <a:miter lim="800000"/>
            <a:headEnd/>
            <a:tailEnd/>
          </a:ln>
        </p:spPr>
        <p:txBody>
          <a:bodyPr wrap="none">
            <a:spAutoFit/>
          </a:bodyPr>
          <a:lstStyle/>
          <a:p>
            <a:r>
              <a:rPr lang="en-US"/>
              <a:t>Bacterial_Cell_Wall</a:t>
            </a:r>
          </a:p>
        </p:txBody>
      </p:sp>
      <p:sp>
        <p:nvSpPr>
          <p:cNvPr id="50" name="Multiply 49"/>
          <p:cNvSpPr/>
          <p:nvPr/>
        </p:nvSpPr>
        <p:spPr>
          <a:xfrm>
            <a:off x="2667000" y="914400"/>
            <a:ext cx="1828800" cy="1828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1283" name="TextBox 50"/>
          <p:cNvSpPr txBox="1">
            <a:spLocks noChangeArrowheads="1"/>
          </p:cNvSpPr>
          <p:nvPr/>
        </p:nvSpPr>
        <p:spPr bwMode="auto">
          <a:xfrm>
            <a:off x="3352800" y="5029200"/>
            <a:ext cx="2322513" cy="369888"/>
          </a:xfrm>
          <a:prstGeom prst="rect">
            <a:avLst/>
          </a:prstGeom>
          <a:noFill/>
          <a:ln w="9525">
            <a:noFill/>
            <a:miter lim="800000"/>
            <a:headEnd/>
            <a:tailEnd/>
          </a:ln>
        </p:spPr>
        <p:txBody>
          <a:bodyPr>
            <a:spAutoFit/>
          </a:bodyPr>
          <a:lstStyle/>
          <a:p>
            <a:r>
              <a:rPr lang="en-US"/>
              <a:t>Peptidoglycan</a:t>
            </a:r>
          </a:p>
        </p:txBody>
      </p:sp>
      <p:pic>
        <p:nvPicPr>
          <p:cNvPr id="11284" name="Picture 20" descr="C:\Users\AGOLDF~1\AppData\Local\Temp\penicillin_resistant_PDB1a.jpg"/>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762000" y="1143000"/>
            <a:ext cx="1309688" cy="1498326"/>
          </a:xfrm>
          <a:prstGeom prst="rect">
            <a:avLst/>
          </a:prstGeom>
          <a:noFill/>
        </p:spPr>
      </p:pic>
      <p:sp>
        <p:nvSpPr>
          <p:cNvPr id="21" name="TextBox 27"/>
          <p:cNvSpPr txBox="1">
            <a:spLocks noChangeArrowheads="1"/>
          </p:cNvSpPr>
          <p:nvPr/>
        </p:nvSpPr>
        <p:spPr bwMode="auto">
          <a:xfrm>
            <a:off x="990600" y="2971800"/>
            <a:ext cx="2309813" cy="646113"/>
          </a:xfrm>
          <a:prstGeom prst="rect">
            <a:avLst/>
          </a:prstGeom>
          <a:noFill/>
          <a:ln w="9525">
            <a:noFill/>
            <a:miter lim="800000"/>
            <a:headEnd/>
            <a:tailEnd/>
          </a:ln>
        </p:spPr>
        <p:txBody>
          <a:bodyPr wrap="none">
            <a:spAutoFit/>
          </a:bodyPr>
          <a:lstStyle/>
          <a:p>
            <a:r>
              <a:rPr lang="en-US" i="1"/>
              <a:t>lacks</a:t>
            </a:r>
          </a:p>
          <a:p>
            <a:r>
              <a:rPr lang="en-US"/>
              <a:t>affinity_to_methicillin</a:t>
            </a:r>
          </a:p>
        </p:txBody>
      </p:sp>
    </p:spTree>
    <p:custDataLst>
      <p:tags r:id="rId1"/>
    </p:custDataLst>
    <p:extLst>
      <p:ext uri="{BB962C8B-B14F-4D97-AF65-F5344CB8AC3E}">
        <p14:creationId xmlns:p14="http://schemas.microsoft.com/office/powerpoint/2010/main" val="36082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84"/>
                                        </p:tgtEl>
                                        <p:attrNameLst>
                                          <p:attrName>style.visibility</p:attrName>
                                        </p:attrNameLst>
                                      </p:cBhvr>
                                      <p:to>
                                        <p:strVal val="visible"/>
                                      </p:to>
                                    </p:set>
                                    <p:animEffect transition="in" filter="box(in)">
                                      <p:cBhvr>
                                        <p:cTn id="7" dur="500"/>
                                        <p:tgtEl>
                                          <p:spTgt spid="112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box(in)">
                                      <p:cBhvr>
                                        <p:cTn id="10" dur="500"/>
                                        <p:tgtEl>
                                          <p:spTgt spid="1127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ox(in)">
                                      <p:cBhvr>
                                        <p:cTn id="18" dur="500"/>
                                        <p:tgtEl>
                                          <p:spTgt spid="5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par>
                                <p:cTn id="22" presetID="4" presetClass="entr" presetSubtype="16" fill="hold" nodeType="withEffect">
                                  <p:stCondLst>
                                    <p:cond delay="0"/>
                                  </p:stCondLst>
                                  <p:childTnLst>
                                    <p:set>
                                      <p:cBhvr>
                                        <p:cTn id="23" dur="1" fill="hold">
                                          <p:stCondLst>
                                            <p:cond delay="0"/>
                                          </p:stCondLst>
                                        </p:cTn>
                                        <p:tgtEl>
                                          <p:spTgt spid="11268"/>
                                        </p:tgtEl>
                                        <p:attrNameLst>
                                          <p:attrName>style.visibility</p:attrName>
                                        </p:attrNameLst>
                                      </p:cBhvr>
                                      <p:to>
                                        <p:strVal val="visible"/>
                                      </p:to>
                                    </p:set>
                                    <p:animEffect transition="in" filter="box(in)">
                                      <p:cBhvr>
                                        <p:cTn id="24" dur="500"/>
                                        <p:tgtEl>
                                          <p:spTgt spid="1126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1267"/>
                                        </p:tgtEl>
                                        <p:attrNameLst>
                                          <p:attrName>style.visibility</p:attrName>
                                        </p:attrNameLst>
                                      </p:cBhvr>
                                      <p:to>
                                        <p:strVal val="visible"/>
                                      </p:to>
                                    </p:set>
                                    <p:animEffect transition="in" filter="box(in)">
                                      <p:cBhvr>
                                        <p:cTn id="27" dur="500"/>
                                        <p:tgtEl>
                                          <p:spTgt spid="1126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1274"/>
                                        </p:tgtEl>
                                        <p:attrNameLst>
                                          <p:attrName>style.visibility</p:attrName>
                                        </p:attrNameLst>
                                      </p:cBhvr>
                                      <p:to>
                                        <p:strVal val="visible"/>
                                      </p:to>
                                    </p:set>
                                    <p:animEffect transition="in" filter="box(in)">
                                      <p:cBhvr>
                                        <p:cTn id="30" dur="500"/>
                                        <p:tgtEl>
                                          <p:spTgt spid="1127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273"/>
                                        </p:tgtEl>
                                        <p:attrNameLst>
                                          <p:attrName>style.visibility</p:attrName>
                                        </p:attrNameLst>
                                      </p:cBhvr>
                                      <p:to>
                                        <p:strVal val="visible"/>
                                      </p:to>
                                    </p:set>
                                    <p:animEffect transition="in" filter="box(in)">
                                      <p:cBhvr>
                                        <p:cTn id="35" dur="500"/>
                                        <p:tgtEl>
                                          <p:spTgt spid="11273"/>
                                        </p:tgtEl>
                                      </p:cBhvr>
                                    </p:animEffect>
                                  </p:childTnLst>
                                </p:cTn>
                              </p:par>
                              <p:par>
                                <p:cTn id="36" presetID="4" presetClass="entr" presetSubtype="16" fill="hold" nodeType="withEffect">
                                  <p:stCondLst>
                                    <p:cond delay="0"/>
                                  </p:stCondLst>
                                  <p:childTnLst>
                                    <p:set>
                                      <p:cBhvr>
                                        <p:cTn id="37" dur="1" fill="hold">
                                          <p:stCondLst>
                                            <p:cond delay="0"/>
                                          </p:stCondLst>
                                        </p:cTn>
                                        <p:tgtEl>
                                          <p:spTgt spid="11272"/>
                                        </p:tgtEl>
                                        <p:attrNameLst>
                                          <p:attrName>style.visibility</p:attrName>
                                        </p:attrNameLst>
                                      </p:cBhvr>
                                      <p:to>
                                        <p:strVal val="visible"/>
                                      </p:to>
                                    </p:set>
                                    <p:animEffect transition="in" filter="box(in)">
                                      <p:cBhvr>
                                        <p:cTn id="38" dur="500"/>
                                        <p:tgtEl>
                                          <p:spTgt spid="11272"/>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1280"/>
                                        </p:tgtEl>
                                        <p:attrNameLst>
                                          <p:attrName>style.visibility</p:attrName>
                                        </p:attrNameLst>
                                      </p:cBhvr>
                                      <p:to>
                                        <p:strVal val="visible"/>
                                      </p:to>
                                    </p:set>
                                    <p:animEffect transition="in" filter="box(in)">
                                      <p:cBhvr>
                                        <p:cTn id="41" dur="500"/>
                                        <p:tgtEl>
                                          <p:spTgt spid="11280"/>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1283"/>
                                        </p:tgtEl>
                                        <p:attrNameLst>
                                          <p:attrName>style.visibility</p:attrName>
                                        </p:attrNameLst>
                                      </p:cBhvr>
                                      <p:to>
                                        <p:strVal val="visible"/>
                                      </p:to>
                                    </p:set>
                                    <p:animEffect transition="in" filter="box(in)">
                                      <p:cBhvr>
                                        <p:cTn id="44" dur="500"/>
                                        <p:tgtEl>
                                          <p:spTgt spid="11283"/>
                                        </p:tgtEl>
                                      </p:cBhvr>
                                    </p:animEffect>
                                  </p:childTnLst>
                                </p:cTn>
                              </p:par>
                              <p:par>
                                <p:cTn id="45" presetID="4" presetClass="entr" presetSubtype="16"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ox(in)">
                                      <p:cBhvr>
                                        <p:cTn id="47" dur="500"/>
                                        <p:tgtEl>
                                          <p:spTgt spid="38"/>
                                        </p:tgtEl>
                                      </p:cBhvr>
                                    </p:animEffect>
                                  </p:childTnLst>
                                </p:cTn>
                              </p:par>
                              <p:par>
                                <p:cTn id="48" presetID="4" presetClass="entr" presetSubtype="16" fill="hold" nodeType="withEffect">
                                  <p:stCondLst>
                                    <p:cond delay="0"/>
                                  </p:stCondLst>
                                  <p:childTnLst>
                                    <p:set>
                                      <p:cBhvr>
                                        <p:cTn id="49" dur="1" fill="hold">
                                          <p:stCondLst>
                                            <p:cond delay="0"/>
                                          </p:stCondLst>
                                        </p:cTn>
                                        <p:tgtEl>
                                          <p:spTgt spid="11279"/>
                                        </p:tgtEl>
                                        <p:attrNameLst>
                                          <p:attrName>style.visibility</p:attrName>
                                        </p:attrNameLst>
                                      </p:cBhvr>
                                      <p:to>
                                        <p:strVal val="visible"/>
                                      </p:to>
                                    </p:set>
                                    <p:animEffect transition="in" filter="box(in)">
                                      <p:cBhvr>
                                        <p:cTn id="50" dur="500"/>
                                        <p:tgtEl>
                                          <p:spTgt spid="1127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1281"/>
                                        </p:tgtEl>
                                        <p:attrNameLst>
                                          <p:attrName>style.visibility</p:attrName>
                                        </p:attrNameLst>
                                      </p:cBhvr>
                                      <p:to>
                                        <p:strVal val="visible"/>
                                      </p:to>
                                    </p:set>
                                    <p:animEffect transition="in" filter="box(in)">
                                      <p:cBhvr>
                                        <p:cTn id="53" dur="5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0" grpId="0"/>
      <p:bldP spid="15" grpId="0" animBg="1"/>
      <p:bldP spid="11273" grpId="0"/>
      <p:bldP spid="11274" grpId="0"/>
      <p:bldP spid="11280" grpId="0"/>
      <p:bldP spid="11281" grpId="0"/>
      <p:bldP spid="50" grpId="0" animBg="1"/>
      <p:bldP spid="11283"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BFO Dispositions</a:t>
            </a:r>
            <a:endParaRPr lang="en-US" dirty="0"/>
          </a:p>
        </p:txBody>
      </p:sp>
      <p:sp>
        <p:nvSpPr>
          <p:cNvPr id="3" name="Content Placeholder 2"/>
          <p:cNvSpPr>
            <a:spLocks noGrp="1"/>
          </p:cNvSpPr>
          <p:nvPr>
            <p:ph idx="1"/>
          </p:nvPr>
        </p:nvSpPr>
        <p:spPr/>
        <p:txBody>
          <a:bodyPr/>
          <a:lstStyle/>
          <a:p>
            <a:r>
              <a:rPr lang="en-US" dirty="0" smtClean="0"/>
              <a:t>BFO 2.0 elucidation</a:t>
            </a:r>
          </a:p>
          <a:p>
            <a:r>
              <a:rPr lang="en-US" dirty="0" smtClean="0"/>
              <a:t>b </a:t>
            </a:r>
            <a:r>
              <a:rPr lang="en-US" dirty="0"/>
              <a:t>is a disposition means: b is a realizable entity </a:t>
            </a:r>
            <a:r>
              <a:rPr lang="en-US" dirty="0" smtClean="0"/>
              <a:t>and b’s </a:t>
            </a:r>
            <a:r>
              <a:rPr lang="en-US" dirty="0"/>
              <a:t>bearer is some material entity </a:t>
            </a:r>
            <a:r>
              <a:rPr lang="en-US" dirty="0" smtClean="0"/>
              <a:t>and </a:t>
            </a:r>
            <a:r>
              <a:rPr lang="en-US" dirty="0"/>
              <a:t>b is such that if it ceases to exist, then its bearer is physically </a:t>
            </a:r>
            <a:r>
              <a:rPr lang="en-US" dirty="0" smtClean="0"/>
              <a:t>changed and b’s </a:t>
            </a:r>
            <a:r>
              <a:rPr lang="en-US" dirty="0"/>
              <a:t>realization occurs when and because this bearer is in some special physical circumstances, </a:t>
            </a:r>
            <a:r>
              <a:rPr lang="en-US" dirty="0" smtClean="0"/>
              <a:t>and this </a:t>
            </a:r>
            <a:r>
              <a:rPr lang="en-US" dirty="0"/>
              <a:t>realization occurs in virtue of the </a:t>
            </a:r>
            <a:r>
              <a:rPr lang="en-US" dirty="0" smtClean="0"/>
              <a:t>bearer’s </a:t>
            </a:r>
            <a:r>
              <a:rPr lang="en-US" dirty="0"/>
              <a:t>physical make-up.</a:t>
            </a:r>
          </a:p>
        </p:txBody>
      </p:sp>
    </p:spTree>
    <p:extLst>
      <p:ext uri="{BB962C8B-B14F-4D97-AF65-F5344CB8AC3E}">
        <p14:creationId xmlns:p14="http://schemas.microsoft.com/office/powerpoint/2010/main" val="122948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Counterfactual Conditional Analysis of Dispositions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Counterfactual/Subjunctive Conditionals</a:t>
            </a:r>
          </a:p>
          <a:p>
            <a:pPr lvl="1">
              <a:buFont typeface="Arial" pitchFamily="34" charset="0"/>
              <a:buChar char="•"/>
            </a:pPr>
            <a:r>
              <a:rPr lang="en-US" sz="2400" dirty="0" smtClean="0"/>
              <a:t>                     : If x were A then x would be B </a:t>
            </a:r>
          </a:p>
          <a:p>
            <a:pPr lvl="1"/>
            <a:r>
              <a:rPr lang="en-US" sz="2400" dirty="0" smtClean="0"/>
              <a:t>NOT the same as familiar material conditional</a:t>
            </a:r>
          </a:p>
          <a:p>
            <a:pPr lvl="1"/>
            <a:r>
              <a:rPr lang="en-US" sz="2400" dirty="0" smtClean="0"/>
              <a:t>Example from Wikipedia:</a:t>
            </a:r>
          </a:p>
          <a:p>
            <a:pPr lvl="2"/>
            <a:r>
              <a:rPr lang="en-US" sz="2000" dirty="0" smtClean="0"/>
              <a:t>Material Implication: If Oswald did not kill Kennedy, then someone else did.</a:t>
            </a:r>
          </a:p>
          <a:p>
            <a:pPr lvl="2"/>
            <a:r>
              <a:rPr lang="en-US" sz="2000" dirty="0" smtClean="0"/>
              <a:t>Counterfactual Implication: If Oswald had not killed Kennedy, then someone else would have.</a:t>
            </a:r>
          </a:p>
          <a:p>
            <a:r>
              <a:rPr lang="en-US" sz="3200" dirty="0" smtClean="0"/>
              <a:t>Conditional Analysis of Dispositions</a:t>
            </a:r>
          </a:p>
          <a:p>
            <a:pPr lvl="1"/>
            <a:r>
              <a:rPr lang="en-US" sz="2400" dirty="0" smtClean="0"/>
              <a:t>‘</a:t>
            </a:r>
            <a:r>
              <a:rPr lang="en-US" sz="2400" i="1" dirty="0" smtClean="0"/>
              <a:t>D</a:t>
            </a:r>
            <a:r>
              <a:rPr lang="en-US" sz="2400" i="1" baseline="-25000" dirty="0" smtClean="0"/>
              <a:t>(S,M)</a:t>
            </a:r>
            <a:r>
              <a:rPr lang="en-US" sz="2400" i="1" dirty="0" smtClean="0"/>
              <a:t>x</a:t>
            </a:r>
            <a:r>
              <a:rPr lang="en-US" sz="2400" dirty="0" smtClean="0"/>
              <a:t>’</a:t>
            </a:r>
            <a:r>
              <a:rPr lang="en-US" sz="2400" i="1" dirty="0" smtClean="0"/>
              <a:t> = x is disposed to manifest M in response to stimulus S.</a:t>
            </a:r>
          </a:p>
          <a:p>
            <a:pPr lvl="1"/>
            <a:r>
              <a:rPr lang="en-US" sz="2400" dirty="0" smtClean="0"/>
              <a:t>‘</a:t>
            </a:r>
            <a:r>
              <a:rPr lang="en-US" sz="2400" i="1" dirty="0" err="1" smtClean="0"/>
              <a:t>Sx</a:t>
            </a:r>
            <a:r>
              <a:rPr lang="en-US" sz="2400" dirty="0" smtClean="0"/>
              <a:t>’</a:t>
            </a:r>
            <a:r>
              <a:rPr lang="en-US" sz="2400" i="1" dirty="0" smtClean="0"/>
              <a:t> = x receives stimulus S</a:t>
            </a:r>
          </a:p>
          <a:p>
            <a:pPr lvl="1"/>
            <a:r>
              <a:rPr lang="en-US" sz="2400" dirty="0" smtClean="0"/>
              <a:t>‘</a:t>
            </a:r>
            <a:r>
              <a:rPr lang="en-US" sz="2400" i="1" dirty="0" err="1" smtClean="0"/>
              <a:t>Mx</a:t>
            </a:r>
            <a:r>
              <a:rPr lang="en-US" sz="2400" dirty="0" smtClean="0"/>
              <a:t>’</a:t>
            </a:r>
            <a:r>
              <a:rPr lang="en-US" sz="2400" i="1" dirty="0" smtClean="0"/>
              <a:t> = x manifests M </a:t>
            </a:r>
          </a:p>
          <a:p>
            <a:endParaRPr lang="en-US" dirty="0" smtClean="0"/>
          </a:p>
          <a:p>
            <a:endParaRPr lang="en-US" dirty="0"/>
          </a:p>
        </p:txBody>
      </p:sp>
      <p:pic>
        <p:nvPicPr>
          <p:cNvPr id="4" name="Picture 3" descr="Counterfactual.bmp"/>
          <p:cNvPicPr>
            <a:picLocks noChangeAspect="1"/>
          </p:cNvPicPr>
          <p:nvPr/>
        </p:nvPicPr>
        <p:blipFill>
          <a:blip r:embed="rId2" cstate="print"/>
          <a:stretch>
            <a:fillRect/>
          </a:stretch>
        </p:blipFill>
        <p:spPr>
          <a:xfrm>
            <a:off x="990600" y="2057400"/>
            <a:ext cx="1666875" cy="352425"/>
          </a:xfrm>
          <a:prstGeom prst="rect">
            <a:avLst/>
          </a:prstGeom>
        </p:spPr>
      </p:pic>
      <p:pic>
        <p:nvPicPr>
          <p:cNvPr id="5" name="Picture 4" descr="CA.bmp"/>
          <p:cNvPicPr>
            <a:picLocks noChangeAspect="1"/>
          </p:cNvPicPr>
          <p:nvPr/>
        </p:nvPicPr>
        <p:blipFill>
          <a:blip r:embed="rId3" cstate="print"/>
          <a:stretch>
            <a:fillRect/>
          </a:stretch>
        </p:blipFill>
        <p:spPr>
          <a:xfrm>
            <a:off x="4800600" y="5257800"/>
            <a:ext cx="3362325" cy="739559"/>
          </a:xfrm>
          <a:prstGeom prst="rect">
            <a:avLst/>
          </a:prstGeom>
        </p:spPr>
      </p:pic>
    </p:spTree>
    <p:extLst>
      <p:ext uri="{BB962C8B-B14F-4D97-AF65-F5344CB8AC3E}">
        <p14:creationId xmlns:p14="http://schemas.microsoft.com/office/powerpoint/2010/main" val="45637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Finks and Antidotes</a:t>
            </a:r>
            <a:endParaRPr lang="en-US" dirty="0"/>
          </a:p>
        </p:txBody>
      </p:sp>
      <p:sp>
        <p:nvSpPr>
          <p:cNvPr id="3" name="Content Placeholder 2"/>
          <p:cNvSpPr>
            <a:spLocks noGrp="1"/>
          </p:cNvSpPr>
          <p:nvPr>
            <p:ph idx="1"/>
          </p:nvPr>
        </p:nvSpPr>
        <p:spPr/>
        <p:txBody>
          <a:bodyPr>
            <a:normAutofit fontScale="70000" lnSpcReduction="20000"/>
          </a:bodyPr>
          <a:lstStyle/>
          <a:p>
            <a:r>
              <a:rPr lang="en-US" sz="3800" dirty="0" smtClean="0"/>
              <a:t>Problems with counterfactual conditional analysis</a:t>
            </a:r>
          </a:p>
          <a:p>
            <a:pPr lvl="1"/>
            <a:r>
              <a:rPr lang="en-US" sz="3500" dirty="0" err="1" smtClean="0"/>
              <a:t>Finkish</a:t>
            </a:r>
            <a:r>
              <a:rPr lang="en-US" sz="3500" dirty="0" smtClean="0"/>
              <a:t> Dispositions (Martin, 1994) :</a:t>
            </a:r>
          </a:p>
          <a:p>
            <a:pPr lvl="2"/>
            <a:r>
              <a:rPr lang="en-US" sz="2900" dirty="0" smtClean="0"/>
              <a:t>Note: Realizing process takes time</a:t>
            </a:r>
          </a:p>
          <a:p>
            <a:pPr lvl="2"/>
            <a:r>
              <a:rPr lang="en-US" sz="2900" dirty="0" smtClean="0"/>
              <a:t>Note: Dispositions can be gained or lost</a:t>
            </a:r>
          </a:p>
          <a:p>
            <a:pPr lvl="2"/>
            <a:r>
              <a:rPr lang="en-US" sz="2900" dirty="0" smtClean="0"/>
              <a:t>E.g., “Some food might become infected with the bacterium </a:t>
            </a:r>
            <a:r>
              <a:rPr lang="en-US" sz="2900" i="1" dirty="0" smtClean="0"/>
              <a:t>Clostridium </a:t>
            </a:r>
            <a:r>
              <a:rPr lang="en-US" sz="2900" i="1" dirty="0" err="1" smtClean="0"/>
              <a:t>botulinum</a:t>
            </a:r>
            <a:r>
              <a:rPr lang="en-US" sz="2900" dirty="0" smtClean="0"/>
              <a:t> and thereby become poisonous.  It can lose that disposition by cooking or irradiation” (Bird, 1998).</a:t>
            </a:r>
          </a:p>
          <a:p>
            <a:pPr lvl="1"/>
            <a:r>
              <a:rPr lang="en-US" sz="3500" dirty="0" smtClean="0"/>
              <a:t>Antidote/Mask (Bird, 1998): </a:t>
            </a:r>
          </a:p>
          <a:p>
            <a:pPr lvl="2"/>
            <a:r>
              <a:rPr lang="en-US" sz="2900" dirty="0" smtClean="0"/>
              <a:t>Even if the object retains its disposition, external conditions may prevent manifestation </a:t>
            </a:r>
          </a:p>
          <a:p>
            <a:pPr lvl="2"/>
            <a:r>
              <a:rPr lang="en-US" sz="2900" dirty="0" smtClean="0"/>
              <a:t>E.g., A small forest fire that is contained still has the disposition to burn down the entire forest, but it doesn’t manifest that disposition because it is contained.</a:t>
            </a:r>
            <a:endParaRPr lang="en-US" sz="2900" dirty="0"/>
          </a:p>
        </p:txBody>
      </p:sp>
    </p:spTree>
    <p:custDataLst>
      <p:tags r:id="rId1"/>
    </p:custDataLst>
    <p:extLst>
      <p:ext uri="{BB962C8B-B14F-4D97-AF65-F5344CB8AC3E}">
        <p14:creationId xmlns:p14="http://schemas.microsoft.com/office/powerpoint/2010/main" val="2650251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Conditions</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Arial" pitchFamily="34" charset="0"/>
                <a:cs typeface="Arial" pitchFamily="34" charset="0"/>
              </a:rPr>
              <a:t>Background conditions for dispositions (Mumford, 2003):</a:t>
            </a:r>
          </a:p>
          <a:p>
            <a:r>
              <a:rPr lang="en-US" dirty="0" smtClean="0">
                <a:latin typeface="Lucida Sans Unicode"/>
                <a:cs typeface="Lucida Sans Unicode"/>
              </a:rPr>
              <a:t>“</a:t>
            </a:r>
            <a:r>
              <a:rPr lang="el-GR" dirty="0" smtClean="0">
                <a:latin typeface="Lucida Sans Unicode"/>
                <a:cs typeface="Lucida Sans Unicode"/>
              </a:rPr>
              <a:t>α</a:t>
            </a:r>
            <a:r>
              <a:rPr lang="en-US" dirty="0" smtClean="0"/>
              <a:t>-conditions: being conditions that prevent the manifestation of a disposition though the disposition itself remains:</a:t>
            </a:r>
          </a:p>
          <a:p>
            <a:pPr lvl="1"/>
            <a:r>
              <a:rPr lang="en-US" dirty="0" smtClean="0"/>
              <a:t>lack of oxygen prevents a struck match from lighting though it remains flammable</a:t>
            </a:r>
          </a:p>
          <a:p>
            <a:pPr lvl="1"/>
            <a:r>
              <a:rPr lang="en-US" dirty="0" smtClean="0"/>
              <a:t>the lack of a mate prevents a man from breeding though he remains fertile</a:t>
            </a:r>
          </a:p>
          <a:p>
            <a:pPr lvl="1"/>
            <a:r>
              <a:rPr lang="en-US" dirty="0" smtClean="0"/>
              <a:t>placing a vase in a sturdy glass prevents it from being broken though it remains fragile.”</a:t>
            </a:r>
          </a:p>
          <a:p>
            <a:r>
              <a:rPr lang="en-US" dirty="0" smtClean="0">
                <a:latin typeface="Lucida Sans Unicode"/>
                <a:cs typeface="Lucida Sans Unicode"/>
              </a:rPr>
              <a:t>“</a:t>
            </a:r>
            <a:r>
              <a:rPr lang="el-GR" dirty="0" smtClean="0">
                <a:latin typeface="Lucida Sans Unicode"/>
                <a:cs typeface="Lucida Sans Unicode"/>
              </a:rPr>
              <a:t>β</a:t>
            </a:r>
            <a:r>
              <a:rPr lang="en-US" dirty="0" smtClean="0"/>
              <a:t>-conditions: being conditions that prevent something from having a disposition: </a:t>
            </a:r>
          </a:p>
          <a:p>
            <a:pPr lvl="1"/>
            <a:r>
              <a:rPr lang="en-US" dirty="0" smtClean="0"/>
              <a:t>a match being wet stops it being flammable </a:t>
            </a:r>
          </a:p>
          <a:p>
            <a:pPr lvl="1"/>
            <a:r>
              <a:rPr lang="en-US" dirty="0" smtClean="0"/>
              <a:t>a zero or low sperm count stops a male from being fertile </a:t>
            </a:r>
          </a:p>
          <a:p>
            <a:pPr lvl="1"/>
            <a:r>
              <a:rPr lang="en-US" dirty="0" smtClean="0"/>
              <a:t>a strengthening process stops a vase from being fragile.”</a:t>
            </a:r>
          </a:p>
          <a:p>
            <a:pPr>
              <a:buNone/>
            </a:pPr>
            <a:endParaRPr lang="en-US" dirty="0"/>
          </a:p>
        </p:txBody>
      </p:sp>
    </p:spTree>
    <p:extLst>
      <p:ext uri="{BB962C8B-B14F-4D97-AF65-F5344CB8AC3E}">
        <p14:creationId xmlns:p14="http://schemas.microsoft.com/office/powerpoint/2010/main" val="2265628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Analysis</a:t>
            </a:r>
            <a:endParaRPr lang="en-US" dirty="0"/>
          </a:p>
        </p:txBody>
      </p:sp>
      <p:sp>
        <p:nvSpPr>
          <p:cNvPr id="3" name="Content Placeholder 2"/>
          <p:cNvSpPr>
            <a:spLocks noGrp="1"/>
          </p:cNvSpPr>
          <p:nvPr>
            <p:ph idx="1"/>
          </p:nvPr>
        </p:nvSpPr>
        <p:spPr/>
        <p:txBody>
          <a:bodyPr>
            <a:normAutofit/>
          </a:bodyPr>
          <a:lstStyle/>
          <a:p>
            <a:r>
              <a:rPr lang="en-US" dirty="0" smtClean="0"/>
              <a:t>Background conditions, external circumstances, and laws of nature can also be construed using dispositions.</a:t>
            </a:r>
          </a:p>
          <a:p>
            <a:r>
              <a:rPr lang="en-US" dirty="0" smtClean="0"/>
              <a:t>Sometimes these dispositions</a:t>
            </a:r>
          </a:p>
          <a:p>
            <a:pPr lvl="1"/>
            <a:r>
              <a:rPr lang="en-US" dirty="0" smtClean="0"/>
              <a:t>Block each other</a:t>
            </a:r>
          </a:p>
          <a:p>
            <a:pPr lvl="1"/>
            <a:r>
              <a:rPr lang="en-US" dirty="0" smtClean="0"/>
              <a:t>Complement each other</a:t>
            </a:r>
          </a:p>
          <a:p>
            <a:pPr lvl="1"/>
            <a:r>
              <a:rPr lang="en-US" dirty="0" smtClean="0"/>
              <a:t>Manifest in a collective way</a:t>
            </a:r>
          </a:p>
          <a:p>
            <a:r>
              <a:rPr lang="en-US" dirty="0" smtClean="0"/>
              <a:t>Under this view, we have in nature an array of objects with a field of potentials.  Dispositions “interact” through their realizations.</a:t>
            </a:r>
          </a:p>
        </p:txBody>
      </p:sp>
    </p:spTree>
    <p:extLst>
      <p:ext uri="{BB962C8B-B14F-4D97-AF65-F5344CB8AC3E}">
        <p14:creationId xmlns:p14="http://schemas.microsoft.com/office/powerpoint/2010/main" val="2811213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Classification of Diseases</a:t>
            </a:r>
            <a:endParaRPr lang="en-US" dirty="0"/>
          </a:p>
        </p:txBody>
      </p:sp>
      <p:sp>
        <p:nvSpPr>
          <p:cNvPr id="3" name="Content Placeholder 2"/>
          <p:cNvSpPr>
            <a:spLocks noGrp="1"/>
          </p:cNvSpPr>
          <p:nvPr>
            <p:ph idx="1"/>
          </p:nvPr>
        </p:nvSpPr>
        <p:spPr/>
        <p:txBody>
          <a:bodyPr/>
          <a:lstStyle/>
          <a:p>
            <a:r>
              <a:rPr lang="en-US" dirty="0" smtClean="0"/>
              <a:t>Versions: </a:t>
            </a:r>
          </a:p>
          <a:p>
            <a:pPr lvl="1"/>
            <a:r>
              <a:rPr lang="en-US" dirty="0" smtClean="0"/>
              <a:t>ICD-9 (1977)</a:t>
            </a:r>
          </a:p>
          <a:p>
            <a:pPr lvl="1"/>
            <a:r>
              <a:rPr lang="en-US" dirty="0" smtClean="0"/>
              <a:t>ICD-10 (1992)</a:t>
            </a:r>
          </a:p>
          <a:p>
            <a:pPr lvl="1"/>
            <a:r>
              <a:rPr lang="en-US" dirty="0" smtClean="0"/>
              <a:t>ICD-11 (2015)</a:t>
            </a:r>
          </a:p>
          <a:p>
            <a:r>
              <a:rPr lang="en-US" dirty="0" smtClean="0"/>
              <a:t>Lag time in releases </a:t>
            </a:r>
            <a:r>
              <a:rPr lang="en-US" dirty="0" smtClean="0">
                <a:sym typeface="Wingdings" pitchFamily="2" charset="2"/>
              </a:rPr>
              <a:t> lag time in incorporating new knowledge about disease</a:t>
            </a:r>
          </a:p>
          <a:p>
            <a:r>
              <a:rPr lang="en-US" dirty="0" smtClean="0">
                <a:sym typeface="Wingdings" pitchFamily="2" charset="2"/>
              </a:rPr>
              <a:t>Not suited for continuous integration of molecular, genetic information…</a:t>
            </a:r>
          </a:p>
          <a:p>
            <a:pPr lvl="1"/>
            <a:r>
              <a:rPr lang="en-US" dirty="0" smtClean="0">
                <a:sym typeface="Wingdings" pitchFamily="2" charset="2"/>
              </a:rPr>
              <a:t>…which is now being generated at an increasing pace</a:t>
            </a:r>
          </a:p>
          <a:p>
            <a:r>
              <a:rPr lang="en-US" dirty="0" smtClean="0"/>
              <a:t>Coding-systems used for billing should not be repurposed for meaningful information interchange and clinical decision support</a:t>
            </a:r>
          </a:p>
          <a:p>
            <a:endParaRPr lang="en-US" dirty="0"/>
          </a:p>
        </p:txBody>
      </p:sp>
    </p:spTree>
    <p:extLst>
      <p:ext uri="{BB962C8B-B14F-4D97-AF65-F5344CB8AC3E}">
        <p14:creationId xmlns:p14="http://schemas.microsoft.com/office/powerpoint/2010/main" val="1726721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Dispositions</a:t>
            </a:r>
            <a:endParaRPr lang="en-US" dirty="0"/>
          </a:p>
        </p:txBody>
      </p:sp>
      <p:sp>
        <p:nvSpPr>
          <p:cNvPr id="3" name="Content Placeholder 2"/>
          <p:cNvSpPr>
            <a:spLocks noGrp="1"/>
          </p:cNvSpPr>
          <p:nvPr>
            <p:ph idx="1"/>
          </p:nvPr>
        </p:nvSpPr>
        <p:spPr>
          <a:xfrm>
            <a:off x="457200" y="1600201"/>
            <a:ext cx="8229600" cy="4191000"/>
          </a:xfrm>
        </p:spPr>
        <p:txBody>
          <a:bodyPr>
            <a:normAutofit fontScale="92500" lnSpcReduction="10000"/>
          </a:bodyPr>
          <a:lstStyle/>
          <a:p>
            <a:r>
              <a:rPr lang="en-US" dirty="0" smtClean="0"/>
              <a:t>What is often preventing the manifestation of a disposition is the manifestation of another disposition.  We will call the latter a </a:t>
            </a:r>
            <a:r>
              <a:rPr lang="en-US" i="1" dirty="0" smtClean="0"/>
              <a:t>blocking disposition</a:t>
            </a:r>
            <a:r>
              <a:rPr lang="en-US" dirty="0" smtClean="0"/>
              <a:t>.</a:t>
            </a:r>
          </a:p>
          <a:p>
            <a:r>
              <a:rPr lang="en-US" dirty="0" smtClean="0"/>
              <a:t>If d2 is a blocking disposition for the disposition d1, then either</a:t>
            </a:r>
          </a:p>
          <a:p>
            <a:pPr marL="971550" lvl="1" indent="-514350">
              <a:buFont typeface="+mj-lt"/>
              <a:buAutoNum type="arabicPeriod"/>
            </a:pPr>
            <a:r>
              <a:rPr lang="en-US" dirty="0" smtClean="0"/>
              <a:t>[Incompatible realizing processes] The realization of d1 is somehow incompatible with the realization of d2, meaning either that they cannot co-occur or that one negatively regulates the other.</a:t>
            </a:r>
          </a:p>
          <a:p>
            <a:pPr marL="971550" lvl="1" indent="-514350">
              <a:buFont typeface="+mj-lt"/>
              <a:buAutoNum type="arabicPeriod"/>
            </a:pPr>
            <a:r>
              <a:rPr lang="en-US" dirty="0" smtClean="0"/>
              <a:t>[Incompatible qualities] The realization of d2 results in a quality inhering in a continuant that is incompatible with the quality of the same continuant that would have resulted from the realization of d1.  That is, we have two qualities that cannot be simultaneously exhibited.</a:t>
            </a:r>
          </a:p>
        </p:txBody>
      </p:sp>
    </p:spTree>
    <p:extLst>
      <p:ext uri="{BB962C8B-B14F-4D97-AF65-F5344CB8AC3E}">
        <p14:creationId xmlns:p14="http://schemas.microsoft.com/office/powerpoint/2010/main" val="1775155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Protective Resistance (IDO-Core)</a:t>
            </a:r>
            <a:endParaRPr lang="en-US" dirty="0"/>
          </a:p>
        </p:txBody>
      </p:sp>
      <p:sp>
        <p:nvSpPr>
          <p:cNvPr id="3" name="Content Placeholder 2"/>
          <p:cNvSpPr>
            <a:spLocks noGrp="1"/>
          </p:cNvSpPr>
          <p:nvPr>
            <p:ph idx="1"/>
          </p:nvPr>
        </p:nvSpPr>
        <p:spPr/>
        <p:txBody>
          <a:bodyPr>
            <a:normAutofit/>
          </a:bodyPr>
          <a:lstStyle/>
          <a:p>
            <a:r>
              <a:rPr lang="en-US" dirty="0" smtClean="0"/>
              <a:t>Protective Resistance =</a:t>
            </a:r>
            <a:r>
              <a:rPr lang="en-US" i="1" baseline="-25000" dirty="0" smtClean="0"/>
              <a:t>def</a:t>
            </a:r>
            <a:r>
              <a:rPr lang="en-US" dirty="0" smtClean="0"/>
              <a:t> A disposition that inheres in a material entity (x) by virtue of the fact that the entity has a part (e.g. a gene product), which itself has a disposition (1) to ensure a physiologic response of a certain degree to an entity with the capability to damage x, or (2) to prevent the completion of some process caused by an entity with the capability to damage x.  </a:t>
            </a:r>
          </a:p>
          <a:p>
            <a:pPr>
              <a:buNone/>
            </a:pPr>
            <a:endParaRPr lang="en-US" dirty="0" smtClean="0"/>
          </a:p>
        </p:txBody>
      </p:sp>
    </p:spTree>
    <p:extLst>
      <p:ext uri="{BB962C8B-B14F-4D97-AF65-F5344CB8AC3E}">
        <p14:creationId xmlns:p14="http://schemas.microsoft.com/office/powerpoint/2010/main" val="680019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Methicillin Resistance as Blocking Disposition</a:t>
            </a:r>
            <a:endParaRPr lang="en-US" dirty="0"/>
          </a:p>
        </p:txBody>
      </p:sp>
      <p:sp>
        <p:nvSpPr>
          <p:cNvPr id="3" name="Content Placeholder 2"/>
          <p:cNvSpPr>
            <a:spLocks noGrp="1"/>
          </p:cNvSpPr>
          <p:nvPr>
            <p:ph idx="1"/>
          </p:nvPr>
        </p:nvSpPr>
        <p:spPr/>
        <p:txBody>
          <a:bodyPr>
            <a:normAutofit/>
          </a:bodyPr>
          <a:lstStyle/>
          <a:p>
            <a:r>
              <a:rPr lang="en-US" dirty="0" smtClean="0"/>
              <a:t>In the case of MRSa, we can argue for incompatible manifestations: </a:t>
            </a:r>
          </a:p>
          <a:p>
            <a:pPr lvl="1"/>
            <a:r>
              <a:rPr lang="en-US" dirty="0" smtClean="0"/>
              <a:t>The process of cell wall construction (as a manifestation of the typical disposition of PBP) is incompatible with the process of methicillin binding (which is the manifestation of affinity to methicillin in the case of PBP2a). </a:t>
            </a:r>
          </a:p>
          <a:p>
            <a:r>
              <a:rPr lang="en-US" dirty="0" smtClean="0"/>
              <a:t>We could also argue for incompatible qualities: </a:t>
            </a:r>
          </a:p>
          <a:p>
            <a:pPr lvl="1"/>
            <a:r>
              <a:rPr lang="en-US" dirty="0" smtClean="0"/>
              <a:t>the molecular structure of a bacterial cell wall (i.e., a </a:t>
            </a:r>
            <a:r>
              <a:rPr lang="en-US" dirty="0" err="1" smtClean="0"/>
              <a:t>peptidoglycan</a:t>
            </a:r>
            <a:r>
              <a:rPr lang="en-US" dirty="0" smtClean="0"/>
              <a:t> lattice) is incompatible with the molecular structure of a </a:t>
            </a:r>
            <a:r>
              <a:rPr lang="en-US" dirty="0" err="1" smtClean="0"/>
              <a:t>methicilin</a:t>
            </a:r>
            <a:r>
              <a:rPr lang="en-US" dirty="0" smtClean="0"/>
              <a:t>-bound compound.</a:t>
            </a:r>
          </a:p>
          <a:p>
            <a:r>
              <a:rPr lang="en-US" b="1" dirty="0" smtClean="0"/>
              <a:t>So protective resistance to methicillin is exhibited by MRSa in the process of cell wall construction by blocking the disposition of methicillin to bind to PBP.</a:t>
            </a:r>
          </a:p>
        </p:txBody>
      </p:sp>
    </p:spTree>
    <p:extLst>
      <p:ext uri="{BB962C8B-B14F-4D97-AF65-F5344CB8AC3E}">
        <p14:creationId xmlns:p14="http://schemas.microsoft.com/office/powerpoint/2010/main" val="477786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Good web resources on Staph aureus exist…</a:t>
            </a:r>
          </a:p>
          <a:p>
            <a:pPr lvl="1"/>
            <a:r>
              <a:rPr lang="en-US" dirty="0" smtClean="0"/>
              <a:t>IWG-SCC</a:t>
            </a:r>
          </a:p>
          <a:p>
            <a:pPr lvl="1"/>
            <a:r>
              <a:rPr lang="en-US" dirty="0" smtClean="0"/>
              <a:t>NARSA</a:t>
            </a:r>
          </a:p>
          <a:p>
            <a:pPr lvl="1"/>
            <a:r>
              <a:rPr lang="en-US" dirty="0"/>
              <a:t>Comprehensive Antibiotic Resistance Database (CARD)</a:t>
            </a:r>
            <a:endParaRPr lang="en-US" dirty="0" smtClean="0"/>
          </a:p>
          <a:p>
            <a:r>
              <a:rPr lang="en-US" dirty="0" smtClean="0"/>
              <a:t> …but currently in information siloes and flat HTML</a:t>
            </a:r>
          </a:p>
          <a:p>
            <a:r>
              <a:rPr lang="en-US" dirty="0"/>
              <a:t>The BFO-OGMS-IDO framework is well suited to model phenomena such as antibiotic resistance</a:t>
            </a:r>
            <a:r>
              <a:rPr lang="en-US" dirty="0" smtClean="0"/>
              <a:t>.</a:t>
            </a:r>
          </a:p>
          <a:p>
            <a:r>
              <a:rPr lang="en-US" dirty="0" smtClean="0"/>
              <a:t>Disease specific application ontologies can be induced from isolate data</a:t>
            </a:r>
          </a:p>
          <a:p>
            <a:r>
              <a:rPr lang="en-US" dirty="0" smtClean="0"/>
              <a:t>Each such application ontology </a:t>
            </a:r>
          </a:p>
          <a:p>
            <a:pPr lvl="1"/>
            <a:r>
              <a:rPr lang="en-US" dirty="0"/>
              <a:t>H</a:t>
            </a:r>
            <a:r>
              <a:rPr lang="en-US" dirty="0" smtClean="0"/>
              <a:t>as a well-defined place in the lattice beneath IDO-Core</a:t>
            </a:r>
          </a:p>
          <a:p>
            <a:pPr lvl="1"/>
            <a:r>
              <a:rPr lang="en-US" dirty="0" smtClean="0"/>
              <a:t>Can be used to make Sa specific genetic-phenotypic assertions. </a:t>
            </a:r>
          </a:p>
          <a:p>
            <a:r>
              <a:rPr lang="en-US" dirty="0" smtClean="0"/>
              <a:t>We believe an IDO-based lattice of application ontologies can contribute to a new taxonomy of (infectious) disease.</a:t>
            </a:r>
          </a:p>
          <a:p>
            <a:endParaRPr lang="en-US" dirty="0" smtClean="0"/>
          </a:p>
          <a:p>
            <a:endParaRPr lang="en-US" dirty="0"/>
          </a:p>
        </p:txBody>
      </p:sp>
    </p:spTree>
    <p:extLst>
      <p:ext uri="{BB962C8B-B14F-4D97-AF65-F5344CB8AC3E}">
        <p14:creationId xmlns:p14="http://schemas.microsoft.com/office/powerpoint/2010/main" val="3161677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381000" y="1676400"/>
            <a:ext cx="8229600" cy="4525963"/>
          </a:xfrm>
        </p:spPr>
        <p:txBody>
          <a:bodyPr/>
          <a:lstStyle/>
          <a:p>
            <a:r>
              <a:rPr lang="en-US" dirty="0"/>
              <a:t>This work was funded by the National Institutes of Health through </a:t>
            </a:r>
            <a:r>
              <a:rPr lang="en-US" dirty="0" smtClean="0"/>
              <a:t>Grant R01 </a:t>
            </a:r>
            <a:r>
              <a:rPr lang="en-US" dirty="0"/>
              <a:t>AI 77706-01. Smith’s contributions were funded through the </a:t>
            </a:r>
            <a:r>
              <a:rPr lang="en-US" dirty="0" smtClean="0"/>
              <a:t>NIH Roadmap </a:t>
            </a:r>
            <a:r>
              <a:rPr lang="en-US" dirty="0"/>
              <a:t>for Medical Research, Grant U54 HG004028 (National </a:t>
            </a:r>
            <a:r>
              <a:rPr lang="en-US" dirty="0" smtClean="0"/>
              <a:t>Center for </a:t>
            </a:r>
            <a:r>
              <a:rPr lang="en-US" dirty="0"/>
              <a:t>Biomedical Ontology</a:t>
            </a:r>
            <a:r>
              <a:rPr lang="en-US" dirty="0" smtClean="0"/>
              <a:t>).</a:t>
            </a:r>
          </a:p>
          <a:p>
            <a:r>
              <a:rPr lang="en-US" dirty="0" smtClean="0"/>
              <a:t>Duke SABG</a:t>
            </a:r>
          </a:p>
          <a:p>
            <a:r>
              <a:rPr lang="en-US" dirty="0" smtClean="0"/>
              <a:t>IDO Consortium</a:t>
            </a:r>
          </a:p>
          <a:p>
            <a:r>
              <a:rPr lang="en-US" dirty="0" smtClean="0"/>
              <a:t>OBO Foundry</a:t>
            </a:r>
            <a:endParaRPr lang="en-US" dirty="0"/>
          </a:p>
        </p:txBody>
      </p:sp>
    </p:spTree>
    <p:extLst>
      <p:ext uri="{BB962C8B-B14F-4D97-AF65-F5344CB8AC3E}">
        <p14:creationId xmlns:p14="http://schemas.microsoft.com/office/powerpoint/2010/main" val="1032568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Text Placeholder 2"/>
          <p:cNvSpPr>
            <a:spLocks noGrp="1"/>
          </p:cNvSpPr>
          <p:nvPr>
            <p:ph type="body" idx="1"/>
          </p:nvPr>
        </p:nvSpPr>
        <p:spPr/>
        <p:txBody>
          <a:bodyPr/>
          <a:lstStyle/>
          <a:p>
            <a:r>
              <a:rPr lang="en-US" dirty="0" smtClean="0"/>
              <a:t>Time Permitting</a:t>
            </a:r>
            <a:endParaRPr lang="en-US" dirty="0"/>
          </a:p>
        </p:txBody>
      </p:sp>
    </p:spTree>
    <p:extLst>
      <p:ext uri="{BB962C8B-B14F-4D97-AF65-F5344CB8AC3E}">
        <p14:creationId xmlns:p14="http://schemas.microsoft.com/office/powerpoint/2010/main" val="3503981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Complementary Dispositions</a:t>
            </a:r>
            <a:endParaRPr lang="en-US" dirty="0"/>
          </a:p>
        </p:txBody>
      </p:sp>
      <p:sp>
        <p:nvSpPr>
          <p:cNvPr id="3" name="Content Placeholder 2"/>
          <p:cNvSpPr>
            <a:spLocks noGrp="1"/>
          </p:cNvSpPr>
          <p:nvPr>
            <p:ph sz="half" idx="1"/>
          </p:nvPr>
        </p:nvSpPr>
        <p:spPr>
          <a:xfrm>
            <a:off x="457200" y="1600200"/>
            <a:ext cx="4800600" cy="4800600"/>
          </a:xfrm>
        </p:spPr>
        <p:txBody>
          <a:bodyPr>
            <a:normAutofit fontScale="62500" lnSpcReduction="20000"/>
          </a:bodyPr>
          <a:lstStyle/>
          <a:p>
            <a:r>
              <a:rPr lang="en-US" dirty="0" smtClean="0"/>
              <a:t>Motivating example:</a:t>
            </a:r>
          </a:p>
          <a:p>
            <a:pPr lvl="1"/>
            <a:r>
              <a:rPr lang="en-US" dirty="0" smtClean="0"/>
              <a:t>A lock and a key</a:t>
            </a:r>
          </a:p>
          <a:p>
            <a:pPr lvl="2"/>
            <a:r>
              <a:rPr lang="en-US" dirty="0" smtClean="0"/>
              <a:t>D1: Disposition of the key to transmit torque when rotated.</a:t>
            </a:r>
          </a:p>
          <a:p>
            <a:pPr lvl="2"/>
            <a:r>
              <a:rPr lang="en-US" dirty="0" smtClean="0"/>
              <a:t>D2: Disposition of the lock to unlatch when pressure is placed on locking mechanism.</a:t>
            </a:r>
          </a:p>
          <a:p>
            <a:pPr lvl="2"/>
            <a:r>
              <a:rPr lang="en-US" dirty="0" smtClean="0"/>
              <a:t>P: An unlocking process</a:t>
            </a:r>
          </a:p>
          <a:p>
            <a:pPr lvl="1"/>
            <a:r>
              <a:rPr lang="en-US" dirty="0" smtClean="0"/>
              <a:t>BOTH D1 and D2 are realized in P.</a:t>
            </a:r>
          </a:p>
          <a:p>
            <a:pPr lvl="1"/>
            <a:r>
              <a:rPr lang="en-US" dirty="0" smtClean="0"/>
              <a:t>But D1 </a:t>
            </a:r>
            <a:r>
              <a:rPr lang="en-US" dirty="0" smtClean="0">
                <a:latin typeface="Lucida Sans Unicode"/>
                <a:cs typeface="Lucida Sans Unicode"/>
              </a:rPr>
              <a:t>≠ </a:t>
            </a:r>
            <a:r>
              <a:rPr lang="en-US" dirty="0" smtClean="0"/>
              <a:t>D2.  P can fail to occur because of a rusted lock or a worn down key.</a:t>
            </a:r>
          </a:p>
          <a:p>
            <a:r>
              <a:rPr lang="en-US" dirty="0" smtClean="0"/>
              <a:t>Complementary dispositions can be characterized by: </a:t>
            </a:r>
          </a:p>
          <a:p>
            <a:pPr lvl="1"/>
            <a:r>
              <a:rPr lang="en-US" dirty="0" smtClean="0"/>
              <a:t>a relation between the bearers (e.g., complementary shapes between lock and key)</a:t>
            </a:r>
          </a:p>
          <a:p>
            <a:pPr lvl="1"/>
            <a:r>
              <a:rPr lang="en-US" dirty="0" smtClean="0"/>
              <a:t>The identity of manifestation between two dispositions</a:t>
            </a:r>
          </a:p>
          <a:p>
            <a:r>
              <a:rPr lang="en-US" dirty="0" smtClean="0"/>
              <a:t>Analyses:</a:t>
            </a:r>
          </a:p>
          <a:p>
            <a:pPr lvl="1"/>
            <a:r>
              <a:rPr lang="en-US" dirty="0" smtClean="0"/>
              <a:t>Martin: Reciprocal disposition partners (as replacement for cause and effect).</a:t>
            </a:r>
          </a:p>
          <a:p>
            <a:pPr lvl="1"/>
            <a:r>
              <a:rPr lang="en-US" dirty="0" smtClean="0"/>
              <a:t>Bird: Dispositions always exist </a:t>
            </a:r>
            <a:r>
              <a:rPr lang="en-US" dirty="0" err="1" smtClean="0"/>
              <a:t>pairwise</a:t>
            </a:r>
            <a:endParaRPr lang="en-US" dirty="0" smtClean="0"/>
          </a:p>
          <a:p>
            <a:pPr lvl="1"/>
            <a:r>
              <a:rPr lang="en-US" dirty="0" smtClean="0"/>
              <a:t>Lock + Key as whole with a single disposition</a:t>
            </a:r>
          </a:p>
          <a:p>
            <a:pPr lvl="1"/>
            <a:r>
              <a:rPr lang="en-US" dirty="0" smtClean="0"/>
              <a:t>Lock + Key as whole with collective disposition</a:t>
            </a:r>
          </a:p>
          <a:p>
            <a:pPr lvl="1"/>
            <a:endParaRPr lang="en-US" dirty="0" smtClean="0"/>
          </a:p>
          <a:p>
            <a:pPr lvl="1">
              <a:buNone/>
            </a:pPr>
            <a:endParaRPr lang="en-US" dirty="0" smtClean="0"/>
          </a:p>
        </p:txBody>
      </p:sp>
      <p:pic>
        <p:nvPicPr>
          <p:cNvPr id="5" name="Content Placeholder 4" descr="lock.jpg"/>
          <p:cNvPicPr>
            <a:picLocks noGrp="1" noChangeAspect="1"/>
          </p:cNvPicPr>
          <p:nvPr>
            <p:ph sz="half" idx="2"/>
          </p:nvPr>
        </p:nvPicPr>
        <p:blipFill>
          <a:blip r:embed="rId3" cstate="print"/>
          <a:stretch>
            <a:fillRect/>
          </a:stretch>
        </p:blipFill>
        <p:spPr>
          <a:xfrm>
            <a:off x="6477000" y="3962400"/>
            <a:ext cx="1428750" cy="1419225"/>
          </a:xfrm>
        </p:spPr>
      </p:pic>
      <p:pic>
        <p:nvPicPr>
          <p:cNvPr id="6" name="Picture 5" descr="key.png"/>
          <p:cNvPicPr>
            <a:picLocks noChangeAspect="1"/>
          </p:cNvPicPr>
          <p:nvPr/>
        </p:nvPicPr>
        <p:blipFill>
          <a:blip r:embed="rId4" cstate="print"/>
          <a:stretch>
            <a:fillRect/>
          </a:stretch>
        </p:blipFill>
        <p:spPr>
          <a:xfrm>
            <a:off x="5257800" y="2286000"/>
            <a:ext cx="1040673" cy="509930"/>
          </a:xfrm>
          <a:prstGeom prst="rect">
            <a:avLst/>
          </a:prstGeom>
        </p:spPr>
      </p:pic>
      <p:pic>
        <p:nvPicPr>
          <p:cNvPr id="7" name="Picture 6" descr="closedlock.jpg"/>
          <p:cNvPicPr>
            <a:picLocks noChangeAspect="1"/>
          </p:cNvPicPr>
          <p:nvPr/>
        </p:nvPicPr>
        <p:blipFill>
          <a:blip r:embed="rId5" cstate="print"/>
          <a:stretch>
            <a:fillRect/>
          </a:stretch>
        </p:blipFill>
        <p:spPr>
          <a:xfrm>
            <a:off x="7162800" y="1371600"/>
            <a:ext cx="1428750" cy="1419225"/>
          </a:xfrm>
          <a:prstGeom prst="rect">
            <a:avLst/>
          </a:prstGeom>
        </p:spPr>
      </p:pic>
      <p:pic>
        <p:nvPicPr>
          <p:cNvPr id="8" name="Picture 7" descr="key.png"/>
          <p:cNvPicPr>
            <a:picLocks noChangeAspect="1"/>
          </p:cNvPicPr>
          <p:nvPr/>
        </p:nvPicPr>
        <p:blipFill>
          <a:blip r:embed="rId4" cstate="print"/>
          <a:stretch>
            <a:fillRect/>
          </a:stretch>
        </p:blipFill>
        <p:spPr>
          <a:xfrm>
            <a:off x="6172200" y="4800600"/>
            <a:ext cx="1040673" cy="509930"/>
          </a:xfrm>
          <a:prstGeom prst="rect">
            <a:avLst/>
          </a:prstGeom>
        </p:spPr>
      </p:pic>
      <p:sp>
        <p:nvSpPr>
          <p:cNvPr id="9" name="TextBox 8"/>
          <p:cNvSpPr txBox="1"/>
          <p:nvPr/>
        </p:nvSpPr>
        <p:spPr>
          <a:xfrm>
            <a:off x="5029200" y="2895600"/>
            <a:ext cx="1959191" cy="369332"/>
          </a:xfrm>
          <a:prstGeom prst="rect">
            <a:avLst/>
          </a:prstGeom>
          <a:noFill/>
        </p:spPr>
        <p:txBody>
          <a:bodyPr wrap="none" rtlCol="0">
            <a:spAutoFit/>
          </a:bodyPr>
          <a:lstStyle/>
          <a:p>
            <a:r>
              <a:rPr lang="en-US" dirty="0" err="1" smtClean="0"/>
              <a:t>has_disposition</a:t>
            </a:r>
            <a:r>
              <a:rPr lang="en-US" dirty="0" smtClean="0"/>
              <a:t> D1</a:t>
            </a:r>
            <a:endParaRPr lang="en-US" dirty="0"/>
          </a:p>
        </p:txBody>
      </p:sp>
      <p:sp>
        <p:nvSpPr>
          <p:cNvPr id="10" name="TextBox 9"/>
          <p:cNvSpPr txBox="1"/>
          <p:nvPr/>
        </p:nvSpPr>
        <p:spPr>
          <a:xfrm>
            <a:off x="7237709" y="2895600"/>
            <a:ext cx="1906291" cy="369332"/>
          </a:xfrm>
          <a:prstGeom prst="rect">
            <a:avLst/>
          </a:prstGeom>
          <a:noFill/>
        </p:spPr>
        <p:txBody>
          <a:bodyPr wrap="none" rtlCol="0">
            <a:spAutoFit/>
          </a:bodyPr>
          <a:lstStyle/>
          <a:p>
            <a:r>
              <a:rPr lang="en-US" dirty="0" smtClean="0"/>
              <a:t>has_dispositionD2</a:t>
            </a:r>
            <a:endParaRPr lang="en-US" dirty="0"/>
          </a:p>
        </p:txBody>
      </p:sp>
      <p:sp>
        <p:nvSpPr>
          <p:cNvPr id="12" name="TextBox 11"/>
          <p:cNvSpPr txBox="1"/>
          <p:nvPr/>
        </p:nvSpPr>
        <p:spPr>
          <a:xfrm>
            <a:off x="7086600" y="5867400"/>
            <a:ext cx="303288" cy="369332"/>
          </a:xfrm>
          <a:prstGeom prst="rect">
            <a:avLst/>
          </a:prstGeom>
          <a:noFill/>
        </p:spPr>
        <p:txBody>
          <a:bodyPr wrap="none" rtlCol="0">
            <a:spAutoFit/>
          </a:bodyPr>
          <a:lstStyle/>
          <a:p>
            <a:r>
              <a:rPr lang="en-US" dirty="0" smtClean="0"/>
              <a:t>P</a:t>
            </a:r>
            <a:endParaRPr lang="en-US" dirty="0"/>
          </a:p>
        </p:txBody>
      </p:sp>
      <p:sp>
        <p:nvSpPr>
          <p:cNvPr id="15" name="Curved Up Arrow 14"/>
          <p:cNvSpPr/>
          <p:nvPr/>
        </p:nvSpPr>
        <p:spPr>
          <a:xfrm>
            <a:off x="6400800" y="5257800"/>
            <a:ext cx="914400" cy="533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Arrow Connector 16"/>
          <p:cNvCxnSpPr>
            <a:stCxn id="9" idx="2"/>
            <a:endCxn id="5" idx="0"/>
          </p:cNvCxnSpPr>
          <p:nvPr/>
        </p:nvCxnSpPr>
        <p:spPr>
          <a:xfrm rot="16200000" flipH="1">
            <a:off x="6251351" y="3022376"/>
            <a:ext cx="697468" cy="11825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5" idx="0"/>
          </p:cNvCxnSpPr>
          <p:nvPr/>
        </p:nvCxnSpPr>
        <p:spPr>
          <a:xfrm rot="5400000">
            <a:off x="7342381" y="3113926"/>
            <a:ext cx="697468" cy="999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86400" y="3581400"/>
            <a:ext cx="1257332" cy="369332"/>
          </a:xfrm>
          <a:prstGeom prst="rect">
            <a:avLst/>
          </a:prstGeom>
          <a:noFill/>
        </p:spPr>
        <p:txBody>
          <a:bodyPr wrap="none" rtlCol="0">
            <a:spAutoFit/>
          </a:bodyPr>
          <a:lstStyle/>
          <a:p>
            <a:r>
              <a:rPr lang="en-US" dirty="0" err="1" smtClean="0"/>
              <a:t>realized_by</a:t>
            </a:r>
            <a:endParaRPr lang="en-US" dirty="0"/>
          </a:p>
        </p:txBody>
      </p:sp>
      <p:sp>
        <p:nvSpPr>
          <p:cNvPr id="21" name="TextBox 20"/>
          <p:cNvSpPr txBox="1"/>
          <p:nvPr/>
        </p:nvSpPr>
        <p:spPr>
          <a:xfrm>
            <a:off x="7620000" y="3505200"/>
            <a:ext cx="1257332" cy="369332"/>
          </a:xfrm>
          <a:prstGeom prst="rect">
            <a:avLst/>
          </a:prstGeom>
          <a:noFill/>
        </p:spPr>
        <p:txBody>
          <a:bodyPr wrap="none" rtlCol="0">
            <a:spAutoFit/>
          </a:bodyPr>
          <a:lstStyle/>
          <a:p>
            <a:r>
              <a:rPr lang="en-US" dirty="0" err="1" smtClean="0"/>
              <a:t>realized_by</a:t>
            </a:r>
            <a:endParaRPr lang="en-US" dirty="0"/>
          </a:p>
        </p:txBody>
      </p:sp>
    </p:spTree>
    <p:extLst>
      <p:ext uri="{BB962C8B-B14F-4D97-AF65-F5344CB8AC3E}">
        <p14:creationId xmlns:p14="http://schemas.microsoft.com/office/powerpoint/2010/main" val="3619379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Complementary Dispositions in IDO</a:t>
            </a:r>
            <a:endParaRPr lang="en-US" sz="3200" dirty="0"/>
          </a:p>
        </p:txBody>
      </p:sp>
      <p:sp>
        <p:nvSpPr>
          <p:cNvPr id="6" name="Content Placeholder 5"/>
          <p:cNvSpPr>
            <a:spLocks noGrp="1"/>
          </p:cNvSpPr>
          <p:nvPr>
            <p:ph idx="1"/>
          </p:nvPr>
        </p:nvSpPr>
        <p:spPr>
          <a:xfrm>
            <a:off x="457200" y="1600201"/>
            <a:ext cx="8229600" cy="3505199"/>
          </a:xfrm>
        </p:spPr>
        <p:txBody>
          <a:bodyPr>
            <a:normAutofit fontScale="77500" lnSpcReduction="20000"/>
          </a:bodyPr>
          <a:lstStyle/>
          <a:p>
            <a:r>
              <a:rPr lang="en-US" b="1" dirty="0" smtClean="0"/>
              <a:t>Pathogenic Disposition=</a:t>
            </a:r>
            <a:r>
              <a:rPr lang="en-US" i="1" dirty="0" err="1" smtClean="0"/>
              <a:t>def</a:t>
            </a:r>
            <a:r>
              <a:rPr lang="en-US" b="1" dirty="0" smtClean="0"/>
              <a:t> </a:t>
            </a:r>
            <a:r>
              <a:rPr lang="en-US" dirty="0"/>
              <a:t>A pathogenic disposition that inheres in an organism and is a disposition for that organism to be transmitted to a host, (2) to establish itself in the host, and (3) to initiate processes that result in a disorder in the host, and (4) to become part of that disorder</a:t>
            </a:r>
            <a:r>
              <a:rPr lang="en-US" dirty="0" smtClean="0"/>
              <a:t>.</a:t>
            </a:r>
            <a:endParaRPr lang="en-US" dirty="0" smtClean="0"/>
          </a:p>
          <a:p>
            <a:r>
              <a:rPr lang="en-US" b="1" dirty="0" smtClean="0"/>
              <a:t>Infectious Disposition =</a:t>
            </a:r>
            <a:r>
              <a:rPr lang="en-US" i="1" dirty="0" smtClean="0"/>
              <a:t>def</a:t>
            </a:r>
            <a:r>
              <a:rPr lang="en-US" b="1" dirty="0" smtClean="0"/>
              <a:t> </a:t>
            </a:r>
            <a:r>
              <a:rPr lang="en-US" dirty="0" smtClean="0"/>
              <a:t>A pathogenic disposition to be transmitted from one organism to another and to establish a clinically abnormal colony in the second organism.</a:t>
            </a:r>
          </a:p>
          <a:p>
            <a:r>
              <a:rPr lang="en-US" b="1" dirty="0" smtClean="0"/>
              <a:t>Capability to Play the Host Role =</a:t>
            </a:r>
            <a:r>
              <a:rPr lang="en-US" i="1" dirty="0" smtClean="0"/>
              <a:t>def</a:t>
            </a:r>
            <a:r>
              <a:rPr lang="en-US" b="1" dirty="0" smtClean="0"/>
              <a:t> </a:t>
            </a:r>
            <a:r>
              <a:rPr lang="en-US" dirty="0" smtClean="0"/>
              <a:t>A disposition to participate in symbiosis as host with another organism of a certain type.</a:t>
            </a:r>
          </a:p>
          <a:p>
            <a:r>
              <a:rPr lang="en-US" dirty="0" smtClean="0"/>
              <a:t>(D1) Pathogenic disposition and (D2) capability to play the host role are complementary dispositions realized in the process of symbiosis (P).</a:t>
            </a:r>
          </a:p>
          <a:p>
            <a:pPr lvl="1"/>
            <a:r>
              <a:rPr lang="en-US" dirty="0" smtClean="0"/>
              <a:t>Symbiosis can fail because the pathogen cannot survive in the host (e.g., not in host range) OR because the host is immune  </a:t>
            </a:r>
            <a:endParaRPr lang="en-US" dirty="0"/>
          </a:p>
        </p:txBody>
      </p:sp>
    </p:spTree>
    <p:extLst>
      <p:ext uri="{BB962C8B-B14F-4D97-AF65-F5344CB8AC3E}">
        <p14:creationId xmlns:p14="http://schemas.microsoft.com/office/powerpoint/2010/main" val="31666226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Dispositions</a:t>
            </a:r>
            <a:endParaRPr lang="en-US" dirty="0"/>
          </a:p>
        </p:txBody>
      </p:sp>
      <p:sp>
        <p:nvSpPr>
          <p:cNvPr id="3" name="Content Placeholder 2"/>
          <p:cNvSpPr>
            <a:spLocks noGrp="1"/>
          </p:cNvSpPr>
          <p:nvPr>
            <p:ph idx="1"/>
          </p:nvPr>
        </p:nvSpPr>
        <p:spPr/>
        <p:txBody>
          <a:bodyPr>
            <a:normAutofit/>
          </a:bodyPr>
          <a:lstStyle/>
          <a:p>
            <a:r>
              <a:rPr lang="en-US" dirty="0" smtClean="0"/>
              <a:t>Motivating examples:</a:t>
            </a:r>
          </a:p>
          <a:p>
            <a:pPr lvl="1"/>
            <a:r>
              <a:rPr lang="en-US" dirty="0" smtClean="0"/>
              <a:t>A crowd has the collective capability to do the wave</a:t>
            </a:r>
          </a:p>
          <a:p>
            <a:pPr lvl="2"/>
            <a:r>
              <a:rPr lang="en-US" dirty="0" smtClean="0"/>
              <a:t>In virtue of each member’s individual capability to stand at the appropriate time.</a:t>
            </a:r>
          </a:p>
          <a:p>
            <a:pPr lvl="1"/>
            <a:r>
              <a:rPr lang="en-US" dirty="0" smtClean="0"/>
              <a:t>Two people are capable of lifting more weight than each individual person.</a:t>
            </a:r>
          </a:p>
          <a:p>
            <a:pPr lvl="2"/>
            <a:r>
              <a:rPr lang="en-US" dirty="0" smtClean="0"/>
              <a:t>In virtue of each person’s individual capability to lift weight.</a:t>
            </a:r>
          </a:p>
          <a:p>
            <a:r>
              <a:rPr lang="en-US" dirty="0" smtClean="0"/>
              <a:t>IDO Motivations: </a:t>
            </a:r>
          </a:p>
          <a:p>
            <a:pPr lvl="1"/>
            <a:r>
              <a:rPr lang="en-US" dirty="0" smtClean="0"/>
              <a:t>How to represent the dispositions of infectious organism populations</a:t>
            </a:r>
          </a:p>
          <a:p>
            <a:pPr lvl="2"/>
            <a:r>
              <a:rPr lang="en-US" dirty="0" smtClean="0"/>
              <a:t>From a microbiological perspective, an infection is an aggregate</a:t>
            </a:r>
          </a:p>
          <a:p>
            <a:pPr lvl="2"/>
            <a:r>
              <a:rPr lang="en-US" dirty="0" smtClean="0"/>
              <a:t>From a clinical perspective, an infection is an object</a:t>
            </a:r>
          </a:p>
          <a:p>
            <a:pPr lvl="1"/>
            <a:r>
              <a:rPr lang="en-US" dirty="0" smtClean="0"/>
              <a:t>How to represent the dispositions of host populations</a:t>
            </a:r>
          </a:p>
          <a:p>
            <a:endParaRPr lang="en-US" dirty="0" smtClean="0"/>
          </a:p>
        </p:txBody>
      </p:sp>
    </p:spTree>
    <p:extLst>
      <p:ext uri="{BB962C8B-B14F-4D97-AF65-F5344CB8AC3E}">
        <p14:creationId xmlns:p14="http://schemas.microsoft.com/office/powerpoint/2010/main" val="432520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Dispositions</a:t>
            </a:r>
            <a:endParaRPr lang="en-US" dirty="0"/>
          </a:p>
        </p:txBody>
      </p:sp>
      <p:sp>
        <p:nvSpPr>
          <p:cNvPr id="3" name="Content Placeholder 2"/>
          <p:cNvSpPr>
            <a:spLocks noGrp="1"/>
          </p:cNvSpPr>
          <p:nvPr>
            <p:ph idx="1"/>
          </p:nvPr>
        </p:nvSpPr>
        <p:spPr>
          <a:xfrm>
            <a:off x="457200" y="1600200"/>
            <a:ext cx="8229600" cy="4419600"/>
          </a:xfrm>
        </p:spPr>
        <p:txBody>
          <a:bodyPr>
            <a:normAutofit fontScale="70000" lnSpcReduction="20000"/>
          </a:bodyPr>
          <a:lstStyle/>
          <a:p>
            <a:r>
              <a:rPr lang="en-US" sz="5000" b="1" dirty="0" smtClean="0"/>
              <a:t>Collective Disposition =</a:t>
            </a:r>
            <a:r>
              <a:rPr lang="en-US" sz="5000" i="1" dirty="0" smtClean="0"/>
              <a:t>def</a:t>
            </a:r>
            <a:r>
              <a:rPr lang="en-US" sz="5000" b="1" dirty="0" smtClean="0"/>
              <a:t> </a:t>
            </a:r>
            <a:r>
              <a:rPr lang="en-US" sz="5000" dirty="0" smtClean="0"/>
              <a:t>A disposition inhering in an object aggregate </a:t>
            </a:r>
            <a:r>
              <a:rPr lang="en-US" sz="5000" i="1" dirty="0" smtClean="0"/>
              <a:t>OA</a:t>
            </a:r>
            <a:r>
              <a:rPr lang="en-US" sz="5000" dirty="0" smtClean="0"/>
              <a:t> in virtue of the individual dispositions of the constituents of </a:t>
            </a:r>
            <a:r>
              <a:rPr lang="en-US" sz="5000" i="1" dirty="0" smtClean="0"/>
              <a:t>OA</a:t>
            </a:r>
            <a:r>
              <a:rPr lang="en-US" sz="5000" dirty="0" smtClean="0"/>
              <a:t> and that does not itself inhere in any part of </a:t>
            </a:r>
            <a:r>
              <a:rPr lang="en-US" sz="5000" i="1" dirty="0" smtClean="0"/>
              <a:t>OA</a:t>
            </a:r>
            <a:r>
              <a:rPr lang="en-US" sz="5000" dirty="0" smtClean="0"/>
              <a:t> or in any larger aggregate</a:t>
            </a:r>
          </a:p>
          <a:p>
            <a:r>
              <a:rPr lang="en-US" sz="5000" dirty="0" smtClean="0"/>
              <a:t>Note: Individual dispositions of the constituents do not have to be realized in unison.</a:t>
            </a:r>
          </a:p>
          <a:p>
            <a:endParaRPr lang="en-US" dirty="0"/>
          </a:p>
        </p:txBody>
      </p:sp>
    </p:spTree>
    <p:extLst>
      <p:ext uri="{BB962C8B-B14F-4D97-AF65-F5344CB8AC3E}">
        <p14:creationId xmlns:p14="http://schemas.microsoft.com/office/powerpoint/2010/main" val="59291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ICD 9: Catch-all Codes and </a:t>
            </a:r>
            <a:br>
              <a:rPr lang="en-US" dirty="0" smtClean="0"/>
            </a:br>
            <a:r>
              <a:rPr lang="en-US" dirty="0" smtClean="0"/>
              <a:t>Scattered Exclusions</a:t>
            </a:r>
            <a:endParaRPr lang="en-US" dirty="0"/>
          </a:p>
        </p:txBody>
      </p:sp>
      <p:sp>
        <p:nvSpPr>
          <p:cNvPr id="3" name="Content Placeholder 2"/>
          <p:cNvSpPr>
            <a:spLocks noGrp="1"/>
          </p:cNvSpPr>
          <p:nvPr>
            <p:ph idx="1"/>
          </p:nvPr>
        </p:nvSpPr>
        <p:spPr/>
        <p:txBody>
          <a:bodyPr>
            <a:normAutofit fontScale="70000" lnSpcReduction="20000"/>
          </a:bodyPr>
          <a:lstStyle/>
          <a:p>
            <a:r>
              <a:rPr lang="en-US" sz="2600" dirty="0"/>
              <a:t>041 Bacterial infection in conditions classified elsewhere and of unspecified site</a:t>
            </a:r>
            <a:endParaRPr lang="en-US" sz="2600" dirty="0">
              <a:hlinkClick r:id="rId3"/>
            </a:endParaRPr>
          </a:p>
          <a:p>
            <a:pPr lvl="1"/>
            <a:r>
              <a:rPr lang="en-US" sz="2300" dirty="0"/>
              <a:t>Note: This category is provided to be used as an additional code to identify the bacterial agent in diseases classified elsewhere. This category will also be used to classify bacterial infections of unspecified nature or site.</a:t>
            </a:r>
          </a:p>
          <a:p>
            <a:pPr lvl="1"/>
            <a:r>
              <a:rPr lang="en-US" sz="2300" dirty="0" smtClean="0"/>
              <a:t>Excludes: septicemia </a:t>
            </a:r>
            <a:r>
              <a:rPr lang="en-US" sz="2300" dirty="0"/>
              <a:t>(038.0-038.9</a:t>
            </a:r>
            <a:r>
              <a:rPr lang="en-US" sz="2300" dirty="0" smtClean="0"/>
              <a:t>)</a:t>
            </a:r>
            <a:r>
              <a:rPr lang="en-US" sz="2300" dirty="0"/>
              <a:t>	</a:t>
            </a:r>
          </a:p>
          <a:p>
            <a:pPr lvl="1"/>
            <a:r>
              <a:rPr lang="en-US" sz="2300" dirty="0"/>
              <a:t>041.1 </a:t>
            </a:r>
            <a:r>
              <a:rPr lang="en-US" sz="2300" dirty="0" smtClean="0"/>
              <a:t>Staphylococcus</a:t>
            </a:r>
            <a:endParaRPr lang="en-US" sz="2300" dirty="0"/>
          </a:p>
          <a:p>
            <a:pPr lvl="2"/>
            <a:r>
              <a:rPr lang="en-US" sz="2000" dirty="0"/>
              <a:t>041.10 Staphylococcus, </a:t>
            </a:r>
            <a:r>
              <a:rPr lang="en-US" sz="2000" dirty="0" smtClean="0"/>
              <a:t>unspecified</a:t>
            </a:r>
            <a:endParaRPr lang="en-US" sz="2000" dirty="0"/>
          </a:p>
          <a:p>
            <a:pPr lvl="2"/>
            <a:r>
              <a:rPr lang="en-US" sz="2000" dirty="0"/>
              <a:t>041.11 Methicillin susceptible Staphylococcus aureus</a:t>
            </a:r>
          </a:p>
          <a:p>
            <a:pPr lvl="3"/>
            <a:r>
              <a:rPr lang="en-US" sz="1700" dirty="0" smtClean="0"/>
              <a:t>MSSA</a:t>
            </a:r>
          </a:p>
          <a:p>
            <a:pPr lvl="3"/>
            <a:r>
              <a:rPr lang="en-US" sz="1700" dirty="0" smtClean="0"/>
              <a:t>Staphylococcus </a:t>
            </a:r>
            <a:r>
              <a:rPr lang="en-US" sz="1700" dirty="0"/>
              <a:t>aureus </a:t>
            </a:r>
            <a:r>
              <a:rPr lang="en-US" sz="1700" dirty="0" smtClean="0"/>
              <a:t>NOS</a:t>
            </a:r>
            <a:endParaRPr lang="en-US" sz="1700" dirty="0"/>
          </a:p>
          <a:p>
            <a:pPr lvl="2"/>
            <a:r>
              <a:rPr lang="en-US" sz="2000" dirty="0"/>
              <a:t>041.12 Methicillin resistant Staphylococcus aureus</a:t>
            </a:r>
          </a:p>
          <a:p>
            <a:pPr lvl="3"/>
            <a:r>
              <a:rPr lang="en-US" sz="1700" dirty="0"/>
              <a:t>Methicillin-resistant staphylococcus aureus (MRSA</a:t>
            </a:r>
            <a:r>
              <a:rPr lang="en-US" sz="1700" dirty="0" smtClean="0"/>
              <a:t>)</a:t>
            </a:r>
            <a:endParaRPr lang="en-US" sz="1700" dirty="0"/>
          </a:p>
          <a:p>
            <a:pPr lvl="2"/>
            <a:r>
              <a:rPr lang="en-US" sz="2000" dirty="0"/>
              <a:t>041.19 Other </a:t>
            </a:r>
            <a:r>
              <a:rPr lang="en-US" sz="2000" dirty="0" smtClean="0"/>
              <a:t>Staphylococcus</a:t>
            </a:r>
          </a:p>
          <a:p>
            <a:r>
              <a:rPr lang="en-US" sz="2600" dirty="0"/>
              <a:t>038 </a:t>
            </a:r>
            <a:r>
              <a:rPr lang="en-US" sz="2600" dirty="0" smtClean="0"/>
              <a:t>Septicemia</a:t>
            </a:r>
            <a:r>
              <a:rPr lang="en-US" sz="2600" dirty="0"/>
              <a:t>	</a:t>
            </a:r>
          </a:p>
          <a:p>
            <a:pPr lvl="1"/>
            <a:r>
              <a:rPr lang="en-US" sz="2300" dirty="0"/>
              <a:t>038.1 Staphylococcal </a:t>
            </a:r>
            <a:r>
              <a:rPr lang="en-US" sz="2300" dirty="0" smtClean="0"/>
              <a:t>septicemia</a:t>
            </a:r>
            <a:r>
              <a:rPr lang="en-US" sz="2300" dirty="0"/>
              <a:t>	</a:t>
            </a:r>
          </a:p>
          <a:p>
            <a:pPr lvl="2"/>
            <a:r>
              <a:rPr lang="en-US" sz="2000" dirty="0"/>
              <a:t>038.10 Staphylococcal septicemia, </a:t>
            </a:r>
            <a:r>
              <a:rPr lang="en-US" sz="2000" dirty="0" smtClean="0"/>
              <a:t>unspecified</a:t>
            </a:r>
            <a:r>
              <a:rPr lang="en-US" sz="2000" dirty="0"/>
              <a:t>	</a:t>
            </a:r>
          </a:p>
          <a:p>
            <a:pPr lvl="2"/>
            <a:r>
              <a:rPr lang="en-US" sz="2000" dirty="0"/>
              <a:t>038.11 Methicillin susceptible Staphylococcus aureus septicemia</a:t>
            </a:r>
          </a:p>
          <a:p>
            <a:pPr lvl="3"/>
            <a:r>
              <a:rPr lang="en-US" sz="1700" dirty="0"/>
              <a:t>MSSA septicemia</a:t>
            </a:r>
          </a:p>
          <a:p>
            <a:pPr lvl="3"/>
            <a:r>
              <a:rPr lang="en-US" sz="1700" dirty="0"/>
              <a:t>Staphylococcus aureus septicemia </a:t>
            </a:r>
            <a:r>
              <a:rPr lang="en-US" sz="1700" dirty="0" smtClean="0"/>
              <a:t>NOS</a:t>
            </a:r>
            <a:endParaRPr lang="en-US" sz="1700" dirty="0"/>
          </a:p>
          <a:p>
            <a:pPr lvl="1"/>
            <a:r>
              <a:rPr lang="en-US" sz="2300" dirty="0"/>
              <a:t>038.12 Methicillin resistant Staphylococcus aureus </a:t>
            </a:r>
            <a:r>
              <a:rPr lang="en-US" sz="2300" dirty="0" smtClean="0"/>
              <a:t>septicemia</a:t>
            </a:r>
            <a:endParaRPr lang="en-US" sz="2300" dirty="0"/>
          </a:p>
          <a:p>
            <a:pPr lvl="1"/>
            <a:r>
              <a:rPr lang="en-US" sz="2300" dirty="0"/>
              <a:t>038.19 Other staphylococcal </a:t>
            </a:r>
            <a:r>
              <a:rPr lang="en-US" sz="2300" dirty="0" smtClean="0"/>
              <a:t>septicemia</a:t>
            </a:r>
          </a:p>
          <a:p>
            <a:endParaRPr lang="en-US" dirty="0"/>
          </a:p>
          <a:p>
            <a:endParaRPr lang="en-US" dirty="0"/>
          </a:p>
        </p:txBody>
      </p:sp>
    </p:spTree>
    <p:extLst>
      <p:ext uri="{BB962C8B-B14F-4D97-AF65-F5344CB8AC3E}">
        <p14:creationId xmlns:p14="http://schemas.microsoft.com/office/powerpoint/2010/main" val="2596483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Herd immunity as collective disposition</a:t>
            </a:r>
            <a:endParaRPr lang="en-US" dirty="0"/>
          </a:p>
        </p:txBody>
      </p:sp>
      <p:sp>
        <p:nvSpPr>
          <p:cNvPr id="3" name="Content Placeholder 2"/>
          <p:cNvSpPr>
            <a:spLocks noGrp="1"/>
          </p:cNvSpPr>
          <p:nvPr>
            <p:ph idx="1"/>
          </p:nvPr>
        </p:nvSpPr>
        <p:spPr>
          <a:xfrm>
            <a:off x="457200" y="1600201"/>
            <a:ext cx="8229600" cy="4648199"/>
          </a:xfrm>
        </p:spPr>
        <p:txBody>
          <a:bodyPr>
            <a:normAutofit/>
          </a:bodyPr>
          <a:lstStyle/>
          <a:p>
            <a:r>
              <a:rPr lang="en-US" b="1" dirty="0" smtClean="0"/>
              <a:t>Herd Immunity =</a:t>
            </a:r>
            <a:r>
              <a:rPr lang="en-US" i="1" dirty="0" smtClean="0"/>
              <a:t>def</a:t>
            </a:r>
            <a:r>
              <a:rPr lang="en-US" b="1" dirty="0" smtClean="0"/>
              <a:t> </a:t>
            </a:r>
            <a:r>
              <a:rPr lang="en-US" dirty="0" smtClean="0"/>
              <a:t>A collective disposition that inheres in an organism population by virtue of the fact that a sufficient number of members of the population have immunity to an infectious agent thereby reducing transmission and protecting </a:t>
            </a:r>
            <a:r>
              <a:rPr lang="en-US" dirty="0" err="1" smtClean="0"/>
              <a:t>nonimmune</a:t>
            </a:r>
            <a:r>
              <a:rPr lang="en-US" dirty="0" smtClean="0"/>
              <a:t> members from the infectious agent population.</a:t>
            </a:r>
          </a:p>
          <a:p>
            <a:r>
              <a:rPr lang="en-US" dirty="0" smtClean="0"/>
              <a:t>Same disposition type can cross scales, same disposition instance cannot.</a:t>
            </a:r>
          </a:p>
          <a:p>
            <a:pPr lvl="1"/>
            <a:r>
              <a:rPr lang="en-US" dirty="0" smtClean="0"/>
              <a:t>Two (potential) host populations can both have herd immunity to a type of infectious organism</a:t>
            </a:r>
          </a:p>
          <a:p>
            <a:pPr lvl="1"/>
            <a:r>
              <a:rPr lang="en-US" dirty="0" smtClean="0"/>
              <a:t>A change in the size of the host population </a:t>
            </a:r>
            <a:r>
              <a:rPr lang="en-US" dirty="0" smtClean="0">
                <a:sym typeface="Wingdings" pitchFamily="2" charset="2"/>
              </a:rPr>
              <a:t> a change in the herd immunity instance </a:t>
            </a:r>
            <a:endParaRPr lang="en-US" dirty="0"/>
          </a:p>
        </p:txBody>
      </p:sp>
    </p:spTree>
    <p:extLst>
      <p:ext uri="{BB962C8B-B14F-4D97-AF65-F5344CB8AC3E}">
        <p14:creationId xmlns:p14="http://schemas.microsoft.com/office/powerpoint/2010/main" val="3632319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ICD 9: Catch-all Codes and </a:t>
            </a:r>
            <a:br>
              <a:rPr lang="en-US" dirty="0" smtClean="0"/>
            </a:br>
            <a:r>
              <a:rPr lang="en-US" dirty="0" smtClean="0"/>
              <a:t>Scattered Exclusions</a:t>
            </a:r>
            <a:endParaRPr lang="en-US" dirty="0"/>
          </a:p>
        </p:txBody>
      </p:sp>
      <p:sp>
        <p:nvSpPr>
          <p:cNvPr id="3" name="Content Placeholder 2"/>
          <p:cNvSpPr>
            <a:spLocks noGrp="1"/>
          </p:cNvSpPr>
          <p:nvPr>
            <p:ph idx="1"/>
          </p:nvPr>
        </p:nvSpPr>
        <p:spPr/>
        <p:txBody>
          <a:bodyPr>
            <a:normAutofit fontScale="70000" lnSpcReduction="20000"/>
          </a:bodyPr>
          <a:lstStyle/>
          <a:p>
            <a:r>
              <a:rPr lang="en-US" sz="2600" dirty="0"/>
              <a:t>041 Bacterial infection in conditions classified elsewhere and of unspecified site</a:t>
            </a:r>
            <a:endParaRPr lang="en-US" sz="2600" dirty="0">
              <a:hlinkClick r:id="rId3"/>
            </a:endParaRPr>
          </a:p>
          <a:p>
            <a:pPr lvl="1"/>
            <a:r>
              <a:rPr lang="en-US" sz="2300" dirty="0"/>
              <a:t>Note: This category is provided to be used as an additional code to identify the bacterial agent in diseases classified elsewhere. This category will also be used to classify bacterial infections of unspecified nature or site.</a:t>
            </a:r>
          </a:p>
          <a:p>
            <a:pPr lvl="1"/>
            <a:r>
              <a:rPr lang="en-US" sz="2300" dirty="0" smtClean="0"/>
              <a:t>Excludes: septicemia </a:t>
            </a:r>
            <a:r>
              <a:rPr lang="en-US" sz="2300" dirty="0"/>
              <a:t>(038.0-038.9</a:t>
            </a:r>
            <a:r>
              <a:rPr lang="en-US" sz="2300" dirty="0" smtClean="0"/>
              <a:t>)</a:t>
            </a:r>
            <a:r>
              <a:rPr lang="en-US" sz="2300" dirty="0"/>
              <a:t>	</a:t>
            </a:r>
          </a:p>
          <a:p>
            <a:pPr lvl="1"/>
            <a:r>
              <a:rPr lang="en-US" sz="2300" dirty="0"/>
              <a:t>041.1 </a:t>
            </a:r>
            <a:r>
              <a:rPr lang="en-US" sz="2300" dirty="0" smtClean="0"/>
              <a:t>Staphylococcus</a:t>
            </a:r>
            <a:endParaRPr lang="en-US" sz="2300" dirty="0"/>
          </a:p>
          <a:p>
            <a:pPr lvl="2"/>
            <a:r>
              <a:rPr lang="en-US" sz="2000" dirty="0"/>
              <a:t>041.10 Staphylococcus, </a:t>
            </a:r>
            <a:r>
              <a:rPr lang="en-US" sz="2000" dirty="0" smtClean="0"/>
              <a:t>unspecified</a:t>
            </a:r>
            <a:endParaRPr lang="en-US" sz="2000" dirty="0"/>
          </a:p>
          <a:p>
            <a:pPr lvl="2"/>
            <a:r>
              <a:rPr lang="en-US" sz="2000" dirty="0"/>
              <a:t>041.11 Methicillin susceptible Staphylococcus aureus</a:t>
            </a:r>
          </a:p>
          <a:p>
            <a:pPr lvl="3"/>
            <a:r>
              <a:rPr lang="en-US" sz="1700" dirty="0" smtClean="0"/>
              <a:t>MSSA</a:t>
            </a:r>
          </a:p>
          <a:p>
            <a:pPr lvl="3"/>
            <a:r>
              <a:rPr lang="en-US" sz="1700" dirty="0" smtClean="0"/>
              <a:t>Staphylococcus </a:t>
            </a:r>
            <a:r>
              <a:rPr lang="en-US" sz="1700" dirty="0"/>
              <a:t>aureus </a:t>
            </a:r>
            <a:r>
              <a:rPr lang="en-US" sz="1700" dirty="0" smtClean="0"/>
              <a:t>NOS</a:t>
            </a:r>
            <a:endParaRPr lang="en-US" sz="1700" dirty="0"/>
          </a:p>
          <a:p>
            <a:pPr lvl="2"/>
            <a:r>
              <a:rPr lang="en-US" sz="2000" dirty="0"/>
              <a:t>041.12 Methicillin resistant Staphylococcus aureus</a:t>
            </a:r>
          </a:p>
          <a:p>
            <a:pPr lvl="3"/>
            <a:r>
              <a:rPr lang="en-US" sz="1700" dirty="0"/>
              <a:t>Methicillin-resistant staphylococcus aureus (MRSA</a:t>
            </a:r>
            <a:r>
              <a:rPr lang="en-US" sz="1700" dirty="0" smtClean="0"/>
              <a:t>)</a:t>
            </a:r>
            <a:endParaRPr lang="en-US" sz="1700" dirty="0"/>
          </a:p>
          <a:p>
            <a:pPr lvl="2"/>
            <a:r>
              <a:rPr lang="en-US" sz="2000" dirty="0"/>
              <a:t>041.19 Other </a:t>
            </a:r>
            <a:r>
              <a:rPr lang="en-US" sz="2000" dirty="0" smtClean="0"/>
              <a:t>Staphylococcus</a:t>
            </a:r>
          </a:p>
          <a:p>
            <a:r>
              <a:rPr lang="en-US" sz="2600" dirty="0"/>
              <a:t>038 </a:t>
            </a:r>
            <a:r>
              <a:rPr lang="en-US" sz="2600" dirty="0" smtClean="0"/>
              <a:t>Septicemia</a:t>
            </a:r>
            <a:r>
              <a:rPr lang="en-US" sz="2600" dirty="0"/>
              <a:t>	</a:t>
            </a:r>
          </a:p>
          <a:p>
            <a:pPr lvl="1"/>
            <a:r>
              <a:rPr lang="en-US" sz="2300" dirty="0"/>
              <a:t>038.1 Staphylococcal </a:t>
            </a:r>
            <a:r>
              <a:rPr lang="en-US" sz="2300" dirty="0" smtClean="0"/>
              <a:t>septicemia</a:t>
            </a:r>
            <a:r>
              <a:rPr lang="en-US" sz="2300" dirty="0"/>
              <a:t>	</a:t>
            </a:r>
          </a:p>
          <a:p>
            <a:pPr lvl="2"/>
            <a:r>
              <a:rPr lang="en-US" sz="2000" dirty="0"/>
              <a:t>038.10 Staphylococcal septicemia, </a:t>
            </a:r>
            <a:r>
              <a:rPr lang="en-US" sz="2000" dirty="0" smtClean="0"/>
              <a:t>unspecified</a:t>
            </a:r>
            <a:r>
              <a:rPr lang="en-US" sz="2000" dirty="0"/>
              <a:t>	</a:t>
            </a:r>
          </a:p>
          <a:p>
            <a:pPr lvl="2"/>
            <a:r>
              <a:rPr lang="en-US" sz="2000" dirty="0"/>
              <a:t>038.11 Methicillin susceptible Staphylococcus aureus septicemia</a:t>
            </a:r>
          </a:p>
          <a:p>
            <a:pPr lvl="3"/>
            <a:r>
              <a:rPr lang="en-US" sz="1700" dirty="0"/>
              <a:t>MSSA septicemia</a:t>
            </a:r>
          </a:p>
          <a:p>
            <a:pPr lvl="3"/>
            <a:r>
              <a:rPr lang="en-US" sz="1700" dirty="0"/>
              <a:t>Staphylococcus aureus septicemia </a:t>
            </a:r>
            <a:r>
              <a:rPr lang="en-US" sz="1700" dirty="0" smtClean="0"/>
              <a:t>NOS</a:t>
            </a:r>
            <a:endParaRPr lang="en-US" sz="1700" dirty="0"/>
          </a:p>
          <a:p>
            <a:pPr lvl="1"/>
            <a:r>
              <a:rPr lang="en-US" sz="2300" dirty="0"/>
              <a:t>038.12 Methicillin resistant Staphylococcus aureus </a:t>
            </a:r>
            <a:r>
              <a:rPr lang="en-US" sz="2300" dirty="0" smtClean="0"/>
              <a:t>septicemia</a:t>
            </a:r>
            <a:endParaRPr lang="en-US" sz="2300" dirty="0"/>
          </a:p>
          <a:p>
            <a:pPr lvl="1"/>
            <a:r>
              <a:rPr lang="en-US" sz="2300" dirty="0"/>
              <a:t>038.19 Other staphylococcal </a:t>
            </a:r>
            <a:r>
              <a:rPr lang="en-US" sz="2300" dirty="0" smtClean="0"/>
              <a:t>septicemia</a:t>
            </a:r>
          </a:p>
          <a:p>
            <a:endParaRPr lang="en-US" dirty="0"/>
          </a:p>
          <a:p>
            <a:endParaRPr lang="en-US" dirty="0"/>
          </a:p>
        </p:txBody>
      </p:sp>
      <p:sp>
        <p:nvSpPr>
          <p:cNvPr id="4" name="Rectangle 3"/>
          <p:cNvSpPr/>
          <p:nvPr/>
        </p:nvSpPr>
        <p:spPr>
          <a:xfrm>
            <a:off x="838200" y="2438400"/>
            <a:ext cx="7772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[041.19] Other Staphylococcus</a:t>
            </a:r>
          </a:p>
          <a:p>
            <a:pPr algn="ctr"/>
            <a:r>
              <a:rPr lang="en-US" dirty="0" smtClean="0"/>
              <a:t>[041] Bacterial infection in conditions classified elsewhere and of unspecified site.</a:t>
            </a:r>
            <a:endParaRPr lang="en-US" dirty="0"/>
          </a:p>
        </p:txBody>
      </p:sp>
    </p:spTree>
    <p:extLst>
      <p:ext uri="{BB962C8B-B14F-4D97-AF65-F5344CB8AC3E}">
        <p14:creationId xmlns:p14="http://schemas.microsoft.com/office/powerpoint/2010/main" val="2817256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The Antibiotic Race</a:t>
            </a:r>
            <a:endParaRPr lang="en-US" dirty="0"/>
          </a:p>
        </p:txBody>
      </p:sp>
      <p:graphicFrame>
        <p:nvGraphicFramePr>
          <p:cNvPr id="4" name="Content Placeholder 3"/>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{5C22544A-7EE6-4342-B048-85BDC9FD1C3A}</a:tableStyleId>
              </a:tblPr>
              <a:tblGrid>
                <a:gridCol w="838200"/>
                <a:gridCol w="7391400"/>
              </a:tblGrid>
              <a:tr h="370840">
                <a:tc>
                  <a:txBody>
                    <a:bodyPr/>
                    <a:lstStyle/>
                    <a:p>
                      <a:r>
                        <a:rPr lang="en-US" dirty="0" smtClean="0"/>
                        <a:t>Year</a:t>
                      </a:r>
                      <a:endParaRPr lang="en-US" dirty="0"/>
                    </a:p>
                  </a:txBody>
                  <a:tcPr/>
                </a:tc>
                <a:tc>
                  <a:txBody>
                    <a:bodyPr/>
                    <a:lstStyle/>
                    <a:p>
                      <a:r>
                        <a:rPr lang="en-US" dirty="0" smtClean="0"/>
                        <a:t>Antibiotic Effectiveness</a:t>
                      </a:r>
                      <a:endParaRPr lang="en-US" dirty="0"/>
                    </a:p>
                  </a:txBody>
                  <a:tcPr/>
                </a:tc>
              </a:tr>
              <a:tr h="370840">
                <a:tc>
                  <a:txBody>
                    <a:bodyPr/>
                    <a:lstStyle/>
                    <a:p>
                      <a:r>
                        <a:rPr lang="en-US" dirty="0" smtClean="0"/>
                        <a:t>1943</a:t>
                      </a:r>
                      <a:endParaRPr lang="en-US" dirty="0"/>
                    </a:p>
                  </a:txBody>
                  <a:tcPr/>
                </a:tc>
                <a:tc>
                  <a:txBody>
                    <a:bodyPr/>
                    <a:lstStyle/>
                    <a:p>
                      <a:r>
                        <a:rPr lang="en-US" dirty="0" smtClean="0"/>
                        <a:t>Penicillin available</a:t>
                      </a:r>
                      <a:endParaRPr lang="en-US" dirty="0"/>
                    </a:p>
                  </a:txBody>
                  <a:tcPr/>
                </a:tc>
              </a:tr>
              <a:tr h="370840">
                <a:tc>
                  <a:txBody>
                    <a:bodyPr/>
                    <a:lstStyle/>
                    <a:p>
                      <a:r>
                        <a:rPr lang="en-US" dirty="0" smtClean="0"/>
                        <a:t>1947</a:t>
                      </a:r>
                      <a:endParaRPr lang="en-US" dirty="0"/>
                    </a:p>
                  </a:txBody>
                  <a:tcPr/>
                </a:tc>
                <a:tc>
                  <a:txBody>
                    <a:bodyPr/>
                    <a:lstStyle/>
                    <a:p>
                      <a:r>
                        <a:rPr lang="en-US" dirty="0" smtClean="0"/>
                        <a:t>First resistant strains reported</a:t>
                      </a:r>
                      <a:endParaRPr lang="en-US" dirty="0"/>
                    </a:p>
                  </a:txBody>
                  <a:tcPr/>
                </a:tc>
              </a:tr>
              <a:tr h="370840">
                <a:tc>
                  <a:txBody>
                    <a:bodyPr/>
                    <a:lstStyle/>
                    <a:p>
                      <a:r>
                        <a:rPr lang="en-US" dirty="0" smtClean="0"/>
                        <a:t>1960s</a:t>
                      </a:r>
                      <a:endParaRPr lang="en-US" dirty="0"/>
                    </a:p>
                  </a:txBody>
                  <a:tcPr/>
                </a:tc>
                <a:tc>
                  <a:txBody>
                    <a:bodyPr/>
                    <a:lstStyle/>
                    <a:p>
                      <a:r>
                        <a:rPr lang="en-US" dirty="0" smtClean="0"/>
                        <a:t>Switch</a:t>
                      </a:r>
                      <a:r>
                        <a:rPr lang="en-US" baseline="0" dirty="0" smtClean="0"/>
                        <a:t> to methicillin</a:t>
                      </a:r>
                      <a:endParaRPr lang="en-US" dirty="0"/>
                    </a:p>
                  </a:txBody>
                  <a:tcPr/>
                </a:tc>
              </a:tr>
              <a:tr h="370840">
                <a:tc>
                  <a:txBody>
                    <a:bodyPr/>
                    <a:lstStyle/>
                    <a:p>
                      <a:r>
                        <a:rPr lang="en-US" dirty="0" smtClean="0"/>
                        <a:t>1961</a:t>
                      </a:r>
                      <a:endParaRPr lang="en-US" dirty="0"/>
                    </a:p>
                  </a:txBody>
                  <a:tcPr/>
                </a:tc>
                <a:tc>
                  <a:txBody>
                    <a:bodyPr/>
                    <a:lstStyle/>
                    <a:p>
                      <a:r>
                        <a:rPr lang="en-US" dirty="0" smtClean="0"/>
                        <a:t>Methicillin-resistant strain found in Cairo</a:t>
                      </a:r>
                      <a:endParaRPr lang="en-US" dirty="0"/>
                    </a:p>
                  </a:txBody>
                  <a:tcPr/>
                </a:tc>
              </a:tr>
              <a:tr h="370840">
                <a:tc>
                  <a:txBody>
                    <a:bodyPr/>
                    <a:lstStyle/>
                    <a:p>
                      <a:r>
                        <a:rPr lang="en-US" dirty="0" smtClean="0"/>
                        <a:t>1980s</a:t>
                      </a:r>
                      <a:endParaRPr lang="en-US" dirty="0"/>
                    </a:p>
                  </a:txBody>
                  <a:tcPr/>
                </a:tc>
                <a:tc>
                  <a:txBody>
                    <a:bodyPr/>
                    <a:lstStyle/>
                    <a:p>
                      <a:r>
                        <a:rPr lang="en-US" dirty="0" smtClean="0"/>
                        <a:t>Methicillin resistance rising, </a:t>
                      </a:r>
                      <a:r>
                        <a:rPr lang="en-US" dirty="0" err="1" smtClean="0"/>
                        <a:t>vancomycin</a:t>
                      </a:r>
                      <a:r>
                        <a:rPr lang="en-US" baseline="0" dirty="0" smtClean="0"/>
                        <a:t> used as a last resort</a:t>
                      </a:r>
                      <a:endParaRPr lang="en-US" dirty="0"/>
                    </a:p>
                  </a:txBody>
                  <a:tcPr/>
                </a:tc>
              </a:tr>
              <a:tr h="370840">
                <a:tc>
                  <a:txBody>
                    <a:bodyPr/>
                    <a:lstStyle/>
                    <a:p>
                      <a:r>
                        <a:rPr lang="en-US" dirty="0" smtClean="0"/>
                        <a:t>1992</a:t>
                      </a:r>
                      <a:endParaRPr lang="en-US" dirty="0"/>
                    </a:p>
                  </a:txBody>
                  <a:tcPr/>
                </a:tc>
                <a:tc>
                  <a:txBody>
                    <a:bodyPr/>
                    <a:lstStyle/>
                    <a:p>
                      <a:r>
                        <a:rPr lang="en-US" dirty="0" smtClean="0"/>
                        <a:t>15% methicillin-resistant</a:t>
                      </a:r>
                      <a:endParaRPr lang="en-US" dirty="0"/>
                    </a:p>
                  </a:txBody>
                  <a:tcPr/>
                </a:tc>
              </a:tr>
              <a:tr h="370840">
                <a:tc>
                  <a:txBody>
                    <a:bodyPr/>
                    <a:lstStyle/>
                    <a:p>
                      <a:r>
                        <a:rPr lang="en-US" dirty="0" smtClean="0"/>
                        <a:t>1996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 methicillin-resistant</a:t>
                      </a:r>
                    </a:p>
                  </a:txBody>
                  <a:tcPr/>
                </a:tc>
              </a:tr>
              <a:tr h="370840">
                <a:tc>
                  <a:txBody>
                    <a:bodyPr/>
                    <a:lstStyle/>
                    <a:p>
                      <a:r>
                        <a:rPr lang="en-US" dirty="0" smtClean="0"/>
                        <a:t>2000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 methicillin-resistant</a:t>
                      </a:r>
                    </a:p>
                  </a:txBody>
                  <a:tcPr/>
                </a:tc>
              </a:tr>
              <a:tr h="370840">
                <a:tc>
                  <a:txBody>
                    <a:bodyPr/>
                    <a:lstStyle/>
                    <a:p>
                      <a:r>
                        <a:rPr lang="en-US" dirty="0" smtClean="0"/>
                        <a:t>2002</a:t>
                      </a:r>
                      <a:endParaRPr lang="en-US" dirty="0"/>
                    </a:p>
                  </a:txBody>
                  <a:tcPr/>
                </a:tc>
                <a:tc>
                  <a:txBody>
                    <a:bodyPr/>
                    <a:lstStyle/>
                    <a:p>
                      <a:r>
                        <a:rPr lang="en-US" dirty="0" err="1" smtClean="0"/>
                        <a:t>Vancomycin</a:t>
                      </a:r>
                      <a:r>
                        <a:rPr lang="en-US" dirty="0" smtClean="0"/>
                        <a:t> resistance reported</a:t>
                      </a:r>
                      <a:endParaRPr lang="en-US" dirty="0"/>
                    </a:p>
                  </a:txBody>
                  <a:tcPr/>
                </a:tc>
              </a:tr>
            </a:tbl>
          </a:graphicData>
        </a:graphic>
      </p:graphicFrame>
      <p:sp>
        <p:nvSpPr>
          <p:cNvPr id="5" name="TextBox 4"/>
          <p:cNvSpPr txBox="1"/>
          <p:nvPr/>
        </p:nvSpPr>
        <p:spPr>
          <a:xfrm>
            <a:off x="533400" y="5430106"/>
            <a:ext cx="2601481" cy="369332"/>
          </a:xfrm>
          <a:prstGeom prst="rect">
            <a:avLst/>
          </a:prstGeom>
          <a:noFill/>
        </p:spPr>
        <p:txBody>
          <a:bodyPr wrap="none" rtlCol="0">
            <a:spAutoFit/>
          </a:bodyPr>
          <a:lstStyle/>
          <a:p>
            <a:r>
              <a:rPr lang="en-US" dirty="0" smtClean="0"/>
              <a:t>(from </a:t>
            </a:r>
            <a:r>
              <a:rPr lang="en-US" dirty="0" err="1" smtClean="0"/>
              <a:t>Knobler</a:t>
            </a:r>
            <a:r>
              <a:rPr lang="en-US" dirty="0" smtClean="0"/>
              <a:t> et al, 2003)</a:t>
            </a:r>
            <a:endParaRPr lang="en-US" dirty="0"/>
          </a:p>
        </p:txBody>
      </p:sp>
    </p:spTree>
    <p:extLst>
      <p:ext uri="{BB962C8B-B14F-4D97-AF65-F5344CB8AC3E}">
        <p14:creationId xmlns:p14="http://schemas.microsoft.com/office/powerpoint/2010/main" val="918626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IDO Extension ontologies in the BFO/OGMS/IDO framework</a:t>
            </a:r>
            <a:endParaRPr lang="en-US" dirty="0"/>
          </a:p>
        </p:txBody>
      </p:sp>
      <p:sp>
        <p:nvSpPr>
          <p:cNvPr id="3" name="Content Placeholder 2"/>
          <p:cNvSpPr>
            <a:spLocks noGrp="1"/>
          </p:cNvSpPr>
          <p:nvPr>
            <p:ph idx="1"/>
          </p:nvPr>
        </p:nvSpPr>
        <p:spPr/>
        <p:txBody>
          <a:bodyPr/>
          <a:lstStyle/>
          <a:p>
            <a:r>
              <a:rPr lang="en-US" dirty="0" smtClean="0"/>
              <a:t>What makes ontologies like IDO and IDO-Staph interesting from the perspective of ontology development?</a:t>
            </a:r>
          </a:p>
          <a:p>
            <a:r>
              <a:rPr lang="en-US" dirty="0" smtClean="0"/>
              <a:t>Host-Pathogen Interactions: The parts and processes of </a:t>
            </a:r>
            <a:r>
              <a:rPr lang="en-US" i="1" dirty="0" smtClean="0"/>
              <a:t>two</a:t>
            </a:r>
            <a:r>
              <a:rPr lang="en-US" dirty="0" smtClean="0"/>
              <a:t> organisms must be modeled.</a:t>
            </a:r>
          </a:p>
          <a:p>
            <a:r>
              <a:rPr lang="en-US" dirty="0" smtClean="0"/>
              <a:t>Co-evolution of biological functions</a:t>
            </a:r>
          </a:p>
          <a:p>
            <a:r>
              <a:rPr lang="en-US" dirty="0" smtClean="0"/>
              <a:t>Transmission processes and the chain of infection</a:t>
            </a:r>
          </a:p>
          <a:p>
            <a:r>
              <a:rPr lang="en-US" dirty="0" smtClean="0"/>
              <a:t>Horizontal gene transfer and clonal nature of Staph aureus</a:t>
            </a:r>
          </a:p>
          <a:p>
            <a:r>
              <a:rPr lang="en-US" dirty="0" smtClean="0"/>
              <a:t>Pace of scientific discoveries about pathogenic strains will stress test the universals. </a:t>
            </a:r>
          </a:p>
          <a:p>
            <a:endParaRPr lang="en-US" dirty="0" smtClean="0"/>
          </a:p>
          <a:p>
            <a:pPr marL="0" indent="0">
              <a:buNone/>
            </a:pPr>
            <a:endParaRPr lang="en-US" dirty="0" smtClean="0"/>
          </a:p>
        </p:txBody>
      </p:sp>
    </p:spTree>
    <p:extLst>
      <p:ext uri="{BB962C8B-B14F-4D97-AF65-F5344CB8AC3E}">
        <p14:creationId xmlns:p14="http://schemas.microsoft.com/office/powerpoint/2010/main" val="21027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IDO-Staph: 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Initial Release Candidate: </a:t>
            </a:r>
            <a:r>
              <a:rPr lang="en-US" dirty="0">
                <a:hlinkClick r:id="rId2"/>
              </a:rPr>
              <a:t>http://</a:t>
            </a:r>
            <a:r>
              <a:rPr lang="en-US" dirty="0" smtClean="0">
                <a:hlinkClick r:id="rId2"/>
              </a:rPr>
              <a:t>purl.obolibrary.org/obo/ido/sa.owl</a:t>
            </a:r>
            <a:endParaRPr lang="en-US" dirty="0" smtClean="0"/>
          </a:p>
          <a:p>
            <a:r>
              <a:rPr lang="en-US" dirty="0"/>
              <a:t>Google Code Page: </a:t>
            </a:r>
            <a:r>
              <a:rPr lang="en-US" dirty="0">
                <a:hlinkClick r:id="rId3"/>
              </a:rPr>
              <a:t>http://code.google.com/p/ido-staph</a:t>
            </a:r>
            <a:r>
              <a:rPr lang="en-US" dirty="0" smtClean="0">
                <a:hlinkClick r:id="rId3"/>
              </a:rPr>
              <a:t>/</a:t>
            </a:r>
            <a:r>
              <a:rPr lang="en-US" dirty="0" smtClean="0"/>
              <a:t> </a:t>
            </a:r>
          </a:p>
          <a:p>
            <a:r>
              <a:rPr lang="en-US" dirty="0" smtClean="0"/>
              <a:t>Scope </a:t>
            </a:r>
          </a:p>
          <a:p>
            <a:pPr lvl="1"/>
            <a:r>
              <a:rPr lang="en-US" dirty="0" smtClean="0"/>
              <a:t>Entities specific to Staphylococcus aureus (Sa) infectious diseases at multiple granularities</a:t>
            </a:r>
          </a:p>
          <a:p>
            <a:pPr lvl="1"/>
            <a:r>
              <a:rPr lang="en-US" dirty="0" smtClean="0"/>
              <a:t>Biological and clinical terms describing host-Sa interactions</a:t>
            </a:r>
          </a:p>
          <a:p>
            <a:r>
              <a:rPr lang="en-US" dirty="0" smtClean="0"/>
              <a:t>An IDO extension ontology</a:t>
            </a:r>
          </a:p>
          <a:p>
            <a:pPr lvl="1"/>
            <a:r>
              <a:rPr lang="en-US" dirty="0" smtClean="0"/>
              <a:t>Extends IDO-Core, OGMS</a:t>
            </a:r>
          </a:p>
          <a:p>
            <a:pPr lvl="1"/>
            <a:r>
              <a:rPr lang="en-US" dirty="0" smtClean="0"/>
              <a:t>BFO as an upper ontology </a:t>
            </a:r>
          </a:p>
          <a:p>
            <a:pPr lvl="1"/>
            <a:r>
              <a:rPr lang="en-US" dirty="0" smtClean="0"/>
              <a:t>Built on OBO Foundry principles</a:t>
            </a:r>
          </a:p>
          <a:p>
            <a:r>
              <a:rPr lang="en-US" dirty="0" smtClean="0"/>
              <a:t>Applications </a:t>
            </a:r>
          </a:p>
          <a:p>
            <a:pPr lvl="1"/>
            <a:r>
              <a:rPr lang="en-US" dirty="0" smtClean="0"/>
              <a:t>Annotation of clinical case report forms</a:t>
            </a:r>
          </a:p>
          <a:p>
            <a:pPr lvl="1"/>
            <a:r>
              <a:rPr lang="en-US" dirty="0" smtClean="0"/>
              <a:t>Lattice of infectious diseases</a:t>
            </a:r>
          </a:p>
          <a:p>
            <a:endParaRPr lang="en-US" dirty="0"/>
          </a:p>
        </p:txBody>
      </p:sp>
    </p:spTree>
    <p:extLst>
      <p:ext uri="{BB962C8B-B14F-4D97-AF65-F5344CB8AC3E}">
        <p14:creationId xmlns:p14="http://schemas.microsoft.com/office/powerpoint/2010/main" val="41126066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7.9|6.3"/>
</p:tagLst>
</file>

<file path=ppt/tags/tag2.xml><?xml version="1.0" encoding="utf-8"?>
<p:tagLst xmlns:a="http://schemas.openxmlformats.org/drawingml/2006/main" xmlns:r="http://schemas.openxmlformats.org/officeDocument/2006/relationships" xmlns:p="http://schemas.openxmlformats.org/presentationml/2006/main">
  <p:tag name="TIMING" val="|3.3|5.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1376</TotalTime>
  <Words>3252</Words>
  <Application>Microsoft Office PowerPoint</Application>
  <PresentationFormat>On-screen Show (4:3)</PresentationFormat>
  <Paragraphs>470</Paragraphs>
  <Slides>50</Slides>
  <Notes>15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Clarity</vt:lpstr>
      <vt:lpstr>PowerPoint Presentation</vt:lpstr>
      <vt:lpstr>Outline</vt:lpstr>
      <vt:lpstr>Motivation: “Toward Precision Medicine: Building a Knowledge Network for Biomedical Research and a New Taxonomy of Disease”</vt:lpstr>
      <vt:lpstr>International Classification of Diseases</vt:lpstr>
      <vt:lpstr>ICD 9: Catch-all Codes and  Scattered Exclusions</vt:lpstr>
      <vt:lpstr>ICD 9: Catch-all Codes and  Scattered Exclusions</vt:lpstr>
      <vt:lpstr>Motivation: The Antibiotic Race</vt:lpstr>
      <vt:lpstr>Motivation: IDO Extension ontologies in the BFO/OGMS/IDO framework</vt:lpstr>
      <vt:lpstr>IDO-Staph: Introduction</vt:lpstr>
      <vt:lpstr>IDO: Core and Extensions Framework</vt:lpstr>
      <vt:lpstr>A Lattice of Lightweight  Application-Specific Ontologies</vt:lpstr>
      <vt:lpstr>The organism Staphylococcus aureus (Sa) </vt:lpstr>
      <vt:lpstr>Sa Genes</vt:lpstr>
      <vt:lpstr>Sa Genes</vt:lpstr>
      <vt:lpstr>Sa Proteins: Parts and Products</vt:lpstr>
      <vt:lpstr>Sa Proteins</vt:lpstr>
      <vt:lpstr>Regulatory networks</vt:lpstr>
      <vt:lpstr>Sa Diseases</vt:lpstr>
      <vt:lpstr>PowerPoint Presentation</vt:lpstr>
      <vt:lpstr>Toxic Shock Syndrome</vt:lpstr>
      <vt:lpstr>Sa Diseases: Asserted Hierarchy</vt:lpstr>
      <vt:lpstr>Sa Diseases: Inferred Hierarchy</vt:lpstr>
      <vt:lpstr>Ways of differentiating infectious diseases</vt:lpstr>
      <vt:lpstr>Ways of differentiating Staph aureus infectious diseases</vt:lpstr>
      <vt:lpstr>SCCMec  (Staphylococcal Chromosome Cassette)</vt:lpstr>
      <vt:lpstr>PowerPoint Presentation</vt:lpstr>
      <vt:lpstr>Representing SCCMec: IDO-Staph + SO</vt:lpstr>
      <vt:lpstr>NARSA Isolate Data</vt:lpstr>
      <vt:lpstr>PowerPoint Presentation</vt:lpstr>
      <vt:lpstr>Building a Lattice</vt:lpstr>
      <vt:lpstr>Resistance of NRS701 to clindamycin</vt:lpstr>
      <vt:lpstr>Faceted Browser</vt:lpstr>
      <vt:lpstr>Antibiotics in IDO-Staph</vt:lpstr>
      <vt:lpstr>Why MRSa is Resistant to Methicillin</vt:lpstr>
      <vt:lpstr>BFO Dispositions</vt:lpstr>
      <vt:lpstr>Counterfactual Conditional Analysis of Dispositions</vt:lpstr>
      <vt:lpstr>Finks and Antidotes</vt:lpstr>
      <vt:lpstr>Background Conditions</vt:lpstr>
      <vt:lpstr>Further Analysis</vt:lpstr>
      <vt:lpstr>Blocking Dispositions</vt:lpstr>
      <vt:lpstr>Protective Resistance (IDO-Core)</vt:lpstr>
      <vt:lpstr>Methicillin Resistance as Blocking Disposition</vt:lpstr>
      <vt:lpstr>Conclusion</vt:lpstr>
      <vt:lpstr>Acknowledgements</vt:lpstr>
      <vt:lpstr>Extra Slides</vt:lpstr>
      <vt:lpstr>Complementary Dispositions</vt:lpstr>
      <vt:lpstr>Complementary Dispositions in IDO</vt:lpstr>
      <vt:lpstr>Collective Dispositions</vt:lpstr>
      <vt:lpstr>Collective Dispositions</vt:lpstr>
      <vt:lpstr>Herd immunity as collective disposition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Goldfain</dc:creator>
  <cp:lastModifiedBy>phismith</cp:lastModifiedBy>
  <cp:revision>112</cp:revision>
  <cp:lastPrinted>2012-07-19T22:47:22Z</cp:lastPrinted>
  <dcterms:created xsi:type="dcterms:W3CDTF">2006-08-16T00:00:00Z</dcterms:created>
  <dcterms:modified xsi:type="dcterms:W3CDTF">2012-11-05T21:46:07Z</dcterms:modified>
</cp:coreProperties>
</file>