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BB12E-A2F7-44BA-8592-16CF42E53B77}" type="datetimeFigureOut">
              <a:rPr lang="en-US" smtClean="0"/>
              <a:t>11/4/2012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7BAEB-A2E9-413E-8386-ABA57F882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9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Mental functioning related anatomical</a:t>
            </a:r>
            <a:r>
              <a:rPr lang="en-GB" sz="1200" i="1" baseline="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structure: </a:t>
            </a: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an anatomical structure in which there inheres the disposition to be the agent of a mental process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Behaviour inducing state: a bodily quality inhering in a mental functioning related anatomical structure which leads to behaviour of some sort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ea typeface="Times New Roman" pitchFamily="18" charset="0"/>
                <a:cs typeface="Calibri" pitchFamily="34" charset="0"/>
              </a:rPr>
              <a:t>Affective representation: </a:t>
            </a: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 cognitive representation sustained by an organism about its own emotions</a:t>
            </a:r>
            <a:endParaRPr lang="en-GB" sz="1100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ea typeface="Times New Roman" pitchFamily="18" charset="0"/>
                <a:cs typeface="Calibri" pitchFamily="34" charset="0"/>
              </a:rPr>
              <a:t>Cognitive</a:t>
            </a:r>
            <a:r>
              <a:rPr lang="en-GB" sz="1200" i="1" baseline="0" dirty="0" smtClean="0">
                <a:ea typeface="Times New Roman" pitchFamily="18" charset="0"/>
                <a:cs typeface="Calibri" pitchFamily="34" charset="0"/>
              </a:rPr>
              <a:t> representation: </a:t>
            </a: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 representation which specifically depends on an anatomical structure in the cognitive system of an organism</a:t>
            </a:r>
            <a:endParaRPr lang="en-GB" sz="1200" i="1" dirty="0" smtClean="0">
              <a:ea typeface="Times New Roman" pitchFamily="18" charset="0"/>
              <a:cs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ea typeface="Times New Roman" pitchFamily="18" charset="0"/>
                <a:cs typeface="Calibri" pitchFamily="34" charset="0"/>
              </a:rPr>
              <a:t>Mental</a:t>
            </a:r>
            <a:r>
              <a:rPr lang="en-GB" sz="1200" i="1" baseline="0" dirty="0" smtClean="0">
                <a:ea typeface="Times New Roman" pitchFamily="18" charset="0"/>
                <a:cs typeface="Calibri" pitchFamily="34" charset="0"/>
              </a:rPr>
              <a:t> process: </a:t>
            </a: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 bodily process which brings into being, sustains or modifies a cognitive representation or a behaviour inducing state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dirty="0" smtClean="0">
              <a:ea typeface="Times New Roman" pitchFamily="18" charset="0"/>
              <a:cs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dirty="0" smtClean="0">
              <a:ea typeface="Times New Roman" pitchFamily="18" charset="0"/>
              <a:cs typeface="Calibri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2B9C9-2993-4072-B34D-3A51931DAD60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22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Mental functioning related anatomical</a:t>
            </a:r>
            <a:r>
              <a:rPr lang="en-GB" sz="1200" i="1" baseline="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structure: </a:t>
            </a: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an anatomical structure in which there inheres the disposition to be the agent of a mental process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Behaviour inducing state: a bodily quality inhering in a mental functioning related anatomical structure which leads to behaviour of some sort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ea typeface="Times New Roman" pitchFamily="18" charset="0"/>
                <a:cs typeface="Calibri" pitchFamily="34" charset="0"/>
              </a:rPr>
              <a:t>Affective representation: </a:t>
            </a: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 cognitive representation sustained by an organism about its own emotions</a:t>
            </a:r>
            <a:endParaRPr lang="en-GB" sz="1100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ea typeface="Times New Roman" pitchFamily="18" charset="0"/>
                <a:cs typeface="Calibri" pitchFamily="34" charset="0"/>
              </a:rPr>
              <a:t>Cognitive</a:t>
            </a:r>
            <a:r>
              <a:rPr lang="en-GB" sz="1200" i="1" baseline="0" dirty="0" smtClean="0">
                <a:ea typeface="Times New Roman" pitchFamily="18" charset="0"/>
                <a:cs typeface="Calibri" pitchFamily="34" charset="0"/>
              </a:rPr>
              <a:t> representation: </a:t>
            </a: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 representation which specifically depends on an anatomical structure in the cognitive system of an organism</a:t>
            </a:r>
            <a:endParaRPr lang="en-GB" sz="1200" i="1" dirty="0" smtClean="0">
              <a:ea typeface="Times New Roman" pitchFamily="18" charset="0"/>
              <a:cs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ea typeface="Times New Roman" pitchFamily="18" charset="0"/>
                <a:cs typeface="Calibri" pitchFamily="34" charset="0"/>
              </a:rPr>
              <a:t>Mental</a:t>
            </a:r>
            <a:r>
              <a:rPr lang="en-GB" sz="1200" i="1" baseline="0" dirty="0" smtClean="0">
                <a:ea typeface="Times New Roman" pitchFamily="18" charset="0"/>
                <a:cs typeface="Calibri" pitchFamily="34" charset="0"/>
              </a:rPr>
              <a:t> process: </a:t>
            </a: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 bodily process which brings into being, sustains or modifies a cognitive representation or a behaviour inducing state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dirty="0" smtClean="0">
              <a:ea typeface="Times New Roman" pitchFamily="18" charset="0"/>
              <a:cs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dirty="0" smtClean="0">
              <a:ea typeface="Times New Roman" pitchFamily="18" charset="0"/>
              <a:cs typeface="Calibri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2B9C9-2993-4072-B34D-3A51931DAD60}" type="slidenum">
              <a:rPr lang="en-GB" smtClean="0">
                <a:solidFill>
                  <a:prstClr val="black"/>
                </a:solidFill>
              </a:rPr>
              <a:pPr/>
              <a:t>39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22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2B9C9-2993-4072-B34D-3A51931DAD60}" type="slidenum">
              <a:rPr lang="en-GB" smtClean="0">
                <a:solidFill>
                  <a:prstClr val="black"/>
                </a:solidFill>
              </a:rPr>
              <a:pPr/>
              <a:t>49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65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Mental functioning related anatomical</a:t>
            </a:r>
            <a:r>
              <a:rPr lang="en-GB" sz="1200" i="1" baseline="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structure: </a:t>
            </a: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an anatomical structure in which there inheres the disposition to be the agent of a mental process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Behaviour inducing state: a bodily quality inhering in a mental functioning related anatomical structure which leads to behaviour of some sort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ea typeface="Times New Roman" pitchFamily="18" charset="0"/>
                <a:cs typeface="Calibri" pitchFamily="34" charset="0"/>
              </a:rPr>
              <a:t>Affective representation: </a:t>
            </a: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 cognitive representation sustained by an organism about its own emotions</a:t>
            </a:r>
            <a:endParaRPr lang="en-GB" sz="1100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ea typeface="Times New Roman" pitchFamily="18" charset="0"/>
                <a:cs typeface="Calibri" pitchFamily="34" charset="0"/>
              </a:rPr>
              <a:t>Cognitive</a:t>
            </a:r>
            <a:r>
              <a:rPr lang="en-GB" sz="1200" i="1" baseline="0" dirty="0" smtClean="0">
                <a:ea typeface="Times New Roman" pitchFamily="18" charset="0"/>
                <a:cs typeface="Calibri" pitchFamily="34" charset="0"/>
              </a:rPr>
              <a:t> representation: </a:t>
            </a: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 representation which specifically depends on an anatomical structure in the cognitive system of an organism</a:t>
            </a:r>
            <a:endParaRPr lang="en-GB" sz="1200" i="1" dirty="0" smtClean="0">
              <a:ea typeface="Times New Roman" pitchFamily="18" charset="0"/>
              <a:cs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ea typeface="Times New Roman" pitchFamily="18" charset="0"/>
                <a:cs typeface="Calibri" pitchFamily="34" charset="0"/>
              </a:rPr>
              <a:t>Mental</a:t>
            </a:r>
            <a:r>
              <a:rPr lang="en-GB" sz="1200" i="1" baseline="0" dirty="0" smtClean="0">
                <a:ea typeface="Times New Roman" pitchFamily="18" charset="0"/>
                <a:cs typeface="Calibri" pitchFamily="34" charset="0"/>
              </a:rPr>
              <a:t> process: </a:t>
            </a: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 bodily process which brings into being, sustains or modifies a cognitive representation or a behaviour inducing state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dirty="0" smtClean="0">
              <a:ea typeface="Times New Roman" pitchFamily="18" charset="0"/>
              <a:cs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dirty="0" smtClean="0">
              <a:ea typeface="Times New Roman" pitchFamily="18" charset="0"/>
              <a:cs typeface="Calibri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2B9C9-2993-4072-B34D-3A51931DAD60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22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Mental functioning related anatomical</a:t>
            </a:r>
            <a:r>
              <a:rPr lang="en-GB" sz="1200" i="1" baseline="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structure: </a:t>
            </a: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an anatomical structure in which there inheres the disposition to be the agent of a mental process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Behaviour inducing state: a bodily quality inhering in a mental functioning related anatomical structure which leads to behaviour of some sort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ea typeface="Times New Roman" pitchFamily="18" charset="0"/>
                <a:cs typeface="Calibri" pitchFamily="34" charset="0"/>
              </a:rPr>
              <a:t>Affective representation: </a:t>
            </a: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 cognitive representation sustained by an organism about its own emotions</a:t>
            </a:r>
            <a:endParaRPr lang="en-GB" sz="1100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ea typeface="Times New Roman" pitchFamily="18" charset="0"/>
                <a:cs typeface="Calibri" pitchFamily="34" charset="0"/>
              </a:rPr>
              <a:t>Cognitive</a:t>
            </a:r>
            <a:r>
              <a:rPr lang="en-GB" sz="1200" i="1" baseline="0" dirty="0" smtClean="0">
                <a:ea typeface="Times New Roman" pitchFamily="18" charset="0"/>
                <a:cs typeface="Calibri" pitchFamily="34" charset="0"/>
              </a:rPr>
              <a:t> representation: </a:t>
            </a: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 representation which specifically depends on an anatomical structure in the cognitive system of an organism</a:t>
            </a:r>
            <a:endParaRPr lang="en-GB" sz="1200" i="1" dirty="0" smtClean="0">
              <a:ea typeface="Times New Roman" pitchFamily="18" charset="0"/>
              <a:cs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ea typeface="Times New Roman" pitchFamily="18" charset="0"/>
                <a:cs typeface="Calibri" pitchFamily="34" charset="0"/>
              </a:rPr>
              <a:t>Mental</a:t>
            </a:r>
            <a:r>
              <a:rPr lang="en-GB" sz="1200" i="1" baseline="0" dirty="0" smtClean="0">
                <a:ea typeface="Times New Roman" pitchFamily="18" charset="0"/>
                <a:cs typeface="Calibri" pitchFamily="34" charset="0"/>
              </a:rPr>
              <a:t> process: </a:t>
            </a: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 bodily process which brings into being, sustains or modifies a cognitive representation or a behaviour inducing state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dirty="0" smtClean="0">
              <a:ea typeface="Times New Roman" pitchFamily="18" charset="0"/>
              <a:cs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dirty="0" smtClean="0">
              <a:ea typeface="Times New Roman" pitchFamily="18" charset="0"/>
              <a:cs typeface="Calibri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2B9C9-2993-4072-B34D-3A51931DAD60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22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Mental functioning related anatomical</a:t>
            </a:r>
            <a:r>
              <a:rPr lang="en-GB" sz="1200" i="1" baseline="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structure: </a:t>
            </a: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an anatomical structure in which there inheres the disposition to be the agent of a mental process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Behaviour inducing state: a bodily quality inhering in a mental functioning related anatomical structure which leads to behaviour of some sort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ea typeface="Times New Roman" pitchFamily="18" charset="0"/>
                <a:cs typeface="Calibri" pitchFamily="34" charset="0"/>
              </a:rPr>
              <a:t>Affective representation: </a:t>
            </a: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 cognitive representation sustained by an organism about its own emotions</a:t>
            </a:r>
            <a:endParaRPr lang="en-GB" sz="1100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ea typeface="Times New Roman" pitchFamily="18" charset="0"/>
                <a:cs typeface="Calibri" pitchFamily="34" charset="0"/>
              </a:rPr>
              <a:t>Cognitive</a:t>
            </a:r>
            <a:r>
              <a:rPr lang="en-GB" sz="1200" i="1" baseline="0" dirty="0" smtClean="0">
                <a:ea typeface="Times New Roman" pitchFamily="18" charset="0"/>
                <a:cs typeface="Calibri" pitchFamily="34" charset="0"/>
              </a:rPr>
              <a:t> representation: </a:t>
            </a: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 representation which specifically depends on an anatomical structure in the cognitive system of an organism</a:t>
            </a:r>
            <a:endParaRPr lang="en-GB" sz="1200" i="1" dirty="0" smtClean="0">
              <a:ea typeface="Times New Roman" pitchFamily="18" charset="0"/>
              <a:cs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ea typeface="Times New Roman" pitchFamily="18" charset="0"/>
                <a:cs typeface="Calibri" pitchFamily="34" charset="0"/>
              </a:rPr>
              <a:t>Mental</a:t>
            </a:r>
            <a:r>
              <a:rPr lang="en-GB" sz="1200" i="1" baseline="0" dirty="0" smtClean="0">
                <a:ea typeface="Times New Roman" pitchFamily="18" charset="0"/>
                <a:cs typeface="Calibri" pitchFamily="34" charset="0"/>
              </a:rPr>
              <a:t> process: </a:t>
            </a: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 bodily process which brings into being, sustains or modifies a cognitive representation or a behaviour inducing state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dirty="0" smtClean="0">
              <a:ea typeface="Times New Roman" pitchFamily="18" charset="0"/>
              <a:cs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dirty="0" smtClean="0">
              <a:ea typeface="Times New Roman" pitchFamily="18" charset="0"/>
              <a:cs typeface="Calibri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2B9C9-2993-4072-B34D-3A51931DAD60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22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Mental functioning related anatomical</a:t>
            </a:r>
            <a:r>
              <a:rPr lang="en-GB" sz="1200" i="1" baseline="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structure: </a:t>
            </a: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an anatomical structure in which there inheres the disposition to be the agent of a mental process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Behaviour inducing state: a bodily quality inhering in a mental functioning related anatomical structure which leads to behaviour of some sort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ea typeface="Times New Roman" pitchFamily="18" charset="0"/>
                <a:cs typeface="Calibri" pitchFamily="34" charset="0"/>
              </a:rPr>
              <a:t>Affective representation: </a:t>
            </a: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 cognitive representation sustained by an organism about its own emotions</a:t>
            </a:r>
            <a:endParaRPr lang="en-GB" sz="1100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ea typeface="Times New Roman" pitchFamily="18" charset="0"/>
                <a:cs typeface="Calibri" pitchFamily="34" charset="0"/>
              </a:rPr>
              <a:t>Cognitive</a:t>
            </a:r>
            <a:r>
              <a:rPr lang="en-GB" sz="1200" i="1" baseline="0" dirty="0" smtClean="0">
                <a:ea typeface="Times New Roman" pitchFamily="18" charset="0"/>
                <a:cs typeface="Calibri" pitchFamily="34" charset="0"/>
              </a:rPr>
              <a:t> representation: </a:t>
            </a: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 representation which specifically depends on an anatomical structure in the cognitive system of an organism</a:t>
            </a:r>
            <a:endParaRPr lang="en-GB" sz="1200" i="1" dirty="0" smtClean="0">
              <a:ea typeface="Times New Roman" pitchFamily="18" charset="0"/>
              <a:cs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ea typeface="Times New Roman" pitchFamily="18" charset="0"/>
                <a:cs typeface="Calibri" pitchFamily="34" charset="0"/>
              </a:rPr>
              <a:t>Mental</a:t>
            </a:r>
            <a:r>
              <a:rPr lang="en-GB" sz="1200" i="1" baseline="0" dirty="0" smtClean="0">
                <a:ea typeface="Times New Roman" pitchFamily="18" charset="0"/>
                <a:cs typeface="Calibri" pitchFamily="34" charset="0"/>
              </a:rPr>
              <a:t> process: </a:t>
            </a: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 bodily process which brings into being, sustains or modifies a cognitive representation or a behaviour inducing state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dirty="0" smtClean="0">
              <a:ea typeface="Times New Roman" pitchFamily="18" charset="0"/>
              <a:cs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dirty="0" smtClean="0">
              <a:ea typeface="Times New Roman" pitchFamily="18" charset="0"/>
              <a:cs typeface="Calibri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2B9C9-2993-4072-B34D-3A51931DAD60}" type="slidenum">
              <a:rPr lang="en-GB" smtClean="0">
                <a:solidFill>
                  <a:prstClr val="black"/>
                </a:solidFill>
              </a:rPr>
              <a:pPr/>
              <a:t>30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22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Mental functioning related anatomical</a:t>
            </a:r>
            <a:r>
              <a:rPr lang="en-GB" sz="1200" i="1" baseline="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structure: </a:t>
            </a: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an anatomical structure in which there inheres the disposition to be the agent of a mental process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Behaviour inducing state: a bodily quality inhering in a mental functioning related anatomical structure which leads to behaviour of some sort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ea typeface="Times New Roman" pitchFamily="18" charset="0"/>
                <a:cs typeface="Calibri" pitchFamily="34" charset="0"/>
              </a:rPr>
              <a:t>Affective representation: </a:t>
            </a: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 cognitive representation sustained by an organism about its own emotions</a:t>
            </a:r>
            <a:endParaRPr lang="en-GB" sz="1100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ea typeface="Times New Roman" pitchFamily="18" charset="0"/>
                <a:cs typeface="Calibri" pitchFamily="34" charset="0"/>
              </a:rPr>
              <a:t>Cognitive</a:t>
            </a:r>
            <a:r>
              <a:rPr lang="en-GB" sz="1200" i="1" baseline="0" dirty="0" smtClean="0">
                <a:ea typeface="Times New Roman" pitchFamily="18" charset="0"/>
                <a:cs typeface="Calibri" pitchFamily="34" charset="0"/>
              </a:rPr>
              <a:t> representation: </a:t>
            </a: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 representation which specifically depends on an anatomical structure in the cognitive system of an organism</a:t>
            </a:r>
            <a:endParaRPr lang="en-GB" sz="1200" i="1" dirty="0" smtClean="0">
              <a:ea typeface="Times New Roman" pitchFamily="18" charset="0"/>
              <a:cs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ea typeface="Times New Roman" pitchFamily="18" charset="0"/>
                <a:cs typeface="Calibri" pitchFamily="34" charset="0"/>
              </a:rPr>
              <a:t>Mental</a:t>
            </a:r>
            <a:r>
              <a:rPr lang="en-GB" sz="1200" i="1" baseline="0" dirty="0" smtClean="0">
                <a:ea typeface="Times New Roman" pitchFamily="18" charset="0"/>
                <a:cs typeface="Calibri" pitchFamily="34" charset="0"/>
              </a:rPr>
              <a:t> process: </a:t>
            </a: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 bodily process which brings into being, sustains or modifies a cognitive representation or a behaviour inducing state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dirty="0" smtClean="0">
              <a:ea typeface="Times New Roman" pitchFamily="18" charset="0"/>
              <a:cs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dirty="0" smtClean="0">
              <a:ea typeface="Times New Roman" pitchFamily="18" charset="0"/>
              <a:cs typeface="Calibri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2B9C9-2993-4072-B34D-3A51931DAD60}" type="slidenum">
              <a:rPr lang="en-GB" smtClean="0">
                <a:solidFill>
                  <a:prstClr val="black"/>
                </a:solidFill>
              </a:rPr>
              <a:pPr/>
              <a:t>31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22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Mental functioning related anatomical</a:t>
            </a:r>
            <a:r>
              <a:rPr lang="en-GB" sz="1200" i="1" baseline="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structure: </a:t>
            </a: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an anatomical structure in which there inheres the disposition to be the agent of a mental process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Behaviour inducing state: a bodily quality inhering in a mental functioning related anatomical structure which leads to behaviour of some sort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ea typeface="Times New Roman" pitchFamily="18" charset="0"/>
                <a:cs typeface="Calibri" pitchFamily="34" charset="0"/>
              </a:rPr>
              <a:t>Affective representation: </a:t>
            </a: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 cognitive representation sustained by an organism about its own emotions</a:t>
            </a:r>
            <a:endParaRPr lang="en-GB" sz="1100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ea typeface="Times New Roman" pitchFamily="18" charset="0"/>
                <a:cs typeface="Calibri" pitchFamily="34" charset="0"/>
              </a:rPr>
              <a:t>Cognitive</a:t>
            </a:r>
            <a:r>
              <a:rPr lang="en-GB" sz="1200" i="1" baseline="0" dirty="0" smtClean="0">
                <a:ea typeface="Times New Roman" pitchFamily="18" charset="0"/>
                <a:cs typeface="Calibri" pitchFamily="34" charset="0"/>
              </a:rPr>
              <a:t> representation: </a:t>
            </a: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 representation which specifically depends on an anatomical structure in the cognitive system of an organism</a:t>
            </a:r>
            <a:endParaRPr lang="en-GB" sz="1200" i="1" dirty="0" smtClean="0">
              <a:ea typeface="Times New Roman" pitchFamily="18" charset="0"/>
              <a:cs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ea typeface="Times New Roman" pitchFamily="18" charset="0"/>
                <a:cs typeface="Calibri" pitchFamily="34" charset="0"/>
              </a:rPr>
              <a:t>Mental</a:t>
            </a:r>
            <a:r>
              <a:rPr lang="en-GB" sz="1200" i="1" baseline="0" dirty="0" smtClean="0">
                <a:ea typeface="Times New Roman" pitchFamily="18" charset="0"/>
                <a:cs typeface="Calibri" pitchFamily="34" charset="0"/>
              </a:rPr>
              <a:t> process: </a:t>
            </a: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 bodily process which brings into being, sustains or modifies a cognitive representation or a behaviour inducing state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dirty="0" smtClean="0">
              <a:ea typeface="Times New Roman" pitchFamily="18" charset="0"/>
              <a:cs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dirty="0" smtClean="0">
              <a:ea typeface="Times New Roman" pitchFamily="18" charset="0"/>
              <a:cs typeface="Calibri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2B9C9-2993-4072-B34D-3A51931DAD60}" type="slidenum">
              <a:rPr lang="en-GB" smtClean="0">
                <a:solidFill>
                  <a:prstClr val="black"/>
                </a:solidFill>
              </a:rPr>
              <a:pPr/>
              <a:t>34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22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Mental functioning related anatomical</a:t>
            </a:r>
            <a:r>
              <a:rPr lang="en-GB" sz="1200" i="1" baseline="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structure: </a:t>
            </a: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an anatomical structure in which there inheres the disposition to be the agent of a mental process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Behaviour inducing state: a bodily quality inhering in a mental functioning related anatomical structure which leads to behaviour of some sort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ea typeface="Times New Roman" pitchFamily="18" charset="0"/>
                <a:cs typeface="Calibri" pitchFamily="34" charset="0"/>
              </a:rPr>
              <a:t>Affective representation: </a:t>
            </a: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 cognitive representation sustained by an organism about its own emotions</a:t>
            </a:r>
            <a:endParaRPr lang="en-GB" sz="1100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ea typeface="Times New Roman" pitchFamily="18" charset="0"/>
                <a:cs typeface="Calibri" pitchFamily="34" charset="0"/>
              </a:rPr>
              <a:t>Cognitive</a:t>
            </a:r>
            <a:r>
              <a:rPr lang="en-GB" sz="1200" i="1" baseline="0" dirty="0" smtClean="0">
                <a:ea typeface="Times New Roman" pitchFamily="18" charset="0"/>
                <a:cs typeface="Calibri" pitchFamily="34" charset="0"/>
              </a:rPr>
              <a:t> representation: </a:t>
            </a: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 representation which specifically depends on an anatomical structure in the cognitive system of an organism</a:t>
            </a:r>
            <a:endParaRPr lang="en-GB" sz="1200" i="1" dirty="0" smtClean="0">
              <a:ea typeface="Times New Roman" pitchFamily="18" charset="0"/>
              <a:cs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ea typeface="Times New Roman" pitchFamily="18" charset="0"/>
                <a:cs typeface="Calibri" pitchFamily="34" charset="0"/>
              </a:rPr>
              <a:t>Mental</a:t>
            </a:r>
            <a:r>
              <a:rPr lang="en-GB" sz="1200" i="1" baseline="0" dirty="0" smtClean="0">
                <a:ea typeface="Times New Roman" pitchFamily="18" charset="0"/>
                <a:cs typeface="Calibri" pitchFamily="34" charset="0"/>
              </a:rPr>
              <a:t> process: </a:t>
            </a: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 bodily process which brings into being, sustains or modifies a cognitive representation or a behaviour inducing state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dirty="0" smtClean="0">
              <a:ea typeface="Times New Roman" pitchFamily="18" charset="0"/>
              <a:cs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dirty="0" smtClean="0">
              <a:ea typeface="Times New Roman" pitchFamily="18" charset="0"/>
              <a:cs typeface="Calibri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2B9C9-2993-4072-B34D-3A51931DAD60}" type="slidenum">
              <a:rPr lang="en-GB" smtClean="0">
                <a:solidFill>
                  <a:prstClr val="black"/>
                </a:solidFill>
              </a:rPr>
              <a:pPr/>
              <a:t>36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22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Mental functioning related anatomical</a:t>
            </a:r>
            <a:r>
              <a:rPr lang="en-GB" sz="1200" i="1" baseline="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structure: </a:t>
            </a: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an anatomical structure in which there inheres the disposition to be the agent of a mental process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Behaviour inducing state: a bodily quality inhering in a mental functioning related anatomical structure which leads to behaviour of some sort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ea typeface="Times New Roman" pitchFamily="18" charset="0"/>
                <a:cs typeface="Calibri" pitchFamily="34" charset="0"/>
              </a:rPr>
              <a:t>Affective representation: </a:t>
            </a: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 cognitive representation sustained by an organism about its own emotions</a:t>
            </a:r>
            <a:endParaRPr lang="en-GB" sz="1100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ea typeface="Times New Roman" pitchFamily="18" charset="0"/>
                <a:cs typeface="Calibri" pitchFamily="34" charset="0"/>
              </a:rPr>
              <a:t>Cognitive</a:t>
            </a:r>
            <a:r>
              <a:rPr lang="en-GB" sz="1200" i="1" baseline="0" dirty="0" smtClean="0">
                <a:ea typeface="Times New Roman" pitchFamily="18" charset="0"/>
                <a:cs typeface="Calibri" pitchFamily="34" charset="0"/>
              </a:rPr>
              <a:t> representation: </a:t>
            </a: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 representation which specifically depends on an anatomical structure in the cognitive system of an organism</a:t>
            </a:r>
            <a:endParaRPr lang="en-GB" sz="1200" i="1" dirty="0" smtClean="0">
              <a:ea typeface="Times New Roman" pitchFamily="18" charset="0"/>
              <a:cs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ea typeface="Times New Roman" pitchFamily="18" charset="0"/>
                <a:cs typeface="Calibri" pitchFamily="34" charset="0"/>
              </a:rPr>
              <a:t>Mental</a:t>
            </a:r>
            <a:r>
              <a:rPr lang="en-GB" sz="1200" i="1" baseline="0" dirty="0" smtClean="0">
                <a:ea typeface="Times New Roman" pitchFamily="18" charset="0"/>
                <a:cs typeface="Calibri" pitchFamily="34" charset="0"/>
              </a:rPr>
              <a:t> process: </a:t>
            </a:r>
            <a:r>
              <a:rPr lang="en-GB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 bodily process which brings into being, sustains or modifies a cognitive representation or a behaviour inducing state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dirty="0" smtClean="0">
              <a:ea typeface="Times New Roman" pitchFamily="18" charset="0"/>
              <a:cs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dirty="0" smtClean="0">
              <a:ea typeface="Times New Roman" pitchFamily="18" charset="0"/>
              <a:cs typeface="Calibri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2B9C9-2993-4072-B34D-3A51931DAD60}" type="slidenum">
              <a:rPr lang="en-GB" smtClean="0">
                <a:solidFill>
                  <a:prstClr val="black"/>
                </a:solidFill>
              </a:rPr>
              <a:pPr/>
              <a:t>37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22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E7F-61D5-4D9B-B60D-0BC60F3934C3}" type="datetimeFigureOut">
              <a:rPr lang="en-US" smtClean="0"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2F78-DDC5-4B3F-A568-C9A85911F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6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E7F-61D5-4D9B-B60D-0BC60F3934C3}" type="datetimeFigureOut">
              <a:rPr lang="en-US" smtClean="0"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2F78-DDC5-4B3F-A568-C9A85911F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7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E7F-61D5-4D9B-B60D-0BC60F3934C3}" type="datetimeFigureOut">
              <a:rPr lang="en-US" smtClean="0"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2F78-DDC5-4B3F-A568-C9A85911F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26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592E-F8D3-46CE-8052-7F25588A27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23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228600" y="152400"/>
            <a:ext cx="304800" cy="2286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381000" y="304800"/>
            <a:ext cx="304800" cy="2286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304800" y="457200"/>
            <a:ext cx="304800" cy="2286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152400" y="304800"/>
            <a:ext cx="304800" cy="2286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10" descr="caffe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75196" cy="5905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304800" y="6461125"/>
            <a:ext cx="8534400" cy="0"/>
          </a:xfrm>
          <a:prstGeom prst="line">
            <a:avLst/>
          </a:prstGeom>
          <a:ln w="12700"/>
          <a:effectLst>
            <a:outerShdw blurRad="152400" dist="317500" dir="5400000" sx="90000" sy="90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37325"/>
            <a:ext cx="2133600" cy="24447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62031ED-98CD-46AD-9DC8-504F8B42DB74}" type="datetime1">
              <a:rPr lang="en-US" smtClean="0">
                <a:solidFill>
                  <a:srgbClr val="C0504D"/>
                </a:solidFill>
              </a:rPr>
              <a:pPr/>
              <a:t>11/4/2012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C0504D"/>
                </a:solidFill>
              </a:rPr>
              <a:pPr/>
              <a:t>‹#›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14600" y="6477000"/>
            <a:ext cx="5088082" cy="3206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80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F18F7-5573-4BF0-B1EC-8ECE9C6F7B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14600" y="6384925"/>
            <a:ext cx="5088082" cy="3206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28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9BC6-9CAA-48EA-A049-C66122CD93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14600" y="6384925"/>
            <a:ext cx="5088082" cy="3206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55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6758-BFF7-4434-B7D3-11226145DA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2514600" y="6384925"/>
            <a:ext cx="5088082" cy="3206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64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E0CD-D3E3-4B70-9CC9-F65BA5D8D3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14600" y="6384925"/>
            <a:ext cx="5088082" cy="3206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4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3C11-081F-4220-A12C-C269FF50C5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14600" y="6384925"/>
            <a:ext cx="5088082" cy="3206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46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D264-88D8-4C1C-A500-7223E3E12F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14600" y="6384925"/>
            <a:ext cx="5088082" cy="3206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5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E7F-61D5-4D9B-B60D-0BC60F3934C3}" type="datetimeFigureOut">
              <a:rPr lang="en-US" smtClean="0"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2F78-DDC5-4B3F-A568-C9A85911F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38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7815-3A3F-48D8-B6C8-DEE17F0691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14600" y="6384925"/>
            <a:ext cx="5088082" cy="3206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3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592A-FEFA-4CDA-A523-8A47F265E4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14600" y="6384925"/>
            <a:ext cx="5088082" cy="3206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07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96BE-4DB9-416C-8298-8A9011F4C0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14600" y="6384925"/>
            <a:ext cx="5088082" cy="3206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0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A9BFD-ED33-4129-93E7-8545181664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48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8E09-6271-4872-BCE0-03D4454E43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83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3C9A-B317-4C3B-8F58-72A8479E5A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16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374A0-1899-43EC-9ECA-1B90B7B39F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0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3D57-EFBD-4AA6-836A-D1B1C31DA2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954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3E96-7FB9-4F74-BDFD-F940E08DE8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62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86C-8384-424D-83E9-400CC384F0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1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E7F-61D5-4D9B-B60D-0BC60F3934C3}" type="datetimeFigureOut">
              <a:rPr lang="en-US" smtClean="0"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2F78-DDC5-4B3F-A568-C9A85911F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58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4E37-D3C3-4BB8-AF07-8804A4EB44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420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2480-48D4-4366-B523-57E2C53F71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127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D62F-89DB-4F43-A6E5-CC233F70FC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06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B981-D635-4963-ABF1-BC40913D8F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890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8229600" cy="460216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AEDAD-4C66-4985-9B93-A99E9DFFA2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3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E7F-61D5-4D9B-B60D-0BC60F3934C3}" type="datetimeFigureOut">
              <a:rPr lang="en-US" smtClean="0"/>
              <a:t>11/4/2012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2F78-DDC5-4B3F-A568-C9A85911F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0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E7F-61D5-4D9B-B60D-0BC60F3934C3}" type="datetimeFigureOut">
              <a:rPr lang="en-US" smtClean="0"/>
              <a:t>11/4/2012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2F78-DDC5-4B3F-A568-C9A85911F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1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E7F-61D5-4D9B-B60D-0BC60F3934C3}" type="datetimeFigureOut">
              <a:rPr lang="en-US" smtClean="0"/>
              <a:t>11/4/2012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2F78-DDC5-4B3F-A568-C9A85911F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5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E7F-61D5-4D9B-B60D-0BC60F3934C3}" type="datetimeFigureOut">
              <a:rPr lang="en-US" smtClean="0"/>
              <a:t>11/4/2012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2F78-DDC5-4B3F-A568-C9A85911F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E7F-61D5-4D9B-B60D-0BC60F3934C3}" type="datetimeFigureOut">
              <a:rPr lang="en-US" smtClean="0"/>
              <a:t>11/4/2012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2F78-DDC5-4B3F-A568-C9A85911F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28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E7F-61D5-4D9B-B60D-0BC60F3934C3}" type="datetimeFigureOut">
              <a:rPr lang="en-US" smtClean="0"/>
              <a:t>11/4/2012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2F78-DDC5-4B3F-A568-C9A85911F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3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A0E7F-61D5-4D9B-B60D-0BC60F3934C3}" type="datetimeFigureOut">
              <a:rPr lang="en-US" smtClean="0"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E2F78-DDC5-4B3F-A568-C9A85911F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8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2EF3D-EA8F-4B58-B858-5F9D697E8F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514600" y="6384925"/>
            <a:ext cx="5088082" cy="3206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3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EB589-17A9-4F89-B160-D538023A75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12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bioportal.bioontology.org/ontologies/45578/" TargetMode="Externa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bioportal.bioontology.org/ontologies/45578/" TargetMode="Externa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bioportal.bioontology.org/ontologies/45578/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apps.who.int/classifications/icd10/browse/2010/en" TargetMode="Externa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bioportal.bioontology.org/ontologies/45578/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bioportal.bioontology.org/ontologies/45578/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apps.who.int/classifications/icfbrowser/" TargetMode="Externa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irrie.buffalo.edu/icf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bioportal.bioontology.org/ontologies/49078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Mental Functioning Ontology and the ICF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Barry Smith</a:t>
            </a:r>
          </a:p>
          <a:p>
            <a:r>
              <a:rPr lang="en-US" smtClean="0"/>
              <a:t>October 1,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56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Linguistic Functioning Ontology </a:t>
            </a:r>
            <a:br>
              <a:rPr lang="en-US" sz="3600" dirty="0" smtClean="0"/>
            </a:br>
            <a:r>
              <a:rPr lang="en-US" sz="3600" dirty="0" smtClean="0"/>
              <a:t>(the whole thing)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4561" y="6303961"/>
            <a:ext cx="2133600" cy="365125"/>
          </a:xfrm>
        </p:spPr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5594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rgbClr val="C0504D"/>
                </a:solidFill>
              </a:rPr>
              <a:pPr/>
              <a:t>10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17950" y="1371600"/>
            <a:ext cx="1295400" cy="360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BFO:Entity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78087" y="1947863"/>
            <a:ext cx="1512095" cy="3190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BFO:Continuant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30837" y="1947863"/>
            <a:ext cx="1296988" cy="3603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BFO:Occurrent</a:t>
            </a:r>
          </a:p>
        </p:txBody>
      </p:sp>
      <p:cxnSp>
        <p:nvCxnSpPr>
          <p:cNvPr id="9" name="Curved Connector 8"/>
          <p:cNvCxnSpPr>
            <a:stCxn id="7" idx="0"/>
            <a:endCxn id="6" idx="2"/>
          </p:cNvCxnSpPr>
          <p:nvPr/>
        </p:nvCxnSpPr>
        <p:spPr>
          <a:xfrm rot="5400000" flipH="1" flipV="1">
            <a:off x="3791942" y="1174156"/>
            <a:ext cx="215900" cy="133151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8" idx="0"/>
            <a:endCxn id="6" idx="2"/>
          </p:cNvCxnSpPr>
          <p:nvPr/>
        </p:nvCxnSpPr>
        <p:spPr>
          <a:xfrm rot="16200000" flipV="1">
            <a:off x="5214144" y="1083469"/>
            <a:ext cx="215900" cy="15128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6078537" y="2524125"/>
            <a:ext cx="1296988" cy="360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BFO:Process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38225" y="2595563"/>
            <a:ext cx="1584325" cy="4325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BFO:Independent Continuant</a:t>
            </a:r>
          </a:p>
        </p:txBody>
      </p:sp>
      <p:cxnSp>
        <p:nvCxnSpPr>
          <p:cNvPr id="14" name="Curved Connector 13"/>
          <p:cNvCxnSpPr>
            <a:stCxn id="13" idx="0"/>
            <a:endCxn id="7" idx="2"/>
          </p:cNvCxnSpPr>
          <p:nvPr/>
        </p:nvCxnSpPr>
        <p:spPr>
          <a:xfrm rot="5400000" flipH="1" flipV="1">
            <a:off x="2367955" y="1729384"/>
            <a:ext cx="328613" cy="140374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518400" y="1812925"/>
            <a:ext cx="215900" cy="1444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17" name="TextBox 70"/>
          <p:cNvSpPr txBox="1">
            <a:spLocks noChangeArrowheads="1"/>
          </p:cNvSpPr>
          <p:nvPr/>
        </p:nvSpPr>
        <p:spPr bwMode="auto">
          <a:xfrm>
            <a:off x="7878762" y="1712913"/>
            <a:ext cx="525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solidFill>
                  <a:prstClr val="black"/>
                </a:solidFill>
                <a:latin typeface="Calibri" pitchFamily="34" charset="0"/>
              </a:rPr>
              <a:t>BFO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518400" y="2122488"/>
            <a:ext cx="215900" cy="14446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19" name="TextBox 171"/>
          <p:cNvSpPr txBox="1">
            <a:spLocks noChangeArrowheads="1"/>
          </p:cNvSpPr>
          <p:nvPr/>
        </p:nvSpPr>
        <p:spPr bwMode="auto">
          <a:xfrm>
            <a:off x="7878762" y="2022475"/>
            <a:ext cx="5884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</a:rPr>
              <a:t>MFO</a:t>
            </a:r>
            <a:endParaRPr lang="en-GB" sz="16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909887" y="2595562"/>
            <a:ext cx="1655764" cy="4325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BFO:Dependent Continuant</a:t>
            </a:r>
          </a:p>
        </p:txBody>
      </p:sp>
      <p:cxnSp>
        <p:nvCxnSpPr>
          <p:cNvPr id="21" name="Curved Connector 20"/>
          <p:cNvCxnSpPr>
            <a:stCxn id="20" idx="0"/>
            <a:endCxn id="7" idx="2"/>
          </p:cNvCxnSpPr>
          <p:nvPr/>
        </p:nvCxnSpPr>
        <p:spPr>
          <a:xfrm rot="16200000" flipV="1">
            <a:off x="3321646" y="2179439"/>
            <a:ext cx="328612" cy="50363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485952" y="4502944"/>
            <a:ext cx="1601787" cy="56515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Behaviour inducing state</a:t>
            </a:r>
          </a:p>
        </p:txBody>
      </p:sp>
      <p:cxnSp>
        <p:nvCxnSpPr>
          <p:cNvPr id="25" name="Curved Connector 24"/>
          <p:cNvCxnSpPr>
            <a:stCxn id="11" idx="0"/>
            <a:endCxn id="8" idx="2"/>
          </p:cNvCxnSpPr>
          <p:nvPr/>
        </p:nvCxnSpPr>
        <p:spPr>
          <a:xfrm rot="16200000" flipV="1">
            <a:off x="6294437" y="2092325"/>
            <a:ext cx="215900" cy="6477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5213350" y="3532188"/>
            <a:ext cx="1584325" cy="4675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Cognitive Representation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630612" y="3819525"/>
            <a:ext cx="1223963" cy="360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BFO:Quality</a:t>
            </a:r>
          </a:p>
        </p:txBody>
      </p:sp>
      <p:cxnSp>
        <p:nvCxnSpPr>
          <p:cNvPr id="28" name="Curved Connector 27"/>
          <p:cNvCxnSpPr>
            <a:stCxn id="27" idx="0"/>
            <a:endCxn id="20" idx="2"/>
          </p:cNvCxnSpPr>
          <p:nvPr/>
        </p:nvCxnSpPr>
        <p:spPr>
          <a:xfrm rot="16200000" flipV="1">
            <a:off x="3594498" y="3171428"/>
            <a:ext cx="791369" cy="5048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2" idx="0"/>
            <a:endCxn id="27" idx="2"/>
          </p:cNvCxnSpPr>
          <p:nvPr/>
        </p:nvCxnSpPr>
        <p:spPr>
          <a:xfrm rot="16200000" flipV="1">
            <a:off x="4103192" y="4319290"/>
            <a:ext cx="323056" cy="4425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6" idx="0"/>
            <a:endCxn id="20" idx="2"/>
          </p:cNvCxnSpPr>
          <p:nvPr/>
        </p:nvCxnSpPr>
        <p:spPr>
          <a:xfrm rot="16200000" flipV="1">
            <a:off x="4619625" y="2146300"/>
            <a:ext cx="504032" cy="226774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5399880" y="5223273"/>
            <a:ext cx="1833828" cy="153153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prstClr val="black"/>
                </a:solidFill>
              </a:rPr>
              <a:t>Language-mediated cognitive representation </a:t>
            </a:r>
            <a:endParaRPr lang="en-GB" b="1" dirty="0">
              <a:solidFill>
                <a:prstClr val="black"/>
              </a:solidFill>
            </a:endParaRPr>
          </a:p>
        </p:txBody>
      </p:sp>
      <p:cxnSp>
        <p:nvCxnSpPr>
          <p:cNvPr id="32" name="Curved Connector 31"/>
          <p:cNvCxnSpPr>
            <a:stCxn id="31" idx="0"/>
            <a:endCxn id="26" idx="1"/>
          </p:cNvCxnSpPr>
          <p:nvPr/>
        </p:nvCxnSpPr>
        <p:spPr>
          <a:xfrm rot="16200000" flipV="1">
            <a:off x="5036409" y="3942888"/>
            <a:ext cx="1457326" cy="1103444"/>
          </a:xfrm>
          <a:prstGeom prst="curvedConnector4">
            <a:avLst>
              <a:gd name="adj1" fmla="val 41980"/>
              <a:gd name="adj2" fmla="val 120717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6411118" y="4341415"/>
            <a:ext cx="1354137" cy="5937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prstClr val="black"/>
                </a:solidFill>
              </a:rPr>
              <a:t>Writing</a:t>
            </a:r>
            <a:endParaRPr lang="en-GB" b="1" dirty="0">
              <a:solidFill>
                <a:prstClr val="black"/>
              </a:solidFill>
            </a:endParaRPr>
          </a:p>
        </p:txBody>
      </p:sp>
      <p:cxnSp>
        <p:nvCxnSpPr>
          <p:cNvPr id="34" name="Curved Connector 33"/>
          <p:cNvCxnSpPr>
            <a:stCxn id="33" idx="0"/>
            <a:endCxn id="35" idx="2"/>
          </p:cNvCxnSpPr>
          <p:nvPr/>
        </p:nvCxnSpPr>
        <p:spPr>
          <a:xfrm rot="5400000" flipH="1" flipV="1">
            <a:off x="7045390" y="3646422"/>
            <a:ext cx="737790" cy="65219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7013575" y="3171825"/>
            <a:ext cx="1453618" cy="431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Bodily Process</a:t>
            </a:r>
          </a:p>
        </p:txBody>
      </p:sp>
      <p:cxnSp>
        <p:nvCxnSpPr>
          <p:cNvPr id="36" name="Curved Connector 35"/>
          <p:cNvCxnSpPr>
            <a:stCxn id="35" idx="0"/>
            <a:endCxn id="11" idx="2"/>
          </p:cNvCxnSpPr>
          <p:nvPr/>
        </p:nvCxnSpPr>
        <p:spPr>
          <a:xfrm rot="16200000" flipV="1">
            <a:off x="7090040" y="2521480"/>
            <a:ext cx="287337" cy="1013353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2182812" y="3387725"/>
            <a:ext cx="1374775" cy="360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BFO:Disposition</a:t>
            </a:r>
          </a:p>
        </p:txBody>
      </p:sp>
      <p:cxnSp>
        <p:nvCxnSpPr>
          <p:cNvPr id="38" name="Curved Connector 37"/>
          <p:cNvCxnSpPr>
            <a:stCxn id="37" idx="0"/>
            <a:endCxn id="20" idx="2"/>
          </p:cNvCxnSpPr>
          <p:nvPr/>
        </p:nvCxnSpPr>
        <p:spPr>
          <a:xfrm rot="5400000" flipH="1" flipV="1">
            <a:off x="3124200" y="2774157"/>
            <a:ext cx="359569" cy="86756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1803399" y="4080670"/>
            <a:ext cx="1601787" cy="56515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Linguistic competence</a:t>
            </a:r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41" name="Curved Connector 40"/>
          <p:cNvCxnSpPr>
            <a:stCxn id="40" idx="0"/>
          </p:cNvCxnSpPr>
          <p:nvPr/>
        </p:nvCxnSpPr>
        <p:spPr>
          <a:xfrm rot="5400000" flipH="1" flipV="1">
            <a:off x="2547143" y="3771108"/>
            <a:ext cx="366713" cy="25241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0" y="5019678"/>
            <a:ext cx="2604292" cy="14668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prstClr val="black"/>
                </a:solidFill>
              </a:rPr>
              <a:t>Linguistic competence of a population </a:t>
            </a:r>
          </a:p>
          <a:p>
            <a:pPr algn="ctr">
              <a:defRPr/>
            </a:pPr>
            <a:r>
              <a:rPr lang="en-GB" b="1" dirty="0">
                <a:solidFill>
                  <a:prstClr val="black"/>
                </a:solidFill>
              </a:rPr>
              <a:t>= a language</a:t>
            </a:r>
            <a:endParaRPr lang="en-GB" b="1" dirty="0">
              <a:solidFill>
                <a:prstClr val="black"/>
              </a:solidFill>
            </a:endParaRPr>
          </a:p>
        </p:txBody>
      </p:sp>
      <p:cxnSp>
        <p:nvCxnSpPr>
          <p:cNvPr id="45" name="Curved Connector 44"/>
          <p:cNvCxnSpPr>
            <a:stCxn id="44" idx="0"/>
            <a:endCxn id="40" idx="2"/>
          </p:cNvCxnSpPr>
          <p:nvPr/>
        </p:nvCxnSpPr>
        <p:spPr>
          <a:xfrm rot="5400000" flipH="1" flipV="1">
            <a:off x="1766290" y="4181676"/>
            <a:ext cx="373858" cy="130214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2730499" y="5678488"/>
            <a:ext cx="2478087" cy="107632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prstClr val="black"/>
                </a:solidFill>
              </a:rPr>
              <a:t>Linguistic competence of an individual</a:t>
            </a:r>
            <a:endParaRPr lang="en-GB" b="1" dirty="0">
              <a:solidFill>
                <a:prstClr val="black"/>
              </a:solidFill>
            </a:endParaRPr>
          </a:p>
        </p:txBody>
      </p:sp>
      <p:cxnSp>
        <p:nvCxnSpPr>
          <p:cNvPr id="53" name="Curved Connector 52"/>
          <p:cNvCxnSpPr>
            <a:stCxn id="52" idx="0"/>
            <a:endCxn id="40" idx="2"/>
          </p:cNvCxnSpPr>
          <p:nvPr/>
        </p:nvCxnSpPr>
        <p:spPr>
          <a:xfrm rot="16200000" flipV="1">
            <a:off x="2770584" y="4479529"/>
            <a:ext cx="1032668" cy="136525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7375526" y="5260976"/>
            <a:ext cx="1091668" cy="72806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prstClr val="black"/>
                </a:solidFill>
              </a:rPr>
              <a:t>Reading</a:t>
            </a:r>
            <a:endParaRPr lang="en-GB" b="1" dirty="0">
              <a:solidFill>
                <a:prstClr val="black"/>
              </a:solidFill>
            </a:endParaRPr>
          </a:p>
        </p:txBody>
      </p:sp>
      <p:cxnSp>
        <p:nvCxnSpPr>
          <p:cNvPr id="60" name="Curved Connector 59"/>
          <p:cNvCxnSpPr>
            <a:stCxn id="59" idx="0"/>
            <a:endCxn id="35" idx="2"/>
          </p:cNvCxnSpPr>
          <p:nvPr/>
        </p:nvCxnSpPr>
        <p:spPr>
          <a:xfrm rot="16200000" flipV="1">
            <a:off x="7002197" y="4341813"/>
            <a:ext cx="1657351" cy="18097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7921358" y="4143873"/>
            <a:ext cx="1222641" cy="72806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prstClr val="black"/>
                </a:solidFill>
              </a:rPr>
              <a:t>Speaking</a:t>
            </a:r>
            <a:endParaRPr lang="en-GB" b="1" dirty="0">
              <a:solidFill>
                <a:prstClr val="black"/>
              </a:solidFill>
            </a:endParaRPr>
          </a:p>
        </p:txBody>
      </p:sp>
      <p:cxnSp>
        <p:nvCxnSpPr>
          <p:cNvPr id="47" name="Curved Connector 46"/>
          <p:cNvCxnSpPr>
            <a:stCxn id="46" idx="0"/>
            <a:endCxn id="35" idx="2"/>
          </p:cNvCxnSpPr>
          <p:nvPr/>
        </p:nvCxnSpPr>
        <p:spPr>
          <a:xfrm rot="16200000" flipV="1">
            <a:off x="7866408" y="3477601"/>
            <a:ext cx="540248" cy="79229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15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build </a:t>
            </a:r>
            <a:r>
              <a:rPr lang="en-US" dirty="0" err="1" smtClean="0"/>
              <a:t>MF</a:t>
            </a:r>
            <a:r>
              <a:rPr lang="en-US" dirty="0" err="1" smtClean="0">
                <a:latin typeface="Cambria Math"/>
                <a:ea typeface="Cambria Math"/>
              </a:rPr>
              <a:t>±</a:t>
            </a:r>
            <a:r>
              <a:rPr lang="en-US" dirty="0" err="1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First idea: </a:t>
            </a:r>
          </a:p>
          <a:p>
            <a:pPr marL="0" indent="0">
              <a:buNone/>
            </a:pPr>
            <a:r>
              <a:rPr lang="en-US" sz="4000" dirty="0" smtClean="0"/>
              <a:t>Along what dimensions human beings can depart from normal (‘canonical’) mental and linguistic functioning?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98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>
                <a:hlinkClick r:id="rId2"/>
              </a:rPr>
              <a:t>http</a:t>
            </a:r>
            <a:r>
              <a:rPr lang="en-US" sz="3000" dirty="0" smtClean="0">
                <a:hlinkClick r:id="rId2"/>
              </a:rPr>
              <a:t>://bioportal.bioontology.org/ontologies/45578</a:t>
            </a:r>
            <a:r>
              <a:rPr lang="en-US" sz="3000" dirty="0">
                <a:hlinkClick r:id="rId2"/>
              </a:rPr>
              <a:t>/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4" r="10781" b="4367"/>
          <a:stretch/>
        </p:blipFill>
        <p:spPr bwMode="auto">
          <a:xfrm>
            <a:off x="0" y="1295400"/>
            <a:ext cx="9194119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2338685"/>
            <a:ext cx="5791200" cy="461665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from WHO | World Health Organization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51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ICD </a:t>
            </a:r>
            <a:r>
              <a:rPr lang="en-US" i="1" dirty="0" smtClean="0"/>
              <a:t>mental function </a:t>
            </a:r>
            <a:r>
              <a:rPr lang="en-US" dirty="0" smtClean="0"/>
              <a:t>is a subtype of </a:t>
            </a:r>
            <a:r>
              <a:rPr lang="en-US" i="1" dirty="0" smtClean="0"/>
              <a:t>body function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344876"/>
              </p:ext>
            </p:extLst>
          </p:nvPr>
        </p:nvGraphicFramePr>
        <p:xfrm>
          <a:off x="1066800" y="1752600"/>
          <a:ext cx="7162800" cy="4389120"/>
        </p:xfrm>
        <a:graphic>
          <a:graphicData uri="http://schemas.openxmlformats.org/drawingml/2006/table">
            <a:tbl>
              <a:tblPr/>
              <a:tblGrid>
                <a:gridCol w="7162800"/>
              </a:tblGrid>
              <a:tr h="409491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/>
                      </a:r>
                      <a:br>
                        <a:rPr lang="en-US" sz="3200" dirty="0" smtClean="0"/>
                      </a:br>
                      <a:r>
                        <a:rPr lang="en-US" sz="3200" dirty="0" smtClean="0"/>
                        <a:t>ICD definition of ‘</a:t>
                      </a:r>
                      <a:r>
                        <a:rPr lang="en-US" sz="3200" i="1" dirty="0" smtClean="0"/>
                        <a:t>Body</a:t>
                      </a:r>
                      <a:r>
                        <a:rPr lang="en-US" sz="3200" dirty="0" smtClean="0"/>
                        <a:t> functions’</a:t>
                      </a:r>
                      <a:r>
                        <a:rPr lang="en-US" sz="3200" dirty="0" smtClean="0">
                          <a:solidFill>
                            <a:srgbClr val="234979"/>
                          </a:solidFill>
                          <a:effectLst/>
                        </a:rPr>
                        <a:t>: </a:t>
                      </a:r>
                    </a:p>
                    <a:p>
                      <a:r>
                        <a:rPr lang="en-US" sz="3200" dirty="0" smtClean="0">
                          <a:solidFill>
                            <a:srgbClr val="234979"/>
                          </a:solidFill>
                          <a:effectLst/>
                        </a:rPr>
                        <a:t>Body </a:t>
                      </a:r>
                      <a:r>
                        <a:rPr lang="en-US" sz="3200" dirty="0">
                          <a:solidFill>
                            <a:srgbClr val="234979"/>
                          </a:solidFill>
                          <a:effectLst/>
                        </a:rPr>
                        <a:t>functions are the physiological functions of body systems (including psychological functions</a:t>
                      </a:r>
                      <a:r>
                        <a:rPr lang="en-US" sz="3200" dirty="0" smtClean="0">
                          <a:solidFill>
                            <a:srgbClr val="234979"/>
                          </a:solidFill>
                          <a:effectLst/>
                        </a:rPr>
                        <a:t>).</a:t>
                      </a:r>
                    </a:p>
                    <a:p>
                      <a:endParaRPr lang="en-US" sz="3200" dirty="0">
                        <a:solidFill>
                          <a:srgbClr val="234979"/>
                        </a:solidFill>
                        <a:effectLst/>
                      </a:endParaRPr>
                    </a:p>
                    <a:p>
                      <a:r>
                        <a:rPr lang="en-US" sz="3200" dirty="0">
                          <a:solidFill>
                            <a:srgbClr val="234979"/>
                          </a:solidFill>
                          <a:effectLst/>
                        </a:rPr>
                        <a:t>Impairments are problems in body function or structure as a significant deviation or loss</a:t>
                      </a:r>
                      <a:r>
                        <a:rPr lang="en-US" sz="3200" dirty="0" smtClean="0">
                          <a:solidFill>
                            <a:srgbClr val="234979"/>
                          </a:solidFill>
                          <a:effectLst/>
                        </a:rPr>
                        <a:t>.</a:t>
                      </a:r>
                      <a:endParaRPr lang="en-US" sz="3200" dirty="0">
                        <a:solidFill>
                          <a:srgbClr val="234979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AFA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00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>
                <a:hlinkClick r:id="rId2"/>
              </a:rPr>
              <a:t>http</a:t>
            </a:r>
            <a:r>
              <a:rPr lang="en-US" sz="3000" dirty="0" smtClean="0">
                <a:hlinkClick r:id="rId2"/>
              </a:rPr>
              <a:t>://bioportal.bioontology.org/ontologies/45578</a:t>
            </a:r>
            <a:r>
              <a:rPr lang="en-US" sz="3000" dirty="0">
                <a:hlinkClick r:id="rId2"/>
              </a:rPr>
              <a:t>/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" t="34984" r="70422" b="33328"/>
          <a:stretch/>
        </p:blipFill>
        <p:spPr bwMode="auto">
          <a:xfrm>
            <a:off x="304800" y="1295400"/>
            <a:ext cx="8001000" cy="527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383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>
                <a:hlinkClick r:id="rId2"/>
              </a:rPr>
              <a:t>http://bioportal.bioontology.org/ontologies/45578/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25781" r="13437" b="11459"/>
          <a:stretch/>
        </p:blipFill>
        <p:spPr bwMode="auto">
          <a:xfrm>
            <a:off x="0" y="1371600"/>
            <a:ext cx="9144000" cy="449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5520" r="14374" b="6251"/>
          <a:stretch/>
        </p:blipFill>
        <p:spPr bwMode="auto">
          <a:xfrm>
            <a:off x="-19050" y="1352550"/>
            <a:ext cx="92202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13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‘Mental Functions’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648315"/>
              </p:ext>
            </p:extLst>
          </p:nvPr>
        </p:nvGraphicFramePr>
        <p:xfrm>
          <a:off x="457200" y="1524000"/>
          <a:ext cx="7924800" cy="5204301"/>
        </p:xfrm>
        <a:graphic>
          <a:graphicData uri="http://schemas.openxmlformats.org/drawingml/2006/table">
            <a:tbl>
              <a:tblPr/>
              <a:tblGrid>
                <a:gridCol w="7924800"/>
              </a:tblGrid>
              <a:tr h="5204301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666699"/>
                          </a:solidFill>
                          <a:effectLst/>
                        </a:rPr>
                        <a:t>Definitions:</a:t>
                      </a:r>
                      <a:r>
                        <a:rPr lang="en-US" sz="4000" baseline="0" dirty="0" smtClean="0">
                          <a:solidFill>
                            <a:srgbClr val="666699"/>
                          </a:solidFill>
                          <a:effectLst/>
                        </a:rPr>
                        <a:t> </a:t>
                      </a:r>
                      <a:r>
                        <a:rPr lang="en-US" sz="4000" dirty="0" smtClean="0">
                          <a:solidFill>
                            <a:srgbClr val="666699"/>
                          </a:solidFill>
                          <a:effectLst/>
                        </a:rPr>
                        <a:t>'This </a:t>
                      </a:r>
                      <a:r>
                        <a:rPr lang="en-US" sz="4000" dirty="0">
                          <a:solidFill>
                            <a:srgbClr val="666699"/>
                          </a:solidFill>
                          <a:effectLst/>
                        </a:rPr>
                        <a:t>chapter is about the functions of the brain: both global mental functions, such as consciousness, energy and drive, and specific mental functions, such as memory, language and calculation mental functions.'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40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1" t="22656" r="15312" b="6250"/>
          <a:stretch/>
        </p:blipFill>
        <p:spPr bwMode="auto">
          <a:xfrm>
            <a:off x="19050" y="609600"/>
            <a:ext cx="912495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74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3073" r="18750" b="11719"/>
          <a:stretch/>
        </p:blipFill>
        <p:spPr bwMode="auto">
          <a:xfrm>
            <a:off x="0" y="1524000"/>
            <a:ext cx="9144000" cy="397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18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25436"/>
            <a:ext cx="8229600" cy="62977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Quality </a:t>
            </a:r>
            <a:r>
              <a:rPr lang="en-US" dirty="0" smtClean="0">
                <a:solidFill>
                  <a:srgbClr val="FF0000"/>
                </a:solidFill>
                <a:latin typeface="Cambria Math"/>
                <a:ea typeface="Cambria Math"/>
              </a:rPr>
              <a:t>≠ </a:t>
            </a:r>
            <a:r>
              <a:rPr lang="en-US" dirty="0">
                <a:solidFill>
                  <a:srgbClr val="FF0000"/>
                </a:solidFill>
              </a:rPr>
              <a:t>Function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3073" r="18750" b="11719"/>
          <a:stretch/>
        </p:blipFill>
        <p:spPr bwMode="auto">
          <a:xfrm>
            <a:off x="0" y="1524000"/>
            <a:ext cx="9144000" cy="397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4038600"/>
            <a:ext cx="6667500" cy="45720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6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Basic Formal Ontology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C0504D"/>
                </a:solidFill>
              </a:rPr>
              <a:pPr/>
              <a:t>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60626" y="1900238"/>
            <a:ext cx="1627476" cy="5746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</a:rPr>
              <a:t>BFO:Entity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090461" y="2709863"/>
            <a:ext cx="1899721" cy="5088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</a:rPr>
              <a:t>BFO:Continuant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98354" y="2709862"/>
            <a:ext cx="1629471" cy="5746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</a:rPr>
              <a:t>BFO:Occurrent</a:t>
            </a:r>
          </a:p>
        </p:txBody>
      </p:sp>
      <p:cxnSp>
        <p:nvCxnSpPr>
          <p:cNvPr id="11" name="Curved Connector 10"/>
          <p:cNvCxnSpPr>
            <a:stCxn id="9" idx="0"/>
            <a:endCxn id="8" idx="2"/>
          </p:cNvCxnSpPr>
          <p:nvPr/>
        </p:nvCxnSpPr>
        <p:spPr>
          <a:xfrm rot="5400000" flipH="1" flipV="1">
            <a:off x="3589868" y="1925367"/>
            <a:ext cx="234950" cy="133404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10" idx="0"/>
            <a:endCxn id="8" idx="2"/>
          </p:cNvCxnSpPr>
          <p:nvPr/>
        </p:nvCxnSpPr>
        <p:spPr>
          <a:xfrm rot="16200000" flipV="1">
            <a:off x="5026253" y="1823025"/>
            <a:ext cx="234949" cy="153872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653979" y="3702492"/>
            <a:ext cx="1629471" cy="5746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</a:rPr>
              <a:t>BFO:Process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94964" y="3644899"/>
            <a:ext cx="1990467" cy="6898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</a:rPr>
              <a:t>BFO:Independent Continuant</a:t>
            </a:r>
          </a:p>
        </p:txBody>
      </p:sp>
      <p:cxnSp>
        <p:nvCxnSpPr>
          <p:cNvPr id="16" name="Curved Connector 15"/>
          <p:cNvCxnSpPr>
            <a:stCxn id="15" idx="0"/>
            <a:endCxn id="9" idx="2"/>
          </p:cNvCxnSpPr>
          <p:nvPr/>
        </p:nvCxnSpPr>
        <p:spPr>
          <a:xfrm rot="5400000" flipH="1" flipV="1">
            <a:off x="2052168" y="2656745"/>
            <a:ext cx="426184" cy="155012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7463054" y="2574925"/>
            <a:ext cx="271246" cy="2303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9" name="TextBox 70"/>
          <p:cNvSpPr txBox="1">
            <a:spLocks noChangeArrowheads="1"/>
          </p:cNvSpPr>
          <p:nvPr/>
        </p:nvSpPr>
        <p:spPr bwMode="auto">
          <a:xfrm>
            <a:off x="7733736" y="2474913"/>
            <a:ext cx="7107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prstClr val="black"/>
                </a:solidFill>
                <a:latin typeface="Calibri" pitchFamily="34" charset="0"/>
              </a:rPr>
              <a:t>BFO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775538" y="3577078"/>
            <a:ext cx="2080220" cy="6898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</a:rPr>
              <a:t>BFO:Dependent Continuant</a:t>
            </a:r>
          </a:p>
        </p:txBody>
      </p:sp>
      <p:cxnSp>
        <p:nvCxnSpPr>
          <p:cNvPr id="23" name="Curved Connector 22"/>
          <p:cNvCxnSpPr>
            <a:stCxn id="22" idx="0"/>
            <a:endCxn id="9" idx="2"/>
          </p:cNvCxnSpPr>
          <p:nvPr/>
        </p:nvCxnSpPr>
        <p:spPr>
          <a:xfrm rot="16200000" flipV="1">
            <a:off x="3248804" y="3010234"/>
            <a:ext cx="358363" cy="77532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3" idx="0"/>
            <a:endCxn id="10" idx="2"/>
          </p:cNvCxnSpPr>
          <p:nvPr/>
        </p:nvCxnSpPr>
        <p:spPr>
          <a:xfrm rot="16200000" flipV="1">
            <a:off x="5981925" y="3215701"/>
            <a:ext cx="417957" cy="5556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1919346" y="4725986"/>
            <a:ext cx="1727199" cy="5746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</a:rPr>
              <a:t>BFO:Disposition</a:t>
            </a:r>
          </a:p>
        </p:txBody>
      </p:sp>
      <p:cxnSp>
        <p:nvCxnSpPr>
          <p:cNvPr id="45" name="Curved Connector 44"/>
          <p:cNvCxnSpPr>
            <a:stCxn id="44" idx="0"/>
            <a:endCxn id="22" idx="2"/>
          </p:cNvCxnSpPr>
          <p:nvPr/>
        </p:nvCxnSpPr>
        <p:spPr>
          <a:xfrm rot="5400000" flipH="1" flipV="1">
            <a:off x="3069775" y="3980113"/>
            <a:ext cx="459045" cy="103270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90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9" r="25000" b="9635"/>
          <a:stretch/>
        </p:blipFill>
        <p:spPr bwMode="auto">
          <a:xfrm>
            <a:off x="952500" y="2860834"/>
            <a:ext cx="8305800" cy="399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22656" r="34822" b="54944"/>
          <a:stretch/>
        </p:blipFill>
        <p:spPr bwMode="auto">
          <a:xfrm>
            <a:off x="0" y="651035"/>
            <a:ext cx="8153400" cy="220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5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9" r="25000" b="9635"/>
          <a:stretch/>
        </p:blipFill>
        <p:spPr bwMode="auto">
          <a:xfrm>
            <a:off x="952500" y="2860834"/>
            <a:ext cx="8305800" cy="399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0800" y="5562600"/>
            <a:ext cx="6667500" cy="45720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22656" r="34822" b="54944"/>
          <a:stretch/>
        </p:blipFill>
        <p:spPr bwMode="auto">
          <a:xfrm>
            <a:off x="0" y="651035"/>
            <a:ext cx="8153400" cy="220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62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 r="45000" b="14793"/>
          <a:stretch/>
        </p:blipFill>
        <p:spPr bwMode="auto">
          <a:xfrm>
            <a:off x="0" y="32694"/>
            <a:ext cx="8991600" cy="682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3276600"/>
            <a:ext cx="4800600" cy="1143000"/>
          </a:xfrm>
        </p:spPr>
        <p:txBody>
          <a:bodyPr/>
          <a:lstStyle/>
          <a:p>
            <a:r>
              <a:rPr lang="en-US" dirty="0" smtClean="0"/>
              <a:t>Dreaming?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2400" dirty="0">
                <a:hlinkClick r:id="rId2"/>
              </a:rPr>
              <a:t>http://apps.who.int/classifications/icd10/browse/2010/en#/F44.8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625" r="46562" b="31511"/>
          <a:stretch/>
        </p:blipFill>
        <p:spPr bwMode="auto">
          <a:xfrm>
            <a:off x="0" y="1371599"/>
            <a:ext cx="9144000" cy="542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58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>
                <a:hlinkClick r:id="rId2"/>
              </a:rPr>
              <a:t>http://bioportal.bioontology.org/ontologies/45578/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25781" r="13437" b="11459"/>
          <a:stretch/>
        </p:blipFill>
        <p:spPr bwMode="auto">
          <a:xfrm>
            <a:off x="0" y="1371600"/>
            <a:ext cx="9144000" cy="449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5520" r="14374" b="6251"/>
          <a:stretch/>
        </p:blipFill>
        <p:spPr bwMode="auto">
          <a:xfrm>
            <a:off x="-19050" y="1352550"/>
            <a:ext cx="92202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28800" y="3848100"/>
            <a:ext cx="7086600" cy="102870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4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>
                <a:hlinkClick r:id="rId2"/>
              </a:rPr>
              <a:t>http://bioportal.bioontology.org/ontologies/45578/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25781" r="13437" b="11459"/>
          <a:stretch/>
        </p:blipFill>
        <p:spPr bwMode="auto">
          <a:xfrm>
            <a:off x="0" y="1371600"/>
            <a:ext cx="9144000" cy="449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5520" r="14374" b="6251"/>
          <a:stretch/>
        </p:blipFill>
        <p:spPr bwMode="auto">
          <a:xfrm>
            <a:off x="-19050" y="1352550"/>
            <a:ext cx="92202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28800" y="3276600"/>
            <a:ext cx="7086600" cy="51435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27604" r="15157" b="13542"/>
          <a:stretch/>
        </p:blipFill>
        <p:spPr bwMode="auto">
          <a:xfrm>
            <a:off x="0" y="609600"/>
            <a:ext cx="9157486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486400"/>
            <a:ext cx="8229600" cy="7866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/>
              <a:t>Ontological traffic rule:</a:t>
            </a:r>
            <a:br>
              <a:rPr lang="en-US" sz="3600" b="1" dirty="0" smtClean="0"/>
            </a:br>
            <a:r>
              <a:rPr lang="en-US" sz="3600" b="1" dirty="0" smtClean="0"/>
              <a:t>always use singular nouns</a:t>
            </a:r>
            <a:endParaRPr lang="en-US" sz="36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27604" r="15157" b="13542"/>
          <a:stretch/>
        </p:blipFill>
        <p:spPr bwMode="auto">
          <a:xfrm>
            <a:off x="0" y="152400"/>
            <a:ext cx="9157486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886200"/>
            <a:ext cx="6629400" cy="428625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676775"/>
            <a:ext cx="8001000" cy="428625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2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27604" r="15157" b="13542"/>
          <a:stretch/>
        </p:blipFill>
        <p:spPr bwMode="auto">
          <a:xfrm>
            <a:off x="0" y="609600"/>
            <a:ext cx="9157486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52400" y="3533774"/>
            <a:ext cx="6629400" cy="428625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52400" y="4343400"/>
            <a:ext cx="6629400" cy="428625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3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27604" r="15157" b="13542"/>
          <a:stretch/>
        </p:blipFill>
        <p:spPr bwMode="auto">
          <a:xfrm>
            <a:off x="0" y="609600"/>
            <a:ext cx="9157486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2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792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Basic Formal Ontology </a:t>
            </a:r>
            <a:br>
              <a:rPr lang="en-GB" dirty="0" smtClean="0"/>
            </a:br>
            <a:r>
              <a:rPr lang="en-GB" dirty="0" smtClean="0"/>
              <a:t>and Mental Functioning Ontology (MFO)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C0504D"/>
                </a:solidFill>
              </a:rPr>
              <a:pPr/>
              <a:t>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17950" y="2133600"/>
            <a:ext cx="1295400" cy="360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BFO:Entity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478087" y="2709863"/>
            <a:ext cx="1512095" cy="3190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BFO:Continuant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30837" y="2709863"/>
            <a:ext cx="1296988" cy="3603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BFO:Occurrent</a:t>
            </a:r>
          </a:p>
        </p:txBody>
      </p:sp>
      <p:cxnSp>
        <p:nvCxnSpPr>
          <p:cNvPr id="11" name="Curved Connector 10"/>
          <p:cNvCxnSpPr>
            <a:stCxn id="9" idx="0"/>
            <a:endCxn id="8" idx="2"/>
          </p:cNvCxnSpPr>
          <p:nvPr/>
        </p:nvCxnSpPr>
        <p:spPr>
          <a:xfrm rot="5400000" flipH="1" flipV="1">
            <a:off x="3791942" y="1936156"/>
            <a:ext cx="215900" cy="133151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10" idx="0"/>
            <a:endCxn id="8" idx="2"/>
          </p:cNvCxnSpPr>
          <p:nvPr/>
        </p:nvCxnSpPr>
        <p:spPr>
          <a:xfrm rot="16200000" flipV="1">
            <a:off x="5214144" y="1845469"/>
            <a:ext cx="215900" cy="15128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6078537" y="3286125"/>
            <a:ext cx="1296988" cy="360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BFO:Process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33400" y="4149725"/>
            <a:ext cx="1335087" cy="431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Organism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38225" y="3357563"/>
            <a:ext cx="1584325" cy="4325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BFO:Independent Continuant</a:t>
            </a:r>
          </a:p>
        </p:txBody>
      </p:sp>
      <p:cxnSp>
        <p:nvCxnSpPr>
          <p:cNvPr id="16" name="Curved Connector 15"/>
          <p:cNvCxnSpPr>
            <a:stCxn id="15" idx="0"/>
            <a:endCxn id="9" idx="2"/>
          </p:cNvCxnSpPr>
          <p:nvPr/>
        </p:nvCxnSpPr>
        <p:spPr>
          <a:xfrm rot="5400000" flipH="1" flipV="1">
            <a:off x="2367955" y="2491384"/>
            <a:ext cx="328613" cy="140374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14" idx="0"/>
            <a:endCxn id="15" idx="2"/>
          </p:cNvCxnSpPr>
          <p:nvPr/>
        </p:nvCxnSpPr>
        <p:spPr>
          <a:xfrm rot="5400000" flipH="1" flipV="1">
            <a:off x="1335881" y="3655218"/>
            <a:ext cx="359570" cy="62944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7518400" y="2574925"/>
            <a:ext cx="215900" cy="1444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19" name="TextBox 70"/>
          <p:cNvSpPr txBox="1">
            <a:spLocks noChangeArrowheads="1"/>
          </p:cNvSpPr>
          <p:nvPr/>
        </p:nvSpPr>
        <p:spPr bwMode="auto">
          <a:xfrm>
            <a:off x="7878762" y="2474913"/>
            <a:ext cx="525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solidFill>
                  <a:prstClr val="black"/>
                </a:solidFill>
                <a:latin typeface="Calibri" pitchFamily="34" charset="0"/>
              </a:rPr>
              <a:t>BFO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518400" y="2884488"/>
            <a:ext cx="215900" cy="14446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1" name="TextBox 171"/>
          <p:cNvSpPr txBox="1">
            <a:spLocks noChangeArrowheads="1"/>
          </p:cNvSpPr>
          <p:nvPr/>
        </p:nvSpPr>
        <p:spPr bwMode="auto">
          <a:xfrm>
            <a:off x="7878762" y="2784475"/>
            <a:ext cx="5884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</a:rPr>
              <a:t>MFO</a:t>
            </a:r>
            <a:endParaRPr lang="en-GB" sz="16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909887" y="3357562"/>
            <a:ext cx="1655764" cy="4325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BFO:Dependent Continuant</a:t>
            </a:r>
          </a:p>
        </p:txBody>
      </p:sp>
      <p:cxnSp>
        <p:nvCxnSpPr>
          <p:cNvPr id="23" name="Curved Connector 22"/>
          <p:cNvCxnSpPr>
            <a:stCxn id="22" idx="0"/>
            <a:endCxn id="9" idx="2"/>
          </p:cNvCxnSpPr>
          <p:nvPr/>
        </p:nvCxnSpPr>
        <p:spPr>
          <a:xfrm rot="16200000" flipV="1">
            <a:off x="3321646" y="2941439"/>
            <a:ext cx="328612" cy="50363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3324225" y="5302250"/>
            <a:ext cx="1601787" cy="56515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Behaviour inducing state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179512" y="4856163"/>
            <a:ext cx="1917700" cy="85883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Mental Functioning Related Anatomical Structure</a:t>
            </a:r>
          </a:p>
        </p:txBody>
      </p:sp>
      <p:cxnSp>
        <p:nvCxnSpPr>
          <p:cNvPr id="26" name="Curved Connector 25"/>
          <p:cNvCxnSpPr>
            <a:stCxn id="25" idx="0"/>
            <a:endCxn id="15" idx="2"/>
          </p:cNvCxnSpPr>
          <p:nvPr/>
        </p:nvCxnSpPr>
        <p:spPr>
          <a:xfrm rot="16200000" flipV="1">
            <a:off x="1451371" y="4169172"/>
            <a:ext cx="1066008" cy="30797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3" idx="0"/>
            <a:endCxn id="10" idx="2"/>
          </p:cNvCxnSpPr>
          <p:nvPr/>
        </p:nvCxnSpPr>
        <p:spPr>
          <a:xfrm rot="16200000" flipV="1">
            <a:off x="6294437" y="2854325"/>
            <a:ext cx="215900" cy="6477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213350" y="4294188"/>
            <a:ext cx="1584325" cy="4675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Cognitive Representation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630612" y="4581525"/>
            <a:ext cx="1223963" cy="360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BFO:Quality</a:t>
            </a:r>
          </a:p>
        </p:txBody>
      </p:sp>
      <p:cxnSp>
        <p:nvCxnSpPr>
          <p:cNvPr id="30" name="Curved Connector 29"/>
          <p:cNvCxnSpPr>
            <a:stCxn id="29" idx="0"/>
            <a:endCxn id="22" idx="2"/>
          </p:cNvCxnSpPr>
          <p:nvPr/>
        </p:nvCxnSpPr>
        <p:spPr>
          <a:xfrm rot="16200000" flipV="1">
            <a:off x="3594498" y="3933428"/>
            <a:ext cx="791369" cy="5048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24" idx="0"/>
            <a:endCxn id="29" idx="2"/>
          </p:cNvCxnSpPr>
          <p:nvPr/>
        </p:nvCxnSpPr>
        <p:spPr>
          <a:xfrm rot="5400000" flipH="1" flipV="1">
            <a:off x="4003675" y="5063332"/>
            <a:ext cx="360362" cy="11747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28" idx="0"/>
            <a:endCxn id="22" idx="2"/>
          </p:cNvCxnSpPr>
          <p:nvPr/>
        </p:nvCxnSpPr>
        <p:spPr>
          <a:xfrm rot="16200000" flipV="1">
            <a:off x="4619625" y="2908300"/>
            <a:ext cx="504032" cy="226774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5420663" y="5584825"/>
            <a:ext cx="1728787" cy="49053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Affective Representation</a:t>
            </a:r>
          </a:p>
        </p:txBody>
      </p:sp>
      <p:cxnSp>
        <p:nvCxnSpPr>
          <p:cNvPr id="34" name="Curved Connector 33"/>
          <p:cNvCxnSpPr>
            <a:stCxn id="33" idx="0"/>
            <a:endCxn id="28" idx="1"/>
          </p:cNvCxnSpPr>
          <p:nvPr/>
        </p:nvCxnSpPr>
        <p:spPr>
          <a:xfrm rot="16200000" flipV="1">
            <a:off x="5220765" y="4520532"/>
            <a:ext cx="1056878" cy="1071707"/>
          </a:xfrm>
          <a:prstGeom prst="curvedConnector4">
            <a:avLst>
              <a:gd name="adj1" fmla="val 38941"/>
              <a:gd name="adj2" fmla="val 12133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7229474" y="4708525"/>
            <a:ext cx="1354137" cy="5937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Mental Process</a:t>
            </a:r>
          </a:p>
        </p:txBody>
      </p:sp>
      <p:cxnSp>
        <p:nvCxnSpPr>
          <p:cNvPr id="36" name="Curved Connector 35"/>
          <p:cNvCxnSpPr>
            <a:stCxn id="35" idx="0"/>
            <a:endCxn id="42" idx="2"/>
          </p:cNvCxnSpPr>
          <p:nvPr/>
        </p:nvCxnSpPr>
        <p:spPr>
          <a:xfrm rot="16200000" flipV="1">
            <a:off x="7652014" y="4453995"/>
            <a:ext cx="342900" cy="16615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7013575" y="3933825"/>
            <a:ext cx="1453618" cy="431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Bodily Process</a:t>
            </a:r>
          </a:p>
        </p:txBody>
      </p:sp>
      <p:cxnSp>
        <p:nvCxnSpPr>
          <p:cNvPr id="43" name="Curved Connector 42"/>
          <p:cNvCxnSpPr>
            <a:stCxn id="42" idx="0"/>
            <a:endCxn id="13" idx="2"/>
          </p:cNvCxnSpPr>
          <p:nvPr/>
        </p:nvCxnSpPr>
        <p:spPr>
          <a:xfrm rot="16200000" flipV="1">
            <a:off x="7090040" y="3283480"/>
            <a:ext cx="287337" cy="1013353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2182812" y="4149725"/>
            <a:ext cx="1374775" cy="360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BFO:Disposition</a:t>
            </a:r>
          </a:p>
        </p:txBody>
      </p:sp>
      <p:cxnSp>
        <p:nvCxnSpPr>
          <p:cNvPr id="45" name="Curved Connector 44"/>
          <p:cNvCxnSpPr>
            <a:stCxn id="44" idx="0"/>
            <a:endCxn id="22" idx="2"/>
          </p:cNvCxnSpPr>
          <p:nvPr/>
        </p:nvCxnSpPr>
        <p:spPr>
          <a:xfrm rot="5400000" flipH="1" flipV="1">
            <a:off x="3124200" y="3536157"/>
            <a:ext cx="359569" cy="86756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33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2238"/>
            <a:ext cx="8534400" cy="792162"/>
          </a:xfrm>
        </p:spPr>
        <p:txBody>
          <a:bodyPr>
            <a:normAutofit/>
          </a:bodyPr>
          <a:lstStyle/>
          <a:p>
            <a:r>
              <a:rPr lang="en-GB" dirty="0" smtClean="0"/>
              <a:t>Mental Functioning Ontology (MF)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C0504D"/>
                </a:solidFill>
              </a:rPr>
              <a:pPr/>
              <a:t>30</a:t>
            </a:fld>
            <a:endParaRPr lang="en-US" dirty="0">
              <a:solidFill>
                <a:srgbClr val="C0504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007953"/>
            <a:ext cx="9001125" cy="577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7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2238"/>
            <a:ext cx="8534400" cy="792162"/>
          </a:xfrm>
        </p:spPr>
        <p:txBody>
          <a:bodyPr>
            <a:normAutofit/>
          </a:bodyPr>
          <a:lstStyle/>
          <a:p>
            <a:r>
              <a:rPr lang="en-GB" dirty="0" smtClean="0"/>
              <a:t>Mental Functioning Ontology (MF)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C0504D"/>
                </a:solidFill>
              </a:rPr>
              <a:pPr/>
              <a:t>31</a:t>
            </a:fld>
            <a:endParaRPr lang="en-US" dirty="0">
              <a:solidFill>
                <a:srgbClr val="C0504D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2875" y="1142999"/>
            <a:ext cx="4429125" cy="4325643"/>
            <a:chOff x="142875" y="1142999"/>
            <a:chExt cx="4429125" cy="432564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078" r="76711"/>
            <a:stretch/>
          </p:blipFill>
          <p:spPr bwMode="auto">
            <a:xfrm>
              <a:off x="142875" y="1142999"/>
              <a:ext cx="3933825" cy="43256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352800" y="2286000"/>
              <a:ext cx="1219200" cy="121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33490" r="44252" b="44553"/>
          <a:stretch/>
        </p:blipFill>
        <p:spPr bwMode="auto">
          <a:xfrm>
            <a:off x="4076700" y="3305821"/>
            <a:ext cx="4762500" cy="199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14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48790" y="2209800"/>
            <a:ext cx="65570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Definitions: 'Specific </a:t>
            </a:r>
            <a:r>
              <a:rPr lang="en-US" sz="3200" dirty="0">
                <a:solidFill>
                  <a:prstClr val="black"/>
                </a:solidFill>
              </a:rPr>
              <a:t>mental functions of focusing on an external stimulus or internal experience for the required period of time.'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27604" r="38578" b="61886"/>
          <a:stretch/>
        </p:blipFill>
        <p:spPr bwMode="auto">
          <a:xfrm>
            <a:off x="-38100" y="609600"/>
            <a:ext cx="944118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6" t="47135" r="34844" b="28646"/>
          <a:stretch/>
        </p:blipFill>
        <p:spPr bwMode="auto">
          <a:xfrm>
            <a:off x="2171700" y="4271903"/>
            <a:ext cx="495545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6" t="23177" r="22875" b="13021"/>
          <a:stretch/>
        </p:blipFill>
        <p:spPr bwMode="auto">
          <a:xfrm>
            <a:off x="609600" y="1009650"/>
            <a:ext cx="8534400" cy="549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27604" r="38578" b="67141"/>
          <a:stretch/>
        </p:blipFill>
        <p:spPr bwMode="auto">
          <a:xfrm>
            <a:off x="-38100" y="209550"/>
            <a:ext cx="944118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2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2238"/>
            <a:ext cx="8534400" cy="792162"/>
          </a:xfrm>
        </p:spPr>
        <p:txBody>
          <a:bodyPr>
            <a:normAutofit/>
          </a:bodyPr>
          <a:lstStyle/>
          <a:p>
            <a:r>
              <a:rPr lang="en-GB" dirty="0" smtClean="0"/>
              <a:t>Mental Functioning Ontology (MF)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356351"/>
            <a:ext cx="685800" cy="27305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C0504D"/>
                </a:solidFill>
              </a:rPr>
              <a:pPr/>
              <a:t>34</a:t>
            </a:fld>
            <a:endParaRPr lang="en-US" dirty="0">
              <a:solidFill>
                <a:srgbClr val="C0504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8" t="29393" r="17778" b="37710"/>
          <a:stretch/>
        </p:blipFill>
        <p:spPr bwMode="auto">
          <a:xfrm>
            <a:off x="353937" y="1524000"/>
            <a:ext cx="867967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22026" y="5257800"/>
            <a:ext cx="2590800" cy="106680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brain</a:t>
            </a:r>
            <a:r>
              <a:rPr lang="en-US" dirty="0" err="1">
                <a:solidFill>
                  <a:prstClr val="white"/>
                </a:solidFill>
              </a:rPr>
              <a:t>in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81600" y="5257800"/>
            <a:ext cx="2590800" cy="106680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endocrine gland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Arrow Connector 8"/>
          <p:cNvCxnSpPr>
            <a:stCxn id="3" idx="0"/>
          </p:cNvCxnSpPr>
          <p:nvPr/>
        </p:nvCxnSpPr>
        <p:spPr>
          <a:xfrm flipV="1">
            <a:off x="3417426" y="4648200"/>
            <a:ext cx="1295400" cy="609600"/>
          </a:xfrm>
          <a:prstGeom prst="straightConnector1">
            <a:avLst/>
          </a:prstGeom>
          <a:ln w="3492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0"/>
            <a:endCxn id="1026" idx="2"/>
          </p:cNvCxnSpPr>
          <p:nvPr/>
        </p:nvCxnSpPr>
        <p:spPr>
          <a:xfrm flipH="1" flipV="1">
            <a:off x="4693777" y="4648200"/>
            <a:ext cx="1783223" cy="609600"/>
          </a:xfrm>
          <a:prstGeom prst="straightConnector1">
            <a:avLst/>
          </a:prstGeom>
          <a:ln w="3492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1524000"/>
            <a:ext cx="883592" cy="1974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7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3" t="27604" r="38578" b="67141"/>
          <a:stretch/>
        </p:blipFill>
        <p:spPr bwMode="auto">
          <a:xfrm>
            <a:off x="160020" y="209550"/>
            <a:ext cx="845058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5" t="29428" r="9844" b="9634"/>
          <a:stretch/>
        </p:blipFill>
        <p:spPr bwMode="auto">
          <a:xfrm>
            <a:off x="319128" y="1009650"/>
            <a:ext cx="8824872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9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2238"/>
            <a:ext cx="8534400" cy="792162"/>
          </a:xfrm>
        </p:spPr>
        <p:txBody>
          <a:bodyPr>
            <a:normAutofit/>
          </a:bodyPr>
          <a:lstStyle/>
          <a:p>
            <a:r>
              <a:rPr lang="en-GB" dirty="0" smtClean="0"/>
              <a:t>Mental Functioning Ontology (MF)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C0504D"/>
                </a:solidFill>
              </a:rPr>
              <a:pPr/>
              <a:t>36</a:t>
            </a:fld>
            <a:endParaRPr lang="en-US" dirty="0">
              <a:solidFill>
                <a:srgbClr val="C0504D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2875" y="1142999"/>
            <a:ext cx="3209925" cy="3429001"/>
            <a:chOff x="142875" y="1142999"/>
            <a:chExt cx="4429125" cy="432564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078" r="76711"/>
            <a:stretch/>
          </p:blipFill>
          <p:spPr bwMode="auto">
            <a:xfrm>
              <a:off x="142875" y="1142999"/>
              <a:ext cx="3933825" cy="43256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352800" y="2286000"/>
              <a:ext cx="1219200" cy="121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3490" r="44252" b="44553"/>
          <a:stretch/>
        </p:blipFill>
        <p:spPr bwMode="auto">
          <a:xfrm>
            <a:off x="3352800" y="838200"/>
            <a:ext cx="4610100" cy="229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6" t="36985" r="26438" b="22001"/>
          <a:stretch/>
        </p:blipFill>
        <p:spPr bwMode="auto">
          <a:xfrm>
            <a:off x="3467100" y="3133079"/>
            <a:ext cx="5829300" cy="312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72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2238"/>
            <a:ext cx="8534400" cy="792162"/>
          </a:xfrm>
        </p:spPr>
        <p:txBody>
          <a:bodyPr>
            <a:normAutofit/>
          </a:bodyPr>
          <a:lstStyle/>
          <a:p>
            <a:r>
              <a:rPr lang="en-GB" dirty="0" smtClean="0"/>
              <a:t>Mental Functioning Ontology (MF)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508750"/>
            <a:ext cx="685800" cy="27305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C0504D"/>
                </a:solidFill>
              </a:rPr>
              <a:pPr/>
              <a:t>37</a:t>
            </a:fld>
            <a:endParaRPr lang="en-US" dirty="0">
              <a:solidFill>
                <a:srgbClr val="C0504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8" t="21972" r="17778" b="37710"/>
          <a:stretch/>
        </p:blipFill>
        <p:spPr bwMode="auto">
          <a:xfrm>
            <a:off x="353937" y="971549"/>
            <a:ext cx="8679679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22026" y="5410199"/>
            <a:ext cx="2590800" cy="106680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brain</a:t>
            </a:r>
            <a:r>
              <a:rPr lang="en-US" dirty="0" err="1">
                <a:solidFill>
                  <a:prstClr val="white"/>
                </a:solidFill>
              </a:rPr>
              <a:t>in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81600" y="5410199"/>
            <a:ext cx="2590800" cy="106680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olfactory system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Arrow Connector 8"/>
          <p:cNvCxnSpPr>
            <a:stCxn id="3" idx="0"/>
          </p:cNvCxnSpPr>
          <p:nvPr/>
        </p:nvCxnSpPr>
        <p:spPr>
          <a:xfrm flipV="1">
            <a:off x="3417426" y="4800599"/>
            <a:ext cx="1295400" cy="609600"/>
          </a:xfrm>
          <a:prstGeom prst="straightConnector1">
            <a:avLst/>
          </a:prstGeom>
          <a:ln w="3492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0"/>
            <a:endCxn id="1026" idx="2"/>
          </p:cNvCxnSpPr>
          <p:nvPr/>
        </p:nvCxnSpPr>
        <p:spPr>
          <a:xfrm flipH="1" flipV="1">
            <a:off x="4693777" y="4800599"/>
            <a:ext cx="1783223" cy="609600"/>
          </a:xfrm>
          <a:prstGeom prst="straightConnector1">
            <a:avLst/>
          </a:prstGeom>
          <a:ln w="3492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1676399"/>
            <a:ext cx="883592" cy="1974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7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3" t="27604" r="38578" b="67141"/>
          <a:stretch/>
        </p:blipFill>
        <p:spPr bwMode="auto">
          <a:xfrm>
            <a:off x="160020" y="209550"/>
            <a:ext cx="845058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5" t="29428" r="9844" b="9634"/>
          <a:stretch/>
        </p:blipFill>
        <p:spPr bwMode="auto">
          <a:xfrm>
            <a:off x="319128" y="1009650"/>
            <a:ext cx="8824872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27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2238"/>
            <a:ext cx="8534400" cy="792162"/>
          </a:xfrm>
        </p:spPr>
        <p:txBody>
          <a:bodyPr>
            <a:normAutofit/>
          </a:bodyPr>
          <a:lstStyle/>
          <a:p>
            <a:r>
              <a:rPr lang="en-GB" dirty="0" smtClean="0"/>
              <a:t>Mental Functioning Ontology (MF)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356351"/>
            <a:ext cx="685800" cy="27305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C0504D"/>
                </a:solidFill>
              </a:rPr>
              <a:pPr/>
              <a:t>39</a:t>
            </a:fld>
            <a:endParaRPr lang="en-US" dirty="0">
              <a:solidFill>
                <a:srgbClr val="C0504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8" t="29393" r="17778" b="37710"/>
          <a:stretch/>
        </p:blipFill>
        <p:spPr bwMode="auto">
          <a:xfrm>
            <a:off x="353937" y="1524000"/>
            <a:ext cx="867967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22026" y="5257800"/>
            <a:ext cx="2590800" cy="106680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brain</a:t>
            </a:r>
            <a:r>
              <a:rPr lang="en-US" dirty="0" err="1">
                <a:solidFill>
                  <a:prstClr val="white"/>
                </a:solidFill>
              </a:rPr>
              <a:t>in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81600" y="5257800"/>
            <a:ext cx="2590800" cy="106680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olfactory system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Arrow Connector 8"/>
          <p:cNvCxnSpPr>
            <a:stCxn id="3" idx="0"/>
          </p:cNvCxnSpPr>
          <p:nvPr/>
        </p:nvCxnSpPr>
        <p:spPr>
          <a:xfrm flipV="1">
            <a:off x="3417426" y="4648200"/>
            <a:ext cx="1295400" cy="609600"/>
          </a:xfrm>
          <a:prstGeom prst="straightConnector1">
            <a:avLst/>
          </a:prstGeom>
          <a:ln w="3492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0"/>
            <a:endCxn id="1026" idx="2"/>
          </p:cNvCxnSpPr>
          <p:nvPr/>
        </p:nvCxnSpPr>
        <p:spPr>
          <a:xfrm flipH="1" flipV="1">
            <a:off x="4693777" y="4648200"/>
            <a:ext cx="1783223" cy="609600"/>
          </a:xfrm>
          <a:prstGeom prst="straightConnector1">
            <a:avLst/>
          </a:prstGeom>
          <a:ln w="3492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1524000"/>
            <a:ext cx="883592" cy="1974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0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792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Basic Formal Ontology </a:t>
            </a:r>
            <a:br>
              <a:rPr lang="en-GB" dirty="0" smtClean="0"/>
            </a:br>
            <a:r>
              <a:rPr lang="en-GB" dirty="0" smtClean="0"/>
              <a:t>and Mental Functioning Ontology (MFO)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C0504D"/>
                </a:solidFill>
              </a:rPr>
              <a:pPr/>
              <a:t>4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17950" y="2133600"/>
            <a:ext cx="1295400" cy="360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BFO:Entity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478087" y="2709863"/>
            <a:ext cx="1512095" cy="3190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BFO:Continuant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30837" y="2709863"/>
            <a:ext cx="1296988" cy="3603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BFO:Occurrent</a:t>
            </a:r>
          </a:p>
        </p:txBody>
      </p:sp>
      <p:cxnSp>
        <p:nvCxnSpPr>
          <p:cNvPr id="11" name="Curved Connector 10"/>
          <p:cNvCxnSpPr>
            <a:stCxn id="9" idx="0"/>
            <a:endCxn id="8" idx="2"/>
          </p:cNvCxnSpPr>
          <p:nvPr/>
        </p:nvCxnSpPr>
        <p:spPr>
          <a:xfrm rot="5400000" flipH="1" flipV="1">
            <a:off x="3791942" y="1936156"/>
            <a:ext cx="215900" cy="133151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10" idx="0"/>
            <a:endCxn id="8" idx="2"/>
          </p:cNvCxnSpPr>
          <p:nvPr/>
        </p:nvCxnSpPr>
        <p:spPr>
          <a:xfrm rot="16200000" flipV="1">
            <a:off x="5214144" y="1845469"/>
            <a:ext cx="215900" cy="15128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6078537" y="3286125"/>
            <a:ext cx="1296988" cy="360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BFO:Process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33400" y="4149725"/>
            <a:ext cx="1335087" cy="431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Organism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38225" y="3357563"/>
            <a:ext cx="1584325" cy="4325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BFO:Independent Continuant</a:t>
            </a:r>
          </a:p>
        </p:txBody>
      </p:sp>
      <p:cxnSp>
        <p:nvCxnSpPr>
          <p:cNvPr id="16" name="Curved Connector 15"/>
          <p:cNvCxnSpPr>
            <a:stCxn id="15" idx="0"/>
            <a:endCxn id="9" idx="2"/>
          </p:cNvCxnSpPr>
          <p:nvPr/>
        </p:nvCxnSpPr>
        <p:spPr>
          <a:xfrm rot="5400000" flipH="1" flipV="1">
            <a:off x="2367955" y="2491384"/>
            <a:ext cx="328613" cy="140374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14" idx="0"/>
            <a:endCxn id="15" idx="2"/>
          </p:cNvCxnSpPr>
          <p:nvPr/>
        </p:nvCxnSpPr>
        <p:spPr>
          <a:xfrm rot="5400000" flipH="1" flipV="1">
            <a:off x="1335881" y="3655218"/>
            <a:ext cx="359570" cy="62944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7518400" y="2574925"/>
            <a:ext cx="215900" cy="1444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19" name="TextBox 70"/>
          <p:cNvSpPr txBox="1">
            <a:spLocks noChangeArrowheads="1"/>
          </p:cNvSpPr>
          <p:nvPr/>
        </p:nvSpPr>
        <p:spPr bwMode="auto">
          <a:xfrm>
            <a:off x="7878762" y="2474913"/>
            <a:ext cx="525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solidFill>
                  <a:prstClr val="black"/>
                </a:solidFill>
                <a:latin typeface="Calibri" pitchFamily="34" charset="0"/>
              </a:rPr>
              <a:t>BFO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518400" y="2884488"/>
            <a:ext cx="215900" cy="14446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1" name="TextBox 171"/>
          <p:cNvSpPr txBox="1">
            <a:spLocks noChangeArrowheads="1"/>
          </p:cNvSpPr>
          <p:nvPr/>
        </p:nvSpPr>
        <p:spPr bwMode="auto">
          <a:xfrm>
            <a:off x="7878762" y="2784475"/>
            <a:ext cx="5884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</a:rPr>
              <a:t>MFO</a:t>
            </a:r>
            <a:endParaRPr lang="en-GB" sz="16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909887" y="3357562"/>
            <a:ext cx="1655764" cy="4325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BFO:Dependent Continuant</a:t>
            </a:r>
          </a:p>
        </p:txBody>
      </p:sp>
      <p:cxnSp>
        <p:nvCxnSpPr>
          <p:cNvPr id="23" name="Curved Connector 22"/>
          <p:cNvCxnSpPr>
            <a:stCxn id="22" idx="0"/>
            <a:endCxn id="9" idx="2"/>
          </p:cNvCxnSpPr>
          <p:nvPr/>
        </p:nvCxnSpPr>
        <p:spPr>
          <a:xfrm rot="16200000" flipV="1">
            <a:off x="3321646" y="2941439"/>
            <a:ext cx="328612" cy="50363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3324225" y="5302250"/>
            <a:ext cx="1601787" cy="56515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Behaviour inducing state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179512" y="4856163"/>
            <a:ext cx="1917700" cy="85883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Mental Functioning Related Anatomical Structure</a:t>
            </a:r>
          </a:p>
        </p:txBody>
      </p:sp>
      <p:cxnSp>
        <p:nvCxnSpPr>
          <p:cNvPr id="26" name="Curved Connector 25"/>
          <p:cNvCxnSpPr>
            <a:stCxn id="25" idx="0"/>
            <a:endCxn id="15" idx="2"/>
          </p:cNvCxnSpPr>
          <p:nvPr/>
        </p:nvCxnSpPr>
        <p:spPr>
          <a:xfrm rot="16200000" flipV="1">
            <a:off x="1451371" y="4169172"/>
            <a:ext cx="1066008" cy="30797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3" idx="0"/>
            <a:endCxn id="10" idx="2"/>
          </p:cNvCxnSpPr>
          <p:nvPr/>
        </p:nvCxnSpPr>
        <p:spPr>
          <a:xfrm rot="16200000" flipV="1">
            <a:off x="6294437" y="2854325"/>
            <a:ext cx="215900" cy="6477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213350" y="4294188"/>
            <a:ext cx="1584325" cy="4675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Cognitive Representation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630612" y="4581525"/>
            <a:ext cx="1223963" cy="360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BFO:Quality</a:t>
            </a:r>
          </a:p>
        </p:txBody>
      </p:sp>
      <p:cxnSp>
        <p:nvCxnSpPr>
          <p:cNvPr id="30" name="Curved Connector 29"/>
          <p:cNvCxnSpPr>
            <a:stCxn id="29" idx="0"/>
            <a:endCxn id="22" idx="2"/>
          </p:cNvCxnSpPr>
          <p:nvPr/>
        </p:nvCxnSpPr>
        <p:spPr>
          <a:xfrm rot="16200000" flipV="1">
            <a:off x="3594498" y="3933428"/>
            <a:ext cx="791369" cy="5048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24" idx="0"/>
            <a:endCxn id="29" idx="2"/>
          </p:cNvCxnSpPr>
          <p:nvPr/>
        </p:nvCxnSpPr>
        <p:spPr>
          <a:xfrm rot="5400000" flipH="1" flipV="1">
            <a:off x="4003675" y="5063332"/>
            <a:ext cx="360362" cy="11747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28" idx="0"/>
            <a:endCxn id="22" idx="2"/>
          </p:cNvCxnSpPr>
          <p:nvPr/>
        </p:nvCxnSpPr>
        <p:spPr>
          <a:xfrm rot="16200000" flipV="1">
            <a:off x="4619625" y="2908300"/>
            <a:ext cx="504032" cy="226774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5420663" y="5584825"/>
            <a:ext cx="1728787" cy="49053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Affective Representation</a:t>
            </a:r>
          </a:p>
        </p:txBody>
      </p:sp>
      <p:cxnSp>
        <p:nvCxnSpPr>
          <p:cNvPr id="34" name="Curved Connector 33"/>
          <p:cNvCxnSpPr>
            <a:stCxn id="33" idx="0"/>
            <a:endCxn id="28" idx="1"/>
          </p:cNvCxnSpPr>
          <p:nvPr/>
        </p:nvCxnSpPr>
        <p:spPr>
          <a:xfrm rot="16200000" flipV="1">
            <a:off x="5220765" y="4520532"/>
            <a:ext cx="1056878" cy="1071707"/>
          </a:xfrm>
          <a:prstGeom prst="curvedConnector4">
            <a:avLst>
              <a:gd name="adj1" fmla="val 38941"/>
              <a:gd name="adj2" fmla="val 12133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7229474" y="4708525"/>
            <a:ext cx="1354137" cy="5937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Mental Process</a:t>
            </a:r>
          </a:p>
        </p:txBody>
      </p:sp>
      <p:cxnSp>
        <p:nvCxnSpPr>
          <p:cNvPr id="36" name="Curved Connector 35"/>
          <p:cNvCxnSpPr>
            <a:stCxn id="35" idx="0"/>
            <a:endCxn id="42" idx="2"/>
          </p:cNvCxnSpPr>
          <p:nvPr/>
        </p:nvCxnSpPr>
        <p:spPr>
          <a:xfrm rot="16200000" flipV="1">
            <a:off x="7652014" y="4453995"/>
            <a:ext cx="342900" cy="16615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7013575" y="3933825"/>
            <a:ext cx="1453618" cy="431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Bodily Process</a:t>
            </a:r>
          </a:p>
        </p:txBody>
      </p:sp>
      <p:cxnSp>
        <p:nvCxnSpPr>
          <p:cNvPr id="43" name="Curved Connector 42"/>
          <p:cNvCxnSpPr>
            <a:stCxn id="42" idx="0"/>
            <a:endCxn id="13" idx="2"/>
          </p:cNvCxnSpPr>
          <p:nvPr/>
        </p:nvCxnSpPr>
        <p:spPr>
          <a:xfrm rot="16200000" flipV="1">
            <a:off x="7090040" y="3283480"/>
            <a:ext cx="287337" cy="1013353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2182812" y="4149725"/>
            <a:ext cx="1374775" cy="360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BFO:Disposition</a:t>
            </a:r>
          </a:p>
        </p:txBody>
      </p:sp>
      <p:cxnSp>
        <p:nvCxnSpPr>
          <p:cNvPr id="45" name="Curved Connector 44"/>
          <p:cNvCxnSpPr>
            <a:stCxn id="44" idx="0"/>
            <a:endCxn id="22" idx="2"/>
          </p:cNvCxnSpPr>
          <p:nvPr/>
        </p:nvCxnSpPr>
        <p:spPr>
          <a:xfrm rot="5400000" flipH="1" flipV="1">
            <a:off x="3124200" y="3536157"/>
            <a:ext cx="359569" cy="86756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29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639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Again, confusion of function and quality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3" t="27604" r="38578" b="67141"/>
          <a:stretch/>
        </p:blipFill>
        <p:spPr bwMode="auto">
          <a:xfrm>
            <a:off x="160020" y="266700"/>
            <a:ext cx="845058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22135" r="42031" b="45833"/>
          <a:stretch/>
        </p:blipFill>
        <p:spPr bwMode="auto">
          <a:xfrm>
            <a:off x="160019" y="1219200"/>
            <a:ext cx="906222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4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3" t="27604" r="38578" b="67141"/>
          <a:stretch/>
        </p:blipFill>
        <p:spPr bwMode="auto">
          <a:xfrm>
            <a:off x="160020" y="266700"/>
            <a:ext cx="867918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54167" r="42031" b="13802"/>
          <a:stretch/>
        </p:blipFill>
        <p:spPr bwMode="auto">
          <a:xfrm>
            <a:off x="140970" y="1219200"/>
            <a:ext cx="10002642" cy="445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2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110944"/>
              </p:ext>
            </p:extLst>
          </p:nvPr>
        </p:nvGraphicFramePr>
        <p:xfrm>
          <a:off x="461010" y="3810000"/>
          <a:ext cx="7848600" cy="2133600"/>
        </p:xfrm>
        <a:graphic>
          <a:graphicData uri="http://schemas.openxmlformats.org/drawingml/2006/table">
            <a:tbl>
              <a:tblPr/>
              <a:tblGrid>
                <a:gridCol w="78486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234979"/>
                          </a:solidFill>
                          <a:effectLst/>
                        </a:rPr>
                        <a:t>Integrative language functions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A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Definitions: 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>
                          <a:solidFill>
                            <a:srgbClr val="666699"/>
                          </a:solidFill>
                          <a:effectLst/>
                        </a:rPr>
                        <a:t>'Mental </a:t>
                      </a:r>
                      <a:r>
                        <a:rPr lang="en-US" sz="2800" dirty="0">
                          <a:solidFill>
                            <a:srgbClr val="666699"/>
                          </a:solidFill>
                          <a:effectLst/>
                        </a:rPr>
                        <a:t>functions that organize semantic and symbolic meaning, grammatical structure and ideas for the production of messages in spoken, written or other forms of language.'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3" t="27604" r="38578" b="67141"/>
          <a:stretch/>
        </p:blipFill>
        <p:spPr bwMode="auto">
          <a:xfrm>
            <a:off x="160020" y="304800"/>
            <a:ext cx="845058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5" t="25000" r="781" b="46354"/>
          <a:stretch/>
        </p:blipFill>
        <p:spPr bwMode="auto">
          <a:xfrm>
            <a:off x="-38100" y="1219200"/>
            <a:ext cx="92773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61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ICF Pro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Performs an amazingly difficult task of unifying public data across the planet (Versions in 5 different languages,</a:t>
            </a:r>
            <a:r>
              <a:rPr lang="en-US" dirty="0">
                <a:hlinkClick r:id="rId2"/>
              </a:rPr>
              <a:t> </a:t>
            </a:r>
            <a:r>
              <a:rPr lang="en-US" dirty="0" smtClean="0"/>
              <a:t>plus Youth Version)</a:t>
            </a:r>
          </a:p>
          <a:p>
            <a:pPr marL="0" indent="0">
              <a:buNone/>
            </a:pPr>
            <a:r>
              <a:rPr lang="en-US" dirty="0" smtClean="0"/>
              <a:t>Serves billing task in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7" r="25000" b="62240"/>
          <a:stretch/>
        </p:blipFill>
        <p:spPr bwMode="auto">
          <a:xfrm>
            <a:off x="0" y="4362450"/>
            <a:ext cx="91440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64381" y="6324600"/>
            <a:ext cx="4615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hlinkClick r:id="rId2"/>
              </a:rPr>
              <a:t>http://apps.who.int/classifications/icfbrowser/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626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4584" r="12500" b="6250"/>
          <a:stretch/>
        </p:blipFill>
        <p:spPr bwMode="auto">
          <a:xfrm>
            <a:off x="-15884" y="1143000"/>
            <a:ext cx="9131968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00200" y="6211669"/>
            <a:ext cx="5462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hlinkClick r:id="rId3"/>
              </a:rPr>
              <a:t>http://cirrie.buffalo.edu/icf/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4584" r="47075" b="63617"/>
          <a:stretch/>
        </p:blipFill>
        <p:spPr bwMode="auto">
          <a:xfrm>
            <a:off x="-196327" y="0"/>
            <a:ext cx="9492854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92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ICF 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Use of ‘other’ and other features make it is not future proof</a:t>
            </a:r>
            <a:r>
              <a:rPr lang="en-US" dirty="0"/>
              <a:t> </a:t>
            </a:r>
            <a:r>
              <a:rPr lang="en-US" dirty="0" smtClean="0"/>
              <a:t>(will not evolve gracefully with advances in neuroscience</a:t>
            </a:r>
          </a:p>
          <a:p>
            <a:pPr marL="0" indent="0">
              <a:buNone/>
            </a:pPr>
            <a:r>
              <a:rPr lang="en-US" dirty="0"/>
              <a:t>Poor or absent definitions will mean inconsistent annotation of data</a:t>
            </a:r>
          </a:p>
          <a:p>
            <a:pPr marL="0" indent="0">
              <a:buNone/>
            </a:pPr>
            <a:r>
              <a:rPr lang="en-US" dirty="0" smtClean="0"/>
              <a:t>Lack of logical definitions would mean poor support for computational reasoning with data that is annotated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06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for MF Ontology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Ensure that the ontology is developed in conformity with basic biology ontologies such as the Gene Ontology </a:t>
            </a:r>
          </a:p>
          <a:p>
            <a:r>
              <a:rPr lang="en-US" dirty="0" smtClean="0"/>
              <a:t>Provide human-readable definitions for each term to ensure consistent annotation</a:t>
            </a:r>
          </a:p>
          <a:p>
            <a:r>
              <a:rPr lang="en-US" dirty="0" smtClean="0"/>
              <a:t>Provide logical definitions to support reasoning with data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1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7" t="22859" r="16251" b="12464"/>
          <a:stretch/>
        </p:blipFill>
        <p:spPr bwMode="auto">
          <a:xfrm>
            <a:off x="0" y="8433"/>
            <a:ext cx="8938075" cy="672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05200" y="5562600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hlinkClick r:id="rId3"/>
              </a:rPr>
              <a:t>http://bioportal.bioontology.org/ontologies/49078/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837" y="274638"/>
            <a:ext cx="505596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from</a:t>
            </a:r>
            <a:br>
              <a:rPr lang="en-US" dirty="0" smtClean="0"/>
            </a:br>
            <a:r>
              <a:rPr lang="en-US" dirty="0" smtClean="0"/>
              <a:t>MF-Emotion Ontology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37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18228" r="5468" b="6251"/>
          <a:stretch/>
        </p:blipFill>
        <p:spPr bwMode="auto">
          <a:xfrm>
            <a:off x="19050" y="0"/>
            <a:ext cx="89563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05400" y="4724400"/>
            <a:ext cx="50559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‘emotion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process’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9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84425"/>
            <a:ext cx="8229600" cy="838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need link to a physiology ontology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C0504D"/>
                </a:solidFill>
              </a:rPr>
              <a:pPr/>
              <a:t>49</a:t>
            </a:fld>
            <a:endParaRPr lang="en-US" dirty="0">
              <a:solidFill>
                <a:srgbClr val="C0504D"/>
              </a:solidFill>
            </a:endParaRPr>
          </a:p>
        </p:txBody>
      </p:sp>
      <p:pic>
        <p:nvPicPr>
          <p:cNvPr id="7" name="Content Placeholder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r="40492" b="34465"/>
          <a:stretch/>
        </p:blipFill>
        <p:spPr>
          <a:xfrm>
            <a:off x="0" y="228600"/>
            <a:ext cx="9067116" cy="587487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8600" y="152400"/>
            <a:ext cx="8456788" cy="7921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   ‘physiological response to emotion’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08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vs. Functionings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Continuants vs. Occurrents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C0504D"/>
                </a:solidFill>
              </a:rPr>
              <a:pPr/>
              <a:t>5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6537325"/>
            <a:ext cx="2133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rgbClr val="C0504D"/>
                </a:solidFill>
              </a:rPr>
              <a:pPr/>
              <a:t>5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17950" y="2133600"/>
            <a:ext cx="1295400" cy="360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BFO:Entity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78087" y="2709863"/>
            <a:ext cx="1512095" cy="3190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BFO:Continuant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30837" y="2709863"/>
            <a:ext cx="1296988" cy="3603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BFO:Occurrent</a:t>
            </a:r>
          </a:p>
        </p:txBody>
      </p:sp>
      <p:cxnSp>
        <p:nvCxnSpPr>
          <p:cNvPr id="9" name="Curved Connector 8"/>
          <p:cNvCxnSpPr>
            <a:stCxn id="7" idx="0"/>
            <a:endCxn id="6" idx="2"/>
          </p:cNvCxnSpPr>
          <p:nvPr/>
        </p:nvCxnSpPr>
        <p:spPr>
          <a:xfrm rot="5400000" flipH="1" flipV="1">
            <a:off x="3791942" y="1936156"/>
            <a:ext cx="215900" cy="133151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8" idx="0"/>
            <a:endCxn id="6" idx="2"/>
          </p:cNvCxnSpPr>
          <p:nvPr/>
        </p:nvCxnSpPr>
        <p:spPr>
          <a:xfrm rot="16200000" flipV="1">
            <a:off x="5214144" y="1845469"/>
            <a:ext cx="215900" cy="15128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6078537" y="3286125"/>
            <a:ext cx="1296988" cy="360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BFO:Process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65509" y="4096146"/>
            <a:ext cx="1335087" cy="431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Organism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38225" y="3357563"/>
            <a:ext cx="1584325" cy="4325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BFO:Independent Continuant</a:t>
            </a:r>
          </a:p>
        </p:txBody>
      </p:sp>
      <p:cxnSp>
        <p:nvCxnSpPr>
          <p:cNvPr id="14" name="Curved Connector 13"/>
          <p:cNvCxnSpPr>
            <a:stCxn id="13" idx="0"/>
            <a:endCxn id="7" idx="2"/>
          </p:cNvCxnSpPr>
          <p:nvPr/>
        </p:nvCxnSpPr>
        <p:spPr>
          <a:xfrm rot="5400000" flipH="1" flipV="1">
            <a:off x="2367955" y="2491384"/>
            <a:ext cx="328613" cy="140374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12" idx="0"/>
            <a:endCxn id="13" idx="2"/>
          </p:cNvCxnSpPr>
          <p:nvPr/>
        </p:nvCxnSpPr>
        <p:spPr>
          <a:xfrm rot="5400000" flipH="1" flipV="1">
            <a:off x="1228725" y="3494484"/>
            <a:ext cx="305991" cy="89733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518400" y="2574925"/>
            <a:ext cx="215900" cy="1444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17" name="TextBox 70"/>
          <p:cNvSpPr txBox="1">
            <a:spLocks noChangeArrowheads="1"/>
          </p:cNvSpPr>
          <p:nvPr/>
        </p:nvSpPr>
        <p:spPr bwMode="auto">
          <a:xfrm>
            <a:off x="7878762" y="2474913"/>
            <a:ext cx="525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solidFill>
                  <a:prstClr val="black"/>
                </a:solidFill>
                <a:latin typeface="Calibri" pitchFamily="34" charset="0"/>
              </a:rPr>
              <a:t>BFO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518400" y="2884488"/>
            <a:ext cx="215900" cy="14446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19" name="TextBox 171"/>
          <p:cNvSpPr txBox="1">
            <a:spLocks noChangeArrowheads="1"/>
          </p:cNvSpPr>
          <p:nvPr/>
        </p:nvSpPr>
        <p:spPr bwMode="auto">
          <a:xfrm>
            <a:off x="7878762" y="2784475"/>
            <a:ext cx="5884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</a:rPr>
              <a:t>MFO</a:t>
            </a:r>
            <a:endParaRPr lang="en-GB" sz="16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909887" y="3357562"/>
            <a:ext cx="1655764" cy="4325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BFO:Dependent Continuant</a:t>
            </a:r>
          </a:p>
        </p:txBody>
      </p:sp>
      <p:cxnSp>
        <p:nvCxnSpPr>
          <p:cNvPr id="21" name="Curved Connector 20"/>
          <p:cNvCxnSpPr>
            <a:stCxn id="20" idx="0"/>
            <a:endCxn id="7" idx="2"/>
          </p:cNvCxnSpPr>
          <p:nvPr/>
        </p:nvCxnSpPr>
        <p:spPr>
          <a:xfrm rot="16200000" flipV="1">
            <a:off x="3321646" y="2941439"/>
            <a:ext cx="328612" cy="50363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1639887" y="5302250"/>
            <a:ext cx="1917700" cy="85883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prstClr val="black"/>
                </a:solidFill>
              </a:rPr>
              <a:t>Mental </a:t>
            </a:r>
            <a:r>
              <a:rPr lang="en-GB" sz="2000" b="1" dirty="0">
                <a:solidFill>
                  <a:prstClr val="black"/>
                </a:solidFill>
              </a:rPr>
              <a:t>Function</a:t>
            </a:r>
            <a:endParaRPr lang="en-GB" sz="2000" b="1" dirty="0">
              <a:solidFill>
                <a:prstClr val="black"/>
              </a:solidFill>
            </a:endParaRPr>
          </a:p>
        </p:txBody>
      </p:sp>
      <p:cxnSp>
        <p:nvCxnSpPr>
          <p:cNvPr id="24" name="Curved Connector 23"/>
          <p:cNvCxnSpPr>
            <a:stCxn id="23" idx="0"/>
            <a:endCxn id="37" idx="2"/>
          </p:cNvCxnSpPr>
          <p:nvPr/>
        </p:nvCxnSpPr>
        <p:spPr>
          <a:xfrm rot="5400000" flipH="1" flipV="1">
            <a:off x="2338387" y="4770438"/>
            <a:ext cx="792162" cy="27146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1" idx="0"/>
            <a:endCxn id="8" idx="2"/>
          </p:cNvCxnSpPr>
          <p:nvPr/>
        </p:nvCxnSpPr>
        <p:spPr>
          <a:xfrm rot="16200000" flipV="1">
            <a:off x="6294437" y="2854325"/>
            <a:ext cx="215900" cy="6477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5213350" y="4294188"/>
            <a:ext cx="1584325" cy="4675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Cognitive Representation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630612" y="4581525"/>
            <a:ext cx="1223963" cy="360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BFO:Quality</a:t>
            </a:r>
          </a:p>
        </p:txBody>
      </p:sp>
      <p:cxnSp>
        <p:nvCxnSpPr>
          <p:cNvPr id="28" name="Curved Connector 27"/>
          <p:cNvCxnSpPr>
            <a:stCxn id="27" idx="0"/>
            <a:endCxn id="20" idx="2"/>
          </p:cNvCxnSpPr>
          <p:nvPr/>
        </p:nvCxnSpPr>
        <p:spPr>
          <a:xfrm rot="16200000" flipV="1">
            <a:off x="3594498" y="3933428"/>
            <a:ext cx="791369" cy="5048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6" idx="0"/>
            <a:endCxn id="20" idx="2"/>
          </p:cNvCxnSpPr>
          <p:nvPr/>
        </p:nvCxnSpPr>
        <p:spPr>
          <a:xfrm rot="16200000" flipV="1">
            <a:off x="4619625" y="2908300"/>
            <a:ext cx="504032" cy="226774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7229474" y="4708525"/>
            <a:ext cx="1354137" cy="5937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Mental Process</a:t>
            </a:r>
          </a:p>
        </p:txBody>
      </p:sp>
      <p:cxnSp>
        <p:nvCxnSpPr>
          <p:cNvPr id="34" name="Curved Connector 33"/>
          <p:cNvCxnSpPr>
            <a:stCxn id="33" idx="0"/>
            <a:endCxn id="35" idx="2"/>
          </p:cNvCxnSpPr>
          <p:nvPr/>
        </p:nvCxnSpPr>
        <p:spPr>
          <a:xfrm rot="16200000" flipV="1">
            <a:off x="7652014" y="4453995"/>
            <a:ext cx="342900" cy="16615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7013575" y="3933825"/>
            <a:ext cx="1453618" cy="431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Bodily Process</a:t>
            </a:r>
          </a:p>
        </p:txBody>
      </p:sp>
      <p:cxnSp>
        <p:nvCxnSpPr>
          <p:cNvPr id="36" name="Curved Connector 35"/>
          <p:cNvCxnSpPr>
            <a:stCxn id="35" idx="0"/>
            <a:endCxn id="11" idx="2"/>
          </p:cNvCxnSpPr>
          <p:nvPr/>
        </p:nvCxnSpPr>
        <p:spPr>
          <a:xfrm rot="16200000" flipV="1">
            <a:off x="7090040" y="3283480"/>
            <a:ext cx="287337" cy="1013353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2182812" y="4149725"/>
            <a:ext cx="1374775" cy="360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BFO:Disposition</a:t>
            </a:r>
          </a:p>
        </p:txBody>
      </p:sp>
      <p:cxnSp>
        <p:nvCxnSpPr>
          <p:cNvPr id="38" name="Curved Connector 37"/>
          <p:cNvCxnSpPr>
            <a:stCxn id="37" idx="0"/>
            <a:endCxn id="20" idx="2"/>
          </p:cNvCxnSpPr>
          <p:nvPr/>
        </p:nvCxnSpPr>
        <p:spPr>
          <a:xfrm rot="5400000" flipH="1" flipV="1">
            <a:off x="3124200" y="3536157"/>
            <a:ext cx="359569" cy="86756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726237" y="5659438"/>
            <a:ext cx="1917700" cy="85883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prstClr val="black"/>
                </a:solidFill>
              </a:rPr>
              <a:t>Mental </a:t>
            </a:r>
            <a:r>
              <a:rPr lang="en-GB" sz="2000" b="1" dirty="0">
                <a:solidFill>
                  <a:prstClr val="black"/>
                </a:solidFill>
              </a:rPr>
              <a:t>Functioning</a:t>
            </a:r>
            <a:endParaRPr lang="en-GB" sz="2000" b="1" dirty="0">
              <a:solidFill>
                <a:prstClr val="black"/>
              </a:solidFill>
            </a:endParaRPr>
          </a:p>
        </p:txBody>
      </p:sp>
      <p:cxnSp>
        <p:nvCxnSpPr>
          <p:cNvPr id="44" name="Curved Connector 43"/>
          <p:cNvCxnSpPr>
            <a:stCxn id="43" idx="0"/>
            <a:endCxn id="33" idx="2"/>
          </p:cNvCxnSpPr>
          <p:nvPr/>
        </p:nvCxnSpPr>
        <p:spPr>
          <a:xfrm rot="5400000" flipH="1" flipV="1">
            <a:off x="7617221" y="5370116"/>
            <a:ext cx="357188" cy="22145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28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Aboutness</a:t>
            </a:r>
            <a:r>
              <a:rPr lang="en-US" dirty="0" smtClean="0"/>
              <a:t> (‘Intentionality’)</a:t>
            </a:r>
            <a:endParaRPr lang="en-US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618287" y="6400800"/>
            <a:ext cx="2133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rgbClr val="C0504D"/>
                </a:solidFill>
              </a:rPr>
              <a:pPr/>
              <a:t>6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17950" y="1219200"/>
            <a:ext cx="1295400" cy="360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BFO:Entity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78087" y="1795463"/>
            <a:ext cx="1512095" cy="3190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BFO:Continuant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30837" y="1795463"/>
            <a:ext cx="1296988" cy="3603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BFO:Occurrent</a:t>
            </a:r>
          </a:p>
        </p:txBody>
      </p:sp>
      <p:cxnSp>
        <p:nvCxnSpPr>
          <p:cNvPr id="9" name="Curved Connector 8"/>
          <p:cNvCxnSpPr>
            <a:stCxn id="7" idx="0"/>
            <a:endCxn id="6" idx="2"/>
          </p:cNvCxnSpPr>
          <p:nvPr/>
        </p:nvCxnSpPr>
        <p:spPr>
          <a:xfrm rot="5400000" flipH="1" flipV="1">
            <a:off x="3791942" y="1021756"/>
            <a:ext cx="215900" cy="133151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8" idx="0"/>
            <a:endCxn id="6" idx="2"/>
          </p:cNvCxnSpPr>
          <p:nvPr/>
        </p:nvCxnSpPr>
        <p:spPr>
          <a:xfrm rot="16200000" flipV="1">
            <a:off x="5214144" y="931069"/>
            <a:ext cx="215900" cy="15128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6078537" y="2371725"/>
            <a:ext cx="1296988" cy="360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BFO:Process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65509" y="3181746"/>
            <a:ext cx="1335087" cy="431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Organism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38225" y="2443163"/>
            <a:ext cx="1584325" cy="4325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BFO:Independent Continuant</a:t>
            </a:r>
          </a:p>
        </p:txBody>
      </p:sp>
      <p:cxnSp>
        <p:nvCxnSpPr>
          <p:cNvPr id="14" name="Curved Connector 13"/>
          <p:cNvCxnSpPr>
            <a:stCxn id="13" idx="0"/>
            <a:endCxn id="7" idx="2"/>
          </p:cNvCxnSpPr>
          <p:nvPr/>
        </p:nvCxnSpPr>
        <p:spPr>
          <a:xfrm rot="5400000" flipH="1" flipV="1">
            <a:off x="2367955" y="1576984"/>
            <a:ext cx="328613" cy="140374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12" idx="0"/>
            <a:endCxn id="13" idx="2"/>
          </p:cNvCxnSpPr>
          <p:nvPr/>
        </p:nvCxnSpPr>
        <p:spPr>
          <a:xfrm rot="5400000" flipH="1" flipV="1">
            <a:off x="1228725" y="2580084"/>
            <a:ext cx="305991" cy="89733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518400" y="1660525"/>
            <a:ext cx="215900" cy="1444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17" name="TextBox 70"/>
          <p:cNvSpPr txBox="1">
            <a:spLocks noChangeArrowheads="1"/>
          </p:cNvSpPr>
          <p:nvPr/>
        </p:nvSpPr>
        <p:spPr bwMode="auto">
          <a:xfrm>
            <a:off x="7878762" y="1560513"/>
            <a:ext cx="525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solidFill>
                  <a:prstClr val="black"/>
                </a:solidFill>
                <a:latin typeface="Calibri" pitchFamily="34" charset="0"/>
              </a:rPr>
              <a:t>BFO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518400" y="1970088"/>
            <a:ext cx="215900" cy="14446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19" name="TextBox 171"/>
          <p:cNvSpPr txBox="1">
            <a:spLocks noChangeArrowheads="1"/>
          </p:cNvSpPr>
          <p:nvPr/>
        </p:nvSpPr>
        <p:spPr bwMode="auto">
          <a:xfrm>
            <a:off x="7878762" y="1870075"/>
            <a:ext cx="5884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</a:rPr>
              <a:t>MFO</a:t>
            </a:r>
            <a:endParaRPr lang="en-GB" sz="16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909887" y="2443162"/>
            <a:ext cx="1655764" cy="4325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BFO:Dependent Continuant</a:t>
            </a:r>
          </a:p>
        </p:txBody>
      </p:sp>
      <p:cxnSp>
        <p:nvCxnSpPr>
          <p:cNvPr id="21" name="Curved Connector 20"/>
          <p:cNvCxnSpPr>
            <a:stCxn id="20" idx="0"/>
            <a:endCxn id="7" idx="2"/>
          </p:cNvCxnSpPr>
          <p:nvPr/>
        </p:nvCxnSpPr>
        <p:spPr>
          <a:xfrm rot="16200000" flipV="1">
            <a:off x="3321646" y="2027039"/>
            <a:ext cx="328612" cy="50363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1639887" y="4387850"/>
            <a:ext cx="1917700" cy="85883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prstClr val="black"/>
                </a:solidFill>
              </a:rPr>
              <a:t>Mental </a:t>
            </a:r>
            <a:r>
              <a:rPr lang="en-GB" sz="2000" b="1" dirty="0">
                <a:solidFill>
                  <a:prstClr val="black"/>
                </a:solidFill>
              </a:rPr>
              <a:t>Function</a:t>
            </a:r>
            <a:endParaRPr lang="en-GB" sz="2000" b="1" dirty="0">
              <a:solidFill>
                <a:prstClr val="black"/>
              </a:solidFill>
            </a:endParaRPr>
          </a:p>
        </p:txBody>
      </p:sp>
      <p:cxnSp>
        <p:nvCxnSpPr>
          <p:cNvPr id="24" name="Curved Connector 23"/>
          <p:cNvCxnSpPr>
            <a:stCxn id="23" idx="0"/>
            <a:endCxn id="37" idx="2"/>
          </p:cNvCxnSpPr>
          <p:nvPr/>
        </p:nvCxnSpPr>
        <p:spPr>
          <a:xfrm rot="5400000" flipH="1" flipV="1">
            <a:off x="2338387" y="3856038"/>
            <a:ext cx="792162" cy="27146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1" idx="0"/>
            <a:endCxn id="8" idx="2"/>
          </p:cNvCxnSpPr>
          <p:nvPr/>
        </p:nvCxnSpPr>
        <p:spPr>
          <a:xfrm rot="16200000" flipV="1">
            <a:off x="6294437" y="1939925"/>
            <a:ext cx="215900" cy="6477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5094685" y="3638552"/>
            <a:ext cx="1918890" cy="7207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prstClr val="black"/>
                </a:solidFill>
              </a:rPr>
              <a:t>Cognitive Representation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630612" y="3667125"/>
            <a:ext cx="1223963" cy="360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BFO:Quality</a:t>
            </a:r>
          </a:p>
        </p:txBody>
      </p:sp>
      <p:cxnSp>
        <p:nvCxnSpPr>
          <p:cNvPr id="28" name="Curved Connector 27"/>
          <p:cNvCxnSpPr>
            <a:stCxn id="27" idx="0"/>
            <a:endCxn id="20" idx="2"/>
          </p:cNvCxnSpPr>
          <p:nvPr/>
        </p:nvCxnSpPr>
        <p:spPr>
          <a:xfrm rot="16200000" flipV="1">
            <a:off x="3594498" y="3019028"/>
            <a:ext cx="791369" cy="5048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6" idx="0"/>
            <a:endCxn id="20" idx="2"/>
          </p:cNvCxnSpPr>
          <p:nvPr/>
        </p:nvCxnSpPr>
        <p:spPr>
          <a:xfrm rot="16200000" flipV="1">
            <a:off x="4514552" y="2098973"/>
            <a:ext cx="762796" cy="231636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7229474" y="3794125"/>
            <a:ext cx="1354137" cy="5937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Mental Process</a:t>
            </a:r>
          </a:p>
        </p:txBody>
      </p:sp>
      <p:cxnSp>
        <p:nvCxnSpPr>
          <p:cNvPr id="34" name="Curved Connector 33"/>
          <p:cNvCxnSpPr>
            <a:stCxn id="33" idx="0"/>
            <a:endCxn id="35" idx="2"/>
          </p:cNvCxnSpPr>
          <p:nvPr/>
        </p:nvCxnSpPr>
        <p:spPr>
          <a:xfrm rot="16200000" flipV="1">
            <a:off x="7652014" y="3539595"/>
            <a:ext cx="342900" cy="16615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7013575" y="3019425"/>
            <a:ext cx="1453618" cy="431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Bodily Process</a:t>
            </a:r>
          </a:p>
        </p:txBody>
      </p:sp>
      <p:cxnSp>
        <p:nvCxnSpPr>
          <p:cNvPr id="36" name="Curved Connector 35"/>
          <p:cNvCxnSpPr>
            <a:stCxn id="35" idx="0"/>
            <a:endCxn id="11" idx="2"/>
          </p:cNvCxnSpPr>
          <p:nvPr/>
        </p:nvCxnSpPr>
        <p:spPr>
          <a:xfrm rot="16200000" flipV="1">
            <a:off x="7090040" y="2369080"/>
            <a:ext cx="287337" cy="1013353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2182812" y="3235325"/>
            <a:ext cx="1374775" cy="360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BFO:Disposition</a:t>
            </a:r>
          </a:p>
        </p:txBody>
      </p:sp>
      <p:cxnSp>
        <p:nvCxnSpPr>
          <p:cNvPr id="38" name="Curved Connector 37"/>
          <p:cNvCxnSpPr>
            <a:stCxn id="37" idx="0"/>
            <a:endCxn id="20" idx="2"/>
          </p:cNvCxnSpPr>
          <p:nvPr/>
        </p:nvCxnSpPr>
        <p:spPr>
          <a:xfrm rot="5400000" flipH="1" flipV="1">
            <a:off x="3124200" y="2621757"/>
            <a:ext cx="359569" cy="86756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726237" y="4745038"/>
            <a:ext cx="1917700" cy="85883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prstClr val="black"/>
                </a:solidFill>
              </a:rPr>
              <a:t>Mental </a:t>
            </a:r>
            <a:r>
              <a:rPr lang="en-GB" sz="2000" b="1" dirty="0">
                <a:solidFill>
                  <a:prstClr val="black"/>
                </a:solidFill>
              </a:rPr>
              <a:t>Functioning</a:t>
            </a:r>
            <a:endParaRPr lang="en-GB" sz="2000" b="1" dirty="0">
              <a:solidFill>
                <a:prstClr val="black"/>
              </a:solidFill>
            </a:endParaRPr>
          </a:p>
        </p:txBody>
      </p:sp>
      <p:cxnSp>
        <p:nvCxnSpPr>
          <p:cNvPr id="44" name="Curved Connector 43"/>
          <p:cNvCxnSpPr>
            <a:stCxn id="43" idx="0"/>
            <a:endCxn id="33" idx="2"/>
          </p:cNvCxnSpPr>
          <p:nvPr/>
        </p:nvCxnSpPr>
        <p:spPr>
          <a:xfrm rot="5400000" flipH="1" flipV="1">
            <a:off x="7617221" y="4455716"/>
            <a:ext cx="357188" cy="22145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7200" y="5410200"/>
            <a:ext cx="6191051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does all mental functioning involve cognitive representation (</a:t>
            </a:r>
            <a:r>
              <a:rPr lang="en-US" sz="2400" b="1" dirty="0" err="1">
                <a:solidFill>
                  <a:prstClr val="black"/>
                </a:solidFill>
              </a:rPr>
              <a:t>aboutness</a:t>
            </a:r>
            <a:r>
              <a:rPr lang="en-US" sz="2400" b="1" dirty="0">
                <a:solidFill>
                  <a:prstClr val="black"/>
                </a:solidFill>
              </a:rPr>
              <a:t>)?</a:t>
            </a:r>
          </a:p>
          <a:p>
            <a:pPr>
              <a:spcBef>
                <a:spcPts val="1000"/>
              </a:spcBef>
            </a:pPr>
            <a:r>
              <a:rPr lang="en-US" sz="2400" b="1" dirty="0">
                <a:solidFill>
                  <a:prstClr val="black"/>
                </a:solidFill>
              </a:rPr>
              <a:t>what </a:t>
            </a:r>
            <a:r>
              <a:rPr lang="en-US" sz="2400" b="1" i="1" dirty="0">
                <a:solidFill>
                  <a:prstClr val="black"/>
                </a:solidFill>
              </a:rPr>
              <a:t>is </a:t>
            </a:r>
            <a:r>
              <a:rPr lang="en-US" sz="2400" b="1" dirty="0" err="1">
                <a:solidFill>
                  <a:prstClr val="black"/>
                </a:solidFill>
              </a:rPr>
              <a:t>aboutness</a:t>
            </a:r>
            <a:r>
              <a:rPr lang="en-US" sz="2400" b="1" dirty="0">
                <a:solidFill>
                  <a:prstClr val="black"/>
                </a:solidFill>
              </a:rPr>
              <a:t>?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4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2238"/>
            <a:ext cx="8534400" cy="792162"/>
          </a:xfrm>
        </p:spPr>
        <p:txBody>
          <a:bodyPr>
            <a:normAutofit/>
          </a:bodyPr>
          <a:lstStyle/>
          <a:p>
            <a:r>
              <a:rPr lang="en-GB" dirty="0" smtClean="0"/>
              <a:t>Mental Functioning Ontology (MF)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C0504D"/>
                </a:solidFill>
              </a:rPr>
              <a:pPr/>
              <a:t>7</a:t>
            </a:fld>
            <a:endParaRPr lang="en-US" dirty="0">
              <a:solidFill>
                <a:srgbClr val="C0504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007953"/>
            <a:ext cx="9001125" cy="577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42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Linguistic Functioning Ontology </a:t>
            </a:r>
            <a:br>
              <a:rPr lang="en-US" sz="3600" dirty="0" smtClean="0"/>
            </a:br>
            <a:r>
              <a:rPr lang="en-US" sz="3600" dirty="0" smtClean="0"/>
              <a:t>(1. Speech and hearing)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3575" y="6386510"/>
            <a:ext cx="2133600" cy="365125"/>
          </a:xfrm>
        </p:spPr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5594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rgbClr val="C0504D"/>
                </a:solidFill>
              </a:rPr>
              <a:pPr/>
              <a:t>8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17950" y="1371600"/>
            <a:ext cx="1295400" cy="360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BFO:Entity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78087" y="1947863"/>
            <a:ext cx="1512095" cy="3190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BFO:Continuant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30837" y="1947863"/>
            <a:ext cx="1296988" cy="3603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BFO:Occurrent</a:t>
            </a:r>
          </a:p>
        </p:txBody>
      </p:sp>
      <p:cxnSp>
        <p:nvCxnSpPr>
          <p:cNvPr id="9" name="Curved Connector 8"/>
          <p:cNvCxnSpPr>
            <a:stCxn id="7" idx="0"/>
            <a:endCxn id="6" idx="2"/>
          </p:cNvCxnSpPr>
          <p:nvPr/>
        </p:nvCxnSpPr>
        <p:spPr>
          <a:xfrm rot="5400000" flipH="1" flipV="1">
            <a:off x="3791942" y="1174156"/>
            <a:ext cx="215900" cy="133151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8" idx="0"/>
            <a:endCxn id="6" idx="2"/>
          </p:cNvCxnSpPr>
          <p:nvPr/>
        </p:nvCxnSpPr>
        <p:spPr>
          <a:xfrm rot="16200000" flipV="1">
            <a:off x="5214144" y="1083469"/>
            <a:ext cx="215900" cy="15128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6078537" y="2524125"/>
            <a:ext cx="1296988" cy="360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BFO:Process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38225" y="2595563"/>
            <a:ext cx="1584325" cy="4325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BFO:Independent Continuant</a:t>
            </a:r>
          </a:p>
        </p:txBody>
      </p:sp>
      <p:cxnSp>
        <p:nvCxnSpPr>
          <p:cNvPr id="14" name="Curved Connector 13"/>
          <p:cNvCxnSpPr>
            <a:stCxn id="13" idx="0"/>
            <a:endCxn id="7" idx="2"/>
          </p:cNvCxnSpPr>
          <p:nvPr/>
        </p:nvCxnSpPr>
        <p:spPr>
          <a:xfrm rot="5400000" flipH="1" flipV="1">
            <a:off x="2367955" y="1729384"/>
            <a:ext cx="328613" cy="140374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518400" y="1812925"/>
            <a:ext cx="215900" cy="1444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17" name="TextBox 70"/>
          <p:cNvSpPr txBox="1">
            <a:spLocks noChangeArrowheads="1"/>
          </p:cNvSpPr>
          <p:nvPr/>
        </p:nvSpPr>
        <p:spPr bwMode="auto">
          <a:xfrm>
            <a:off x="7878762" y="1712913"/>
            <a:ext cx="525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solidFill>
                  <a:prstClr val="black"/>
                </a:solidFill>
                <a:latin typeface="Calibri" pitchFamily="34" charset="0"/>
              </a:rPr>
              <a:t>BFO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518400" y="2122488"/>
            <a:ext cx="215900" cy="14446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19" name="TextBox 171"/>
          <p:cNvSpPr txBox="1">
            <a:spLocks noChangeArrowheads="1"/>
          </p:cNvSpPr>
          <p:nvPr/>
        </p:nvSpPr>
        <p:spPr bwMode="auto">
          <a:xfrm>
            <a:off x="7878762" y="2022475"/>
            <a:ext cx="5884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</a:rPr>
              <a:t>MFO</a:t>
            </a:r>
            <a:endParaRPr lang="en-GB" sz="16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909887" y="2595562"/>
            <a:ext cx="1655764" cy="4325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BFO:Dependent Continuant</a:t>
            </a:r>
          </a:p>
        </p:txBody>
      </p:sp>
      <p:cxnSp>
        <p:nvCxnSpPr>
          <p:cNvPr id="21" name="Curved Connector 20"/>
          <p:cNvCxnSpPr>
            <a:stCxn id="20" idx="0"/>
            <a:endCxn id="7" idx="2"/>
          </p:cNvCxnSpPr>
          <p:nvPr/>
        </p:nvCxnSpPr>
        <p:spPr>
          <a:xfrm rot="16200000" flipV="1">
            <a:off x="3321646" y="2179439"/>
            <a:ext cx="328612" cy="50363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485952" y="4502944"/>
            <a:ext cx="1601787" cy="56515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Behaviour inducing state</a:t>
            </a:r>
          </a:p>
        </p:txBody>
      </p:sp>
      <p:cxnSp>
        <p:nvCxnSpPr>
          <p:cNvPr id="25" name="Curved Connector 24"/>
          <p:cNvCxnSpPr>
            <a:stCxn id="11" idx="0"/>
            <a:endCxn id="8" idx="2"/>
          </p:cNvCxnSpPr>
          <p:nvPr/>
        </p:nvCxnSpPr>
        <p:spPr>
          <a:xfrm rot="16200000" flipV="1">
            <a:off x="6294437" y="2092325"/>
            <a:ext cx="215900" cy="6477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5213350" y="3532188"/>
            <a:ext cx="1584325" cy="4675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Cognitive Representation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630612" y="3819525"/>
            <a:ext cx="1223963" cy="360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BFO:Quality</a:t>
            </a:r>
          </a:p>
        </p:txBody>
      </p:sp>
      <p:cxnSp>
        <p:nvCxnSpPr>
          <p:cNvPr id="28" name="Curved Connector 27"/>
          <p:cNvCxnSpPr>
            <a:stCxn id="27" idx="0"/>
            <a:endCxn id="20" idx="2"/>
          </p:cNvCxnSpPr>
          <p:nvPr/>
        </p:nvCxnSpPr>
        <p:spPr>
          <a:xfrm rot="16200000" flipV="1">
            <a:off x="3594498" y="3171428"/>
            <a:ext cx="791369" cy="5048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2" idx="0"/>
            <a:endCxn id="27" idx="2"/>
          </p:cNvCxnSpPr>
          <p:nvPr/>
        </p:nvCxnSpPr>
        <p:spPr>
          <a:xfrm rot="16200000" flipV="1">
            <a:off x="4103192" y="4319290"/>
            <a:ext cx="323056" cy="4425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6" idx="0"/>
            <a:endCxn id="20" idx="2"/>
          </p:cNvCxnSpPr>
          <p:nvPr/>
        </p:nvCxnSpPr>
        <p:spPr>
          <a:xfrm rot="16200000" flipV="1">
            <a:off x="4619625" y="2146300"/>
            <a:ext cx="504032" cy="226774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5399880" y="5223273"/>
            <a:ext cx="1728787" cy="12632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prstClr val="black"/>
                </a:solidFill>
              </a:rPr>
              <a:t>Speech-mediated cognitive representation </a:t>
            </a:r>
            <a:endParaRPr lang="en-GB" b="1" dirty="0">
              <a:solidFill>
                <a:prstClr val="black"/>
              </a:solidFill>
            </a:endParaRPr>
          </a:p>
        </p:txBody>
      </p:sp>
      <p:cxnSp>
        <p:nvCxnSpPr>
          <p:cNvPr id="32" name="Curved Connector 31"/>
          <p:cNvCxnSpPr>
            <a:stCxn id="31" idx="0"/>
            <a:endCxn id="26" idx="1"/>
          </p:cNvCxnSpPr>
          <p:nvPr/>
        </p:nvCxnSpPr>
        <p:spPr>
          <a:xfrm rot="16200000" flipV="1">
            <a:off x="5010149" y="3969148"/>
            <a:ext cx="1457326" cy="1050924"/>
          </a:xfrm>
          <a:prstGeom prst="curvedConnector4">
            <a:avLst>
              <a:gd name="adj1" fmla="val 41980"/>
              <a:gd name="adj2" fmla="val 121752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6411118" y="4341415"/>
            <a:ext cx="1354137" cy="5937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prstClr val="black"/>
                </a:solidFill>
              </a:rPr>
              <a:t>Speech process</a:t>
            </a:r>
            <a:endParaRPr lang="en-GB" b="1" dirty="0">
              <a:solidFill>
                <a:prstClr val="black"/>
              </a:solidFill>
            </a:endParaRPr>
          </a:p>
        </p:txBody>
      </p:sp>
      <p:cxnSp>
        <p:nvCxnSpPr>
          <p:cNvPr id="34" name="Curved Connector 33"/>
          <p:cNvCxnSpPr>
            <a:stCxn id="33" idx="0"/>
            <a:endCxn id="35" idx="2"/>
          </p:cNvCxnSpPr>
          <p:nvPr/>
        </p:nvCxnSpPr>
        <p:spPr>
          <a:xfrm rot="5400000" flipH="1" flipV="1">
            <a:off x="7045390" y="3646422"/>
            <a:ext cx="737790" cy="65219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7013575" y="3171825"/>
            <a:ext cx="1453618" cy="431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Bodily Process</a:t>
            </a:r>
          </a:p>
        </p:txBody>
      </p:sp>
      <p:cxnSp>
        <p:nvCxnSpPr>
          <p:cNvPr id="36" name="Curved Connector 35"/>
          <p:cNvCxnSpPr>
            <a:stCxn id="35" idx="0"/>
            <a:endCxn id="11" idx="2"/>
          </p:cNvCxnSpPr>
          <p:nvPr/>
        </p:nvCxnSpPr>
        <p:spPr>
          <a:xfrm rot="16200000" flipV="1">
            <a:off x="7090040" y="2521480"/>
            <a:ext cx="287337" cy="1013353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2182812" y="3387725"/>
            <a:ext cx="1374775" cy="360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BFO:Disposition</a:t>
            </a:r>
          </a:p>
        </p:txBody>
      </p:sp>
      <p:cxnSp>
        <p:nvCxnSpPr>
          <p:cNvPr id="38" name="Curved Connector 37"/>
          <p:cNvCxnSpPr>
            <a:stCxn id="37" idx="0"/>
            <a:endCxn id="20" idx="2"/>
          </p:cNvCxnSpPr>
          <p:nvPr/>
        </p:nvCxnSpPr>
        <p:spPr>
          <a:xfrm rot="5400000" flipH="1" flipV="1">
            <a:off x="3124200" y="2774157"/>
            <a:ext cx="359569" cy="86756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1803399" y="4080670"/>
            <a:ext cx="1601787" cy="56515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prstClr val="black"/>
                </a:solidFill>
              </a:rPr>
              <a:t>Linguistic competence</a:t>
            </a:r>
            <a:endParaRPr lang="en-GB" sz="1600" b="1" dirty="0">
              <a:solidFill>
                <a:prstClr val="black"/>
              </a:solidFill>
            </a:endParaRPr>
          </a:p>
        </p:txBody>
      </p:sp>
      <p:cxnSp>
        <p:nvCxnSpPr>
          <p:cNvPr id="41" name="Curved Connector 40"/>
          <p:cNvCxnSpPr>
            <a:stCxn id="40" idx="0"/>
          </p:cNvCxnSpPr>
          <p:nvPr/>
        </p:nvCxnSpPr>
        <p:spPr>
          <a:xfrm rot="5400000" flipH="1" flipV="1">
            <a:off x="2547143" y="3771108"/>
            <a:ext cx="366713" cy="25241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0" y="5019678"/>
            <a:ext cx="2604292" cy="107632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prstClr val="black"/>
                </a:solidFill>
              </a:rPr>
              <a:t>Speech competence of a population </a:t>
            </a:r>
          </a:p>
          <a:p>
            <a:pPr algn="ctr">
              <a:defRPr/>
            </a:pPr>
            <a:r>
              <a:rPr lang="en-GB" b="1" dirty="0">
                <a:solidFill>
                  <a:prstClr val="black"/>
                </a:solidFill>
              </a:rPr>
              <a:t>= a [spoken] language</a:t>
            </a:r>
            <a:endParaRPr lang="en-GB" b="1" dirty="0">
              <a:solidFill>
                <a:prstClr val="black"/>
              </a:solidFill>
            </a:endParaRPr>
          </a:p>
        </p:txBody>
      </p:sp>
      <p:cxnSp>
        <p:nvCxnSpPr>
          <p:cNvPr id="45" name="Curved Connector 44"/>
          <p:cNvCxnSpPr>
            <a:stCxn id="44" idx="0"/>
            <a:endCxn id="40" idx="2"/>
          </p:cNvCxnSpPr>
          <p:nvPr/>
        </p:nvCxnSpPr>
        <p:spPr>
          <a:xfrm rot="5400000" flipH="1" flipV="1">
            <a:off x="1766290" y="4181676"/>
            <a:ext cx="373858" cy="130214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2730499" y="5678488"/>
            <a:ext cx="2478087" cy="107632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prstClr val="black"/>
                </a:solidFill>
              </a:rPr>
              <a:t>Speech competence of an individual</a:t>
            </a:r>
            <a:endParaRPr lang="en-GB" b="1" dirty="0">
              <a:solidFill>
                <a:prstClr val="black"/>
              </a:solidFill>
            </a:endParaRPr>
          </a:p>
        </p:txBody>
      </p:sp>
      <p:cxnSp>
        <p:nvCxnSpPr>
          <p:cNvPr id="53" name="Curved Connector 52"/>
          <p:cNvCxnSpPr>
            <a:stCxn id="52" idx="0"/>
            <a:endCxn id="40" idx="2"/>
          </p:cNvCxnSpPr>
          <p:nvPr/>
        </p:nvCxnSpPr>
        <p:spPr>
          <a:xfrm rot="16200000" flipV="1">
            <a:off x="2770584" y="4479529"/>
            <a:ext cx="1032668" cy="136525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7518400" y="5260976"/>
            <a:ext cx="1418163" cy="8350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prstClr val="black"/>
                </a:solidFill>
              </a:rPr>
              <a:t>Hearing (registering) process</a:t>
            </a:r>
            <a:endParaRPr lang="en-GB" b="1" dirty="0">
              <a:solidFill>
                <a:prstClr val="black"/>
              </a:solidFill>
            </a:endParaRPr>
          </a:p>
        </p:txBody>
      </p:sp>
      <p:cxnSp>
        <p:nvCxnSpPr>
          <p:cNvPr id="60" name="Curved Connector 59"/>
          <p:cNvCxnSpPr>
            <a:stCxn id="59" idx="0"/>
            <a:endCxn id="35" idx="2"/>
          </p:cNvCxnSpPr>
          <p:nvPr/>
        </p:nvCxnSpPr>
        <p:spPr>
          <a:xfrm rot="16200000" flipV="1">
            <a:off x="7155258" y="4188752"/>
            <a:ext cx="1657351" cy="48709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276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Linguistic Functioning Ontology </a:t>
            </a:r>
            <a:br>
              <a:rPr lang="en-US" sz="3600" dirty="0" smtClean="0"/>
            </a:br>
            <a:r>
              <a:rPr lang="en-US" sz="3600" dirty="0" smtClean="0"/>
              <a:t>(2. Reading and writing)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3575" y="6303961"/>
            <a:ext cx="2133600" cy="365125"/>
          </a:xfrm>
        </p:spPr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5594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rgbClr val="C0504D"/>
                </a:solidFill>
              </a:rPr>
              <a:pPr/>
              <a:t>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17950" y="1371600"/>
            <a:ext cx="1295400" cy="360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BFO:Entity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78087" y="1947863"/>
            <a:ext cx="1512095" cy="3190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BFO:Continuant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30837" y="1947863"/>
            <a:ext cx="1296988" cy="3603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BFO:Occurrent</a:t>
            </a:r>
          </a:p>
        </p:txBody>
      </p:sp>
      <p:cxnSp>
        <p:nvCxnSpPr>
          <p:cNvPr id="9" name="Curved Connector 8"/>
          <p:cNvCxnSpPr>
            <a:stCxn id="7" idx="0"/>
            <a:endCxn id="6" idx="2"/>
          </p:cNvCxnSpPr>
          <p:nvPr/>
        </p:nvCxnSpPr>
        <p:spPr>
          <a:xfrm rot="5400000" flipH="1" flipV="1">
            <a:off x="3791942" y="1174156"/>
            <a:ext cx="215900" cy="133151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8" idx="0"/>
            <a:endCxn id="6" idx="2"/>
          </p:cNvCxnSpPr>
          <p:nvPr/>
        </p:nvCxnSpPr>
        <p:spPr>
          <a:xfrm rot="16200000" flipV="1">
            <a:off x="5214144" y="1083469"/>
            <a:ext cx="215900" cy="15128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6078537" y="2524125"/>
            <a:ext cx="1296988" cy="360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BFO:Process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38225" y="2595563"/>
            <a:ext cx="1584325" cy="4325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BFO:Independent Continuant</a:t>
            </a:r>
          </a:p>
        </p:txBody>
      </p:sp>
      <p:cxnSp>
        <p:nvCxnSpPr>
          <p:cNvPr id="14" name="Curved Connector 13"/>
          <p:cNvCxnSpPr>
            <a:stCxn id="13" idx="0"/>
            <a:endCxn id="7" idx="2"/>
          </p:cNvCxnSpPr>
          <p:nvPr/>
        </p:nvCxnSpPr>
        <p:spPr>
          <a:xfrm rot="5400000" flipH="1" flipV="1">
            <a:off x="2367955" y="1729384"/>
            <a:ext cx="328613" cy="140374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518400" y="1812925"/>
            <a:ext cx="215900" cy="1444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17" name="TextBox 70"/>
          <p:cNvSpPr txBox="1">
            <a:spLocks noChangeArrowheads="1"/>
          </p:cNvSpPr>
          <p:nvPr/>
        </p:nvSpPr>
        <p:spPr bwMode="auto">
          <a:xfrm>
            <a:off x="7878762" y="1712913"/>
            <a:ext cx="525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solidFill>
                  <a:prstClr val="black"/>
                </a:solidFill>
                <a:latin typeface="Calibri" pitchFamily="34" charset="0"/>
              </a:rPr>
              <a:t>BFO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518400" y="2122488"/>
            <a:ext cx="215900" cy="14446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19" name="TextBox 171"/>
          <p:cNvSpPr txBox="1">
            <a:spLocks noChangeArrowheads="1"/>
          </p:cNvSpPr>
          <p:nvPr/>
        </p:nvSpPr>
        <p:spPr bwMode="auto">
          <a:xfrm>
            <a:off x="7878762" y="2022475"/>
            <a:ext cx="5884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</a:rPr>
              <a:t>MFO</a:t>
            </a:r>
            <a:endParaRPr lang="en-GB" sz="16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909887" y="2595562"/>
            <a:ext cx="1655764" cy="4325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BFO:Dependent Continuant</a:t>
            </a:r>
          </a:p>
        </p:txBody>
      </p:sp>
      <p:cxnSp>
        <p:nvCxnSpPr>
          <p:cNvPr id="21" name="Curved Connector 20"/>
          <p:cNvCxnSpPr>
            <a:stCxn id="20" idx="0"/>
            <a:endCxn id="7" idx="2"/>
          </p:cNvCxnSpPr>
          <p:nvPr/>
        </p:nvCxnSpPr>
        <p:spPr>
          <a:xfrm rot="16200000" flipV="1">
            <a:off x="3321646" y="2179439"/>
            <a:ext cx="328612" cy="50363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485952" y="4502944"/>
            <a:ext cx="1601787" cy="56515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Behaviour inducing state</a:t>
            </a:r>
          </a:p>
        </p:txBody>
      </p:sp>
      <p:cxnSp>
        <p:nvCxnSpPr>
          <p:cNvPr id="25" name="Curved Connector 24"/>
          <p:cNvCxnSpPr>
            <a:stCxn id="11" idx="0"/>
            <a:endCxn id="8" idx="2"/>
          </p:cNvCxnSpPr>
          <p:nvPr/>
        </p:nvCxnSpPr>
        <p:spPr>
          <a:xfrm rot="16200000" flipV="1">
            <a:off x="6294437" y="2092325"/>
            <a:ext cx="215900" cy="6477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5213350" y="3532188"/>
            <a:ext cx="1584325" cy="4675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Cognitive Representation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630612" y="3819525"/>
            <a:ext cx="1223963" cy="360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BFO:Quality</a:t>
            </a:r>
          </a:p>
        </p:txBody>
      </p:sp>
      <p:cxnSp>
        <p:nvCxnSpPr>
          <p:cNvPr id="28" name="Curved Connector 27"/>
          <p:cNvCxnSpPr>
            <a:stCxn id="27" idx="0"/>
            <a:endCxn id="20" idx="2"/>
          </p:cNvCxnSpPr>
          <p:nvPr/>
        </p:nvCxnSpPr>
        <p:spPr>
          <a:xfrm rot="16200000" flipV="1">
            <a:off x="3594498" y="3171428"/>
            <a:ext cx="791369" cy="5048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2" idx="0"/>
            <a:endCxn id="27" idx="2"/>
          </p:cNvCxnSpPr>
          <p:nvPr/>
        </p:nvCxnSpPr>
        <p:spPr>
          <a:xfrm rot="16200000" flipV="1">
            <a:off x="4103192" y="4319290"/>
            <a:ext cx="323056" cy="4425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6" idx="0"/>
            <a:endCxn id="20" idx="2"/>
          </p:cNvCxnSpPr>
          <p:nvPr/>
        </p:nvCxnSpPr>
        <p:spPr>
          <a:xfrm rot="16200000" flipV="1">
            <a:off x="4619625" y="2146300"/>
            <a:ext cx="504032" cy="226774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5399880" y="5223273"/>
            <a:ext cx="1833828" cy="153153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prstClr val="black"/>
                </a:solidFill>
              </a:rPr>
              <a:t>Written-language-mediated cognitive representation </a:t>
            </a:r>
            <a:endParaRPr lang="en-GB" b="1" dirty="0">
              <a:solidFill>
                <a:prstClr val="black"/>
              </a:solidFill>
            </a:endParaRPr>
          </a:p>
        </p:txBody>
      </p:sp>
      <p:cxnSp>
        <p:nvCxnSpPr>
          <p:cNvPr id="32" name="Curved Connector 31"/>
          <p:cNvCxnSpPr>
            <a:stCxn id="31" idx="0"/>
            <a:endCxn id="26" idx="1"/>
          </p:cNvCxnSpPr>
          <p:nvPr/>
        </p:nvCxnSpPr>
        <p:spPr>
          <a:xfrm rot="16200000" flipV="1">
            <a:off x="5036409" y="3942888"/>
            <a:ext cx="1457326" cy="1103444"/>
          </a:xfrm>
          <a:prstGeom prst="curvedConnector4">
            <a:avLst>
              <a:gd name="adj1" fmla="val 41980"/>
              <a:gd name="adj2" fmla="val 120717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6411118" y="4341415"/>
            <a:ext cx="1354137" cy="5937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prstClr val="black"/>
                </a:solidFill>
              </a:rPr>
              <a:t>Writing process</a:t>
            </a:r>
            <a:endParaRPr lang="en-GB" b="1" dirty="0">
              <a:solidFill>
                <a:prstClr val="black"/>
              </a:solidFill>
            </a:endParaRPr>
          </a:p>
        </p:txBody>
      </p:sp>
      <p:cxnSp>
        <p:nvCxnSpPr>
          <p:cNvPr id="34" name="Curved Connector 33"/>
          <p:cNvCxnSpPr>
            <a:stCxn id="33" idx="0"/>
            <a:endCxn id="35" idx="2"/>
          </p:cNvCxnSpPr>
          <p:nvPr/>
        </p:nvCxnSpPr>
        <p:spPr>
          <a:xfrm rot="5400000" flipH="1" flipV="1">
            <a:off x="7045390" y="3646422"/>
            <a:ext cx="737790" cy="65219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7013575" y="3171825"/>
            <a:ext cx="1453618" cy="431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Bodily Process</a:t>
            </a:r>
          </a:p>
        </p:txBody>
      </p:sp>
      <p:cxnSp>
        <p:nvCxnSpPr>
          <p:cNvPr id="36" name="Curved Connector 35"/>
          <p:cNvCxnSpPr>
            <a:stCxn id="35" idx="0"/>
            <a:endCxn id="11" idx="2"/>
          </p:cNvCxnSpPr>
          <p:nvPr/>
        </p:nvCxnSpPr>
        <p:spPr>
          <a:xfrm rot="16200000" flipV="1">
            <a:off x="7090040" y="2521480"/>
            <a:ext cx="287337" cy="1013353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2182812" y="3387725"/>
            <a:ext cx="1374775" cy="360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BFO:Disposition</a:t>
            </a:r>
          </a:p>
        </p:txBody>
      </p:sp>
      <p:cxnSp>
        <p:nvCxnSpPr>
          <p:cNvPr id="38" name="Curved Connector 37"/>
          <p:cNvCxnSpPr>
            <a:stCxn id="37" idx="0"/>
            <a:endCxn id="20" idx="2"/>
          </p:cNvCxnSpPr>
          <p:nvPr/>
        </p:nvCxnSpPr>
        <p:spPr>
          <a:xfrm rot="5400000" flipH="1" flipV="1">
            <a:off x="3124200" y="2774157"/>
            <a:ext cx="359569" cy="86756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1803399" y="4080670"/>
            <a:ext cx="1601787" cy="56515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Linguistic competence</a:t>
            </a:r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41" name="Curved Connector 40"/>
          <p:cNvCxnSpPr>
            <a:stCxn id="40" idx="0"/>
          </p:cNvCxnSpPr>
          <p:nvPr/>
        </p:nvCxnSpPr>
        <p:spPr>
          <a:xfrm rot="5400000" flipH="1" flipV="1">
            <a:off x="2547143" y="3771108"/>
            <a:ext cx="366713" cy="25241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0" y="5019678"/>
            <a:ext cx="2604292" cy="14668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prstClr val="black"/>
                </a:solidFill>
              </a:rPr>
              <a:t>Written linguistic competence of a population </a:t>
            </a:r>
          </a:p>
          <a:p>
            <a:pPr algn="ctr">
              <a:defRPr/>
            </a:pPr>
            <a:r>
              <a:rPr lang="en-GB" b="1" dirty="0">
                <a:solidFill>
                  <a:prstClr val="black"/>
                </a:solidFill>
              </a:rPr>
              <a:t>= a [written] language</a:t>
            </a:r>
            <a:endParaRPr lang="en-GB" b="1" dirty="0">
              <a:solidFill>
                <a:prstClr val="black"/>
              </a:solidFill>
            </a:endParaRPr>
          </a:p>
        </p:txBody>
      </p:sp>
      <p:cxnSp>
        <p:nvCxnSpPr>
          <p:cNvPr id="45" name="Curved Connector 44"/>
          <p:cNvCxnSpPr>
            <a:stCxn id="44" idx="0"/>
            <a:endCxn id="40" idx="2"/>
          </p:cNvCxnSpPr>
          <p:nvPr/>
        </p:nvCxnSpPr>
        <p:spPr>
          <a:xfrm rot="5400000" flipH="1" flipV="1">
            <a:off x="1766290" y="4181676"/>
            <a:ext cx="373858" cy="130214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2730499" y="5678488"/>
            <a:ext cx="2478087" cy="107632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prstClr val="black"/>
                </a:solidFill>
              </a:rPr>
              <a:t>Written linguistic competence of an individual</a:t>
            </a:r>
            <a:endParaRPr lang="en-GB" b="1" dirty="0">
              <a:solidFill>
                <a:prstClr val="black"/>
              </a:solidFill>
            </a:endParaRPr>
          </a:p>
        </p:txBody>
      </p:sp>
      <p:cxnSp>
        <p:nvCxnSpPr>
          <p:cNvPr id="53" name="Curved Connector 52"/>
          <p:cNvCxnSpPr>
            <a:stCxn id="52" idx="0"/>
            <a:endCxn id="40" idx="2"/>
          </p:cNvCxnSpPr>
          <p:nvPr/>
        </p:nvCxnSpPr>
        <p:spPr>
          <a:xfrm rot="16200000" flipV="1">
            <a:off x="2770584" y="4479529"/>
            <a:ext cx="1032668" cy="136525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7518400" y="5260976"/>
            <a:ext cx="1418163" cy="8350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prstClr val="black"/>
                </a:solidFill>
              </a:rPr>
              <a:t>Reading (registering) process</a:t>
            </a:r>
            <a:endParaRPr lang="en-GB" b="1" dirty="0">
              <a:solidFill>
                <a:prstClr val="black"/>
              </a:solidFill>
            </a:endParaRPr>
          </a:p>
        </p:txBody>
      </p:sp>
      <p:cxnSp>
        <p:nvCxnSpPr>
          <p:cNvPr id="60" name="Curved Connector 59"/>
          <p:cNvCxnSpPr>
            <a:stCxn id="59" idx="0"/>
            <a:endCxn id="35" idx="2"/>
          </p:cNvCxnSpPr>
          <p:nvPr/>
        </p:nvCxnSpPr>
        <p:spPr>
          <a:xfrm rot="16200000" flipV="1">
            <a:off x="7155258" y="4188752"/>
            <a:ext cx="1657351" cy="48709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011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1754</Words>
  <Application>Microsoft Office PowerPoint</Application>
  <PresentationFormat>On-screen Show (4:3)</PresentationFormat>
  <Paragraphs>328</Paragraphs>
  <Slides>49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Office Theme</vt:lpstr>
      <vt:lpstr>1_Office Theme</vt:lpstr>
      <vt:lpstr>2_Office Theme</vt:lpstr>
      <vt:lpstr>Mental Functioning Ontology and the ICF</vt:lpstr>
      <vt:lpstr>Basic Formal Ontology  </vt:lpstr>
      <vt:lpstr>Basic Formal Ontology  and Mental Functioning Ontology (MFO)</vt:lpstr>
      <vt:lpstr>Basic Formal Ontology  and Mental Functioning Ontology (MFO)</vt:lpstr>
      <vt:lpstr>Functions vs. Functionings</vt:lpstr>
      <vt:lpstr>Aboutness (‘Intentionality’)</vt:lpstr>
      <vt:lpstr>Mental Functioning Ontology (MF)</vt:lpstr>
      <vt:lpstr>Linguistic Functioning Ontology  (1. Speech and hearing)</vt:lpstr>
      <vt:lpstr>Linguistic Functioning Ontology  (2. Reading and writing)</vt:lpstr>
      <vt:lpstr>Linguistic Functioning Ontology  (the whole thing)</vt:lpstr>
      <vt:lpstr>How to build MF±Language</vt:lpstr>
      <vt:lpstr>http://bioportal.bioontology.org/ontologies/45578/</vt:lpstr>
      <vt:lpstr>For ICD mental function is a subtype of body function</vt:lpstr>
      <vt:lpstr>http://bioportal.bioontology.org/ontologies/45578/</vt:lpstr>
      <vt:lpstr>http://bioportal.bioontology.org/ontologies/45578/</vt:lpstr>
      <vt:lpstr>Definition of ‘Mental Functions’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Dreaming?</vt:lpstr>
      <vt:lpstr>http://apps.who.int/classifications/icd10/browse/2010/en#/F44.8</vt:lpstr>
      <vt:lpstr>http://bioportal.bioontology.org/ontologies/45578/</vt:lpstr>
      <vt:lpstr>http://bioportal.bioontology.org/ontologies/45578/</vt:lpstr>
      <vt:lpstr>PowerPoint Presentation</vt:lpstr>
      <vt:lpstr>PowerPoint Presentation</vt:lpstr>
      <vt:lpstr>PowerPoint Presentation</vt:lpstr>
      <vt:lpstr>PowerPoint Presentation</vt:lpstr>
      <vt:lpstr>Mental Functioning Ontology (MF)</vt:lpstr>
      <vt:lpstr>Mental Functioning Ontology (MF)</vt:lpstr>
      <vt:lpstr>PowerPoint Presentation</vt:lpstr>
      <vt:lpstr>PowerPoint Presentation</vt:lpstr>
      <vt:lpstr>Mental Functioning Ontology (MF)</vt:lpstr>
      <vt:lpstr>PowerPoint Presentation</vt:lpstr>
      <vt:lpstr>Mental Functioning Ontology (MF)</vt:lpstr>
      <vt:lpstr>Mental Functioning Ontology (MF)</vt:lpstr>
      <vt:lpstr>PowerPoint Presentation</vt:lpstr>
      <vt:lpstr>Mental Functioning Ontology (MF)</vt:lpstr>
      <vt:lpstr>PowerPoint Presentation</vt:lpstr>
      <vt:lpstr>PowerPoint Presentation</vt:lpstr>
      <vt:lpstr>PowerPoint Presentation</vt:lpstr>
      <vt:lpstr>WHO ICF Pro</vt:lpstr>
      <vt:lpstr>PowerPoint Presentation</vt:lpstr>
      <vt:lpstr>WHO ICF Con</vt:lpstr>
      <vt:lpstr>Strategy for MF Ontology</vt:lpstr>
      <vt:lpstr>Examples from MF-Emotion Ontology</vt:lpstr>
      <vt:lpstr>PowerPoint Presentation</vt:lpstr>
      <vt:lpstr>PowerPoint Presentation</vt:lpstr>
    </vt:vector>
  </TitlesOfParts>
  <Company>SUNY Campus Agreement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Functioning Ontology and the ICF</dc:title>
  <dc:creator>phismith</dc:creator>
  <cp:lastModifiedBy>phismith</cp:lastModifiedBy>
  <cp:revision>1</cp:revision>
  <dcterms:created xsi:type="dcterms:W3CDTF">2012-11-04T19:54:21Z</dcterms:created>
  <dcterms:modified xsi:type="dcterms:W3CDTF">2012-11-04T19:54:46Z</dcterms:modified>
</cp:coreProperties>
</file>