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7" r:id="rId3"/>
    <p:sldId id="311" r:id="rId4"/>
    <p:sldId id="312" r:id="rId5"/>
    <p:sldId id="265" r:id="rId6"/>
    <p:sldId id="299" r:id="rId7"/>
    <p:sldId id="258" r:id="rId8"/>
    <p:sldId id="269" r:id="rId9"/>
    <p:sldId id="266" r:id="rId10"/>
    <p:sldId id="268" r:id="rId11"/>
    <p:sldId id="267" r:id="rId12"/>
    <p:sldId id="270" r:id="rId13"/>
    <p:sldId id="271" r:id="rId14"/>
    <p:sldId id="272" r:id="rId15"/>
    <p:sldId id="274" r:id="rId16"/>
    <p:sldId id="275" r:id="rId17"/>
    <p:sldId id="300" r:id="rId18"/>
    <p:sldId id="259" r:id="rId19"/>
    <p:sldId id="279" r:id="rId20"/>
    <p:sldId id="313" r:id="rId21"/>
    <p:sldId id="314" r:id="rId22"/>
    <p:sldId id="292" r:id="rId23"/>
    <p:sldId id="293" r:id="rId24"/>
    <p:sldId id="304" r:id="rId25"/>
    <p:sldId id="306" r:id="rId26"/>
    <p:sldId id="260" r:id="rId27"/>
    <p:sldId id="286" r:id="rId28"/>
    <p:sldId id="301" r:id="rId29"/>
    <p:sldId id="282" r:id="rId30"/>
    <p:sldId id="283" r:id="rId31"/>
    <p:sldId id="278" r:id="rId32"/>
    <p:sldId id="284" r:id="rId33"/>
    <p:sldId id="289" r:id="rId34"/>
    <p:sldId id="288" r:id="rId35"/>
    <p:sldId id="285" r:id="rId36"/>
    <p:sldId id="309" r:id="rId37"/>
    <p:sldId id="310" r:id="rId38"/>
    <p:sldId id="303" r:id="rId39"/>
    <p:sldId id="291" r:id="rId40"/>
    <p:sldId id="307" r:id="rId41"/>
    <p:sldId id="261" r:id="rId42"/>
    <p:sldId id="30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3" d="100"/>
          <a:sy n="73" d="100"/>
        </p:scale>
        <p:origin x="-121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C9DA7-698F-0B44-B822-E1AB3BB284DA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19BA6-BB9A-2C47-9889-27C907173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2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Currently,</a:t>
            </a:r>
            <a:r>
              <a:rPr lang="en-US" baseline="0" dirty="0" smtClean="0"/>
              <a:t> EQAPOL reference laboratory for flow 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19BA6-BB9A-2C47-9889-27C9071738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non-human primates, entirely different scheme based on CD28 and CD95 used to distinguish CM and EM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19BA6-BB9A-2C47-9889-27C9071738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44EE-87C7-1744-BC04-E97398FA074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CCR7</a:t>
            </a:r>
            <a:r>
              <a:rPr lang="en-US" baseline="0" dirty="0" smtClean="0"/>
              <a:t> divides CM and EM into </a:t>
            </a:r>
            <a:r>
              <a:rPr lang="en-US" dirty="0" smtClean="0"/>
              <a:t>further maturational</a:t>
            </a:r>
            <a:r>
              <a:rPr lang="en-US" baseline="0" dirty="0" smtClean="0"/>
              <a:t> subsets (CCR7+/CCR7)-; suggesting CCR7 may add information to our existing definitions of maturational subsets for CM and EM.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44EE-87C7-1744-BC04-E97398FA074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2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4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2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3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1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B0529-20A2-8F43-A3C8-5059534AB353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086F-8DF4-424A-AD9A-B946D54FD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1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 Cytometry Analysis</a:t>
            </a:r>
            <a:br>
              <a:rPr lang="en-US" dirty="0" smtClean="0"/>
            </a:br>
            <a:r>
              <a:rPr lang="en-US" dirty="0" smtClean="0"/>
              <a:t>for HIV/AIDS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168" y="3886200"/>
            <a:ext cx="6798939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Immunology Ontologies and Their Applications in Processing Clinical Data</a:t>
            </a:r>
          </a:p>
          <a:p>
            <a:r>
              <a:rPr lang="en-US" dirty="0" smtClean="0"/>
              <a:t>June 11-13, Buffalo, NY</a:t>
            </a:r>
          </a:p>
          <a:p>
            <a:r>
              <a:rPr lang="en-US" dirty="0" smtClean="0"/>
              <a:t>Director, Biostatistics and Computational Core, Duke CFAR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Maturation/Memory (CD8)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466725" y="1600200"/>
            <a:ext cx="8058150" cy="5029200"/>
            <a:chOff x="466725" y="1600200"/>
            <a:chExt cx="8058150" cy="5029200"/>
          </a:xfrm>
        </p:grpSpPr>
        <p:sp>
          <p:nvSpPr>
            <p:cNvPr id="59" name="Oval 3"/>
            <p:cNvSpPr>
              <a:spLocks noChangeArrowheads="1"/>
            </p:cNvSpPr>
            <p:nvPr/>
          </p:nvSpPr>
          <p:spPr bwMode="auto">
            <a:xfrm>
              <a:off x="615950" y="2600325"/>
              <a:ext cx="990600" cy="990600"/>
            </a:xfrm>
            <a:prstGeom prst="ellips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4"/>
            <p:cNvSpPr>
              <a:spLocks noChangeArrowheads="1"/>
            </p:cNvSpPr>
            <p:nvPr/>
          </p:nvSpPr>
          <p:spPr bwMode="auto">
            <a:xfrm>
              <a:off x="3940175" y="2600325"/>
              <a:ext cx="990600" cy="990600"/>
            </a:xfrm>
            <a:prstGeom prst="ellips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2263775" y="2600325"/>
              <a:ext cx="990600" cy="990600"/>
            </a:xfrm>
            <a:prstGeom prst="ellips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6"/>
            <p:cNvSpPr>
              <a:spLocks noChangeArrowheads="1"/>
            </p:cNvSpPr>
            <p:nvPr/>
          </p:nvSpPr>
          <p:spPr bwMode="auto">
            <a:xfrm>
              <a:off x="5616575" y="2600325"/>
              <a:ext cx="990600" cy="990600"/>
            </a:xfrm>
            <a:prstGeom prst="ellips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7"/>
            <p:cNvSpPr>
              <a:spLocks noChangeArrowheads="1"/>
            </p:cNvSpPr>
            <p:nvPr/>
          </p:nvSpPr>
          <p:spPr bwMode="auto">
            <a:xfrm>
              <a:off x="7292975" y="2600325"/>
              <a:ext cx="990600" cy="990600"/>
            </a:xfrm>
            <a:prstGeom prst="ellips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692150" y="2828925"/>
              <a:ext cx="838200" cy="457200"/>
            </a:xfrm>
            <a:prstGeom prst="rect">
              <a:avLst/>
            </a:prstGeom>
            <a:noFill/>
            <a:ln w="254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Naive</a:t>
              </a:r>
            </a:p>
          </p:txBody>
        </p:sp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466725" y="3598863"/>
              <a:ext cx="13589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CD45RO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-</a:t>
              </a:r>
            </a:p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CD27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2092325" y="3590925"/>
              <a:ext cx="140335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CD45RO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CD27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3768725" y="3590925"/>
              <a:ext cx="140335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CD45RO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CD27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-</a:t>
              </a:r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5430838" y="3590925"/>
              <a:ext cx="140335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CD45RO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CD57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</a:p>
          </p:txBody>
        </p:sp>
        <p:sp>
          <p:nvSpPr>
            <p:cNvPr id="69" name="Text Box 16"/>
            <p:cNvSpPr txBox="1">
              <a:spLocks noChangeArrowheads="1"/>
            </p:cNvSpPr>
            <p:nvPr/>
          </p:nvSpPr>
          <p:spPr bwMode="auto">
            <a:xfrm>
              <a:off x="7165975" y="3590925"/>
              <a:ext cx="135890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CD45RO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-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 eaLnBrk="1" hangingPunct="1">
                <a:defRPr/>
              </a:pPr>
              <a:r>
                <a:rPr lang="en-US" sz="2200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CD57</a:t>
              </a:r>
              <a:r>
                <a:rPr lang="en-US" sz="2200" b="1" baseline="30000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+</a:t>
              </a:r>
              <a:endParaRPr lang="en-US" sz="2200" b="1" smtClean="0">
                <a:solidFill>
                  <a:srgbClr val="FF9218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0" name="Text Box 17"/>
            <p:cNvSpPr txBox="1">
              <a:spLocks noChangeArrowheads="1"/>
            </p:cNvSpPr>
            <p:nvPr/>
          </p:nvSpPr>
          <p:spPr bwMode="auto">
            <a:xfrm>
              <a:off x="593725" y="1600200"/>
              <a:ext cx="1539875" cy="457200"/>
            </a:xfrm>
            <a:prstGeom prst="rect">
              <a:avLst/>
            </a:prstGeom>
            <a:noFill/>
            <a:ln w="254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smtClean="0">
                  <a:solidFill>
                    <a:srgbClr val="FF921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ANTIGEN</a:t>
              </a:r>
            </a:p>
          </p:txBody>
        </p:sp>
        <p:sp>
          <p:nvSpPr>
            <p:cNvPr id="71" name="AutoShape 18"/>
            <p:cNvSpPr>
              <a:spLocks noChangeArrowheads="1"/>
            </p:cNvSpPr>
            <p:nvPr/>
          </p:nvSpPr>
          <p:spPr bwMode="auto">
            <a:xfrm>
              <a:off x="2438400" y="5181600"/>
              <a:ext cx="5867400" cy="685800"/>
            </a:xfrm>
            <a:prstGeom prst="rtTriangle">
              <a:avLst/>
            </a:prstGeom>
            <a:solidFill>
              <a:srgbClr val="2F8B2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19"/>
            <p:cNvSpPr>
              <a:spLocks noChangeArrowheads="1"/>
            </p:cNvSpPr>
            <p:nvPr/>
          </p:nvSpPr>
          <p:spPr bwMode="auto">
            <a:xfrm rot="10800000">
              <a:off x="2438400" y="5943600"/>
              <a:ext cx="5867400" cy="685800"/>
            </a:xfrm>
            <a:prstGeom prst="rtTriangle">
              <a:avLst/>
            </a:prstGeom>
            <a:solidFill>
              <a:srgbClr val="ED181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Text Box 20"/>
            <p:cNvSpPr txBox="1">
              <a:spLocks noChangeArrowheads="1"/>
            </p:cNvSpPr>
            <p:nvPr/>
          </p:nvSpPr>
          <p:spPr bwMode="auto">
            <a:xfrm>
              <a:off x="558800" y="5800725"/>
              <a:ext cx="135255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b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Effector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b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Function</a:t>
              </a: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539750" y="5114925"/>
              <a:ext cx="182245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b="1" smtClean="0">
                  <a:solidFill>
                    <a:srgbClr val="2F8B2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Proliferative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b="1" smtClean="0">
                  <a:solidFill>
                    <a:srgbClr val="2F8B2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Capacity</a:t>
              </a:r>
            </a:p>
          </p:txBody>
        </p:sp>
        <p:sp>
          <p:nvSpPr>
            <p:cNvPr id="75" name="AutoShape 22"/>
            <p:cNvSpPr>
              <a:spLocks noChangeArrowheads="1"/>
            </p:cNvSpPr>
            <p:nvPr/>
          </p:nvSpPr>
          <p:spPr bwMode="auto">
            <a:xfrm>
              <a:off x="1676400" y="2984500"/>
              <a:ext cx="457200" cy="301625"/>
            </a:xfrm>
            <a:prstGeom prst="rightArrow">
              <a:avLst>
                <a:gd name="adj1" fmla="val 50000"/>
                <a:gd name="adj2" fmla="val 37895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AutoShape 23"/>
            <p:cNvSpPr>
              <a:spLocks noChangeArrowheads="1"/>
            </p:cNvSpPr>
            <p:nvPr/>
          </p:nvSpPr>
          <p:spPr bwMode="auto">
            <a:xfrm>
              <a:off x="3352800" y="2981325"/>
              <a:ext cx="457200" cy="301625"/>
            </a:xfrm>
            <a:prstGeom prst="rightArrow">
              <a:avLst>
                <a:gd name="adj1" fmla="val 50000"/>
                <a:gd name="adj2" fmla="val 37895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24"/>
            <p:cNvSpPr>
              <a:spLocks noChangeArrowheads="1"/>
            </p:cNvSpPr>
            <p:nvPr/>
          </p:nvSpPr>
          <p:spPr bwMode="auto">
            <a:xfrm>
              <a:off x="5029200" y="2981325"/>
              <a:ext cx="457200" cy="301625"/>
            </a:xfrm>
            <a:prstGeom prst="rightArrow">
              <a:avLst>
                <a:gd name="adj1" fmla="val 50000"/>
                <a:gd name="adj2" fmla="val 37895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AutoShape 25"/>
            <p:cNvSpPr>
              <a:spLocks noChangeArrowheads="1"/>
            </p:cNvSpPr>
            <p:nvPr/>
          </p:nvSpPr>
          <p:spPr bwMode="auto">
            <a:xfrm>
              <a:off x="6705600" y="2981325"/>
              <a:ext cx="457200" cy="301625"/>
            </a:xfrm>
            <a:prstGeom prst="rightArrow">
              <a:avLst>
                <a:gd name="adj1" fmla="val 50000"/>
                <a:gd name="adj2" fmla="val 37895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4648200" y="2055813"/>
              <a:ext cx="1295400" cy="315912"/>
            </a:xfrm>
            <a:custGeom>
              <a:avLst/>
              <a:gdLst>
                <a:gd name="T0" fmla="*/ 2147483647 w 864"/>
                <a:gd name="T1" fmla="*/ 2147483647 h 280"/>
                <a:gd name="T2" fmla="*/ 2147483647 w 864"/>
                <a:gd name="T3" fmla="*/ 2147483647 h 280"/>
                <a:gd name="T4" fmla="*/ 2147483647 w 864"/>
                <a:gd name="T5" fmla="*/ 2147483647 h 280"/>
                <a:gd name="T6" fmla="*/ 0 w 864"/>
                <a:gd name="T7" fmla="*/ 2147483647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280"/>
                <a:gd name="T14" fmla="*/ 864 w 864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280">
                  <a:moveTo>
                    <a:pt x="864" y="280"/>
                  </a:moveTo>
                  <a:cubicBezTo>
                    <a:pt x="792" y="180"/>
                    <a:pt x="720" y="80"/>
                    <a:pt x="624" y="40"/>
                  </a:cubicBezTo>
                  <a:cubicBezTo>
                    <a:pt x="528" y="0"/>
                    <a:pt x="392" y="0"/>
                    <a:pt x="288" y="40"/>
                  </a:cubicBezTo>
                  <a:cubicBezTo>
                    <a:pt x="184" y="80"/>
                    <a:pt x="48" y="240"/>
                    <a:pt x="0" y="280"/>
                  </a:cubicBezTo>
                </a:path>
              </a:pathLst>
            </a:custGeom>
            <a:noFill/>
            <a:ln w="60325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30"/>
            <p:cNvSpPr>
              <a:spLocks/>
            </p:cNvSpPr>
            <p:nvPr/>
          </p:nvSpPr>
          <p:spPr bwMode="auto">
            <a:xfrm>
              <a:off x="3048000" y="1752600"/>
              <a:ext cx="2971800" cy="695325"/>
            </a:xfrm>
            <a:custGeom>
              <a:avLst/>
              <a:gdLst>
                <a:gd name="T0" fmla="*/ 2147483647 w 864"/>
                <a:gd name="T1" fmla="*/ 2147483647 h 280"/>
                <a:gd name="T2" fmla="*/ 2147483647 w 864"/>
                <a:gd name="T3" fmla="*/ 2147483647 h 280"/>
                <a:gd name="T4" fmla="*/ 2147483647 w 864"/>
                <a:gd name="T5" fmla="*/ 2147483647 h 280"/>
                <a:gd name="T6" fmla="*/ 0 w 864"/>
                <a:gd name="T7" fmla="*/ 2147483647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280"/>
                <a:gd name="T14" fmla="*/ 864 w 864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280">
                  <a:moveTo>
                    <a:pt x="864" y="280"/>
                  </a:moveTo>
                  <a:cubicBezTo>
                    <a:pt x="792" y="180"/>
                    <a:pt x="720" y="80"/>
                    <a:pt x="624" y="40"/>
                  </a:cubicBezTo>
                  <a:cubicBezTo>
                    <a:pt x="528" y="0"/>
                    <a:pt x="392" y="0"/>
                    <a:pt x="288" y="40"/>
                  </a:cubicBezTo>
                  <a:cubicBezTo>
                    <a:pt x="184" y="80"/>
                    <a:pt x="48" y="240"/>
                    <a:pt x="0" y="280"/>
                  </a:cubicBezTo>
                </a:path>
              </a:pathLst>
            </a:custGeom>
            <a:noFill/>
            <a:ln w="60325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TextBox 26"/>
            <p:cNvSpPr txBox="1">
              <a:spLocks noChangeArrowheads="1"/>
            </p:cNvSpPr>
            <p:nvPr/>
          </p:nvSpPr>
          <p:spPr bwMode="auto">
            <a:xfrm>
              <a:off x="2438400" y="2819400"/>
              <a:ext cx="6635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9218"/>
                  </a:solidFill>
                </a:rPr>
                <a:t>CM</a:t>
              </a:r>
            </a:p>
          </p:txBody>
        </p:sp>
        <p:sp>
          <p:nvSpPr>
            <p:cNvPr id="82" name="TextBox 27"/>
            <p:cNvSpPr txBox="1">
              <a:spLocks noChangeArrowheads="1"/>
            </p:cNvSpPr>
            <p:nvPr/>
          </p:nvSpPr>
          <p:spPr bwMode="auto">
            <a:xfrm>
              <a:off x="4114800" y="2819400"/>
              <a:ext cx="6461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9218"/>
                  </a:solidFill>
                </a:rPr>
                <a:t>EM</a:t>
              </a:r>
            </a:p>
          </p:txBody>
        </p:sp>
        <p:sp>
          <p:nvSpPr>
            <p:cNvPr id="83" name="TextBox 28"/>
            <p:cNvSpPr txBox="1">
              <a:spLocks noChangeArrowheads="1"/>
            </p:cNvSpPr>
            <p:nvPr/>
          </p:nvSpPr>
          <p:spPr bwMode="auto">
            <a:xfrm>
              <a:off x="5943600" y="2819400"/>
              <a:ext cx="3762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9218"/>
                  </a:solidFill>
                </a:rPr>
                <a:t>E</a:t>
              </a:r>
            </a:p>
          </p:txBody>
        </p:sp>
        <p:sp>
          <p:nvSpPr>
            <p:cNvPr id="84" name="TextBox 29"/>
            <p:cNvSpPr txBox="1">
              <a:spLocks noChangeArrowheads="1"/>
            </p:cNvSpPr>
            <p:nvPr/>
          </p:nvSpPr>
          <p:spPr bwMode="auto">
            <a:xfrm>
              <a:off x="7543800" y="2819400"/>
              <a:ext cx="5699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9218"/>
                  </a:solidFill>
                </a:rPr>
                <a:t>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704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Maturation/Memory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1971675"/>
            <a:ext cx="9144000" cy="4883150"/>
            <a:chOff x="76200" y="1971675"/>
            <a:chExt cx="9144000" cy="488315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303213" y="3294063"/>
              <a:ext cx="1220787" cy="1579562"/>
              <a:chOff x="2506" y="1666"/>
              <a:chExt cx="875" cy="1173"/>
            </a:xfrm>
          </p:grpSpPr>
          <p:grpSp>
            <p:nvGrpSpPr>
              <p:cNvPr id="784" name="Group 3"/>
              <p:cNvGrpSpPr>
                <a:grpSpLocks/>
              </p:cNvGrpSpPr>
              <p:nvPr/>
            </p:nvGrpSpPr>
            <p:grpSpPr bwMode="auto">
              <a:xfrm>
                <a:off x="2506" y="1666"/>
                <a:ext cx="871" cy="1173"/>
                <a:chOff x="2506" y="1666"/>
                <a:chExt cx="871" cy="1173"/>
              </a:xfrm>
            </p:grpSpPr>
            <p:sp>
              <p:nvSpPr>
                <p:cNvPr id="805" name="Rectangle 4"/>
                <p:cNvSpPr>
                  <a:spLocks noChangeArrowheads="1"/>
                </p:cNvSpPr>
                <p:nvPr/>
              </p:nvSpPr>
              <p:spPr bwMode="auto">
                <a:xfrm>
                  <a:off x="2571" y="1728"/>
                  <a:ext cx="806" cy="807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06" name="Group 5"/>
                <p:cNvGrpSpPr>
                  <a:grpSpLocks/>
                </p:cNvGrpSpPr>
                <p:nvPr/>
              </p:nvGrpSpPr>
              <p:grpSpPr bwMode="auto">
                <a:xfrm>
                  <a:off x="2571" y="2532"/>
                  <a:ext cx="803" cy="307"/>
                  <a:chOff x="2571" y="2532"/>
                  <a:chExt cx="803" cy="307"/>
                </a:xfrm>
              </p:grpSpPr>
              <p:sp>
                <p:nvSpPr>
                  <p:cNvPr id="86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571" y="2532"/>
                    <a:ext cx="80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68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2571" y="2535"/>
                    <a:ext cx="785" cy="19"/>
                    <a:chOff x="2571" y="2535"/>
                    <a:chExt cx="785" cy="19"/>
                  </a:xfrm>
                </p:grpSpPr>
                <p:sp>
                  <p:nvSpPr>
                    <p:cNvPr id="870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8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1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2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3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1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4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5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6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7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3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8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2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9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98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0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1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2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3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4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5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6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7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5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8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9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0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2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3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4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3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5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6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2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7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7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8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9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0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4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1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2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3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4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3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5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9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6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7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5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8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9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0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1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2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2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4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5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6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9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7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8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9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2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0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1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1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2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3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8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8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1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69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2746" y="2567"/>
                    <a:ext cx="0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7" name="Group 65"/>
                <p:cNvGrpSpPr>
                  <a:grpSpLocks/>
                </p:cNvGrpSpPr>
                <p:nvPr/>
              </p:nvGrpSpPr>
              <p:grpSpPr bwMode="auto">
                <a:xfrm>
                  <a:off x="2506" y="1666"/>
                  <a:ext cx="66" cy="866"/>
                  <a:chOff x="2506" y="1666"/>
                  <a:chExt cx="66" cy="866"/>
                </a:xfrm>
              </p:grpSpPr>
              <p:sp>
                <p:nvSpPr>
                  <p:cNvPr id="808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1" y="1728"/>
                    <a:ext cx="1" cy="80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09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552" y="1747"/>
                    <a:ext cx="19" cy="764"/>
                    <a:chOff x="2552" y="1747"/>
                    <a:chExt cx="19" cy="764"/>
                  </a:xfrm>
                </p:grpSpPr>
                <p:sp>
                  <p:nvSpPr>
                    <p:cNvPr id="811" name="Line 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40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2379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3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4" name="Line 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37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5" name="Line 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3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6" name="Line 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36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36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8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32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2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2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1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2245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2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22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21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4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19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5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18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6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18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7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11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8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08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9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05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0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204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1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02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2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01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3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00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4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99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5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1983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92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7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9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8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7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1856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4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1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3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2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1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3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80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4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1803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5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17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40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8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9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240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2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3" name="Line 1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4" name="Line 1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5" name="Line 1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404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6" name="Line 1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1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7" name="Line 1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1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8" name="Line 1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1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9" name="Line 1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8" y="2423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" name="Line 1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2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" name="Line 1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2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2" name="Line 1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3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3" name="Line 1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3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4" name="Line 1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2" y="2442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5" name="Line 1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47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6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4" y="251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0" name="Rectangle 12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268" y="1904"/>
                    <a:ext cx="532" cy="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&lt;G660-A&gt;: CD27 CY5PE</a:t>
                    </a:r>
                    <a:endParaRPr lang="en-US"/>
                  </a:p>
                </p:txBody>
              </p:sp>
            </p:grpSp>
          </p:grpSp>
          <p:grpSp>
            <p:nvGrpSpPr>
              <p:cNvPr id="785" name="Group 125"/>
              <p:cNvGrpSpPr>
                <a:grpSpLocks/>
              </p:cNvGrpSpPr>
              <p:nvPr/>
            </p:nvGrpSpPr>
            <p:grpSpPr bwMode="auto">
              <a:xfrm>
                <a:off x="2577" y="1731"/>
                <a:ext cx="804" cy="814"/>
                <a:chOff x="2577" y="1731"/>
                <a:chExt cx="804" cy="814"/>
              </a:xfrm>
            </p:grpSpPr>
            <p:pic>
              <p:nvPicPr>
                <p:cNvPr id="786" name="Picture 12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7" y="1734"/>
                  <a:ext cx="794" cy="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87" name="Group 127"/>
                <p:cNvGrpSpPr>
                  <a:grpSpLocks/>
                </p:cNvGrpSpPr>
                <p:nvPr/>
              </p:nvGrpSpPr>
              <p:grpSpPr bwMode="auto">
                <a:xfrm>
                  <a:off x="2577" y="1734"/>
                  <a:ext cx="274" cy="530"/>
                  <a:chOff x="2577" y="1734"/>
                  <a:chExt cx="274" cy="530"/>
                </a:xfrm>
              </p:grpSpPr>
              <p:sp>
                <p:nvSpPr>
                  <p:cNvPr id="802" name="Freeform 128"/>
                  <p:cNvSpPr>
                    <a:spLocks/>
                  </p:cNvSpPr>
                  <p:nvPr/>
                </p:nvSpPr>
                <p:spPr bwMode="auto">
                  <a:xfrm>
                    <a:off x="2577" y="1734"/>
                    <a:ext cx="274" cy="530"/>
                  </a:xfrm>
                  <a:custGeom>
                    <a:avLst/>
                    <a:gdLst>
                      <a:gd name="T0" fmla="*/ 0 w 274"/>
                      <a:gd name="T1" fmla="*/ 530 h 530"/>
                      <a:gd name="T2" fmla="*/ 274 w 274"/>
                      <a:gd name="T3" fmla="*/ 530 h 530"/>
                      <a:gd name="T4" fmla="*/ 274 w 274"/>
                      <a:gd name="T5" fmla="*/ 0 h 5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4" h="530">
                        <a:moveTo>
                          <a:pt x="0" y="530"/>
                        </a:moveTo>
                        <a:lnTo>
                          <a:pt x="274" y="530"/>
                        </a:lnTo>
                        <a:lnTo>
                          <a:pt x="274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 129"/>
                  <p:cNvSpPr>
                    <a:spLocks/>
                  </p:cNvSpPr>
                  <p:nvPr/>
                </p:nvSpPr>
                <p:spPr bwMode="auto">
                  <a:xfrm>
                    <a:off x="2580" y="1734"/>
                    <a:ext cx="50" cy="50"/>
                  </a:xfrm>
                  <a:custGeom>
                    <a:avLst/>
                    <a:gdLst>
                      <a:gd name="T0" fmla="*/ 0 w 50"/>
                      <a:gd name="T1" fmla="*/ 6 h 50"/>
                      <a:gd name="T2" fmla="*/ 0 w 50"/>
                      <a:gd name="T3" fmla="*/ 50 h 50"/>
                      <a:gd name="T4" fmla="*/ 50 w 50"/>
                      <a:gd name="T5" fmla="*/ 50 h 50"/>
                      <a:gd name="T6" fmla="*/ 50 w 50"/>
                      <a:gd name="T7" fmla="*/ 0 h 50"/>
                      <a:gd name="T8" fmla="*/ 50 w 50"/>
                      <a:gd name="T9" fmla="*/ 0 h 50"/>
                      <a:gd name="T10" fmla="*/ 0 w 50"/>
                      <a:gd name="T11" fmla="*/ 0 h 50"/>
                      <a:gd name="T12" fmla="*/ 0 w 50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0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50" y="50"/>
                        </a:lnTo>
                        <a:lnTo>
                          <a:pt x="5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4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1764"/>
                    <a:ext cx="50" cy="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43</a:t>
                    </a:r>
                    <a:endParaRPr lang="en-US"/>
                  </a:p>
                </p:txBody>
              </p:sp>
            </p:grpSp>
            <p:grpSp>
              <p:nvGrpSpPr>
                <p:cNvPr id="788" name="Group 131"/>
                <p:cNvGrpSpPr>
                  <a:grpSpLocks/>
                </p:cNvGrpSpPr>
                <p:nvPr/>
              </p:nvGrpSpPr>
              <p:grpSpPr bwMode="auto">
                <a:xfrm>
                  <a:off x="2851" y="1731"/>
                  <a:ext cx="529" cy="533"/>
                  <a:chOff x="2851" y="1731"/>
                  <a:chExt cx="529" cy="533"/>
                </a:xfrm>
              </p:grpSpPr>
              <p:sp>
                <p:nvSpPr>
                  <p:cNvPr id="799" name="Freeform 132"/>
                  <p:cNvSpPr>
                    <a:spLocks/>
                  </p:cNvSpPr>
                  <p:nvPr/>
                </p:nvSpPr>
                <p:spPr bwMode="auto">
                  <a:xfrm>
                    <a:off x="2851" y="1734"/>
                    <a:ext cx="517" cy="530"/>
                  </a:xfrm>
                  <a:custGeom>
                    <a:avLst/>
                    <a:gdLst>
                      <a:gd name="T0" fmla="*/ 0 w 517"/>
                      <a:gd name="T1" fmla="*/ 0 h 530"/>
                      <a:gd name="T2" fmla="*/ 0 w 517"/>
                      <a:gd name="T3" fmla="*/ 530 h 530"/>
                      <a:gd name="T4" fmla="*/ 517 w 517"/>
                      <a:gd name="T5" fmla="*/ 530 h 5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17" h="530">
                        <a:moveTo>
                          <a:pt x="0" y="0"/>
                        </a:moveTo>
                        <a:lnTo>
                          <a:pt x="0" y="530"/>
                        </a:lnTo>
                        <a:lnTo>
                          <a:pt x="517" y="53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0" name="Freeform 133"/>
                  <p:cNvSpPr>
                    <a:spLocks/>
                  </p:cNvSpPr>
                  <p:nvPr/>
                </p:nvSpPr>
                <p:spPr bwMode="auto">
                  <a:xfrm>
                    <a:off x="3284" y="1731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1745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54.1</a:t>
                    </a:r>
                    <a:endParaRPr lang="en-US"/>
                  </a:p>
                </p:txBody>
              </p:sp>
            </p:grpSp>
            <p:grpSp>
              <p:nvGrpSpPr>
                <p:cNvPr id="789" name="Group 135"/>
                <p:cNvGrpSpPr>
                  <a:grpSpLocks/>
                </p:cNvGrpSpPr>
                <p:nvPr/>
              </p:nvGrpSpPr>
              <p:grpSpPr bwMode="auto">
                <a:xfrm>
                  <a:off x="2851" y="2264"/>
                  <a:ext cx="530" cy="280"/>
                  <a:chOff x="2851" y="2264"/>
                  <a:chExt cx="530" cy="280"/>
                </a:xfrm>
              </p:grpSpPr>
              <p:grpSp>
                <p:nvGrpSpPr>
                  <p:cNvPr id="794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2851" y="2264"/>
                    <a:ext cx="517" cy="262"/>
                    <a:chOff x="2851" y="2264"/>
                    <a:chExt cx="517" cy="262"/>
                  </a:xfrm>
                </p:grpSpPr>
                <p:sp>
                  <p:nvSpPr>
                    <p:cNvPr id="797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1" y="2264"/>
                      <a:ext cx="1" cy="26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" name="Line 1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1" y="2264"/>
                      <a:ext cx="5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5" name="Freeform 139"/>
                  <p:cNvSpPr>
                    <a:spLocks/>
                  </p:cNvSpPr>
                  <p:nvPr/>
                </p:nvSpPr>
                <p:spPr bwMode="auto">
                  <a:xfrm>
                    <a:off x="3284" y="2479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3292" y="2487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2.58</a:t>
                    </a:r>
                    <a:endParaRPr lang="en-US"/>
                  </a:p>
                </p:txBody>
              </p:sp>
            </p:grpSp>
            <p:grpSp>
              <p:nvGrpSpPr>
                <p:cNvPr id="790" name="Group 141"/>
                <p:cNvGrpSpPr>
                  <a:grpSpLocks/>
                </p:cNvGrpSpPr>
                <p:nvPr/>
              </p:nvGrpSpPr>
              <p:grpSpPr bwMode="auto">
                <a:xfrm>
                  <a:off x="2577" y="2264"/>
                  <a:ext cx="274" cy="281"/>
                  <a:chOff x="2577" y="2264"/>
                  <a:chExt cx="274" cy="281"/>
                </a:xfrm>
              </p:grpSpPr>
              <p:sp>
                <p:nvSpPr>
                  <p:cNvPr id="791" name="Freeform 142"/>
                  <p:cNvSpPr>
                    <a:spLocks/>
                  </p:cNvSpPr>
                  <p:nvPr/>
                </p:nvSpPr>
                <p:spPr bwMode="auto">
                  <a:xfrm>
                    <a:off x="2577" y="2264"/>
                    <a:ext cx="274" cy="262"/>
                  </a:xfrm>
                  <a:custGeom>
                    <a:avLst/>
                    <a:gdLst>
                      <a:gd name="T0" fmla="*/ 274 w 274"/>
                      <a:gd name="T1" fmla="*/ 262 h 262"/>
                      <a:gd name="T2" fmla="*/ 274 w 274"/>
                      <a:gd name="T3" fmla="*/ 0 h 262"/>
                      <a:gd name="T4" fmla="*/ 0 w 274"/>
                      <a:gd name="T5" fmla="*/ 0 h 26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4" h="262">
                        <a:moveTo>
                          <a:pt x="274" y="262"/>
                        </a:moveTo>
                        <a:lnTo>
                          <a:pt x="274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2" name="Freeform 143"/>
                  <p:cNvSpPr>
                    <a:spLocks/>
                  </p:cNvSpPr>
                  <p:nvPr/>
                </p:nvSpPr>
                <p:spPr bwMode="auto">
                  <a:xfrm>
                    <a:off x="2586" y="2482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589" y="2488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0.33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6" name="Group 145"/>
            <p:cNvGrpSpPr>
              <a:grpSpLocks/>
            </p:cNvGrpSpPr>
            <p:nvPr/>
          </p:nvGrpSpPr>
          <p:grpSpPr bwMode="auto">
            <a:xfrm>
              <a:off x="6311900" y="4038600"/>
              <a:ext cx="1231900" cy="1487488"/>
              <a:chOff x="3459" y="1728"/>
              <a:chExt cx="882" cy="1113"/>
            </a:xfrm>
          </p:grpSpPr>
          <p:grpSp>
            <p:nvGrpSpPr>
              <p:cNvPr id="642" name="Group 146"/>
              <p:cNvGrpSpPr>
                <a:grpSpLocks/>
              </p:cNvGrpSpPr>
              <p:nvPr/>
            </p:nvGrpSpPr>
            <p:grpSpPr bwMode="auto">
              <a:xfrm>
                <a:off x="3459" y="1728"/>
                <a:ext cx="878" cy="1113"/>
                <a:chOff x="3459" y="1728"/>
                <a:chExt cx="878" cy="1113"/>
              </a:xfrm>
            </p:grpSpPr>
            <p:sp>
              <p:nvSpPr>
                <p:cNvPr id="663" name="Rectangle 147"/>
                <p:cNvSpPr>
                  <a:spLocks noChangeArrowheads="1"/>
                </p:cNvSpPr>
                <p:nvPr/>
              </p:nvSpPr>
              <p:spPr bwMode="auto">
                <a:xfrm>
                  <a:off x="3531" y="1728"/>
                  <a:ext cx="806" cy="807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64" name="Group 148"/>
                <p:cNvGrpSpPr>
                  <a:grpSpLocks/>
                </p:cNvGrpSpPr>
                <p:nvPr/>
              </p:nvGrpSpPr>
              <p:grpSpPr bwMode="auto">
                <a:xfrm>
                  <a:off x="3531" y="2532"/>
                  <a:ext cx="803" cy="309"/>
                  <a:chOff x="3531" y="2532"/>
                  <a:chExt cx="803" cy="309"/>
                </a:xfrm>
              </p:grpSpPr>
              <p:sp>
                <p:nvSpPr>
                  <p:cNvPr id="725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3531" y="2532"/>
                    <a:ext cx="80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26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3531" y="2535"/>
                    <a:ext cx="785" cy="19"/>
                    <a:chOff x="3531" y="2535"/>
                    <a:chExt cx="785" cy="19"/>
                  </a:xfrm>
                </p:grpSpPr>
                <p:sp>
                  <p:nvSpPr>
                    <p:cNvPr id="728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9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0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1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1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2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3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4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5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6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02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7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8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0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1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2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3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4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5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5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6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7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3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2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06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3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4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9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6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7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9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9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7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1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8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1" y="2535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9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2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0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1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6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2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0" y="2535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3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1" y="2535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2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705" y="2568"/>
                    <a:ext cx="0" cy="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208"/>
                <p:cNvGrpSpPr>
                  <a:grpSpLocks/>
                </p:cNvGrpSpPr>
                <p:nvPr/>
              </p:nvGrpSpPr>
              <p:grpSpPr bwMode="auto">
                <a:xfrm>
                  <a:off x="3459" y="1728"/>
                  <a:ext cx="73" cy="804"/>
                  <a:chOff x="3459" y="1728"/>
                  <a:chExt cx="73" cy="804"/>
                </a:xfrm>
              </p:grpSpPr>
              <p:sp>
                <p:nvSpPr>
                  <p:cNvPr id="666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1" y="1728"/>
                    <a:ext cx="1" cy="80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667" name="Group 210"/>
                  <p:cNvGrpSpPr>
                    <a:grpSpLocks/>
                  </p:cNvGrpSpPr>
                  <p:nvPr/>
                </p:nvGrpSpPr>
                <p:grpSpPr bwMode="auto">
                  <a:xfrm>
                    <a:off x="3512" y="1747"/>
                    <a:ext cx="19" cy="764"/>
                    <a:chOff x="3512" y="1747"/>
                    <a:chExt cx="19" cy="764"/>
                  </a:xfrm>
                </p:grpSpPr>
                <p:sp>
                  <p:nvSpPr>
                    <p:cNvPr id="669" name="Line 2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40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0" name="Line 2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379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1" name="Line 2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3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2" name="Line 2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37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3" name="Line 2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3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4" name="Line 2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36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5" name="Line 2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36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" name="Line 2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32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" name="Line 2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2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8" name="Line 2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2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9" name="Line 2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245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0" name="Line 2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22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1" name="Line 2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21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2" name="Line 2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19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3" name="Line 2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18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4" name="Line 2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18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5" name="Line 2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11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6" name="Line 2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08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7" name="Line 2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05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8" name="Line 2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04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9" name="Line 2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02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0" name="Line 2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01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1" name="Line 2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00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2" name="Line 2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99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3" name="Line 2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1983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4" name="Line 2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92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5" name="Line 2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9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6" name="Line 2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7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7" name="Line 2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1856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8" name="Line 2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4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9" name="Line 2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3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0" name="Line 2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1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1" name="Line 2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80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2" name="Line 2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1803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3" name="Line 2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17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4" name="Line 2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40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5" name="Line 2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6" name="Line 2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7" name="Line 2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" name="Line 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40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9" name="Line 2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0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1" name="Line 2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2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0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3" name="Line 2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404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4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1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5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1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6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1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" name="Line 2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423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2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9" name="Line 2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2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0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3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1" name="Line 2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3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2" name="Line 2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442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3" name="Line 2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479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4" name="Line 2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51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68" name="Rectangle 267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219" y="2035"/>
                    <a:ext cx="535" cy="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&lt;G660-A&gt;: CD27 CY5PE</a:t>
                    </a:r>
                    <a:endParaRPr lang="en-US"/>
                  </a:p>
                </p:txBody>
              </p:sp>
            </p:grpSp>
          </p:grpSp>
          <p:grpSp>
            <p:nvGrpSpPr>
              <p:cNvPr id="643" name="Group 268"/>
              <p:cNvGrpSpPr>
                <a:grpSpLocks/>
              </p:cNvGrpSpPr>
              <p:nvPr/>
            </p:nvGrpSpPr>
            <p:grpSpPr bwMode="auto">
              <a:xfrm>
                <a:off x="3537" y="1731"/>
                <a:ext cx="804" cy="814"/>
                <a:chOff x="3537" y="1731"/>
                <a:chExt cx="804" cy="814"/>
              </a:xfrm>
            </p:grpSpPr>
            <p:pic>
              <p:nvPicPr>
                <p:cNvPr id="644" name="Picture 26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37" y="1734"/>
                  <a:ext cx="794" cy="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45" name="Group 270"/>
                <p:cNvGrpSpPr>
                  <a:grpSpLocks/>
                </p:cNvGrpSpPr>
                <p:nvPr/>
              </p:nvGrpSpPr>
              <p:grpSpPr bwMode="auto">
                <a:xfrm>
                  <a:off x="3537" y="1734"/>
                  <a:ext cx="274" cy="530"/>
                  <a:chOff x="3537" y="1734"/>
                  <a:chExt cx="274" cy="530"/>
                </a:xfrm>
              </p:grpSpPr>
              <p:sp>
                <p:nvSpPr>
                  <p:cNvPr id="660" name="Freeform 271"/>
                  <p:cNvSpPr>
                    <a:spLocks/>
                  </p:cNvSpPr>
                  <p:nvPr/>
                </p:nvSpPr>
                <p:spPr bwMode="auto">
                  <a:xfrm>
                    <a:off x="3537" y="1734"/>
                    <a:ext cx="274" cy="530"/>
                  </a:xfrm>
                  <a:custGeom>
                    <a:avLst/>
                    <a:gdLst>
                      <a:gd name="T0" fmla="*/ 0 w 274"/>
                      <a:gd name="T1" fmla="*/ 530 h 530"/>
                      <a:gd name="T2" fmla="*/ 274 w 274"/>
                      <a:gd name="T3" fmla="*/ 530 h 530"/>
                      <a:gd name="T4" fmla="*/ 274 w 274"/>
                      <a:gd name="T5" fmla="*/ 0 h 5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4" h="530">
                        <a:moveTo>
                          <a:pt x="0" y="530"/>
                        </a:moveTo>
                        <a:lnTo>
                          <a:pt x="274" y="530"/>
                        </a:lnTo>
                        <a:lnTo>
                          <a:pt x="274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1" name="Freeform 272"/>
                  <p:cNvSpPr>
                    <a:spLocks/>
                  </p:cNvSpPr>
                  <p:nvPr/>
                </p:nvSpPr>
                <p:spPr bwMode="auto">
                  <a:xfrm>
                    <a:off x="3540" y="1734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2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1747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56.4</a:t>
                    </a:r>
                    <a:endParaRPr lang="en-US"/>
                  </a:p>
                </p:txBody>
              </p:sp>
            </p:grpSp>
            <p:grpSp>
              <p:nvGrpSpPr>
                <p:cNvPr id="646" name="Group 274"/>
                <p:cNvGrpSpPr>
                  <a:grpSpLocks/>
                </p:cNvGrpSpPr>
                <p:nvPr/>
              </p:nvGrpSpPr>
              <p:grpSpPr bwMode="auto">
                <a:xfrm>
                  <a:off x="3811" y="1731"/>
                  <a:ext cx="529" cy="533"/>
                  <a:chOff x="3811" y="1731"/>
                  <a:chExt cx="529" cy="533"/>
                </a:xfrm>
              </p:grpSpPr>
              <p:sp>
                <p:nvSpPr>
                  <p:cNvPr id="657" name="Freeform 275"/>
                  <p:cNvSpPr>
                    <a:spLocks/>
                  </p:cNvSpPr>
                  <p:nvPr/>
                </p:nvSpPr>
                <p:spPr bwMode="auto">
                  <a:xfrm>
                    <a:off x="3811" y="1734"/>
                    <a:ext cx="517" cy="530"/>
                  </a:xfrm>
                  <a:custGeom>
                    <a:avLst/>
                    <a:gdLst>
                      <a:gd name="T0" fmla="*/ 0 w 517"/>
                      <a:gd name="T1" fmla="*/ 0 h 530"/>
                      <a:gd name="T2" fmla="*/ 0 w 517"/>
                      <a:gd name="T3" fmla="*/ 530 h 530"/>
                      <a:gd name="T4" fmla="*/ 517 w 517"/>
                      <a:gd name="T5" fmla="*/ 530 h 5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17" h="530">
                        <a:moveTo>
                          <a:pt x="0" y="0"/>
                        </a:moveTo>
                        <a:lnTo>
                          <a:pt x="0" y="530"/>
                        </a:lnTo>
                        <a:lnTo>
                          <a:pt x="517" y="53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8" name="Freeform 276"/>
                  <p:cNvSpPr>
                    <a:spLocks/>
                  </p:cNvSpPr>
                  <p:nvPr/>
                </p:nvSpPr>
                <p:spPr bwMode="auto">
                  <a:xfrm>
                    <a:off x="4244" y="1731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9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1745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28.6</a:t>
                    </a:r>
                    <a:endParaRPr lang="en-US"/>
                  </a:p>
                </p:txBody>
              </p:sp>
            </p:grpSp>
            <p:grpSp>
              <p:nvGrpSpPr>
                <p:cNvPr id="647" name="Group 278"/>
                <p:cNvGrpSpPr>
                  <a:grpSpLocks/>
                </p:cNvGrpSpPr>
                <p:nvPr/>
              </p:nvGrpSpPr>
              <p:grpSpPr bwMode="auto">
                <a:xfrm>
                  <a:off x="3811" y="2264"/>
                  <a:ext cx="530" cy="280"/>
                  <a:chOff x="3811" y="2264"/>
                  <a:chExt cx="530" cy="280"/>
                </a:xfrm>
              </p:grpSpPr>
              <p:grpSp>
                <p:nvGrpSpPr>
                  <p:cNvPr id="652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3811" y="2264"/>
                    <a:ext cx="517" cy="262"/>
                    <a:chOff x="3811" y="2264"/>
                    <a:chExt cx="517" cy="262"/>
                  </a:xfrm>
                </p:grpSpPr>
                <p:sp>
                  <p:nvSpPr>
                    <p:cNvPr id="655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1" y="2264"/>
                      <a:ext cx="1" cy="26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6" name="Line 2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11" y="2264"/>
                      <a:ext cx="5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53" name="Freeform 282"/>
                  <p:cNvSpPr>
                    <a:spLocks/>
                  </p:cNvSpPr>
                  <p:nvPr/>
                </p:nvSpPr>
                <p:spPr bwMode="auto">
                  <a:xfrm>
                    <a:off x="4244" y="2479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4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4252" y="2487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8.46</a:t>
                    </a:r>
                    <a:endParaRPr lang="en-US"/>
                  </a:p>
                </p:txBody>
              </p:sp>
            </p:grpSp>
            <p:grpSp>
              <p:nvGrpSpPr>
                <p:cNvPr id="648" name="Group 284"/>
                <p:cNvGrpSpPr>
                  <a:grpSpLocks/>
                </p:cNvGrpSpPr>
                <p:nvPr/>
              </p:nvGrpSpPr>
              <p:grpSpPr bwMode="auto">
                <a:xfrm>
                  <a:off x="3537" y="2264"/>
                  <a:ext cx="274" cy="281"/>
                  <a:chOff x="3537" y="2264"/>
                  <a:chExt cx="274" cy="281"/>
                </a:xfrm>
              </p:grpSpPr>
              <p:sp>
                <p:nvSpPr>
                  <p:cNvPr id="649" name="Freeform 285"/>
                  <p:cNvSpPr>
                    <a:spLocks/>
                  </p:cNvSpPr>
                  <p:nvPr/>
                </p:nvSpPr>
                <p:spPr bwMode="auto">
                  <a:xfrm>
                    <a:off x="3537" y="2264"/>
                    <a:ext cx="274" cy="262"/>
                  </a:xfrm>
                  <a:custGeom>
                    <a:avLst/>
                    <a:gdLst>
                      <a:gd name="T0" fmla="*/ 274 w 274"/>
                      <a:gd name="T1" fmla="*/ 262 h 262"/>
                      <a:gd name="T2" fmla="*/ 274 w 274"/>
                      <a:gd name="T3" fmla="*/ 0 h 262"/>
                      <a:gd name="T4" fmla="*/ 0 w 274"/>
                      <a:gd name="T5" fmla="*/ 0 h 26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4" h="262">
                        <a:moveTo>
                          <a:pt x="274" y="262"/>
                        </a:moveTo>
                        <a:lnTo>
                          <a:pt x="274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0" name="Freeform 286"/>
                  <p:cNvSpPr>
                    <a:spLocks/>
                  </p:cNvSpPr>
                  <p:nvPr/>
                </p:nvSpPr>
                <p:spPr bwMode="auto">
                  <a:xfrm>
                    <a:off x="3546" y="2482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1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488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6.55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7" name="Group 288"/>
            <p:cNvGrpSpPr>
              <a:grpSpLocks/>
            </p:cNvGrpSpPr>
            <p:nvPr/>
          </p:nvGrpSpPr>
          <p:grpSpPr bwMode="auto">
            <a:xfrm>
              <a:off x="1728788" y="3362325"/>
              <a:ext cx="1243012" cy="1528763"/>
              <a:chOff x="2484" y="2685"/>
              <a:chExt cx="889" cy="1139"/>
            </a:xfrm>
          </p:grpSpPr>
          <p:grpSp>
            <p:nvGrpSpPr>
              <p:cNvPr id="502" name="Group 289"/>
              <p:cNvGrpSpPr>
                <a:grpSpLocks/>
              </p:cNvGrpSpPr>
              <p:nvPr/>
            </p:nvGrpSpPr>
            <p:grpSpPr bwMode="auto">
              <a:xfrm>
                <a:off x="2484" y="2685"/>
                <a:ext cx="885" cy="1139"/>
                <a:chOff x="2484" y="2685"/>
                <a:chExt cx="885" cy="1139"/>
              </a:xfrm>
            </p:grpSpPr>
            <p:sp>
              <p:nvSpPr>
                <p:cNvPr id="523" name="Rectangle 290"/>
                <p:cNvSpPr>
                  <a:spLocks noChangeArrowheads="1"/>
                </p:cNvSpPr>
                <p:nvPr/>
              </p:nvSpPr>
              <p:spPr bwMode="auto">
                <a:xfrm>
                  <a:off x="2563" y="2712"/>
                  <a:ext cx="806" cy="807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4" name="Group 291"/>
                <p:cNvGrpSpPr>
                  <a:grpSpLocks/>
                </p:cNvGrpSpPr>
                <p:nvPr/>
              </p:nvGrpSpPr>
              <p:grpSpPr bwMode="auto">
                <a:xfrm>
                  <a:off x="2563" y="3516"/>
                  <a:ext cx="803" cy="308"/>
                  <a:chOff x="2563" y="3516"/>
                  <a:chExt cx="803" cy="308"/>
                </a:xfrm>
              </p:grpSpPr>
              <p:sp>
                <p:nvSpPr>
                  <p:cNvPr id="583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3516"/>
                    <a:ext cx="80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84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2563" y="3519"/>
                    <a:ext cx="785" cy="19"/>
                    <a:chOff x="2563" y="3519"/>
                    <a:chExt cx="785" cy="19"/>
                  </a:xfrm>
                </p:grpSpPr>
                <p:sp>
                  <p:nvSpPr>
                    <p:cNvPr id="586" name="Line 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0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8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9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3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0" name="Line 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1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2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3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34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5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90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6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2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7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8" name="Line 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68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9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0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3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7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4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5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6" name="Line 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7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58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8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9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0" name="Line 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1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2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4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3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4" name="Line 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5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8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8" name="Line 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0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1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2" name="Line 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3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7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4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5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6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7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8" name="Line 3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9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0" name="Line 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1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2" name="Line 3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1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3" name="Line 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4" name="Line 3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2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" name="Line 3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6" name="Line 3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3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7" name="Line 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8" name="Line 3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8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9" name="Line 3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0" name="Line 3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1" name="Line 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3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85" name="Rectangle 35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3551"/>
                    <a:ext cx="0" cy="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5" name="Group 351"/>
                <p:cNvGrpSpPr>
                  <a:grpSpLocks/>
                </p:cNvGrpSpPr>
                <p:nvPr/>
              </p:nvGrpSpPr>
              <p:grpSpPr bwMode="auto">
                <a:xfrm>
                  <a:off x="2484" y="2685"/>
                  <a:ext cx="80" cy="831"/>
                  <a:chOff x="2484" y="2685"/>
                  <a:chExt cx="80" cy="831"/>
                </a:xfrm>
              </p:grpSpPr>
              <p:sp>
                <p:nvSpPr>
                  <p:cNvPr id="526" name="Line 3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3" y="2712"/>
                    <a:ext cx="1" cy="80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7" name="Group 353"/>
                  <p:cNvGrpSpPr>
                    <a:grpSpLocks/>
                  </p:cNvGrpSpPr>
                  <p:nvPr/>
                </p:nvGrpSpPr>
                <p:grpSpPr bwMode="auto">
                  <a:xfrm>
                    <a:off x="2544" y="2731"/>
                    <a:ext cx="19" cy="783"/>
                    <a:chOff x="2544" y="2731"/>
                    <a:chExt cx="19" cy="783"/>
                  </a:xfrm>
                </p:grpSpPr>
                <p:sp>
                  <p:nvSpPr>
                    <p:cNvPr id="529" name="Line 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3438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0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1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0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2" name="Line 3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39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3" name="Line 3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3385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4" name="Line 3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3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5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36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6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35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7" name="Line 3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35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Line 3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334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9" name="Line 3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28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0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25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1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22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2" name="Line 3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3207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" name="Line 3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1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4" name="Line 3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1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Line 3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1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6" name="Line 3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15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Line 3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3148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8" name="Line 3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0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Line 3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06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0" name="Line 3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03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1" name="Line 3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302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2" name="Line 3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00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" name="Line 3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9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4" name="Line 3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98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" name="Line 3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97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" name="Line 3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2964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7" name="Line 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91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8" name="Line 3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88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9" name="Line 3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85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" name="Line 3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284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1" name="Line 3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82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2" name="Line 3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81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" name="Line 3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80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" name="Line 3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79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" name="Line 3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2787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" name="Line 3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273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" name="Line 3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344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8" name="Line 3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9" name="Line 3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0" name="Line 3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1" name="Line 3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344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2" name="Line 3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3" name="Line 3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" name="Line 3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5" name="Line 4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5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6" name="Line 4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44" y="345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7" name="Line 4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6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" name="Line 4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7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" name="Line 4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48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" name="Line 4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0" y="349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" name="Line 4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50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" name="Line 4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56" y="351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8" name="Rectangle 408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266" y="2903"/>
                    <a:ext cx="490" cy="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&lt;V545-A&gt;: CD57 Q545</a:t>
                    </a:r>
                    <a:endParaRPr lang="en-US"/>
                  </a:p>
                </p:txBody>
              </p:sp>
            </p:grpSp>
          </p:grpSp>
          <p:grpSp>
            <p:nvGrpSpPr>
              <p:cNvPr id="503" name="Group 409"/>
              <p:cNvGrpSpPr>
                <a:grpSpLocks/>
              </p:cNvGrpSpPr>
              <p:nvPr/>
            </p:nvGrpSpPr>
            <p:grpSpPr bwMode="auto">
              <a:xfrm>
                <a:off x="2569" y="2715"/>
                <a:ext cx="804" cy="817"/>
                <a:chOff x="2569" y="2715"/>
                <a:chExt cx="804" cy="817"/>
              </a:xfrm>
            </p:grpSpPr>
            <p:pic>
              <p:nvPicPr>
                <p:cNvPr id="504" name="Picture 4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9" y="2718"/>
                  <a:ext cx="794" cy="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05" name="Group 411"/>
                <p:cNvGrpSpPr>
                  <a:grpSpLocks/>
                </p:cNvGrpSpPr>
                <p:nvPr/>
              </p:nvGrpSpPr>
              <p:grpSpPr bwMode="auto">
                <a:xfrm>
                  <a:off x="2569" y="2718"/>
                  <a:ext cx="271" cy="502"/>
                  <a:chOff x="2569" y="2718"/>
                  <a:chExt cx="271" cy="502"/>
                </a:xfrm>
              </p:grpSpPr>
              <p:sp>
                <p:nvSpPr>
                  <p:cNvPr id="520" name="Freeform 412"/>
                  <p:cNvSpPr>
                    <a:spLocks/>
                  </p:cNvSpPr>
                  <p:nvPr/>
                </p:nvSpPr>
                <p:spPr bwMode="auto">
                  <a:xfrm>
                    <a:off x="2569" y="2718"/>
                    <a:ext cx="271" cy="502"/>
                  </a:xfrm>
                  <a:custGeom>
                    <a:avLst/>
                    <a:gdLst>
                      <a:gd name="T0" fmla="*/ 0 w 271"/>
                      <a:gd name="T1" fmla="*/ 502 h 502"/>
                      <a:gd name="T2" fmla="*/ 271 w 271"/>
                      <a:gd name="T3" fmla="*/ 502 h 502"/>
                      <a:gd name="T4" fmla="*/ 271 w 271"/>
                      <a:gd name="T5" fmla="*/ 0 h 50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1" h="502">
                        <a:moveTo>
                          <a:pt x="0" y="502"/>
                        </a:moveTo>
                        <a:lnTo>
                          <a:pt x="271" y="502"/>
                        </a:lnTo>
                        <a:lnTo>
                          <a:pt x="271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1" name="Freeform 413"/>
                  <p:cNvSpPr>
                    <a:spLocks/>
                  </p:cNvSpPr>
                  <p:nvPr/>
                </p:nvSpPr>
                <p:spPr bwMode="auto">
                  <a:xfrm>
                    <a:off x="2572" y="2718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2573" y="2733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0.12</a:t>
                    </a:r>
                    <a:endParaRPr lang="en-US"/>
                  </a:p>
                </p:txBody>
              </p:sp>
            </p:grpSp>
            <p:grpSp>
              <p:nvGrpSpPr>
                <p:cNvPr id="506" name="Group 415"/>
                <p:cNvGrpSpPr>
                  <a:grpSpLocks/>
                </p:cNvGrpSpPr>
                <p:nvPr/>
              </p:nvGrpSpPr>
              <p:grpSpPr bwMode="auto">
                <a:xfrm>
                  <a:off x="2840" y="2715"/>
                  <a:ext cx="532" cy="505"/>
                  <a:chOff x="2840" y="2715"/>
                  <a:chExt cx="532" cy="505"/>
                </a:xfrm>
              </p:grpSpPr>
              <p:sp>
                <p:nvSpPr>
                  <p:cNvPr id="517" name="Freeform 416"/>
                  <p:cNvSpPr>
                    <a:spLocks/>
                  </p:cNvSpPr>
                  <p:nvPr/>
                </p:nvSpPr>
                <p:spPr bwMode="auto">
                  <a:xfrm>
                    <a:off x="2840" y="2718"/>
                    <a:ext cx="520" cy="502"/>
                  </a:xfrm>
                  <a:custGeom>
                    <a:avLst/>
                    <a:gdLst>
                      <a:gd name="T0" fmla="*/ 0 w 520"/>
                      <a:gd name="T1" fmla="*/ 0 h 502"/>
                      <a:gd name="T2" fmla="*/ 0 w 520"/>
                      <a:gd name="T3" fmla="*/ 502 h 502"/>
                      <a:gd name="T4" fmla="*/ 520 w 520"/>
                      <a:gd name="T5" fmla="*/ 502 h 50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20" h="502">
                        <a:moveTo>
                          <a:pt x="0" y="0"/>
                        </a:moveTo>
                        <a:lnTo>
                          <a:pt x="0" y="502"/>
                        </a:lnTo>
                        <a:lnTo>
                          <a:pt x="520" y="502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 417"/>
                  <p:cNvSpPr>
                    <a:spLocks/>
                  </p:cNvSpPr>
                  <p:nvPr/>
                </p:nvSpPr>
                <p:spPr bwMode="auto">
                  <a:xfrm>
                    <a:off x="3276" y="2715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2729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1.07</a:t>
                    </a:r>
                    <a:endParaRPr lang="en-US"/>
                  </a:p>
                </p:txBody>
              </p:sp>
            </p:grpSp>
            <p:grpSp>
              <p:nvGrpSpPr>
                <p:cNvPr id="507" name="Group 419"/>
                <p:cNvGrpSpPr>
                  <a:grpSpLocks/>
                </p:cNvGrpSpPr>
                <p:nvPr/>
              </p:nvGrpSpPr>
              <p:grpSpPr bwMode="auto">
                <a:xfrm>
                  <a:off x="2840" y="3220"/>
                  <a:ext cx="533" cy="308"/>
                  <a:chOff x="2840" y="3220"/>
                  <a:chExt cx="533" cy="308"/>
                </a:xfrm>
              </p:grpSpPr>
              <p:grpSp>
                <p:nvGrpSpPr>
                  <p:cNvPr id="512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840" y="3220"/>
                    <a:ext cx="520" cy="290"/>
                    <a:chOff x="2840" y="3220"/>
                    <a:chExt cx="520" cy="290"/>
                  </a:xfrm>
                </p:grpSpPr>
                <p:sp>
                  <p:nvSpPr>
                    <p:cNvPr id="515" name="Line 4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0" y="3220"/>
                      <a:ext cx="1" cy="29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6" name="Line 4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40" y="3220"/>
                      <a:ext cx="52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3" name="Freeform 423"/>
                  <p:cNvSpPr>
                    <a:spLocks/>
                  </p:cNvSpPr>
                  <p:nvPr/>
                </p:nvSpPr>
                <p:spPr bwMode="auto">
                  <a:xfrm>
                    <a:off x="3276" y="3463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4" name="Rectangle 424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3471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55.9</a:t>
                    </a:r>
                    <a:endParaRPr lang="en-US"/>
                  </a:p>
                </p:txBody>
              </p:sp>
            </p:grpSp>
            <p:grpSp>
              <p:nvGrpSpPr>
                <p:cNvPr id="508" name="Group 425"/>
                <p:cNvGrpSpPr>
                  <a:grpSpLocks/>
                </p:cNvGrpSpPr>
                <p:nvPr/>
              </p:nvGrpSpPr>
              <p:grpSpPr bwMode="auto">
                <a:xfrm>
                  <a:off x="2569" y="3220"/>
                  <a:ext cx="271" cy="312"/>
                  <a:chOff x="2569" y="3220"/>
                  <a:chExt cx="271" cy="312"/>
                </a:xfrm>
              </p:grpSpPr>
              <p:sp>
                <p:nvSpPr>
                  <p:cNvPr id="509" name="Freeform 426"/>
                  <p:cNvSpPr>
                    <a:spLocks/>
                  </p:cNvSpPr>
                  <p:nvPr/>
                </p:nvSpPr>
                <p:spPr bwMode="auto">
                  <a:xfrm>
                    <a:off x="2569" y="3220"/>
                    <a:ext cx="271" cy="290"/>
                  </a:xfrm>
                  <a:custGeom>
                    <a:avLst/>
                    <a:gdLst>
                      <a:gd name="T0" fmla="*/ 271 w 271"/>
                      <a:gd name="T1" fmla="*/ 290 h 290"/>
                      <a:gd name="T2" fmla="*/ 271 w 271"/>
                      <a:gd name="T3" fmla="*/ 0 h 290"/>
                      <a:gd name="T4" fmla="*/ 0 w 271"/>
                      <a:gd name="T5" fmla="*/ 0 h 29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1" h="290">
                        <a:moveTo>
                          <a:pt x="271" y="290"/>
                        </a:moveTo>
                        <a:lnTo>
                          <a:pt x="27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0" name="Freeform 427"/>
                  <p:cNvSpPr>
                    <a:spLocks/>
                  </p:cNvSpPr>
                  <p:nvPr/>
                </p:nvSpPr>
                <p:spPr bwMode="auto">
                  <a:xfrm>
                    <a:off x="2578" y="3466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3475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42.9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8" name="Group 429"/>
            <p:cNvGrpSpPr>
              <a:grpSpLocks/>
            </p:cNvGrpSpPr>
            <p:nvPr/>
          </p:nvGrpSpPr>
          <p:grpSpPr bwMode="auto">
            <a:xfrm>
              <a:off x="7759700" y="4038600"/>
              <a:ext cx="1231900" cy="1487488"/>
              <a:chOff x="3459" y="2712"/>
              <a:chExt cx="882" cy="1113"/>
            </a:xfrm>
          </p:grpSpPr>
          <p:grpSp>
            <p:nvGrpSpPr>
              <p:cNvPr id="362" name="Group 430"/>
              <p:cNvGrpSpPr>
                <a:grpSpLocks/>
              </p:cNvGrpSpPr>
              <p:nvPr/>
            </p:nvGrpSpPr>
            <p:grpSpPr bwMode="auto">
              <a:xfrm>
                <a:off x="3459" y="2712"/>
                <a:ext cx="878" cy="1113"/>
                <a:chOff x="3459" y="2712"/>
                <a:chExt cx="878" cy="1113"/>
              </a:xfrm>
            </p:grpSpPr>
            <p:sp>
              <p:nvSpPr>
                <p:cNvPr id="383" name="Rectangle 431"/>
                <p:cNvSpPr>
                  <a:spLocks noChangeArrowheads="1"/>
                </p:cNvSpPr>
                <p:nvPr/>
              </p:nvSpPr>
              <p:spPr bwMode="auto">
                <a:xfrm>
                  <a:off x="3531" y="2712"/>
                  <a:ext cx="806" cy="807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84" name="Group 432"/>
                <p:cNvGrpSpPr>
                  <a:grpSpLocks/>
                </p:cNvGrpSpPr>
                <p:nvPr/>
              </p:nvGrpSpPr>
              <p:grpSpPr bwMode="auto">
                <a:xfrm>
                  <a:off x="3531" y="3516"/>
                  <a:ext cx="803" cy="309"/>
                  <a:chOff x="3531" y="3516"/>
                  <a:chExt cx="803" cy="309"/>
                </a:xfrm>
              </p:grpSpPr>
              <p:sp>
                <p:nvSpPr>
                  <p:cNvPr id="443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3531" y="3516"/>
                    <a:ext cx="80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44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3531" y="3519"/>
                    <a:ext cx="785" cy="19"/>
                    <a:chOff x="3531" y="3519"/>
                    <a:chExt cx="785" cy="19"/>
                  </a:xfrm>
                </p:grpSpPr>
                <p:sp>
                  <p:nvSpPr>
                    <p:cNvPr id="446" name="Line 4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7" name="Line 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8" name="Line 4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9" name="Line 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1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0" name="Line 4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" name="Line 4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0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2" name="Line 4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3" name="Line 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4" name="Line 4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02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5" name="Line 4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8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6" name="Line 4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7" name="Line 4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8" name="Line 4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6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9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" name="Line 4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" name="Line 4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2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3" name="Line 4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5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4" name="Line 4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5" name="Line 4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6" name="Line 4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7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7" name="Line 4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9" name="Line 4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0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" name="Line 4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2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" name="Line 4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4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5" name="Line 4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6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06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7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8" name="Line 4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3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9" name="Line 4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4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0" name="Line 4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1" name="Line 4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9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Line 4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Line 4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Line 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Line 4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5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6" name="Line 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Line 4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Line 4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9" name="Line 4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" name="Line 4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" name="Line 4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" name="Line 4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Line 4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9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4" name="Line 4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0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5" name="Line 4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1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6" name="Line 4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1" y="3519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7" name="Line 4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2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8" name="Line 4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Line 4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6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0" name="Line 4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0" y="3519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1" name="Line 4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1" y="3519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5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3705" y="3552"/>
                    <a:ext cx="0" cy="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5" name="Group 492"/>
                <p:cNvGrpSpPr>
                  <a:grpSpLocks/>
                </p:cNvGrpSpPr>
                <p:nvPr/>
              </p:nvGrpSpPr>
              <p:grpSpPr bwMode="auto">
                <a:xfrm>
                  <a:off x="3459" y="2712"/>
                  <a:ext cx="73" cy="804"/>
                  <a:chOff x="3459" y="2712"/>
                  <a:chExt cx="73" cy="804"/>
                </a:xfrm>
              </p:grpSpPr>
              <p:sp>
                <p:nvSpPr>
                  <p:cNvPr id="386" name="Line 4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1" y="2712"/>
                    <a:ext cx="1" cy="80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87" name="Group 494"/>
                  <p:cNvGrpSpPr>
                    <a:grpSpLocks/>
                  </p:cNvGrpSpPr>
                  <p:nvPr/>
                </p:nvGrpSpPr>
                <p:grpSpPr bwMode="auto">
                  <a:xfrm>
                    <a:off x="3512" y="2731"/>
                    <a:ext cx="19" cy="783"/>
                    <a:chOff x="3512" y="2731"/>
                    <a:chExt cx="19" cy="783"/>
                  </a:xfrm>
                </p:grpSpPr>
                <p:sp>
                  <p:nvSpPr>
                    <p:cNvPr id="389" name="Line 4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3438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" name="Line 4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1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Line 4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0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Line 4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39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3" name="Line 4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3385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Line 5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3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5" name="Line 5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36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6" name="Line 5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35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Line 5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35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Line 5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334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" name="Line 5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28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Line 5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25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1" name="Line 5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22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Line 5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3207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3" name="Line 5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1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4" name="Line 5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17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Line 5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16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6" name="Line 5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158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Line 5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3148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8" name="Line 5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0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Line 5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06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" name="Line 5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036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1" name="Line 5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302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2" name="Line 5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00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3" name="Line 5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99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4" name="Line 5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98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5" name="Line 5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97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" name="Line 5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964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" name="Line 5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91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" name="Line 5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88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" name="Line 5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85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" name="Line 5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2840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" name="Line 5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82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" name="Line 5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81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" name="Line 5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80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4" name="Line 5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79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Line 5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2787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6" name="Line 5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273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Line 5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3441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8" name="Line 5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1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Line 5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" name="Line 5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4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1" name="Line 5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344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2" name="Line 5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3" name="Line 5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4" name="Line 5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47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5" name="Line 5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50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6" name="Line 5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2" y="345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7" name="Line 5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6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Line 5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72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Line 5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485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" name="Line 5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18" y="3494"/>
                      <a:ext cx="13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" name="Line 5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50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" name="Line 5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24" y="3513"/>
                      <a:ext cx="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8" name="Rectangle 54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241" y="3026"/>
                    <a:ext cx="492" cy="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&lt;V545-A&gt;: CD57 Q545</a:t>
                    </a:r>
                    <a:endParaRPr lang="en-US"/>
                  </a:p>
                </p:txBody>
              </p:sp>
            </p:grpSp>
          </p:grpSp>
          <p:grpSp>
            <p:nvGrpSpPr>
              <p:cNvPr id="363" name="Group 550"/>
              <p:cNvGrpSpPr>
                <a:grpSpLocks/>
              </p:cNvGrpSpPr>
              <p:nvPr/>
            </p:nvGrpSpPr>
            <p:grpSpPr bwMode="auto">
              <a:xfrm>
                <a:off x="3537" y="2715"/>
                <a:ext cx="804" cy="817"/>
                <a:chOff x="3537" y="2715"/>
                <a:chExt cx="804" cy="817"/>
              </a:xfrm>
            </p:grpSpPr>
            <p:pic>
              <p:nvPicPr>
                <p:cNvPr id="364" name="Picture 55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37" y="2718"/>
                  <a:ext cx="794" cy="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5" name="Group 552"/>
                <p:cNvGrpSpPr>
                  <a:grpSpLocks/>
                </p:cNvGrpSpPr>
                <p:nvPr/>
              </p:nvGrpSpPr>
              <p:grpSpPr bwMode="auto">
                <a:xfrm>
                  <a:off x="3537" y="2718"/>
                  <a:ext cx="271" cy="502"/>
                  <a:chOff x="3537" y="2718"/>
                  <a:chExt cx="271" cy="502"/>
                </a:xfrm>
              </p:grpSpPr>
              <p:sp>
                <p:nvSpPr>
                  <p:cNvPr id="380" name="Freeform 553"/>
                  <p:cNvSpPr>
                    <a:spLocks/>
                  </p:cNvSpPr>
                  <p:nvPr/>
                </p:nvSpPr>
                <p:spPr bwMode="auto">
                  <a:xfrm>
                    <a:off x="3537" y="2718"/>
                    <a:ext cx="271" cy="502"/>
                  </a:xfrm>
                  <a:custGeom>
                    <a:avLst/>
                    <a:gdLst>
                      <a:gd name="T0" fmla="*/ 0 w 271"/>
                      <a:gd name="T1" fmla="*/ 502 h 502"/>
                      <a:gd name="T2" fmla="*/ 271 w 271"/>
                      <a:gd name="T3" fmla="*/ 502 h 502"/>
                      <a:gd name="T4" fmla="*/ 271 w 271"/>
                      <a:gd name="T5" fmla="*/ 0 h 50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1" h="502">
                        <a:moveTo>
                          <a:pt x="0" y="502"/>
                        </a:moveTo>
                        <a:lnTo>
                          <a:pt x="271" y="502"/>
                        </a:lnTo>
                        <a:lnTo>
                          <a:pt x="271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 554"/>
                  <p:cNvSpPr>
                    <a:spLocks/>
                  </p:cNvSpPr>
                  <p:nvPr/>
                </p:nvSpPr>
                <p:spPr bwMode="auto">
                  <a:xfrm>
                    <a:off x="3540" y="2718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" name="Rectangle 555"/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2731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5.67</a:t>
                    </a:r>
                    <a:endParaRPr lang="en-US"/>
                  </a:p>
                </p:txBody>
              </p:sp>
            </p:grpSp>
            <p:grpSp>
              <p:nvGrpSpPr>
                <p:cNvPr id="366" name="Group 556"/>
                <p:cNvGrpSpPr>
                  <a:grpSpLocks/>
                </p:cNvGrpSpPr>
                <p:nvPr/>
              </p:nvGrpSpPr>
              <p:grpSpPr bwMode="auto">
                <a:xfrm>
                  <a:off x="3808" y="2715"/>
                  <a:ext cx="532" cy="505"/>
                  <a:chOff x="3808" y="2715"/>
                  <a:chExt cx="532" cy="505"/>
                </a:xfrm>
              </p:grpSpPr>
              <p:sp>
                <p:nvSpPr>
                  <p:cNvPr id="377" name="Freeform 557"/>
                  <p:cNvSpPr>
                    <a:spLocks/>
                  </p:cNvSpPr>
                  <p:nvPr/>
                </p:nvSpPr>
                <p:spPr bwMode="auto">
                  <a:xfrm>
                    <a:off x="3808" y="2718"/>
                    <a:ext cx="520" cy="502"/>
                  </a:xfrm>
                  <a:custGeom>
                    <a:avLst/>
                    <a:gdLst>
                      <a:gd name="T0" fmla="*/ 0 w 520"/>
                      <a:gd name="T1" fmla="*/ 0 h 502"/>
                      <a:gd name="T2" fmla="*/ 0 w 520"/>
                      <a:gd name="T3" fmla="*/ 502 h 502"/>
                      <a:gd name="T4" fmla="*/ 520 w 520"/>
                      <a:gd name="T5" fmla="*/ 502 h 50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20" h="502">
                        <a:moveTo>
                          <a:pt x="0" y="0"/>
                        </a:moveTo>
                        <a:lnTo>
                          <a:pt x="0" y="502"/>
                        </a:lnTo>
                        <a:lnTo>
                          <a:pt x="520" y="502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 558"/>
                  <p:cNvSpPr>
                    <a:spLocks/>
                  </p:cNvSpPr>
                  <p:nvPr/>
                </p:nvSpPr>
                <p:spPr bwMode="auto">
                  <a:xfrm>
                    <a:off x="4244" y="2715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9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729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13.2</a:t>
                    </a:r>
                    <a:endParaRPr lang="en-US"/>
                  </a:p>
                </p:txBody>
              </p:sp>
            </p:grpSp>
            <p:grpSp>
              <p:nvGrpSpPr>
                <p:cNvPr id="367" name="Group 560"/>
                <p:cNvGrpSpPr>
                  <a:grpSpLocks/>
                </p:cNvGrpSpPr>
                <p:nvPr/>
              </p:nvGrpSpPr>
              <p:grpSpPr bwMode="auto">
                <a:xfrm>
                  <a:off x="3808" y="3220"/>
                  <a:ext cx="533" cy="308"/>
                  <a:chOff x="3808" y="3220"/>
                  <a:chExt cx="533" cy="308"/>
                </a:xfrm>
              </p:grpSpPr>
              <p:grpSp>
                <p:nvGrpSpPr>
                  <p:cNvPr id="372" name="Group 561"/>
                  <p:cNvGrpSpPr>
                    <a:grpSpLocks/>
                  </p:cNvGrpSpPr>
                  <p:nvPr/>
                </p:nvGrpSpPr>
                <p:grpSpPr bwMode="auto">
                  <a:xfrm>
                    <a:off x="3808" y="3220"/>
                    <a:ext cx="520" cy="290"/>
                    <a:chOff x="3808" y="3220"/>
                    <a:chExt cx="520" cy="290"/>
                  </a:xfrm>
                </p:grpSpPr>
                <p:sp>
                  <p:nvSpPr>
                    <p:cNvPr id="375" name="Line 5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8" y="3220"/>
                      <a:ext cx="1" cy="29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6" name="Line 5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08" y="3220"/>
                      <a:ext cx="52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3" name="Freeform 564"/>
                  <p:cNvSpPr>
                    <a:spLocks/>
                  </p:cNvSpPr>
                  <p:nvPr/>
                </p:nvSpPr>
                <p:spPr bwMode="auto">
                  <a:xfrm>
                    <a:off x="4244" y="3463"/>
                    <a:ext cx="81" cy="56"/>
                  </a:xfrm>
                  <a:custGeom>
                    <a:avLst/>
                    <a:gdLst>
                      <a:gd name="T0" fmla="*/ 0 w 81"/>
                      <a:gd name="T1" fmla="*/ 9 h 56"/>
                      <a:gd name="T2" fmla="*/ 0 w 81"/>
                      <a:gd name="T3" fmla="*/ 56 h 56"/>
                      <a:gd name="T4" fmla="*/ 0 w 81"/>
                      <a:gd name="T5" fmla="*/ 56 h 56"/>
                      <a:gd name="T6" fmla="*/ 81 w 81"/>
                      <a:gd name="T7" fmla="*/ 56 h 56"/>
                      <a:gd name="T8" fmla="*/ 81 w 81"/>
                      <a:gd name="T9" fmla="*/ 0 h 56"/>
                      <a:gd name="T10" fmla="*/ 0 w 81"/>
                      <a:gd name="T11" fmla="*/ 0 h 56"/>
                      <a:gd name="T12" fmla="*/ 0 w 81"/>
                      <a:gd name="T13" fmla="*/ 9 h 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6">
                        <a:moveTo>
                          <a:pt x="0" y="9"/>
                        </a:moveTo>
                        <a:lnTo>
                          <a:pt x="0" y="56"/>
                        </a:lnTo>
                        <a:lnTo>
                          <a:pt x="81" y="56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4" name="Rectangle 565"/>
                  <p:cNvSpPr>
                    <a:spLocks noChangeArrowheads="1"/>
                  </p:cNvSpPr>
                  <p:nvPr/>
                </p:nvSpPr>
                <p:spPr bwMode="auto">
                  <a:xfrm>
                    <a:off x="4252" y="3471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24.2</a:t>
                    </a:r>
                    <a:endParaRPr lang="en-US"/>
                  </a:p>
                </p:txBody>
              </p:sp>
            </p:grpSp>
            <p:grpSp>
              <p:nvGrpSpPr>
                <p:cNvPr id="368" name="Group 566"/>
                <p:cNvGrpSpPr>
                  <a:grpSpLocks/>
                </p:cNvGrpSpPr>
                <p:nvPr/>
              </p:nvGrpSpPr>
              <p:grpSpPr bwMode="auto">
                <a:xfrm>
                  <a:off x="3537" y="3220"/>
                  <a:ext cx="271" cy="312"/>
                  <a:chOff x="3537" y="3220"/>
                  <a:chExt cx="271" cy="312"/>
                </a:xfrm>
              </p:grpSpPr>
              <p:sp>
                <p:nvSpPr>
                  <p:cNvPr id="369" name="Freeform 567"/>
                  <p:cNvSpPr>
                    <a:spLocks/>
                  </p:cNvSpPr>
                  <p:nvPr/>
                </p:nvSpPr>
                <p:spPr bwMode="auto">
                  <a:xfrm>
                    <a:off x="3537" y="3220"/>
                    <a:ext cx="271" cy="290"/>
                  </a:xfrm>
                  <a:custGeom>
                    <a:avLst/>
                    <a:gdLst>
                      <a:gd name="T0" fmla="*/ 271 w 271"/>
                      <a:gd name="T1" fmla="*/ 290 h 290"/>
                      <a:gd name="T2" fmla="*/ 271 w 271"/>
                      <a:gd name="T3" fmla="*/ 0 h 290"/>
                      <a:gd name="T4" fmla="*/ 0 w 271"/>
                      <a:gd name="T5" fmla="*/ 0 h 29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1" h="290">
                        <a:moveTo>
                          <a:pt x="271" y="290"/>
                        </a:moveTo>
                        <a:lnTo>
                          <a:pt x="27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 568"/>
                  <p:cNvSpPr>
                    <a:spLocks/>
                  </p:cNvSpPr>
                  <p:nvPr/>
                </p:nvSpPr>
                <p:spPr bwMode="auto">
                  <a:xfrm>
                    <a:off x="3546" y="3466"/>
                    <a:ext cx="81" cy="50"/>
                  </a:xfrm>
                  <a:custGeom>
                    <a:avLst/>
                    <a:gdLst>
                      <a:gd name="T0" fmla="*/ 0 w 81"/>
                      <a:gd name="T1" fmla="*/ 6 h 50"/>
                      <a:gd name="T2" fmla="*/ 0 w 81"/>
                      <a:gd name="T3" fmla="*/ 50 h 50"/>
                      <a:gd name="T4" fmla="*/ 81 w 81"/>
                      <a:gd name="T5" fmla="*/ 50 h 50"/>
                      <a:gd name="T6" fmla="*/ 81 w 81"/>
                      <a:gd name="T7" fmla="*/ 0 h 50"/>
                      <a:gd name="T8" fmla="*/ 81 w 81"/>
                      <a:gd name="T9" fmla="*/ 0 h 50"/>
                      <a:gd name="T10" fmla="*/ 0 w 81"/>
                      <a:gd name="T11" fmla="*/ 0 h 50"/>
                      <a:gd name="T12" fmla="*/ 0 w 81"/>
                      <a:gd name="T13" fmla="*/ 6 h 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1" h="50">
                        <a:moveTo>
                          <a:pt x="0" y="6"/>
                        </a:moveTo>
                        <a:lnTo>
                          <a:pt x="0" y="50"/>
                        </a:lnTo>
                        <a:lnTo>
                          <a:pt x="81" y="50"/>
                        </a:lnTo>
                        <a:lnTo>
                          <a:pt x="81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1" name="Rectangle 569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3475"/>
                    <a:ext cx="89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56.9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9" name="Group 571"/>
            <p:cNvGrpSpPr>
              <a:grpSpLocks/>
            </p:cNvGrpSpPr>
            <p:nvPr/>
          </p:nvGrpSpPr>
          <p:grpSpPr bwMode="auto">
            <a:xfrm>
              <a:off x="3344863" y="3694113"/>
              <a:ext cx="1233487" cy="1527175"/>
              <a:chOff x="2968" y="2467"/>
              <a:chExt cx="901" cy="1138"/>
            </a:xfrm>
          </p:grpSpPr>
          <p:grpSp>
            <p:nvGrpSpPr>
              <p:cNvPr id="220" name="Group 572"/>
              <p:cNvGrpSpPr>
                <a:grpSpLocks/>
              </p:cNvGrpSpPr>
              <p:nvPr/>
            </p:nvGrpSpPr>
            <p:grpSpPr bwMode="auto">
              <a:xfrm>
                <a:off x="2968" y="2467"/>
                <a:ext cx="872" cy="1138"/>
                <a:chOff x="2968" y="2467"/>
                <a:chExt cx="872" cy="1138"/>
              </a:xfrm>
            </p:grpSpPr>
            <p:sp>
              <p:nvSpPr>
                <p:cNvPr id="241" name="Rectangle 573"/>
                <p:cNvSpPr>
                  <a:spLocks noChangeArrowheads="1"/>
                </p:cNvSpPr>
                <p:nvPr/>
              </p:nvSpPr>
              <p:spPr bwMode="auto">
                <a:xfrm>
                  <a:off x="3038" y="2496"/>
                  <a:ext cx="802" cy="802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2" name="Group 574"/>
                <p:cNvGrpSpPr>
                  <a:grpSpLocks/>
                </p:cNvGrpSpPr>
                <p:nvPr/>
              </p:nvGrpSpPr>
              <p:grpSpPr bwMode="auto">
                <a:xfrm>
                  <a:off x="3038" y="3295"/>
                  <a:ext cx="799" cy="310"/>
                  <a:chOff x="3038" y="3295"/>
                  <a:chExt cx="799" cy="310"/>
                </a:xfrm>
              </p:grpSpPr>
              <p:sp>
                <p:nvSpPr>
                  <p:cNvPr id="303" name="Line 575"/>
                  <p:cNvSpPr>
                    <a:spLocks noChangeShapeType="1"/>
                  </p:cNvSpPr>
                  <p:nvPr/>
                </p:nvSpPr>
                <p:spPr bwMode="auto">
                  <a:xfrm>
                    <a:off x="3038" y="3295"/>
                    <a:ext cx="799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04" name="Group 576"/>
                  <p:cNvGrpSpPr>
                    <a:grpSpLocks/>
                  </p:cNvGrpSpPr>
                  <p:nvPr/>
                </p:nvGrpSpPr>
                <p:grpSpPr bwMode="auto">
                  <a:xfrm>
                    <a:off x="3038" y="3298"/>
                    <a:ext cx="781" cy="19"/>
                    <a:chOff x="3038" y="3298"/>
                    <a:chExt cx="781" cy="19"/>
                  </a:xfrm>
                </p:grpSpPr>
                <p:sp>
                  <p:nvSpPr>
                    <p:cNvPr id="306" name="Line 5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5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Line 5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3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Line 5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9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Line 5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8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Line 5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7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Line 5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8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" name="Line 5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3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Line 5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Line 5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8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" name="Line 5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" name="Line 5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Line 5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3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Line 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1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Line 5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0" name="Line 5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Line 5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2" name="Line 5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4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3" name="Line 5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0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" name="Line 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9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5" name="Line 5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0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6" name="Line 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7" name="Line 5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0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Line 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6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" name="Line 6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" name="Line 6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" name="Line 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Line 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6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Line 6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9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0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Line 6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4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Line 6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0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Line 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5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Line 6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Line 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6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1" name="Line 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3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2" name="Line 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3" name="Line 6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2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4" name="Line 6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5" name="Line 6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2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6" name="Line 6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7" name="Line 6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8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" name="Line 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" name="Line 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8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0" name="Line 6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5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Line 6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5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Line 6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5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Line 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6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Line 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5" name="Line 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Line 6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8" y="3298"/>
                      <a:ext cx="1" cy="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Line 6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9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Line 6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3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Line 6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53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" name="Line 6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7" y="3298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" name="Line 6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8" y="3298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5" name="Rectangle 633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3333"/>
                    <a:ext cx="0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3" name="Group 634"/>
                <p:cNvGrpSpPr>
                  <a:grpSpLocks/>
                </p:cNvGrpSpPr>
                <p:nvPr/>
              </p:nvGrpSpPr>
              <p:grpSpPr bwMode="auto">
                <a:xfrm>
                  <a:off x="2968" y="2467"/>
                  <a:ext cx="71" cy="828"/>
                  <a:chOff x="2968" y="2467"/>
                  <a:chExt cx="71" cy="828"/>
                </a:xfrm>
              </p:grpSpPr>
              <p:sp>
                <p:nvSpPr>
                  <p:cNvPr id="244" name="Line 6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38" y="2496"/>
                    <a:ext cx="1" cy="79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45" name="Group 636"/>
                  <p:cNvGrpSpPr>
                    <a:grpSpLocks/>
                  </p:cNvGrpSpPr>
                  <p:nvPr/>
                </p:nvGrpSpPr>
                <p:grpSpPr bwMode="auto">
                  <a:xfrm>
                    <a:off x="3019" y="2515"/>
                    <a:ext cx="19" cy="759"/>
                    <a:chOff x="3019" y="2515"/>
                    <a:chExt cx="19" cy="759"/>
                  </a:xfrm>
                </p:grpSpPr>
                <p:sp>
                  <p:nvSpPr>
                    <p:cNvPr id="247" name="Line 6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3165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Line 6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3143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Line 6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4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Line 6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3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Line 6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31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Line 6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2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Line 6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3125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Line 6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08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Line 6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05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Line 6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03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Line 6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3010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Line 6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99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Line 6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97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Line 6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96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Line 6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95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Line 6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2945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Line 6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88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Line 6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84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Line 6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82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Line 6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2806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Line 6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79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Line 6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77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Line 6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76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Line 6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75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Line 6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275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Line 6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69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Line 6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66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Line 6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64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Line 6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2623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Line 6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60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Line 6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59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Line 6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58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Line 6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57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Line 6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2570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Line 6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251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Line 6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3165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Line 6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Line 6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Line 6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Line 6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3168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Line 6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Line 6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Line 6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Line 6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6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Line 6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3168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Line 6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7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Line 6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7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Line 6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8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Line 6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6" y="3187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Line 6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9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Line 6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9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Line 6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19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Line 6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20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Line 6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19" y="3205"/>
                      <a:ext cx="19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Line 6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24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Line 6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2" y="327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46" name="Rectangle 69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729" y="2706"/>
                    <a:ext cx="533" cy="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&lt;G660-A&gt;: CD27 CY5PE</a:t>
                    </a:r>
                    <a:endParaRPr lang="en-US"/>
                  </a:p>
                </p:txBody>
              </p:sp>
            </p:grpSp>
          </p:grpSp>
          <p:grpSp>
            <p:nvGrpSpPr>
              <p:cNvPr id="221" name="Group 694"/>
              <p:cNvGrpSpPr>
                <a:grpSpLocks/>
              </p:cNvGrpSpPr>
              <p:nvPr/>
            </p:nvGrpSpPr>
            <p:grpSpPr bwMode="auto">
              <a:xfrm>
                <a:off x="3044" y="2499"/>
                <a:ext cx="825" cy="835"/>
                <a:chOff x="3044" y="2499"/>
                <a:chExt cx="825" cy="835"/>
              </a:xfrm>
            </p:grpSpPr>
            <p:pic>
              <p:nvPicPr>
                <p:cNvPr id="222" name="Picture 69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4" y="2502"/>
                  <a:ext cx="790" cy="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23" name="Group 696"/>
                <p:cNvGrpSpPr>
                  <a:grpSpLocks/>
                </p:cNvGrpSpPr>
                <p:nvPr/>
              </p:nvGrpSpPr>
              <p:grpSpPr bwMode="auto">
                <a:xfrm>
                  <a:off x="3044" y="2502"/>
                  <a:ext cx="273" cy="527"/>
                  <a:chOff x="3044" y="2502"/>
                  <a:chExt cx="273" cy="527"/>
                </a:xfrm>
              </p:grpSpPr>
              <p:sp>
                <p:nvSpPr>
                  <p:cNvPr id="238" name="Freeform 697"/>
                  <p:cNvSpPr>
                    <a:spLocks/>
                  </p:cNvSpPr>
                  <p:nvPr/>
                </p:nvSpPr>
                <p:spPr bwMode="auto">
                  <a:xfrm>
                    <a:off x="3044" y="2502"/>
                    <a:ext cx="273" cy="527"/>
                  </a:xfrm>
                  <a:custGeom>
                    <a:avLst/>
                    <a:gdLst>
                      <a:gd name="T0" fmla="*/ 0 w 273"/>
                      <a:gd name="T1" fmla="*/ 527 h 527"/>
                      <a:gd name="T2" fmla="*/ 273 w 273"/>
                      <a:gd name="T3" fmla="*/ 527 h 527"/>
                      <a:gd name="T4" fmla="*/ 273 w 273"/>
                      <a:gd name="T5" fmla="*/ 0 h 52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3" h="527">
                        <a:moveTo>
                          <a:pt x="0" y="527"/>
                        </a:moveTo>
                        <a:lnTo>
                          <a:pt x="273" y="527"/>
                        </a:lnTo>
                        <a:lnTo>
                          <a:pt x="273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 698"/>
                  <p:cNvSpPr>
                    <a:spLocks/>
                  </p:cNvSpPr>
                  <p:nvPr/>
                </p:nvSpPr>
                <p:spPr bwMode="auto">
                  <a:xfrm>
                    <a:off x="3047" y="2502"/>
                    <a:ext cx="87" cy="90"/>
                  </a:xfrm>
                  <a:custGeom>
                    <a:avLst/>
                    <a:gdLst>
                      <a:gd name="T0" fmla="*/ 0 w 87"/>
                      <a:gd name="T1" fmla="*/ 6 h 90"/>
                      <a:gd name="T2" fmla="*/ 0 w 87"/>
                      <a:gd name="T3" fmla="*/ 90 h 90"/>
                      <a:gd name="T4" fmla="*/ 87 w 87"/>
                      <a:gd name="T5" fmla="*/ 90 h 90"/>
                      <a:gd name="T6" fmla="*/ 87 w 87"/>
                      <a:gd name="T7" fmla="*/ 0 h 90"/>
                      <a:gd name="T8" fmla="*/ 87 w 87"/>
                      <a:gd name="T9" fmla="*/ 0 h 90"/>
                      <a:gd name="T10" fmla="*/ 0 w 87"/>
                      <a:gd name="T11" fmla="*/ 0 h 90"/>
                      <a:gd name="T12" fmla="*/ 0 w 87"/>
                      <a:gd name="T13" fmla="*/ 6 h 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87" h="90">
                        <a:moveTo>
                          <a:pt x="0" y="6"/>
                        </a:moveTo>
                        <a:lnTo>
                          <a:pt x="0" y="90"/>
                        </a:lnTo>
                        <a:lnTo>
                          <a:pt x="87" y="90"/>
                        </a:lnTo>
                        <a:lnTo>
                          <a:pt x="8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699"/>
                  <p:cNvSpPr>
                    <a:spLocks noChangeArrowheads="1"/>
                  </p:cNvSpPr>
                  <p:nvPr/>
                </p:nvSpPr>
                <p:spPr bwMode="auto">
                  <a:xfrm>
                    <a:off x="3057" y="2512"/>
                    <a:ext cx="103" cy="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22</a:t>
                    </a:r>
                    <a:endParaRPr lang="en-US"/>
                  </a:p>
                </p:txBody>
              </p:sp>
            </p:grpSp>
            <p:grpSp>
              <p:nvGrpSpPr>
                <p:cNvPr id="224" name="Group 700"/>
                <p:cNvGrpSpPr>
                  <a:grpSpLocks/>
                </p:cNvGrpSpPr>
                <p:nvPr/>
              </p:nvGrpSpPr>
              <p:grpSpPr bwMode="auto">
                <a:xfrm>
                  <a:off x="3317" y="2499"/>
                  <a:ext cx="552" cy="530"/>
                  <a:chOff x="3317" y="2499"/>
                  <a:chExt cx="552" cy="530"/>
                </a:xfrm>
              </p:grpSpPr>
              <p:sp>
                <p:nvSpPr>
                  <p:cNvPr id="235" name="Freeform 701"/>
                  <p:cNvSpPr>
                    <a:spLocks/>
                  </p:cNvSpPr>
                  <p:nvPr/>
                </p:nvSpPr>
                <p:spPr bwMode="auto">
                  <a:xfrm>
                    <a:off x="3317" y="2502"/>
                    <a:ext cx="514" cy="527"/>
                  </a:xfrm>
                  <a:custGeom>
                    <a:avLst/>
                    <a:gdLst>
                      <a:gd name="T0" fmla="*/ 0 w 514"/>
                      <a:gd name="T1" fmla="*/ 0 h 527"/>
                      <a:gd name="T2" fmla="*/ 0 w 514"/>
                      <a:gd name="T3" fmla="*/ 527 h 527"/>
                      <a:gd name="T4" fmla="*/ 514 w 514"/>
                      <a:gd name="T5" fmla="*/ 527 h 52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14" h="527">
                        <a:moveTo>
                          <a:pt x="0" y="0"/>
                        </a:moveTo>
                        <a:lnTo>
                          <a:pt x="0" y="527"/>
                        </a:lnTo>
                        <a:lnTo>
                          <a:pt x="514" y="527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 702"/>
                  <p:cNvSpPr>
                    <a:spLocks/>
                  </p:cNvSpPr>
                  <p:nvPr/>
                </p:nvSpPr>
                <p:spPr bwMode="auto">
                  <a:xfrm>
                    <a:off x="3679" y="2499"/>
                    <a:ext cx="149" cy="96"/>
                  </a:xfrm>
                  <a:custGeom>
                    <a:avLst/>
                    <a:gdLst>
                      <a:gd name="T0" fmla="*/ 0 w 149"/>
                      <a:gd name="T1" fmla="*/ 9 h 96"/>
                      <a:gd name="T2" fmla="*/ 0 w 149"/>
                      <a:gd name="T3" fmla="*/ 96 h 96"/>
                      <a:gd name="T4" fmla="*/ 0 w 149"/>
                      <a:gd name="T5" fmla="*/ 96 h 96"/>
                      <a:gd name="T6" fmla="*/ 149 w 149"/>
                      <a:gd name="T7" fmla="*/ 96 h 96"/>
                      <a:gd name="T8" fmla="*/ 149 w 149"/>
                      <a:gd name="T9" fmla="*/ 0 h 96"/>
                      <a:gd name="T10" fmla="*/ 0 w 149"/>
                      <a:gd name="T11" fmla="*/ 0 h 96"/>
                      <a:gd name="T12" fmla="*/ 0 w 149"/>
                      <a:gd name="T13" fmla="*/ 9 h 9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9" h="96">
                        <a:moveTo>
                          <a:pt x="0" y="9"/>
                        </a:moveTo>
                        <a:lnTo>
                          <a:pt x="0" y="96"/>
                        </a:lnTo>
                        <a:lnTo>
                          <a:pt x="149" y="96"/>
                        </a:ln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2511"/>
                    <a:ext cx="181" cy="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62.5</a:t>
                    </a:r>
                    <a:endParaRPr lang="en-US"/>
                  </a:p>
                </p:txBody>
              </p:sp>
            </p:grpSp>
            <p:grpSp>
              <p:nvGrpSpPr>
                <p:cNvPr id="225" name="Group 704"/>
                <p:cNvGrpSpPr>
                  <a:grpSpLocks/>
                </p:cNvGrpSpPr>
                <p:nvPr/>
              </p:nvGrpSpPr>
              <p:grpSpPr bwMode="auto">
                <a:xfrm>
                  <a:off x="3317" y="3029"/>
                  <a:ext cx="549" cy="305"/>
                  <a:chOff x="3317" y="3029"/>
                  <a:chExt cx="549" cy="305"/>
                </a:xfrm>
              </p:grpSpPr>
              <p:grpSp>
                <p:nvGrpSpPr>
                  <p:cNvPr id="230" name="Group 705"/>
                  <p:cNvGrpSpPr>
                    <a:grpSpLocks/>
                  </p:cNvGrpSpPr>
                  <p:nvPr/>
                </p:nvGrpSpPr>
                <p:grpSpPr bwMode="auto">
                  <a:xfrm>
                    <a:off x="3317" y="3029"/>
                    <a:ext cx="514" cy="260"/>
                    <a:chOff x="3317" y="3029"/>
                    <a:chExt cx="514" cy="260"/>
                  </a:xfrm>
                </p:grpSpPr>
                <p:sp>
                  <p:nvSpPr>
                    <p:cNvPr id="233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7" y="3029"/>
                      <a:ext cx="1" cy="26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7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7" y="3029"/>
                      <a:ext cx="514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 708"/>
                  <p:cNvSpPr>
                    <a:spLocks/>
                  </p:cNvSpPr>
                  <p:nvPr/>
                </p:nvSpPr>
                <p:spPr bwMode="auto">
                  <a:xfrm>
                    <a:off x="3679" y="3208"/>
                    <a:ext cx="149" cy="96"/>
                  </a:xfrm>
                  <a:custGeom>
                    <a:avLst/>
                    <a:gdLst>
                      <a:gd name="T0" fmla="*/ 0 w 149"/>
                      <a:gd name="T1" fmla="*/ 10 h 96"/>
                      <a:gd name="T2" fmla="*/ 0 w 149"/>
                      <a:gd name="T3" fmla="*/ 96 h 96"/>
                      <a:gd name="T4" fmla="*/ 0 w 149"/>
                      <a:gd name="T5" fmla="*/ 96 h 96"/>
                      <a:gd name="T6" fmla="*/ 149 w 149"/>
                      <a:gd name="T7" fmla="*/ 96 h 96"/>
                      <a:gd name="T8" fmla="*/ 149 w 149"/>
                      <a:gd name="T9" fmla="*/ 0 h 96"/>
                      <a:gd name="T10" fmla="*/ 0 w 149"/>
                      <a:gd name="T11" fmla="*/ 0 h 96"/>
                      <a:gd name="T12" fmla="*/ 0 w 149"/>
                      <a:gd name="T13" fmla="*/ 10 h 9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9" h="96">
                        <a:moveTo>
                          <a:pt x="0" y="10"/>
                        </a:moveTo>
                        <a:lnTo>
                          <a:pt x="0" y="96"/>
                        </a:lnTo>
                        <a:lnTo>
                          <a:pt x="149" y="96"/>
                        </a:ln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709"/>
                  <p:cNvSpPr>
                    <a:spLocks noChangeArrowheads="1"/>
                  </p:cNvSpPr>
                  <p:nvPr/>
                </p:nvSpPr>
                <p:spPr bwMode="auto">
                  <a:xfrm>
                    <a:off x="3685" y="3221"/>
                    <a:ext cx="181" cy="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11.7</a:t>
                    </a:r>
                    <a:endParaRPr lang="en-US"/>
                  </a:p>
                </p:txBody>
              </p:sp>
            </p:grpSp>
            <p:grpSp>
              <p:nvGrpSpPr>
                <p:cNvPr id="226" name="Group 710"/>
                <p:cNvGrpSpPr>
                  <a:grpSpLocks/>
                </p:cNvGrpSpPr>
                <p:nvPr/>
              </p:nvGrpSpPr>
              <p:grpSpPr bwMode="auto">
                <a:xfrm>
                  <a:off x="3044" y="3029"/>
                  <a:ext cx="273" cy="305"/>
                  <a:chOff x="3044" y="3029"/>
                  <a:chExt cx="273" cy="305"/>
                </a:xfrm>
              </p:grpSpPr>
              <p:sp>
                <p:nvSpPr>
                  <p:cNvPr id="227" name="Freeform 711"/>
                  <p:cNvSpPr>
                    <a:spLocks/>
                  </p:cNvSpPr>
                  <p:nvPr/>
                </p:nvSpPr>
                <p:spPr bwMode="auto">
                  <a:xfrm>
                    <a:off x="3044" y="3029"/>
                    <a:ext cx="273" cy="260"/>
                  </a:xfrm>
                  <a:custGeom>
                    <a:avLst/>
                    <a:gdLst>
                      <a:gd name="T0" fmla="*/ 273 w 273"/>
                      <a:gd name="T1" fmla="*/ 260 h 260"/>
                      <a:gd name="T2" fmla="*/ 273 w 273"/>
                      <a:gd name="T3" fmla="*/ 0 h 260"/>
                      <a:gd name="T4" fmla="*/ 0 w 273"/>
                      <a:gd name="T5" fmla="*/ 0 h 26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73" h="260">
                        <a:moveTo>
                          <a:pt x="273" y="260"/>
                        </a:moveTo>
                        <a:lnTo>
                          <a:pt x="27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712"/>
                  <p:cNvSpPr>
                    <a:spLocks/>
                  </p:cNvSpPr>
                  <p:nvPr/>
                </p:nvSpPr>
                <p:spPr bwMode="auto">
                  <a:xfrm>
                    <a:off x="3053" y="3211"/>
                    <a:ext cx="149" cy="90"/>
                  </a:xfrm>
                  <a:custGeom>
                    <a:avLst/>
                    <a:gdLst>
                      <a:gd name="T0" fmla="*/ 0 w 149"/>
                      <a:gd name="T1" fmla="*/ 7 h 90"/>
                      <a:gd name="T2" fmla="*/ 0 w 149"/>
                      <a:gd name="T3" fmla="*/ 90 h 90"/>
                      <a:gd name="T4" fmla="*/ 149 w 149"/>
                      <a:gd name="T5" fmla="*/ 90 h 90"/>
                      <a:gd name="T6" fmla="*/ 149 w 149"/>
                      <a:gd name="T7" fmla="*/ 0 h 90"/>
                      <a:gd name="T8" fmla="*/ 149 w 149"/>
                      <a:gd name="T9" fmla="*/ 0 h 90"/>
                      <a:gd name="T10" fmla="*/ 0 w 149"/>
                      <a:gd name="T11" fmla="*/ 0 h 90"/>
                      <a:gd name="T12" fmla="*/ 0 w 149"/>
                      <a:gd name="T13" fmla="*/ 7 h 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9" h="90">
                        <a:moveTo>
                          <a:pt x="0" y="7"/>
                        </a:moveTo>
                        <a:lnTo>
                          <a:pt x="0" y="90"/>
                        </a:lnTo>
                        <a:lnTo>
                          <a:pt x="149" y="90"/>
                        </a:ln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9" name="Rectangle 713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3221"/>
                    <a:ext cx="181" cy="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3.98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10" name="Group 714"/>
            <p:cNvGrpSpPr>
              <a:grpSpLocks/>
            </p:cNvGrpSpPr>
            <p:nvPr/>
          </p:nvGrpSpPr>
          <p:grpSpPr bwMode="auto">
            <a:xfrm>
              <a:off x="4792663" y="3749675"/>
              <a:ext cx="1233487" cy="1489075"/>
              <a:chOff x="1924" y="2506"/>
              <a:chExt cx="901" cy="1110"/>
            </a:xfrm>
          </p:grpSpPr>
          <p:grpSp>
            <p:nvGrpSpPr>
              <p:cNvPr id="80" name="Group 715"/>
              <p:cNvGrpSpPr>
                <a:grpSpLocks/>
              </p:cNvGrpSpPr>
              <p:nvPr/>
            </p:nvGrpSpPr>
            <p:grpSpPr bwMode="auto">
              <a:xfrm>
                <a:off x="1924" y="2506"/>
                <a:ext cx="872" cy="1110"/>
                <a:chOff x="1924" y="2506"/>
                <a:chExt cx="872" cy="1110"/>
              </a:xfrm>
            </p:grpSpPr>
            <p:sp>
              <p:nvSpPr>
                <p:cNvPr id="101" name="Rectangle 716"/>
                <p:cNvSpPr>
                  <a:spLocks noChangeArrowheads="1"/>
                </p:cNvSpPr>
                <p:nvPr/>
              </p:nvSpPr>
              <p:spPr bwMode="auto">
                <a:xfrm>
                  <a:off x="1994" y="2508"/>
                  <a:ext cx="802" cy="802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2" name="Group 717"/>
                <p:cNvGrpSpPr>
                  <a:grpSpLocks/>
                </p:cNvGrpSpPr>
                <p:nvPr/>
              </p:nvGrpSpPr>
              <p:grpSpPr bwMode="auto">
                <a:xfrm>
                  <a:off x="1994" y="3307"/>
                  <a:ext cx="799" cy="309"/>
                  <a:chOff x="1994" y="3307"/>
                  <a:chExt cx="799" cy="309"/>
                </a:xfrm>
              </p:grpSpPr>
              <p:sp>
                <p:nvSpPr>
                  <p:cNvPr id="161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1994" y="3307"/>
                    <a:ext cx="799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719"/>
                  <p:cNvGrpSpPr>
                    <a:grpSpLocks/>
                  </p:cNvGrpSpPr>
                  <p:nvPr/>
                </p:nvGrpSpPr>
                <p:grpSpPr bwMode="auto">
                  <a:xfrm>
                    <a:off x="1994" y="3310"/>
                    <a:ext cx="782" cy="19"/>
                    <a:chOff x="1994" y="3310"/>
                    <a:chExt cx="782" cy="19"/>
                  </a:xfrm>
                </p:grpSpPr>
                <p:sp>
                  <p:nvSpPr>
                    <p:cNvPr id="164" name="Line 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1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ine 7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9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Line 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7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4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7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Line 7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9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7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8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7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0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Line 7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9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Line 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8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Line 7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1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Line 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9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Line 7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Line 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0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Line 7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7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Line 7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Line 7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6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Line 7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68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Line 7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87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Line 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02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Line 7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Line 7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3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2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Line 7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Line 7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26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Line 7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1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Line 7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6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Line 7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82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Line 7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Line 7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Line 7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9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Line 7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Line 7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8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8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Line 7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8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5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Line 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Line 7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2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Line 7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2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Line 7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2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2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Line 7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3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Line 7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3310"/>
                      <a:ext cx="1" cy="13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Line 7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5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Line 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0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Line 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4" y="3310"/>
                      <a:ext cx="1" cy="7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Line 7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4" y="3310"/>
                      <a:ext cx="1" cy="1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3" name="Rectangle 776"/>
                  <p:cNvSpPr>
                    <a:spLocks noChangeArrowheads="1"/>
                  </p:cNvSpPr>
                  <p:nvPr/>
                </p:nvSpPr>
                <p:spPr bwMode="auto">
                  <a:xfrm>
                    <a:off x="2170" y="3344"/>
                    <a:ext cx="0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" name="Group 777"/>
                <p:cNvGrpSpPr>
                  <a:grpSpLocks/>
                </p:cNvGrpSpPr>
                <p:nvPr/>
              </p:nvGrpSpPr>
              <p:grpSpPr bwMode="auto">
                <a:xfrm>
                  <a:off x="1924" y="2506"/>
                  <a:ext cx="71" cy="801"/>
                  <a:chOff x="1924" y="2506"/>
                  <a:chExt cx="71" cy="801"/>
                </a:xfrm>
              </p:grpSpPr>
              <p:sp>
                <p:nvSpPr>
                  <p:cNvPr id="104" name="Line 7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4" y="2508"/>
                    <a:ext cx="1" cy="79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05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1976" y="2527"/>
                    <a:ext cx="18" cy="778"/>
                    <a:chOff x="1976" y="2527"/>
                    <a:chExt cx="18" cy="778"/>
                  </a:xfrm>
                </p:grpSpPr>
                <p:sp>
                  <p:nvSpPr>
                    <p:cNvPr id="107" name="Line 7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3230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7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0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7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9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7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8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7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3177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7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6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7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5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7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4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7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14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7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3134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Line 7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07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7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04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7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01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7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3001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7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98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7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97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7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961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7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951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7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2942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7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88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8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85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8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83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8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2815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8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79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8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78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8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77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8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76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8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2759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8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70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8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67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8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651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8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2635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8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620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8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60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8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59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8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58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8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2583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8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252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8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3233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8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8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8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8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3236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8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8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8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3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Line 8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4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Line 8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6" y="3242"/>
                      <a:ext cx="18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8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5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8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6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Line 8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7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Line 8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2" y="3286"/>
                      <a:ext cx="12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Line 8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29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Line 8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8" y="330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6" name="Rectangle 83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707" y="2723"/>
                    <a:ext cx="490" cy="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&lt;V545-A&gt;: CD57 Q545</a:t>
                    </a:r>
                    <a:endParaRPr lang="en-US"/>
                  </a:p>
                </p:txBody>
              </p:sp>
            </p:grpSp>
          </p:grpSp>
          <p:grpSp>
            <p:nvGrpSpPr>
              <p:cNvPr id="81" name="Group 835"/>
              <p:cNvGrpSpPr>
                <a:grpSpLocks/>
              </p:cNvGrpSpPr>
              <p:nvPr/>
            </p:nvGrpSpPr>
            <p:grpSpPr bwMode="auto">
              <a:xfrm>
                <a:off x="2001" y="2511"/>
                <a:ext cx="824" cy="834"/>
                <a:chOff x="2001" y="2511"/>
                <a:chExt cx="824" cy="834"/>
              </a:xfrm>
            </p:grpSpPr>
            <p:pic>
              <p:nvPicPr>
                <p:cNvPr id="82" name="Picture 83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1" y="2515"/>
                  <a:ext cx="789" cy="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3" name="Group 837"/>
                <p:cNvGrpSpPr>
                  <a:grpSpLocks/>
                </p:cNvGrpSpPr>
                <p:nvPr/>
              </p:nvGrpSpPr>
              <p:grpSpPr bwMode="auto">
                <a:xfrm>
                  <a:off x="2001" y="2515"/>
                  <a:ext cx="269" cy="498"/>
                  <a:chOff x="2001" y="2515"/>
                  <a:chExt cx="269" cy="498"/>
                </a:xfrm>
              </p:grpSpPr>
              <p:sp>
                <p:nvSpPr>
                  <p:cNvPr id="98" name="Freeform 838"/>
                  <p:cNvSpPr>
                    <a:spLocks/>
                  </p:cNvSpPr>
                  <p:nvPr/>
                </p:nvSpPr>
                <p:spPr bwMode="auto">
                  <a:xfrm>
                    <a:off x="2001" y="2515"/>
                    <a:ext cx="269" cy="498"/>
                  </a:xfrm>
                  <a:custGeom>
                    <a:avLst/>
                    <a:gdLst>
                      <a:gd name="T0" fmla="*/ 0 w 269"/>
                      <a:gd name="T1" fmla="*/ 498 h 498"/>
                      <a:gd name="T2" fmla="*/ 269 w 269"/>
                      <a:gd name="T3" fmla="*/ 498 h 498"/>
                      <a:gd name="T4" fmla="*/ 269 w 269"/>
                      <a:gd name="T5" fmla="*/ 0 h 49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69" h="498">
                        <a:moveTo>
                          <a:pt x="0" y="498"/>
                        </a:moveTo>
                        <a:lnTo>
                          <a:pt x="269" y="498"/>
                        </a:lnTo>
                        <a:lnTo>
                          <a:pt x="269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839"/>
                  <p:cNvSpPr>
                    <a:spLocks/>
                  </p:cNvSpPr>
                  <p:nvPr/>
                </p:nvSpPr>
                <p:spPr bwMode="auto">
                  <a:xfrm>
                    <a:off x="2004" y="2515"/>
                    <a:ext cx="148" cy="89"/>
                  </a:xfrm>
                  <a:custGeom>
                    <a:avLst/>
                    <a:gdLst>
                      <a:gd name="T0" fmla="*/ 0 w 148"/>
                      <a:gd name="T1" fmla="*/ 6 h 89"/>
                      <a:gd name="T2" fmla="*/ 0 w 148"/>
                      <a:gd name="T3" fmla="*/ 89 h 89"/>
                      <a:gd name="T4" fmla="*/ 148 w 148"/>
                      <a:gd name="T5" fmla="*/ 89 h 89"/>
                      <a:gd name="T6" fmla="*/ 148 w 148"/>
                      <a:gd name="T7" fmla="*/ 0 h 89"/>
                      <a:gd name="T8" fmla="*/ 148 w 148"/>
                      <a:gd name="T9" fmla="*/ 0 h 89"/>
                      <a:gd name="T10" fmla="*/ 0 w 148"/>
                      <a:gd name="T11" fmla="*/ 0 h 89"/>
                      <a:gd name="T12" fmla="*/ 0 w 148"/>
                      <a:gd name="T13" fmla="*/ 6 h 8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8" h="89">
                        <a:moveTo>
                          <a:pt x="0" y="6"/>
                        </a:moveTo>
                        <a:lnTo>
                          <a:pt x="0" y="89"/>
                        </a:lnTo>
                        <a:lnTo>
                          <a:pt x="148" y="89"/>
                        </a:lnTo>
                        <a:lnTo>
                          <a:pt x="148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2009" y="2525"/>
                    <a:ext cx="181" cy="1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3.98</a:t>
                    </a:r>
                    <a:endParaRPr lang="en-US"/>
                  </a:p>
                </p:txBody>
              </p:sp>
            </p:grpSp>
            <p:grpSp>
              <p:nvGrpSpPr>
                <p:cNvPr id="84" name="Group 841"/>
                <p:cNvGrpSpPr>
                  <a:grpSpLocks/>
                </p:cNvGrpSpPr>
                <p:nvPr/>
              </p:nvGrpSpPr>
              <p:grpSpPr bwMode="auto">
                <a:xfrm>
                  <a:off x="2270" y="2511"/>
                  <a:ext cx="555" cy="502"/>
                  <a:chOff x="2270" y="2511"/>
                  <a:chExt cx="555" cy="502"/>
                </a:xfrm>
              </p:grpSpPr>
              <p:sp>
                <p:nvSpPr>
                  <p:cNvPr id="95" name="Freeform 842"/>
                  <p:cNvSpPr>
                    <a:spLocks/>
                  </p:cNvSpPr>
                  <p:nvPr/>
                </p:nvSpPr>
                <p:spPr bwMode="auto">
                  <a:xfrm>
                    <a:off x="2270" y="2515"/>
                    <a:ext cx="517" cy="498"/>
                  </a:xfrm>
                  <a:custGeom>
                    <a:avLst/>
                    <a:gdLst>
                      <a:gd name="T0" fmla="*/ 0 w 517"/>
                      <a:gd name="T1" fmla="*/ 0 h 498"/>
                      <a:gd name="T2" fmla="*/ 0 w 517"/>
                      <a:gd name="T3" fmla="*/ 498 h 498"/>
                      <a:gd name="T4" fmla="*/ 517 w 517"/>
                      <a:gd name="T5" fmla="*/ 498 h 49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17" h="498">
                        <a:moveTo>
                          <a:pt x="0" y="0"/>
                        </a:moveTo>
                        <a:lnTo>
                          <a:pt x="0" y="498"/>
                        </a:lnTo>
                        <a:lnTo>
                          <a:pt x="517" y="498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843"/>
                  <p:cNvSpPr>
                    <a:spLocks/>
                  </p:cNvSpPr>
                  <p:nvPr/>
                </p:nvSpPr>
                <p:spPr bwMode="auto">
                  <a:xfrm>
                    <a:off x="2635" y="2511"/>
                    <a:ext cx="149" cy="96"/>
                  </a:xfrm>
                  <a:custGeom>
                    <a:avLst/>
                    <a:gdLst>
                      <a:gd name="T0" fmla="*/ 0 w 149"/>
                      <a:gd name="T1" fmla="*/ 10 h 96"/>
                      <a:gd name="T2" fmla="*/ 0 w 149"/>
                      <a:gd name="T3" fmla="*/ 96 h 96"/>
                      <a:gd name="T4" fmla="*/ 0 w 149"/>
                      <a:gd name="T5" fmla="*/ 96 h 96"/>
                      <a:gd name="T6" fmla="*/ 149 w 149"/>
                      <a:gd name="T7" fmla="*/ 96 h 96"/>
                      <a:gd name="T8" fmla="*/ 149 w 149"/>
                      <a:gd name="T9" fmla="*/ 0 h 96"/>
                      <a:gd name="T10" fmla="*/ 0 w 149"/>
                      <a:gd name="T11" fmla="*/ 0 h 96"/>
                      <a:gd name="T12" fmla="*/ 0 w 149"/>
                      <a:gd name="T13" fmla="*/ 10 h 9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9" h="96">
                        <a:moveTo>
                          <a:pt x="0" y="10"/>
                        </a:moveTo>
                        <a:lnTo>
                          <a:pt x="0" y="96"/>
                        </a:lnTo>
                        <a:lnTo>
                          <a:pt x="149" y="96"/>
                        </a:ln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2523"/>
                    <a:ext cx="181" cy="1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22.9</a:t>
                    </a:r>
                    <a:endParaRPr lang="en-US"/>
                  </a:p>
                </p:txBody>
              </p:sp>
            </p:grpSp>
            <p:grpSp>
              <p:nvGrpSpPr>
                <p:cNvPr id="85" name="Group 845"/>
                <p:cNvGrpSpPr>
                  <a:grpSpLocks/>
                </p:cNvGrpSpPr>
                <p:nvPr/>
              </p:nvGrpSpPr>
              <p:grpSpPr bwMode="auto">
                <a:xfrm>
                  <a:off x="2270" y="3013"/>
                  <a:ext cx="554" cy="332"/>
                  <a:chOff x="2270" y="3013"/>
                  <a:chExt cx="554" cy="332"/>
                </a:xfrm>
              </p:grpSpPr>
              <p:grpSp>
                <p:nvGrpSpPr>
                  <p:cNvPr id="90" name="Group 846"/>
                  <p:cNvGrpSpPr>
                    <a:grpSpLocks/>
                  </p:cNvGrpSpPr>
                  <p:nvPr/>
                </p:nvGrpSpPr>
                <p:grpSpPr bwMode="auto">
                  <a:xfrm>
                    <a:off x="2270" y="3013"/>
                    <a:ext cx="517" cy="288"/>
                    <a:chOff x="2270" y="3013"/>
                    <a:chExt cx="517" cy="288"/>
                  </a:xfrm>
                </p:grpSpPr>
                <p:sp>
                  <p:nvSpPr>
                    <p:cNvPr id="93" name="Line 8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3013"/>
                      <a:ext cx="1" cy="288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8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3013"/>
                      <a:ext cx="5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1" name="Freeform 849"/>
                  <p:cNvSpPr>
                    <a:spLocks/>
                  </p:cNvSpPr>
                  <p:nvPr/>
                </p:nvSpPr>
                <p:spPr bwMode="auto">
                  <a:xfrm>
                    <a:off x="2635" y="3221"/>
                    <a:ext cx="149" cy="96"/>
                  </a:xfrm>
                  <a:custGeom>
                    <a:avLst/>
                    <a:gdLst>
                      <a:gd name="T0" fmla="*/ 0 w 149"/>
                      <a:gd name="T1" fmla="*/ 9 h 96"/>
                      <a:gd name="T2" fmla="*/ 0 w 149"/>
                      <a:gd name="T3" fmla="*/ 96 h 96"/>
                      <a:gd name="T4" fmla="*/ 0 w 149"/>
                      <a:gd name="T5" fmla="*/ 96 h 96"/>
                      <a:gd name="T6" fmla="*/ 149 w 149"/>
                      <a:gd name="T7" fmla="*/ 96 h 96"/>
                      <a:gd name="T8" fmla="*/ 149 w 149"/>
                      <a:gd name="T9" fmla="*/ 0 h 96"/>
                      <a:gd name="T10" fmla="*/ 0 w 149"/>
                      <a:gd name="T11" fmla="*/ 0 h 96"/>
                      <a:gd name="T12" fmla="*/ 0 w 149"/>
                      <a:gd name="T13" fmla="*/ 9 h 9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9" h="96">
                        <a:moveTo>
                          <a:pt x="0" y="9"/>
                        </a:moveTo>
                        <a:lnTo>
                          <a:pt x="0" y="96"/>
                        </a:lnTo>
                        <a:lnTo>
                          <a:pt x="149" y="96"/>
                        </a:lnTo>
                        <a:lnTo>
                          <a:pt x="149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850"/>
                  <p:cNvSpPr>
                    <a:spLocks noChangeArrowheads="1"/>
                  </p:cNvSpPr>
                  <p:nvPr/>
                </p:nvSpPr>
                <p:spPr bwMode="auto">
                  <a:xfrm>
                    <a:off x="2643" y="3231"/>
                    <a:ext cx="181" cy="1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51.7</a:t>
                    </a:r>
                    <a:endParaRPr lang="en-US"/>
                  </a:p>
                </p:txBody>
              </p:sp>
            </p:grpSp>
            <p:grpSp>
              <p:nvGrpSpPr>
                <p:cNvPr id="86" name="Group 851"/>
                <p:cNvGrpSpPr>
                  <a:grpSpLocks/>
                </p:cNvGrpSpPr>
                <p:nvPr/>
              </p:nvGrpSpPr>
              <p:grpSpPr bwMode="auto">
                <a:xfrm>
                  <a:off x="2001" y="3013"/>
                  <a:ext cx="269" cy="332"/>
                  <a:chOff x="2001" y="3013"/>
                  <a:chExt cx="269" cy="332"/>
                </a:xfrm>
              </p:grpSpPr>
              <p:sp>
                <p:nvSpPr>
                  <p:cNvPr id="87" name="Freeform 852"/>
                  <p:cNvSpPr>
                    <a:spLocks/>
                  </p:cNvSpPr>
                  <p:nvPr/>
                </p:nvSpPr>
                <p:spPr bwMode="auto">
                  <a:xfrm>
                    <a:off x="2001" y="3013"/>
                    <a:ext cx="269" cy="288"/>
                  </a:xfrm>
                  <a:custGeom>
                    <a:avLst/>
                    <a:gdLst>
                      <a:gd name="T0" fmla="*/ 269 w 269"/>
                      <a:gd name="T1" fmla="*/ 288 h 288"/>
                      <a:gd name="T2" fmla="*/ 269 w 269"/>
                      <a:gd name="T3" fmla="*/ 0 h 288"/>
                      <a:gd name="T4" fmla="*/ 0 w 269"/>
                      <a:gd name="T5" fmla="*/ 0 h 28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69" h="288">
                        <a:moveTo>
                          <a:pt x="269" y="288"/>
                        </a:moveTo>
                        <a:lnTo>
                          <a:pt x="26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853"/>
                  <p:cNvSpPr>
                    <a:spLocks/>
                  </p:cNvSpPr>
                  <p:nvPr/>
                </p:nvSpPr>
                <p:spPr bwMode="auto">
                  <a:xfrm>
                    <a:off x="2010" y="3224"/>
                    <a:ext cx="148" cy="90"/>
                  </a:xfrm>
                  <a:custGeom>
                    <a:avLst/>
                    <a:gdLst>
                      <a:gd name="T0" fmla="*/ 0 w 148"/>
                      <a:gd name="T1" fmla="*/ 6 h 90"/>
                      <a:gd name="T2" fmla="*/ 0 w 148"/>
                      <a:gd name="T3" fmla="*/ 90 h 90"/>
                      <a:gd name="T4" fmla="*/ 148 w 148"/>
                      <a:gd name="T5" fmla="*/ 90 h 90"/>
                      <a:gd name="T6" fmla="*/ 148 w 148"/>
                      <a:gd name="T7" fmla="*/ 0 h 90"/>
                      <a:gd name="T8" fmla="*/ 148 w 148"/>
                      <a:gd name="T9" fmla="*/ 0 h 90"/>
                      <a:gd name="T10" fmla="*/ 0 w 148"/>
                      <a:gd name="T11" fmla="*/ 0 h 90"/>
                      <a:gd name="T12" fmla="*/ 0 w 148"/>
                      <a:gd name="T13" fmla="*/ 6 h 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8" h="90">
                        <a:moveTo>
                          <a:pt x="0" y="6"/>
                        </a:moveTo>
                        <a:lnTo>
                          <a:pt x="0" y="90"/>
                        </a:lnTo>
                        <a:lnTo>
                          <a:pt x="148" y="90"/>
                        </a:lnTo>
                        <a:lnTo>
                          <a:pt x="148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3231"/>
                    <a:ext cx="181" cy="1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</a:rPr>
                      <a:t>21.5</a:t>
                    </a:r>
                    <a:endParaRPr lang="en-US"/>
                  </a:p>
                </p:txBody>
              </p:sp>
            </p:grpSp>
          </p:grpSp>
        </p:grpSp>
        <p:sp>
          <p:nvSpPr>
            <p:cNvPr id="11" name="Line 855"/>
            <p:cNvSpPr>
              <a:spLocks noChangeShapeType="1"/>
            </p:cNvSpPr>
            <p:nvPr/>
          </p:nvSpPr>
          <p:spPr bwMode="auto">
            <a:xfrm flipV="1">
              <a:off x="381000" y="4587875"/>
              <a:ext cx="25908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856"/>
            <p:cNvSpPr>
              <a:spLocks noChangeArrowheads="1"/>
            </p:cNvSpPr>
            <p:nvPr/>
          </p:nvSpPr>
          <p:spPr bwMode="auto">
            <a:xfrm rot="16200000">
              <a:off x="1254125" y="3863975"/>
              <a:ext cx="762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80FF"/>
                  </a:solidFill>
                </a:rPr>
                <a:t>CD57 FITC</a:t>
              </a:r>
            </a:p>
          </p:txBody>
        </p:sp>
        <p:sp>
          <p:nvSpPr>
            <p:cNvPr id="13" name="Line 857"/>
            <p:cNvSpPr>
              <a:spLocks noChangeShapeType="1"/>
            </p:cNvSpPr>
            <p:nvPr/>
          </p:nvSpPr>
          <p:spPr bwMode="auto">
            <a:xfrm flipV="1">
              <a:off x="1752600" y="3368675"/>
              <a:ext cx="0" cy="1127125"/>
            </a:xfrm>
            <a:prstGeom prst="line">
              <a:avLst/>
            </a:prstGeom>
            <a:noFill/>
            <a:ln w="38100">
              <a:solidFill>
                <a:srgbClr val="008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858"/>
            <p:cNvSpPr>
              <a:spLocks noChangeArrowheads="1"/>
            </p:cNvSpPr>
            <p:nvPr/>
          </p:nvSpPr>
          <p:spPr bwMode="auto">
            <a:xfrm rot="16200000">
              <a:off x="4305300" y="4164013"/>
              <a:ext cx="762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80FF"/>
                  </a:solidFill>
                </a:rPr>
                <a:t>CD57 FITC</a:t>
              </a:r>
            </a:p>
          </p:txBody>
        </p:sp>
        <p:sp>
          <p:nvSpPr>
            <p:cNvPr id="15" name="Line 859"/>
            <p:cNvSpPr>
              <a:spLocks noChangeShapeType="1"/>
            </p:cNvSpPr>
            <p:nvPr/>
          </p:nvSpPr>
          <p:spPr bwMode="auto">
            <a:xfrm flipV="1">
              <a:off x="4800600" y="3673475"/>
              <a:ext cx="0" cy="1219200"/>
            </a:xfrm>
            <a:prstGeom prst="line">
              <a:avLst/>
            </a:prstGeom>
            <a:noFill/>
            <a:ln w="38100">
              <a:solidFill>
                <a:srgbClr val="008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60"/>
            <p:cNvSpPr>
              <a:spLocks noChangeArrowheads="1"/>
            </p:cNvSpPr>
            <p:nvPr/>
          </p:nvSpPr>
          <p:spPr bwMode="auto">
            <a:xfrm rot="16200000">
              <a:off x="7277100" y="4473575"/>
              <a:ext cx="762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80FF"/>
                  </a:solidFill>
                </a:rPr>
                <a:t>CD57 FITC</a:t>
              </a:r>
            </a:p>
          </p:txBody>
        </p:sp>
        <p:sp>
          <p:nvSpPr>
            <p:cNvPr id="17" name="Rectangle 861"/>
            <p:cNvSpPr>
              <a:spLocks noChangeArrowheads="1"/>
            </p:cNvSpPr>
            <p:nvPr/>
          </p:nvSpPr>
          <p:spPr bwMode="auto">
            <a:xfrm rot="16200000">
              <a:off x="-450850" y="3609975"/>
              <a:ext cx="12827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FF0000"/>
                  </a:solidFill>
                </a:rPr>
                <a:t>CD27 APC-Alexa750</a:t>
              </a:r>
            </a:p>
          </p:txBody>
        </p:sp>
        <p:sp>
          <p:nvSpPr>
            <p:cNvPr id="18" name="Line 862"/>
            <p:cNvSpPr>
              <a:spLocks noChangeShapeType="1"/>
            </p:cNvSpPr>
            <p:nvPr/>
          </p:nvSpPr>
          <p:spPr bwMode="auto">
            <a:xfrm flipV="1">
              <a:off x="304800" y="3429000"/>
              <a:ext cx="0" cy="10064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863"/>
            <p:cNvSpPr>
              <a:spLocks noChangeArrowheads="1"/>
            </p:cNvSpPr>
            <p:nvPr/>
          </p:nvSpPr>
          <p:spPr bwMode="auto">
            <a:xfrm rot="16200000">
              <a:off x="2597150" y="4197350"/>
              <a:ext cx="12827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FF0000"/>
                  </a:solidFill>
                </a:rPr>
                <a:t>CD27 APC-Alexa750</a:t>
              </a:r>
            </a:p>
          </p:txBody>
        </p:sp>
        <p:sp>
          <p:nvSpPr>
            <p:cNvPr id="20" name="Line 864"/>
            <p:cNvSpPr>
              <a:spLocks noChangeShapeType="1"/>
            </p:cNvSpPr>
            <p:nvPr/>
          </p:nvSpPr>
          <p:spPr bwMode="auto">
            <a:xfrm flipV="1">
              <a:off x="3352800" y="3673475"/>
              <a:ext cx="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865"/>
            <p:cNvSpPr>
              <a:spLocks noChangeArrowheads="1"/>
            </p:cNvSpPr>
            <p:nvPr/>
          </p:nvSpPr>
          <p:spPr bwMode="auto">
            <a:xfrm rot="16200000">
              <a:off x="5645150" y="4486275"/>
              <a:ext cx="12827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FF0000"/>
                  </a:solidFill>
                </a:rPr>
                <a:t>CD27 APC-Alexa750</a:t>
              </a:r>
            </a:p>
          </p:txBody>
        </p:sp>
        <p:sp>
          <p:nvSpPr>
            <p:cNvPr id="22" name="Line 866"/>
            <p:cNvSpPr>
              <a:spLocks noChangeShapeType="1"/>
            </p:cNvSpPr>
            <p:nvPr/>
          </p:nvSpPr>
          <p:spPr bwMode="auto">
            <a:xfrm flipV="1">
              <a:off x="6400800" y="3978275"/>
              <a:ext cx="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867"/>
            <p:cNvSpPr>
              <a:spLocks noChangeShapeType="1"/>
            </p:cNvSpPr>
            <p:nvPr/>
          </p:nvSpPr>
          <p:spPr bwMode="auto">
            <a:xfrm flipV="1">
              <a:off x="7772400" y="3978275"/>
              <a:ext cx="0" cy="1219200"/>
            </a:xfrm>
            <a:prstGeom prst="line">
              <a:avLst/>
            </a:prstGeom>
            <a:noFill/>
            <a:ln w="38100">
              <a:solidFill>
                <a:srgbClr val="008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868"/>
            <p:cNvSpPr>
              <a:spLocks noChangeArrowheads="1"/>
            </p:cNvSpPr>
            <p:nvPr/>
          </p:nvSpPr>
          <p:spPr bwMode="auto">
            <a:xfrm>
              <a:off x="1219200" y="4587875"/>
              <a:ext cx="9207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FF00"/>
                  </a:solidFill>
                </a:rPr>
                <a:t>CD45RO ECD</a:t>
              </a:r>
            </a:p>
          </p:txBody>
        </p:sp>
        <p:sp>
          <p:nvSpPr>
            <p:cNvPr id="25" name="Rectangle 869"/>
            <p:cNvSpPr>
              <a:spLocks noChangeArrowheads="1"/>
            </p:cNvSpPr>
            <p:nvPr/>
          </p:nvSpPr>
          <p:spPr bwMode="auto">
            <a:xfrm>
              <a:off x="431800" y="3470275"/>
              <a:ext cx="3127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N</a:t>
              </a:r>
            </a:p>
          </p:txBody>
        </p:sp>
        <p:sp>
          <p:nvSpPr>
            <p:cNvPr id="26" name="Rectangle 870"/>
            <p:cNvSpPr>
              <a:spLocks noChangeArrowheads="1"/>
            </p:cNvSpPr>
            <p:nvPr/>
          </p:nvSpPr>
          <p:spPr bwMode="auto">
            <a:xfrm>
              <a:off x="3462338" y="3803650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N</a:t>
              </a:r>
            </a:p>
          </p:txBody>
        </p:sp>
        <p:sp>
          <p:nvSpPr>
            <p:cNvPr id="27" name="Rectangle 871"/>
            <p:cNvSpPr>
              <a:spLocks noChangeArrowheads="1"/>
            </p:cNvSpPr>
            <p:nvPr/>
          </p:nvSpPr>
          <p:spPr bwMode="auto">
            <a:xfrm>
              <a:off x="6451600" y="4079875"/>
              <a:ext cx="3127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N</a:t>
              </a:r>
            </a:p>
          </p:txBody>
        </p:sp>
        <p:sp>
          <p:nvSpPr>
            <p:cNvPr id="28" name="Rectangle 872"/>
            <p:cNvSpPr>
              <a:spLocks noChangeArrowheads="1"/>
            </p:cNvSpPr>
            <p:nvPr/>
          </p:nvSpPr>
          <p:spPr bwMode="auto">
            <a:xfrm>
              <a:off x="998538" y="3470275"/>
              <a:ext cx="4603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CM</a:t>
              </a:r>
            </a:p>
          </p:txBody>
        </p:sp>
        <p:sp>
          <p:nvSpPr>
            <p:cNvPr id="29" name="Rectangle 873"/>
            <p:cNvSpPr>
              <a:spLocks noChangeArrowheads="1"/>
            </p:cNvSpPr>
            <p:nvPr/>
          </p:nvSpPr>
          <p:spPr bwMode="auto">
            <a:xfrm>
              <a:off x="4011613" y="3803650"/>
              <a:ext cx="4603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CM</a:t>
              </a:r>
            </a:p>
          </p:txBody>
        </p:sp>
        <p:sp>
          <p:nvSpPr>
            <p:cNvPr id="30" name="Rectangle 874"/>
            <p:cNvSpPr>
              <a:spLocks noChangeArrowheads="1"/>
            </p:cNvSpPr>
            <p:nvPr/>
          </p:nvSpPr>
          <p:spPr bwMode="auto">
            <a:xfrm>
              <a:off x="7043738" y="4079875"/>
              <a:ext cx="4603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CM</a:t>
              </a:r>
            </a:p>
          </p:txBody>
        </p:sp>
        <p:sp>
          <p:nvSpPr>
            <p:cNvPr id="31" name="Rectangle 875"/>
            <p:cNvSpPr>
              <a:spLocks noChangeArrowheads="1"/>
            </p:cNvSpPr>
            <p:nvPr/>
          </p:nvSpPr>
          <p:spPr bwMode="auto">
            <a:xfrm>
              <a:off x="998538" y="4200525"/>
              <a:ext cx="450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EM</a:t>
              </a:r>
            </a:p>
          </p:txBody>
        </p:sp>
        <p:sp>
          <p:nvSpPr>
            <p:cNvPr id="32" name="Rectangle 876"/>
            <p:cNvSpPr>
              <a:spLocks noChangeArrowheads="1"/>
            </p:cNvSpPr>
            <p:nvPr/>
          </p:nvSpPr>
          <p:spPr bwMode="auto">
            <a:xfrm>
              <a:off x="4011613" y="4505325"/>
              <a:ext cx="450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EM</a:t>
              </a:r>
            </a:p>
          </p:txBody>
        </p:sp>
        <p:sp>
          <p:nvSpPr>
            <p:cNvPr id="33" name="Rectangle 877"/>
            <p:cNvSpPr>
              <a:spLocks noChangeArrowheads="1"/>
            </p:cNvSpPr>
            <p:nvPr/>
          </p:nvSpPr>
          <p:spPr bwMode="auto">
            <a:xfrm>
              <a:off x="7043738" y="4810125"/>
              <a:ext cx="450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EM</a:t>
              </a:r>
            </a:p>
          </p:txBody>
        </p:sp>
        <p:sp>
          <p:nvSpPr>
            <p:cNvPr id="34" name="Rectangle 878"/>
            <p:cNvSpPr>
              <a:spLocks noChangeArrowheads="1"/>
            </p:cNvSpPr>
            <p:nvPr/>
          </p:nvSpPr>
          <p:spPr bwMode="auto">
            <a:xfrm>
              <a:off x="1836738" y="3470275"/>
              <a:ext cx="4111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TE</a:t>
              </a:r>
            </a:p>
          </p:txBody>
        </p:sp>
        <p:sp>
          <p:nvSpPr>
            <p:cNvPr id="35" name="Rectangle 879"/>
            <p:cNvSpPr>
              <a:spLocks noChangeArrowheads="1"/>
            </p:cNvSpPr>
            <p:nvPr/>
          </p:nvSpPr>
          <p:spPr bwMode="auto">
            <a:xfrm>
              <a:off x="4859338" y="3803650"/>
              <a:ext cx="4111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TE</a:t>
              </a:r>
            </a:p>
          </p:txBody>
        </p:sp>
        <p:sp>
          <p:nvSpPr>
            <p:cNvPr id="36" name="Rectangle 880"/>
            <p:cNvSpPr>
              <a:spLocks noChangeArrowheads="1"/>
            </p:cNvSpPr>
            <p:nvPr/>
          </p:nvSpPr>
          <p:spPr bwMode="auto">
            <a:xfrm>
              <a:off x="7848600" y="4079875"/>
              <a:ext cx="411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TE</a:t>
              </a:r>
            </a:p>
          </p:txBody>
        </p:sp>
        <p:sp>
          <p:nvSpPr>
            <p:cNvPr id="37" name="Rectangle 881"/>
            <p:cNvSpPr>
              <a:spLocks noChangeArrowheads="1"/>
            </p:cNvSpPr>
            <p:nvPr/>
          </p:nvSpPr>
          <p:spPr bwMode="auto">
            <a:xfrm>
              <a:off x="2522538" y="3470275"/>
              <a:ext cx="3032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</a:t>
              </a:r>
            </a:p>
          </p:txBody>
        </p:sp>
        <p:sp>
          <p:nvSpPr>
            <p:cNvPr id="38" name="Rectangle 882"/>
            <p:cNvSpPr>
              <a:spLocks noChangeArrowheads="1"/>
            </p:cNvSpPr>
            <p:nvPr/>
          </p:nvSpPr>
          <p:spPr bwMode="auto">
            <a:xfrm>
              <a:off x="5527675" y="3803650"/>
              <a:ext cx="3032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</a:t>
              </a:r>
            </a:p>
          </p:txBody>
        </p:sp>
        <p:sp>
          <p:nvSpPr>
            <p:cNvPr id="39" name="Rectangle 883"/>
            <p:cNvSpPr>
              <a:spLocks noChangeArrowheads="1"/>
            </p:cNvSpPr>
            <p:nvPr/>
          </p:nvSpPr>
          <p:spPr bwMode="auto">
            <a:xfrm>
              <a:off x="8559800" y="4079875"/>
              <a:ext cx="3032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8000"/>
                  </a:solidFill>
                </a:rPr>
                <a:t>E</a:t>
              </a:r>
            </a:p>
          </p:txBody>
        </p:sp>
        <p:sp>
          <p:nvSpPr>
            <p:cNvPr id="40" name="Rectangle 884"/>
            <p:cNvSpPr>
              <a:spLocks noChangeArrowheads="1"/>
            </p:cNvSpPr>
            <p:nvPr/>
          </p:nvSpPr>
          <p:spPr bwMode="auto">
            <a:xfrm>
              <a:off x="152400" y="1971675"/>
              <a:ext cx="21958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Maturational Gates:</a:t>
              </a:r>
            </a:p>
          </p:txBody>
        </p:sp>
        <p:sp>
          <p:nvSpPr>
            <p:cNvPr id="41" name="Rectangle 885"/>
            <p:cNvSpPr>
              <a:spLocks noChangeArrowheads="1"/>
            </p:cNvSpPr>
            <p:nvPr/>
          </p:nvSpPr>
          <p:spPr bwMode="auto">
            <a:xfrm>
              <a:off x="990600" y="2886075"/>
              <a:ext cx="1362075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-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42" name="Rectangle 886"/>
            <p:cNvSpPr>
              <a:spLocks noChangeArrowheads="1"/>
            </p:cNvSpPr>
            <p:nvPr/>
          </p:nvSpPr>
          <p:spPr bwMode="auto">
            <a:xfrm>
              <a:off x="7029450" y="3521075"/>
              <a:ext cx="1362075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-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43" name="Rectangle 887"/>
            <p:cNvSpPr>
              <a:spLocks noChangeArrowheads="1"/>
            </p:cNvSpPr>
            <p:nvPr/>
          </p:nvSpPr>
          <p:spPr bwMode="auto">
            <a:xfrm>
              <a:off x="3998913" y="3216275"/>
              <a:ext cx="1403350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44" name="Line 888"/>
            <p:cNvSpPr>
              <a:spLocks noChangeShapeType="1"/>
            </p:cNvSpPr>
            <p:nvPr/>
          </p:nvSpPr>
          <p:spPr bwMode="auto">
            <a:xfrm flipV="1">
              <a:off x="3411538" y="4892675"/>
              <a:ext cx="25908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889"/>
            <p:cNvSpPr>
              <a:spLocks noChangeArrowheads="1"/>
            </p:cNvSpPr>
            <p:nvPr/>
          </p:nvSpPr>
          <p:spPr bwMode="auto">
            <a:xfrm>
              <a:off x="4249738" y="4892675"/>
              <a:ext cx="9207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FF00"/>
                  </a:solidFill>
                </a:rPr>
                <a:t>CD45RO ECD</a:t>
              </a:r>
            </a:p>
          </p:txBody>
        </p:sp>
        <p:sp>
          <p:nvSpPr>
            <p:cNvPr id="46" name="Line 890"/>
            <p:cNvSpPr>
              <a:spLocks noChangeShapeType="1"/>
            </p:cNvSpPr>
            <p:nvPr/>
          </p:nvSpPr>
          <p:spPr bwMode="auto">
            <a:xfrm flipV="1">
              <a:off x="6400800" y="5197475"/>
              <a:ext cx="25908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891"/>
            <p:cNvSpPr>
              <a:spLocks noChangeArrowheads="1"/>
            </p:cNvSpPr>
            <p:nvPr/>
          </p:nvSpPr>
          <p:spPr bwMode="auto">
            <a:xfrm>
              <a:off x="7239000" y="5197475"/>
              <a:ext cx="9207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>
                  <a:solidFill>
                    <a:srgbClr val="00FF00"/>
                  </a:solidFill>
                </a:rPr>
                <a:t>CD45RO ECD</a:t>
              </a:r>
            </a:p>
          </p:txBody>
        </p:sp>
        <p:sp>
          <p:nvSpPr>
            <p:cNvPr id="48" name="Line 892"/>
            <p:cNvSpPr>
              <a:spLocks noChangeShapeType="1"/>
            </p:cNvSpPr>
            <p:nvPr/>
          </p:nvSpPr>
          <p:spPr bwMode="auto">
            <a:xfrm flipH="1">
              <a:off x="1676400" y="4816475"/>
              <a:ext cx="0" cy="4572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Text Box 893"/>
            <p:cNvSpPr txBox="1">
              <a:spLocks noChangeArrowheads="1"/>
            </p:cNvSpPr>
            <p:nvPr/>
          </p:nvSpPr>
          <p:spPr bwMode="auto">
            <a:xfrm>
              <a:off x="457200" y="5410200"/>
              <a:ext cx="6096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Naive</a:t>
              </a:r>
            </a:p>
          </p:txBody>
        </p:sp>
        <p:sp>
          <p:nvSpPr>
            <p:cNvPr id="50" name="Text Box 894"/>
            <p:cNvSpPr txBox="1">
              <a:spLocks noChangeArrowheads="1"/>
            </p:cNvSpPr>
            <p:nvPr/>
          </p:nvSpPr>
          <p:spPr bwMode="auto">
            <a:xfrm>
              <a:off x="838200" y="53498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Central Memory</a:t>
              </a:r>
            </a:p>
          </p:txBody>
        </p:sp>
        <p:sp>
          <p:nvSpPr>
            <p:cNvPr id="51" name="Text Box 895"/>
            <p:cNvSpPr txBox="1">
              <a:spLocks noChangeArrowheads="1"/>
            </p:cNvSpPr>
            <p:nvPr/>
          </p:nvSpPr>
          <p:spPr bwMode="auto">
            <a:xfrm>
              <a:off x="1371600" y="53498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EffectorMemory</a:t>
              </a:r>
            </a:p>
          </p:txBody>
        </p:sp>
        <p:sp>
          <p:nvSpPr>
            <p:cNvPr id="52" name="Text Box 896"/>
            <p:cNvSpPr txBox="1">
              <a:spLocks noChangeArrowheads="1"/>
            </p:cNvSpPr>
            <p:nvPr/>
          </p:nvSpPr>
          <p:spPr bwMode="auto">
            <a:xfrm>
              <a:off x="1905000" y="5349875"/>
              <a:ext cx="7620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Terminal Effector</a:t>
              </a:r>
            </a:p>
          </p:txBody>
        </p:sp>
        <p:sp>
          <p:nvSpPr>
            <p:cNvPr id="53" name="Text Box 897"/>
            <p:cNvSpPr txBox="1">
              <a:spLocks noChangeArrowheads="1"/>
            </p:cNvSpPr>
            <p:nvPr/>
          </p:nvSpPr>
          <p:spPr bwMode="auto">
            <a:xfrm>
              <a:off x="2514600" y="5410200"/>
              <a:ext cx="762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</a:t>
              </a:r>
            </a:p>
          </p:txBody>
        </p:sp>
        <p:sp>
          <p:nvSpPr>
            <p:cNvPr id="54" name="Line 898"/>
            <p:cNvSpPr>
              <a:spLocks noChangeShapeType="1"/>
            </p:cNvSpPr>
            <p:nvPr/>
          </p:nvSpPr>
          <p:spPr bwMode="auto">
            <a:xfrm flipH="1">
              <a:off x="1447800" y="4816475"/>
              <a:ext cx="2286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899"/>
            <p:cNvSpPr>
              <a:spLocks noChangeShapeType="1"/>
            </p:cNvSpPr>
            <p:nvPr/>
          </p:nvSpPr>
          <p:spPr bwMode="auto">
            <a:xfrm flipH="1">
              <a:off x="1219200" y="48164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Line 900"/>
            <p:cNvSpPr>
              <a:spLocks noChangeShapeType="1"/>
            </p:cNvSpPr>
            <p:nvPr/>
          </p:nvSpPr>
          <p:spPr bwMode="auto">
            <a:xfrm>
              <a:off x="1676400" y="4816475"/>
              <a:ext cx="3048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901"/>
            <p:cNvSpPr>
              <a:spLocks noChangeShapeType="1"/>
            </p:cNvSpPr>
            <p:nvPr/>
          </p:nvSpPr>
          <p:spPr bwMode="auto">
            <a:xfrm>
              <a:off x="1676400" y="48164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902"/>
            <p:cNvSpPr>
              <a:spLocks noChangeShapeType="1"/>
            </p:cNvSpPr>
            <p:nvPr/>
          </p:nvSpPr>
          <p:spPr bwMode="auto">
            <a:xfrm flipH="1">
              <a:off x="4706938" y="5121275"/>
              <a:ext cx="0" cy="4572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Text Box 903"/>
            <p:cNvSpPr txBox="1">
              <a:spLocks noChangeArrowheads="1"/>
            </p:cNvSpPr>
            <p:nvPr/>
          </p:nvSpPr>
          <p:spPr bwMode="auto">
            <a:xfrm>
              <a:off x="3487738" y="5715000"/>
              <a:ext cx="6096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Naive</a:t>
              </a:r>
            </a:p>
          </p:txBody>
        </p:sp>
        <p:sp>
          <p:nvSpPr>
            <p:cNvPr id="60" name="Text Box 904"/>
            <p:cNvSpPr txBox="1">
              <a:spLocks noChangeArrowheads="1"/>
            </p:cNvSpPr>
            <p:nvPr/>
          </p:nvSpPr>
          <p:spPr bwMode="auto">
            <a:xfrm>
              <a:off x="3868738" y="56546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Central Memory</a:t>
              </a:r>
            </a:p>
          </p:txBody>
        </p:sp>
        <p:sp>
          <p:nvSpPr>
            <p:cNvPr id="61" name="Text Box 905"/>
            <p:cNvSpPr txBox="1">
              <a:spLocks noChangeArrowheads="1"/>
            </p:cNvSpPr>
            <p:nvPr/>
          </p:nvSpPr>
          <p:spPr bwMode="auto">
            <a:xfrm>
              <a:off x="4402138" y="56546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EffectorMemory</a:t>
              </a:r>
            </a:p>
          </p:txBody>
        </p:sp>
        <p:sp>
          <p:nvSpPr>
            <p:cNvPr id="62" name="Text Box 906"/>
            <p:cNvSpPr txBox="1">
              <a:spLocks noChangeArrowheads="1"/>
            </p:cNvSpPr>
            <p:nvPr/>
          </p:nvSpPr>
          <p:spPr bwMode="auto">
            <a:xfrm>
              <a:off x="4935538" y="5654675"/>
              <a:ext cx="7620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Terminal Effector</a:t>
              </a:r>
            </a:p>
          </p:txBody>
        </p:sp>
        <p:sp>
          <p:nvSpPr>
            <p:cNvPr id="63" name="Text Box 907"/>
            <p:cNvSpPr txBox="1">
              <a:spLocks noChangeArrowheads="1"/>
            </p:cNvSpPr>
            <p:nvPr/>
          </p:nvSpPr>
          <p:spPr bwMode="auto">
            <a:xfrm>
              <a:off x="5562600" y="5715000"/>
              <a:ext cx="762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</a:t>
              </a:r>
            </a:p>
          </p:txBody>
        </p:sp>
        <p:sp>
          <p:nvSpPr>
            <p:cNvPr id="64" name="Line 908"/>
            <p:cNvSpPr>
              <a:spLocks noChangeShapeType="1"/>
            </p:cNvSpPr>
            <p:nvPr/>
          </p:nvSpPr>
          <p:spPr bwMode="auto">
            <a:xfrm flipH="1">
              <a:off x="4478338" y="5121275"/>
              <a:ext cx="2286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Line 909"/>
            <p:cNvSpPr>
              <a:spLocks noChangeShapeType="1"/>
            </p:cNvSpPr>
            <p:nvPr/>
          </p:nvSpPr>
          <p:spPr bwMode="auto">
            <a:xfrm flipH="1">
              <a:off x="4249738" y="51212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Line 910"/>
            <p:cNvSpPr>
              <a:spLocks noChangeShapeType="1"/>
            </p:cNvSpPr>
            <p:nvPr/>
          </p:nvSpPr>
          <p:spPr bwMode="auto">
            <a:xfrm>
              <a:off x="4706938" y="5121275"/>
              <a:ext cx="3048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Line 911"/>
            <p:cNvSpPr>
              <a:spLocks noChangeShapeType="1"/>
            </p:cNvSpPr>
            <p:nvPr/>
          </p:nvSpPr>
          <p:spPr bwMode="auto">
            <a:xfrm>
              <a:off x="4706938" y="51212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Line 912"/>
            <p:cNvSpPr>
              <a:spLocks noChangeShapeType="1"/>
            </p:cNvSpPr>
            <p:nvPr/>
          </p:nvSpPr>
          <p:spPr bwMode="auto">
            <a:xfrm flipH="1">
              <a:off x="7696200" y="5502275"/>
              <a:ext cx="0" cy="4572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Text Box 913"/>
            <p:cNvSpPr txBox="1">
              <a:spLocks noChangeArrowheads="1"/>
            </p:cNvSpPr>
            <p:nvPr/>
          </p:nvSpPr>
          <p:spPr bwMode="auto">
            <a:xfrm>
              <a:off x="6400800" y="6096000"/>
              <a:ext cx="6096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Naive</a:t>
              </a:r>
            </a:p>
          </p:txBody>
        </p:sp>
        <p:sp>
          <p:nvSpPr>
            <p:cNvPr id="70" name="Text Box 914"/>
            <p:cNvSpPr txBox="1">
              <a:spLocks noChangeArrowheads="1"/>
            </p:cNvSpPr>
            <p:nvPr/>
          </p:nvSpPr>
          <p:spPr bwMode="auto">
            <a:xfrm>
              <a:off x="6781800" y="60356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Central Memory</a:t>
              </a:r>
            </a:p>
          </p:txBody>
        </p:sp>
        <p:sp>
          <p:nvSpPr>
            <p:cNvPr id="71" name="Text Box 915"/>
            <p:cNvSpPr txBox="1">
              <a:spLocks noChangeArrowheads="1"/>
            </p:cNvSpPr>
            <p:nvPr/>
          </p:nvSpPr>
          <p:spPr bwMode="auto">
            <a:xfrm>
              <a:off x="7315200" y="6035675"/>
              <a:ext cx="685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EffectorMemory</a:t>
              </a:r>
            </a:p>
          </p:txBody>
        </p:sp>
        <p:sp>
          <p:nvSpPr>
            <p:cNvPr id="72" name="Text Box 916"/>
            <p:cNvSpPr txBox="1">
              <a:spLocks noChangeArrowheads="1"/>
            </p:cNvSpPr>
            <p:nvPr/>
          </p:nvSpPr>
          <p:spPr bwMode="auto">
            <a:xfrm>
              <a:off x="7848600" y="6035675"/>
              <a:ext cx="7620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Terminal Effector</a:t>
              </a:r>
            </a:p>
          </p:txBody>
        </p:sp>
        <p:sp>
          <p:nvSpPr>
            <p:cNvPr id="73" name="Text Box 917"/>
            <p:cNvSpPr txBox="1">
              <a:spLocks noChangeArrowheads="1"/>
            </p:cNvSpPr>
            <p:nvPr/>
          </p:nvSpPr>
          <p:spPr bwMode="auto">
            <a:xfrm>
              <a:off x="8458200" y="6086475"/>
              <a:ext cx="762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FF8000"/>
                  </a:solidFill>
                </a:rPr>
                <a:t>Effector</a:t>
              </a:r>
            </a:p>
          </p:txBody>
        </p:sp>
        <p:sp>
          <p:nvSpPr>
            <p:cNvPr id="74" name="Line 918"/>
            <p:cNvSpPr>
              <a:spLocks noChangeShapeType="1"/>
            </p:cNvSpPr>
            <p:nvPr/>
          </p:nvSpPr>
          <p:spPr bwMode="auto">
            <a:xfrm flipH="1">
              <a:off x="7467600" y="5502275"/>
              <a:ext cx="2286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Line 919"/>
            <p:cNvSpPr>
              <a:spLocks noChangeShapeType="1"/>
            </p:cNvSpPr>
            <p:nvPr/>
          </p:nvSpPr>
          <p:spPr bwMode="auto">
            <a:xfrm flipH="1">
              <a:off x="7239000" y="55022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Line 920"/>
            <p:cNvSpPr>
              <a:spLocks noChangeShapeType="1"/>
            </p:cNvSpPr>
            <p:nvPr/>
          </p:nvSpPr>
          <p:spPr bwMode="auto">
            <a:xfrm>
              <a:off x="7696200" y="5502275"/>
              <a:ext cx="3048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Line 921"/>
            <p:cNvSpPr>
              <a:spLocks noChangeShapeType="1"/>
            </p:cNvSpPr>
            <p:nvPr/>
          </p:nvSpPr>
          <p:spPr bwMode="auto">
            <a:xfrm>
              <a:off x="7696200" y="5502275"/>
              <a:ext cx="457200" cy="2286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Rectangle 922"/>
            <p:cNvSpPr>
              <a:spLocks noChangeArrowheads="1"/>
            </p:cNvSpPr>
            <p:nvPr/>
          </p:nvSpPr>
          <p:spPr bwMode="auto">
            <a:xfrm>
              <a:off x="76200" y="2336800"/>
              <a:ext cx="2308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- 5 per basic subset</a:t>
              </a:r>
            </a:p>
          </p:txBody>
        </p:sp>
        <p:sp>
          <p:nvSpPr>
            <p:cNvPr id="79" name="Text Box 926"/>
            <p:cNvSpPr txBox="1">
              <a:spLocks noChangeArrowheads="1"/>
            </p:cNvSpPr>
            <p:nvPr/>
          </p:nvSpPr>
          <p:spPr bwMode="auto">
            <a:xfrm>
              <a:off x="7772400" y="6656388"/>
              <a:ext cx="1341438" cy="19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00" i="1">
                  <a:solidFill>
                    <a:schemeClr val="accent2"/>
                  </a:solidFill>
                </a:rPr>
                <a:t>Duke University Medical Center</a:t>
              </a:r>
              <a:endParaRPr lang="en-US" sz="7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68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Assays (ICS)</a:t>
            </a:r>
            <a:endParaRPr lang="en-US" dirty="0"/>
          </a:p>
        </p:txBody>
      </p:sp>
      <p:sp>
        <p:nvSpPr>
          <p:cNvPr id="5" name="Text Box 2"/>
          <p:cNvSpPr txBox="1">
            <a:spLocks noChangeAspect="1" noChangeArrowheads="1"/>
          </p:cNvSpPr>
          <p:nvPr/>
        </p:nvSpPr>
        <p:spPr bwMode="auto">
          <a:xfrm>
            <a:off x="4705350" y="4094163"/>
            <a:ext cx="5730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</a:rPr>
              <a:t>Wash</a:t>
            </a:r>
          </a:p>
        </p:txBody>
      </p:sp>
      <p:sp>
        <p:nvSpPr>
          <p:cNvPr id="6" name="Text Box 3"/>
          <p:cNvSpPr txBox="1">
            <a:spLocks noChangeAspect="1" noChangeArrowheads="1"/>
          </p:cNvSpPr>
          <p:nvPr/>
        </p:nvSpPr>
        <p:spPr bwMode="auto">
          <a:xfrm>
            <a:off x="4876800" y="2379663"/>
            <a:ext cx="15319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 </a:t>
            </a:r>
            <a:r>
              <a:rPr 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Permeabilize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Line 4"/>
          <p:cNvSpPr>
            <a:spLocks noChangeAspect="1" noChangeShapeType="1"/>
          </p:cNvSpPr>
          <p:nvPr/>
        </p:nvSpPr>
        <p:spPr bwMode="auto">
          <a:xfrm>
            <a:off x="5945188" y="4017963"/>
            <a:ext cx="32861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5"/>
          <p:cNvSpPr txBox="1">
            <a:spLocks noChangeAspect="1" noChangeArrowheads="1"/>
          </p:cNvSpPr>
          <p:nvPr/>
        </p:nvSpPr>
        <p:spPr bwMode="auto">
          <a:xfrm>
            <a:off x="5848350" y="4094163"/>
            <a:ext cx="5730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</a:rPr>
              <a:t>Wash</a:t>
            </a:r>
          </a:p>
        </p:txBody>
      </p:sp>
      <p:sp>
        <p:nvSpPr>
          <p:cNvPr id="9" name="Text Box 6"/>
          <p:cNvSpPr txBox="1">
            <a:spLocks noChangeAspect="1" noChangeArrowheads="1"/>
          </p:cNvSpPr>
          <p:nvPr/>
        </p:nvSpPr>
        <p:spPr bwMode="auto">
          <a:xfrm>
            <a:off x="6326188" y="2279650"/>
            <a:ext cx="1522412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66788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38288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09788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81288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84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956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0528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100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 typeface="Times" charset="0"/>
              <a:buNone/>
              <a:defRPr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6. IC Stain</a:t>
            </a:r>
          </a:p>
          <a:p>
            <a:pPr>
              <a:lnSpc>
                <a:spcPct val="90000"/>
              </a:lnSpc>
              <a:buFont typeface="Times" charset="0"/>
              <a:buNone/>
              <a:defRPr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7. Acquisition</a:t>
            </a:r>
          </a:p>
        </p:txBody>
      </p:sp>
      <p:sp>
        <p:nvSpPr>
          <p:cNvPr id="10" name="Text Box 7"/>
          <p:cNvSpPr txBox="1">
            <a:spLocks noChangeAspect="1" noChangeArrowheads="1"/>
          </p:cNvSpPr>
          <p:nvPr/>
        </p:nvSpPr>
        <p:spPr bwMode="auto">
          <a:xfrm>
            <a:off x="7742238" y="2379663"/>
            <a:ext cx="12493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68375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39875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11375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82875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400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972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0544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116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defRPr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8. Analysis</a:t>
            </a:r>
          </a:p>
        </p:txBody>
      </p:sp>
      <p:sp>
        <p:nvSpPr>
          <p:cNvPr id="11" name="Line 8"/>
          <p:cNvSpPr>
            <a:spLocks noChangeAspect="1" noChangeShapeType="1"/>
          </p:cNvSpPr>
          <p:nvPr/>
        </p:nvSpPr>
        <p:spPr bwMode="auto">
          <a:xfrm>
            <a:off x="4803775" y="4017963"/>
            <a:ext cx="3270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 Box 10"/>
          <p:cNvSpPr txBox="1">
            <a:spLocks noChangeAspect="1" noChangeArrowheads="1"/>
          </p:cNvSpPr>
          <p:nvPr/>
        </p:nvSpPr>
        <p:spPr bwMode="auto">
          <a:xfrm>
            <a:off x="3810000" y="2379663"/>
            <a:ext cx="10859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Lyse/Fix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993900" y="2895600"/>
            <a:ext cx="9032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rgbClr val="FF8000"/>
                </a:solidFill>
                <a:latin typeface="Helvetica" charset="0"/>
              </a:rPr>
              <a:t>Brefeldin</a:t>
            </a:r>
            <a:endParaRPr lang="en-US" sz="1200" b="1" dirty="0">
              <a:solidFill>
                <a:srgbClr val="FF8000"/>
              </a:solidFill>
              <a:latin typeface="Helvetica" charset="0"/>
            </a:endParaRPr>
          </a:p>
          <a:p>
            <a:pPr>
              <a:defRPr/>
            </a:pPr>
            <a:r>
              <a:rPr lang="en-US" sz="1200" b="1" dirty="0" err="1">
                <a:solidFill>
                  <a:srgbClr val="FF8000"/>
                </a:solidFill>
                <a:latin typeface="Helvetica" charset="0"/>
              </a:rPr>
              <a:t>Monensin</a:t>
            </a:r>
            <a:endParaRPr lang="en-US" sz="1200" b="1" dirty="0">
              <a:solidFill>
                <a:srgbClr val="FF8000"/>
              </a:solidFill>
              <a:latin typeface="Helvetica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2146300" y="3352800"/>
            <a:ext cx="247650" cy="223838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Text Box 13"/>
          <p:cNvSpPr txBox="1">
            <a:spLocks noChangeAspect="1" noChangeArrowheads="1"/>
          </p:cNvSpPr>
          <p:nvPr/>
        </p:nvSpPr>
        <p:spPr bwMode="auto">
          <a:xfrm>
            <a:off x="2590800" y="2279650"/>
            <a:ext cx="11652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3838" indent="-2238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715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430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145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860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43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600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057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148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buFont typeface="Times" charset="0"/>
              <a:buNone/>
              <a:defRPr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3. Surface </a:t>
            </a:r>
          </a:p>
          <a:p>
            <a:pPr algn="ctr">
              <a:lnSpc>
                <a:spcPct val="90000"/>
              </a:lnSpc>
              <a:buFont typeface="Times" charset="0"/>
              <a:buNone/>
              <a:defRPr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Stain</a:t>
            </a:r>
          </a:p>
        </p:txBody>
      </p:sp>
      <p:sp>
        <p:nvSpPr>
          <p:cNvPr id="16" name="Text Box 14"/>
          <p:cNvSpPr txBox="1">
            <a:spLocks noChangeAspect="1" noChangeArrowheads="1"/>
          </p:cNvSpPr>
          <p:nvPr/>
        </p:nvSpPr>
        <p:spPr bwMode="auto">
          <a:xfrm>
            <a:off x="1143000" y="2379663"/>
            <a:ext cx="1314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Stimulate</a:t>
            </a:r>
          </a:p>
        </p:txBody>
      </p:sp>
      <p:sp>
        <p:nvSpPr>
          <p:cNvPr id="17" name="Text Box 15"/>
          <p:cNvSpPr txBox="1">
            <a:spLocks noChangeAspect="1" noChangeArrowheads="1"/>
          </p:cNvSpPr>
          <p:nvPr/>
        </p:nvSpPr>
        <p:spPr bwMode="auto">
          <a:xfrm>
            <a:off x="3486150" y="4110038"/>
            <a:ext cx="5730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</a:rPr>
              <a:t>Wash</a:t>
            </a:r>
          </a:p>
        </p:txBody>
      </p:sp>
      <p:sp>
        <p:nvSpPr>
          <p:cNvPr id="18" name="Line 16"/>
          <p:cNvSpPr>
            <a:spLocks noChangeAspect="1" noChangeShapeType="1"/>
          </p:cNvSpPr>
          <p:nvPr/>
        </p:nvSpPr>
        <p:spPr bwMode="auto">
          <a:xfrm>
            <a:off x="3629025" y="4033838"/>
            <a:ext cx="2762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008188" y="4489450"/>
            <a:ext cx="911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2"/>
                </a:solidFill>
              </a:rPr>
              <a:t>lymphocyte</a:t>
            </a:r>
          </a:p>
        </p:txBody>
      </p:sp>
      <p:sp>
        <p:nvSpPr>
          <p:cNvPr id="20" name="Text Box 18"/>
          <p:cNvSpPr txBox="1">
            <a:spLocks noChangeAspect="1" noChangeArrowheads="1"/>
          </p:cNvSpPr>
          <p:nvPr/>
        </p:nvSpPr>
        <p:spPr bwMode="auto">
          <a:xfrm>
            <a:off x="1993900" y="4641850"/>
            <a:ext cx="885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</a:rPr>
              <a:t>erythrocyte</a:t>
            </a:r>
          </a:p>
        </p:txBody>
      </p:sp>
      <p:sp>
        <p:nvSpPr>
          <p:cNvPr id="21" name="Text Box 19"/>
          <p:cNvSpPr txBox="1">
            <a:spLocks noChangeAspect="1" noChangeArrowheads="1"/>
          </p:cNvSpPr>
          <p:nvPr/>
        </p:nvSpPr>
        <p:spPr bwMode="auto">
          <a:xfrm>
            <a:off x="2070100" y="4337050"/>
            <a:ext cx="714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</a:rPr>
              <a:t>cytokine</a:t>
            </a:r>
          </a:p>
        </p:txBody>
      </p:sp>
      <p:sp>
        <p:nvSpPr>
          <p:cNvPr id="22" name="Line 20"/>
          <p:cNvSpPr>
            <a:spLocks noChangeAspect="1" noChangeShapeType="1"/>
          </p:cNvSpPr>
          <p:nvPr/>
        </p:nvSpPr>
        <p:spPr bwMode="auto">
          <a:xfrm>
            <a:off x="2214563" y="4033838"/>
            <a:ext cx="528637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Text Box 21"/>
          <p:cNvSpPr txBox="1">
            <a:spLocks noChangeAspect="1" noChangeArrowheads="1"/>
          </p:cNvSpPr>
          <p:nvPr/>
        </p:nvSpPr>
        <p:spPr bwMode="auto">
          <a:xfrm>
            <a:off x="2146300" y="3657600"/>
            <a:ext cx="5270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Helvetica" charset="0"/>
              </a:rPr>
              <a:t>6 </a:t>
            </a:r>
            <a:r>
              <a:rPr lang="en-US" sz="1200" dirty="0" err="1">
                <a:latin typeface="Helvetica" charset="0"/>
              </a:rPr>
              <a:t>hrs</a:t>
            </a:r>
            <a:endParaRPr lang="en-US" sz="1200" dirty="0">
              <a:latin typeface="Helvetica" charset="0"/>
            </a:endParaRPr>
          </a:p>
        </p:txBody>
      </p:sp>
      <p:sp>
        <p:nvSpPr>
          <p:cNvPr id="24" name="Text Box 24"/>
          <p:cNvSpPr txBox="1">
            <a:spLocks noChangeAspect="1" noChangeArrowheads="1"/>
          </p:cNvSpPr>
          <p:nvPr/>
        </p:nvSpPr>
        <p:spPr bwMode="auto">
          <a:xfrm>
            <a:off x="76200" y="2379663"/>
            <a:ext cx="8557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Thaw</a:t>
            </a:r>
          </a:p>
        </p:txBody>
      </p:sp>
      <p:sp>
        <p:nvSpPr>
          <p:cNvPr id="25" name="Line 25"/>
          <p:cNvSpPr>
            <a:spLocks noChangeAspect="1" noChangeShapeType="1"/>
          </p:cNvSpPr>
          <p:nvPr/>
        </p:nvSpPr>
        <p:spPr bwMode="auto">
          <a:xfrm>
            <a:off x="1006475" y="4033838"/>
            <a:ext cx="3143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Text Box 26"/>
          <p:cNvSpPr txBox="1">
            <a:spLocks noChangeAspect="1" noChangeArrowheads="1"/>
          </p:cNvSpPr>
          <p:nvPr/>
        </p:nvSpPr>
        <p:spPr bwMode="auto">
          <a:xfrm>
            <a:off x="869950" y="3729038"/>
            <a:ext cx="501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Helvetica" charset="0"/>
              </a:rPr>
              <a:t>Rest</a:t>
            </a: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28600" y="3311525"/>
            <a:ext cx="641350" cy="1484313"/>
            <a:chOff x="382" y="1993"/>
            <a:chExt cx="404" cy="935"/>
          </a:xfrm>
        </p:grpSpPr>
        <p:grpSp>
          <p:nvGrpSpPr>
            <p:cNvPr id="248" name="Group 28"/>
            <p:cNvGrpSpPr>
              <a:grpSpLocks/>
            </p:cNvGrpSpPr>
            <p:nvPr/>
          </p:nvGrpSpPr>
          <p:grpSpPr bwMode="auto">
            <a:xfrm>
              <a:off x="382" y="2188"/>
              <a:ext cx="404" cy="740"/>
              <a:chOff x="1294" y="1277"/>
              <a:chExt cx="604" cy="1044"/>
            </a:xfrm>
          </p:grpSpPr>
          <p:sp>
            <p:nvSpPr>
              <p:cNvPr id="259" name="AutoShape 29"/>
              <p:cNvSpPr>
                <a:spLocks noChangeAspect="1" noChangeArrowheads="1"/>
              </p:cNvSpPr>
              <p:nvPr/>
            </p:nvSpPr>
            <p:spPr bwMode="auto">
              <a:xfrm flipV="1">
                <a:off x="1294" y="1999"/>
                <a:ext cx="604" cy="322"/>
              </a:xfrm>
              <a:prstGeom prst="triangle">
                <a:avLst>
                  <a:gd name="adj" fmla="val 50000"/>
                </a:avLst>
              </a:prstGeom>
              <a:solidFill>
                <a:srgbClr val="EF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298" y="1277"/>
                <a:ext cx="592" cy="722"/>
              </a:xfrm>
              <a:prstGeom prst="rect">
                <a:avLst/>
              </a:prstGeom>
              <a:solidFill>
                <a:srgbClr val="EF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49" name="Rectangle 31"/>
            <p:cNvSpPr>
              <a:spLocks noChangeAspect="1" noChangeArrowheads="1"/>
            </p:cNvSpPr>
            <p:nvPr/>
          </p:nvSpPr>
          <p:spPr bwMode="auto">
            <a:xfrm>
              <a:off x="384" y="2189"/>
              <a:ext cx="396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EA2A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" name="Line 32"/>
            <p:cNvSpPr>
              <a:spLocks noChangeAspect="1" noChangeShapeType="1"/>
            </p:cNvSpPr>
            <p:nvPr/>
          </p:nvSpPr>
          <p:spPr bwMode="auto">
            <a:xfrm>
              <a:off x="382" y="2706"/>
              <a:ext cx="201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1" name="Line 33"/>
            <p:cNvSpPr>
              <a:spLocks noChangeAspect="1" noChangeShapeType="1"/>
            </p:cNvSpPr>
            <p:nvPr/>
          </p:nvSpPr>
          <p:spPr bwMode="auto">
            <a:xfrm flipH="1">
              <a:off x="581" y="2710"/>
              <a:ext cx="203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2" name="Line 34"/>
            <p:cNvSpPr>
              <a:spLocks noChangeAspect="1" noChangeShapeType="1"/>
            </p:cNvSpPr>
            <p:nvPr/>
          </p:nvSpPr>
          <p:spPr bwMode="auto">
            <a:xfrm>
              <a:off x="382" y="2189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3" name="AutoShape 35"/>
            <p:cNvSpPr>
              <a:spLocks noChangeAspect="1" noChangeArrowheads="1"/>
            </p:cNvSpPr>
            <p:nvPr/>
          </p:nvSpPr>
          <p:spPr bwMode="auto">
            <a:xfrm>
              <a:off x="520" y="2527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4" name="AutoShape 36"/>
            <p:cNvSpPr>
              <a:spLocks noChangeAspect="1" noChangeArrowheads="1"/>
            </p:cNvSpPr>
            <p:nvPr/>
          </p:nvSpPr>
          <p:spPr bwMode="auto">
            <a:xfrm>
              <a:off x="382" y="1993"/>
              <a:ext cx="400" cy="751"/>
            </a:xfrm>
            <a:prstGeom prst="can">
              <a:avLst>
                <a:gd name="adj" fmla="val 180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5" name="Oval 37"/>
            <p:cNvSpPr>
              <a:spLocks noChangeAspect="1" noChangeArrowheads="1"/>
            </p:cNvSpPr>
            <p:nvPr/>
          </p:nvSpPr>
          <p:spPr bwMode="auto">
            <a:xfrm>
              <a:off x="480" y="2400"/>
              <a:ext cx="208" cy="220"/>
            </a:xfrm>
            <a:prstGeom prst="ellipse">
              <a:avLst/>
            </a:prstGeom>
            <a:solidFill>
              <a:srgbClr val="66FF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" name="AutoShape 38"/>
            <p:cNvSpPr>
              <a:spLocks noChangeAspect="1" noChangeArrowheads="1"/>
            </p:cNvSpPr>
            <p:nvPr/>
          </p:nvSpPr>
          <p:spPr bwMode="auto">
            <a:xfrm>
              <a:off x="528" y="2496"/>
              <a:ext cx="37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7" name="Arc 39"/>
            <p:cNvSpPr>
              <a:spLocks noChangeAspect="1"/>
            </p:cNvSpPr>
            <p:nvPr/>
          </p:nvSpPr>
          <p:spPr bwMode="auto">
            <a:xfrm flipH="1" flipV="1">
              <a:off x="672" y="2256"/>
              <a:ext cx="48" cy="5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8" name="Arc 40"/>
            <p:cNvSpPr>
              <a:spLocks noChangeAspect="1"/>
            </p:cNvSpPr>
            <p:nvPr/>
          </p:nvSpPr>
          <p:spPr bwMode="auto">
            <a:xfrm rot="16200000" flipV="1">
              <a:off x="560" y="2737"/>
              <a:ext cx="51" cy="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8" name="Group 41"/>
          <p:cNvGrpSpPr>
            <a:grpSpLocks/>
          </p:cNvGrpSpPr>
          <p:nvPr/>
        </p:nvGrpSpPr>
        <p:grpSpPr bwMode="auto">
          <a:xfrm>
            <a:off x="2887663" y="3308350"/>
            <a:ext cx="644525" cy="1487488"/>
            <a:chOff x="2009" y="1991"/>
            <a:chExt cx="406" cy="937"/>
          </a:xfrm>
        </p:grpSpPr>
        <p:grpSp>
          <p:nvGrpSpPr>
            <p:cNvPr id="210" name="Group 42"/>
            <p:cNvGrpSpPr>
              <a:grpSpLocks/>
            </p:cNvGrpSpPr>
            <p:nvPr/>
          </p:nvGrpSpPr>
          <p:grpSpPr bwMode="auto">
            <a:xfrm>
              <a:off x="2011" y="2187"/>
              <a:ext cx="404" cy="741"/>
              <a:chOff x="1294" y="1277"/>
              <a:chExt cx="604" cy="1044"/>
            </a:xfrm>
          </p:grpSpPr>
          <p:sp>
            <p:nvSpPr>
              <p:cNvPr id="246" name="AutoShape 43"/>
              <p:cNvSpPr>
                <a:spLocks noChangeAspect="1" noChangeArrowheads="1"/>
              </p:cNvSpPr>
              <p:nvPr/>
            </p:nvSpPr>
            <p:spPr bwMode="auto">
              <a:xfrm flipV="1">
                <a:off x="1294" y="2000"/>
                <a:ext cx="604" cy="321"/>
              </a:xfrm>
              <a:prstGeom prst="triangle">
                <a:avLst>
                  <a:gd name="adj" fmla="val 50000"/>
                </a:avLst>
              </a:prstGeom>
              <a:solidFill>
                <a:srgbClr val="FEA2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298" y="1277"/>
                <a:ext cx="592" cy="723"/>
              </a:xfrm>
              <a:prstGeom prst="rect">
                <a:avLst/>
              </a:prstGeom>
              <a:solidFill>
                <a:srgbClr val="FEA2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1" name="Line 45"/>
            <p:cNvSpPr>
              <a:spLocks noChangeAspect="1" noChangeShapeType="1"/>
            </p:cNvSpPr>
            <p:nvPr/>
          </p:nvSpPr>
          <p:spPr bwMode="auto">
            <a:xfrm>
              <a:off x="2009" y="2705"/>
              <a:ext cx="202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46"/>
            <p:cNvSpPr>
              <a:spLocks noChangeAspect="1" noChangeShapeType="1"/>
            </p:cNvSpPr>
            <p:nvPr/>
          </p:nvSpPr>
          <p:spPr bwMode="auto">
            <a:xfrm flipH="1">
              <a:off x="2211" y="2705"/>
              <a:ext cx="203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47"/>
            <p:cNvSpPr>
              <a:spLocks noChangeAspect="1" noChangeArrowheads="1"/>
            </p:cNvSpPr>
            <p:nvPr/>
          </p:nvSpPr>
          <p:spPr bwMode="auto">
            <a:xfrm>
              <a:off x="2117" y="2414"/>
              <a:ext cx="208" cy="220"/>
            </a:xfrm>
            <a:prstGeom prst="ellipse">
              <a:avLst/>
            </a:prstGeom>
            <a:solidFill>
              <a:srgbClr val="66FF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48"/>
            <p:cNvSpPr>
              <a:spLocks noChangeAspect="1" noChangeArrowheads="1"/>
            </p:cNvSpPr>
            <p:nvPr/>
          </p:nvSpPr>
          <p:spPr bwMode="auto">
            <a:xfrm>
              <a:off x="2046" y="2263"/>
              <a:ext cx="109" cy="1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49"/>
            <p:cNvSpPr>
              <a:spLocks noChangeAspect="1" noChangeArrowheads="1"/>
            </p:cNvSpPr>
            <p:nvPr/>
          </p:nvSpPr>
          <p:spPr bwMode="auto">
            <a:xfrm>
              <a:off x="2191" y="2689"/>
              <a:ext cx="110" cy="11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50"/>
            <p:cNvSpPr>
              <a:spLocks noChangeAspect="1" noChangeShapeType="1"/>
            </p:cNvSpPr>
            <p:nvPr/>
          </p:nvSpPr>
          <p:spPr bwMode="auto">
            <a:xfrm>
              <a:off x="2009" y="2187"/>
              <a:ext cx="4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AutoShape 51"/>
            <p:cNvSpPr>
              <a:spLocks noChangeAspect="1" noChangeArrowheads="1"/>
            </p:cNvSpPr>
            <p:nvPr/>
          </p:nvSpPr>
          <p:spPr bwMode="auto">
            <a:xfrm>
              <a:off x="2191" y="2457"/>
              <a:ext cx="37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AutoShape 52"/>
            <p:cNvSpPr>
              <a:spLocks noChangeAspect="1" noChangeArrowheads="1"/>
            </p:cNvSpPr>
            <p:nvPr/>
          </p:nvSpPr>
          <p:spPr bwMode="auto">
            <a:xfrm>
              <a:off x="2228" y="2541"/>
              <a:ext cx="37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AutoShape 53"/>
            <p:cNvSpPr>
              <a:spLocks noChangeAspect="1" noChangeArrowheads="1"/>
            </p:cNvSpPr>
            <p:nvPr/>
          </p:nvSpPr>
          <p:spPr bwMode="auto">
            <a:xfrm>
              <a:off x="2009" y="1991"/>
              <a:ext cx="401" cy="751"/>
            </a:xfrm>
            <a:prstGeom prst="can">
              <a:avLst>
                <a:gd name="adj" fmla="val 18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20" name="Group 54"/>
            <p:cNvGrpSpPr>
              <a:grpSpLocks/>
            </p:cNvGrpSpPr>
            <p:nvPr/>
          </p:nvGrpSpPr>
          <p:grpSpPr bwMode="auto">
            <a:xfrm rot="5400000" flipH="1">
              <a:off x="2113" y="2239"/>
              <a:ext cx="30" cy="62"/>
              <a:chOff x="3813" y="2547"/>
              <a:chExt cx="43" cy="93"/>
            </a:xfrm>
          </p:grpSpPr>
          <p:grpSp>
            <p:nvGrpSpPr>
              <p:cNvPr id="241" name="Group 55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243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54" y="2141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Line 5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95" y="2141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201" y="2044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42" name="Rectangle 59"/>
              <p:cNvSpPr>
                <a:spLocks noChangeArrowheads="1"/>
              </p:cNvSpPr>
              <p:nvPr/>
            </p:nvSpPr>
            <p:spPr bwMode="auto">
              <a:xfrm>
                <a:off x="3829" y="2556"/>
                <a:ext cx="30" cy="2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21" name="Group 60"/>
            <p:cNvGrpSpPr>
              <a:grpSpLocks/>
            </p:cNvGrpSpPr>
            <p:nvPr/>
          </p:nvGrpSpPr>
          <p:grpSpPr bwMode="auto">
            <a:xfrm>
              <a:off x="2210" y="2350"/>
              <a:ext cx="28" cy="66"/>
              <a:chOff x="3813" y="2547"/>
              <a:chExt cx="43" cy="93"/>
            </a:xfrm>
          </p:grpSpPr>
          <p:grpSp>
            <p:nvGrpSpPr>
              <p:cNvPr id="236" name="Group 61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238" name="Line 6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Line 6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37" name="Rectangle 65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22" name="Group 66"/>
            <p:cNvGrpSpPr>
              <a:grpSpLocks/>
            </p:cNvGrpSpPr>
            <p:nvPr/>
          </p:nvGrpSpPr>
          <p:grpSpPr bwMode="auto">
            <a:xfrm rot="7817571" flipH="1">
              <a:off x="2315" y="2592"/>
              <a:ext cx="31" cy="62"/>
              <a:chOff x="3813" y="2547"/>
              <a:chExt cx="43" cy="93"/>
            </a:xfrm>
          </p:grpSpPr>
          <p:grpSp>
            <p:nvGrpSpPr>
              <p:cNvPr id="231" name="Group 67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233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40" y="2140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Line 6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81" y="2141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Line 7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90" y="203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32" name="Rectangle 71"/>
              <p:cNvSpPr>
                <a:spLocks noChangeArrowheads="1"/>
              </p:cNvSpPr>
              <p:nvPr/>
            </p:nvSpPr>
            <p:spPr bwMode="auto">
              <a:xfrm>
                <a:off x="3827" y="2552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3" name="AutoShape 72"/>
            <p:cNvSpPr>
              <a:spLocks noChangeAspect="1" noChangeArrowheads="1"/>
            </p:cNvSpPr>
            <p:nvPr/>
          </p:nvSpPr>
          <p:spPr bwMode="auto">
            <a:xfrm>
              <a:off x="2160" y="2544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AutoShape 73"/>
            <p:cNvSpPr>
              <a:spLocks noChangeAspect="1" noChangeArrowheads="1"/>
            </p:cNvSpPr>
            <p:nvPr/>
          </p:nvSpPr>
          <p:spPr bwMode="auto">
            <a:xfrm>
              <a:off x="2256" y="2496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25" name="Group 74"/>
            <p:cNvGrpSpPr>
              <a:grpSpLocks/>
            </p:cNvGrpSpPr>
            <p:nvPr/>
          </p:nvGrpSpPr>
          <p:grpSpPr bwMode="auto">
            <a:xfrm>
              <a:off x="2256" y="2448"/>
              <a:ext cx="28" cy="66"/>
              <a:chOff x="3813" y="2547"/>
              <a:chExt cx="43" cy="93"/>
            </a:xfrm>
          </p:grpSpPr>
          <p:grpSp>
            <p:nvGrpSpPr>
              <p:cNvPr id="226" name="Group 75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228" name="Line 7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Line 7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Line 7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27" name="Rectangle 79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9" name="Text Box 80"/>
          <p:cNvSpPr txBox="1">
            <a:spLocks noChangeAspect="1" noChangeArrowheads="1"/>
          </p:cNvSpPr>
          <p:nvPr/>
        </p:nvSpPr>
        <p:spPr bwMode="auto">
          <a:xfrm>
            <a:off x="2070100" y="4186238"/>
            <a:ext cx="638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8000"/>
                </a:solidFill>
              </a:rPr>
              <a:t>CD107</a:t>
            </a:r>
            <a:endParaRPr lang="en-US" sz="1200" b="1" dirty="0">
              <a:solidFill>
                <a:schemeClr val="tx2"/>
              </a:solidFill>
            </a:endParaRPr>
          </a:p>
        </p:txBody>
      </p:sp>
      <p:grpSp>
        <p:nvGrpSpPr>
          <p:cNvPr id="30" name="Group 81"/>
          <p:cNvGrpSpPr>
            <a:grpSpLocks/>
          </p:cNvGrpSpPr>
          <p:nvPr/>
        </p:nvGrpSpPr>
        <p:grpSpPr bwMode="auto">
          <a:xfrm>
            <a:off x="1425575" y="3271838"/>
            <a:ext cx="755650" cy="1487487"/>
            <a:chOff x="1178" y="1968"/>
            <a:chExt cx="476" cy="937"/>
          </a:xfrm>
        </p:grpSpPr>
        <p:sp>
          <p:nvSpPr>
            <p:cNvPr id="186" name="Text Box 82"/>
            <p:cNvSpPr txBox="1">
              <a:spLocks noChangeAspect="1" noChangeArrowheads="1"/>
            </p:cNvSpPr>
            <p:nvPr/>
          </p:nvSpPr>
          <p:spPr bwMode="auto">
            <a:xfrm>
              <a:off x="1427" y="2472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tx2"/>
                  </a:solidFill>
                  <a:latin typeface="Helvetica" charset="0"/>
                </a:rPr>
                <a:t>6 h</a:t>
              </a:r>
            </a:p>
          </p:txBody>
        </p:sp>
        <p:grpSp>
          <p:nvGrpSpPr>
            <p:cNvPr id="187" name="Group 83"/>
            <p:cNvGrpSpPr>
              <a:grpSpLocks/>
            </p:cNvGrpSpPr>
            <p:nvPr/>
          </p:nvGrpSpPr>
          <p:grpSpPr bwMode="auto">
            <a:xfrm>
              <a:off x="1180" y="2164"/>
              <a:ext cx="404" cy="741"/>
              <a:chOff x="1294" y="1277"/>
              <a:chExt cx="604" cy="1044"/>
            </a:xfrm>
          </p:grpSpPr>
          <p:sp>
            <p:nvSpPr>
              <p:cNvPr id="208" name="AutoShape 84"/>
              <p:cNvSpPr>
                <a:spLocks noChangeAspect="1" noChangeArrowheads="1"/>
              </p:cNvSpPr>
              <p:nvPr/>
            </p:nvSpPr>
            <p:spPr bwMode="auto">
              <a:xfrm flipV="1">
                <a:off x="1294" y="2000"/>
                <a:ext cx="604" cy="321"/>
              </a:xfrm>
              <a:prstGeom prst="triangle">
                <a:avLst>
                  <a:gd name="adj" fmla="val 50000"/>
                </a:avLst>
              </a:prstGeom>
              <a:solidFill>
                <a:srgbClr val="FEA2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9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1298" y="1277"/>
                <a:ext cx="592" cy="723"/>
              </a:xfrm>
              <a:prstGeom prst="rect">
                <a:avLst/>
              </a:prstGeom>
              <a:solidFill>
                <a:srgbClr val="FEA2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8" name="Line 86"/>
            <p:cNvSpPr>
              <a:spLocks noChangeAspect="1" noChangeShapeType="1"/>
            </p:cNvSpPr>
            <p:nvPr/>
          </p:nvSpPr>
          <p:spPr bwMode="auto">
            <a:xfrm>
              <a:off x="1178" y="2682"/>
              <a:ext cx="202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87"/>
            <p:cNvSpPr>
              <a:spLocks noChangeAspect="1" noChangeShapeType="1"/>
            </p:cNvSpPr>
            <p:nvPr/>
          </p:nvSpPr>
          <p:spPr bwMode="auto">
            <a:xfrm flipH="1">
              <a:off x="1380" y="2682"/>
              <a:ext cx="202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88"/>
            <p:cNvSpPr>
              <a:spLocks noChangeAspect="1" noChangeArrowheads="1"/>
            </p:cNvSpPr>
            <p:nvPr/>
          </p:nvSpPr>
          <p:spPr bwMode="auto">
            <a:xfrm>
              <a:off x="1286" y="2391"/>
              <a:ext cx="208" cy="220"/>
            </a:xfrm>
            <a:prstGeom prst="ellipse">
              <a:avLst/>
            </a:prstGeom>
            <a:solidFill>
              <a:srgbClr val="66FF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89"/>
            <p:cNvSpPr>
              <a:spLocks noChangeAspect="1" noChangeArrowheads="1"/>
            </p:cNvSpPr>
            <p:nvPr/>
          </p:nvSpPr>
          <p:spPr bwMode="auto">
            <a:xfrm>
              <a:off x="1248" y="2279"/>
              <a:ext cx="109" cy="1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90"/>
            <p:cNvSpPr>
              <a:spLocks noChangeAspect="1" noChangeArrowheads="1"/>
            </p:cNvSpPr>
            <p:nvPr/>
          </p:nvSpPr>
          <p:spPr bwMode="auto">
            <a:xfrm>
              <a:off x="1360" y="2666"/>
              <a:ext cx="109" cy="11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91"/>
            <p:cNvSpPr>
              <a:spLocks noChangeAspect="1" noChangeShapeType="1"/>
            </p:cNvSpPr>
            <p:nvPr/>
          </p:nvSpPr>
          <p:spPr bwMode="auto">
            <a:xfrm>
              <a:off x="1178" y="2164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AutoShape 92"/>
            <p:cNvSpPr>
              <a:spLocks noChangeAspect="1" noChangeArrowheads="1"/>
            </p:cNvSpPr>
            <p:nvPr/>
          </p:nvSpPr>
          <p:spPr bwMode="auto">
            <a:xfrm>
              <a:off x="1178" y="1968"/>
              <a:ext cx="400" cy="751"/>
            </a:xfrm>
            <a:prstGeom prst="can">
              <a:avLst>
                <a:gd name="adj" fmla="val 180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93"/>
            <p:cNvSpPr>
              <a:spLocks noChangeShapeType="1"/>
            </p:cNvSpPr>
            <p:nvPr/>
          </p:nvSpPr>
          <p:spPr bwMode="auto">
            <a:xfrm flipH="1" flipV="1">
              <a:off x="1392" y="2592"/>
              <a:ext cx="203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94"/>
            <p:cNvSpPr>
              <a:spLocks noChangeShapeType="1"/>
            </p:cNvSpPr>
            <p:nvPr/>
          </p:nvSpPr>
          <p:spPr bwMode="auto">
            <a:xfrm flipH="1" flipV="1">
              <a:off x="1467" y="2751"/>
              <a:ext cx="12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AutoShape 95"/>
            <p:cNvSpPr>
              <a:spLocks noChangeAspect="1" noChangeArrowheads="1"/>
            </p:cNvSpPr>
            <p:nvPr/>
          </p:nvSpPr>
          <p:spPr bwMode="auto">
            <a:xfrm>
              <a:off x="1350" y="2448"/>
              <a:ext cx="37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AutoShape 96"/>
            <p:cNvSpPr>
              <a:spLocks noChangeAspect="1" noChangeArrowheads="1"/>
            </p:cNvSpPr>
            <p:nvPr/>
          </p:nvSpPr>
          <p:spPr bwMode="auto">
            <a:xfrm>
              <a:off x="1387" y="2531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97"/>
            <p:cNvSpPr>
              <a:spLocks noChangeShapeType="1"/>
            </p:cNvSpPr>
            <p:nvPr/>
          </p:nvSpPr>
          <p:spPr bwMode="auto">
            <a:xfrm flipH="1" flipV="1">
              <a:off x="1392" y="2544"/>
              <a:ext cx="235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AutoShape 98"/>
            <p:cNvSpPr>
              <a:spLocks noChangeAspect="1" noChangeArrowheads="1"/>
            </p:cNvSpPr>
            <p:nvPr/>
          </p:nvSpPr>
          <p:spPr bwMode="auto">
            <a:xfrm>
              <a:off x="1344" y="2508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1" name="Group 99"/>
            <p:cNvGrpSpPr>
              <a:grpSpLocks/>
            </p:cNvGrpSpPr>
            <p:nvPr/>
          </p:nvGrpSpPr>
          <p:grpSpPr bwMode="auto">
            <a:xfrm>
              <a:off x="1412" y="2430"/>
              <a:ext cx="28" cy="66"/>
              <a:chOff x="3813" y="2547"/>
              <a:chExt cx="43" cy="93"/>
            </a:xfrm>
          </p:grpSpPr>
          <p:grpSp>
            <p:nvGrpSpPr>
              <p:cNvPr id="203" name="Group 100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205" name="Line 10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Line 10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Line 1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04" name="Rectangle 104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02" name="Line 105"/>
            <p:cNvSpPr>
              <a:spLocks noChangeShapeType="1"/>
            </p:cNvSpPr>
            <p:nvPr/>
          </p:nvSpPr>
          <p:spPr bwMode="auto">
            <a:xfrm flipH="1" flipV="1">
              <a:off x="1440" y="249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4062413" y="3279775"/>
            <a:ext cx="642937" cy="1485900"/>
            <a:chOff x="2745" y="1992"/>
            <a:chExt cx="405" cy="936"/>
          </a:xfrm>
        </p:grpSpPr>
        <p:grpSp>
          <p:nvGrpSpPr>
            <p:cNvPr id="145" name="Group 107"/>
            <p:cNvGrpSpPr>
              <a:grpSpLocks/>
            </p:cNvGrpSpPr>
            <p:nvPr/>
          </p:nvGrpSpPr>
          <p:grpSpPr bwMode="auto">
            <a:xfrm>
              <a:off x="2745" y="2188"/>
              <a:ext cx="404" cy="740"/>
              <a:chOff x="1294" y="1277"/>
              <a:chExt cx="604" cy="1044"/>
            </a:xfrm>
          </p:grpSpPr>
          <p:sp>
            <p:nvSpPr>
              <p:cNvPr id="184" name="AutoShape 108"/>
              <p:cNvSpPr>
                <a:spLocks noChangeAspect="1" noChangeArrowheads="1"/>
              </p:cNvSpPr>
              <p:nvPr/>
            </p:nvSpPr>
            <p:spPr bwMode="auto">
              <a:xfrm flipV="1">
                <a:off x="1294" y="1999"/>
                <a:ext cx="604" cy="322"/>
              </a:xfrm>
              <a:prstGeom prst="triangle">
                <a:avLst>
                  <a:gd name="adj" fmla="val 50000"/>
                </a:avLst>
              </a:prstGeom>
              <a:solidFill>
                <a:srgbClr val="FFDA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298" y="1277"/>
                <a:ext cx="592" cy="722"/>
              </a:xfrm>
              <a:prstGeom prst="rect">
                <a:avLst/>
              </a:prstGeom>
              <a:solidFill>
                <a:srgbClr val="FFDA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6" name="Line 110"/>
            <p:cNvSpPr>
              <a:spLocks noChangeAspect="1" noChangeShapeType="1"/>
            </p:cNvSpPr>
            <p:nvPr/>
          </p:nvSpPr>
          <p:spPr bwMode="auto">
            <a:xfrm>
              <a:off x="2745" y="2705"/>
              <a:ext cx="202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111"/>
            <p:cNvSpPr>
              <a:spLocks noChangeAspect="1" noChangeShapeType="1"/>
            </p:cNvSpPr>
            <p:nvPr/>
          </p:nvSpPr>
          <p:spPr bwMode="auto">
            <a:xfrm flipH="1">
              <a:off x="2947" y="2705"/>
              <a:ext cx="203" cy="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12"/>
            <p:cNvSpPr>
              <a:spLocks noChangeAspect="1" noChangeArrowheads="1"/>
            </p:cNvSpPr>
            <p:nvPr/>
          </p:nvSpPr>
          <p:spPr bwMode="auto">
            <a:xfrm>
              <a:off x="2853" y="2415"/>
              <a:ext cx="208" cy="220"/>
            </a:xfrm>
            <a:prstGeom prst="ellipse">
              <a:avLst/>
            </a:prstGeom>
            <a:solidFill>
              <a:srgbClr val="66FF99"/>
            </a:solidFill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113"/>
            <p:cNvSpPr>
              <a:spLocks noChangeAspect="1" noChangeShapeType="1"/>
            </p:cNvSpPr>
            <p:nvPr/>
          </p:nvSpPr>
          <p:spPr bwMode="auto">
            <a:xfrm>
              <a:off x="2745" y="2188"/>
              <a:ext cx="4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AutoShape 114"/>
            <p:cNvSpPr>
              <a:spLocks noChangeAspect="1" noChangeArrowheads="1"/>
            </p:cNvSpPr>
            <p:nvPr/>
          </p:nvSpPr>
          <p:spPr bwMode="auto">
            <a:xfrm>
              <a:off x="2928" y="2458"/>
              <a:ext cx="36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AutoShape 115"/>
            <p:cNvSpPr>
              <a:spLocks noChangeAspect="1" noChangeArrowheads="1"/>
            </p:cNvSpPr>
            <p:nvPr/>
          </p:nvSpPr>
          <p:spPr bwMode="auto">
            <a:xfrm>
              <a:off x="2976" y="2509"/>
              <a:ext cx="36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AutoShape 116"/>
            <p:cNvSpPr>
              <a:spLocks noChangeAspect="1" noChangeArrowheads="1"/>
            </p:cNvSpPr>
            <p:nvPr/>
          </p:nvSpPr>
          <p:spPr bwMode="auto">
            <a:xfrm>
              <a:off x="2940" y="2562"/>
              <a:ext cx="36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AutoShape 117"/>
            <p:cNvSpPr>
              <a:spLocks noChangeAspect="1" noChangeArrowheads="1"/>
            </p:cNvSpPr>
            <p:nvPr/>
          </p:nvSpPr>
          <p:spPr bwMode="auto">
            <a:xfrm>
              <a:off x="2884" y="2527"/>
              <a:ext cx="36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Arc 118"/>
            <p:cNvSpPr>
              <a:spLocks noChangeAspect="1"/>
            </p:cNvSpPr>
            <p:nvPr/>
          </p:nvSpPr>
          <p:spPr bwMode="auto">
            <a:xfrm flipV="1">
              <a:off x="2793" y="2324"/>
              <a:ext cx="48" cy="5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Arc 119"/>
            <p:cNvSpPr>
              <a:spLocks noChangeAspect="1"/>
            </p:cNvSpPr>
            <p:nvPr/>
          </p:nvSpPr>
          <p:spPr bwMode="auto">
            <a:xfrm flipH="1" flipV="1">
              <a:off x="3024" y="2304"/>
              <a:ext cx="48" cy="5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Arc 120"/>
            <p:cNvSpPr>
              <a:spLocks noChangeAspect="1"/>
            </p:cNvSpPr>
            <p:nvPr/>
          </p:nvSpPr>
          <p:spPr bwMode="auto">
            <a:xfrm rot="16200000" flipV="1">
              <a:off x="2912" y="2785"/>
              <a:ext cx="51" cy="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Arc 121"/>
            <p:cNvSpPr>
              <a:spLocks noChangeAspect="1"/>
            </p:cNvSpPr>
            <p:nvPr/>
          </p:nvSpPr>
          <p:spPr bwMode="auto">
            <a:xfrm rot="5400000" flipV="1">
              <a:off x="2888" y="2249"/>
              <a:ext cx="51" cy="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Arc 122"/>
            <p:cNvSpPr>
              <a:spLocks noChangeAspect="1"/>
            </p:cNvSpPr>
            <p:nvPr/>
          </p:nvSpPr>
          <p:spPr bwMode="auto">
            <a:xfrm flipV="1">
              <a:off x="3036" y="2678"/>
              <a:ext cx="48" cy="5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AutoShape 123"/>
            <p:cNvSpPr>
              <a:spLocks noChangeAspect="1" noChangeArrowheads="1"/>
            </p:cNvSpPr>
            <p:nvPr/>
          </p:nvSpPr>
          <p:spPr bwMode="auto">
            <a:xfrm>
              <a:off x="2745" y="1992"/>
              <a:ext cx="401" cy="751"/>
            </a:xfrm>
            <a:prstGeom prst="can">
              <a:avLst>
                <a:gd name="adj" fmla="val 18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0" name="Group 124"/>
            <p:cNvGrpSpPr>
              <a:grpSpLocks/>
            </p:cNvGrpSpPr>
            <p:nvPr/>
          </p:nvGrpSpPr>
          <p:grpSpPr bwMode="auto">
            <a:xfrm rot="5400000" flipH="1">
              <a:off x="2849" y="2232"/>
              <a:ext cx="31" cy="62"/>
              <a:chOff x="3813" y="2547"/>
              <a:chExt cx="43" cy="93"/>
            </a:xfrm>
          </p:grpSpPr>
          <p:grpSp>
            <p:nvGrpSpPr>
              <p:cNvPr id="179" name="Group 125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181" name="Line 1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58" y="2137"/>
                  <a:ext cx="52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Line 12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95" y="2137"/>
                  <a:ext cx="52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Line 1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209" y="2039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80" name="Rectangle 129"/>
              <p:cNvSpPr>
                <a:spLocks noChangeArrowheads="1"/>
              </p:cNvSpPr>
              <p:nvPr/>
            </p:nvSpPr>
            <p:spPr bwMode="auto">
              <a:xfrm>
                <a:off x="3832" y="2554"/>
                <a:ext cx="29" cy="2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1" name="Group 130"/>
            <p:cNvGrpSpPr>
              <a:grpSpLocks/>
            </p:cNvGrpSpPr>
            <p:nvPr/>
          </p:nvGrpSpPr>
          <p:grpSpPr bwMode="auto">
            <a:xfrm>
              <a:off x="2947" y="2342"/>
              <a:ext cx="29" cy="66"/>
              <a:chOff x="3813" y="2547"/>
              <a:chExt cx="43" cy="93"/>
            </a:xfrm>
          </p:grpSpPr>
          <p:grpSp>
            <p:nvGrpSpPr>
              <p:cNvPr id="174" name="Group 131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176" name="Line 1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Line 13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Line 1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5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75" name="Rectangle 135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30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2" name="Group 136"/>
            <p:cNvGrpSpPr>
              <a:grpSpLocks/>
            </p:cNvGrpSpPr>
            <p:nvPr/>
          </p:nvGrpSpPr>
          <p:grpSpPr bwMode="auto">
            <a:xfrm rot="7817571" flipH="1">
              <a:off x="3054" y="2584"/>
              <a:ext cx="30" cy="62"/>
              <a:chOff x="3813" y="2547"/>
              <a:chExt cx="43" cy="93"/>
            </a:xfrm>
          </p:grpSpPr>
          <p:grpSp>
            <p:nvGrpSpPr>
              <p:cNvPr id="169" name="Group 137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171" name="Line 13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4" y="2140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Line 13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37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Line 1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44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70" name="Rectangle 141"/>
              <p:cNvSpPr>
                <a:spLocks noChangeArrowheads="1"/>
              </p:cNvSpPr>
              <p:nvPr/>
            </p:nvSpPr>
            <p:spPr bwMode="auto">
              <a:xfrm>
                <a:off x="3823" y="2556"/>
                <a:ext cx="30" cy="2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" name="Group 142"/>
            <p:cNvGrpSpPr>
              <a:grpSpLocks/>
            </p:cNvGrpSpPr>
            <p:nvPr/>
          </p:nvGrpSpPr>
          <p:grpSpPr bwMode="auto">
            <a:xfrm>
              <a:off x="2976" y="2448"/>
              <a:ext cx="28" cy="66"/>
              <a:chOff x="3813" y="2547"/>
              <a:chExt cx="43" cy="93"/>
            </a:xfrm>
          </p:grpSpPr>
          <p:grpSp>
            <p:nvGrpSpPr>
              <p:cNvPr id="164" name="Group 143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166" name="Line 1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7" name="Line 14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Line 14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65" name="Rectangle 147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2" name="Group 148"/>
          <p:cNvGrpSpPr>
            <a:grpSpLocks/>
          </p:cNvGrpSpPr>
          <p:nvPr/>
        </p:nvGrpSpPr>
        <p:grpSpPr bwMode="auto">
          <a:xfrm>
            <a:off x="5230813" y="3309938"/>
            <a:ext cx="641350" cy="1484312"/>
            <a:chOff x="3480" y="1992"/>
            <a:chExt cx="404" cy="935"/>
          </a:xfrm>
        </p:grpSpPr>
        <p:grpSp>
          <p:nvGrpSpPr>
            <p:cNvPr id="107" name="Group 149"/>
            <p:cNvGrpSpPr>
              <a:grpSpLocks/>
            </p:cNvGrpSpPr>
            <p:nvPr/>
          </p:nvGrpSpPr>
          <p:grpSpPr bwMode="auto">
            <a:xfrm>
              <a:off x="3480" y="1992"/>
              <a:ext cx="404" cy="935"/>
              <a:chOff x="2555" y="2136"/>
              <a:chExt cx="604" cy="1319"/>
            </a:xfrm>
          </p:grpSpPr>
          <p:grpSp>
            <p:nvGrpSpPr>
              <p:cNvPr id="114" name="Group 150"/>
              <p:cNvGrpSpPr>
                <a:grpSpLocks/>
              </p:cNvGrpSpPr>
              <p:nvPr/>
            </p:nvGrpSpPr>
            <p:grpSpPr bwMode="auto">
              <a:xfrm>
                <a:off x="2555" y="2411"/>
                <a:ext cx="604" cy="1044"/>
                <a:chOff x="1294" y="1277"/>
                <a:chExt cx="604" cy="1044"/>
              </a:xfrm>
            </p:grpSpPr>
            <p:sp>
              <p:nvSpPr>
                <p:cNvPr id="143" name="AutoShape 1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1294" y="1999"/>
                  <a:ext cx="604" cy="32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EFE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4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1298" y="1277"/>
                  <a:ext cx="592" cy="722"/>
                </a:xfrm>
                <a:prstGeom prst="rect">
                  <a:avLst/>
                </a:prstGeom>
                <a:solidFill>
                  <a:srgbClr val="EFE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15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2558" y="2412"/>
                <a:ext cx="592" cy="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EA2A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154"/>
              <p:cNvSpPr>
                <a:spLocks noChangeAspect="1" noChangeShapeType="1"/>
              </p:cNvSpPr>
              <p:nvPr/>
            </p:nvSpPr>
            <p:spPr bwMode="auto">
              <a:xfrm>
                <a:off x="2555" y="3142"/>
                <a:ext cx="301" cy="3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155"/>
              <p:cNvSpPr>
                <a:spLocks noChangeAspect="1" noChangeShapeType="1"/>
              </p:cNvSpPr>
              <p:nvPr/>
            </p:nvSpPr>
            <p:spPr bwMode="auto">
              <a:xfrm flipH="1">
                <a:off x="2853" y="3147"/>
                <a:ext cx="303" cy="3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Oval 156"/>
              <p:cNvSpPr>
                <a:spLocks noChangeAspect="1" noChangeArrowheads="1"/>
              </p:cNvSpPr>
              <p:nvPr/>
            </p:nvSpPr>
            <p:spPr bwMode="auto">
              <a:xfrm>
                <a:off x="2716" y="2733"/>
                <a:ext cx="311" cy="310"/>
              </a:xfrm>
              <a:prstGeom prst="ellipse">
                <a:avLst/>
              </a:prstGeom>
              <a:solidFill>
                <a:srgbClr val="66FF99"/>
              </a:solidFill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157"/>
              <p:cNvSpPr>
                <a:spLocks noChangeAspect="1" noChangeShapeType="1"/>
              </p:cNvSpPr>
              <p:nvPr/>
            </p:nvSpPr>
            <p:spPr bwMode="auto">
              <a:xfrm>
                <a:off x="2555" y="2412"/>
                <a:ext cx="5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AutoShape 158"/>
              <p:cNvSpPr>
                <a:spLocks noChangeAspect="1" noChangeArrowheads="1"/>
              </p:cNvSpPr>
              <p:nvPr/>
            </p:nvSpPr>
            <p:spPr bwMode="auto">
              <a:xfrm>
                <a:off x="2827" y="2793"/>
                <a:ext cx="55" cy="54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1" name="AutoShape 159"/>
              <p:cNvSpPr>
                <a:spLocks noChangeAspect="1" noChangeArrowheads="1"/>
              </p:cNvSpPr>
              <p:nvPr/>
            </p:nvSpPr>
            <p:spPr bwMode="auto">
              <a:xfrm>
                <a:off x="2899" y="2865"/>
                <a:ext cx="55" cy="54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AutoShape 160"/>
              <p:cNvSpPr>
                <a:spLocks noChangeAspect="1" noChangeArrowheads="1"/>
              </p:cNvSpPr>
              <p:nvPr/>
            </p:nvSpPr>
            <p:spPr bwMode="auto">
              <a:xfrm>
                <a:off x="2845" y="2940"/>
                <a:ext cx="55" cy="54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AutoShape 161"/>
              <p:cNvSpPr>
                <a:spLocks noChangeAspect="1" noChangeArrowheads="1"/>
              </p:cNvSpPr>
              <p:nvPr/>
            </p:nvSpPr>
            <p:spPr bwMode="auto">
              <a:xfrm>
                <a:off x="2761" y="2889"/>
                <a:ext cx="55" cy="55"/>
              </a:xfrm>
              <a:prstGeom prst="diamond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AutoShape 162"/>
              <p:cNvSpPr>
                <a:spLocks noChangeAspect="1" noChangeArrowheads="1"/>
              </p:cNvSpPr>
              <p:nvPr/>
            </p:nvSpPr>
            <p:spPr bwMode="auto">
              <a:xfrm>
                <a:off x="2555" y="2136"/>
                <a:ext cx="598" cy="1059"/>
              </a:xfrm>
              <a:prstGeom prst="can">
                <a:avLst>
                  <a:gd name="adj" fmla="val 1702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25" name="Group 163"/>
              <p:cNvGrpSpPr>
                <a:grpSpLocks/>
              </p:cNvGrpSpPr>
              <p:nvPr/>
            </p:nvGrpSpPr>
            <p:grpSpPr bwMode="auto">
              <a:xfrm rot="5400000" flipH="1">
                <a:off x="2700" y="2471"/>
                <a:ext cx="43" cy="93"/>
                <a:chOff x="3813" y="2547"/>
                <a:chExt cx="43" cy="93"/>
              </a:xfrm>
            </p:grpSpPr>
            <p:grpSp>
              <p:nvGrpSpPr>
                <p:cNvPr id="138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3813" y="2571"/>
                  <a:ext cx="43" cy="69"/>
                  <a:chOff x="5136" y="2016"/>
                  <a:chExt cx="89" cy="144"/>
                </a:xfrm>
              </p:grpSpPr>
              <p:sp>
                <p:nvSpPr>
                  <p:cNvPr id="140" name="Line 16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53" y="2142"/>
                    <a:ext cx="50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1" name="Line 16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5193" y="2142"/>
                    <a:ext cx="53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2" name="Line 1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202" y="2049"/>
                    <a:ext cx="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39" name="Rectangle 168"/>
                <p:cNvSpPr>
                  <a:spLocks noChangeArrowheads="1"/>
                </p:cNvSpPr>
                <p:nvPr/>
              </p:nvSpPr>
              <p:spPr bwMode="auto">
                <a:xfrm>
                  <a:off x="3829" y="2557"/>
                  <a:ext cx="31" cy="2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26" name="Group 169"/>
              <p:cNvGrpSpPr>
                <a:grpSpLocks/>
              </p:cNvGrpSpPr>
              <p:nvPr/>
            </p:nvGrpSpPr>
            <p:grpSpPr bwMode="auto">
              <a:xfrm>
                <a:off x="2844" y="2630"/>
                <a:ext cx="43" cy="93"/>
                <a:chOff x="3813" y="2547"/>
                <a:chExt cx="43" cy="93"/>
              </a:xfrm>
            </p:grpSpPr>
            <p:grpSp>
              <p:nvGrpSpPr>
                <p:cNvPr id="133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3813" y="2571"/>
                  <a:ext cx="43" cy="69"/>
                  <a:chOff x="5136" y="2016"/>
                  <a:chExt cx="89" cy="144"/>
                </a:xfrm>
              </p:grpSpPr>
              <p:sp>
                <p:nvSpPr>
                  <p:cNvPr id="135" name="Line 17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35" y="2113"/>
                    <a:ext cx="50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6" name="Line 17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5175" y="2113"/>
                    <a:ext cx="50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7" name="Line 17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85" y="2015"/>
                    <a:ext cx="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34" name="Rectangle 174"/>
                <p:cNvSpPr>
                  <a:spLocks noChangeArrowheads="1"/>
                </p:cNvSpPr>
                <p:nvPr/>
              </p:nvSpPr>
              <p:spPr bwMode="auto">
                <a:xfrm>
                  <a:off x="3825" y="2547"/>
                  <a:ext cx="30" cy="3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27" name="Group 175"/>
              <p:cNvGrpSpPr>
                <a:grpSpLocks/>
              </p:cNvGrpSpPr>
              <p:nvPr/>
            </p:nvGrpSpPr>
            <p:grpSpPr bwMode="auto">
              <a:xfrm rot="7817571" flipH="1">
                <a:off x="3004" y="2968"/>
                <a:ext cx="43" cy="93"/>
                <a:chOff x="3813" y="2547"/>
                <a:chExt cx="43" cy="93"/>
              </a:xfrm>
            </p:grpSpPr>
            <p:grpSp>
              <p:nvGrpSpPr>
                <p:cNvPr id="128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3813" y="2571"/>
                  <a:ext cx="43" cy="69"/>
                  <a:chOff x="5136" y="2016"/>
                  <a:chExt cx="89" cy="144"/>
                </a:xfrm>
              </p:grpSpPr>
              <p:sp>
                <p:nvSpPr>
                  <p:cNvPr id="130" name="Line 1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41" y="2136"/>
                    <a:ext cx="47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" name="Line 17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5174" y="2133"/>
                    <a:ext cx="47" cy="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2" name="Line 1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84" y="2043"/>
                    <a:ext cx="0" cy="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29" name="Rectangle 180"/>
                <p:cNvSpPr>
                  <a:spLocks noChangeArrowheads="1"/>
                </p:cNvSpPr>
                <p:nvPr/>
              </p:nvSpPr>
              <p:spPr bwMode="auto">
                <a:xfrm>
                  <a:off x="3823" y="2555"/>
                  <a:ext cx="30" cy="2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08" name="Group 181"/>
            <p:cNvGrpSpPr>
              <a:grpSpLocks/>
            </p:cNvGrpSpPr>
            <p:nvPr/>
          </p:nvGrpSpPr>
          <p:grpSpPr bwMode="auto">
            <a:xfrm>
              <a:off x="3716" y="2448"/>
              <a:ext cx="28" cy="66"/>
              <a:chOff x="3813" y="2547"/>
              <a:chExt cx="43" cy="93"/>
            </a:xfrm>
          </p:grpSpPr>
          <p:grpSp>
            <p:nvGrpSpPr>
              <p:cNvPr id="109" name="Group 182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111" name="Line 18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Line 18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Line 18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10" name="Rectangle 186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3" name="Group 187"/>
          <p:cNvGrpSpPr>
            <a:grpSpLocks/>
          </p:cNvGrpSpPr>
          <p:nvPr/>
        </p:nvGrpSpPr>
        <p:grpSpPr bwMode="auto">
          <a:xfrm>
            <a:off x="6369050" y="3309938"/>
            <a:ext cx="641350" cy="1482725"/>
            <a:chOff x="4184" y="1992"/>
            <a:chExt cx="404" cy="934"/>
          </a:xfrm>
        </p:grpSpPr>
        <p:grpSp>
          <p:nvGrpSpPr>
            <p:cNvPr id="40" name="Group 188"/>
            <p:cNvGrpSpPr>
              <a:grpSpLocks/>
            </p:cNvGrpSpPr>
            <p:nvPr/>
          </p:nvGrpSpPr>
          <p:grpSpPr bwMode="auto">
            <a:xfrm>
              <a:off x="4184" y="2186"/>
              <a:ext cx="404" cy="740"/>
              <a:chOff x="1294" y="1277"/>
              <a:chExt cx="604" cy="1044"/>
            </a:xfrm>
          </p:grpSpPr>
          <p:sp>
            <p:nvSpPr>
              <p:cNvPr id="105" name="AutoShape 189"/>
              <p:cNvSpPr>
                <a:spLocks noChangeAspect="1" noChangeArrowheads="1"/>
              </p:cNvSpPr>
              <p:nvPr/>
            </p:nvSpPr>
            <p:spPr bwMode="auto">
              <a:xfrm flipV="1">
                <a:off x="1294" y="1999"/>
                <a:ext cx="604" cy="322"/>
              </a:xfrm>
              <a:prstGeom prst="triangle">
                <a:avLst>
                  <a:gd name="adj" fmla="val 50000"/>
                </a:avLst>
              </a:prstGeom>
              <a:solidFill>
                <a:srgbClr val="EF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1298" y="1277"/>
                <a:ext cx="592" cy="722"/>
              </a:xfrm>
              <a:prstGeom prst="rect">
                <a:avLst/>
              </a:prstGeom>
              <a:solidFill>
                <a:srgbClr val="EFE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" name="Rectangle 191"/>
            <p:cNvSpPr>
              <a:spLocks noChangeAspect="1" noChangeArrowheads="1"/>
            </p:cNvSpPr>
            <p:nvPr/>
          </p:nvSpPr>
          <p:spPr bwMode="auto">
            <a:xfrm>
              <a:off x="4187" y="2188"/>
              <a:ext cx="396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EA2A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192"/>
            <p:cNvSpPr>
              <a:spLocks noChangeAspect="1" noChangeShapeType="1"/>
            </p:cNvSpPr>
            <p:nvPr/>
          </p:nvSpPr>
          <p:spPr bwMode="auto">
            <a:xfrm>
              <a:off x="4185" y="2705"/>
              <a:ext cx="202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193"/>
            <p:cNvSpPr>
              <a:spLocks noChangeAspect="1" noChangeShapeType="1"/>
            </p:cNvSpPr>
            <p:nvPr/>
          </p:nvSpPr>
          <p:spPr bwMode="auto">
            <a:xfrm flipH="1">
              <a:off x="4385" y="2708"/>
              <a:ext cx="202" cy="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194"/>
            <p:cNvSpPr>
              <a:spLocks noChangeAspect="1" noChangeArrowheads="1"/>
            </p:cNvSpPr>
            <p:nvPr/>
          </p:nvSpPr>
          <p:spPr bwMode="auto">
            <a:xfrm>
              <a:off x="4293" y="2415"/>
              <a:ext cx="207" cy="220"/>
            </a:xfrm>
            <a:prstGeom prst="ellipse">
              <a:avLst/>
            </a:prstGeom>
            <a:solidFill>
              <a:srgbClr val="66FF99"/>
            </a:solidFill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Line 195"/>
            <p:cNvSpPr>
              <a:spLocks noChangeAspect="1" noChangeShapeType="1"/>
            </p:cNvSpPr>
            <p:nvPr/>
          </p:nvSpPr>
          <p:spPr bwMode="auto">
            <a:xfrm>
              <a:off x="4185" y="2188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AutoShape 196"/>
            <p:cNvSpPr>
              <a:spLocks noChangeAspect="1" noChangeArrowheads="1"/>
            </p:cNvSpPr>
            <p:nvPr/>
          </p:nvSpPr>
          <p:spPr bwMode="auto">
            <a:xfrm>
              <a:off x="4367" y="2458"/>
              <a:ext cx="36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AutoShape 197"/>
            <p:cNvSpPr>
              <a:spLocks noChangeAspect="1" noChangeArrowheads="1"/>
            </p:cNvSpPr>
            <p:nvPr/>
          </p:nvSpPr>
          <p:spPr bwMode="auto">
            <a:xfrm>
              <a:off x="4415" y="2509"/>
              <a:ext cx="37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AutoShape 198"/>
            <p:cNvSpPr>
              <a:spLocks noChangeAspect="1" noChangeArrowheads="1"/>
            </p:cNvSpPr>
            <p:nvPr/>
          </p:nvSpPr>
          <p:spPr bwMode="auto">
            <a:xfrm>
              <a:off x="4379" y="2562"/>
              <a:ext cx="36" cy="38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AutoShape 199"/>
            <p:cNvSpPr>
              <a:spLocks noChangeAspect="1" noChangeArrowheads="1"/>
            </p:cNvSpPr>
            <p:nvPr/>
          </p:nvSpPr>
          <p:spPr bwMode="auto">
            <a:xfrm>
              <a:off x="4323" y="2526"/>
              <a:ext cx="37" cy="39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0" name="Group 200"/>
            <p:cNvGrpSpPr>
              <a:grpSpLocks noChangeAspect="1"/>
            </p:cNvGrpSpPr>
            <p:nvPr/>
          </p:nvGrpSpPr>
          <p:grpSpPr bwMode="auto">
            <a:xfrm rot="-5400000">
              <a:off x="4232" y="2359"/>
              <a:ext cx="31" cy="56"/>
              <a:chOff x="5136" y="1988"/>
              <a:chExt cx="89" cy="172"/>
            </a:xfrm>
          </p:grpSpPr>
          <p:grpSp>
            <p:nvGrpSpPr>
              <p:cNvPr id="100" name="Group 201"/>
              <p:cNvGrpSpPr>
                <a:grpSpLocks noChangeAspect="1"/>
              </p:cNvGrpSpPr>
              <p:nvPr/>
            </p:nvGrpSpPr>
            <p:grpSpPr bwMode="auto">
              <a:xfrm>
                <a:off x="5136" y="2016"/>
                <a:ext cx="89" cy="144"/>
                <a:chOff x="5136" y="2016"/>
                <a:chExt cx="89" cy="144"/>
              </a:xfrm>
            </p:grpSpPr>
            <p:sp>
              <p:nvSpPr>
                <p:cNvPr id="102" name="Line 20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7" y="2112"/>
                  <a:ext cx="49" cy="4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" name="Line 20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89" y="2112"/>
                  <a:ext cx="49" cy="4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Line 2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6" y="2008"/>
                  <a:ext cx="0" cy="9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1" name="Oval 205"/>
              <p:cNvSpPr>
                <a:spLocks noChangeAspect="1" noChangeArrowheads="1"/>
              </p:cNvSpPr>
              <p:nvPr/>
            </p:nvSpPr>
            <p:spPr bwMode="auto">
              <a:xfrm>
                <a:off x="5163" y="1980"/>
                <a:ext cx="55" cy="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1" name="Group 206"/>
            <p:cNvGrpSpPr>
              <a:grpSpLocks noChangeAspect="1"/>
            </p:cNvGrpSpPr>
            <p:nvPr/>
          </p:nvGrpSpPr>
          <p:grpSpPr bwMode="auto">
            <a:xfrm>
              <a:off x="4385" y="2505"/>
              <a:ext cx="28" cy="60"/>
              <a:chOff x="5136" y="1988"/>
              <a:chExt cx="89" cy="172"/>
            </a:xfrm>
          </p:grpSpPr>
          <p:grpSp>
            <p:nvGrpSpPr>
              <p:cNvPr id="95" name="Group 207"/>
              <p:cNvGrpSpPr>
                <a:grpSpLocks noChangeAspect="1"/>
              </p:cNvGrpSpPr>
              <p:nvPr/>
            </p:nvGrpSpPr>
            <p:grpSpPr bwMode="auto">
              <a:xfrm>
                <a:off x="5136" y="2016"/>
                <a:ext cx="89" cy="144"/>
                <a:chOff x="5136" y="2016"/>
                <a:chExt cx="89" cy="144"/>
              </a:xfrm>
            </p:grpSpPr>
            <p:sp>
              <p:nvSpPr>
                <p:cNvPr id="97" name="Line 20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1"/>
                  <a:ext cx="48" cy="4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Line 20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1"/>
                  <a:ext cx="48" cy="4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9" name="Line 21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7"/>
                  <a:ext cx="0" cy="9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211"/>
              <p:cNvSpPr>
                <a:spLocks noChangeAspect="1" noChangeArrowheads="1"/>
              </p:cNvSpPr>
              <p:nvPr/>
            </p:nvSpPr>
            <p:spPr bwMode="auto">
              <a:xfrm>
                <a:off x="5152" y="1988"/>
                <a:ext cx="57" cy="5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2" name="Group 212"/>
            <p:cNvGrpSpPr>
              <a:grpSpLocks noChangeAspect="1"/>
            </p:cNvGrpSpPr>
            <p:nvPr/>
          </p:nvGrpSpPr>
          <p:grpSpPr bwMode="auto">
            <a:xfrm>
              <a:off x="4329" y="2471"/>
              <a:ext cx="29" cy="59"/>
              <a:chOff x="5136" y="1988"/>
              <a:chExt cx="89" cy="172"/>
            </a:xfrm>
          </p:grpSpPr>
          <p:grpSp>
            <p:nvGrpSpPr>
              <p:cNvPr id="90" name="Group 213"/>
              <p:cNvGrpSpPr>
                <a:grpSpLocks noChangeAspect="1"/>
              </p:cNvGrpSpPr>
              <p:nvPr/>
            </p:nvGrpSpPr>
            <p:grpSpPr bwMode="auto">
              <a:xfrm>
                <a:off x="5136" y="2016"/>
                <a:ext cx="89" cy="144"/>
                <a:chOff x="5136" y="2016"/>
                <a:chExt cx="89" cy="144"/>
              </a:xfrm>
            </p:grpSpPr>
            <p:sp>
              <p:nvSpPr>
                <p:cNvPr id="92" name="Line 21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Line 21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Line 2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5" y="2017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1" name="Oval 217"/>
              <p:cNvSpPr>
                <a:spLocks noChangeAspect="1" noChangeArrowheads="1"/>
              </p:cNvSpPr>
              <p:nvPr/>
            </p:nvSpPr>
            <p:spPr bwMode="auto">
              <a:xfrm>
                <a:off x="5151" y="1988"/>
                <a:ext cx="58" cy="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3" name="Group 218"/>
            <p:cNvGrpSpPr>
              <a:grpSpLocks noChangeAspect="1"/>
            </p:cNvGrpSpPr>
            <p:nvPr/>
          </p:nvGrpSpPr>
          <p:grpSpPr bwMode="auto">
            <a:xfrm>
              <a:off x="4491" y="2247"/>
              <a:ext cx="29" cy="59"/>
              <a:chOff x="5136" y="1988"/>
              <a:chExt cx="89" cy="172"/>
            </a:xfrm>
          </p:grpSpPr>
          <p:grpSp>
            <p:nvGrpSpPr>
              <p:cNvPr id="85" name="Group 219"/>
              <p:cNvGrpSpPr>
                <a:grpSpLocks noChangeAspect="1"/>
              </p:cNvGrpSpPr>
              <p:nvPr/>
            </p:nvGrpSpPr>
            <p:grpSpPr bwMode="auto">
              <a:xfrm>
                <a:off x="5136" y="2016"/>
                <a:ext cx="89" cy="144"/>
                <a:chOff x="5136" y="2016"/>
                <a:chExt cx="89" cy="144"/>
              </a:xfrm>
            </p:grpSpPr>
            <p:sp>
              <p:nvSpPr>
                <p:cNvPr id="87" name="Line 2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Line 22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Line 2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5" y="2017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86" name="Oval 223"/>
              <p:cNvSpPr>
                <a:spLocks noChangeAspect="1" noChangeArrowheads="1"/>
              </p:cNvSpPr>
              <p:nvPr/>
            </p:nvSpPr>
            <p:spPr bwMode="auto">
              <a:xfrm>
                <a:off x="5151" y="1988"/>
                <a:ext cx="58" cy="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4" name="Group 224"/>
            <p:cNvGrpSpPr>
              <a:grpSpLocks noChangeAspect="1"/>
            </p:cNvGrpSpPr>
            <p:nvPr/>
          </p:nvGrpSpPr>
          <p:grpSpPr bwMode="auto">
            <a:xfrm flipV="1">
              <a:off x="4226" y="2630"/>
              <a:ext cx="29" cy="59"/>
              <a:chOff x="5136" y="1988"/>
              <a:chExt cx="89" cy="172"/>
            </a:xfrm>
          </p:grpSpPr>
          <p:grpSp>
            <p:nvGrpSpPr>
              <p:cNvPr id="80" name="Group 225"/>
              <p:cNvGrpSpPr>
                <a:grpSpLocks noChangeAspect="1"/>
              </p:cNvGrpSpPr>
              <p:nvPr/>
            </p:nvGrpSpPr>
            <p:grpSpPr bwMode="auto">
              <a:xfrm>
                <a:off x="5136" y="2016"/>
                <a:ext cx="89" cy="144"/>
                <a:chOff x="5136" y="2016"/>
                <a:chExt cx="89" cy="144"/>
              </a:xfrm>
            </p:grpSpPr>
            <p:sp>
              <p:nvSpPr>
                <p:cNvPr id="82" name="Line 2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3" name="Line 22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13"/>
                  <a:ext cx="49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4" name="Line 2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5" y="2017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81" name="Oval 229"/>
              <p:cNvSpPr>
                <a:spLocks noChangeAspect="1" noChangeArrowheads="1"/>
              </p:cNvSpPr>
              <p:nvPr/>
            </p:nvSpPr>
            <p:spPr bwMode="auto">
              <a:xfrm>
                <a:off x="5151" y="1988"/>
                <a:ext cx="58" cy="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5" name="AutoShape 230"/>
            <p:cNvSpPr>
              <a:spLocks noChangeAspect="1" noChangeArrowheads="1"/>
            </p:cNvSpPr>
            <p:nvPr/>
          </p:nvSpPr>
          <p:spPr bwMode="auto">
            <a:xfrm>
              <a:off x="4185" y="1992"/>
              <a:ext cx="400" cy="750"/>
            </a:xfrm>
            <a:prstGeom prst="can">
              <a:avLst>
                <a:gd name="adj" fmla="val 1802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6" name="Group 231"/>
            <p:cNvGrpSpPr>
              <a:grpSpLocks/>
            </p:cNvGrpSpPr>
            <p:nvPr/>
          </p:nvGrpSpPr>
          <p:grpSpPr bwMode="auto">
            <a:xfrm rot="5400000" flipH="1">
              <a:off x="4284" y="2237"/>
              <a:ext cx="30" cy="62"/>
              <a:chOff x="3813" y="2547"/>
              <a:chExt cx="43" cy="93"/>
            </a:xfrm>
          </p:grpSpPr>
          <p:grpSp>
            <p:nvGrpSpPr>
              <p:cNvPr id="75" name="Group 232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77" name="Line 2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54" y="2141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Line 23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95" y="2141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Line 2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201" y="2044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76" name="Rectangle 236"/>
              <p:cNvSpPr>
                <a:spLocks noChangeArrowheads="1"/>
              </p:cNvSpPr>
              <p:nvPr/>
            </p:nvSpPr>
            <p:spPr bwMode="auto">
              <a:xfrm>
                <a:off x="3829" y="2556"/>
                <a:ext cx="30" cy="2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7"/>
            <p:cNvGrpSpPr>
              <a:grpSpLocks/>
            </p:cNvGrpSpPr>
            <p:nvPr/>
          </p:nvGrpSpPr>
          <p:grpSpPr bwMode="auto">
            <a:xfrm>
              <a:off x="4381" y="2348"/>
              <a:ext cx="28" cy="66"/>
              <a:chOff x="3813" y="2547"/>
              <a:chExt cx="43" cy="93"/>
            </a:xfrm>
          </p:grpSpPr>
          <p:grpSp>
            <p:nvGrpSpPr>
              <p:cNvPr id="70" name="Group 238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72" name="Line 23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" name="Line 24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4" name="Line 2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71" name="Rectangle 242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3"/>
            <p:cNvGrpSpPr>
              <a:grpSpLocks/>
            </p:cNvGrpSpPr>
            <p:nvPr/>
          </p:nvGrpSpPr>
          <p:grpSpPr bwMode="auto">
            <a:xfrm rot="7817571" flipH="1">
              <a:off x="4487" y="2589"/>
              <a:ext cx="30" cy="62"/>
              <a:chOff x="3813" y="2547"/>
              <a:chExt cx="43" cy="93"/>
            </a:xfrm>
          </p:grpSpPr>
          <p:grpSp>
            <p:nvGrpSpPr>
              <p:cNvPr id="65" name="Group 244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67" name="Line 24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4" y="2140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8" name="Line 24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6" y="2137"/>
                  <a:ext cx="47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" name="Line 24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44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66" name="Rectangle 248"/>
              <p:cNvSpPr>
                <a:spLocks noChangeArrowheads="1"/>
              </p:cNvSpPr>
              <p:nvPr/>
            </p:nvSpPr>
            <p:spPr bwMode="auto">
              <a:xfrm>
                <a:off x="3823" y="2556"/>
                <a:ext cx="30" cy="2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49"/>
            <p:cNvGrpSpPr>
              <a:grpSpLocks/>
            </p:cNvGrpSpPr>
            <p:nvPr/>
          </p:nvGrpSpPr>
          <p:grpSpPr bwMode="auto">
            <a:xfrm>
              <a:off x="4416" y="2448"/>
              <a:ext cx="28" cy="66"/>
              <a:chOff x="3813" y="2547"/>
              <a:chExt cx="43" cy="93"/>
            </a:xfrm>
          </p:grpSpPr>
          <p:grpSp>
            <p:nvGrpSpPr>
              <p:cNvPr id="60" name="Group 250"/>
              <p:cNvGrpSpPr>
                <a:grpSpLocks noChangeAspect="1"/>
              </p:cNvGrpSpPr>
              <p:nvPr/>
            </p:nvGrpSpPr>
            <p:grpSpPr bwMode="auto">
              <a:xfrm>
                <a:off x="3813" y="2571"/>
                <a:ext cx="43" cy="69"/>
                <a:chOff x="5136" y="2016"/>
                <a:chExt cx="89" cy="144"/>
              </a:xfrm>
            </p:grpSpPr>
            <p:sp>
              <p:nvSpPr>
                <p:cNvPr id="62" name="Line 2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36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Line 25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177" y="2113"/>
                  <a:ext cx="48" cy="4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Line 25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84" y="2016"/>
                  <a:ext cx="0" cy="9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61" name="Rectangle 254"/>
              <p:cNvSpPr>
                <a:spLocks noChangeArrowheads="1"/>
              </p:cNvSpPr>
              <p:nvPr/>
            </p:nvSpPr>
            <p:spPr bwMode="auto">
              <a:xfrm>
                <a:off x="3825" y="2547"/>
                <a:ext cx="29" cy="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" name="Line 256"/>
          <p:cNvSpPr>
            <a:spLocks noChangeAspect="1" noChangeShapeType="1"/>
          </p:cNvSpPr>
          <p:nvPr/>
        </p:nvSpPr>
        <p:spPr bwMode="auto">
          <a:xfrm>
            <a:off x="7062788" y="4017963"/>
            <a:ext cx="32861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Text Box 257"/>
          <p:cNvSpPr txBox="1">
            <a:spLocks noChangeAspect="1" noChangeArrowheads="1"/>
          </p:cNvSpPr>
          <p:nvPr/>
        </p:nvSpPr>
        <p:spPr bwMode="auto">
          <a:xfrm>
            <a:off x="6965950" y="4094163"/>
            <a:ext cx="5730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</a:rPr>
              <a:t>Wash</a:t>
            </a:r>
          </a:p>
        </p:txBody>
      </p:sp>
      <p:grpSp>
        <p:nvGrpSpPr>
          <p:cNvPr id="36" name="Group 294"/>
          <p:cNvGrpSpPr>
            <a:grpSpLocks/>
          </p:cNvGrpSpPr>
          <p:nvPr/>
        </p:nvGrpSpPr>
        <p:grpSpPr bwMode="auto">
          <a:xfrm>
            <a:off x="7391400" y="3200400"/>
            <a:ext cx="1822450" cy="1885950"/>
            <a:chOff x="7391401" y="3200400"/>
            <a:chExt cx="1822571" cy="1885221"/>
          </a:xfrm>
        </p:grpSpPr>
        <p:pic>
          <p:nvPicPr>
            <p:cNvPr id="37" name="Picture 29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017" y="3200400"/>
              <a:ext cx="1355584" cy="157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292"/>
            <p:cNvSpPr txBox="1">
              <a:spLocks noChangeArrowheads="1"/>
            </p:cNvSpPr>
            <p:nvPr/>
          </p:nvSpPr>
          <p:spPr bwMode="auto">
            <a:xfrm>
              <a:off x="7758325" y="4747067"/>
              <a:ext cx="14556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IFN-</a:t>
              </a:r>
              <a:r>
                <a:rPr lang="en-US" sz="16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γ</a:t>
              </a:r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PE-Cy7</a:t>
              </a:r>
            </a:p>
          </p:txBody>
        </p:sp>
        <p:sp>
          <p:nvSpPr>
            <p:cNvPr id="39" name="TextBox 293"/>
            <p:cNvSpPr txBox="1">
              <a:spLocks noChangeArrowheads="1"/>
            </p:cNvSpPr>
            <p:nvPr/>
          </p:nvSpPr>
          <p:spPr bwMode="auto">
            <a:xfrm rot="-5400000">
              <a:off x="6801872" y="3888584"/>
              <a:ext cx="1450764" cy="27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TNFα Alexa700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6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T subsets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813" y="1619250"/>
            <a:ext cx="8582025" cy="5391150"/>
            <a:chOff x="23813" y="1619250"/>
            <a:chExt cx="8582025" cy="539115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852613" y="3162300"/>
              <a:ext cx="1139825" cy="1090613"/>
              <a:chOff x="2861" y="2711"/>
              <a:chExt cx="620" cy="581"/>
            </a:xfrm>
          </p:grpSpPr>
          <p:grpSp>
            <p:nvGrpSpPr>
              <p:cNvPr id="406" name="Group 3"/>
              <p:cNvGrpSpPr>
                <a:grpSpLocks/>
              </p:cNvGrpSpPr>
              <p:nvPr/>
            </p:nvGrpSpPr>
            <p:grpSpPr bwMode="auto">
              <a:xfrm>
                <a:off x="2861" y="2711"/>
                <a:ext cx="620" cy="581"/>
                <a:chOff x="2861" y="2711"/>
                <a:chExt cx="620" cy="581"/>
              </a:xfrm>
            </p:grpSpPr>
            <p:sp>
              <p:nvSpPr>
                <p:cNvPr id="413" name="Rectangle 4"/>
                <p:cNvSpPr>
                  <a:spLocks noChangeArrowheads="1"/>
                </p:cNvSpPr>
                <p:nvPr/>
              </p:nvSpPr>
              <p:spPr bwMode="auto">
                <a:xfrm>
                  <a:off x="2886" y="2711"/>
                  <a:ext cx="595" cy="505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14" name="Group 5"/>
                <p:cNvGrpSpPr>
                  <a:grpSpLocks/>
                </p:cNvGrpSpPr>
                <p:nvPr/>
              </p:nvGrpSpPr>
              <p:grpSpPr bwMode="auto">
                <a:xfrm>
                  <a:off x="2861" y="3216"/>
                  <a:ext cx="616" cy="76"/>
                  <a:chOff x="2861" y="3216"/>
                  <a:chExt cx="616" cy="76"/>
                </a:xfrm>
              </p:grpSpPr>
              <p:sp>
                <p:nvSpPr>
                  <p:cNvPr id="474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886" y="3216"/>
                    <a:ext cx="591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7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2891" y="3216"/>
                    <a:ext cx="574" cy="13"/>
                    <a:chOff x="2891" y="3216"/>
                    <a:chExt cx="574" cy="13"/>
                  </a:xfrm>
                </p:grpSpPr>
                <p:sp>
                  <p:nvSpPr>
                    <p:cNvPr id="477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8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9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0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9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0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3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6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2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4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9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1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8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3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5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47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4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0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5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9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6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7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7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6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8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0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2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0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4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1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2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3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3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6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4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5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5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3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6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7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2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8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4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9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0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1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3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5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6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7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8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9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7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0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7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1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3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3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5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4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4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7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0" y="3216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3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9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0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9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2" y="3216"/>
                      <a:ext cx="1" cy="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9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3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1" y="3216"/>
                      <a:ext cx="1" cy="5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235"/>
                    <a:ext cx="584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700">
                        <a:solidFill>
                          <a:srgbClr val="000000"/>
                        </a:solidFill>
                      </a:rPr>
                      <a:t>&lt;R710-A&gt;: CD107a AX680</a:t>
                    </a:r>
                    <a:endParaRPr lang="en-US"/>
                  </a:p>
                </p:txBody>
              </p:sp>
            </p:grpSp>
            <p:grpSp>
              <p:nvGrpSpPr>
                <p:cNvPr id="415" name="Group 66"/>
                <p:cNvGrpSpPr>
                  <a:grpSpLocks/>
                </p:cNvGrpSpPr>
                <p:nvPr/>
              </p:nvGrpSpPr>
              <p:grpSpPr bwMode="auto">
                <a:xfrm>
                  <a:off x="2874" y="2711"/>
                  <a:ext cx="13" cy="505"/>
                  <a:chOff x="2874" y="2711"/>
                  <a:chExt cx="13" cy="505"/>
                </a:xfrm>
              </p:grpSpPr>
              <p:sp>
                <p:nvSpPr>
                  <p:cNvPr id="416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6" y="2711"/>
                    <a:ext cx="1" cy="50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17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2874" y="2724"/>
                    <a:ext cx="12" cy="489"/>
                    <a:chOff x="2874" y="2724"/>
                    <a:chExt cx="12" cy="489"/>
                  </a:xfrm>
                </p:grpSpPr>
                <p:sp>
                  <p:nvSpPr>
                    <p:cNvPr id="418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3161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" name="Line 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4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" name="Line 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3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" name="Line 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313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" name="Line 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2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1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4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1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1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6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3106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0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8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05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03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302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1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01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2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00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3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99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4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99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5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2987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6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94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7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92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91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2902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9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8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8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4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2868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5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3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6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1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7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80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8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2792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9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77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0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77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76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2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76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3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2758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4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72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5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3161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6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7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8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9" name="Line 1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316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" name="Line 1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" name="Line 1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2" name="Line 1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3" name="Line 1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4" name="Line 1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3165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5" name="Line 1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7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6" name="Line 1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7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7" name="Line 1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8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Line 1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3187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9" name="Line 1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9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0" name="Line 1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19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" name="Line 1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20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320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" name="Line 1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3212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07" name="Group 125"/>
              <p:cNvGrpSpPr>
                <a:grpSpLocks/>
              </p:cNvGrpSpPr>
              <p:nvPr/>
            </p:nvGrpSpPr>
            <p:grpSpPr bwMode="auto">
              <a:xfrm>
                <a:off x="2891" y="2715"/>
                <a:ext cx="586" cy="497"/>
                <a:chOff x="2891" y="2715"/>
                <a:chExt cx="586" cy="497"/>
              </a:xfrm>
            </p:grpSpPr>
            <p:pic>
              <p:nvPicPr>
                <p:cNvPr id="408" name="Picture 12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1" y="2715"/>
                  <a:ext cx="586" cy="4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" name="Group 127"/>
                <p:cNvGrpSpPr>
                  <a:grpSpLocks/>
                </p:cNvGrpSpPr>
                <p:nvPr/>
              </p:nvGrpSpPr>
              <p:grpSpPr bwMode="auto">
                <a:xfrm>
                  <a:off x="3154" y="2855"/>
                  <a:ext cx="319" cy="220"/>
                  <a:chOff x="3154" y="2855"/>
                  <a:chExt cx="319" cy="220"/>
                </a:xfrm>
              </p:grpSpPr>
              <p:sp>
                <p:nvSpPr>
                  <p:cNvPr id="410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3154" y="2855"/>
                    <a:ext cx="259" cy="217"/>
                  </a:xfrm>
                  <a:prstGeom prst="rect">
                    <a:avLst/>
                  </a:prstGeom>
                  <a:noFill/>
                  <a:ln w="6350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" name="Freeform 129"/>
                  <p:cNvSpPr>
                    <a:spLocks/>
                  </p:cNvSpPr>
                  <p:nvPr/>
                </p:nvSpPr>
                <p:spPr bwMode="auto">
                  <a:xfrm>
                    <a:off x="3362" y="3013"/>
                    <a:ext cx="111" cy="59"/>
                  </a:xfrm>
                  <a:custGeom>
                    <a:avLst/>
                    <a:gdLst>
                      <a:gd name="T0" fmla="*/ 0 w 111"/>
                      <a:gd name="T1" fmla="*/ 8 h 59"/>
                      <a:gd name="T2" fmla="*/ 0 w 111"/>
                      <a:gd name="T3" fmla="*/ 59 h 59"/>
                      <a:gd name="T4" fmla="*/ 0 w 111"/>
                      <a:gd name="T5" fmla="*/ 59 h 59"/>
                      <a:gd name="T6" fmla="*/ 111 w 111"/>
                      <a:gd name="T7" fmla="*/ 59 h 59"/>
                      <a:gd name="T8" fmla="*/ 111 w 111"/>
                      <a:gd name="T9" fmla="*/ 0 h 59"/>
                      <a:gd name="T10" fmla="*/ 0 w 111"/>
                      <a:gd name="T11" fmla="*/ 0 h 59"/>
                      <a:gd name="T12" fmla="*/ 0 w 111"/>
                      <a:gd name="T13" fmla="*/ 8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11" h="59">
                        <a:moveTo>
                          <a:pt x="0" y="8"/>
                        </a:moveTo>
                        <a:lnTo>
                          <a:pt x="0" y="59"/>
                        </a:lnTo>
                        <a:lnTo>
                          <a:pt x="111" y="59"/>
                        </a:lnTo>
                        <a:lnTo>
                          <a:pt x="111" y="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3368" y="3018"/>
                    <a:ext cx="94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700" b="1">
                        <a:solidFill>
                          <a:srgbClr val="000000"/>
                        </a:solidFill>
                      </a:rPr>
                      <a:t>2.59</a:t>
                    </a:r>
                    <a:endParaRPr lang="en-US"/>
                  </a:p>
                </p:txBody>
              </p:sp>
            </p:grpSp>
          </p:grpSp>
        </p:grpSp>
        <p:sp>
          <p:nvSpPr>
            <p:cNvPr id="6" name="Rectangle 131"/>
            <p:cNvSpPr>
              <a:spLocks noChangeArrowheads="1"/>
            </p:cNvSpPr>
            <p:nvPr/>
          </p:nvSpPr>
          <p:spPr bwMode="auto">
            <a:xfrm>
              <a:off x="914400" y="3451225"/>
              <a:ext cx="974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CD107</a:t>
              </a:r>
            </a:p>
          </p:txBody>
        </p:sp>
        <p:sp>
          <p:nvSpPr>
            <p:cNvPr id="7" name="Rectangle 133"/>
            <p:cNvSpPr>
              <a:spLocks noChangeArrowheads="1"/>
            </p:cNvSpPr>
            <p:nvPr/>
          </p:nvSpPr>
          <p:spPr bwMode="auto">
            <a:xfrm>
              <a:off x="100013" y="1947863"/>
              <a:ext cx="2752725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i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Functional &amp; Boolean Gates:</a:t>
              </a:r>
            </a:p>
          </p:txBody>
        </p:sp>
        <p:sp>
          <p:nvSpPr>
            <p:cNvPr id="8" name="Rectangle 134"/>
            <p:cNvSpPr>
              <a:spLocks noChangeArrowheads="1"/>
            </p:cNvSpPr>
            <p:nvPr/>
          </p:nvSpPr>
          <p:spPr bwMode="auto">
            <a:xfrm>
              <a:off x="23813" y="2335213"/>
              <a:ext cx="3557587" cy="48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- 4 functional gates per maturational subset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- 16 </a:t>
              </a:r>
              <a:r>
                <a:rPr lang="en-US" sz="14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boolean</a:t>
              </a: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gates per maturational subset</a:t>
              </a:r>
            </a:p>
          </p:txBody>
        </p:sp>
        <p:sp>
          <p:nvSpPr>
            <p:cNvPr id="9" name="Rectangle 135"/>
            <p:cNvSpPr>
              <a:spLocks noChangeArrowheads="1"/>
            </p:cNvSpPr>
            <p:nvPr/>
          </p:nvSpPr>
          <p:spPr bwMode="auto">
            <a:xfrm>
              <a:off x="1050925" y="2857500"/>
              <a:ext cx="1981200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FF8000"/>
                  </a:solidFill>
                </a:rPr>
                <a:t>CM: CD8</a:t>
              </a:r>
              <a:r>
                <a:rPr lang="en-US" sz="1800" b="1" baseline="30000" dirty="0">
                  <a:solidFill>
                    <a:srgbClr val="FF8000"/>
                  </a:solidFill>
                </a:rPr>
                <a:t>+</a:t>
              </a:r>
              <a:r>
                <a:rPr lang="en-US" sz="1800" b="1" dirty="0">
                  <a:solidFill>
                    <a:srgbClr val="FF8000"/>
                  </a:solidFill>
                </a:rPr>
                <a:t>CD4</a:t>
              </a:r>
              <a:r>
                <a:rPr lang="en-US" sz="1800" b="1" baseline="30000" dirty="0">
                  <a:solidFill>
                    <a:srgbClr val="FF8000"/>
                  </a:solidFill>
                </a:rPr>
                <a:t>-</a:t>
              </a:r>
              <a:endParaRPr lang="en-US" sz="1800" b="1" dirty="0">
                <a:solidFill>
                  <a:srgbClr val="FF8000"/>
                </a:solidFill>
              </a:endParaRPr>
            </a:p>
          </p:txBody>
        </p:sp>
        <p:sp>
          <p:nvSpPr>
            <p:cNvPr id="10" name="Rectangle 136"/>
            <p:cNvSpPr>
              <a:spLocks noChangeArrowheads="1"/>
            </p:cNvSpPr>
            <p:nvPr/>
          </p:nvSpPr>
          <p:spPr bwMode="auto">
            <a:xfrm>
              <a:off x="3124200" y="4346575"/>
              <a:ext cx="1633129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800" b="1" i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Boolean Gates</a:t>
              </a:r>
            </a:p>
          </p:txBody>
        </p:sp>
        <p:sp>
          <p:nvSpPr>
            <p:cNvPr id="11" name="Line 137"/>
            <p:cNvSpPr>
              <a:spLocks noChangeShapeType="1"/>
            </p:cNvSpPr>
            <p:nvPr/>
          </p:nvSpPr>
          <p:spPr bwMode="auto">
            <a:xfrm>
              <a:off x="3184525" y="4762500"/>
              <a:ext cx="182880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12" name="Object 1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544353"/>
                </p:ext>
              </p:extLst>
            </p:nvPr>
          </p:nvGraphicFramePr>
          <p:xfrm>
            <a:off x="5486400" y="1619250"/>
            <a:ext cx="1090613" cy="5010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0" name="Worksheet" r:id="rId5" imgW="723900" imgH="3302000" progId="Excel.Sheet.8">
                    <p:embed/>
                  </p:oleObj>
                </mc:Choice>
                <mc:Fallback>
                  <p:oleObj name="Worksheet" r:id="rId5" imgW="723900" imgH="33020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6400" y="1619250"/>
                          <a:ext cx="1090613" cy="5010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39"/>
            <p:cNvSpPr>
              <a:spLocks noChangeArrowheads="1"/>
            </p:cNvSpPr>
            <p:nvPr/>
          </p:nvSpPr>
          <p:spPr bwMode="auto">
            <a:xfrm>
              <a:off x="6535738" y="1641475"/>
              <a:ext cx="20701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chemeClr val="accent2"/>
                  </a:solidFill>
                </a:rPr>
                <a:t>Polyfunctional (1: ++++)</a:t>
              </a:r>
            </a:p>
          </p:txBody>
        </p:sp>
        <p:sp>
          <p:nvSpPr>
            <p:cNvPr id="14" name="Rectangle 140"/>
            <p:cNvSpPr>
              <a:spLocks noChangeArrowheads="1"/>
            </p:cNvSpPr>
            <p:nvPr/>
          </p:nvSpPr>
          <p:spPr bwMode="auto">
            <a:xfrm>
              <a:off x="6535738" y="2479675"/>
              <a:ext cx="19669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accent2"/>
                  </a:solidFill>
                </a:rPr>
                <a:t>Polyfunctional</a:t>
              </a:r>
              <a:r>
                <a:rPr lang="en-US" sz="1400" b="1" dirty="0">
                  <a:solidFill>
                    <a:schemeClr val="accent2"/>
                  </a:solidFill>
                </a:rPr>
                <a:t> (4: +++)</a:t>
              </a:r>
            </a:p>
          </p:txBody>
        </p:sp>
        <p:sp>
          <p:nvSpPr>
            <p:cNvPr id="15" name="Rectangle 141"/>
            <p:cNvSpPr>
              <a:spLocks noChangeArrowheads="1"/>
            </p:cNvSpPr>
            <p:nvPr/>
          </p:nvSpPr>
          <p:spPr bwMode="auto">
            <a:xfrm>
              <a:off x="6535738" y="4019550"/>
              <a:ext cx="16954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chemeClr val="accent2"/>
                  </a:solidFill>
                </a:rPr>
                <a:t>Bifunctional (6: ++)</a:t>
              </a:r>
            </a:p>
          </p:txBody>
        </p:sp>
        <p:sp>
          <p:nvSpPr>
            <p:cNvPr id="16" name="Rectangle 142"/>
            <p:cNvSpPr>
              <a:spLocks noChangeArrowheads="1"/>
            </p:cNvSpPr>
            <p:nvPr/>
          </p:nvSpPr>
          <p:spPr bwMode="auto">
            <a:xfrm>
              <a:off x="6535738" y="5486400"/>
              <a:ext cx="187166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accent2"/>
                  </a:solidFill>
                </a:rPr>
                <a:t>Monofunctional</a:t>
              </a:r>
              <a:r>
                <a:rPr lang="en-US" sz="1400" b="1" dirty="0">
                  <a:solidFill>
                    <a:schemeClr val="accent2"/>
                  </a:solidFill>
                </a:rPr>
                <a:t> (4: +)</a:t>
              </a:r>
            </a:p>
          </p:txBody>
        </p:sp>
        <p:sp>
          <p:nvSpPr>
            <p:cNvPr id="17" name="Rectangle 143"/>
            <p:cNvSpPr>
              <a:spLocks noChangeArrowheads="1"/>
            </p:cNvSpPr>
            <p:nvPr/>
          </p:nvSpPr>
          <p:spPr bwMode="auto">
            <a:xfrm>
              <a:off x="6535738" y="6397625"/>
              <a:ext cx="18796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accent2"/>
                  </a:solidFill>
                </a:rPr>
                <a:t>Nonfunctional (1: ----)</a:t>
              </a:r>
            </a:p>
          </p:txBody>
        </p:sp>
        <p:sp>
          <p:nvSpPr>
            <p:cNvPr id="18" name="Rectangle 144"/>
            <p:cNvSpPr>
              <a:spLocks noChangeArrowheads="1"/>
            </p:cNvSpPr>
            <p:nvPr/>
          </p:nvSpPr>
          <p:spPr bwMode="auto">
            <a:xfrm>
              <a:off x="3429000" y="4857750"/>
              <a:ext cx="1082698" cy="1204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600" b="1" i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Key:</a:t>
              </a:r>
              <a:endPara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 = CD107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 = IFN-</a:t>
              </a: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sym typeface="Symbol" charset="0"/>
                </a:rPr>
                <a:t></a:t>
              </a:r>
              <a:endPara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= IL-2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 = TNF-</a:t>
              </a:r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sym typeface="Symbol" charset="0"/>
                </a:rPr>
                <a:t></a:t>
              </a:r>
              <a:endPara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9" name="Group 145"/>
            <p:cNvGrpSpPr>
              <a:grpSpLocks/>
            </p:cNvGrpSpPr>
            <p:nvPr/>
          </p:nvGrpSpPr>
          <p:grpSpPr bwMode="auto">
            <a:xfrm>
              <a:off x="1865313" y="5664200"/>
              <a:ext cx="1116012" cy="1346200"/>
              <a:chOff x="2874" y="1517"/>
              <a:chExt cx="607" cy="717"/>
            </a:xfrm>
          </p:grpSpPr>
          <p:grpSp>
            <p:nvGrpSpPr>
              <p:cNvPr id="279" name="Group 146"/>
              <p:cNvGrpSpPr>
                <a:grpSpLocks/>
              </p:cNvGrpSpPr>
              <p:nvPr/>
            </p:nvGrpSpPr>
            <p:grpSpPr bwMode="auto">
              <a:xfrm>
                <a:off x="2874" y="1517"/>
                <a:ext cx="607" cy="717"/>
                <a:chOff x="2874" y="1517"/>
                <a:chExt cx="607" cy="717"/>
              </a:xfrm>
            </p:grpSpPr>
            <p:sp>
              <p:nvSpPr>
                <p:cNvPr id="286" name="Rectangle 147"/>
                <p:cNvSpPr>
                  <a:spLocks noChangeArrowheads="1"/>
                </p:cNvSpPr>
                <p:nvPr/>
              </p:nvSpPr>
              <p:spPr bwMode="auto">
                <a:xfrm>
                  <a:off x="2886" y="1517"/>
                  <a:ext cx="595" cy="50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7" name="Group 148"/>
                <p:cNvGrpSpPr>
                  <a:grpSpLocks/>
                </p:cNvGrpSpPr>
                <p:nvPr/>
              </p:nvGrpSpPr>
              <p:grpSpPr bwMode="auto">
                <a:xfrm>
                  <a:off x="2880" y="2023"/>
                  <a:ext cx="597" cy="211"/>
                  <a:chOff x="2880" y="2023"/>
                  <a:chExt cx="597" cy="211"/>
                </a:xfrm>
              </p:grpSpPr>
              <p:sp>
                <p:nvSpPr>
                  <p:cNvPr id="347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2886" y="2023"/>
                    <a:ext cx="591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48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895" y="2023"/>
                    <a:ext cx="570" cy="12"/>
                    <a:chOff x="2895" y="2023"/>
                    <a:chExt cx="570" cy="12"/>
                  </a:xfrm>
                </p:grpSpPr>
                <p:sp>
                  <p:nvSpPr>
                    <p:cNvPr id="350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0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4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5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8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9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6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2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5" y="2023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2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0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2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3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37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4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5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5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2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6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7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2" y="2023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0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0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9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1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7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2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6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3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0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4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2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5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4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1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7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3" y="2023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8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6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9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0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3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1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2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3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4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5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6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7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8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3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0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5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0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6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023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1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7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7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1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3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3" y="2023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3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3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4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2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5" y="2023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49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2040"/>
                    <a:ext cx="0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8" name="Group 208"/>
                <p:cNvGrpSpPr>
                  <a:grpSpLocks/>
                </p:cNvGrpSpPr>
                <p:nvPr/>
              </p:nvGrpSpPr>
              <p:grpSpPr bwMode="auto">
                <a:xfrm>
                  <a:off x="2874" y="1517"/>
                  <a:ext cx="13" cy="506"/>
                  <a:chOff x="2874" y="1517"/>
                  <a:chExt cx="13" cy="506"/>
                </a:xfrm>
              </p:grpSpPr>
              <p:sp>
                <p:nvSpPr>
                  <p:cNvPr id="289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6" y="1517"/>
                    <a:ext cx="1" cy="50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oup 210"/>
                  <p:cNvGrpSpPr>
                    <a:grpSpLocks/>
                  </p:cNvGrpSpPr>
                  <p:nvPr/>
                </p:nvGrpSpPr>
                <p:grpSpPr bwMode="auto">
                  <a:xfrm>
                    <a:off x="2874" y="1530"/>
                    <a:ext cx="12" cy="489"/>
                    <a:chOff x="2874" y="1530"/>
                    <a:chExt cx="12" cy="489"/>
                  </a:xfrm>
                </p:grpSpPr>
                <p:sp>
                  <p:nvSpPr>
                    <p:cNvPr id="291" name="Line 2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967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Line 2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5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Line 2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4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Line 2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938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Line 2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3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Line 2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2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Line 2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2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Line 2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2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Line 2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912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Line 2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7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Line 2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5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Line 2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4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Line 2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827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Line 2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1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5" name="Line 2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1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6" name="Line 2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80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Line 2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79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Line 2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793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Line 2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75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Line 2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73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Line 2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72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" name="Line 2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708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Line 2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70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Line 2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9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" name="Line 2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8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" name="Line 2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7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Line 2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674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Line 2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4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Line 2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2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0" name="Line 2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60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Line 2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598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2" name="Line 2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58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3" name="Line 2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58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" name="Line 2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5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5" name="Line 2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56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6" name="Line 2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564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7" name="Line 2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53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Line 2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967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" name="Line 2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6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" name="Line 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6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" name="Line 2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6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967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Line 2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6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Line 2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7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972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7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Line 2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8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8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1" name="Line 2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993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2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99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3" name="Line 2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00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4" name="Line 2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01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5" name="Line 2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201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6" name="Line 2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2018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0" name="Group 267"/>
              <p:cNvGrpSpPr>
                <a:grpSpLocks/>
              </p:cNvGrpSpPr>
              <p:nvPr/>
            </p:nvGrpSpPr>
            <p:grpSpPr bwMode="auto">
              <a:xfrm>
                <a:off x="2891" y="1521"/>
                <a:ext cx="586" cy="497"/>
                <a:chOff x="2891" y="1521"/>
                <a:chExt cx="586" cy="497"/>
              </a:xfrm>
            </p:grpSpPr>
            <p:pic>
              <p:nvPicPr>
                <p:cNvPr id="281" name="Picture 26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1" y="1521"/>
                  <a:ext cx="586" cy="4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82" name="Group 269"/>
                <p:cNvGrpSpPr>
                  <a:grpSpLocks/>
                </p:cNvGrpSpPr>
                <p:nvPr/>
              </p:nvGrpSpPr>
              <p:grpSpPr bwMode="auto">
                <a:xfrm>
                  <a:off x="3103" y="1678"/>
                  <a:ext cx="242" cy="166"/>
                  <a:chOff x="3103" y="1678"/>
                  <a:chExt cx="242" cy="166"/>
                </a:xfrm>
              </p:grpSpPr>
              <p:sp>
                <p:nvSpPr>
                  <p:cNvPr id="283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3103" y="1678"/>
                    <a:ext cx="221" cy="166"/>
                  </a:xfrm>
                  <a:prstGeom prst="rect">
                    <a:avLst/>
                  </a:prstGeom>
                  <a:noFill/>
                  <a:ln w="6350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271"/>
                  <p:cNvSpPr>
                    <a:spLocks/>
                  </p:cNvSpPr>
                  <p:nvPr/>
                </p:nvSpPr>
                <p:spPr bwMode="auto">
                  <a:xfrm>
                    <a:off x="3235" y="1780"/>
                    <a:ext cx="110" cy="60"/>
                  </a:xfrm>
                  <a:custGeom>
                    <a:avLst/>
                    <a:gdLst>
                      <a:gd name="T0" fmla="*/ 0 w 110"/>
                      <a:gd name="T1" fmla="*/ 5 h 60"/>
                      <a:gd name="T2" fmla="*/ 0 w 110"/>
                      <a:gd name="T3" fmla="*/ 60 h 60"/>
                      <a:gd name="T4" fmla="*/ 0 w 110"/>
                      <a:gd name="T5" fmla="*/ 60 h 60"/>
                      <a:gd name="T6" fmla="*/ 110 w 110"/>
                      <a:gd name="T7" fmla="*/ 60 h 60"/>
                      <a:gd name="T8" fmla="*/ 110 w 110"/>
                      <a:gd name="T9" fmla="*/ 0 h 60"/>
                      <a:gd name="T10" fmla="*/ 110 w 110"/>
                      <a:gd name="T11" fmla="*/ 0 h 60"/>
                      <a:gd name="T12" fmla="*/ 0 w 110"/>
                      <a:gd name="T13" fmla="*/ 0 h 60"/>
                      <a:gd name="T14" fmla="*/ 0 w 110"/>
                      <a:gd name="T15" fmla="*/ 5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0" h="60">
                        <a:moveTo>
                          <a:pt x="0" y="5"/>
                        </a:moveTo>
                        <a:lnTo>
                          <a:pt x="0" y="60"/>
                        </a:lnTo>
                        <a:lnTo>
                          <a:pt x="110" y="60"/>
                        </a:lnTo>
                        <a:lnTo>
                          <a:pt x="110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5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3238" y="1786"/>
                    <a:ext cx="94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700" b="1">
                        <a:solidFill>
                          <a:srgbClr val="000000"/>
                        </a:solidFill>
                      </a:rPr>
                      <a:t>1.14</a:t>
                    </a:r>
                    <a:endParaRPr lang="en-US"/>
                  </a:p>
                </p:txBody>
              </p:sp>
            </p:grpSp>
          </p:grpSp>
        </p:grpSp>
        <p:sp>
          <p:nvSpPr>
            <p:cNvPr id="20" name="Rectangle 273"/>
            <p:cNvSpPr>
              <a:spLocks noChangeArrowheads="1"/>
            </p:cNvSpPr>
            <p:nvPr/>
          </p:nvSpPr>
          <p:spPr bwMode="auto">
            <a:xfrm>
              <a:off x="1119188" y="5111750"/>
              <a:ext cx="635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IL-2</a:t>
              </a:r>
            </a:p>
          </p:txBody>
        </p:sp>
        <p:sp>
          <p:nvSpPr>
            <p:cNvPr id="21" name="Rectangle 274"/>
            <p:cNvSpPr>
              <a:spLocks noChangeArrowheads="1"/>
            </p:cNvSpPr>
            <p:nvPr/>
          </p:nvSpPr>
          <p:spPr bwMode="auto">
            <a:xfrm>
              <a:off x="946150" y="5970588"/>
              <a:ext cx="9223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TNF-</a:t>
              </a:r>
              <a:r>
                <a:rPr lang="en-US" sz="2000" b="1">
                  <a:solidFill>
                    <a:srgbClr val="FF8000"/>
                  </a:solidFill>
                  <a:latin typeface="Symbol" charset="0"/>
                  <a:sym typeface="Symbol" charset="0"/>
                </a:rPr>
                <a:t>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22" name="Rectangle 275"/>
            <p:cNvSpPr>
              <a:spLocks noChangeArrowheads="1"/>
            </p:cNvSpPr>
            <p:nvPr/>
          </p:nvSpPr>
          <p:spPr bwMode="auto">
            <a:xfrm>
              <a:off x="1030288" y="4265613"/>
              <a:ext cx="7826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IFN-</a:t>
              </a:r>
              <a:r>
                <a:rPr lang="en-US" sz="2000" b="1">
                  <a:solidFill>
                    <a:srgbClr val="FF8000"/>
                  </a:solidFill>
                  <a:latin typeface="Symbol" charset="0"/>
                  <a:sym typeface="Symbol" charset="0"/>
                </a:rPr>
                <a:t>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grpSp>
          <p:nvGrpSpPr>
            <p:cNvPr id="23" name="Group 276"/>
            <p:cNvGrpSpPr>
              <a:grpSpLocks/>
            </p:cNvGrpSpPr>
            <p:nvPr/>
          </p:nvGrpSpPr>
          <p:grpSpPr bwMode="auto">
            <a:xfrm>
              <a:off x="1863725" y="4883150"/>
              <a:ext cx="1117600" cy="1346200"/>
              <a:chOff x="2886" y="3310"/>
              <a:chExt cx="608" cy="718"/>
            </a:xfrm>
          </p:grpSpPr>
          <p:grpSp>
            <p:nvGrpSpPr>
              <p:cNvPr id="151" name="Group 277"/>
              <p:cNvGrpSpPr>
                <a:grpSpLocks/>
              </p:cNvGrpSpPr>
              <p:nvPr/>
            </p:nvGrpSpPr>
            <p:grpSpPr bwMode="auto">
              <a:xfrm>
                <a:off x="2886" y="3310"/>
                <a:ext cx="608" cy="718"/>
                <a:chOff x="2886" y="3310"/>
                <a:chExt cx="608" cy="718"/>
              </a:xfrm>
            </p:grpSpPr>
            <p:sp>
              <p:nvSpPr>
                <p:cNvPr id="158" name="Rectangle 278"/>
                <p:cNvSpPr>
                  <a:spLocks noChangeArrowheads="1"/>
                </p:cNvSpPr>
                <p:nvPr/>
              </p:nvSpPr>
              <p:spPr bwMode="auto">
                <a:xfrm>
                  <a:off x="2899" y="3310"/>
                  <a:ext cx="595" cy="50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59" name="Group 279"/>
                <p:cNvGrpSpPr>
                  <a:grpSpLocks/>
                </p:cNvGrpSpPr>
                <p:nvPr/>
              </p:nvGrpSpPr>
              <p:grpSpPr bwMode="auto">
                <a:xfrm>
                  <a:off x="2899" y="3816"/>
                  <a:ext cx="591" cy="212"/>
                  <a:chOff x="2899" y="3816"/>
                  <a:chExt cx="591" cy="212"/>
                </a:xfrm>
              </p:grpSpPr>
              <p:sp>
                <p:nvSpPr>
                  <p:cNvPr id="219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2899" y="3816"/>
                    <a:ext cx="591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oup 281"/>
                  <p:cNvGrpSpPr>
                    <a:grpSpLocks/>
                  </p:cNvGrpSpPr>
                  <p:nvPr/>
                </p:nvGrpSpPr>
                <p:grpSpPr bwMode="auto">
                  <a:xfrm>
                    <a:off x="2899" y="3816"/>
                    <a:ext cx="579" cy="12"/>
                    <a:chOff x="2899" y="3816"/>
                    <a:chExt cx="579" cy="12"/>
                  </a:xfrm>
                </p:grpSpPr>
                <p:sp>
                  <p:nvSpPr>
                    <p:cNvPr id="222" name="Line 2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8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Line 2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7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1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52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Line 2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7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Line 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3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8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Line 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47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8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3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Line 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6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6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9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6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Line 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4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77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Line 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Line 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Line 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1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7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Line 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8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4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4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0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0" y="3816"/>
                      <a:ext cx="1" cy="12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54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Line 3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3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6" y="3816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Line 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9" y="3816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Rectangle 339"/>
                  <p:cNvSpPr>
                    <a:spLocks noChangeArrowheads="1"/>
                  </p:cNvSpPr>
                  <p:nvPr/>
                </p:nvSpPr>
                <p:spPr bwMode="auto">
                  <a:xfrm>
                    <a:off x="2957" y="3833"/>
                    <a:ext cx="0" cy="1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0" name="Group 340"/>
                <p:cNvGrpSpPr>
                  <a:grpSpLocks/>
                </p:cNvGrpSpPr>
                <p:nvPr/>
              </p:nvGrpSpPr>
              <p:grpSpPr bwMode="auto">
                <a:xfrm>
                  <a:off x="2886" y="3310"/>
                  <a:ext cx="14" cy="506"/>
                  <a:chOff x="2886" y="3310"/>
                  <a:chExt cx="14" cy="506"/>
                </a:xfrm>
              </p:grpSpPr>
              <p:sp>
                <p:nvSpPr>
                  <p:cNvPr id="161" name="Line 3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99" y="3310"/>
                    <a:ext cx="1" cy="50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2886" y="3323"/>
                    <a:ext cx="13" cy="489"/>
                    <a:chOff x="2886" y="3323"/>
                    <a:chExt cx="13" cy="489"/>
                  </a:xfrm>
                </p:grpSpPr>
                <p:sp>
                  <p:nvSpPr>
                    <p:cNvPr id="163" name="Line 3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760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Line 3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4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3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73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3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2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3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1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3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1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1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705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3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67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3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65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Line 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63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620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61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Line 3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60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Line 3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59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Line 3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59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586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54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Line 3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52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Line 3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51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Line 3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50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9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8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Line 3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8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Line 3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7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Line 3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467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Line 3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3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Line 3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41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Line 3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9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Line 3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391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Line 3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7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Line 3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7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Line 3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Line 3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6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Line 3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357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Line 3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32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Line 3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760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Line 3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Line 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Line 3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Line 3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760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Line 3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Line 3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Line 3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Line 3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Line 3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765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Line 3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6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Line 3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Line 3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8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Line 3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1" y="3786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Line 3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9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Line 3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79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Line 3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80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Line 3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95" y="380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Line 3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6" y="3811"/>
                      <a:ext cx="13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2" name="Group 399"/>
              <p:cNvGrpSpPr>
                <a:grpSpLocks/>
              </p:cNvGrpSpPr>
              <p:nvPr/>
            </p:nvGrpSpPr>
            <p:grpSpPr bwMode="auto">
              <a:xfrm>
                <a:off x="2903" y="3314"/>
                <a:ext cx="587" cy="497"/>
                <a:chOff x="2903" y="3314"/>
                <a:chExt cx="587" cy="497"/>
              </a:xfrm>
            </p:grpSpPr>
            <p:pic>
              <p:nvPicPr>
                <p:cNvPr id="153" name="Picture 40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3" y="3314"/>
                  <a:ext cx="587" cy="4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4" name="Group 401"/>
                <p:cNvGrpSpPr>
                  <a:grpSpLocks/>
                </p:cNvGrpSpPr>
                <p:nvPr/>
              </p:nvGrpSpPr>
              <p:grpSpPr bwMode="auto">
                <a:xfrm>
                  <a:off x="3196" y="3480"/>
                  <a:ext cx="268" cy="173"/>
                  <a:chOff x="3196" y="3480"/>
                  <a:chExt cx="268" cy="173"/>
                </a:xfrm>
              </p:grpSpPr>
              <p:sp>
                <p:nvSpPr>
                  <p:cNvPr id="155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3196" y="3480"/>
                    <a:ext cx="251" cy="149"/>
                  </a:xfrm>
                  <a:prstGeom prst="rect">
                    <a:avLst/>
                  </a:prstGeom>
                  <a:noFill/>
                  <a:ln w="6350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" name="Freeform 403"/>
                  <p:cNvSpPr>
                    <a:spLocks/>
                  </p:cNvSpPr>
                  <p:nvPr/>
                </p:nvSpPr>
                <p:spPr bwMode="auto">
                  <a:xfrm>
                    <a:off x="3354" y="3595"/>
                    <a:ext cx="110" cy="55"/>
                  </a:xfrm>
                  <a:custGeom>
                    <a:avLst/>
                    <a:gdLst>
                      <a:gd name="T0" fmla="*/ 0 w 110"/>
                      <a:gd name="T1" fmla="*/ 4 h 55"/>
                      <a:gd name="T2" fmla="*/ 0 w 110"/>
                      <a:gd name="T3" fmla="*/ 55 h 55"/>
                      <a:gd name="T4" fmla="*/ 0 w 110"/>
                      <a:gd name="T5" fmla="*/ 55 h 55"/>
                      <a:gd name="T6" fmla="*/ 110 w 110"/>
                      <a:gd name="T7" fmla="*/ 55 h 55"/>
                      <a:gd name="T8" fmla="*/ 110 w 110"/>
                      <a:gd name="T9" fmla="*/ 0 h 55"/>
                      <a:gd name="T10" fmla="*/ 110 w 110"/>
                      <a:gd name="T11" fmla="*/ 0 h 55"/>
                      <a:gd name="T12" fmla="*/ 0 w 110"/>
                      <a:gd name="T13" fmla="*/ 0 h 55"/>
                      <a:gd name="T14" fmla="*/ 0 w 110"/>
                      <a:gd name="T15" fmla="*/ 4 h 5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0" h="55">
                        <a:moveTo>
                          <a:pt x="0" y="4"/>
                        </a:moveTo>
                        <a:lnTo>
                          <a:pt x="0" y="55"/>
                        </a:lnTo>
                        <a:lnTo>
                          <a:pt x="110" y="55"/>
                        </a:lnTo>
                        <a:lnTo>
                          <a:pt x="110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3596"/>
                    <a:ext cx="94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700" b="1">
                        <a:solidFill>
                          <a:srgbClr val="000000"/>
                        </a:solidFill>
                      </a:rPr>
                      <a:t>0.31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24" name="Group 405"/>
            <p:cNvGrpSpPr>
              <a:grpSpLocks/>
            </p:cNvGrpSpPr>
            <p:nvPr/>
          </p:nvGrpSpPr>
          <p:grpSpPr bwMode="auto">
            <a:xfrm>
              <a:off x="1865313" y="4024313"/>
              <a:ext cx="1116012" cy="1346200"/>
              <a:chOff x="2874" y="922"/>
              <a:chExt cx="607" cy="718"/>
            </a:xfrm>
          </p:grpSpPr>
          <p:grpSp>
            <p:nvGrpSpPr>
              <p:cNvPr id="25" name="Group 406"/>
              <p:cNvGrpSpPr>
                <a:grpSpLocks/>
              </p:cNvGrpSpPr>
              <p:nvPr/>
            </p:nvGrpSpPr>
            <p:grpSpPr bwMode="auto">
              <a:xfrm>
                <a:off x="2874" y="922"/>
                <a:ext cx="607" cy="718"/>
                <a:chOff x="2874" y="922"/>
                <a:chExt cx="607" cy="718"/>
              </a:xfrm>
            </p:grpSpPr>
            <p:sp>
              <p:nvSpPr>
                <p:cNvPr id="32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6" y="922"/>
                  <a:ext cx="595" cy="506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" name="Group 408"/>
                <p:cNvGrpSpPr>
                  <a:grpSpLocks/>
                </p:cNvGrpSpPr>
                <p:nvPr/>
              </p:nvGrpSpPr>
              <p:grpSpPr bwMode="auto">
                <a:xfrm>
                  <a:off x="2886" y="1428"/>
                  <a:ext cx="591" cy="212"/>
                  <a:chOff x="2886" y="1428"/>
                  <a:chExt cx="591" cy="212"/>
                </a:xfrm>
              </p:grpSpPr>
              <p:sp>
                <p:nvSpPr>
                  <p:cNvPr id="93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2886" y="1428"/>
                    <a:ext cx="591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4" name="Group 410"/>
                  <p:cNvGrpSpPr>
                    <a:grpSpLocks/>
                  </p:cNvGrpSpPr>
                  <p:nvPr/>
                </p:nvGrpSpPr>
                <p:grpSpPr bwMode="auto">
                  <a:xfrm>
                    <a:off x="2891" y="1428"/>
                    <a:ext cx="574" cy="13"/>
                    <a:chOff x="2891" y="1428"/>
                    <a:chExt cx="574" cy="13"/>
                  </a:xfrm>
                </p:grpSpPr>
                <p:sp>
                  <p:nvSpPr>
                    <p:cNvPr id="96" name="Line 4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Line 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6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1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4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4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7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5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0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4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18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4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5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Line 4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4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9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4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16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4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37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5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0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8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1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Line 4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9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2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4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4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4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1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4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4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4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4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4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4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5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3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4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9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4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5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4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4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4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6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4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4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4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4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4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4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4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4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4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2" y="1428"/>
                      <a:ext cx="1" cy="13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4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5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6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4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2" y="1428"/>
                      <a:ext cx="1" cy="8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3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4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9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1" y="1428"/>
                      <a:ext cx="1" cy="4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5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2921" y="1445"/>
                    <a:ext cx="0" cy="1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467"/>
                <p:cNvGrpSpPr>
                  <a:grpSpLocks/>
                </p:cNvGrpSpPr>
                <p:nvPr/>
              </p:nvGrpSpPr>
              <p:grpSpPr bwMode="auto">
                <a:xfrm>
                  <a:off x="2874" y="922"/>
                  <a:ext cx="13" cy="506"/>
                  <a:chOff x="2874" y="922"/>
                  <a:chExt cx="13" cy="506"/>
                </a:xfrm>
              </p:grpSpPr>
              <p:sp>
                <p:nvSpPr>
                  <p:cNvPr id="35" name="Line 4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6" y="922"/>
                    <a:ext cx="1" cy="50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6" name="Group 469"/>
                  <p:cNvGrpSpPr>
                    <a:grpSpLocks/>
                  </p:cNvGrpSpPr>
                  <p:nvPr/>
                </p:nvGrpSpPr>
                <p:grpSpPr bwMode="auto">
                  <a:xfrm>
                    <a:off x="2874" y="935"/>
                    <a:ext cx="12" cy="490"/>
                    <a:chOff x="2874" y="935"/>
                    <a:chExt cx="12" cy="490"/>
                  </a:xfrm>
                </p:grpSpPr>
                <p:sp>
                  <p:nvSpPr>
                    <p:cNvPr id="37" name="Line 4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373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Line 4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5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Line 4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4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Line 4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343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Line 4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3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Line 4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3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Line 4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3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Line 4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2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Line 4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317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Line 4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8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Line 4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6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Line 4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4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Line 4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232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Line 4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2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Line 4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1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Line 4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0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Line 4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20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Line 4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198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Line 4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16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4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13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Line 4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12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4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113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4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10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4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9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4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9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4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8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4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079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4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4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4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28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4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01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Line 5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003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5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990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5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986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5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97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5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9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5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969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5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93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5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373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5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5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Line 5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5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373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5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3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5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5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5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7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5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377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5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81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5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8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5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394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Line 5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8" y="1398"/>
                      <a:ext cx="8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5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402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5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407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5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415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5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2" y="1419"/>
                      <a:ext cx="4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5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4" y="1424"/>
                      <a:ext cx="12" cy="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6" name="Group 526"/>
              <p:cNvGrpSpPr>
                <a:grpSpLocks/>
              </p:cNvGrpSpPr>
              <p:nvPr/>
            </p:nvGrpSpPr>
            <p:grpSpPr bwMode="auto">
              <a:xfrm>
                <a:off x="2891" y="926"/>
                <a:ext cx="586" cy="498"/>
                <a:chOff x="2891" y="926"/>
                <a:chExt cx="586" cy="498"/>
              </a:xfrm>
            </p:grpSpPr>
            <p:pic>
              <p:nvPicPr>
                <p:cNvPr id="27" name="Picture 52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1" y="926"/>
                  <a:ext cx="586" cy="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8" name="Group 528"/>
                <p:cNvGrpSpPr>
                  <a:grpSpLocks/>
                </p:cNvGrpSpPr>
                <p:nvPr/>
              </p:nvGrpSpPr>
              <p:grpSpPr bwMode="auto">
                <a:xfrm>
                  <a:off x="3141" y="1062"/>
                  <a:ext cx="332" cy="225"/>
                  <a:chOff x="3141" y="1062"/>
                  <a:chExt cx="332" cy="225"/>
                </a:xfrm>
              </p:grpSpPr>
              <p:sp>
                <p:nvSpPr>
                  <p:cNvPr id="29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1062"/>
                    <a:ext cx="315" cy="196"/>
                  </a:xfrm>
                  <a:prstGeom prst="rect">
                    <a:avLst/>
                  </a:prstGeom>
                  <a:noFill/>
                  <a:ln w="6350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Freeform 530"/>
                  <p:cNvSpPr>
                    <a:spLocks/>
                  </p:cNvSpPr>
                  <p:nvPr/>
                </p:nvSpPr>
                <p:spPr bwMode="auto">
                  <a:xfrm>
                    <a:off x="3362" y="1224"/>
                    <a:ext cx="111" cy="59"/>
                  </a:xfrm>
                  <a:custGeom>
                    <a:avLst/>
                    <a:gdLst>
                      <a:gd name="T0" fmla="*/ 0 w 111"/>
                      <a:gd name="T1" fmla="*/ 4 h 59"/>
                      <a:gd name="T2" fmla="*/ 0 w 111"/>
                      <a:gd name="T3" fmla="*/ 59 h 59"/>
                      <a:gd name="T4" fmla="*/ 0 w 111"/>
                      <a:gd name="T5" fmla="*/ 59 h 59"/>
                      <a:gd name="T6" fmla="*/ 111 w 111"/>
                      <a:gd name="T7" fmla="*/ 59 h 59"/>
                      <a:gd name="T8" fmla="*/ 111 w 111"/>
                      <a:gd name="T9" fmla="*/ 0 h 59"/>
                      <a:gd name="T10" fmla="*/ 0 w 111"/>
                      <a:gd name="T11" fmla="*/ 0 h 59"/>
                      <a:gd name="T12" fmla="*/ 0 w 111"/>
                      <a:gd name="T13" fmla="*/ 4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11" h="59">
                        <a:moveTo>
                          <a:pt x="0" y="4"/>
                        </a:moveTo>
                        <a:lnTo>
                          <a:pt x="0" y="59"/>
                        </a:lnTo>
                        <a:lnTo>
                          <a:pt x="111" y="59"/>
                        </a:lnTo>
                        <a:lnTo>
                          <a:pt x="111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1230"/>
                    <a:ext cx="94" cy="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700" b="1">
                        <a:solidFill>
                          <a:srgbClr val="000000"/>
                        </a:solidFill>
                      </a:rPr>
                      <a:t>4.19</a:t>
                    </a:r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80732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Gating </a:t>
            </a:r>
            <a:r>
              <a:rPr lang="en-US" dirty="0" err="1" smtClean="0"/>
              <a:t>Combinatorics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27" r="-1522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63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Proliferation Assays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" b="-386"/>
          <a:stretch/>
        </p:blipFill>
        <p:spPr>
          <a:xfrm>
            <a:off x="457200" y="1176658"/>
            <a:ext cx="8229600" cy="5491069"/>
          </a:xfrm>
        </p:spPr>
      </p:pic>
    </p:spTree>
    <p:extLst>
      <p:ext uri="{BB962C8B-B14F-4D97-AF65-F5344CB8AC3E}">
        <p14:creationId xmlns:p14="http://schemas.microsoft.com/office/powerpoint/2010/main" val="154586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Tetramers</a:t>
            </a:r>
            <a:endParaRPr lang="en-US" dirty="0"/>
          </a:p>
        </p:txBody>
      </p:sp>
      <p:pic>
        <p:nvPicPr>
          <p:cNvPr id="7" name="Picture 6" descr="ID01_FL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8" y="1371051"/>
            <a:ext cx="4389559" cy="5486949"/>
          </a:xfrm>
          <a:prstGeom prst="rect">
            <a:avLst/>
          </a:prstGeom>
        </p:spPr>
      </p:pic>
      <p:pic>
        <p:nvPicPr>
          <p:cNvPr id="9" name="Picture 8" descr="ID01_CM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99" y="1371051"/>
            <a:ext cx="4389559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analysis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Several groups pursuing possibility of automated flow analysis</a:t>
            </a:r>
          </a:p>
          <a:p>
            <a:r>
              <a:rPr lang="en-US" dirty="0" smtClean="0"/>
              <a:t>Many approaches within large family of</a:t>
            </a:r>
          </a:p>
          <a:p>
            <a:pPr lvl="1"/>
            <a:r>
              <a:rPr lang="en-US" dirty="0" smtClean="0"/>
              <a:t>Statistical learning methods</a:t>
            </a:r>
          </a:p>
          <a:p>
            <a:pPr lvl="1"/>
            <a:r>
              <a:rPr lang="en-US" dirty="0" smtClean="0"/>
              <a:t>Machine learning methods</a:t>
            </a:r>
          </a:p>
          <a:p>
            <a:r>
              <a:rPr lang="en-US" dirty="0" smtClean="0"/>
              <a:t>Typical pipeline for automated analysis</a:t>
            </a:r>
          </a:p>
          <a:p>
            <a:pPr lvl="1"/>
            <a:r>
              <a:rPr lang="en-US" dirty="0" smtClean="0"/>
              <a:t>Data pre-processing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QA/QC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Event labeling (“clustering”)  Subset alignment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Subset labeling </a:t>
            </a:r>
            <a:r>
              <a:rPr lang="en-US" dirty="0" smtClean="0">
                <a:sym typeface="Wingdings"/>
              </a:rPr>
              <a:t> Automated summaries and manual review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8" y="817582"/>
            <a:ext cx="3403825" cy="1202485"/>
          </a:xfrm>
        </p:spPr>
        <p:txBody>
          <a:bodyPr/>
          <a:lstStyle/>
          <a:p>
            <a:r>
              <a:rPr lang="en-US" dirty="0" smtClean="0"/>
              <a:t>QA/QC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4902" y="2093792"/>
            <a:ext cx="3518383" cy="360273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Flag potential errors</a:t>
            </a:r>
          </a:p>
          <a:p>
            <a:pPr lvl="1"/>
            <a:r>
              <a:rPr lang="en-US" sz="2000" dirty="0" smtClean="0"/>
              <a:t>(1) Too few events</a:t>
            </a:r>
          </a:p>
          <a:p>
            <a:pPr lvl="1"/>
            <a:r>
              <a:rPr lang="en-US" sz="2000" dirty="0" smtClean="0"/>
              <a:t>(2) Flow stream inconsistencies</a:t>
            </a:r>
          </a:p>
          <a:p>
            <a:pPr lvl="1"/>
            <a:r>
              <a:rPr lang="en-US" sz="2000" dirty="0" smtClean="0"/>
              <a:t>(3) Medians outside 95% bootstrap CI for lab</a:t>
            </a:r>
          </a:p>
          <a:p>
            <a:pPr lvl="1"/>
            <a:r>
              <a:rPr lang="en-US" sz="2000" dirty="0" smtClean="0"/>
              <a:t>(4) Excessive censoring </a:t>
            </a:r>
            <a:br>
              <a:rPr lang="en-US" sz="2000" dirty="0" smtClean="0"/>
            </a:br>
            <a:r>
              <a:rPr lang="en-US" sz="2000" dirty="0" smtClean="0"/>
              <a:t>(% events in min or max bin for marker channel)</a:t>
            </a:r>
          </a:p>
        </p:txBody>
      </p:sp>
      <p:pic>
        <p:nvPicPr>
          <p:cNvPr id="8" name="Content Placeholder 7" descr="ID11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b="39789"/>
          <a:stretch/>
        </p:blipFill>
        <p:spPr>
          <a:xfrm>
            <a:off x="4664075" y="1181784"/>
            <a:ext cx="4328186" cy="2477810"/>
          </a:xfrm>
        </p:spPr>
      </p:pic>
      <p:pic>
        <p:nvPicPr>
          <p:cNvPr id="9" name="Picture 8" descr="ID16_sta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0"/>
          <a:stretch/>
        </p:blipFill>
        <p:spPr>
          <a:xfrm>
            <a:off x="4529902" y="3895160"/>
            <a:ext cx="4427860" cy="2202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19627" y="1632057"/>
            <a:ext cx="320032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9776" y="4574625"/>
            <a:ext cx="320032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3238" y="4675245"/>
            <a:ext cx="320032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6947" y="3137364"/>
            <a:ext cx="320032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 smtClean="0"/>
              <a:t>Basics of flow cytometry (optional)</a:t>
            </a:r>
          </a:p>
          <a:p>
            <a:r>
              <a:rPr lang="en-US" dirty="0" smtClean="0"/>
              <a:t>Applications of flow cytometry for HIV/AIDS</a:t>
            </a:r>
          </a:p>
          <a:p>
            <a:r>
              <a:rPr lang="en-US" dirty="0" smtClean="0"/>
              <a:t>Automated analysis</a:t>
            </a:r>
          </a:p>
          <a:p>
            <a:r>
              <a:rPr lang="en-US" dirty="0" smtClean="0"/>
              <a:t>Potential for ontology contributions</a:t>
            </a:r>
          </a:p>
          <a:p>
            <a:r>
              <a:rPr lang="en-US" dirty="0" smtClean="0"/>
              <a:t>Marriage of automated analysis and use of ontologies (to be continued by Ryan and </a:t>
            </a:r>
            <a:r>
              <a:rPr lang="en-US" dirty="0" err="1" smtClean="0"/>
              <a:t>Nikesh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New hierarchical DP model improves subset alignment and detection of rare cell subsets by borrowing strength across samples</a:t>
            </a:r>
            <a:endParaRPr lang="en-US" sz="2400" dirty="0"/>
          </a:p>
        </p:txBody>
      </p:sp>
      <p:pic>
        <p:nvPicPr>
          <p:cNvPr id="7" name="Content Placeholder 6" descr="simlo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0" b="-3510"/>
          <a:stretch/>
        </p:blipFill>
        <p:spPr>
          <a:xfrm>
            <a:off x="914400" y="1600200"/>
            <a:ext cx="8229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0" y="2110861"/>
            <a:ext cx="878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Standard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156509"/>
            <a:ext cx="95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Reference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202157"/>
            <a:ext cx="700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Pooled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247806"/>
            <a:ext cx="108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Hierarchical</a:t>
            </a:r>
            <a:endParaRPr lang="en-US" sz="1400" dirty="0"/>
          </a:p>
        </p:txBody>
      </p:sp>
      <p:sp>
        <p:nvSpPr>
          <p:cNvPr id="12" name="Line Callout 1 11"/>
          <p:cNvSpPr/>
          <p:nvPr/>
        </p:nvSpPr>
        <p:spPr>
          <a:xfrm>
            <a:off x="4136626" y="6126163"/>
            <a:ext cx="3875170" cy="401558"/>
          </a:xfrm>
          <a:prstGeom prst="borderCallout1">
            <a:avLst>
              <a:gd name="adj1" fmla="val 37355"/>
              <a:gd name="adj2" fmla="val -622"/>
              <a:gd name="adj3" fmla="val -111569"/>
              <a:gd name="adj4" fmla="val -10830"/>
            </a:avLst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Correct enumeration and labeling of rare event cluster in simulation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69" y="2055264"/>
            <a:ext cx="2502520" cy="409028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latin typeface="+mn-lt"/>
              </a:rPr>
              <a:t>Hierarchical DP results in cell subset alignment, more consistent clustering and eliminates false positive events that arise with standard DP clustering</a:t>
            </a:r>
            <a:r>
              <a:rPr lang="en-US" sz="2400" smtClean="0">
                <a:latin typeface="+mn-lt"/>
              </a:rPr>
              <a:t/>
            </a:r>
            <a:br>
              <a:rPr lang="en-US" sz="2400" smtClean="0">
                <a:latin typeface="+mn-lt"/>
              </a:rPr>
            </a:b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 descr="te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r="1119"/>
          <a:stretch/>
        </p:blipFill>
        <p:spPr>
          <a:xfrm>
            <a:off x="2876031" y="354865"/>
            <a:ext cx="6087826" cy="6318758"/>
          </a:xfrm>
        </p:spPr>
      </p:pic>
      <p:sp>
        <p:nvSpPr>
          <p:cNvPr id="5" name="TextBox 4"/>
          <p:cNvSpPr txBox="1"/>
          <p:nvPr/>
        </p:nvSpPr>
        <p:spPr>
          <a:xfrm>
            <a:off x="214769" y="476266"/>
            <a:ext cx="250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Spiked tetramer data analysis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175000" y="648231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1151" y="6488957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CD45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33501" y="648895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86203" y="648128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2354" y="6487925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CD45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44704" y="648792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635250" y="346642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586838" y="345281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70678" y="341903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746751" y="342491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698339" y="341130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682179" y="337752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74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Marker usefulness, equivalence, redundancy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0" b="794"/>
          <a:stretch/>
        </p:blipFill>
        <p:spPr>
          <a:xfrm>
            <a:off x="457200" y="1017059"/>
            <a:ext cx="8229600" cy="5677840"/>
          </a:xfrm>
        </p:spPr>
      </p:pic>
    </p:spTree>
    <p:extLst>
      <p:ext uri="{BB962C8B-B14F-4D97-AF65-F5344CB8AC3E}">
        <p14:creationId xmlns:p14="http://schemas.microsoft.com/office/powerpoint/2010/main" val="38596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EQAPOL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Flow analysis of </a:t>
            </a:r>
            <a:r>
              <a:rPr lang="en-US" i="1" dirty="0" smtClean="0"/>
              <a:t>same</a:t>
            </a:r>
            <a:r>
              <a:rPr lang="en-US" dirty="0" smtClean="0"/>
              <a:t> sample may give very different results in different centers</a:t>
            </a:r>
          </a:p>
          <a:p>
            <a:r>
              <a:rPr lang="en-US" dirty="0" smtClean="0"/>
              <a:t>EQAPOL program sponsored by NIAID to standardize approach (mandatory for centers conducting NIH-funded HIV research)</a:t>
            </a:r>
          </a:p>
          <a:p>
            <a:r>
              <a:rPr lang="en-US" dirty="0" smtClean="0"/>
              <a:t>Automated analysis component to EQAPOL program introduced for first 4C </a:t>
            </a:r>
            <a:r>
              <a:rPr lang="en-US" dirty="0" err="1" smtClean="0"/>
              <a:t>sendout</a:t>
            </a:r>
            <a:endParaRPr lang="en-US" dirty="0"/>
          </a:p>
          <a:p>
            <a:r>
              <a:rPr lang="en-US" dirty="0" smtClean="0"/>
              <a:t>Plan calls for 4C </a:t>
            </a:r>
            <a:r>
              <a:rPr lang="en-US" dirty="0" smtClean="0">
                <a:sym typeface="Wingdings"/>
              </a:rPr>
              <a:t> 7C  12C ICS </a:t>
            </a:r>
            <a:r>
              <a:rPr lang="en-US" dirty="0" err="1" smtClean="0">
                <a:sym typeface="Wingdings"/>
              </a:rPr>
              <a:t>sendouts</a:t>
            </a:r>
            <a:endParaRPr lang="en-US" dirty="0" smtClean="0"/>
          </a:p>
          <a:p>
            <a:r>
              <a:rPr lang="en-US" dirty="0" smtClean="0"/>
              <a:t>Room to integrate an HIV immune ontology?</a:t>
            </a:r>
          </a:p>
        </p:txBody>
      </p:sp>
    </p:spTree>
    <p:extLst>
      <p:ext uri="{BB962C8B-B14F-4D97-AF65-F5344CB8AC3E}">
        <p14:creationId xmlns:p14="http://schemas.microsoft.com/office/powerpoint/2010/main" val="35290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Manual/Automated comparison of </a:t>
            </a:r>
            <a:r>
              <a:rPr lang="en-US" sz="3200" dirty="0" err="1" smtClean="0"/>
              <a:t>cytokine+ve</a:t>
            </a:r>
            <a:r>
              <a:rPr lang="en-US" sz="3200" dirty="0"/>
              <a:t> </a:t>
            </a:r>
            <a:r>
              <a:rPr lang="en-US" sz="3200" dirty="0" smtClean="0"/>
              <a:t>CD4 from EQAPOL </a:t>
            </a:r>
            <a:r>
              <a:rPr lang="en-US" sz="3200" dirty="0" err="1" smtClean="0"/>
              <a:t>sendout</a:t>
            </a:r>
            <a:r>
              <a:rPr lang="en-US" sz="3200" dirty="0" smtClean="0"/>
              <a:t> #1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29" b="2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763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for ontology </a:t>
            </a:r>
            <a:r>
              <a:rPr lang="en-US" dirty="0" smtClean="0"/>
              <a:t>contributions to flow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10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Ambiguities in flow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markers define a subset?</a:t>
            </a:r>
          </a:p>
          <a:p>
            <a:r>
              <a:rPr lang="en-US" dirty="0" smtClean="0"/>
              <a:t>How many subsets?</a:t>
            </a:r>
          </a:p>
          <a:p>
            <a:r>
              <a:rPr lang="en-US" dirty="0" smtClean="0"/>
              <a:t>Dynamic changes</a:t>
            </a:r>
          </a:p>
          <a:p>
            <a:r>
              <a:rPr lang="en-US" dirty="0" smtClean="0"/>
              <a:t>Context dependence</a:t>
            </a:r>
          </a:p>
          <a:p>
            <a:r>
              <a:rPr lang="en-US" dirty="0" smtClean="0"/>
              <a:t>Higher order relationships</a:t>
            </a:r>
          </a:p>
          <a:p>
            <a:r>
              <a:rPr lang="en-US" dirty="0" smtClean="0"/>
              <a:t>Standardization/Harmonization of assays</a:t>
            </a:r>
          </a:p>
          <a:p>
            <a:pPr lvl="1"/>
            <a:r>
              <a:rPr lang="en-US" dirty="0" smtClean="0"/>
              <a:t>Standardized panels are not the complete answer – even with lyophilized reagents and prescribed SOPs, we still get significant site-to-site variability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“markers”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Physical characteristics</a:t>
            </a:r>
          </a:p>
          <a:p>
            <a:pPr lvl="1"/>
            <a:r>
              <a:rPr lang="en-US" dirty="0" smtClean="0"/>
              <a:t>FSC, SSC</a:t>
            </a:r>
          </a:p>
          <a:p>
            <a:r>
              <a:rPr lang="en-US" dirty="0" smtClean="0"/>
              <a:t>Non-specific reporters</a:t>
            </a:r>
          </a:p>
          <a:p>
            <a:pPr lvl="1"/>
            <a:r>
              <a:rPr lang="en-US" dirty="0" smtClean="0"/>
              <a:t>Viability stains, CFSE (or PKH26, SNARF)</a:t>
            </a:r>
          </a:p>
          <a:p>
            <a:r>
              <a:rPr lang="en-US" dirty="0" smtClean="0"/>
              <a:t>Cell surface molecules (e.g. CD3, CD4, CD8)</a:t>
            </a:r>
          </a:p>
          <a:p>
            <a:r>
              <a:rPr lang="en-US" dirty="0" smtClean="0"/>
              <a:t>Intracellular molecules (e.g. </a:t>
            </a:r>
            <a:r>
              <a:rPr lang="en-US" dirty="0" err="1" smtClean="0"/>
              <a:t>TNFa</a:t>
            </a:r>
            <a:r>
              <a:rPr lang="en-US" dirty="0" smtClean="0"/>
              <a:t>, IL-2, </a:t>
            </a:r>
            <a:r>
              <a:rPr lang="en-US" dirty="0" err="1" smtClean="0"/>
              <a:t>IFNg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Intranuclear</a:t>
            </a:r>
            <a:r>
              <a:rPr lang="en-US" dirty="0" smtClean="0"/>
              <a:t> molecules (e.g. FoxP3)</a:t>
            </a:r>
          </a:p>
          <a:p>
            <a:r>
              <a:rPr lang="en-US" dirty="0" smtClean="0"/>
              <a:t>Activation targets (e.g. </a:t>
            </a:r>
            <a:r>
              <a:rPr lang="en-US" dirty="0" err="1" smtClean="0"/>
              <a:t>PhosFlow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 features (e.g. imaging cytometers)</a:t>
            </a:r>
          </a:p>
        </p:txBody>
      </p:sp>
    </p:spTree>
    <p:extLst>
      <p:ext uri="{BB962C8B-B14F-4D97-AF65-F5344CB8AC3E}">
        <p14:creationId xmlns:p14="http://schemas.microsoft.com/office/powerpoint/2010/main" val="61794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Marker equivalence?</a:t>
            </a:r>
            <a:br>
              <a:rPr lang="en-US" dirty="0" smtClean="0"/>
            </a:br>
            <a:r>
              <a:rPr lang="en-US" dirty="0" smtClean="0"/>
              <a:t>CD45RO and CD45RA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2665" b="-5266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5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 and number of cell 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More markers = more subsets</a:t>
            </a:r>
          </a:p>
          <a:p>
            <a:r>
              <a:rPr lang="en-US" dirty="0" smtClean="0"/>
              <a:t>Especially true with unbiased statistical/machine learning approaches</a:t>
            </a:r>
          </a:p>
          <a:p>
            <a:pPr lvl="1"/>
            <a:r>
              <a:rPr lang="en-US" dirty="0" smtClean="0"/>
              <a:t>Can often find several discrete clusters of events that have no obvious biological label</a:t>
            </a:r>
          </a:p>
          <a:p>
            <a:r>
              <a:rPr lang="en-US" dirty="0" smtClean="0"/>
              <a:t>The “same” cell type may have multiple alternative phenotypic characterizations (e.g. memory T cells – various combinations of CD45RA, CD45RO, CD27, CD57, CCR7, CD62L, Bcl-2, Ki67 used in human studies; CD28, CD95 used in NHP studies)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8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Duke Human Immune Profiling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988"/>
            <a:ext cx="91440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5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memory cells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675" b="-59"/>
          <a:stretch/>
        </p:blipFill>
        <p:spPr>
          <a:xfrm>
            <a:off x="457200" y="1279382"/>
            <a:ext cx="8229600" cy="51362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604" y="6426038"/>
            <a:ext cx="2311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5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cytokines versus 1 or 2 cytokines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6633" r="-4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6870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Definition of a viable cell</a:t>
            </a:r>
          </a:p>
          <a:p>
            <a:pPr lvl="1"/>
            <a:r>
              <a:rPr lang="en-US" dirty="0" smtClean="0"/>
              <a:t>Depending on what method is used, may get very different numbers</a:t>
            </a:r>
          </a:p>
          <a:p>
            <a:pPr lvl="1"/>
            <a:r>
              <a:rPr lang="en-US" dirty="0" smtClean="0"/>
              <a:t>Matters because</a:t>
            </a:r>
          </a:p>
          <a:p>
            <a:pPr lvl="2"/>
            <a:r>
              <a:rPr lang="en-US" dirty="0" smtClean="0"/>
              <a:t>Non-viable cells </a:t>
            </a:r>
            <a:r>
              <a:rPr lang="en-US" dirty="0" smtClean="0">
                <a:sym typeface="Wingdings"/>
              </a:rPr>
              <a:t> non-specific binding  FP++</a:t>
            </a:r>
          </a:p>
          <a:p>
            <a:pPr lvl="2"/>
            <a:r>
              <a:rPr lang="en-US" dirty="0" smtClean="0">
                <a:sym typeface="Wingdings"/>
              </a:rPr>
              <a:t>Cell death is the object of study</a:t>
            </a:r>
          </a:p>
          <a:p>
            <a:pPr lvl="1"/>
            <a:r>
              <a:rPr lang="en-US" dirty="0" smtClean="0">
                <a:sym typeface="Wingdings"/>
              </a:rPr>
              <a:t>PI, EMA, amine, anti-</a:t>
            </a:r>
            <a:r>
              <a:rPr lang="en-US" dirty="0" err="1" smtClean="0">
                <a:sym typeface="Wingdings"/>
              </a:rPr>
              <a:t>caspase</a:t>
            </a:r>
            <a:r>
              <a:rPr lang="en-US" dirty="0" smtClean="0">
                <a:sym typeface="Wingdings"/>
              </a:rPr>
              <a:t> 3 …</a:t>
            </a:r>
          </a:p>
          <a:p>
            <a:pPr lvl="1"/>
            <a:r>
              <a:rPr lang="en-US" dirty="0" smtClean="0">
                <a:sym typeface="Wingdings"/>
              </a:rPr>
              <a:t>Detect different stages of cell death</a:t>
            </a:r>
          </a:p>
          <a:p>
            <a:r>
              <a:rPr lang="en-US" dirty="0" smtClean="0">
                <a:sym typeface="Wingdings"/>
              </a:rPr>
              <a:t>Down-regulation of receptors</a:t>
            </a:r>
          </a:p>
          <a:p>
            <a:pPr lvl="1"/>
            <a:r>
              <a:rPr lang="en-US" dirty="0" smtClean="0">
                <a:sym typeface="Wingdings"/>
              </a:rPr>
              <a:t>CD3 following antigenic stimulation</a:t>
            </a:r>
          </a:p>
          <a:p>
            <a:pPr lvl="1"/>
            <a:r>
              <a:rPr lang="en-US" dirty="0" smtClean="0">
                <a:sym typeface="Wingdings"/>
              </a:rPr>
              <a:t>MHC following HIV infection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0302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with activation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34" r="529"/>
          <a:stretch/>
        </p:blipFill>
        <p:spPr>
          <a:xfrm>
            <a:off x="0" y="1600200"/>
            <a:ext cx="9038950" cy="4525963"/>
          </a:xfrm>
        </p:spPr>
      </p:pic>
    </p:spTree>
    <p:extLst>
      <p:ext uri="{BB962C8B-B14F-4D97-AF65-F5344CB8AC3E}">
        <p14:creationId xmlns:p14="http://schemas.microsoft.com/office/powerpoint/2010/main" val="1839497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with Proliferation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05" b="4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296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Stimulation conditions</a:t>
            </a:r>
          </a:p>
          <a:p>
            <a:pPr lvl="1"/>
            <a:r>
              <a:rPr lang="en-US" dirty="0" smtClean="0"/>
              <a:t>SEB, </a:t>
            </a:r>
            <a:r>
              <a:rPr lang="en-US" dirty="0" err="1" smtClean="0"/>
              <a:t>Costim</a:t>
            </a:r>
            <a:r>
              <a:rPr lang="en-US" dirty="0" smtClean="0"/>
              <a:t>, specific peptide pools (e.g. IE1 and pp65 CMV pools), mitogens</a:t>
            </a:r>
          </a:p>
          <a:p>
            <a:pPr lvl="1"/>
            <a:r>
              <a:rPr lang="en-US" dirty="0" smtClean="0"/>
              <a:t> Time of assay (minutes in </a:t>
            </a:r>
            <a:r>
              <a:rPr lang="en-US" dirty="0" err="1" smtClean="0"/>
              <a:t>Phosflow</a:t>
            </a:r>
            <a:r>
              <a:rPr lang="en-US" dirty="0" smtClean="0"/>
              <a:t>, hours to days for cytokine expression, weeks to months for vaccine studies)</a:t>
            </a:r>
          </a:p>
          <a:p>
            <a:r>
              <a:rPr lang="en-US" dirty="0" smtClean="0"/>
              <a:t>Fresh or frozen?</a:t>
            </a:r>
          </a:p>
          <a:p>
            <a:pPr lvl="1"/>
            <a:r>
              <a:rPr lang="en-US" dirty="0" smtClean="0"/>
              <a:t>Some receptors are labile and unstable under cryopreservation e.g. CCR7</a:t>
            </a:r>
          </a:p>
          <a:p>
            <a:pPr lvl="1"/>
            <a:r>
              <a:rPr lang="en-US" dirty="0" smtClean="0"/>
              <a:t>Cannot use </a:t>
            </a:r>
            <a:r>
              <a:rPr lang="en-US" dirty="0" err="1" smtClean="0"/>
              <a:t>Sekaly</a:t>
            </a:r>
            <a:r>
              <a:rPr lang="en-US" dirty="0" smtClean="0"/>
              <a:t> gating strategy to identify transitional memory cells with cryopreserved samples</a:t>
            </a:r>
          </a:p>
        </p:txBody>
      </p:sp>
    </p:spTree>
    <p:extLst>
      <p:ext uri="{BB962C8B-B14F-4D97-AF65-F5344CB8AC3E}">
        <p14:creationId xmlns:p14="http://schemas.microsoft.com/office/powerpoint/2010/main" val="6234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Fresh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Cryo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CD4 Subsets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405" y="3927235"/>
            <a:ext cx="4435962" cy="2233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83" y="1668525"/>
            <a:ext cx="4448406" cy="2208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0" y="3933456"/>
            <a:ext cx="4435963" cy="22210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0" y="1665414"/>
            <a:ext cx="4435963" cy="22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450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Normal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HIV+: CD4 maturational subsets</a:t>
            </a:r>
            <a:br>
              <a:rPr lang="en-US" sz="3600" b="1" dirty="0" smtClean="0"/>
            </a:br>
            <a:r>
              <a:rPr lang="en-US" sz="3600" b="1" dirty="0" smtClean="0"/>
              <a:t>197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27, 57, 62L, 197, RA, 28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242" y="1197506"/>
            <a:ext cx="4587642" cy="5660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7506"/>
            <a:ext cx="4587642" cy="56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1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5" y="649601"/>
            <a:ext cx="1871408" cy="6010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07" y="683025"/>
            <a:ext cx="1890403" cy="6071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739" y="377869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9330" y="377869"/>
            <a:ext cx="1557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Cryopreserved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379" y="699737"/>
            <a:ext cx="1895602" cy="6051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203" y="869000"/>
            <a:ext cx="1887246" cy="5915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3151" y="377869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9742" y="377869"/>
            <a:ext cx="1557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Cryopreserved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11935" y="6600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CD62L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17856" y="100587"/>
            <a:ext cx="148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CD197 (CCR7)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92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order </a:t>
            </a:r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mmune cells in context</a:t>
            </a:r>
          </a:p>
          <a:p>
            <a:pPr lvl="1"/>
            <a:r>
              <a:rPr lang="en-US" dirty="0" smtClean="0"/>
              <a:t>Cell networks</a:t>
            </a:r>
          </a:p>
          <a:p>
            <a:pPr lvl="1"/>
            <a:r>
              <a:rPr lang="en-US" dirty="0" smtClean="0"/>
              <a:t>Temporal profiles</a:t>
            </a:r>
          </a:p>
          <a:p>
            <a:pPr lvl="1"/>
            <a:r>
              <a:rPr lang="en-US" dirty="0" smtClean="0"/>
              <a:t>Tissue dependence</a:t>
            </a:r>
          </a:p>
          <a:p>
            <a:pPr lvl="1"/>
            <a:r>
              <a:rPr lang="en-US" dirty="0" smtClean="0"/>
              <a:t>Disease state</a:t>
            </a:r>
          </a:p>
        </p:txBody>
      </p:sp>
    </p:spTree>
    <p:extLst>
      <p:ext uri="{BB962C8B-B14F-4D97-AF65-F5344CB8AC3E}">
        <p14:creationId xmlns:p14="http://schemas.microsoft.com/office/powerpoint/2010/main" val="5784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2102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1989-1994; Duke Center for AIDS Research (CFAR) Flow Cytometry Core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1991-2000; Central Immunology Laboratory for the AIDS Vaccine Evaluation Group (AVEG)   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2000-2005; Central Laboratory for the HIV Vaccine Trials Network (HVTN)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2001-2004; Creation of a GCLP-Compliant Immune Monitoring Environment 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2006-2011; Duke Central Laboratory for the HVTN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2005-2015; Duke Center for AIDS Research (CFAR) Flow Cytometry Core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2005-2012; Center for HIV/AIDS Vaccine Immunology (CHAVI) Immune Monitoring Core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2006-2011; Duke Translational Research Institute (DTRI) Immune Monitoring Core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2011-present; Formation of the CFAR/DTRI Immune Profiling Core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2010-2017; External Quality Assurance Program Oversight Laboratory (EQAPOL) ICS/Polychromatic Flow Cytometry Component </a:t>
            </a:r>
          </a:p>
        </p:txBody>
      </p:sp>
    </p:spTree>
    <p:extLst>
      <p:ext uri="{BB962C8B-B14F-4D97-AF65-F5344CB8AC3E}">
        <p14:creationId xmlns:p14="http://schemas.microsoft.com/office/powerpoint/2010/main" val="458166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 of automated approaches and ontology?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5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applications of 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Improve statistical/machine learning algorithms</a:t>
            </a:r>
          </a:p>
          <a:p>
            <a:pPr lvl="1"/>
            <a:r>
              <a:rPr lang="en-US" dirty="0" smtClean="0"/>
              <a:t>Patterns of expression</a:t>
            </a:r>
          </a:p>
          <a:p>
            <a:pPr lvl="1"/>
            <a:r>
              <a:rPr lang="en-US" dirty="0" smtClean="0"/>
              <a:t>Higher order relations to constrain assignment</a:t>
            </a:r>
          </a:p>
          <a:p>
            <a:pPr lvl="1"/>
            <a:r>
              <a:rPr lang="en-US" dirty="0" smtClean="0"/>
              <a:t>Machine inference – e.g. report HIV status via information in IDO about temporal changes in HIV infection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Automated annotation of cell </a:t>
            </a:r>
            <a:r>
              <a:rPr lang="en-US" sz="3200" dirty="0" smtClean="0"/>
              <a:t>subsets</a:t>
            </a:r>
          </a:p>
          <a:p>
            <a:r>
              <a:rPr lang="en-US" dirty="0" smtClean="0"/>
              <a:t>Automated report generation (e.g. </a:t>
            </a:r>
            <a:r>
              <a:rPr lang="en-US" dirty="0" err="1" smtClean="0"/>
              <a:t>MiFlowcyte</a:t>
            </a:r>
            <a:r>
              <a:rPr lang="en-US" dirty="0" smtClean="0"/>
              <a:t>, MIATA requirements)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Theoretical</a:t>
            </a:r>
          </a:p>
          <a:p>
            <a:pPr lvl="1"/>
            <a:r>
              <a:rPr lang="en-US" dirty="0" smtClean="0"/>
              <a:t>Mike West, Andrew </a:t>
            </a:r>
            <a:r>
              <a:rPr lang="en-US" dirty="0" err="1" smtClean="0"/>
              <a:t>Cron</a:t>
            </a:r>
            <a:r>
              <a:rPr lang="en-US" dirty="0" smtClean="0"/>
              <a:t>, Lynn Lin, Fernando </a:t>
            </a:r>
            <a:r>
              <a:rPr lang="en-US" dirty="0" err="1" smtClean="0"/>
              <a:t>Bonassi</a:t>
            </a:r>
            <a:r>
              <a:rPr lang="en-US" dirty="0" smtClean="0"/>
              <a:t>, Adam Richards, Jacob </a:t>
            </a:r>
            <a:r>
              <a:rPr lang="en-US" dirty="0" err="1" smtClean="0"/>
              <a:t>Frelinger</a:t>
            </a:r>
            <a:r>
              <a:rPr lang="en-US" dirty="0" smtClean="0"/>
              <a:t>, </a:t>
            </a:r>
            <a:r>
              <a:rPr lang="en-US" dirty="0" err="1" smtClean="0"/>
              <a:t>Quanli</a:t>
            </a:r>
            <a:r>
              <a:rPr lang="en-US" dirty="0" smtClean="0"/>
              <a:t> Wang, Thomas </a:t>
            </a:r>
            <a:r>
              <a:rPr lang="en-US" dirty="0" err="1" smtClean="0"/>
              <a:t>Kepler</a:t>
            </a:r>
            <a:r>
              <a:rPr lang="en-US" dirty="0" smtClean="0"/>
              <a:t>, Lindsay </a:t>
            </a:r>
            <a:r>
              <a:rPr lang="en-US" dirty="0" err="1" smtClean="0"/>
              <a:t>Cowell</a:t>
            </a:r>
            <a:r>
              <a:rPr lang="en-US" dirty="0" smtClean="0"/>
              <a:t>, Anna Maria </a:t>
            </a:r>
            <a:r>
              <a:rPr lang="en-US" dirty="0" err="1" smtClean="0"/>
              <a:t>Masci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Experimental</a:t>
            </a:r>
          </a:p>
          <a:p>
            <a:pPr lvl="1"/>
            <a:r>
              <a:rPr lang="en-US" dirty="0" smtClean="0"/>
              <a:t>Kent Weinhold, Janet </a:t>
            </a:r>
            <a:r>
              <a:rPr lang="en-US" dirty="0" err="1" smtClean="0"/>
              <a:t>Staats</a:t>
            </a:r>
            <a:r>
              <a:rPr lang="en-US" dirty="0" smtClean="0"/>
              <a:t>, </a:t>
            </a:r>
            <a:r>
              <a:rPr lang="en-US" dirty="0" err="1" smtClean="0"/>
              <a:t>Jennifor</a:t>
            </a:r>
            <a:r>
              <a:rPr lang="en-US" dirty="0" smtClean="0"/>
              <a:t> </a:t>
            </a:r>
            <a:r>
              <a:rPr lang="en-US" dirty="0" err="1" smtClean="0"/>
              <a:t>Enzor</a:t>
            </a:r>
            <a:r>
              <a:rPr lang="en-US" dirty="0" smtClean="0"/>
              <a:t>, Sarah Sparks, Guido Ferrari, John </a:t>
            </a:r>
            <a:r>
              <a:rPr lang="en-US" dirty="0" err="1" smtClean="0"/>
              <a:t>Whitesides</a:t>
            </a:r>
            <a:r>
              <a:rPr lang="en-US" dirty="0" smtClean="0"/>
              <a:t>, Tony Moody, Thad Gurley, David Murdoch, Tom Denny, Scott Palmer, Doug Tyler, CIP.</a:t>
            </a:r>
          </a:p>
          <a:p>
            <a:r>
              <a:rPr lang="en-US" dirty="0" smtClean="0"/>
              <a:t>Funding</a:t>
            </a:r>
          </a:p>
          <a:p>
            <a:pPr lvl="1"/>
            <a:r>
              <a:rPr lang="en-US" dirty="0" smtClean="0"/>
              <a:t>NIAID, NHLBI, WCF, BMF, MRA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4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337" t="-2054" r="-3031" b="1180"/>
          <a:stretch/>
        </p:blipFill>
        <p:spPr>
          <a:xfrm>
            <a:off x="17975" y="230935"/>
            <a:ext cx="8918260" cy="6188153"/>
          </a:xfrm>
        </p:spPr>
      </p:pic>
    </p:spTree>
    <p:extLst>
      <p:ext uri="{BB962C8B-B14F-4D97-AF65-F5344CB8AC3E}">
        <p14:creationId xmlns:p14="http://schemas.microsoft.com/office/powerpoint/2010/main" val="270821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applications in </a:t>
            </a:r>
            <a:r>
              <a:rPr lang="en-US" dirty="0" err="1" smtClean="0"/>
              <a:t>hiv</a:t>
            </a:r>
            <a:r>
              <a:rPr lang="en-US" dirty="0" smtClean="0"/>
              <a:t>/aids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1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HIV/AIDS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14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Clinical</a:t>
            </a:r>
          </a:p>
          <a:p>
            <a:pPr lvl="1"/>
            <a:r>
              <a:rPr lang="en-US" dirty="0" smtClean="0"/>
              <a:t>CD45/CD4 for monitoring HIV+ patients on ART</a:t>
            </a:r>
          </a:p>
          <a:p>
            <a:pPr lvl="1"/>
            <a:r>
              <a:rPr lang="en-US" dirty="0" smtClean="0"/>
              <a:t>CD8/CD38 for monitoring ART compliance</a:t>
            </a:r>
          </a:p>
          <a:p>
            <a:pPr lvl="2"/>
            <a:r>
              <a:rPr lang="en-US" dirty="0" smtClean="0"/>
              <a:t>Cheaper supplement to VL assays</a:t>
            </a:r>
          </a:p>
          <a:p>
            <a:r>
              <a:rPr lang="en-US" dirty="0" smtClean="0"/>
              <a:t>Research (drugs, vaccines, pathogenesis)</a:t>
            </a:r>
          </a:p>
          <a:p>
            <a:pPr lvl="1"/>
            <a:r>
              <a:rPr lang="en-US" dirty="0" err="1" smtClean="0"/>
              <a:t>Immunophenotyping</a:t>
            </a:r>
            <a:r>
              <a:rPr lang="en-US" dirty="0" smtClean="0"/>
              <a:t> (T, B, DC, NK, NKT)</a:t>
            </a:r>
          </a:p>
          <a:p>
            <a:pPr lvl="1"/>
            <a:r>
              <a:rPr lang="en-US" dirty="0" smtClean="0"/>
              <a:t>Memory/Maturation</a:t>
            </a:r>
          </a:p>
          <a:p>
            <a:pPr lvl="1"/>
            <a:r>
              <a:rPr lang="en-US" dirty="0" smtClean="0"/>
              <a:t>Cellular Function (cytokines, cytotoxicity, </a:t>
            </a:r>
            <a:r>
              <a:rPr lang="en-US" dirty="0" err="1" smtClean="0"/>
              <a:t>Ab</a:t>
            </a:r>
            <a:r>
              <a:rPr lang="en-US" dirty="0" smtClean="0"/>
              <a:t> production)</a:t>
            </a:r>
          </a:p>
          <a:p>
            <a:pPr lvl="1"/>
            <a:r>
              <a:rPr lang="en-US" dirty="0" smtClean="0"/>
              <a:t>Proliferative capacity (CFSE)</a:t>
            </a:r>
          </a:p>
          <a:p>
            <a:pPr lvl="1"/>
            <a:r>
              <a:rPr lang="en-US" dirty="0" smtClean="0"/>
              <a:t>Cell death (specific and non-specific assays)</a:t>
            </a:r>
          </a:p>
          <a:p>
            <a:pPr lvl="1"/>
            <a:r>
              <a:rPr lang="en-US" dirty="0" smtClean="0"/>
              <a:t>Antigen-specificity (peptide pool stimulation, </a:t>
            </a:r>
            <a:r>
              <a:rPr lang="en-US" dirty="0" err="1" smtClean="0"/>
              <a:t>multimers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Co-receptor usage</a:t>
            </a:r>
          </a:p>
          <a:p>
            <a:pPr lvl="1"/>
            <a:r>
              <a:rPr lang="en-US" dirty="0" smtClean="0"/>
              <a:t>Signaling (</a:t>
            </a:r>
            <a:r>
              <a:rPr lang="en-US" dirty="0" err="1" smtClean="0"/>
              <a:t>PhosFlow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Subcellular localization and conjugates (imaging cytometers) </a:t>
            </a:r>
          </a:p>
          <a:p>
            <a:r>
              <a:rPr lang="en-US" dirty="0" smtClean="0"/>
              <a:t>Cell sorting (FACS)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7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Immunophenotyping</a:t>
            </a:r>
            <a:r>
              <a:rPr lang="en-US" dirty="0" smtClean="0"/>
              <a:t> – basic T subsets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1838325"/>
            <a:ext cx="9037638" cy="5016500"/>
            <a:chOff x="76200" y="1838325"/>
            <a:chExt cx="9037638" cy="501650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054100" y="2771775"/>
              <a:ext cx="1908175" cy="1565275"/>
              <a:chOff x="331" y="480"/>
              <a:chExt cx="791" cy="787"/>
            </a:xfrm>
          </p:grpSpPr>
          <p:grpSp>
            <p:nvGrpSpPr>
              <p:cNvPr id="378" name="Group 3"/>
              <p:cNvGrpSpPr>
                <a:grpSpLocks/>
              </p:cNvGrpSpPr>
              <p:nvPr/>
            </p:nvGrpSpPr>
            <p:grpSpPr bwMode="auto">
              <a:xfrm>
                <a:off x="331" y="480"/>
                <a:ext cx="791" cy="787"/>
                <a:chOff x="331" y="480"/>
                <a:chExt cx="791" cy="787"/>
              </a:xfrm>
            </p:grpSpPr>
            <p:sp>
              <p:nvSpPr>
                <p:cNvPr id="385" name="Rectangle 4"/>
                <p:cNvSpPr>
                  <a:spLocks noChangeArrowheads="1"/>
                </p:cNvSpPr>
                <p:nvPr/>
              </p:nvSpPr>
              <p:spPr bwMode="auto">
                <a:xfrm>
                  <a:off x="403" y="480"/>
                  <a:ext cx="719" cy="720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86" name="Group 5"/>
                <p:cNvGrpSpPr>
                  <a:grpSpLocks/>
                </p:cNvGrpSpPr>
                <p:nvPr/>
              </p:nvGrpSpPr>
              <p:grpSpPr bwMode="auto">
                <a:xfrm>
                  <a:off x="403" y="1197"/>
                  <a:ext cx="716" cy="70"/>
                  <a:chOff x="403" y="1197"/>
                  <a:chExt cx="716" cy="70"/>
                </a:xfrm>
              </p:grpSpPr>
              <p:sp>
                <p:nvSpPr>
                  <p:cNvPr id="418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403" y="1197"/>
                    <a:ext cx="716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19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03" y="1200"/>
                    <a:ext cx="712" cy="16"/>
                    <a:chOff x="403" y="1200"/>
                    <a:chExt cx="712" cy="16"/>
                  </a:xfrm>
                </p:grpSpPr>
                <p:sp>
                  <p:nvSpPr>
                    <p:cNvPr id="421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4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6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9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7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4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2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7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1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5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2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3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3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30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4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58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5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6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6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4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7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41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6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4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2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0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78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05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4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33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5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1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6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86" y="120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7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4" y="120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0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09" y="1228"/>
                    <a:ext cx="86" cy="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FSC-W</a:t>
                    </a:r>
                    <a:endParaRPr lang="en-US"/>
                  </a:p>
                </p:txBody>
              </p:sp>
            </p:grpSp>
            <p:grpSp>
              <p:nvGrpSpPr>
                <p:cNvPr id="387" name="Group 36"/>
                <p:cNvGrpSpPr>
                  <a:grpSpLocks/>
                </p:cNvGrpSpPr>
                <p:nvPr/>
              </p:nvGrpSpPr>
              <p:grpSpPr bwMode="auto">
                <a:xfrm>
                  <a:off x="331" y="480"/>
                  <a:ext cx="73" cy="718"/>
                  <a:chOff x="331" y="480"/>
                  <a:chExt cx="73" cy="718"/>
                </a:xfrm>
              </p:grpSpPr>
              <p:sp>
                <p:nvSpPr>
                  <p:cNvPr id="38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3" y="480"/>
                    <a:ext cx="1" cy="717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8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86" y="486"/>
                    <a:ext cx="17" cy="712"/>
                    <a:chOff x="386" y="486"/>
                    <a:chExt cx="17" cy="712"/>
                  </a:xfrm>
                </p:grpSpPr>
                <p:sp>
                  <p:nvSpPr>
                    <p:cNvPr id="391" name="Line 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1197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17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3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14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11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5" name="Line 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08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6" name="Line 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1061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Line 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03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Line 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100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97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Line 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95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1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925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Line 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89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3" name="Line 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869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4" name="Line 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841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Line 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81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6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786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75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8" name="Line 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733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Line 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705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" name="Line 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677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1" name="Line 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650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2" name="Line 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622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3" name="Line 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594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4" name="Line 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56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5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538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" name="Line 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6" y="513"/>
                      <a:ext cx="17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" name="Line 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" y="486"/>
                      <a:ext cx="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0" name="Rectangle 6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98" y="812"/>
                    <a:ext cx="98" cy="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500">
                        <a:solidFill>
                          <a:srgbClr val="000000"/>
                        </a:solidFill>
                      </a:rPr>
                      <a:t>FSC-H</a:t>
                    </a:r>
                    <a:endParaRPr lang="en-US"/>
                  </a:p>
                </p:txBody>
              </p:sp>
            </p:grpSp>
          </p:grpSp>
          <p:grpSp>
            <p:nvGrpSpPr>
              <p:cNvPr id="379" name="Group 67"/>
              <p:cNvGrpSpPr>
                <a:grpSpLocks/>
              </p:cNvGrpSpPr>
              <p:nvPr/>
            </p:nvGrpSpPr>
            <p:grpSpPr bwMode="auto">
              <a:xfrm>
                <a:off x="408" y="486"/>
                <a:ext cx="708" cy="708"/>
                <a:chOff x="408" y="486"/>
                <a:chExt cx="708" cy="708"/>
              </a:xfrm>
            </p:grpSpPr>
            <p:pic>
              <p:nvPicPr>
                <p:cNvPr id="380" name="Picture 6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" y="486"/>
                  <a:ext cx="708" cy="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1" name="Group 69"/>
                <p:cNvGrpSpPr>
                  <a:grpSpLocks/>
                </p:cNvGrpSpPr>
                <p:nvPr/>
              </p:nvGrpSpPr>
              <p:grpSpPr bwMode="auto">
                <a:xfrm>
                  <a:off x="553" y="574"/>
                  <a:ext cx="322" cy="592"/>
                  <a:chOff x="553" y="574"/>
                  <a:chExt cx="322" cy="592"/>
                </a:xfrm>
              </p:grpSpPr>
              <p:sp>
                <p:nvSpPr>
                  <p:cNvPr id="382" name="Freeform 70"/>
                  <p:cNvSpPr>
                    <a:spLocks/>
                  </p:cNvSpPr>
                  <p:nvPr/>
                </p:nvSpPr>
                <p:spPr bwMode="auto">
                  <a:xfrm>
                    <a:off x="553" y="622"/>
                    <a:ext cx="166" cy="544"/>
                  </a:xfrm>
                  <a:custGeom>
                    <a:avLst/>
                    <a:gdLst>
                      <a:gd name="T0" fmla="*/ 19 w 166"/>
                      <a:gd name="T1" fmla="*/ 44 h 544"/>
                      <a:gd name="T2" fmla="*/ 0 w 166"/>
                      <a:gd name="T3" fmla="*/ 372 h 544"/>
                      <a:gd name="T4" fmla="*/ 11 w 166"/>
                      <a:gd name="T5" fmla="*/ 447 h 544"/>
                      <a:gd name="T6" fmla="*/ 94 w 166"/>
                      <a:gd name="T7" fmla="*/ 536 h 544"/>
                      <a:gd name="T8" fmla="*/ 166 w 166"/>
                      <a:gd name="T9" fmla="*/ 544 h 544"/>
                      <a:gd name="T10" fmla="*/ 152 w 166"/>
                      <a:gd name="T11" fmla="*/ 444 h 544"/>
                      <a:gd name="T12" fmla="*/ 27 w 166"/>
                      <a:gd name="T13" fmla="*/ 0 h 544"/>
                      <a:gd name="T14" fmla="*/ 22 w 166"/>
                      <a:gd name="T15" fmla="*/ 58 h 544"/>
                      <a:gd name="T16" fmla="*/ 22 w 166"/>
                      <a:gd name="T17" fmla="*/ 58 h 544"/>
                      <a:gd name="T18" fmla="*/ 14 w 166"/>
                      <a:gd name="T19" fmla="*/ 72 h 544"/>
                      <a:gd name="T20" fmla="*/ 19 w 166"/>
                      <a:gd name="T21" fmla="*/ 44 h 54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66" h="544">
                        <a:moveTo>
                          <a:pt x="19" y="44"/>
                        </a:moveTo>
                        <a:lnTo>
                          <a:pt x="0" y="372"/>
                        </a:lnTo>
                        <a:lnTo>
                          <a:pt x="11" y="447"/>
                        </a:lnTo>
                        <a:lnTo>
                          <a:pt x="94" y="536"/>
                        </a:lnTo>
                        <a:lnTo>
                          <a:pt x="166" y="544"/>
                        </a:lnTo>
                        <a:lnTo>
                          <a:pt x="152" y="444"/>
                        </a:lnTo>
                        <a:lnTo>
                          <a:pt x="27" y="0"/>
                        </a:lnTo>
                        <a:lnTo>
                          <a:pt x="22" y="58"/>
                        </a:lnTo>
                        <a:lnTo>
                          <a:pt x="14" y="72"/>
                        </a:lnTo>
                        <a:lnTo>
                          <a:pt x="19" y="44"/>
                        </a:lnTo>
                        <a:close/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 71"/>
                  <p:cNvSpPr>
                    <a:spLocks/>
                  </p:cNvSpPr>
                  <p:nvPr/>
                </p:nvSpPr>
                <p:spPr bwMode="auto">
                  <a:xfrm>
                    <a:off x="741" y="574"/>
                    <a:ext cx="134" cy="81"/>
                  </a:xfrm>
                  <a:custGeom>
                    <a:avLst/>
                    <a:gdLst>
                      <a:gd name="T0" fmla="*/ 0 w 134"/>
                      <a:gd name="T1" fmla="*/ 3 h 81"/>
                      <a:gd name="T2" fmla="*/ 0 w 134"/>
                      <a:gd name="T3" fmla="*/ 81 h 81"/>
                      <a:gd name="T4" fmla="*/ 0 w 134"/>
                      <a:gd name="T5" fmla="*/ 81 h 81"/>
                      <a:gd name="T6" fmla="*/ 134 w 134"/>
                      <a:gd name="T7" fmla="*/ 81 h 81"/>
                      <a:gd name="T8" fmla="*/ 134 w 134"/>
                      <a:gd name="T9" fmla="*/ 0 h 81"/>
                      <a:gd name="T10" fmla="*/ 134 w 134"/>
                      <a:gd name="T11" fmla="*/ 0 h 81"/>
                      <a:gd name="T12" fmla="*/ 0 w 134"/>
                      <a:gd name="T13" fmla="*/ 0 h 81"/>
                      <a:gd name="T14" fmla="*/ 0 w 134"/>
                      <a:gd name="T15" fmla="*/ 3 h 8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34" h="81">
                        <a:moveTo>
                          <a:pt x="0" y="3"/>
                        </a:moveTo>
                        <a:lnTo>
                          <a:pt x="0" y="81"/>
                        </a:lnTo>
                        <a:lnTo>
                          <a:pt x="134" y="81"/>
                        </a:lnTo>
                        <a:lnTo>
                          <a:pt x="134" y="0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4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745" y="579"/>
                    <a:ext cx="92" cy="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>
                        <a:solidFill>
                          <a:srgbClr val="000000"/>
                        </a:solidFill>
                      </a:rPr>
                      <a:t>88.3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6" name="Group 73"/>
            <p:cNvGrpSpPr>
              <a:grpSpLocks/>
            </p:cNvGrpSpPr>
            <p:nvPr/>
          </p:nvGrpSpPr>
          <p:grpSpPr bwMode="auto">
            <a:xfrm>
              <a:off x="1903413" y="4740275"/>
              <a:ext cx="2200275" cy="1725613"/>
              <a:chOff x="3120" y="528"/>
              <a:chExt cx="794" cy="737"/>
            </a:xfrm>
          </p:grpSpPr>
          <p:grpSp>
            <p:nvGrpSpPr>
              <p:cNvPr id="238" name="Group 74"/>
              <p:cNvGrpSpPr>
                <a:grpSpLocks/>
              </p:cNvGrpSpPr>
              <p:nvPr/>
            </p:nvGrpSpPr>
            <p:grpSpPr bwMode="auto">
              <a:xfrm>
                <a:off x="3120" y="528"/>
                <a:ext cx="794" cy="737"/>
                <a:chOff x="3120" y="528"/>
                <a:chExt cx="794" cy="737"/>
              </a:xfrm>
            </p:grpSpPr>
            <p:sp>
              <p:nvSpPr>
                <p:cNvPr id="255" name="Rectangle 75"/>
                <p:cNvSpPr>
                  <a:spLocks noChangeArrowheads="1"/>
                </p:cNvSpPr>
                <p:nvPr/>
              </p:nvSpPr>
              <p:spPr bwMode="auto">
                <a:xfrm>
                  <a:off x="3231" y="528"/>
                  <a:ext cx="683" cy="683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56" name="Group 76"/>
                <p:cNvGrpSpPr>
                  <a:grpSpLocks/>
                </p:cNvGrpSpPr>
                <p:nvPr/>
              </p:nvGrpSpPr>
              <p:grpSpPr bwMode="auto">
                <a:xfrm>
                  <a:off x="3231" y="1209"/>
                  <a:ext cx="680" cy="56"/>
                  <a:chOff x="3231" y="1209"/>
                  <a:chExt cx="680" cy="56"/>
                </a:xfrm>
              </p:grpSpPr>
              <p:sp>
                <p:nvSpPr>
                  <p:cNvPr id="31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231" y="1209"/>
                    <a:ext cx="680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20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3242" y="1211"/>
                    <a:ext cx="655" cy="16"/>
                    <a:chOff x="3242" y="1211"/>
                    <a:chExt cx="655" cy="16"/>
                  </a:xfrm>
                </p:grpSpPr>
                <p:sp>
                  <p:nvSpPr>
                    <p:cNvPr id="322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9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3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8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0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5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6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6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8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7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4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76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1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76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0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4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2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84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2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1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8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2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1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3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1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4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9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5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0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6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5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7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9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0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3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6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5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5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8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6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9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9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2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3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4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7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6" name="Line 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4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7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31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9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4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0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1" y="1211"/>
                      <a:ext cx="1" cy="1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1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6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2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3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3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0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4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5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5" name="Line 1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2" y="1211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6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8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7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42" y="1211"/>
                      <a:ext cx="1" cy="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21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239"/>
                    <a:ext cx="179" cy="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&lt;V705-A&gt;: CD8 Q705</a:t>
                    </a:r>
                    <a:endParaRPr lang="en-US"/>
                  </a:p>
                </p:txBody>
              </p:sp>
            </p:grpSp>
            <p:grpSp>
              <p:nvGrpSpPr>
                <p:cNvPr id="257" name="Group 136"/>
                <p:cNvGrpSpPr>
                  <a:grpSpLocks/>
                </p:cNvGrpSpPr>
                <p:nvPr/>
              </p:nvGrpSpPr>
              <p:grpSpPr bwMode="auto">
                <a:xfrm>
                  <a:off x="3120" y="528"/>
                  <a:ext cx="112" cy="681"/>
                  <a:chOff x="3120" y="528"/>
                  <a:chExt cx="112" cy="681"/>
                </a:xfrm>
              </p:grpSpPr>
              <p:sp>
                <p:nvSpPr>
                  <p:cNvPr id="258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1" y="528"/>
                    <a:ext cx="1" cy="68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9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3215" y="544"/>
                    <a:ext cx="16" cy="663"/>
                    <a:chOff x="3215" y="544"/>
                    <a:chExt cx="16" cy="663"/>
                  </a:xfrm>
                </p:grpSpPr>
                <p:sp>
                  <p:nvSpPr>
                    <p:cNvPr id="261" name="Line 1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1069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Line 1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5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Line 1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1050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Line 1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3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Line 1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1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Line 1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99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Line 1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982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Line 1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96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Line 1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95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Line 1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94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Line 1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93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Line 1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924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Line 1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86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Line 1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83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81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797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78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77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Line 1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76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Line 1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75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Line 1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747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Line 1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70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Line 1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67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Line 1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65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Line 1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636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Line 1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62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Line 1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61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Line 1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60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Line 1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59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Line 1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591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Line 1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54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Line 1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1069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Line 1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69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Line 1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69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Line 1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Line 1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1072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Line 1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Line 1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Line 1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Line 1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1072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Line 1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Line 1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Line 1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7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5" name="Line 1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1079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6" name="Line 1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8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Line 1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8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Line 1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8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Line 1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08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Line 1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5" y="1090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Line 1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08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" name="Line 1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2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Line 1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4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Line 1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1" y="1159"/>
                      <a:ext cx="10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" name="Line 1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" name="Line 1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8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Line 1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19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Line 1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26" y="120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60" name="Rectangle 197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008" y="725"/>
                    <a:ext cx="245" cy="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&lt;G710-A&gt;: CD4 CY55PE</a:t>
                    </a:r>
                    <a:endParaRPr lang="en-US"/>
                  </a:p>
                </p:txBody>
              </p:sp>
            </p:grpSp>
          </p:grpSp>
          <p:grpSp>
            <p:nvGrpSpPr>
              <p:cNvPr id="239" name="Group 198"/>
              <p:cNvGrpSpPr>
                <a:grpSpLocks/>
              </p:cNvGrpSpPr>
              <p:nvPr/>
            </p:nvGrpSpPr>
            <p:grpSpPr bwMode="auto">
              <a:xfrm>
                <a:off x="3237" y="533"/>
                <a:ext cx="672" cy="673"/>
                <a:chOff x="3237" y="533"/>
                <a:chExt cx="672" cy="673"/>
              </a:xfrm>
            </p:grpSpPr>
            <p:pic>
              <p:nvPicPr>
                <p:cNvPr id="240" name="Picture 19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7" y="533"/>
                  <a:ext cx="672" cy="6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1" name="Group 200"/>
                <p:cNvGrpSpPr>
                  <a:grpSpLocks/>
                </p:cNvGrpSpPr>
                <p:nvPr/>
              </p:nvGrpSpPr>
              <p:grpSpPr bwMode="auto">
                <a:xfrm>
                  <a:off x="3237" y="554"/>
                  <a:ext cx="242" cy="354"/>
                  <a:chOff x="3237" y="554"/>
                  <a:chExt cx="242" cy="354"/>
                </a:xfrm>
              </p:grpSpPr>
              <p:sp>
                <p:nvSpPr>
                  <p:cNvPr id="25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678"/>
                    <a:ext cx="242" cy="230"/>
                  </a:xfrm>
                  <a:prstGeom prst="rect">
                    <a:avLst/>
                  </a:prstGeom>
                  <a:noFill/>
                  <a:ln w="4763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 202"/>
                  <p:cNvSpPr>
                    <a:spLocks/>
                  </p:cNvSpPr>
                  <p:nvPr/>
                </p:nvSpPr>
                <p:spPr bwMode="auto">
                  <a:xfrm>
                    <a:off x="3239" y="554"/>
                    <a:ext cx="69" cy="43"/>
                  </a:xfrm>
                  <a:custGeom>
                    <a:avLst/>
                    <a:gdLst>
                      <a:gd name="T0" fmla="*/ 0 w 69"/>
                      <a:gd name="T1" fmla="*/ 6 h 43"/>
                      <a:gd name="T2" fmla="*/ 0 w 69"/>
                      <a:gd name="T3" fmla="*/ 43 h 43"/>
                      <a:gd name="T4" fmla="*/ 69 w 69"/>
                      <a:gd name="T5" fmla="*/ 43 h 43"/>
                      <a:gd name="T6" fmla="*/ 69 w 69"/>
                      <a:gd name="T7" fmla="*/ 0 h 43"/>
                      <a:gd name="T8" fmla="*/ 69 w 69"/>
                      <a:gd name="T9" fmla="*/ 0 h 43"/>
                      <a:gd name="T10" fmla="*/ 0 w 69"/>
                      <a:gd name="T11" fmla="*/ 0 h 43"/>
                      <a:gd name="T12" fmla="*/ 0 w 69"/>
                      <a:gd name="T13" fmla="*/ 6 h 4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9" h="43">
                        <a:moveTo>
                          <a:pt x="0" y="6"/>
                        </a:moveTo>
                        <a:lnTo>
                          <a:pt x="0" y="43"/>
                        </a:lnTo>
                        <a:lnTo>
                          <a:pt x="69" y="43"/>
                        </a:lnTo>
                        <a:lnTo>
                          <a:pt x="69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561"/>
                    <a:ext cx="36" cy="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57.8</a:t>
                    </a:r>
                    <a:endParaRPr lang="en-US"/>
                  </a:p>
                </p:txBody>
              </p:sp>
            </p:grpSp>
            <p:grpSp>
              <p:nvGrpSpPr>
                <p:cNvPr id="242" name="Group 204"/>
                <p:cNvGrpSpPr>
                  <a:grpSpLocks/>
                </p:cNvGrpSpPr>
                <p:nvPr/>
              </p:nvGrpSpPr>
              <p:grpSpPr bwMode="auto">
                <a:xfrm>
                  <a:off x="3445" y="924"/>
                  <a:ext cx="445" cy="279"/>
                  <a:chOff x="3445" y="924"/>
                  <a:chExt cx="445" cy="279"/>
                </a:xfrm>
              </p:grpSpPr>
              <p:grpSp>
                <p:nvGrpSpPr>
                  <p:cNvPr id="247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3445" y="924"/>
                    <a:ext cx="295" cy="279"/>
                    <a:chOff x="3445" y="924"/>
                    <a:chExt cx="295" cy="279"/>
                  </a:xfrm>
                </p:grpSpPr>
                <p:sp>
                  <p:nvSpPr>
                    <p:cNvPr id="250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3445" y="924"/>
                      <a:ext cx="295" cy="279"/>
                    </a:xfrm>
                    <a:custGeom>
                      <a:avLst/>
                      <a:gdLst>
                        <a:gd name="T0" fmla="*/ 0 w 295"/>
                        <a:gd name="T1" fmla="*/ 0 h 279"/>
                        <a:gd name="T2" fmla="*/ 295 w 295"/>
                        <a:gd name="T3" fmla="*/ 0 h 279"/>
                        <a:gd name="T4" fmla="*/ 295 w 295"/>
                        <a:gd name="T5" fmla="*/ 279 h 279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95" h="279">
                          <a:moveTo>
                            <a:pt x="0" y="0"/>
                          </a:moveTo>
                          <a:lnTo>
                            <a:pt x="295" y="0"/>
                          </a:lnTo>
                          <a:lnTo>
                            <a:pt x="295" y="27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FF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Line 2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45" y="924"/>
                      <a:ext cx="1" cy="27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48" name="Freeform 208"/>
                  <p:cNvSpPr>
                    <a:spLocks/>
                  </p:cNvSpPr>
                  <p:nvPr/>
                </p:nvSpPr>
                <p:spPr bwMode="auto">
                  <a:xfrm>
                    <a:off x="3822" y="1138"/>
                    <a:ext cx="68" cy="42"/>
                  </a:xfrm>
                  <a:custGeom>
                    <a:avLst/>
                    <a:gdLst>
                      <a:gd name="T0" fmla="*/ 0 w 68"/>
                      <a:gd name="T1" fmla="*/ 2 h 42"/>
                      <a:gd name="T2" fmla="*/ 0 w 68"/>
                      <a:gd name="T3" fmla="*/ 42 h 42"/>
                      <a:gd name="T4" fmla="*/ 0 w 68"/>
                      <a:gd name="T5" fmla="*/ 42 h 42"/>
                      <a:gd name="T6" fmla="*/ 68 w 68"/>
                      <a:gd name="T7" fmla="*/ 42 h 42"/>
                      <a:gd name="T8" fmla="*/ 68 w 68"/>
                      <a:gd name="T9" fmla="*/ 0 h 42"/>
                      <a:gd name="T10" fmla="*/ 68 w 68"/>
                      <a:gd name="T11" fmla="*/ 0 h 42"/>
                      <a:gd name="T12" fmla="*/ 0 w 68"/>
                      <a:gd name="T13" fmla="*/ 0 h 42"/>
                      <a:gd name="T14" fmla="*/ 0 w 68"/>
                      <a:gd name="T15" fmla="*/ 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8" h="42">
                        <a:moveTo>
                          <a:pt x="0" y="2"/>
                        </a:moveTo>
                        <a:lnTo>
                          <a:pt x="0" y="42"/>
                        </a:lnTo>
                        <a:lnTo>
                          <a:pt x="68" y="42"/>
                        </a:lnTo>
                        <a:lnTo>
                          <a:pt x="68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3824" y="1142"/>
                    <a:ext cx="36" cy="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36.3</a:t>
                    </a:r>
                    <a:endParaRPr lang="en-US"/>
                  </a:p>
                </p:txBody>
              </p:sp>
            </p:grpSp>
            <p:grpSp>
              <p:nvGrpSpPr>
                <p:cNvPr id="243" name="Group 210"/>
                <p:cNvGrpSpPr>
                  <a:grpSpLocks/>
                </p:cNvGrpSpPr>
                <p:nvPr/>
              </p:nvGrpSpPr>
              <p:grpSpPr bwMode="auto">
                <a:xfrm>
                  <a:off x="3479" y="726"/>
                  <a:ext cx="293" cy="200"/>
                  <a:chOff x="3479" y="726"/>
                  <a:chExt cx="293" cy="200"/>
                </a:xfrm>
              </p:grpSpPr>
              <p:sp>
                <p:nvSpPr>
                  <p:cNvPr id="244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726"/>
                    <a:ext cx="243" cy="200"/>
                  </a:xfrm>
                  <a:prstGeom prst="rect">
                    <a:avLst/>
                  </a:prstGeom>
                  <a:noFill/>
                  <a:ln w="4763">
                    <a:solidFill>
                      <a:srgbClr val="FF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" name="Freeform 212"/>
                  <p:cNvSpPr>
                    <a:spLocks/>
                  </p:cNvSpPr>
                  <p:nvPr/>
                </p:nvSpPr>
                <p:spPr bwMode="auto">
                  <a:xfrm>
                    <a:off x="3703" y="734"/>
                    <a:ext cx="69" cy="42"/>
                  </a:xfrm>
                  <a:custGeom>
                    <a:avLst/>
                    <a:gdLst>
                      <a:gd name="T0" fmla="*/ 0 w 69"/>
                      <a:gd name="T1" fmla="*/ 2 h 42"/>
                      <a:gd name="T2" fmla="*/ 0 w 69"/>
                      <a:gd name="T3" fmla="*/ 42 h 42"/>
                      <a:gd name="T4" fmla="*/ 0 w 69"/>
                      <a:gd name="T5" fmla="*/ 42 h 42"/>
                      <a:gd name="T6" fmla="*/ 69 w 69"/>
                      <a:gd name="T7" fmla="*/ 42 h 42"/>
                      <a:gd name="T8" fmla="*/ 69 w 69"/>
                      <a:gd name="T9" fmla="*/ 0 h 42"/>
                      <a:gd name="T10" fmla="*/ 69 w 69"/>
                      <a:gd name="T11" fmla="*/ 0 h 42"/>
                      <a:gd name="T12" fmla="*/ 0 w 69"/>
                      <a:gd name="T13" fmla="*/ 0 h 42"/>
                      <a:gd name="T14" fmla="*/ 0 w 69"/>
                      <a:gd name="T15" fmla="*/ 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9" h="42">
                        <a:moveTo>
                          <a:pt x="0" y="2"/>
                        </a:moveTo>
                        <a:lnTo>
                          <a:pt x="0" y="42"/>
                        </a:lnTo>
                        <a:lnTo>
                          <a:pt x="69" y="42"/>
                        </a:lnTo>
                        <a:lnTo>
                          <a:pt x="69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3706" y="738"/>
                    <a:ext cx="36" cy="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0.79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7" name="Group 214"/>
            <p:cNvGrpSpPr>
              <a:grpSpLocks/>
            </p:cNvGrpSpPr>
            <p:nvPr/>
          </p:nvGrpSpPr>
          <p:grpSpPr bwMode="auto">
            <a:xfrm>
              <a:off x="5826125" y="2754313"/>
              <a:ext cx="2022475" cy="1550987"/>
              <a:chOff x="2163" y="528"/>
              <a:chExt cx="798" cy="746"/>
            </a:xfrm>
          </p:grpSpPr>
          <p:grpSp>
            <p:nvGrpSpPr>
              <p:cNvPr id="168" name="Group 215"/>
              <p:cNvGrpSpPr>
                <a:grpSpLocks/>
              </p:cNvGrpSpPr>
              <p:nvPr/>
            </p:nvGrpSpPr>
            <p:grpSpPr bwMode="auto">
              <a:xfrm>
                <a:off x="2163" y="528"/>
                <a:ext cx="798" cy="746"/>
                <a:chOff x="2163" y="528"/>
                <a:chExt cx="798" cy="746"/>
              </a:xfrm>
            </p:grpSpPr>
            <p:sp>
              <p:nvSpPr>
                <p:cNvPr id="175" name="Rectangle 216"/>
                <p:cNvSpPr>
                  <a:spLocks noChangeArrowheads="1"/>
                </p:cNvSpPr>
                <p:nvPr/>
              </p:nvSpPr>
              <p:spPr bwMode="auto">
                <a:xfrm>
                  <a:off x="2272" y="528"/>
                  <a:ext cx="689" cy="689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6" name="Group 217"/>
                <p:cNvGrpSpPr>
                  <a:grpSpLocks/>
                </p:cNvGrpSpPr>
                <p:nvPr/>
              </p:nvGrpSpPr>
              <p:grpSpPr bwMode="auto">
                <a:xfrm>
                  <a:off x="2272" y="1214"/>
                  <a:ext cx="686" cy="60"/>
                  <a:chOff x="2272" y="1214"/>
                  <a:chExt cx="686" cy="60"/>
                </a:xfrm>
              </p:grpSpPr>
              <p:sp>
                <p:nvSpPr>
                  <p:cNvPr id="208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2272" y="1214"/>
                    <a:ext cx="686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9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2272" y="1217"/>
                    <a:ext cx="682" cy="16"/>
                    <a:chOff x="2272" y="1217"/>
                    <a:chExt cx="682" cy="16"/>
                  </a:xfrm>
                </p:grpSpPr>
                <p:sp>
                  <p:nvSpPr>
                    <p:cNvPr id="211" name="Line 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2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2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Line 2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2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2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Line 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5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82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0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33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8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2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Line 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6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2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3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96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Line 2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23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9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6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Line 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2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6" y="1217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53" y="1217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10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1245"/>
                    <a:ext cx="60" cy="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FSC-A</a:t>
                    </a:r>
                    <a:endParaRPr lang="en-US"/>
                  </a:p>
                </p:txBody>
              </p:sp>
            </p:grpSp>
            <p:grpSp>
              <p:nvGrpSpPr>
                <p:cNvPr id="177" name="Group 248"/>
                <p:cNvGrpSpPr>
                  <a:grpSpLocks/>
                </p:cNvGrpSpPr>
                <p:nvPr/>
              </p:nvGrpSpPr>
              <p:grpSpPr bwMode="auto">
                <a:xfrm>
                  <a:off x="2163" y="528"/>
                  <a:ext cx="110" cy="687"/>
                  <a:chOff x="2163" y="528"/>
                  <a:chExt cx="110" cy="687"/>
                </a:xfrm>
              </p:grpSpPr>
              <p:sp>
                <p:nvSpPr>
                  <p:cNvPr id="178" name="Line 2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2" y="528"/>
                    <a:ext cx="1" cy="686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79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2256" y="533"/>
                    <a:ext cx="16" cy="682"/>
                    <a:chOff x="2256" y="533"/>
                    <a:chExt cx="16" cy="682"/>
                  </a:xfrm>
                </p:grpSpPr>
                <p:sp>
                  <p:nvSpPr>
                    <p:cNvPr id="181" name="Line 2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1214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19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Line 2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16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13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Line 2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11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1084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05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03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Line 2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100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98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Line 2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954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92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Line 2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90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Line 2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87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Line 2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84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Line 2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821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Line 2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79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Line 2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77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Line 2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74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Line 2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71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Line 2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690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Line 2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66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Line 2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63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Line 2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61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Line 2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58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Line 2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560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Line 2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53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0" name="Rectangle 278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137" y="863"/>
                    <a:ext cx="75" cy="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SSC-A</a:t>
                    </a:r>
                    <a:endParaRPr lang="en-US"/>
                  </a:p>
                </p:txBody>
              </p:sp>
            </p:grpSp>
          </p:grpSp>
          <p:grpSp>
            <p:nvGrpSpPr>
              <p:cNvPr id="169" name="Group 279"/>
              <p:cNvGrpSpPr>
                <a:grpSpLocks/>
              </p:cNvGrpSpPr>
              <p:nvPr/>
            </p:nvGrpSpPr>
            <p:grpSpPr bwMode="auto">
              <a:xfrm>
                <a:off x="2277" y="533"/>
                <a:ext cx="679" cy="679"/>
                <a:chOff x="2277" y="533"/>
                <a:chExt cx="679" cy="679"/>
              </a:xfrm>
            </p:grpSpPr>
            <p:pic>
              <p:nvPicPr>
                <p:cNvPr id="170" name="Picture 28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7" y="533"/>
                  <a:ext cx="679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1" name="Group 281"/>
                <p:cNvGrpSpPr>
                  <a:grpSpLocks/>
                </p:cNvGrpSpPr>
                <p:nvPr/>
              </p:nvGrpSpPr>
              <p:grpSpPr bwMode="auto">
                <a:xfrm>
                  <a:off x="2336" y="956"/>
                  <a:ext cx="588" cy="240"/>
                  <a:chOff x="2336" y="956"/>
                  <a:chExt cx="588" cy="240"/>
                </a:xfrm>
              </p:grpSpPr>
              <p:sp>
                <p:nvSpPr>
                  <p:cNvPr id="172" name="Freeform 282"/>
                  <p:cNvSpPr>
                    <a:spLocks/>
                  </p:cNvSpPr>
                  <p:nvPr/>
                </p:nvSpPr>
                <p:spPr bwMode="auto">
                  <a:xfrm>
                    <a:off x="2336" y="956"/>
                    <a:ext cx="588" cy="240"/>
                  </a:xfrm>
                  <a:custGeom>
                    <a:avLst/>
                    <a:gdLst>
                      <a:gd name="T0" fmla="*/ 287 w 588"/>
                      <a:gd name="T1" fmla="*/ 24 h 240"/>
                      <a:gd name="T2" fmla="*/ 175 w 588"/>
                      <a:gd name="T3" fmla="*/ 0 h 240"/>
                      <a:gd name="T4" fmla="*/ 77 w 588"/>
                      <a:gd name="T5" fmla="*/ 59 h 240"/>
                      <a:gd name="T6" fmla="*/ 21 w 588"/>
                      <a:gd name="T7" fmla="*/ 141 h 240"/>
                      <a:gd name="T8" fmla="*/ 0 w 588"/>
                      <a:gd name="T9" fmla="*/ 194 h 240"/>
                      <a:gd name="T10" fmla="*/ 29 w 588"/>
                      <a:gd name="T11" fmla="*/ 240 h 240"/>
                      <a:gd name="T12" fmla="*/ 303 w 588"/>
                      <a:gd name="T13" fmla="*/ 221 h 240"/>
                      <a:gd name="T14" fmla="*/ 588 w 588"/>
                      <a:gd name="T15" fmla="*/ 197 h 240"/>
                      <a:gd name="T16" fmla="*/ 580 w 588"/>
                      <a:gd name="T17" fmla="*/ 8 h 240"/>
                      <a:gd name="T18" fmla="*/ 378 w 588"/>
                      <a:gd name="T19" fmla="*/ 19 h 240"/>
                      <a:gd name="T20" fmla="*/ 287 w 588"/>
                      <a:gd name="T21" fmla="*/ 24 h 2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588" h="240">
                        <a:moveTo>
                          <a:pt x="287" y="24"/>
                        </a:moveTo>
                        <a:lnTo>
                          <a:pt x="175" y="0"/>
                        </a:lnTo>
                        <a:lnTo>
                          <a:pt x="77" y="59"/>
                        </a:lnTo>
                        <a:lnTo>
                          <a:pt x="21" y="141"/>
                        </a:lnTo>
                        <a:lnTo>
                          <a:pt x="0" y="194"/>
                        </a:lnTo>
                        <a:lnTo>
                          <a:pt x="29" y="240"/>
                        </a:lnTo>
                        <a:lnTo>
                          <a:pt x="303" y="221"/>
                        </a:lnTo>
                        <a:lnTo>
                          <a:pt x="588" y="197"/>
                        </a:lnTo>
                        <a:lnTo>
                          <a:pt x="580" y="8"/>
                        </a:lnTo>
                        <a:lnTo>
                          <a:pt x="378" y="19"/>
                        </a:lnTo>
                        <a:lnTo>
                          <a:pt x="287" y="24"/>
                        </a:lnTo>
                        <a:close/>
                      </a:path>
                    </a:pathLst>
                  </a:custGeom>
                  <a:noFill/>
                  <a:ln w="4763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283"/>
                  <p:cNvSpPr>
                    <a:spLocks/>
                  </p:cNvSpPr>
                  <p:nvPr/>
                </p:nvSpPr>
                <p:spPr bwMode="auto">
                  <a:xfrm>
                    <a:off x="2788" y="999"/>
                    <a:ext cx="128" cy="77"/>
                  </a:xfrm>
                  <a:custGeom>
                    <a:avLst/>
                    <a:gdLst>
                      <a:gd name="T0" fmla="*/ 0 w 128"/>
                      <a:gd name="T1" fmla="*/ 2 h 77"/>
                      <a:gd name="T2" fmla="*/ 0 w 128"/>
                      <a:gd name="T3" fmla="*/ 77 h 77"/>
                      <a:gd name="T4" fmla="*/ 0 w 128"/>
                      <a:gd name="T5" fmla="*/ 77 h 77"/>
                      <a:gd name="T6" fmla="*/ 128 w 128"/>
                      <a:gd name="T7" fmla="*/ 77 h 77"/>
                      <a:gd name="T8" fmla="*/ 128 w 128"/>
                      <a:gd name="T9" fmla="*/ 0 h 77"/>
                      <a:gd name="T10" fmla="*/ 128 w 128"/>
                      <a:gd name="T11" fmla="*/ 0 h 77"/>
                      <a:gd name="T12" fmla="*/ 0 w 128"/>
                      <a:gd name="T13" fmla="*/ 0 h 77"/>
                      <a:gd name="T14" fmla="*/ 0 w 128"/>
                      <a:gd name="T15" fmla="*/ 2 h 7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28" h="77">
                        <a:moveTo>
                          <a:pt x="0" y="2"/>
                        </a:moveTo>
                        <a:lnTo>
                          <a:pt x="0" y="77"/>
                        </a:lnTo>
                        <a:lnTo>
                          <a:pt x="128" y="77"/>
                        </a:lnTo>
                        <a:lnTo>
                          <a:pt x="128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791" y="1002"/>
                    <a:ext cx="79" cy="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</a:rPr>
                      <a:t>99.3</a:t>
                    </a:r>
                    <a:endParaRPr lang="en-US"/>
                  </a:p>
                </p:txBody>
              </p:sp>
            </p:grpSp>
          </p:grpSp>
        </p:grpSp>
        <p:grpSp>
          <p:nvGrpSpPr>
            <p:cNvPr id="8" name="Group 285"/>
            <p:cNvGrpSpPr>
              <a:grpSpLocks/>
            </p:cNvGrpSpPr>
            <p:nvPr/>
          </p:nvGrpSpPr>
          <p:grpSpPr bwMode="auto">
            <a:xfrm>
              <a:off x="3573463" y="2781300"/>
              <a:ext cx="1881187" cy="1554163"/>
              <a:chOff x="1302" y="528"/>
              <a:chExt cx="750" cy="748"/>
            </a:xfrm>
          </p:grpSpPr>
          <p:grpSp>
            <p:nvGrpSpPr>
              <p:cNvPr id="41" name="Group 286"/>
              <p:cNvGrpSpPr>
                <a:grpSpLocks/>
              </p:cNvGrpSpPr>
              <p:nvPr/>
            </p:nvGrpSpPr>
            <p:grpSpPr bwMode="auto">
              <a:xfrm>
                <a:off x="1302" y="528"/>
                <a:ext cx="750" cy="748"/>
                <a:chOff x="1302" y="528"/>
                <a:chExt cx="750" cy="748"/>
              </a:xfrm>
            </p:grpSpPr>
            <p:sp>
              <p:nvSpPr>
                <p:cNvPr id="50" name="Rectangle 287"/>
                <p:cNvSpPr>
                  <a:spLocks noChangeArrowheads="1"/>
                </p:cNvSpPr>
                <p:nvPr/>
              </p:nvSpPr>
              <p:spPr bwMode="auto">
                <a:xfrm>
                  <a:off x="1360" y="528"/>
                  <a:ext cx="692" cy="692"/>
                </a:xfrm>
                <a:prstGeom prst="rect">
                  <a:avLst/>
                </a:prstGeom>
                <a:solidFill>
                  <a:srgbClr val="FFFFFF"/>
                </a:solidFill>
                <a:ln w="47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" name="Group 288"/>
                <p:cNvGrpSpPr>
                  <a:grpSpLocks/>
                </p:cNvGrpSpPr>
                <p:nvPr/>
              </p:nvGrpSpPr>
              <p:grpSpPr bwMode="auto">
                <a:xfrm>
                  <a:off x="1360" y="1217"/>
                  <a:ext cx="689" cy="59"/>
                  <a:chOff x="1360" y="1217"/>
                  <a:chExt cx="689" cy="59"/>
                </a:xfrm>
              </p:grpSpPr>
              <p:sp>
                <p:nvSpPr>
                  <p:cNvPr id="109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1360" y="1217"/>
                    <a:ext cx="689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0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1371" y="1220"/>
                    <a:ext cx="663" cy="16"/>
                    <a:chOff x="1371" y="1220"/>
                    <a:chExt cx="663" cy="16"/>
                  </a:xfrm>
                </p:grpSpPr>
                <p:sp>
                  <p:nvSpPr>
                    <p:cNvPr id="112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6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07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0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2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9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0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8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27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8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9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7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80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9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0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0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8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5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0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Line 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1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0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5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6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6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6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0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8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Line 3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5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2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Line 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0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7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" name="Line 3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4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2" name="Line 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6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Line 3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9" y="1220"/>
                      <a:ext cx="1" cy="16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Line 3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2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ine 3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8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Line 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9" y="1220"/>
                      <a:ext cx="1" cy="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3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1" y="1220"/>
                      <a:ext cx="1" cy="1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1" name="Rectangle 347"/>
                  <p:cNvSpPr>
                    <a:spLocks noChangeArrowheads="1"/>
                  </p:cNvSpPr>
                  <p:nvPr/>
                </p:nvSpPr>
                <p:spPr bwMode="auto">
                  <a:xfrm>
                    <a:off x="1513" y="1247"/>
                    <a:ext cx="247" cy="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&lt;Violet G-A&gt;: CD3 Amcyan</a:t>
                    </a:r>
                    <a:endParaRPr lang="en-US"/>
                  </a:p>
                </p:txBody>
              </p:sp>
            </p:grpSp>
            <p:grpSp>
              <p:nvGrpSpPr>
                <p:cNvPr id="52" name="Group 348"/>
                <p:cNvGrpSpPr>
                  <a:grpSpLocks/>
                </p:cNvGrpSpPr>
                <p:nvPr/>
              </p:nvGrpSpPr>
              <p:grpSpPr bwMode="auto">
                <a:xfrm>
                  <a:off x="1302" y="528"/>
                  <a:ext cx="59" cy="689"/>
                  <a:chOff x="1302" y="528"/>
                  <a:chExt cx="59" cy="689"/>
                </a:xfrm>
              </p:grpSpPr>
              <p:sp>
                <p:nvSpPr>
                  <p:cNvPr id="53" name="Line 3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0" y="528"/>
                    <a:ext cx="1" cy="68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4" name="Group 350"/>
                  <p:cNvGrpSpPr>
                    <a:grpSpLocks/>
                  </p:cNvGrpSpPr>
                  <p:nvPr/>
                </p:nvGrpSpPr>
                <p:grpSpPr bwMode="auto">
                  <a:xfrm>
                    <a:off x="1344" y="544"/>
                    <a:ext cx="16" cy="669"/>
                    <a:chOff x="1344" y="544"/>
                    <a:chExt cx="16" cy="669"/>
                  </a:xfrm>
                </p:grpSpPr>
                <p:sp>
                  <p:nvSpPr>
                    <p:cNvPr id="56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1155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Line 3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3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3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2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1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1105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09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3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089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3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08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3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07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1067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01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Line 3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8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3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6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3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950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3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2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3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18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3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90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3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902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3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85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3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82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Line 3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80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3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790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3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779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3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768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3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760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3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75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3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744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3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99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3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7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3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5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Line 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637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3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2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3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13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3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60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3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597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3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589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3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54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3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1155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3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5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3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58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Line 3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58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3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1161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3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6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3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61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3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6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3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6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3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4" y="1166"/>
                      <a:ext cx="16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3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74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4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85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4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196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Line 4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49" y="1204"/>
                      <a:ext cx="11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4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55" y="1212"/>
                      <a:ext cx="5" cy="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5" name="Rectangle 40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091" y="909"/>
                    <a:ext cx="445" cy="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">
                        <a:solidFill>
                          <a:srgbClr val="000000"/>
                        </a:solidFill>
                      </a:rPr>
                      <a:t>&lt;Violet H-A&gt;: vAmine CD14PB CD19 PB</a:t>
                    </a:r>
                    <a:endParaRPr lang="en-US"/>
                  </a:p>
                </p:txBody>
              </p:sp>
            </p:grpSp>
          </p:grpSp>
          <p:grpSp>
            <p:nvGrpSpPr>
              <p:cNvPr id="42" name="Group 405"/>
              <p:cNvGrpSpPr>
                <a:grpSpLocks/>
              </p:cNvGrpSpPr>
              <p:nvPr/>
            </p:nvGrpSpPr>
            <p:grpSpPr bwMode="auto">
              <a:xfrm>
                <a:off x="1365" y="533"/>
                <a:ext cx="682" cy="681"/>
                <a:chOff x="1365" y="533"/>
                <a:chExt cx="682" cy="681"/>
              </a:xfrm>
            </p:grpSpPr>
            <p:pic>
              <p:nvPicPr>
                <p:cNvPr id="43" name="Picture 40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5" y="533"/>
                  <a:ext cx="682" cy="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4" name="Group 407"/>
                <p:cNvGrpSpPr>
                  <a:grpSpLocks/>
                </p:cNvGrpSpPr>
                <p:nvPr/>
              </p:nvGrpSpPr>
              <p:grpSpPr bwMode="auto">
                <a:xfrm>
                  <a:off x="1609" y="979"/>
                  <a:ext cx="347" cy="233"/>
                  <a:chOff x="1609" y="979"/>
                  <a:chExt cx="347" cy="233"/>
                </a:xfrm>
              </p:grpSpPr>
              <p:grpSp>
                <p:nvGrpSpPr>
                  <p:cNvPr id="45" name="Group 408"/>
                  <p:cNvGrpSpPr>
                    <a:grpSpLocks/>
                  </p:cNvGrpSpPr>
                  <p:nvPr/>
                </p:nvGrpSpPr>
                <p:grpSpPr bwMode="auto">
                  <a:xfrm>
                    <a:off x="1609" y="979"/>
                    <a:ext cx="256" cy="233"/>
                    <a:chOff x="1609" y="979"/>
                    <a:chExt cx="256" cy="233"/>
                  </a:xfrm>
                </p:grpSpPr>
                <p:sp>
                  <p:nvSpPr>
                    <p:cNvPr id="48" name="Freeform 409"/>
                    <p:cNvSpPr>
                      <a:spLocks/>
                    </p:cNvSpPr>
                    <p:nvPr/>
                  </p:nvSpPr>
                  <p:spPr bwMode="auto">
                    <a:xfrm>
                      <a:off x="1609" y="1118"/>
                      <a:ext cx="1" cy="94"/>
                    </a:xfrm>
                    <a:custGeom>
                      <a:avLst/>
                      <a:gdLst>
                        <a:gd name="T0" fmla="*/ 0 w 1"/>
                        <a:gd name="T1" fmla="*/ 0 h 94"/>
                        <a:gd name="T2" fmla="*/ 0 w 1"/>
                        <a:gd name="T3" fmla="*/ 43 h 94"/>
                        <a:gd name="T4" fmla="*/ 0 w 1"/>
                        <a:gd name="T5" fmla="*/ 94 h 94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" h="94">
                          <a:moveTo>
                            <a:pt x="0" y="0"/>
                          </a:moveTo>
                          <a:lnTo>
                            <a:pt x="0" y="43"/>
                          </a:lnTo>
                          <a:lnTo>
                            <a:pt x="0" y="94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FF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reeform 410"/>
                    <p:cNvSpPr>
                      <a:spLocks/>
                    </p:cNvSpPr>
                    <p:nvPr/>
                  </p:nvSpPr>
                  <p:spPr bwMode="auto">
                    <a:xfrm>
                      <a:off x="1609" y="979"/>
                      <a:ext cx="256" cy="233"/>
                    </a:xfrm>
                    <a:custGeom>
                      <a:avLst/>
                      <a:gdLst>
                        <a:gd name="T0" fmla="*/ 256 w 256"/>
                        <a:gd name="T1" fmla="*/ 233 h 233"/>
                        <a:gd name="T2" fmla="*/ 237 w 256"/>
                        <a:gd name="T3" fmla="*/ 14 h 233"/>
                        <a:gd name="T4" fmla="*/ 152 w 256"/>
                        <a:gd name="T5" fmla="*/ 0 h 233"/>
                        <a:gd name="T6" fmla="*/ 82 w 256"/>
                        <a:gd name="T7" fmla="*/ 32 h 233"/>
                        <a:gd name="T8" fmla="*/ 48 w 256"/>
                        <a:gd name="T9" fmla="*/ 80 h 233"/>
                        <a:gd name="T10" fmla="*/ 10 w 256"/>
                        <a:gd name="T11" fmla="*/ 112 h 233"/>
                        <a:gd name="T12" fmla="*/ 0 w 256"/>
                        <a:gd name="T13" fmla="*/ 139 h 23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256" h="233">
                          <a:moveTo>
                            <a:pt x="256" y="233"/>
                          </a:moveTo>
                          <a:lnTo>
                            <a:pt x="237" y="14"/>
                          </a:lnTo>
                          <a:lnTo>
                            <a:pt x="152" y="0"/>
                          </a:lnTo>
                          <a:lnTo>
                            <a:pt x="82" y="32"/>
                          </a:lnTo>
                          <a:lnTo>
                            <a:pt x="48" y="80"/>
                          </a:lnTo>
                          <a:lnTo>
                            <a:pt x="10" y="112"/>
                          </a:lnTo>
                          <a:lnTo>
                            <a:pt x="0" y="13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FF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" name="Freeform 411"/>
                  <p:cNvSpPr>
                    <a:spLocks/>
                  </p:cNvSpPr>
                  <p:nvPr/>
                </p:nvSpPr>
                <p:spPr bwMode="auto">
                  <a:xfrm>
                    <a:off x="1828" y="1086"/>
                    <a:ext cx="128" cy="78"/>
                  </a:xfrm>
                  <a:custGeom>
                    <a:avLst/>
                    <a:gdLst>
                      <a:gd name="T0" fmla="*/ 0 w 128"/>
                      <a:gd name="T1" fmla="*/ 3 h 78"/>
                      <a:gd name="T2" fmla="*/ 0 w 128"/>
                      <a:gd name="T3" fmla="*/ 78 h 78"/>
                      <a:gd name="T4" fmla="*/ 0 w 128"/>
                      <a:gd name="T5" fmla="*/ 78 h 78"/>
                      <a:gd name="T6" fmla="*/ 128 w 128"/>
                      <a:gd name="T7" fmla="*/ 78 h 78"/>
                      <a:gd name="T8" fmla="*/ 128 w 128"/>
                      <a:gd name="T9" fmla="*/ 0 h 78"/>
                      <a:gd name="T10" fmla="*/ 128 w 128"/>
                      <a:gd name="T11" fmla="*/ 0 h 78"/>
                      <a:gd name="T12" fmla="*/ 0 w 128"/>
                      <a:gd name="T13" fmla="*/ 0 h 78"/>
                      <a:gd name="T14" fmla="*/ 0 w 128"/>
                      <a:gd name="T15" fmla="*/ 3 h 7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28" h="78">
                        <a:moveTo>
                          <a:pt x="0" y="3"/>
                        </a:moveTo>
                        <a:lnTo>
                          <a:pt x="0" y="78"/>
                        </a:lnTo>
                        <a:lnTo>
                          <a:pt x="128" y="78"/>
                        </a:lnTo>
                        <a:lnTo>
                          <a:pt x="128" y="0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1831" y="1088"/>
                    <a:ext cx="79" cy="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</a:rPr>
                      <a:t>41.4</a:t>
                    </a:r>
                    <a:endParaRPr lang="en-US"/>
                  </a:p>
                </p:txBody>
              </p:sp>
            </p:grpSp>
          </p:grpSp>
        </p:grpSp>
        <p:sp>
          <p:nvSpPr>
            <p:cNvPr id="9" name="Rectangle 414"/>
            <p:cNvSpPr>
              <a:spLocks noChangeArrowheads="1"/>
            </p:cNvSpPr>
            <p:nvPr/>
          </p:nvSpPr>
          <p:spPr bwMode="auto">
            <a:xfrm rot="16200000">
              <a:off x="1340644" y="5433219"/>
              <a:ext cx="134143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rgbClr val="0080FF"/>
                  </a:solidFill>
                </a:rPr>
                <a:t>CD4 PerCP-Cy5.5</a:t>
              </a:r>
            </a:p>
          </p:txBody>
        </p:sp>
        <p:sp>
          <p:nvSpPr>
            <p:cNvPr id="10" name="Line 415"/>
            <p:cNvSpPr>
              <a:spLocks noChangeShapeType="1"/>
            </p:cNvSpPr>
            <p:nvPr/>
          </p:nvSpPr>
          <p:spPr bwMode="auto">
            <a:xfrm flipV="1">
              <a:off x="2136775" y="4787900"/>
              <a:ext cx="0" cy="1524000"/>
            </a:xfrm>
            <a:prstGeom prst="line">
              <a:avLst/>
            </a:prstGeom>
            <a:noFill/>
            <a:ln w="38100">
              <a:solidFill>
                <a:srgbClr val="008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416"/>
            <p:cNvSpPr>
              <a:spLocks noChangeArrowheads="1"/>
            </p:cNvSpPr>
            <p:nvPr/>
          </p:nvSpPr>
          <p:spPr bwMode="auto">
            <a:xfrm rot="16200000">
              <a:off x="5584825" y="3352801"/>
              <a:ext cx="619125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chemeClr val="bg2"/>
                  </a:solidFill>
                </a:rPr>
                <a:t>SSC-A</a:t>
              </a:r>
            </a:p>
          </p:txBody>
        </p:sp>
        <p:sp>
          <p:nvSpPr>
            <p:cNvPr id="12" name="Line 417"/>
            <p:cNvSpPr>
              <a:spLocks noChangeShapeType="1"/>
            </p:cNvSpPr>
            <p:nvPr/>
          </p:nvSpPr>
          <p:spPr bwMode="auto">
            <a:xfrm flipV="1">
              <a:off x="6019800" y="2736850"/>
              <a:ext cx="0" cy="1524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418"/>
            <p:cNvSpPr>
              <a:spLocks noChangeArrowheads="1"/>
            </p:cNvSpPr>
            <p:nvPr/>
          </p:nvSpPr>
          <p:spPr bwMode="auto">
            <a:xfrm rot="16200000">
              <a:off x="2784475" y="3370263"/>
              <a:ext cx="1495425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rgbClr val="6666FF"/>
                  </a:solidFill>
                </a:rPr>
                <a:t>Exclusion (Violet H)</a:t>
              </a:r>
            </a:p>
          </p:txBody>
        </p:sp>
        <p:sp>
          <p:nvSpPr>
            <p:cNvPr id="14" name="Line 419"/>
            <p:cNvSpPr>
              <a:spLocks noChangeShapeType="1"/>
            </p:cNvSpPr>
            <p:nvPr/>
          </p:nvSpPr>
          <p:spPr bwMode="auto">
            <a:xfrm flipV="1">
              <a:off x="3657600" y="2736850"/>
              <a:ext cx="0" cy="1524000"/>
            </a:xfrm>
            <a:prstGeom prst="line">
              <a:avLst/>
            </a:prstGeom>
            <a:noFill/>
            <a:ln w="38100">
              <a:solidFill>
                <a:srgbClr val="66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420"/>
            <p:cNvSpPr>
              <a:spLocks noChangeArrowheads="1"/>
            </p:cNvSpPr>
            <p:nvPr/>
          </p:nvSpPr>
          <p:spPr bwMode="auto">
            <a:xfrm rot="16200000">
              <a:off x="711994" y="3366294"/>
              <a:ext cx="61118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chemeClr val="bg2"/>
                  </a:solidFill>
                </a:rPr>
                <a:t>FSC-H</a:t>
              </a:r>
            </a:p>
          </p:txBody>
        </p:sp>
        <p:sp>
          <p:nvSpPr>
            <p:cNvPr id="16" name="Line 421"/>
            <p:cNvSpPr>
              <a:spLocks noChangeShapeType="1"/>
            </p:cNvSpPr>
            <p:nvPr/>
          </p:nvSpPr>
          <p:spPr bwMode="auto">
            <a:xfrm flipV="1">
              <a:off x="1143000" y="2736850"/>
              <a:ext cx="0" cy="1524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422"/>
            <p:cNvSpPr>
              <a:spLocks noChangeArrowheads="1"/>
            </p:cNvSpPr>
            <p:nvPr/>
          </p:nvSpPr>
          <p:spPr bwMode="auto">
            <a:xfrm>
              <a:off x="6705600" y="4235450"/>
              <a:ext cx="61118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chemeClr val="bg2"/>
                  </a:solidFill>
                </a:rPr>
                <a:t>FSC-A</a:t>
              </a:r>
            </a:p>
          </p:txBody>
        </p:sp>
        <p:sp>
          <p:nvSpPr>
            <p:cNvPr id="18" name="Rectangle 423"/>
            <p:cNvSpPr>
              <a:spLocks noChangeArrowheads="1"/>
            </p:cNvSpPr>
            <p:nvPr/>
          </p:nvSpPr>
          <p:spPr bwMode="auto">
            <a:xfrm>
              <a:off x="4044950" y="4235450"/>
              <a:ext cx="106838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rgbClr val="6666FF"/>
                  </a:solidFill>
                </a:rPr>
                <a:t>CD3 AmCyan</a:t>
              </a:r>
            </a:p>
          </p:txBody>
        </p:sp>
        <p:sp>
          <p:nvSpPr>
            <p:cNvPr id="19" name="Rectangle 424"/>
            <p:cNvSpPr>
              <a:spLocks noChangeArrowheads="1"/>
            </p:cNvSpPr>
            <p:nvPr/>
          </p:nvSpPr>
          <p:spPr bwMode="auto">
            <a:xfrm>
              <a:off x="1727200" y="4235450"/>
              <a:ext cx="641350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chemeClr val="bg2"/>
                  </a:solidFill>
                </a:rPr>
                <a:t>FSC-W</a:t>
              </a:r>
            </a:p>
          </p:txBody>
        </p:sp>
        <p:sp>
          <p:nvSpPr>
            <p:cNvPr id="20" name="Line 425"/>
            <p:cNvSpPr>
              <a:spLocks noChangeShapeType="1"/>
            </p:cNvSpPr>
            <p:nvPr/>
          </p:nvSpPr>
          <p:spPr bwMode="auto">
            <a:xfrm flipV="1">
              <a:off x="1219200" y="4260850"/>
              <a:ext cx="17526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426"/>
            <p:cNvSpPr>
              <a:spLocks noChangeShapeType="1"/>
            </p:cNvSpPr>
            <p:nvPr/>
          </p:nvSpPr>
          <p:spPr bwMode="auto">
            <a:xfrm flipV="1">
              <a:off x="3733800" y="4260850"/>
              <a:ext cx="1752600" cy="0"/>
            </a:xfrm>
            <a:prstGeom prst="line">
              <a:avLst/>
            </a:prstGeom>
            <a:noFill/>
            <a:ln w="38100">
              <a:solidFill>
                <a:srgbClr val="66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427"/>
            <p:cNvSpPr>
              <a:spLocks noChangeShapeType="1"/>
            </p:cNvSpPr>
            <p:nvPr/>
          </p:nvSpPr>
          <p:spPr bwMode="auto">
            <a:xfrm flipV="1">
              <a:off x="6096000" y="4260850"/>
              <a:ext cx="17526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Rectangle 428"/>
            <p:cNvSpPr>
              <a:spLocks noChangeArrowheads="1"/>
            </p:cNvSpPr>
            <p:nvPr/>
          </p:nvSpPr>
          <p:spPr bwMode="auto">
            <a:xfrm>
              <a:off x="2590800" y="6391275"/>
              <a:ext cx="1108075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>
                  <a:solidFill>
                    <a:srgbClr val="FF0000"/>
                  </a:solidFill>
                </a:rPr>
                <a:t>CD8 Alexa700</a:t>
              </a:r>
            </a:p>
          </p:txBody>
        </p:sp>
        <p:sp>
          <p:nvSpPr>
            <p:cNvPr id="24" name="Line 429"/>
            <p:cNvSpPr>
              <a:spLocks noChangeShapeType="1"/>
            </p:cNvSpPr>
            <p:nvPr/>
          </p:nvSpPr>
          <p:spPr bwMode="auto">
            <a:xfrm flipV="1">
              <a:off x="2198688" y="6416675"/>
              <a:ext cx="1905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430"/>
            <p:cNvSpPr>
              <a:spLocks noChangeShapeType="1"/>
            </p:cNvSpPr>
            <p:nvPr/>
          </p:nvSpPr>
          <p:spPr bwMode="auto">
            <a:xfrm flipV="1">
              <a:off x="2667000" y="3422650"/>
              <a:ext cx="762000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431"/>
            <p:cNvSpPr>
              <a:spLocks noChangeShapeType="1"/>
            </p:cNvSpPr>
            <p:nvPr/>
          </p:nvSpPr>
          <p:spPr bwMode="auto">
            <a:xfrm flipV="1">
              <a:off x="4953000" y="3422650"/>
              <a:ext cx="685800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432"/>
            <p:cNvSpPr>
              <a:spLocks noChangeShapeType="1"/>
            </p:cNvSpPr>
            <p:nvPr/>
          </p:nvSpPr>
          <p:spPr bwMode="auto">
            <a:xfrm flipV="1">
              <a:off x="7620000" y="3422650"/>
              <a:ext cx="685800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433"/>
            <p:cNvSpPr>
              <a:spLocks noChangeArrowheads="1"/>
            </p:cNvSpPr>
            <p:nvPr/>
          </p:nvSpPr>
          <p:spPr bwMode="auto">
            <a:xfrm>
              <a:off x="1447800" y="2403475"/>
              <a:ext cx="1200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Ungated</a:t>
              </a:r>
            </a:p>
          </p:txBody>
        </p:sp>
        <p:sp>
          <p:nvSpPr>
            <p:cNvPr id="29" name="Rectangle 434"/>
            <p:cNvSpPr>
              <a:spLocks noChangeArrowheads="1"/>
            </p:cNvSpPr>
            <p:nvPr/>
          </p:nvSpPr>
          <p:spPr bwMode="auto">
            <a:xfrm>
              <a:off x="3933825" y="2403475"/>
              <a:ext cx="11715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Singlets</a:t>
              </a:r>
            </a:p>
          </p:txBody>
        </p:sp>
        <p:sp>
          <p:nvSpPr>
            <p:cNvPr id="30" name="Rectangle 435"/>
            <p:cNvSpPr>
              <a:spLocks noChangeArrowheads="1"/>
            </p:cNvSpPr>
            <p:nvPr/>
          </p:nvSpPr>
          <p:spPr bwMode="auto">
            <a:xfrm>
              <a:off x="5791200" y="2403475"/>
              <a:ext cx="21955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CD3+ Exclusion-</a:t>
              </a:r>
            </a:p>
          </p:txBody>
        </p:sp>
        <p:sp>
          <p:nvSpPr>
            <p:cNvPr id="31" name="Rectangle 436"/>
            <p:cNvSpPr>
              <a:spLocks noChangeArrowheads="1"/>
            </p:cNvSpPr>
            <p:nvPr/>
          </p:nvSpPr>
          <p:spPr bwMode="auto">
            <a:xfrm>
              <a:off x="2600325" y="4419600"/>
              <a:ext cx="1046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Scatter</a:t>
              </a:r>
            </a:p>
          </p:txBody>
        </p:sp>
        <p:sp>
          <p:nvSpPr>
            <p:cNvPr id="32" name="Rectangle 437"/>
            <p:cNvSpPr>
              <a:spLocks noChangeArrowheads="1"/>
            </p:cNvSpPr>
            <p:nvPr/>
          </p:nvSpPr>
          <p:spPr bwMode="auto">
            <a:xfrm>
              <a:off x="152400" y="1838325"/>
              <a:ext cx="140421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Basic Gates:</a:t>
              </a:r>
            </a:p>
          </p:txBody>
        </p:sp>
        <p:sp>
          <p:nvSpPr>
            <p:cNvPr id="33" name="Rectangle 438"/>
            <p:cNvSpPr>
              <a:spLocks noChangeArrowheads="1"/>
            </p:cNvSpPr>
            <p:nvPr/>
          </p:nvSpPr>
          <p:spPr bwMode="auto">
            <a:xfrm>
              <a:off x="5551488" y="4740275"/>
              <a:ext cx="1362075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-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34" name="Rectangle 439"/>
            <p:cNvSpPr>
              <a:spLocks noChangeArrowheads="1"/>
            </p:cNvSpPr>
            <p:nvPr/>
          </p:nvSpPr>
          <p:spPr bwMode="auto">
            <a:xfrm>
              <a:off x="5551488" y="5857875"/>
              <a:ext cx="1362075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-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35" name="Rectangle 440"/>
            <p:cNvSpPr>
              <a:spLocks noChangeArrowheads="1"/>
            </p:cNvSpPr>
            <p:nvPr/>
          </p:nvSpPr>
          <p:spPr bwMode="auto">
            <a:xfrm>
              <a:off x="5530850" y="5299075"/>
              <a:ext cx="1403350" cy="40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8000"/>
                  </a:solidFill>
                </a:rPr>
                <a:t>CD4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r>
                <a:rPr lang="en-US" sz="2000" b="1">
                  <a:solidFill>
                    <a:srgbClr val="FF8000"/>
                  </a:solidFill>
                </a:rPr>
                <a:t>CD8</a:t>
              </a:r>
              <a:r>
                <a:rPr lang="en-US" sz="2000" b="1" baseline="30000">
                  <a:solidFill>
                    <a:srgbClr val="FF8000"/>
                  </a:solidFill>
                </a:rPr>
                <a:t>+</a:t>
              </a:r>
              <a:endParaRPr lang="en-US" sz="2000" b="1">
                <a:solidFill>
                  <a:srgbClr val="FF8000"/>
                </a:solidFill>
              </a:endParaRPr>
            </a:p>
          </p:txBody>
        </p:sp>
        <p:sp>
          <p:nvSpPr>
            <p:cNvPr id="36" name="Line 441"/>
            <p:cNvSpPr>
              <a:spLocks noChangeShapeType="1"/>
            </p:cNvSpPr>
            <p:nvPr/>
          </p:nvSpPr>
          <p:spPr bwMode="auto">
            <a:xfrm rot="16200000" flipH="1">
              <a:off x="4724400" y="5273675"/>
              <a:ext cx="0" cy="4572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442"/>
            <p:cNvSpPr>
              <a:spLocks noChangeShapeType="1"/>
            </p:cNvSpPr>
            <p:nvPr/>
          </p:nvSpPr>
          <p:spPr bwMode="auto">
            <a:xfrm rot="16200000" flipH="1">
              <a:off x="4570413" y="5424488"/>
              <a:ext cx="2286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Line 443"/>
            <p:cNvSpPr>
              <a:spLocks noChangeShapeType="1"/>
            </p:cNvSpPr>
            <p:nvPr/>
          </p:nvSpPr>
          <p:spPr bwMode="auto">
            <a:xfrm rot="16200000">
              <a:off x="4532313" y="5157788"/>
              <a:ext cx="304800" cy="381000"/>
            </a:xfrm>
            <a:prstGeom prst="line">
              <a:avLst/>
            </a:prstGeom>
            <a:noFill/>
            <a:ln w="38100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444"/>
            <p:cNvSpPr>
              <a:spLocks noChangeArrowheads="1"/>
            </p:cNvSpPr>
            <p:nvPr/>
          </p:nvSpPr>
          <p:spPr bwMode="auto">
            <a:xfrm>
              <a:off x="76200" y="2127250"/>
              <a:ext cx="1079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- 3 total</a:t>
              </a:r>
            </a:p>
          </p:txBody>
        </p:sp>
        <p:sp>
          <p:nvSpPr>
            <p:cNvPr id="40" name="Text Box 446"/>
            <p:cNvSpPr txBox="1">
              <a:spLocks noChangeArrowheads="1"/>
            </p:cNvSpPr>
            <p:nvPr/>
          </p:nvSpPr>
          <p:spPr bwMode="auto">
            <a:xfrm>
              <a:off x="7772400" y="6656388"/>
              <a:ext cx="1341438" cy="19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00" i="1">
                  <a:solidFill>
                    <a:schemeClr val="accent2"/>
                  </a:solidFill>
                </a:rPr>
                <a:t>Duke University Medical Center</a:t>
              </a:r>
              <a:endParaRPr lang="en-US" sz="7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Immunophenotyping</a:t>
            </a:r>
            <a:r>
              <a:rPr lang="en-US" dirty="0" smtClean="0"/>
              <a:t> (B cells)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25688" y="1387475"/>
            <a:ext cx="3922712" cy="5089525"/>
            <a:chOff x="2325688" y="1387475"/>
            <a:chExt cx="3922712" cy="5089525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688" y="2057400"/>
              <a:ext cx="3922712" cy="387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7"/>
            <p:cNvSpPr txBox="1">
              <a:spLocks noChangeArrowheads="1"/>
            </p:cNvSpPr>
            <p:nvPr/>
          </p:nvSpPr>
          <p:spPr bwMode="auto">
            <a:xfrm>
              <a:off x="4953000" y="1395413"/>
              <a:ext cx="128905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Transitional </a:t>
              </a:r>
            </a:p>
            <a:p>
              <a:pPr algn="ctr" eaLnBrk="1" hangingPunct="1"/>
              <a:r>
                <a:rPr lang="en-US" sz="1200"/>
                <a:t>CD38++/IgD+</a:t>
              </a:r>
            </a:p>
            <a:p>
              <a:pPr algn="ctr" eaLnBrk="1" hangingPunct="1"/>
              <a:r>
                <a:rPr lang="en-US" sz="1000"/>
                <a:t>(CD23</a:t>
              </a:r>
              <a:r>
                <a:rPr lang="en-US" sz="1000" baseline="30000"/>
                <a:t>+</a:t>
              </a:r>
              <a:r>
                <a:rPr lang="en-US" sz="1000"/>
                <a:t>/CD27</a:t>
              </a:r>
              <a:r>
                <a:rPr lang="en-US" sz="1000" baseline="30000"/>
                <a:t>-</a:t>
              </a:r>
              <a:r>
                <a:rPr lang="en-US" sz="1000"/>
                <a:t>)</a:t>
              </a:r>
            </a:p>
          </p:txBody>
        </p: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810000" y="1412875"/>
              <a:ext cx="9413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Naïve</a:t>
              </a:r>
            </a:p>
            <a:p>
              <a:pPr algn="ctr" eaLnBrk="1" hangingPunct="1"/>
              <a:r>
                <a:rPr lang="en-US" sz="1200"/>
                <a:t>CD38+/IgD+</a:t>
              </a:r>
            </a:p>
          </p:txBody>
        </p:sp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2590800" y="1387475"/>
              <a:ext cx="1146175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Naive/Memory</a:t>
              </a:r>
            </a:p>
            <a:p>
              <a:pPr algn="ctr" eaLnBrk="1" hangingPunct="1"/>
              <a:r>
                <a:rPr lang="en-US" sz="1200"/>
                <a:t>CD38-/IgD+</a:t>
              </a:r>
            </a:p>
            <a:p>
              <a:pPr algn="ctr" eaLnBrk="1" hangingPunct="1"/>
              <a:r>
                <a:rPr lang="en-US" sz="1000"/>
                <a:t>(CD23</a:t>
              </a:r>
              <a:r>
                <a:rPr lang="en-US" sz="1000" baseline="30000"/>
                <a:t>+/-</a:t>
              </a:r>
              <a:r>
                <a:rPr lang="en-US" sz="1000"/>
                <a:t>/CD27</a:t>
              </a:r>
              <a:r>
                <a:rPr lang="en-US" sz="1000" baseline="30000"/>
                <a:t>+/-</a:t>
              </a:r>
              <a:r>
                <a:rPr lang="en-US" sz="1000"/>
                <a:t>)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2552700" y="5867400"/>
              <a:ext cx="876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Memory</a:t>
              </a:r>
            </a:p>
            <a:p>
              <a:pPr algn="ctr" eaLnBrk="1" hangingPunct="1"/>
              <a:r>
                <a:rPr lang="en-US" sz="1200"/>
                <a:t>CD38-/IgD-</a:t>
              </a:r>
            </a:p>
          </p:txBody>
        </p: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3733800" y="5861050"/>
              <a:ext cx="1069975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/>
                <a:t>Early Memory</a:t>
              </a:r>
            </a:p>
            <a:p>
              <a:pPr algn="ctr" eaLnBrk="1" hangingPunct="1"/>
              <a:r>
                <a:rPr lang="en-US" sz="1200"/>
                <a:t>CD38+/IgD-</a:t>
              </a:r>
            </a:p>
            <a:p>
              <a:pPr algn="ctr" eaLnBrk="1" hangingPunct="1"/>
              <a:r>
                <a:rPr lang="en-US" sz="1000"/>
                <a:t>(CD23</a:t>
              </a:r>
              <a:r>
                <a:rPr lang="en-US" sz="1000" baseline="30000"/>
                <a:t>-</a:t>
              </a:r>
              <a:r>
                <a:rPr lang="en-US" sz="1000"/>
                <a:t>/CD27</a:t>
              </a:r>
              <a:r>
                <a:rPr lang="en-US" sz="1000" baseline="30000"/>
                <a:t>+</a:t>
              </a:r>
              <a:r>
                <a:rPr lang="en-US" sz="1000"/>
                <a:t>)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4953000" y="5862638"/>
              <a:ext cx="9921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200" dirty="0" err="1"/>
                <a:t>Plasmablasts</a:t>
              </a:r>
              <a:endParaRPr lang="en-US" sz="1200" dirty="0"/>
            </a:p>
            <a:p>
              <a:pPr algn="ctr" eaLnBrk="1" hangingPunct="1"/>
              <a:r>
                <a:rPr lang="en-US" sz="1200" dirty="0"/>
                <a:t>CD38++/</a:t>
              </a:r>
              <a:r>
                <a:rPr lang="en-US" sz="1200" dirty="0" err="1"/>
                <a:t>IgD</a:t>
              </a:r>
              <a:r>
                <a:rPr lang="en-US" sz="1200" dirty="0"/>
                <a:t>-</a:t>
              </a: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3784600" y="2632075"/>
              <a:ext cx="1706563" cy="1652588"/>
            </a:xfrm>
            <a:prstGeom prst="curvedRightArrow">
              <a:avLst/>
            </a:prstGeom>
            <a:solidFill>
              <a:schemeClr val="accent1">
                <a:lumMod val="20000"/>
                <a:lumOff val="80000"/>
                <a:alpha val="39000"/>
              </a:schemeClr>
            </a:solidFill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988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1529</Words>
  <Application>Microsoft Office PowerPoint</Application>
  <PresentationFormat>On-screen Show (4:3)</PresentationFormat>
  <Paragraphs>376</Paragraphs>
  <Slides>42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Worksheet</vt:lpstr>
      <vt:lpstr>Flow Cytometry Analysis for HIV/AIDS</vt:lpstr>
      <vt:lpstr>Overview</vt:lpstr>
      <vt:lpstr>Duke Human Immune Profiling</vt:lpstr>
      <vt:lpstr>PowerPoint Presentation</vt:lpstr>
      <vt:lpstr>PowerPoint Presentation</vt:lpstr>
      <vt:lpstr>Flow applications in hiv/aids</vt:lpstr>
      <vt:lpstr>Applications in HIV/AIDS</vt:lpstr>
      <vt:lpstr>Immunophenotyping – basic T subsets</vt:lpstr>
      <vt:lpstr>Immunophenotyping (B cells)</vt:lpstr>
      <vt:lpstr>Maturation/Memory (CD8)</vt:lpstr>
      <vt:lpstr>Maturation/Memory</vt:lpstr>
      <vt:lpstr>Functional Assays (ICS)</vt:lpstr>
      <vt:lpstr>Functional T subsets</vt:lpstr>
      <vt:lpstr>Boolean Gating Combinatorics</vt:lpstr>
      <vt:lpstr>Proliferation Assays</vt:lpstr>
      <vt:lpstr>Tetramers</vt:lpstr>
      <vt:lpstr>Automated analysis</vt:lpstr>
      <vt:lpstr>Automated Analysis</vt:lpstr>
      <vt:lpstr>QA/QC</vt:lpstr>
      <vt:lpstr>New hierarchical DP model improves subset alignment and detection of rare cell subsets by borrowing strength across samples</vt:lpstr>
      <vt:lpstr>Hierarchical DP results in cell subset alignment, more consistent clustering and eliminates false positive events that arise with standard DP clustering </vt:lpstr>
      <vt:lpstr>Marker usefulness, equivalence, redundancy</vt:lpstr>
      <vt:lpstr>EQAPOL program</vt:lpstr>
      <vt:lpstr>Manual/Automated comparison of cytokine+ve CD4 from EQAPOL sendout #1</vt:lpstr>
      <vt:lpstr>Potential for ontology contributions to flow</vt:lpstr>
      <vt:lpstr>Ambiguities in flow analysis</vt:lpstr>
      <vt:lpstr>Types of “markers”</vt:lpstr>
      <vt:lpstr>Marker equivalence? CD45RO and CD45RA</vt:lpstr>
      <vt:lpstr>Definition and number of cell subsets</vt:lpstr>
      <vt:lpstr>Transitional memory cells</vt:lpstr>
      <vt:lpstr>3 cytokines versus 1 or 2 cytokines</vt:lpstr>
      <vt:lpstr>Dynamic changes</vt:lpstr>
      <vt:lpstr>Changes with activation</vt:lpstr>
      <vt:lpstr>Changes with Proliferation</vt:lpstr>
      <vt:lpstr>Context dependence</vt:lpstr>
      <vt:lpstr>Fresh vs Cryo CD4 Subsets</vt:lpstr>
      <vt:lpstr>Normal vs HIV+: CD4 maturational subsets 197 vs 27, 57, 62L, 197, RA, 28</vt:lpstr>
      <vt:lpstr>PowerPoint Presentation</vt:lpstr>
      <vt:lpstr>Higher order relationships</vt:lpstr>
      <vt:lpstr>Marriage of automated approaches and ontology?</vt:lpstr>
      <vt:lpstr>Potential applications of ontology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Cytometry Analysis for HIV/AIDS</dc:title>
  <dc:creator>Cliburn</dc:creator>
  <cp:lastModifiedBy>phismith</cp:lastModifiedBy>
  <cp:revision>43</cp:revision>
  <dcterms:created xsi:type="dcterms:W3CDTF">2012-06-10T15:03:24Z</dcterms:created>
  <dcterms:modified xsi:type="dcterms:W3CDTF">2012-06-13T17:46:24Z</dcterms:modified>
</cp:coreProperties>
</file>