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88" r:id="rId4"/>
    <p:sldId id="293" r:id="rId5"/>
    <p:sldId id="258" r:id="rId6"/>
    <p:sldId id="259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87" r:id="rId20"/>
    <p:sldId id="289" r:id="rId21"/>
    <p:sldId id="295" r:id="rId22"/>
    <p:sldId id="270" r:id="rId23"/>
    <p:sldId id="272" r:id="rId24"/>
    <p:sldId id="273" r:id="rId25"/>
    <p:sldId id="286" r:id="rId26"/>
    <p:sldId id="294" r:id="rId27"/>
    <p:sldId id="279" r:id="rId28"/>
    <p:sldId id="280" r:id="rId29"/>
    <p:sldId id="285" r:id="rId30"/>
    <p:sldId id="290" r:id="rId31"/>
    <p:sldId id="291" r:id="rId32"/>
    <p:sldId id="292" r:id="rId33"/>
    <p:sldId id="278" r:id="rId34"/>
    <p:sldId id="281" r:id="rId35"/>
    <p:sldId id="283" r:id="rId36"/>
    <p:sldId id="282" r:id="rId37"/>
    <p:sldId id="284" r:id="rId38"/>
    <p:sldId id="300" r:id="rId39"/>
    <p:sldId id="301" r:id="rId40"/>
    <p:sldId id="296" r:id="rId41"/>
    <p:sldId id="297" r:id="rId42"/>
    <p:sldId id="299" r:id="rId43"/>
    <p:sldId id="298" r:id="rId44"/>
    <p:sldId id="302" r:id="rId45"/>
    <p:sldId id="27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iehl:Dropbox:Work%20Files:IO-IDO-PRO-FLO%20Workshop:GO%20Term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Growth in GO Terms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Sheet1!$D$3</c:f>
              <c:strCache>
                <c:ptCount val="1"/>
                <c:pt idx="0">
                  <c:v>Terms</c:v>
                </c:pt>
              </c:strCache>
            </c:strRef>
          </c:tx>
          <c:xVal>
            <c:numRef>
              <c:f>Sheet1!$C$4:$C$8</c:f>
              <c:numCache>
                <c:formatCode>General</c:formatCode>
                <c:ptCount val="5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14.0</c:v>
                </c:pt>
              </c:numCache>
            </c:numRef>
          </c:xVal>
          <c:yVal>
            <c:numRef>
              <c:f>Sheet1!$D$4:$D$8</c:f>
              <c:numCache>
                <c:formatCode>General</c:formatCode>
                <c:ptCount val="5"/>
                <c:pt idx="0">
                  <c:v>0.0</c:v>
                </c:pt>
                <c:pt idx="1">
                  <c:v>6861.0</c:v>
                </c:pt>
                <c:pt idx="2">
                  <c:v>16362.0</c:v>
                </c:pt>
                <c:pt idx="3">
                  <c:v>23053.0</c:v>
                </c:pt>
                <c:pt idx="4">
                  <c:v>37217.0</c:v>
                </c:pt>
              </c:numCache>
            </c:numRef>
          </c:yVal>
          <c:smooth val="1"/>
        </c:ser>
        <c:axId val="561432248"/>
        <c:axId val="561435288"/>
      </c:scatterChart>
      <c:valAx>
        <c:axId val="561432248"/>
        <c:scaling>
          <c:orientation val="minMax"/>
        </c:scaling>
        <c:axPos val="b"/>
        <c:numFmt formatCode="General" sourceLinked="1"/>
        <c:tickLblPos val="nextTo"/>
        <c:crossAx val="561435288"/>
        <c:crosses val="autoZero"/>
        <c:crossBetween val="midCat"/>
      </c:valAx>
      <c:valAx>
        <c:axId val="561435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1432248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21FB6-B13A-604C-8F49-DE83D45E7DB3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87C0-3DE7-3E45-961E-4D127B07D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6EBE3-8600-984B-907F-18A0D51B4203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74576-F723-6847-9AD3-65D703C37CE8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95ACF-7AA8-0941-A31C-8D8EA54F9115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95ACF-7AA8-0941-A31C-8D8EA54F9115}" type="slidenum">
              <a:rPr lang="en-US"/>
              <a:pPr/>
              <a:t>18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B19E8-812F-DF4C-930A-E9163D19201C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A7BB5-A989-2144-A7A4-20ED011F7BA5}" type="slidenum">
              <a:rPr lang="en-US"/>
              <a:pPr/>
              <a:t>28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F3DA-E650-FF40-95EF-16906D79BAC8}" type="datetimeFigureOut">
              <a:rPr lang="en-US" smtClean="0"/>
              <a:pPr/>
              <a:t>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CF94-44F3-6B4F-8044-5A157BE9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Gene Ontology and Immune System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Alexander D. Diehl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6/11/12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APmanhatta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28600"/>
            <a:ext cx="2309812" cy="64008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86600" y="2693988"/>
            <a:ext cx="912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2012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45538" y="1687703"/>
            <a:ext cx="39989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Transcription</a:t>
            </a:r>
          </a:p>
          <a:p>
            <a:r>
              <a:rPr lang="en-US" sz="2800" dirty="0"/>
              <a:t>Translation</a:t>
            </a:r>
          </a:p>
          <a:p>
            <a:r>
              <a:rPr lang="en-US" sz="2800" dirty="0"/>
              <a:t>Mitosis</a:t>
            </a:r>
          </a:p>
          <a:p>
            <a:r>
              <a:rPr lang="en-US" sz="2800" dirty="0"/>
              <a:t>Signal Transduction</a:t>
            </a:r>
          </a:p>
          <a:p>
            <a:r>
              <a:rPr lang="en-US" sz="2800" dirty="0"/>
              <a:t>Programmed Cell Death</a:t>
            </a:r>
          </a:p>
          <a:p>
            <a:r>
              <a:rPr lang="en-US" sz="2800" dirty="0"/>
              <a:t>Development</a:t>
            </a:r>
          </a:p>
          <a:p>
            <a:r>
              <a:rPr lang="en-US" sz="2800" dirty="0"/>
              <a:t>Neurobiology</a:t>
            </a:r>
          </a:p>
          <a:p>
            <a:endParaRPr lang="en-US" sz="2800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276600" y="2057400"/>
            <a:ext cx="449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783479" y="2209800"/>
            <a:ext cx="3065121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929417" y="2438400"/>
            <a:ext cx="4385783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484442" y="2895600"/>
            <a:ext cx="5745157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255071" y="2133600"/>
            <a:ext cx="2679129" cy="108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3352800" y="4572000"/>
            <a:ext cx="419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3352800" y="3886200"/>
            <a:ext cx="434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APmanhatta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28600"/>
            <a:ext cx="2309812" cy="64008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86600" y="2693988"/>
            <a:ext cx="912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2012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45538" y="1687703"/>
            <a:ext cx="3653189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Transcription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Mitosis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Signal Transduction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Programmed Cell Death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Development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Neurobiology</a:t>
            </a:r>
          </a:p>
          <a:p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66800" y="4876800"/>
            <a:ext cx="2674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Immunology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596879" y="2438400"/>
            <a:ext cx="3718321" cy="2819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Term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Top-Down and Bottom-Up.</a:t>
            </a:r>
          </a:p>
          <a:p>
            <a:endParaRPr lang="en-US" dirty="0" smtClean="0"/>
          </a:p>
          <a:p>
            <a:r>
              <a:rPr lang="en-US" dirty="0" smtClean="0"/>
              <a:t>Top-Down represents focused efforts to represent an entire sub-field of biology; usually led by a GO Editor with the help of expert biologists.</a:t>
            </a:r>
          </a:p>
          <a:p>
            <a:endParaRPr lang="en-US" dirty="0" smtClean="0"/>
          </a:p>
          <a:p>
            <a:r>
              <a:rPr lang="en-US" dirty="0" smtClean="0"/>
              <a:t>Bottom-Up development largely driven by needs of annotators.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Term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Muscle Development – 2007</a:t>
            </a:r>
          </a:p>
          <a:p>
            <a:r>
              <a:rPr lang="en-US" dirty="0" smtClean="0"/>
              <a:t>Heart Development – 2009</a:t>
            </a:r>
          </a:p>
          <a:p>
            <a:r>
              <a:rPr lang="en-US" dirty="0" smtClean="0"/>
              <a:t>Kidney Development – 2010</a:t>
            </a:r>
          </a:p>
          <a:p>
            <a:r>
              <a:rPr lang="en-US" dirty="0" smtClean="0"/>
              <a:t>Electron Transport – 2008</a:t>
            </a:r>
          </a:p>
          <a:p>
            <a:r>
              <a:rPr lang="en-US" dirty="0" smtClean="0"/>
              <a:t>PAMGO – 2006-2008</a:t>
            </a:r>
          </a:p>
          <a:p>
            <a:r>
              <a:rPr lang="en-US" dirty="0" smtClean="0"/>
              <a:t>Transcription – 2010 </a:t>
            </a:r>
          </a:p>
          <a:p>
            <a:r>
              <a:rPr lang="en-US" dirty="0" smtClean="0"/>
              <a:t>Signal Transduction – 2009-2012</a:t>
            </a:r>
          </a:p>
          <a:p>
            <a:r>
              <a:rPr lang="en-US" dirty="0" smtClean="0"/>
              <a:t>Virus Terms – 2009 – present</a:t>
            </a:r>
          </a:p>
          <a:p>
            <a:r>
              <a:rPr lang="en-US" dirty="0" smtClean="0"/>
              <a:t>Immunology – 2006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Term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Muscle Development – 2007</a:t>
            </a:r>
          </a:p>
          <a:p>
            <a:r>
              <a:rPr lang="en-US" dirty="0" smtClean="0"/>
              <a:t>Heart Development – 2009</a:t>
            </a:r>
          </a:p>
          <a:p>
            <a:r>
              <a:rPr lang="en-US" dirty="0" smtClean="0"/>
              <a:t>Kidney Development – 2010</a:t>
            </a:r>
          </a:p>
          <a:p>
            <a:r>
              <a:rPr lang="en-US" dirty="0" smtClean="0"/>
              <a:t>Electron Transport – 2008</a:t>
            </a:r>
          </a:p>
          <a:p>
            <a:r>
              <a:rPr lang="en-US" dirty="0" smtClean="0"/>
              <a:t>PAMGO – 2006-2008</a:t>
            </a:r>
          </a:p>
          <a:p>
            <a:r>
              <a:rPr lang="en-US" dirty="0" smtClean="0"/>
              <a:t>Transcription – 2010 </a:t>
            </a:r>
          </a:p>
          <a:p>
            <a:r>
              <a:rPr lang="en-US" dirty="0" smtClean="0"/>
              <a:t>Signal Transduction – 2009-2012</a:t>
            </a:r>
          </a:p>
          <a:p>
            <a:r>
              <a:rPr lang="en-US" dirty="0" smtClean="0"/>
              <a:t>Virus Terms – 2009 – present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Immunology – 2006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Revision of Immunology Terms in Biological Process Ontology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November 2005 GO Content Meeting at</a:t>
            </a:r>
            <a:r>
              <a:rPr lang="en-US" sz="2000" dirty="0" smtClean="0"/>
              <a:t> TIGR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Meeting of outside experts (immunologists) and GO Consortium members (</a:t>
            </a:r>
            <a:r>
              <a:rPr lang="en-US" sz="2000" dirty="0" err="1"/>
              <a:t>ontologists</a:t>
            </a:r>
            <a:r>
              <a:rPr lang="en-US" sz="2000" dirty="0"/>
              <a:t>) to discuss proposals.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Winter-Spring-Summer 2006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Additional term development and public </a:t>
            </a:r>
            <a:r>
              <a:rPr lang="en-US" sz="2000" dirty="0" smtClean="0"/>
              <a:t>discussions.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September 18, 2006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New immunology terms</a:t>
            </a:r>
            <a:r>
              <a:rPr lang="en-US" sz="2000" dirty="0" smtClean="0"/>
              <a:t> incorporated </a:t>
            </a:r>
            <a:r>
              <a:rPr lang="en-US" sz="2000" dirty="0"/>
              <a:t>into the official Gene Ontology.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/>
              <a:t>(Diehl et al., Bioinformatics. 2007 Apr 1;23(7):913-5.)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Changes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r>
              <a:rPr lang="en-US" sz="2600" dirty="0"/>
              <a:t>726 new GO biological process terms created for immunological processes.</a:t>
            </a:r>
          </a:p>
          <a:p>
            <a:endParaRPr lang="en-US" sz="2600" dirty="0"/>
          </a:p>
          <a:p>
            <a:r>
              <a:rPr lang="en-US" sz="2600" dirty="0"/>
              <a:t>Large scale rearrangements of existing terms performed to improve logical consistency.</a:t>
            </a:r>
          </a:p>
          <a:p>
            <a:endParaRPr lang="en-US" sz="2600" dirty="0"/>
          </a:p>
          <a:p>
            <a:r>
              <a:rPr lang="en-US" sz="2600" dirty="0" err="1"/>
              <a:t>Is_a</a:t>
            </a:r>
            <a:r>
              <a:rPr lang="en-US" sz="2600" dirty="0"/>
              <a:t> links provided for all primary terms.</a:t>
            </a:r>
          </a:p>
          <a:p>
            <a:endParaRPr lang="en-US" sz="2600" dirty="0"/>
          </a:p>
          <a:p>
            <a:r>
              <a:rPr lang="en-US" sz="2600" dirty="0"/>
              <a:t>Structure</a:t>
            </a:r>
            <a:r>
              <a:rPr lang="en-US" sz="2600" dirty="0" smtClean="0"/>
              <a:t> allows for </a:t>
            </a:r>
            <a:r>
              <a:rPr lang="en-US" sz="2600" dirty="0"/>
              <a:t>addition of new terms in a consistent fashion.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Improvements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sz="2200"/>
              <a:t>•	Created separate term hierarchies for processes involved in activation of the immune system and effector mechanisms of the immune system.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Tx/>
              <a:buChar char="l"/>
            </a:pPr>
            <a:endParaRPr lang="en-US" sz="2200"/>
          </a:p>
          <a:p>
            <a:pPr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sz="2200"/>
              <a:t>•	Improved the representation of innate immunity and incorporated plant innate immunity terms.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Tx/>
              <a:buChar char="l"/>
            </a:pPr>
            <a:endParaRPr lang="en-US" sz="2200"/>
          </a:p>
          <a:p>
            <a:pPr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sz="2200"/>
              <a:t>•	Improved the representation of immune cell differentiation, particularly for T and B cells.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Tx/>
              <a:buChar char="l"/>
            </a:pPr>
            <a:endParaRPr lang="en-US" sz="2200"/>
          </a:p>
          <a:p>
            <a:pPr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sz="2200"/>
              <a:t>•	Improved the inflammatory response hierarchy.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 Structure</a:t>
            </a:r>
            <a:endParaRPr lang="en-US" dirty="0"/>
          </a:p>
        </p:txBody>
      </p:sp>
      <p:pic>
        <p:nvPicPr>
          <p:cNvPr id="6" name="Picture 8" descr="gene_ontology0002376_1_1-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-13671" b="-13671"/>
          <a:stretch>
            <a:fillRect/>
          </a:stretch>
        </p:blipFill>
        <p:spPr bwMode="auto">
          <a:xfrm>
            <a:off x="66273" y="1417638"/>
            <a:ext cx="8952481" cy="4923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504" y="6341158"/>
            <a:ext cx="220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 all terms shown)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Well Represented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and B cell selection</a:t>
            </a:r>
          </a:p>
          <a:p>
            <a:r>
              <a:rPr lang="en-US" dirty="0" smtClean="0"/>
              <a:t>Antigen processing and presentation</a:t>
            </a:r>
          </a:p>
          <a:p>
            <a:r>
              <a:rPr lang="en-US" dirty="0" smtClean="0"/>
              <a:t>Somatic diversification of immune receptors</a:t>
            </a:r>
          </a:p>
          <a:p>
            <a:r>
              <a:rPr lang="en-US" dirty="0" smtClean="0"/>
              <a:t>General processes of inflammation</a:t>
            </a:r>
          </a:p>
          <a:p>
            <a:r>
              <a:rPr lang="en-US" dirty="0" smtClean="0"/>
              <a:t>Complement activation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Started 1998, </a:t>
            </a:r>
            <a:r>
              <a:rPr lang="en-US" dirty="0" err="1" smtClean="0"/>
              <a:t>FlyBase</a:t>
            </a:r>
            <a:r>
              <a:rPr lang="en-US" dirty="0" smtClean="0"/>
              <a:t>, SGD, MGI</a:t>
            </a:r>
          </a:p>
          <a:p>
            <a:r>
              <a:rPr lang="en-US" dirty="0" smtClean="0"/>
              <a:t>GO Consortium funded by NIH 2001</a:t>
            </a:r>
          </a:p>
          <a:p>
            <a:r>
              <a:rPr lang="en-US" dirty="0" smtClean="0"/>
              <a:t>At least 20 </a:t>
            </a:r>
            <a:r>
              <a:rPr lang="en-US" dirty="0" err="1" smtClean="0"/>
              <a:t>MODs</a:t>
            </a:r>
            <a:r>
              <a:rPr lang="en-US" dirty="0" smtClean="0"/>
              <a:t>, databases, societies, and institutes are Consortium Members.</a:t>
            </a:r>
          </a:p>
          <a:p>
            <a:r>
              <a:rPr lang="en-US" dirty="0" smtClean="0"/>
              <a:t>A GO Editorial Office is maintained at EBI, and other GO developers are found elsewhere.</a:t>
            </a:r>
          </a:p>
          <a:p>
            <a:r>
              <a:rPr lang="en-US" dirty="0" smtClean="0"/>
              <a:t>Multiple GOC meetings occur yearly, including general meetings, content meetings, and annotation training meetings.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that need additional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Innate immune response regulation of the adaptive immune response.</a:t>
            </a:r>
          </a:p>
          <a:p>
            <a:r>
              <a:rPr lang="en-US" dirty="0" smtClean="0"/>
              <a:t>Better clarification of what an inflammatory response is and the relationship of inflammatory responses to immune responses.</a:t>
            </a:r>
          </a:p>
          <a:p>
            <a:r>
              <a:rPr lang="en-US" dirty="0" smtClean="0"/>
              <a:t>Better representation of T cell subset differentiation/development.</a:t>
            </a:r>
          </a:p>
          <a:p>
            <a:r>
              <a:rPr lang="en-US" dirty="0" smtClean="0"/>
              <a:t>Better integration with terms from the GO PAMGO project (Plant-Assorted Microbe Gene Ontology).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PAMGO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Encompass multi-</a:t>
            </a:r>
            <a:r>
              <a:rPr lang="en-US" dirty="0" err="1" smtClean="0"/>
              <a:t>organismal</a:t>
            </a:r>
            <a:r>
              <a:rPr lang="en-US" dirty="0" smtClean="0"/>
              <a:t> processes such as:</a:t>
            </a:r>
          </a:p>
          <a:p>
            <a:pPr lvl="1"/>
            <a:r>
              <a:rPr lang="en-US" dirty="0" smtClean="0"/>
              <a:t>adhesion to host</a:t>
            </a:r>
          </a:p>
          <a:p>
            <a:pPr lvl="1"/>
            <a:r>
              <a:rPr lang="en-US" dirty="0" smtClean="0"/>
              <a:t>interspecies quorum sensing</a:t>
            </a:r>
            <a:endParaRPr lang="en-US" dirty="0" smtClean="0"/>
          </a:p>
          <a:p>
            <a:pPr lvl="1"/>
            <a:r>
              <a:rPr lang="en-US" dirty="0" smtClean="0"/>
              <a:t>induction by virus of host apoptotic process</a:t>
            </a:r>
            <a:endParaRPr lang="en-US" dirty="0" smtClean="0"/>
          </a:p>
          <a:p>
            <a:pPr lvl="1"/>
            <a:r>
              <a:rPr lang="en-US" dirty="0" smtClean="0"/>
              <a:t>pore formation in membrane of other organism</a:t>
            </a:r>
            <a:endParaRPr lang="en-US" dirty="0" smtClean="0"/>
          </a:p>
          <a:p>
            <a:pPr lvl="1"/>
            <a:r>
              <a:rPr lang="en-US" dirty="0" smtClean="0"/>
              <a:t>induction by </a:t>
            </a:r>
            <a:r>
              <a:rPr lang="en-US" dirty="0" err="1" smtClean="0"/>
              <a:t>symbiont</a:t>
            </a:r>
            <a:r>
              <a:rPr lang="en-US" dirty="0" smtClean="0"/>
              <a:t> in host of tumor, nodule, or growth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Cellular </a:t>
            </a:r>
            <a:r>
              <a:rPr lang="en-US" dirty="0" err="1" smtClean="0">
                <a:solidFill>
                  <a:srgbClr val="000000"/>
                </a:solidFill>
              </a:rPr>
              <a:t>Extravasation</a:t>
            </a:r>
            <a:endParaRPr lang="en-US" dirty="0"/>
          </a:p>
        </p:txBody>
      </p:sp>
      <p:pic>
        <p:nvPicPr>
          <p:cNvPr id="8" name="Content Placeholder 7" descr="Cellular Extravasation Image B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546" b="-9546"/>
          <a:stretch>
            <a:fillRect/>
          </a:stretch>
        </p:blipFill>
        <p:spPr>
          <a:xfrm>
            <a:off x="110521" y="1641435"/>
            <a:ext cx="8906162" cy="4898046"/>
          </a:xfrm>
        </p:spPr>
      </p:pic>
      <p:sp>
        <p:nvSpPr>
          <p:cNvPr id="9" name="TextBox 8"/>
          <p:cNvSpPr txBox="1"/>
          <p:nvPr/>
        </p:nvSpPr>
        <p:spPr>
          <a:xfrm>
            <a:off x="1080376" y="1632791"/>
            <a:ext cx="540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Rolling                           Activation                     Arrest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94008" y="2972709"/>
            <a:ext cx="1740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Diapedesis</a:t>
            </a:r>
            <a:r>
              <a:rPr lang="en-US" sz="2000" dirty="0" smtClean="0"/>
              <a:t>/</a:t>
            </a:r>
          </a:p>
          <a:p>
            <a:pPr algn="ctr"/>
            <a:r>
              <a:rPr lang="en-US" sz="2000" dirty="0" smtClean="0"/>
              <a:t>Transmigration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Cellular </a:t>
            </a:r>
            <a:r>
              <a:rPr lang="en-US" dirty="0" err="1" smtClean="0">
                <a:solidFill>
                  <a:srgbClr val="000000"/>
                </a:solidFill>
              </a:rPr>
              <a:t>Extravasation</a:t>
            </a:r>
            <a:endParaRPr lang="en-US" dirty="0"/>
          </a:p>
        </p:txBody>
      </p:sp>
      <p:pic>
        <p:nvPicPr>
          <p:cNvPr id="5" name="Content Placeholder 4" descr="CellExtrava2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t="-24534" b="-2453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-24534" b="-24534"/>
              <a:stretch>
                <a:fillRect/>
              </a:stretch>
            </p:blipFill>
          </mc:Fallback>
        </mc:AlternateContent>
        <p:spPr>
          <a:xfrm>
            <a:off x="55318" y="1348758"/>
            <a:ext cx="9060872" cy="4983130"/>
          </a:xfr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556609" y="2564663"/>
            <a:ext cx="222672" cy="1588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707156" y="1671292"/>
            <a:ext cx="3661724" cy="761427"/>
          </a:xfrm>
          <a:custGeom>
            <a:avLst/>
            <a:gdLst>
              <a:gd name="connsiteX0" fmla="*/ 3661724 w 3661724"/>
              <a:gd name="connsiteY0" fmla="*/ 761427 h 761427"/>
              <a:gd name="connsiteX1" fmla="*/ 2804023 w 3661724"/>
              <a:gd name="connsiteY1" fmla="*/ 85214 h 761427"/>
              <a:gd name="connsiteX2" fmla="*/ 668017 w 3661724"/>
              <a:gd name="connsiteY2" fmla="*/ 250144 h 761427"/>
              <a:gd name="connsiteX3" fmla="*/ 0 w 3661724"/>
              <a:gd name="connsiteY3" fmla="*/ 753181 h 76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1724" h="761427">
                <a:moveTo>
                  <a:pt x="3661724" y="761427"/>
                </a:moveTo>
                <a:cubicBezTo>
                  <a:pt x="3482349" y="465927"/>
                  <a:pt x="3302974" y="170428"/>
                  <a:pt x="2804023" y="85214"/>
                </a:cubicBezTo>
                <a:cubicBezTo>
                  <a:pt x="2305072" y="0"/>
                  <a:pt x="1135354" y="138816"/>
                  <a:pt x="668017" y="250144"/>
                </a:cubicBezTo>
                <a:cubicBezTo>
                  <a:pt x="200680" y="361472"/>
                  <a:pt x="0" y="753181"/>
                  <a:pt x="0" y="753181"/>
                </a:cubicBezTo>
              </a:path>
            </a:pathLst>
          </a:cu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674643" y="2292055"/>
            <a:ext cx="173176" cy="10973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Cellular </a:t>
            </a:r>
            <a:r>
              <a:rPr lang="en-US" dirty="0" err="1" smtClean="0">
                <a:solidFill>
                  <a:srgbClr val="000000"/>
                </a:solidFill>
              </a:rPr>
              <a:t>Extravasation</a:t>
            </a: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47700" y="1905000"/>
            <a:ext cx="7848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[Term]</a:t>
            </a: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id: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GO:0050901</a:t>
            </a: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name: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leukocyte tethering or rolling</a:t>
            </a: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namespace: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biological_process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def: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"Transient adhesive interactions between leukocytes and endothelial cells lining blood vessels mediated primarily by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selectins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and which are typically the first step in cellular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extravasation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." [ISBN:0781735149, PMID:14680625, PMID:14708592, PMID:7507411, PMID:8600538]</a:t>
            </a:r>
          </a:p>
          <a:p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is_a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GO:0007159 ! leukocyte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cell-cell adhesion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relationship: 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part_of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GO:0045123 ! cellular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extravasation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Cellular </a:t>
            </a:r>
            <a:r>
              <a:rPr lang="en-US" dirty="0" err="1" smtClean="0">
                <a:solidFill>
                  <a:srgbClr val="000000"/>
                </a:solidFill>
              </a:rPr>
              <a:t>Extravasation</a:t>
            </a:r>
            <a:endParaRPr lang="en-US" dirty="0"/>
          </a:p>
        </p:txBody>
      </p:sp>
      <p:pic>
        <p:nvPicPr>
          <p:cNvPr id="4" name="Picture 3" descr="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16706"/>
            <a:ext cx="9144001" cy="5257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6271" y="6552429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Blood 109:1342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GO Annotation?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annotation is the statement of a connection between </a:t>
            </a:r>
            <a:r>
              <a:rPr lang="en-US" dirty="0" smtClean="0"/>
              <a:t>a type </a:t>
            </a:r>
            <a:r>
              <a:rPr lang="en-US" dirty="0" smtClean="0"/>
              <a:t>of gene product and the types designated by terms </a:t>
            </a:r>
            <a:r>
              <a:rPr lang="en-US" dirty="0" smtClean="0"/>
              <a:t>in the </a:t>
            </a:r>
            <a:r>
              <a:rPr lang="en-US" dirty="0" smtClean="0"/>
              <a:t>GO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statement is created </a:t>
            </a:r>
            <a:r>
              <a:rPr lang="en-US" dirty="0" smtClean="0"/>
              <a:t>on the </a:t>
            </a:r>
            <a:r>
              <a:rPr lang="en-US" dirty="0" smtClean="0"/>
              <a:t>basis of observations of the instances of such </a:t>
            </a:r>
            <a:r>
              <a:rPr lang="en-US" dirty="0" smtClean="0"/>
              <a:t>types made </a:t>
            </a:r>
            <a:r>
              <a:rPr lang="en-US" dirty="0" smtClean="0"/>
              <a:t>in experiments and of the inferences drawn </a:t>
            </a:r>
            <a:r>
              <a:rPr lang="en-US" dirty="0" smtClean="0"/>
              <a:t>from such </a:t>
            </a:r>
            <a:r>
              <a:rPr lang="en-US" dirty="0" smtClean="0"/>
              <a:t>observations.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32799" y="6368478"/>
            <a:ext cx="479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Hill, DP, et al.</a:t>
            </a:r>
            <a:r>
              <a:rPr lang="en-US" dirty="0" smtClean="0"/>
              <a:t>, BMC Bioinformatics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9 </a:t>
            </a:r>
            <a:r>
              <a:rPr lang="en-US" dirty="0" err="1" smtClean="0"/>
              <a:t>Suppl</a:t>
            </a:r>
            <a:r>
              <a:rPr lang="en-US" dirty="0" smtClean="0"/>
              <a:t> 5:S2.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GO Annotation 1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Lankar D, “Dynamics of major histocompatibility complex class II compartments during B cell receptor-mediated cell activation,” J Exp Med. 2002 Feb 18;195(4):461-72.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Mouse </a:t>
            </a:r>
            <a:r>
              <a:rPr lang="en-US" sz="2600" b="1"/>
              <a:t>H2-DMa</a:t>
            </a:r>
            <a:r>
              <a:rPr lang="en-US" sz="2600"/>
              <a:t> annotated 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600"/>
              <a:t>	</a:t>
            </a:r>
            <a:r>
              <a:rPr lang="en-US" sz="2600" u="sng"/>
              <a:t>GO:0005771 multivesicular body</a:t>
            </a:r>
            <a:r>
              <a:rPr lang="en-US" sz="2600"/>
              <a:t>, as an “inferred from direct evidence” (IDA) annotation of EM data.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6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6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GO Annotation 2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Negishi I et al., “Essential role for ZAP-70 in both positive and negative selection of thymocytes,” Nature. 1995 Aug 3;376(6539):435-8.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Mouse </a:t>
            </a:r>
            <a:r>
              <a:rPr lang="en-US" sz="2200" b="1"/>
              <a:t>Zap70</a:t>
            </a:r>
            <a:r>
              <a:rPr lang="en-US" sz="2200"/>
              <a:t> Annotated 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/>
              <a:t>	</a:t>
            </a:r>
            <a:r>
              <a:rPr lang="en-US" sz="2200" u="sng"/>
              <a:t>GO:0045059 positive thymic T cell selection</a:t>
            </a:r>
            <a:r>
              <a:rPr lang="en-US" sz="2200"/>
              <a:t> as an “inferred from mutant phenotype” (IMP) annotation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200"/>
              <a:t>	</a:t>
            </a:r>
            <a:r>
              <a:rPr lang="en-US" sz="2200" i="1"/>
              <a:t>and</a:t>
            </a:r>
            <a:endParaRPr lang="en-US" sz="22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/>
              <a:t>	 </a:t>
            </a:r>
            <a:r>
              <a:rPr lang="en-US" sz="2200" u="sng"/>
              <a:t>GO:0045060 negative thymic T cell selection</a:t>
            </a:r>
            <a:r>
              <a:rPr lang="en-US" sz="2200"/>
              <a:t> as an “inferred from mutant phenotype” (IMP) annotation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/>
              <a:t>	based flow cytometry data of thymocytes from wildtype and mutant mice.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10 at 2.56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07" y="288405"/>
            <a:ext cx="6571987" cy="6281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9053" y="6526566"/>
            <a:ext cx="195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amigo.geneontology.org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for the annotation of gene products, primarily proteins, but also </a:t>
            </a:r>
            <a:r>
              <a:rPr lang="en-US" dirty="0" err="1" smtClean="0"/>
              <a:t>RNAs</a:t>
            </a:r>
            <a:r>
              <a:rPr lang="en-US" dirty="0" smtClean="0"/>
              <a:t> of various types, to provide a common language for representing protein properties.</a:t>
            </a:r>
          </a:p>
          <a:p>
            <a:endParaRPr lang="en-US" dirty="0" smtClean="0"/>
          </a:p>
          <a:p>
            <a:r>
              <a:rPr lang="en-US" dirty="0" smtClean="0"/>
              <a:t>Predates BFO and the OBO Foundry, and is still being improved to match recent best practices in ontology building.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6-10 at 2.59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90" y="185789"/>
            <a:ext cx="7064420" cy="6365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9053" y="6526566"/>
            <a:ext cx="195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amigo.geneontology.org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6-10 at 3.06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79" y="182971"/>
            <a:ext cx="7699642" cy="6408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9053" y="6526566"/>
            <a:ext cx="1542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informatics.jax.org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6-10 at 3.06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79" y="182971"/>
            <a:ext cx="7699642" cy="6408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9053" y="6526566"/>
            <a:ext cx="1542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informatics.jax.org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631575" y="83439"/>
            <a:ext cx="1316384" cy="33374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Annotation Counts for Immune System Process (2007)</a:t>
            </a:r>
            <a:endParaRPr lang="en-US" dirty="0"/>
          </a:p>
        </p:txBody>
      </p:sp>
      <p:pic>
        <p:nvPicPr>
          <p:cNvPr id="4" name="Picture 5" descr="Annotation Count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509" r="-150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99053" y="6526566"/>
            <a:ext cx="195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amigo.geneontology.org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Annotation Counts for Immune System Process (2012)</a:t>
            </a:r>
            <a:endParaRPr lang="en-US" dirty="0"/>
          </a:p>
        </p:txBody>
      </p:sp>
      <p:pic>
        <p:nvPicPr>
          <p:cNvPr id="6" name="Content Placeholder 5" descr="Screen shot 2012-06-09 at 11.55.3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855" r="-15855"/>
          <a:stretch>
            <a:fillRect/>
          </a:stretch>
        </p:blipFill>
        <p:spPr>
          <a:xfrm>
            <a:off x="28337" y="1600199"/>
            <a:ext cx="9075666" cy="4991267"/>
          </a:xfrm>
        </p:spPr>
      </p:pic>
      <p:sp>
        <p:nvSpPr>
          <p:cNvPr id="4" name="TextBox 3"/>
          <p:cNvSpPr txBox="1"/>
          <p:nvPr/>
        </p:nvSpPr>
        <p:spPr>
          <a:xfrm>
            <a:off x="6999053" y="6526566"/>
            <a:ext cx="195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amigo.geneontology.org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Annotation Counts for Immune System Process (2012 human-mouse)</a:t>
            </a:r>
            <a:endParaRPr lang="en-US" dirty="0"/>
          </a:p>
        </p:txBody>
      </p:sp>
      <p:pic>
        <p:nvPicPr>
          <p:cNvPr id="5" name="Content Placeholder 4" descr="Screen shot 2012-06-10 at 12.07.4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584" r="-15584"/>
          <a:stretch>
            <a:fillRect/>
          </a:stretch>
        </p:blipFill>
        <p:spPr>
          <a:xfrm>
            <a:off x="22270" y="1600199"/>
            <a:ext cx="9099460" cy="5004353"/>
          </a:xfrm>
        </p:spPr>
      </p:pic>
      <p:sp>
        <p:nvSpPr>
          <p:cNvPr id="4" name="TextBox 3"/>
          <p:cNvSpPr txBox="1"/>
          <p:nvPr/>
        </p:nvSpPr>
        <p:spPr>
          <a:xfrm>
            <a:off x="6999053" y="6526566"/>
            <a:ext cx="195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amigo.geneontology.org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Product Annotation to Immune System Process</a:t>
            </a:r>
            <a:endParaRPr lang="en-US" dirty="0"/>
          </a:p>
        </p:txBody>
      </p:sp>
      <p:pic>
        <p:nvPicPr>
          <p:cNvPr id="4" name="Picture 3" descr="Screen shot 2012-06-10 at 9.56.3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1583325"/>
            <a:ext cx="6464300" cy="5202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9053" y="6526566"/>
            <a:ext cx="195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amigo.geneontology.org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Immunology Annotation Progress is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annotation is time-consuming.</a:t>
            </a:r>
          </a:p>
          <a:p>
            <a:endParaRPr lang="en-US" dirty="0" smtClean="0"/>
          </a:p>
          <a:p>
            <a:r>
              <a:rPr lang="en-US" dirty="0" smtClean="0"/>
              <a:t>GOC annotation efforts mostly focused on other areas of biology.</a:t>
            </a:r>
          </a:p>
          <a:p>
            <a:endParaRPr lang="en-US" dirty="0" smtClean="0"/>
          </a:p>
          <a:p>
            <a:r>
              <a:rPr lang="en-US" dirty="0" smtClean="0"/>
              <a:t>Immunology is complex:  Complicated experimental data require expert annotators to assign granular annotations.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Use of GO Annotations in Microarray Analysis	</a:t>
            </a:r>
            <a:endParaRPr lang="en-US" sz="3200" dirty="0"/>
          </a:p>
        </p:txBody>
      </p:sp>
      <p:pic>
        <p:nvPicPr>
          <p:cNvPr id="7" name="Picture 6" descr="Screen shot 2012-06-11 at 12.42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28" y="1147937"/>
            <a:ext cx="6799944" cy="5450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0610" y="6526566"/>
            <a:ext cx="2865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PLoS</a:t>
            </a:r>
            <a:r>
              <a:rPr lang="en-US" sz="1400" dirty="0" smtClean="0"/>
              <a:t> Genet. 2011 Jun;7(6):e1002097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Use of GO Annotations in Microarray Analysis	</a:t>
            </a:r>
            <a:endParaRPr lang="en-US" sz="3200" dirty="0"/>
          </a:p>
        </p:txBody>
      </p:sp>
      <p:pic>
        <p:nvPicPr>
          <p:cNvPr id="4" name="Picture 3" descr="Figure B cropp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6" y="1336220"/>
            <a:ext cx="8023089" cy="505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0610" y="6526566"/>
            <a:ext cx="2865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PLoS</a:t>
            </a:r>
            <a:r>
              <a:rPr lang="en-US" sz="1400" dirty="0" smtClean="0"/>
              <a:t> Genet. 2011 Jun;7(6):e1002097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ontology development is focused on “normal” aspects of an organism’s biology.</a:t>
            </a:r>
          </a:p>
          <a:p>
            <a:pPr lvl="1"/>
            <a:r>
              <a:rPr lang="en-US" dirty="0" smtClean="0"/>
              <a:t>Includes defense and immune responses.</a:t>
            </a:r>
          </a:p>
          <a:p>
            <a:pPr lvl="1"/>
            <a:r>
              <a:rPr lang="en-US" dirty="0" smtClean="0"/>
              <a:t>Includes processes of symbiosis, encompassing mutualism through parasitism, in which processes originating from one organism affect another organism or organisms.</a:t>
            </a:r>
          </a:p>
          <a:p>
            <a:pPr lvl="1"/>
            <a:r>
              <a:rPr lang="en-US" dirty="0" smtClean="0"/>
              <a:t>Excludes pathogenic processes, such as </a:t>
            </a:r>
            <a:r>
              <a:rPr lang="en-US" dirty="0" err="1" smtClean="0"/>
              <a:t>tumorigenesis</a:t>
            </a:r>
            <a:r>
              <a:rPr lang="en-US" dirty="0" smtClean="0"/>
              <a:t> </a:t>
            </a:r>
            <a:r>
              <a:rPr lang="en-US" dirty="0" smtClean="0"/>
              <a:t>induced </a:t>
            </a:r>
            <a:r>
              <a:rPr lang="en-US" dirty="0" smtClean="0"/>
              <a:t>by an organism’s own</a:t>
            </a:r>
            <a:r>
              <a:rPr lang="en-US" dirty="0" smtClean="0"/>
              <a:t> mutated proteins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as key components</a:t>
            </a:r>
          </a:p>
          <a:p>
            <a:pPr lvl="1"/>
            <a:r>
              <a:rPr lang="en-US" dirty="0" smtClean="0"/>
              <a:t>GO BP terms for immune system processes</a:t>
            </a:r>
          </a:p>
          <a:p>
            <a:pPr lvl="1"/>
            <a:r>
              <a:rPr lang="en-US" dirty="0" smtClean="0"/>
              <a:t>GO MF terms for molecular functions that play a part in the function of the immune system</a:t>
            </a:r>
          </a:p>
          <a:p>
            <a:pPr lvl="1"/>
            <a:r>
              <a:rPr lang="en-US" dirty="0" smtClean="0"/>
              <a:t>GO CC terms for cellular components and protein complexes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representation of pathological immune system processes</a:t>
            </a:r>
          </a:p>
          <a:p>
            <a:pPr lvl="1"/>
            <a:r>
              <a:rPr lang="en-US" dirty="0" smtClean="0"/>
              <a:t>allergy</a:t>
            </a:r>
          </a:p>
          <a:p>
            <a:pPr lvl="1"/>
            <a:r>
              <a:rPr lang="en-US" dirty="0" smtClean="0"/>
              <a:t>autoimmunity</a:t>
            </a:r>
          </a:p>
          <a:p>
            <a:pPr lvl="1"/>
            <a:r>
              <a:rPr lang="en-US" dirty="0" smtClean="0"/>
              <a:t>chronic inflammatory responses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can be described as faulty regulation of normal immune system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 cell types</a:t>
            </a:r>
          </a:p>
          <a:p>
            <a:endParaRPr lang="en-US" dirty="0" smtClean="0"/>
          </a:p>
          <a:p>
            <a:r>
              <a:rPr lang="en-US" dirty="0" smtClean="0"/>
              <a:t>Immune </a:t>
            </a:r>
            <a:r>
              <a:rPr lang="en-US" dirty="0" err="1" smtClean="0"/>
              <a:t>epitope</a:t>
            </a:r>
            <a:r>
              <a:rPr lang="en-US" dirty="0" smtClean="0"/>
              <a:t> types</a:t>
            </a:r>
          </a:p>
          <a:p>
            <a:endParaRPr lang="en-US" dirty="0" smtClean="0"/>
          </a:p>
          <a:p>
            <a:r>
              <a:rPr lang="en-US" dirty="0" smtClean="0"/>
              <a:t>Immune signaling pathway representations</a:t>
            </a:r>
          </a:p>
          <a:p>
            <a:endParaRPr lang="en-US" dirty="0" smtClean="0"/>
          </a:p>
          <a:p>
            <a:r>
              <a:rPr lang="en-US" dirty="0" smtClean="0"/>
              <a:t>Immunology assays,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MGI, The Jackson Laboratory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Judy Blake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Mary Dolan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Harold Drabkin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Hill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EBI-GOA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Evelyn Camon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EBI-GO Editorial Office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Jennifer Clark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Midori Harris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Amelia Ireland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Jane Lomax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UT Southwestern Medical Center and </a:t>
            </a:r>
            <a:r>
              <a:rPr kumimoji="0" lang="en-US" sz="1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ImmPort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Jamie Lee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Richard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Scheuermann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/>
              <a:t>Lindsay </a:t>
            </a:r>
            <a:r>
              <a:rPr lang="en-US" kern="0" dirty="0" err="1" smtClean="0"/>
              <a:t>Cowell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 Participants in the November 2005 GO Content Meeting and others who helped at all steps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Cellular </a:t>
            </a:r>
            <a:r>
              <a:rPr lang="en-US" dirty="0" err="1" smtClean="0">
                <a:solidFill>
                  <a:srgbClr val="000000"/>
                </a:solidFill>
              </a:rPr>
              <a:t>Extravasation</a:t>
            </a:r>
            <a:endParaRPr lang="en-US" dirty="0"/>
          </a:p>
        </p:txBody>
      </p:sp>
      <p:pic>
        <p:nvPicPr>
          <p:cNvPr id="6" name="Content Placeholder 5" descr="CellExtrava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t="-29534" b="-2953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-29534" b="-29534"/>
              <a:stretch>
                <a:fillRect/>
              </a:stretch>
            </p:blipFill>
          </mc:Fallback>
        </mc:AlternateContent>
        <p:spPr>
          <a:xfrm>
            <a:off x="37673" y="1376403"/>
            <a:ext cx="8986196" cy="494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GO represents three biological domains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b="1" i="1" dirty="0" smtClean="0">
                <a:ea typeface="ＭＳ Ｐゴシック" charset="-128"/>
                <a:cs typeface="ＭＳ Ｐゴシック" charset="-128"/>
              </a:rPr>
              <a:t>Molecular Function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= </a:t>
            </a:r>
            <a:r>
              <a:rPr lang="en-US" sz="2919" dirty="0" smtClean="0">
                <a:ea typeface="ＭＳ Ｐゴシック" charset="-128"/>
                <a:cs typeface="ＭＳ Ｐゴシック" charset="-128"/>
              </a:rPr>
              <a:t>elemental activity/task</a:t>
            </a:r>
          </a:p>
          <a:p>
            <a:pPr lvl="1">
              <a:lnSpc>
                <a:spcPct val="90000"/>
              </a:lnSpc>
              <a:spcBef>
                <a:spcPts val="438"/>
              </a:spcBef>
            </a:pPr>
            <a:r>
              <a:rPr lang="en-US" sz="2000" dirty="0" smtClean="0"/>
              <a:t>the tasks performed by individual gene products; examples include </a:t>
            </a:r>
            <a:r>
              <a:rPr lang="en-US" sz="2000" i="1" dirty="0" smtClean="0">
                <a:solidFill>
                  <a:srgbClr val="CC00FF"/>
                </a:solidFill>
              </a:rPr>
              <a:t>carbohydrate binding</a:t>
            </a:r>
            <a:r>
              <a:rPr lang="en-US" sz="2000" dirty="0" smtClean="0"/>
              <a:t> and </a:t>
            </a:r>
            <a:r>
              <a:rPr lang="en-US" sz="2000" i="1" dirty="0" err="1" smtClean="0">
                <a:solidFill>
                  <a:srgbClr val="CC00FF"/>
                </a:solidFill>
              </a:rPr>
              <a:t>ATPase</a:t>
            </a:r>
            <a:r>
              <a:rPr lang="en-US" sz="2000" i="1" dirty="0" smtClean="0">
                <a:solidFill>
                  <a:srgbClr val="CC00FF"/>
                </a:solidFill>
              </a:rPr>
              <a:t> activity.</a:t>
            </a:r>
            <a:endParaRPr lang="en-US" sz="2000" b="1" i="1" dirty="0" smtClean="0"/>
          </a:p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b="1" i="1" dirty="0" smtClean="0">
                <a:ea typeface="ＭＳ Ｐゴシック" charset="-128"/>
                <a:cs typeface="ＭＳ Ｐゴシック" charset="-128"/>
              </a:rPr>
              <a:t>Cellular Component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= </a:t>
            </a:r>
            <a:r>
              <a:rPr lang="en-US" sz="2919" dirty="0" smtClean="0">
                <a:ea typeface="ＭＳ Ｐゴシック" charset="-128"/>
                <a:cs typeface="ＭＳ Ｐゴシック" charset="-128"/>
              </a:rPr>
              <a:t>location or complex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subcellular</a:t>
            </a:r>
            <a:r>
              <a:rPr lang="en-US" sz="2000" dirty="0" smtClean="0"/>
              <a:t> and extracellular structures, locations, and macromolecular complexes including protein complexes; examples include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i="1" dirty="0">
                <a:solidFill>
                  <a:srgbClr val="CC00FF"/>
                </a:solidFill>
              </a:rPr>
              <a:t>	</a:t>
            </a:r>
            <a:r>
              <a:rPr lang="en-US" sz="2000" i="1" dirty="0" smtClean="0">
                <a:solidFill>
                  <a:srgbClr val="CC00FF"/>
                </a:solidFill>
              </a:rPr>
              <a:t>nucleus</a:t>
            </a:r>
            <a:r>
              <a:rPr lang="en-US" sz="2000" dirty="0" smtClean="0"/>
              <a:t>, </a:t>
            </a:r>
            <a:r>
              <a:rPr lang="en-US" sz="2000" i="1" dirty="0" smtClean="0">
                <a:solidFill>
                  <a:srgbClr val="CC00FF"/>
                </a:solidFill>
              </a:rPr>
              <a:t>endoplasmic reticulum lumen</a:t>
            </a:r>
            <a:r>
              <a:rPr lang="en-US" sz="2000" dirty="0" smtClean="0"/>
              <a:t>, and </a:t>
            </a:r>
            <a:r>
              <a:rPr lang="en-US" sz="2054" i="1" dirty="0" err="1">
                <a:solidFill>
                  <a:srgbClr val="CC00FF"/>
                </a:solidFill>
              </a:rPr>
              <a:t>activin</a:t>
            </a:r>
            <a:r>
              <a:rPr lang="en-US" sz="2054" i="1" dirty="0">
                <a:solidFill>
                  <a:srgbClr val="CC00FF"/>
                </a:solidFill>
              </a:rPr>
              <a:t> complex</a:t>
            </a:r>
          </a:p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b="1" i="1" dirty="0" smtClean="0">
                <a:ea typeface="ＭＳ Ｐゴシック" charset="-128"/>
                <a:cs typeface="ＭＳ Ｐゴシック" charset="-128"/>
              </a:rPr>
              <a:t>Biological Process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= </a:t>
            </a:r>
            <a:r>
              <a:rPr lang="en-US" sz="2919" dirty="0" smtClean="0">
                <a:ea typeface="ＭＳ Ｐゴシック" charset="-128"/>
                <a:cs typeface="ＭＳ Ｐゴシック" charset="-128"/>
              </a:rPr>
              <a:t>a </a:t>
            </a:r>
            <a:r>
              <a:rPr lang="en-US" sz="2919" dirty="0" smtClean="0"/>
              <a:t>series </a:t>
            </a:r>
            <a:r>
              <a:rPr lang="en-US" sz="2919" dirty="0"/>
              <a:t>of events accomplished by one or more ordered assemblies of molecular functions</a:t>
            </a:r>
            <a:endParaRPr lang="en-US" sz="2919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broad biological goals, examples include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i="1" dirty="0">
                <a:solidFill>
                  <a:srgbClr val="CC00FF"/>
                </a:solidFill>
              </a:rPr>
              <a:t>	</a:t>
            </a:r>
            <a:r>
              <a:rPr lang="en-US" sz="2054" i="1" dirty="0" smtClean="0">
                <a:solidFill>
                  <a:srgbClr val="CC00FF"/>
                </a:solidFill>
              </a:rPr>
              <a:t>mitosis</a:t>
            </a:r>
            <a:r>
              <a:rPr lang="en-US" sz="2054" dirty="0" smtClean="0"/>
              <a:t> or </a:t>
            </a:r>
            <a:r>
              <a:rPr lang="en-US" sz="2054" i="1" dirty="0" err="1" smtClean="0">
                <a:solidFill>
                  <a:srgbClr val="CC00FF"/>
                </a:solidFill>
              </a:rPr>
              <a:t>purine</a:t>
            </a:r>
            <a:r>
              <a:rPr lang="en-US" sz="2054" i="1" dirty="0" smtClean="0">
                <a:solidFill>
                  <a:srgbClr val="CC00FF"/>
                </a:solidFill>
              </a:rPr>
              <a:t> base metabolic process</a:t>
            </a:r>
            <a:endParaRPr lang="en-US" sz="205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GO represents three biological domains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b="1" i="1" dirty="0" smtClean="0">
                <a:ea typeface="ＭＳ Ｐゴシック" charset="-128"/>
                <a:cs typeface="ＭＳ Ｐゴシック" charset="-128"/>
              </a:rPr>
              <a:t>Molecular Function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= </a:t>
            </a:r>
            <a:r>
              <a:rPr lang="en-US" sz="2919" dirty="0" smtClean="0">
                <a:ea typeface="ＭＳ Ｐゴシック" charset="-128"/>
                <a:cs typeface="ＭＳ Ｐゴシック" charset="-128"/>
              </a:rPr>
              <a:t>elemental activity/task</a:t>
            </a:r>
          </a:p>
          <a:p>
            <a:pPr lvl="1">
              <a:lnSpc>
                <a:spcPct val="90000"/>
              </a:lnSpc>
              <a:spcBef>
                <a:spcPts val="438"/>
              </a:spcBef>
            </a:pPr>
            <a:r>
              <a:rPr lang="en-US" sz="2000" dirty="0" smtClean="0"/>
              <a:t>the tasks performed by individual gene products; examples include </a:t>
            </a:r>
            <a:r>
              <a:rPr lang="en-US" sz="2000" i="1" dirty="0" smtClean="0">
                <a:solidFill>
                  <a:srgbClr val="CC00FF"/>
                </a:solidFill>
              </a:rPr>
              <a:t>peptide antigen binding</a:t>
            </a:r>
            <a:r>
              <a:rPr lang="en-US" sz="2000" dirty="0" smtClean="0"/>
              <a:t> and </a:t>
            </a:r>
            <a:r>
              <a:rPr lang="en-US" sz="2000" i="1" dirty="0" err="1" smtClean="0">
                <a:solidFill>
                  <a:srgbClr val="CC00FF"/>
                </a:solidFill>
              </a:rPr>
              <a:t>cytidine</a:t>
            </a:r>
            <a:r>
              <a:rPr lang="en-US" sz="2000" i="1" dirty="0" smtClean="0">
                <a:solidFill>
                  <a:srgbClr val="CC00FF"/>
                </a:solidFill>
              </a:rPr>
              <a:t> </a:t>
            </a:r>
            <a:r>
              <a:rPr lang="en-US" sz="2000" i="1" dirty="0" err="1" smtClean="0">
                <a:solidFill>
                  <a:srgbClr val="CC00FF"/>
                </a:solidFill>
              </a:rPr>
              <a:t>deaminase</a:t>
            </a:r>
            <a:r>
              <a:rPr lang="en-US" sz="2000" i="1" dirty="0">
                <a:solidFill>
                  <a:srgbClr val="CC00FF"/>
                </a:solidFill>
              </a:rPr>
              <a:t> </a:t>
            </a:r>
            <a:r>
              <a:rPr lang="en-US" sz="2000" i="1" dirty="0" smtClean="0">
                <a:solidFill>
                  <a:srgbClr val="CC00FF"/>
                </a:solidFill>
              </a:rPr>
              <a:t>activity.</a:t>
            </a:r>
            <a:endParaRPr lang="en-US" sz="2000" b="1" i="1" dirty="0" smtClean="0"/>
          </a:p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b="1" i="1" dirty="0" smtClean="0">
                <a:ea typeface="ＭＳ Ｐゴシック" charset="-128"/>
                <a:cs typeface="ＭＳ Ｐゴシック" charset="-128"/>
              </a:rPr>
              <a:t>Cellular Component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= </a:t>
            </a:r>
            <a:r>
              <a:rPr lang="en-US" sz="2919" dirty="0" smtClean="0">
                <a:ea typeface="ＭＳ Ｐゴシック" charset="-128"/>
                <a:cs typeface="ＭＳ Ｐゴシック" charset="-128"/>
              </a:rPr>
              <a:t>location or complex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subcellular</a:t>
            </a:r>
            <a:r>
              <a:rPr lang="en-US" sz="2000" dirty="0" smtClean="0"/>
              <a:t> and extracellular structures, locations, and macromolecular complexes including protein complexes; examples include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rgbClr val="CC00FF"/>
                </a:solidFill>
              </a:rPr>
              <a:t>	</a:t>
            </a:r>
            <a:r>
              <a:rPr lang="en-US" sz="2000" i="1" dirty="0" err="1" smtClean="0">
                <a:solidFill>
                  <a:srgbClr val="CC00FF"/>
                </a:solidFill>
              </a:rPr>
              <a:t>lysosome</a:t>
            </a:r>
            <a:r>
              <a:rPr lang="en-US" sz="2000" dirty="0" smtClean="0"/>
              <a:t>, </a:t>
            </a:r>
            <a:r>
              <a:rPr lang="en-US" sz="2000" i="1" dirty="0" err="1" smtClean="0">
                <a:solidFill>
                  <a:srgbClr val="CC00FF"/>
                </a:solidFill>
              </a:rPr>
              <a:t>phagocytic</a:t>
            </a:r>
            <a:r>
              <a:rPr lang="en-US" sz="2000" i="1" dirty="0" smtClean="0">
                <a:solidFill>
                  <a:srgbClr val="CC00FF"/>
                </a:solidFill>
              </a:rPr>
              <a:t> vesicle lumen</a:t>
            </a:r>
            <a:r>
              <a:rPr lang="en-US" sz="2000" dirty="0" smtClean="0"/>
              <a:t>, and</a:t>
            </a:r>
            <a:r>
              <a:rPr lang="en-US" sz="2000" dirty="0" smtClean="0"/>
              <a:t> </a:t>
            </a:r>
            <a:r>
              <a:rPr lang="en-US" sz="2054" i="1" dirty="0" smtClean="0">
                <a:solidFill>
                  <a:srgbClr val="CC00FF"/>
                </a:solidFill>
              </a:rPr>
              <a:t>NLRP1 </a:t>
            </a:r>
            <a:r>
              <a:rPr lang="en-US" sz="2054" i="1" dirty="0" err="1" smtClean="0">
                <a:solidFill>
                  <a:srgbClr val="CC00FF"/>
                </a:solidFill>
              </a:rPr>
              <a:t>inflammasome</a:t>
            </a:r>
            <a:r>
              <a:rPr lang="en-US" sz="2054" i="1" dirty="0" smtClean="0">
                <a:solidFill>
                  <a:srgbClr val="CC00FF"/>
                </a:solidFill>
              </a:rPr>
              <a:t> </a:t>
            </a:r>
            <a:r>
              <a:rPr lang="en-US" sz="2054" i="1" dirty="0" smtClean="0">
                <a:solidFill>
                  <a:srgbClr val="CC00FF"/>
                </a:solidFill>
              </a:rPr>
              <a:t>complex</a:t>
            </a:r>
            <a:endParaRPr lang="en-US" sz="2054" i="1" dirty="0" smtClean="0">
              <a:solidFill>
                <a:srgbClr val="CC00FF"/>
              </a:solidFill>
            </a:endParaRPr>
          </a:p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b="1" i="1" dirty="0" smtClean="0">
                <a:ea typeface="ＭＳ Ｐゴシック" charset="-128"/>
                <a:cs typeface="ＭＳ Ｐゴシック" charset="-128"/>
              </a:rPr>
              <a:t>Biological Process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= </a:t>
            </a:r>
            <a:r>
              <a:rPr lang="en-US" sz="2919" dirty="0" smtClean="0">
                <a:ea typeface="ＭＳ Ｐゴシック" charset="-128"/>
                <a:cs typeface="ＭＳ Ｐゴシック" charset="-128"/>
              </a:rPr>
              <a:t>a </a:t>
            </a:r>
            <a:r>
              <a:rPr lang="en-US" sz="2919" dirty="0" smtClean="0"/>
              <a:t>series </a:t>
            </a:r>
            <a:r>
              <a:rPr lang="en-US" sz="2919" dirty="0"/>
              <a:t>of events accomplished by one or more ordered assemblies of molecular functions</a:t>
            </a:r>
            <a:endParaRPr lang="en-US" sz="2919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broad biological goals, examples include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rgbClr val="CC00FF"/>
                </a:solidFill>
              </a:rPr>
              <a:t>	</a:t>
            </a:r>
            <a:r>
              <a:rPr lang="en-US" sz="2054" i="1" dirty="0" smtClean="0">
                <a:solidFill>
                  <a:srgbClr val="CC00FF"/>
                </a:solidFill>
              </a:rPr>
              <a:t>immune response </a:t>
            </a:r>
            <a:r>
              <a:rPr lang="en-US" sz="2054" dirty="0" smtClean="0"/>
              <a:t>or </a:t>
            </a:r>
            <a:r>
              <a:rPr lang="en-US" sz="2054" i="1" dirty="0" smtClean="0">
                <a:solidFill>
                  <a:srgbClr val="CC00FF"/>
                </a:solidFill>
              </a:rPr>
              <a:t>somatic diversification of immune receptors via gene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81000" y="2681288"/>
            <a:ext cx="2541588" cy="3894137"/>
            <a:chOff x="240" y="1689"/>
            <a:chExt cx="1601" cy="2453"/>
          </a:xfrm>
        </p:grpSpPr>
        <p:pic>
          <p:nvPicPr>
            <p:cNvPr id="5" name="Picture 5" descr="CastelloMap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016"/>
              <a:ext cx="1601" cy="2126"/>
            </a:xfrm>
            <a:prstGeom prst="rect">
              <a:avLst/>
            </a:prstGeom>
            <a:noFill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72" y="1689"/>
              <a:ext cx="6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996633"/>
                  </a:solidFill>
                </a:rPr>
                <a:t>1660</a:t>
              </a: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486150" y="68263"/>
            <a:ext cx="2305050" cy="6637337"/>
            <a:chOff x="2196" y="43"/>
            <a:chExt cx="1452" cy="4181"/>
          </a:xfrm>
        </p:grpSpPr>
        <p:pic>
          <p:nvPicPr>
            <p:cNvPr id="8" name="Picture 7" descr="Grid_18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6" y="43"/>
              <a:ext cx="1452" cy="4181"/>
            </a:xfrm>
            <a:prstGeom prst="rect">
              <a:avLst/>
            </a:prstGeom>
            <a:noFill/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44" y="1689"/>
              <a:ext cx="6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/>
                <a:t>1807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324600" y="152400"/>
            <a:ext cx="2368550" cy="6548438"/>
            <a:chOff x="3984" y="96"/>
            <a:chExt cx="1492" cy="4125"/>
          </a:xfrm>
        </p:grpSpPr>
        <p:pic>
          <p:nvPicPr>
            <p:cNvPr id="11" name="Picture 8" descr="NASA_Manhattan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96"/>
              <a:ext cx="1492" cy="4125"/>
            </a:xfrm>
            <a:prstGeom prst="rect">
              <a:avLst/>
            </a:prstGeom>
            <a:noFill/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464" y="1697"/>
              <a:ext cx="5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00FF00"/>
                  </a:solidFill>
                </a:rPr>
                <a:t>2012</a:t>
              </a:r>
              <a:endParaRPr lang="en-US" sz="2800" b="1" dirty="0">
                <a:solidFill>
                  <a:srgbClr val="00FF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 is a work in progress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 is a work in progress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82441" y="1583329"/>
          <a:ext cx="7480143" cy="465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6957" y="221005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8003" y="354363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9351" y="414150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2112" y="50238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61537" y="564236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APmanhatta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28600"/>
            <a:ext cx="2309812" cy="64008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86600" y="2693988"/>
            <a:ext cx="912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2012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1530</Words>
  <Application>Microsoft Macintosh PowerPoint</Application>
  <PresentationFormat>On-screen Show (4:3)</PresentationFormat>
  <Paragraphs>247</Paragraphs>
  <Slides>45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The Gene Ontology and Immune System Processes</vt:lpstr>
      <vt:lpstr>Gene Ontology Background</vt:lpstr>
      <vt:lpstr>Gene Ontology Background</vt:lpstr>
      <vt:lpstr>Gene Ontology Background</vt:lpstr>
      <vt:lpstr>GO represents three biological domains</vt:lpstr>
      <vt:lpstr>GO represents three biological domains</vt:lpstr>
      <vt:lpstr>The GO is a work in progress</vt:lpstr>
      <vt:lpstr>The GO is a work in progress</vt:lpstr>
      <vt:lpstr>Slide 9</vt:lpstr>
      <vt:lpstr>Slide 10</vt:lpstr>
      <vt:lpstr>Slide 11</vt:lpstr>
      <vt:lpstr>GO Term Development</vt:lpstr>
      <vt:lpstr>GO Term Development</vt:lpstr>
      <vt:lpstr>GO Term Development</vt:lpstr>
      <vt:lpstr>Revision of Immunology Terms in Biological Process Ontology</vt:lpstr>
      <vt:lpstr>Overview of Changes</vt:lpstr>
      <vt:lpstr>Additional Improvements</vt:lpstr>
      <vt:lpstr>Top Level Structure</vt:lpstr>
      <vt:lpstr>Areas Well Represented</vt:lpstr>
      <vt:lpstr>Areas that need additional work</vt:lpstr>
      <vt:lpstr>PAMGO Terms</vt:lpstr>
      <vt:lpstr>Cellular Extravasation</vt:lpstr>
      <vt:lpstr>Cellular Extravasation</vt:lpstr>
      <vt:lpstr>Cellular Extravasation</vt:lpstr>
      <vt:lpstr>Cellular Extravasation</vt:lpstr>
      <vt:lpstr>What is a GO Annotation?</vt:lpstr>
      <vt:lpstr>Example of GO Annotation 1</vt:lpstr>
      <vt:lpstr>Example of GO Annotation 2</vt:lpstr>
      <vt:lpstr>Slide 29</vt:lpstr>
      <vt:lpstr>Slide 30</vt:lpstr>
      <vt:lpstr>Slide 31</vt:lpstr>
      <vt:lpstr>Slide 32</vt:lpstr>
      <vt:lpstr>GO Annotation Counts for Immune System Process (2007)</vt:lpstr>
      <vt:lpstr>GO Annotation Counts for Immune System Process (2012)</vt:lpstr>
      <vt:lpstr>GO Annotation Counts for Immune System Process (2012 human-mouse)</vt:lpstr>
      <vt:lpstr>Gene Product Annotation to Immune System Process</vt:lpstr>
      <vt:lpstr>Immunology Annotation Progress is Slow</vt:lpstr>
      <vt:lpstr>Use of GO Annotations in Microarray Analysis </vt:lpstr>
      <vt:lpstr>Use of GO Annotations in Microarray Analysis </vt:lpstr>
      <vt:lpstr>Immunology Ontology</vt:lpstr>
      <vt:lpstr>Immunology Ontology</vt:lpstr>
      <vt:lpstr>Immunology Ontology</vt:lpstr>
      <vt:lpstr>Acknowledgments</vt:lpstr>
      <vt:lpstr>End</vt:lpstr>
      <vt:lpstr>Cellular Extravasation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 Ontology and Immune System Processes</dc:title>
  <dc:creator>Alexander Diehl</dc:creator>
  <cp:lastModifiedBy>Alexander Diehl</cp:lastModifiedBy>
  <cp:revision>42</cp:revision>
  <dcterms:created xsi:type="dcterms:W3CDTF">2012-06-11T03:06:05Z</dcterms:created>
  <dcterms:modified xsi:type="dcterms:W3CDTF">2012-06-11T04:59:26Z</dcterms:modified>
</cp:coreProperties>
</file>