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1"/>
  </p:notesMasterIdLst>
  <p:handoutMasterIdLst>
    <p:handoutMasterId r:id="rId32"/>
  </p:handoutMasterIdLst>
  <p:sldIdLst>
    <p:sldId id="392" r:id="rId2"/>
    <p:sldId id="678" r:id="rId3"/>
    <p:sldId id="713" r:id="rId4"/>
    <p:sldId id="727" r:id="rId5"/>
    <p:sldId id="752" r:id="rId6"/>
    <p:sldId id="714" r:id="rId7"/>
    <p:sldId id="733" r:id="rId8"/>
    <p:sldId id="737" r:id="rId9"/>
    <p:sldId id="735" r:id="rId10"/>
    <p:sldId id="736" r:id="rId11"/>
    <p:sldId id="708" r:id="rId12"/>
    <p:sldId id="751" r:id="rId13"/>
    <p:sldId id="653" r:id="rId14"/>
    <p:sldId id="750" r:id="rId15"/>
    <p:sldId id="745" r:id="rId16"/>
    <p:sldId id="692" r:id="rId17"/>
    <p:sldId id="754" r:id="rId18"/>
    <p:sldId id="755" r:id="rId19"/>
    <p:sldId id="691" r:id="rId20"/>
    <p:sldId id="748" r:id="rId21"/>
    <p:sldId id="693" r:id="rId22"/>
    <p:sldId id="695" r:id="rId23"/>
    <p:sldId id="694" r:id="rId24"/>
    <p:sldId id="697" r:id="rId25"/>
    <p:sldId id="701" r:id="rId26"/>
    <p:sldId id="753" r:id="rId27"/>
    <p:sldId id="702" r:id="rId28"/>
    <p:sldId id="741" r:id="rId29"/>
    <p:sldId id="663" r:id="rId30"/>
  </p:sldIdLst>
  <p:sldSz cx="9144000" cy="6858000" type="screen4x3"/>
  <p:notesSz cx="6669088" cy="9928225"/>
  <p:defaultTextStyle>
    <a:defPPr>
      <a:defRPr lang="en-US"/>
    </a:defPPr>
    <a:lvl1pPr algn="l" rtl="0" eaLnBrk="0" fontAlgn="base" hangingPunct="0">
      <a:spcBef>
        <a:spcPct val="0"/>
      </a:spcBef>
      <a:spcAft>
        <a:spcPct val="0"/>
      </a:spcAft>
      <a:defRPr sz="2400" i="1" kern="1200">
        <a:solidFill>
          <a:srgbClr val="FFCC00"/>
        </a:solidFill>
        <a:latin typeface="Arial" charset="0"/>
        <a:ea typeface="+mn-ea"/>
        <a:cs typeface="+mn-cs"/>
      </a:defRPr>
    </a:lvl1pPr>
    <a:lvl2pPr marL="457200" algn="l" rtl="0" eaLnBrk="0" fontAlgn="base" hangingPunct="0">
      <a:spcBef>
        <a:spcPct val="0"/>
      </a:spcBef>
      <a:spcAft>
        <a:spcPct val="0"/>
      </a:spcAft>
      <a:defRPr sz="2400" i="1" kern="1200">
        <a:solidFill>
          <a:srgbClr val="FFCC00"/>
        </a:solidFill>
        <a:latin typeface="Arial" charset="0"/>
        <a:ea typeface="+mn-ea"/>
        <a:cs typeface="+mn-cs"/>
      </a:defRPr>
    </a:lvl2pPr>
    <a:lvl3pPr marL="914400" algn="l" rtl="0" eaLnBrk="0" fontAlgn="base" hangingPunct="0">
      <a:spcBef>
        <a:spcPct val="0"/>
      </a:spcBef>
      <a:spcAft>
        <a:spcPct val="0"/>
      </a:spcAft>
      <a:defRPr sz="2400" i="1" kern="1200">
        <a:solidFill>
          <a:srgbClr val="FFCC00"/>
        </a:solidFill>
        <a:latin typeface="Arial" charset="0"/>
        <a:ea typeface="+mn-ea"/>
        <a:cs typeface="+mn-cs"/>
      </a:defRPr>
    </a:lvl3pPr>
    <a:lvl4pPr marL="1371600" algn="l" rtl="0" eaLnBrk="0" fontAlgn="base" hangingPunct="0">
      <a:spcBef>
        <a:spcPct val="0"/>
      </a:spcBef>
      <a:spcAft>
        <a:spcPct val="0"/>
      </a:spcAft>
      <a:defRPr sz="2400" i="1" kern="1200">
        <a:solidFill>
          <a:srgbClr val="FFCC00"/>
        </a:solidFill>
        <a:latin typeface="Arial" charset="0"/>
        <a:ea typeface="+mn-ea"/>
        <a:cs typeface="+mn-cs"/>
      </a:defRPr>
    </a:lvl4pPr>
    <a:lvl5pPr marL="1828800" algn="l" rtl="0" eaLnBrk="0" fontAlgn="base" hangingPunct="0">
      <a:spcBef>
        <a:spcPct val="0"/>
      </a:spcBef>
      <a:spcAft>
        <a:spcPct val="0"/>
      </a:spcAft>
      <a:defRPr sz="2400" i="1" kern="1200">
        <a:solidFill>
          <a:srgbClr val="FFCC00"/>
        </a:solidFill>
        <a:latin typeface="Arial" charset="0"/>
        <a:ea typeface="+mn-ea"/>
        <a:cs typeface="+mn-cs"/>
      </a:defRPr>
    </a:lvl5pPr>
    <a:lvl6pPr marL="2286000" algn="l" defTabSz="914400" rtl="0" eaLnBrk="1" latinLnBrk="0" hangingPunct="1">
      <a:defRPr sz="2400" i="1" kern="1200">
        <a:solidFill>
          <a:srgbClr val="FFCC00"/>
        </a:solidFill>
        <a:latin typeface="Arial" charset="0"/>
        <a:ea typeface="+mn-ea"/>
        <a:cs typeface="+mn-cs"/>
      </a:defRPr>
    </a:lvl6pPr>
    <a:lvl7pPr marL="2743200" algn="l" defTabSz="914400" rtl="0" eaLnBrk="1" latinLnBrk="0" hangingPunct="1">
      <a:defRPr sz="2400" i="1" kern="1200">
        <a:solidFill>
          <a:srgbClr val="FFCC00"/>
        </a:solidFill>
        <a:latin typeface="Arial" charset="0"/>
        <a:ea typeface="+mn-ea"/>
        <a:cs typeface="+mn-cs"/>
      </a:defRPr>
    </a:lvl7pPr>
    <a:lvl8pPr marL="3200400" algn="l" defTabSz="914400" rtl="0" eaLnBrk="1" latinLnBrk="0" hangingPunct="1">
      <a:defRPr sz="2400" i="1" kern="1200">
        <a:solidFill>
          <a:srgbClr val="FFCC00"/>
        </a:solidFill>
        <a:latin typeface="Arial" charset="0"/>
        <a:ea typeface="+mn-ea"/>
        <a:cs typeface="+mn-cs"/>
      </a:defRPr>
    </a:lvl8pPr>
    <a:lvl9pPr marL="3657600" algn="l" defTabSz="914400" rtl="0" eaLnBrk="1" latinLnBrk="0" hangingPunct="1">
      <a:defRPr sz="2400" i="1" kern="1200">
        <a:solidFill>
          <a:srgbClr val="FFCC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3300"/>
    <a:srgbClr val="FFFF00"/>
    <a:srgbClr val="FFCC00"/>
    <a:srgbClr val="FF6600"/>
    <a:srgbClr val="CC3300"/>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5207" autoAdjust="0"/>
  </p:normalViewPr>
  <p:slideViewPr>
    <p:cSldViewPr>
      <p:cViewPr>
        <p:scale>
          <a:sx n="80" d="100"/>
          <a:sy n="80" d="100"/>
        </p:scale>
        <p:origin x="-8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en-US"/>
          </a:p>
        </p:txBody>
      </p:sp>
      <p:sp>
        <p:nvSpPr>
          <p:cNvPr id="92163"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en-US"/>
          </a:p>
        </p:txBody>
      </p:sp>
      <p:sp>
        <p:nvSpPr>
          <p:cNvPr id="92164" name="Rectangle 4"/>
          <p:cNvSpPr>
            <a:spLocks noGrp="1" noChangeArrowheads="1"/>
          </p:cNvSpPr>
          <p:nvPr>
            <p:ph type="ftr" sz="quarter" idx="2"/>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en-US"/>
          </a:p>
        </p:txBody>
      </p:sp>
      <p:sp>
        <p:nvSpPr>
          <p:cNvPr id="92165" name="Rectangle 5"/>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fld id="{F4AE2EA0-D25A-4D40-8936-AE7494620C88}" type="slidenum">
              <a:rPr lang="en-US"/>
              <a:pPr>
                <a:defRPr/>
              </a:pPr>
              <a:t>‹#›</a:t>
            </a:fld>
            <a:endParaRPr lang="en-US"/>
          </a:p>
        </p:txBody>
      </p:sp>
    </p:spTree>
    <p:extLst>
      <p:ext uri="{BB962C8B-B14F-4D97-AF65-F5344CB8AC3E}">
        <p14:creationId xmlns:p14="http://schemas.microsoft.com/office/powerpoint/2010/main" val="411298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854075" y="746125"/>
            <a:ext cx="4962525" cy="37211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9000" y="4716463"/>
            <a:ext cx="48910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fld id="{7F98BB32-1791-432A-898B-DA1F00C235B8}" type="slidenum">
              <a:rPr lang="en-US"/>
              <a:pPr>
                <a:defRPr/>
              </a:pPr>
              <a:t>‹#›</a:t>
            </a:fld>
            <a:endParaRPr lang="en-US"/>
          </a:p>
        </p:txBody>
      </p:sp>
    </p:spTree>
    <p:extLst>
      <p:ext uri="{BB962C8B-B14F-4D97-AF65-F5344CB8AC3E}">
        <p14:creationId xmlns:p14="http://schemas.microsoft.com/office/powerpoint/2010/main" val="2885022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ioontology.org/webinar-series" TargetMode="External"/><Relationship Id="rId7" Type="http://schemas.openxmlformats.org/officeDocument/2006/relationships/hyperlink" Target="http://www.ontobee.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ontofox.hegroup.org/" TargetMode="External"/><Relationship Id="rId5" Type="http://schemas.openxmlformats.org/officeDocument/2006/relationships/hyperlink" Target="http://www.oae-ontology.org/" TargetMode="External"/><Relationship Id="rId4" Type="http://schemas.openxmlformats.org/officeDocument/2006/relationships/hyperlink" Target="http://www.violinet.org/vaccineontolo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49EB650-43EA-4810-8B36-FB2AC80A8765}" type="slidenum">
              <a:rPr lang="en-US" smtClean="0"/>
              <a:pPr/>
              <a:t>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sz="1200" kern="1200" dirty="0" smtClean="0">
                <a:solidFill>
                  <a:schemeClr val="tx1"/>
                </a:solidFill>
                <a:effectLst/>
                <a:latin typeface="Times New Roman" pitchFamily="18" charset="0"/>
                <a:ea typeface="+mn-ea"/>
                <a:cs typeface="+mn-cs"/>
              </a:rPr>
              <a:t>Yongqun “Oliver” He, University of Michigan</a:t>
            </a:r>
          </a:p>
          <a:p>
            <a:r>
              <a:rPr lang="en-US" sz="1200" u="sng" kern="1200" dirty="0" smtClean="0">
                <a:solidFill>
                  <a:schemeClr val="tx1"/>
                </a:solidFill>
                <a:effectLst/>
                <a:latin typeface="Times New Roman" pitchFamily="18" charset="0"/>
                <a:ea typeface="+mn-ea"/>
                <a:cs typeface="+mn-cs"/>
                <a:hlinkClick r:id="rId3"/>
              </a:rPr>
              <a:t>http://www.bioontology.org/webinar-series</a:t>
            </a:r>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Title: Vaccine Ontology (VO) and its application in literature mining of vaccine-gene interaction networks </a:t>
            </a:r>
          </a:p>
          <a:p>
            <a:r>
              <a:rPr lang="en-US" sz="1200" kern="1200" dirty="0" smtClean="0">
                <a:solidFill>
                  <a:schemeClr val="tx1"/>
                </a:solidFill>
                <a:effectLst/>
                <a:latin typeface="Times New Roman" pitchFamily="18" charset="0"/>
                <a:ea typeface="+mn-ea"/>
                <a:cs typeface="+mn-cs"/>
              </a:rPr>
              <a:t>Abstract:</a:t>
            </a:r>
          </a:p>
          <a:p>
            <a:r>
              <a:rPr lang="en-US" sz="1200" kern="1200" dirty="0" smtClean="0">
                <a:solidFill>
                  <a:schemeClr val="tx1"/>
                </a:solidFill>
                <a:effectLst/>
                <a:latin typeface="Times New Roman" pitchFamily="18" charset="0"/>
                <a:ea typeface="+mn-ea"/>
                <a:cs typeface="+mn-cs"/>
              </a:rPr>
              <a:t>The Vaccine Ontology (VO, </a:t>
            </a:r>
            <a:r>
              <a:rPr lang="en-US" sz="1200" u="sng" kern="1200" dirty="0" smtClean="0">
                <a:solidFill>
                  <a:schemeClr val="tx1"/>
                </a:solidFill>
                <a:effectLst/>
                <a:latin typeface="Times New Roman" pitchFamily="18" charset="0"/>
                <a:ea typeface="+mn-ea"/>
                <a:cs typeface="+mn-cs"/>
                <a:hlinkClick r:id="rId4"/>
              </a:rPr>
              <a:t>http://www.violinet.org/vaccineontology</a:t>
            </a:r>
            <a:r>
              <a:rPr lang="en-US" sz="1200" kern="1200" dirty="0" smtClean="0">
                <a:solidFill>
                  <a:schemeClr val="tx1"/>
                </a:solidFill>
                <a:effectLst/>
                <a:latin typeface="Times New Roman" pitchFamily="18" charset="0"/>
                <a:ea typeface="+mn-ea"/>
                <a:cs typeface="+mn-cs"/>
              </a:rPr>
              <a:t>) is a community-based biomedical ontology in the domain of vaccine and vaccination. As of April 29, VO contains 5,578 ontology terms including 5,145 VO-specific terms, and the other terms are imported from over ten existing ontologies. VO represents over 1,000 licensed vaccines and vaccine candidates in clinical trials and in research. These vaccines have been developed against infections of various bacterial, viral, and parasitic pathogens as well as cancers in over 20 animal species.  VO also represents all types of vaccine components (e.g., vaccine antigens and adjuvants) and vaccine preparations. In addition, various vaccine-induced immune responses and protection against specific disorders are being modeled in VO. We have developed VO-based natural language processing (NLP) approaches to retrieve and analyze vaccine-specific interaction networks of host or pathogen genes. Our use case studies demonstrated: (1) VO and centrality-based literature mining dramatically increased the identification of interferon-gamma (IFNG) and vaccine-associated human genes and gene interactions; (2) a NLP literature mining method based on VO and the Interaction Network Ontology (INO) allows the detection of significantly over- and under-represented gene-gene interactions in the IFNG network and IFNG-vaccine </a:t>
            </a:r>
            <a:r>
              <a:rPr lang="en-US" sz="1200" kern="1200" dirty="0" err="1" smtClean="0">
                <a:solidFill>
                  <a:schemeClr val="tx1"/>
                </a:solidFill>
                <a:effectLst/>
                <a:latin typeface="Times New Roman" pitchFamily="18" charset="0"/>
                <a:ea typeface="+mn-ea"/>
                <a:cs typeface="+mn-cs"/>
              </a:rPr>
              <a:t>subnetwork</a:t>
            </a:r>
            <a:r>
              <a:rPr lang="en-US" sz="1200" kern="1200" dirty="0" smtClean="0">
                <a:solidFill>
                  <a:schemeClr val="tx1"/>
                </a:solidFill>
                <a:effectLst/>
                <a:latin typeface="Times New Roman" pitchFamily="18" charset="0"/>
                <a:ea typeface="+mn-ea"/>
                <a:cs typeface="+mn-cs"/>
              </a:rPr>
              <a:t>; and (3) VO-based literature mining provided better performance than the </a:t>
            </a:r>
            <a:r>
              <a:rPr lang="en-US" sz="1200" kern="1200" dirty="0" err="1" smtClean="0">
                <a:solidFill>
                  <a:schemeClr val="tx1"/>
                </a:solidFill>
                <a:effectLst/>
                <a:latin typeface="Times New Roman" pitchFamily="18" charset="0"/>
                <a:ea typeface="+mn-ea"/>
                <a:cs typeface="+mn-cs"/>
              </a:rPr>
              <a:t>MeSH</a:t>
            </a:r>
            <a:r>
              <a:rPr lang="en-US" sz="1200" kern="1200" dirty="0" smtClean="0">
                <a:solidFill>
                  <a:schemeClr val="tx1"/>
                </a:solidFill>
                <a:effectLst/>
                <a:latin typeface="Times New Roman" pitchFamily="18" charset="0"/>
                <a:ea typeface="+mn-ea"/>
                <a:cs typeface="+mn-cs"/>
              </a:rPr>
              <a:t>-based PubMed approach in retrieving the interactions between vaccines and genes from Brucella (a bacterial pathogen). Novel scientific hypotheses have been generated through these ontology-based literature mining studies.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SPEAKER BIO:</a:t>
            </a:r>
          </a:p>
          <a:p>
            <a:r>
              <a:rPr lang="en-US" sz="1200" kern="1200" dirty="0" smtClean="0">
                <a:solidFill>
                  <a:schemeClr val="tx1"/>
                </a:solidFill>
                <a:effectLst/>
                <a:latin typeface="Times New Roman" pitchFamily="18" charset="0"/>
                <a:ea typeface="+mn-ea"/>
                <a:cs typeface="+mn-cs"/>
              </a:rPr>
              <a:t>Yongqun “Oliver” He is an associate professor in the Unit for Laboratory Animal Medicine, Department of Microbiology, Center for Computational Medicine and Bioinformatics, and Comprehensive Cancer Center of the University of Michigan Medical School, Ann Arbor, MI, USA. He has initiated and led the development of several biomedical ontologies, including the community-based Vaccine Ontology (VO; </a:t>
            </a:r>
            <a:r>
              <a:rPr lang="en-US" sz="1200" u="sng" kern="1200" dirty="0" smtClean="0">
                <a:solidFill>
                  <a:schemeClr val="tx1"/>
                </a:solidFill>
                <a:effectLst/>
                <a:latin typeface="Times New Roman" pitchFamily="18" charset="0"/>
                <a:ea typeface="+mn-ea"/>
                <a:cs typeface="+mn-cs"/>
                <a:hlinkClick r:id="rId4"/>
              </a:rPr>
              <a:t>http://www.violinet.org/vaccineontology</a:t>
            </a:r>
            <a:r>
              <a:rPr lang="en-US" sz="1200" kern="1200" dirty="0" smtClean="0">
                <a:solidFill>
                  <a:schemeClr val="tx1"/>
                </a:solidFill>
                <a:effectLst/>
                <a:latin typeface="Times New Roman" pitchFamily="18" charset="0"/>
                <a:ea typeface="+mn-ea"/>
                <a:cs typeface="+mn-cs"/>
              </a:rPr>
              <a:t>) and Ontology of Adverse Events (OAE; </a:t>
            </a:r>
            <a:r>
              <a:rPr lang="en-US" sz="1200" u="sng" kern="1200" dirty="0" smtClean="0">
                <a:solidFill>
                  <a:schemeClr val="tx1"/>
                </a:solidFill>
                <a:effectLst/>
                <a:latin typeface="Times New Roman" pitchFamily="18" charset="0"/>
                <a:ea typeface="+mn-ea"/>
                <a:cs typeface="+mn-cs"/>
                <a:hlinkClick r:id="rId5"/>
              </a:rPr>
              <a:t>http://www.oae-ontology.org</a:t>
            </a:r>
            <a:r>
              <a:rPr lang="en-US" sz="1200" kern="1200" dirty="0" smtClean="0">
                <a:solidFill>
                  <a:schemeClr val="tx1"/>
                </a:solidFill>
                <a:effectLst/>
                <a:latin typeface="Times New Roman" pitchFamily="18" charset="0"/>
                <a:ea typeface="+mn-ea"/>
                <a:cs typeface="+mn-cs"/>
              </a:rPr>
              <a:t>). His group, through collaborations with others, has developed several ontology-oriented software programs including </a:t>
            </a:r>
            <a:r>
              <a:rPr lang="en-US" sz="1200" kern="1200" dirty="0" err="1" smtClean="0">
                <a:solidFill>
                  <a:schemeClr val="tx1"/>
                </a:solidFill>
                <a:effectLst/>
                <a:latin typeface="Times New Roman" pitchFamily="18" charset="0"/>
                <a:ea typeface="+mn-ea"/>
                <a:cs typeface="+mn-cs"/>
              </a:rPr>
              <a:t>OntoFox</a:t>
            </a:r>
            <a:r>
              <a:rPr lang="en-US" sz="1200" kern="1200" dirty="0" smtClean="0">
                <a:solidFill>
                  <a:schemeClr val="tx1"/>
                </a:solidFill>
                <a:effectLst/>
                <a:latin typeface="Times New Roman" pitchFamily="18" charset="0"/>
                <a:ea typeface="+mn-ea"/>
                <a:cs typeface="+mn-cs"/>
              </a:rPr>
              <a:t> (</a:t>
            </a:r>
            <a:r>
              <a:rPr lang="en-US" sz="1200" u="sng" kern="1200" dirty="0" smtClean="0">
                <a:solidFill>
                  <a:schemeClr val="tx1"/>
                </a:solidFill>
                <a:effectLst/>
                <a:latin typeface="Times New Roman" pitchFamily="18" charset="0"/>
                <a:ea typeface="+mn-ea"/>
                <a:cs typeface="+mn-cs"/>
                <a:hlinkClick r:id="rId6"/>
              </a:rPr>
              <a:t>http://ontofox.hegroup.org</a:t>
            </a:r>
            <a:r>
              <a:rPr lang="en-US" sz="1200" kern="1200" dirty="0" smtClean="0">
                <a:solidFill>
                  <a:schemeClr val="tx1"/>
                </a:solidFill>
                <a:effectLst/>
                <a:latin typeface="Times New Roman" pitchFamily="18" charset="0"/>
                <a:ea typeface="+mn-ea"/>
                <a:cs typeface="+mn-cs"/>
              </a:rPr>
              <a:t>) for importing and reusing individual ontology terms and </a:t>
            </a:r>
            <a:r>
              <a:rPr lang="en-US" sz="1200" kern="1200" dirty="0" err="1" smtClean="0">
                <a:solidFill>
                  <a:schemeClr val="tx1"/>
                </a:solidFill>
                <a:effectLst/>
                <a:latin typeface="Times New Roman" pitchFamily="18" charset="0"/>
                <a:ea typeface="+mn-ea"/>
                <a:cs typeface="+mn-cs"/>
              </a:rPr>
              <a:t>Ontobee</a:t>
            </a:r>
            <a:r>
              <a:rPr lang="en-US" sz="1200" kern="1200" dirty="0" smtClean="0">
                <a:solidFill>
                  <a:schemeClr val="tx1"/>
                </a:solidFill>
                <a:effectLst/>
                <a:latin typeface="Times New Roman" pitchFamily="18" charset="0"/>
                <a:ea typeface="+mn-ea"/>
                <a:cs typeface="+mn-cs"/>
              </a:rPr>
              <a:t> (</a:t>
            </a:r>
            <a:r>
              <a:rPr lang="en-US" sz="1200" u="sng" kern="1200" dirty="0" smtClean="0">
                <a:solidFill>
                  <a:schemeClr val="tx1"/>
                </a:solidFill>
                <a:effectLst/>
                <a:latin typeface="Times New Roman" pitchFamily="18" charset="0"/>
                <a:ea typeface="+mn-ea"/>
                <a:cs typeface="+mn-cs"/>
                <a:hlinkClick r:id="rId7"/>
              </a:rPr>
              <a:t>http://www.ontobee.org</a:t>
            </a:r>
            <a:r>
              <a:rPr lang="en-US" sz="1200" kern="1200" dirty="0" smtClean="0">
                <a:solidFill>
                  <a:schemeClr val="tx1"/>
                </a:solidFill>
                <a:effectLst/>
                <a:latin typeface="Times New Roman" pitchFamily="18" charset="0"/>
                <a:ea typeface="+mn-ea"/>
                <a:cs typeface="+mn-cs"/>
              </a:rPr>
              <a:t>) as a linked RDF data server for ontology term information retrieval and display. His group has also developed and applied ontology-based literature mining tools to study biological pathways with an emphasis on vaccine-associated gene interaction networks among host and pathogen genes.</a:t>
            </a:r>
          </a:p>
          <a:p>
            <a:r>
              <a:rPr lang="en-US" sz="1200" kern="1200" dirty="0" smtClean="0">
                <a:solidFill>
                  <a:schemeClr val="tx1"/>
                </a:solidFill>
                <a:effectLst/>
                <a:latin typeface="Times New Roman" pitchFamily="18" charset="0"/>
                <a:ea typeface="+mn-ea"/>
                <a:cs typeface="+mn-cs"/>
              </a:rPr>
              <a:t>5/2/2012</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Slide Number Placeholder 3"/>
          <p:cNvSpPr>
            <a:spLocks noGrp="1"/>
          </p:cNvSpPr>
          <p:nvPr>
            <p:ph type="sldNum" sz="quarter" idx="5"/>
          </p:nvPr>
        </p:nvSpPr>
        <p:spPr>
          <a:noFill/>
        </p:spPr>
        <p:txBody>
          <a:bodyPr/>
          <a:lstStyle/>
          <a:p>
            <a:fld id="{3AA0462F-A742-4CFD-8D28-4DCBB181B32F}" type="slidenum">
              <a:rPr lang="zh-CN" altLang="en-US" smtClean="0">
                <a:cs typeface="宋体" charset="-122"/>
              </a:rPr>
              <a:pPr/>
              <a:t>2</a:t>
            </a:fld>
            <a:endParaRPr lang="zh-CN" altLang="en-US" smtClean="0">
              <a:cs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Slide Number Placeholder 3"/>
          <p:cNvSpPr>
            <a:spLocks noGrp="1"/>
          </p:cNvSpPr>
          <p:nvPr>
            <p:ph type="sldNum" sz="quarter" idx="5"/>
          </p:nvPr>
        </p:nvSpPr>
        <p:spPr>
          <a:noFill/>
        </p:spPr>
        <p:txBody>
          <a:bodyPr/>
          <a:lstStyle/>
          <a:p>
            <a:fld id="{3AA0462F-A742-4CFD-8D28-4DCBB181B32F}" type="slidenum">
              <a:rPr lang="zh-CN" altLang="en-US" smtClean="0">
                <a:cs typeface="宋体" charset="-122"/>
              </a:rPr>
              <a:pPr/>
              <a:t>11</a:t>
            </a:fld>
            <a:endParaRPr lang="zh-CN" altLang="en-US" smtClean="0">
              <a:cs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Slide Number Placeholder 3"/>
          <p:cNvSpPr>
            <a:spLocks noGrp="1"/>
          </p:cNvSpPr>
          <p:nvPr>
            <p:ph type="sldNum" sz="quarter" idx="5"/>
          </p:nvPr>
        </p:nvSpPr>
        <p:spPr>
          <a:noFill/>
        </p:spPr>
        <p:txBody>
          <a:bodyPr/>
          <a:lstStyle/>
          <a:p>
            <a:fld id="{3AA0462F-A742-4CFD-8D28-4DCBB181B32F}" type="slidenum">
              <a:rPr lang="zh-CN" altLang="en-US" smtClean="0">
                <a:cs typeface="宋体" charset="-122"/>
              </a:rPr>
              <a:pPr/>
              <a:t>28</a:t>
            </a:fld>
            <a:endParaRPr lang="zh-CN" altLang="en-US" smtClean="0">
              <a:cs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9B248A5-9252-408E-A6E5-BFD5814994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5DD5A02-F80F-45AB-9950-B0F3C06DDC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B18BF96-9C2C-4C2B-A302-882B670A20E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5DD6A51F-E615-49A4-8DD2-E4371B630D8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ln/>
        </p:spPr>
        <p:txBody>
          <a:bodyPr/>
          <a:lstStyle>
            <a:lvl1pPr>
              <a:defRPr/>
            </a:lvl1pPr>
          </a:lstStyle>
          <a:p>
            <a:pPr>
              <a:defRPr/>
            </a:pP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fld id="{1B565467-B55E-4BCE-828E-C01FC53996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4489D3A-2E2D-4838-BB21-D28CFCDF8C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950B45D-5E16-411B-ADF7-8BCBA4BD2A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81E1AEB-6859-4E8B-8156-E3F36A07D9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3F39AA9C-8721-4485-8AAF-2C9E8A7EDF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ADE2E3A7-100C-40FE-96A1-4E05B2BD17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71B9F00C-94F9-4B7A-9C22-2863AB9EAE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A5C7E49-2141-4314-A2A6-9013D67D33B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3EEC747-8D56-4E06-8007-29E2A09EE0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chemeClr val="tx1"/>
                </a:solidFill>
                <a:latin typeface="+mn-lt"/>
              </a:defRPr>
            </a:lvl1pPr>
          </a:lstStyle>
          <a:p>
            <a:pPr>
              <a:defRPr/>
            </a:pPr>
            <a:endParaRPr lang="en-US"/>
          </a:p>
        </p:txBody>
      </p:sp>
      <p:sp>
        <p:nvSpPr>
          <p:cNvPr id="274437"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chemeClr val="tx1"/>
                </a:solidFill>
                <a:latin typeface="+mn-lt"/>
              </a:defRPr>
            </a:lvl1pPr>
          </a:lstStyle>
          <a:p>
            <a:pPr>
              <a:defRPr/>
            </a:pPr>
            <a:fld id="{2C01E1DD-1B9F-44EF-9CB6-D43B625A11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Times New Roman" pitchFamily="18" charset="0"/>
        </a:defRPr>
      </a:lvl2pPr>
      <a:lvl3pPr algn="ctr" rtl="0" eaLnBrk="0" fontAlgn="base" hangingPunct="0">
        <a:spcBef>
          <a:spcPct val="0"/>
        </a:spcBef>
        <a:spcAft>
          <a:spcPct val="0"/>
        </a:spcAft>
        <a:defRPr sz="4400">
          <a:solidFill>
            <a:srgbClr val="FFCC00"/>
          </a:solidFill>
          <a:latin typeface="Times New Roman" pitchFamily="18" charset="0"/>
        </a:defRPr>
      </a:lvl3pPr>
      <a:lvl4pPr algn="ctr" rtl="0" eaLnBrk="0" fontAlgn="base" hangingPunct="0">
        <a:spcBef>
          <a:spcPct val="0"/>
        </a:spcBef>
        <a:spcAft>
          <a:spcPct val="0"/>
        </a:spcAft>
        <a:defRPr sz="4400">
          <a:solidFill>
            <a:srgbClr val="FFCC00"/>
          </a:solidFill>
          <a:latin typeface="Times New Roman" pitchFamily="18" charset="0"/>
        </a:defRPr>
      </a:lvl4pPr>
      <a:lvl5pPr algn="ctr" rtl="0" eaLnBrk="0" fontAlgn="base" hangingPunct="0">
        <a:spcBef>
          <a:spcPct val="0"/>
        </a:spcBef>
        <a:spcAft>
          <a:spcPct val="0"/>
        </a:spcAft>
        <a:defRPr sz="4400">
          <a:solidFill>
            <a:srgbClr val="FFCC00"/>
          </a:solidFill>
          <a:latin typeface="Times New Roman" pitchFamily="18" charset="0"/>
        </a:defRPr>
      </a:lvl5pPr>
      <a:lvl6pPr marL="457200" algn="ctr" rtl="0" fontAlgn="base">
        <a:spcBef>
          <a:spcPct val="0"/>
        </a:spcBef>
        <a:spcAft>
          <a:spcPct val="0"/>
        </a:spcAft>
        <a:defRPr sz="4400">
          <a:solidFill>
            <a:srgbClr val="FFCC00"/>
          </a:solidFill>
          <a:latin typeface="Times New Roman" pitchFamily="18" charset="0"/>
        </a:defRPr>
      </a:lvl6pPr>
      <a:lvl7pPr marL="914400" algn="ctr" rtl="0" fontAlgn="base">
        <a:spcBef>
          <a:spcPct val="0"/>
        </a:spcBef>
        <a:spcAft>
          <a:spcPct val="0"/>
        </a:spcAft>
        <a:defRPr sz="4400">
          <a:solidFill>
            <a:srgbClr val="FFCC00"/>
          </a:solidFill>
          <a:latin typeface="Times New Roman" pitchFamily="18" charset="0"/>
        </a:defRPr>
      </a:lvl7pPr>
      <a:lvl8pPr marL="1371600" algn="ctr" rtl="0" fontAlgn="base">
        <a:spcBef>
          <a:spcPct val="0"/>
        </a:spcBef>
        <a:spcAft>
          <a:spcPct val="0"/>
        </a:spcAft>
        <a:defRPr sz="4400">
          <a:solidFill>
            <a:srgbClr val="FFCC00"/>
          </a:solidFill>
          <a:latin typeface="Times New Roman" pitchFamily="18" charset="0"/>
        </a:defRPr>
      </a:lvl8pPr>
      <a:lvl9pPr marL="1828800" algn="ctr" rtl="0" fontAlgn="base">
        <a:spcBef>
          <a:spcPct val="0"/>
        </a:spcBef>
        <a:spcAft>
          <a:spcPct val="0"/>
        </a:spcAft>
        <a:defRPr sz="4400">
          <a:solidFill>
            <a:srgbClr val="FFCC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DDDDDD"/>
          </a:solidFill>
          <a:latin typeface="+mn-lt"/>
          <a:ea typeface="+mn-ea"/>
          <a:cs typeface="+mn-cs"/>
        </a:defRPr>
      </a:lvl1pPr>
      <a:lvl2pPr marL="742950" indent="-285750" algn="l" rtl="0" eaLnBrk="0" fontAlgn="base" hangingPunct="0">
        <a:spcBef>
          <a:spcPct val="20000"/>
        </a:spcBef>
        <a:spcAft>
          <a:spcPct val="0"/>
        </a:spcAft>
        <a:buChar char="–"/>
        <a:defRPr sz="2800">
          <a:solidFill>
            <a:srgbClr val="DDDDDD"/>
          </a:solidFill>
          <a:latin typeface="+mn-lt"/>
        </a:defRPr>
      </a:lvl2pPr>
      <a:lvl3pPr marL="1143000" indent="-228600" algn="l" rtl="0" eaLnBrk="0" fontAlgn="base" hangingPunct="0">
        <a:spcBef>
          <a:spcPct val="20000"/>
        </a:spcBef>
        <a:spcAft>
          <a:spcPct val="0"/>
        </a:spcAft>
        <a:buChar char="•"/>
        <a:defRPr sz="2400">
          <a:solidFill>
            <a:srgbClr val="DDDDDD"/>
          </a:solidFill>
          <a:latin typeface="+mn-lt"/>
        </a:defRPr>
      </a:lvl3pPr>
      <a:lvl4pPr marL="1600200" indent="-228600" algn="l" rtl="0" eaLnBrk="0" fontAlgn="base" hangingPunct="0">
        <a:spcBef>
          <a:spcPct val="20000"/>
        </a:spcBef>
        <a:spcAft>
          <a:spcPct val="0"/>
        </a:spcAft>
        <a:buChar char="–"/>
        <a:defRPr sz="2000">
          <a:solidFill>
            <a:srgbClr val="DDDDDD"/>
          </a:solidFill>
          <a:latin typeface="+mn-lt"/>
        </a:defRPr>
      </a:lvl4pPr>
      <a:lvl5pPr marL="2057400" indent="-228600" algn="l" rtl="0" eaLnBrk="0" fontAlgn="base" hangingPunct="0">
        <a:spcBef>
          <a:spcPct val="20000"/>
        </a:spcBef>
        <a:spcAft>
          <a:spcPct val="0"/>
        </a:spcAft>
        <a:buChar char="»"/>
        <a:defRPr sz="2000">
          <a:solidFill>
            <a:srgbClr val="DDDDDD"/>
          </a:solidFill>
          <a:latin typeface="+mn-lt"/>
        </a:defRPr>
      </a:lvl5pPr>
      <a:lvl6pPr marL="2514600" indent="-228600" algn="l" rtl="0" fontAlgn="base">
        <a:spcBef>
          <a:spcPct val="20000"/>
        </a:spcBef>
        <a:spcAft>
          <a:spcPct val="0"/>
        </a:spcAft>
        <a:buChar char="»"/>
        <a:defRPr sz="2000">
          <a:solidFill>
            <a:srgbClr val="DDDDDD"/>
          </a:solidFill>
          <a:latin typeface="+mn-lt"/>
        </a:defRPr>
      </a:lvl6pPr>
      <a:lvl7pPr marL="2971800" indent="-228600" algn="l" rtl="0" fontAlgn="base">
        <a:spcBef>
          <a:spcPct val="20000"/>
        </a:spcBef>
        <a:spcAft>
          <a:spcPct val="0"/>
        </a:spcAft>
        <a:buChar char="»"/>
        <a:defRPr sz="2000">
          <a:solidFill>
            <a:srgbClr val="DDDDDD"/>
          </a:solidFill>
          <a:latin typeface="+mn-lt"/>
        </a:defRPr>
      </a:lvl7pPr>
      <a:lvl8pPr marL="3429000" indent="-228600" algn="l" rtl="0" fontAlgn="base">
        <a:spcBef>
          <a:spcPct val="20000"/>
        </a:spcBef>
        <a:spcAft>
          <a:spcPct val="0"/>
        </a:spcAft>
        <a:buChar char="»"/>
        <a:defRPr sz="2000">
          <a:solidFill>
            <a:srgbClr val="DDDDDD"/>
          </a:solidFill>
          <a:latin typeface="+mn-lt"/>
        </a:defRPr>
      </a:lvl8pPr>
      <a:lvl9pPr marL="3886200" indent="-228600" algn="l" rtl="0" fontAlgn="base">
        <a:spcBef>
          <a:spcPct val="20000"/>
        </a:spcBef>
        <a:spcAft>
          <a:spcPct val="0"/>
        </a:spcAft>
        <a:buChar char="»"/>
        <a:defRPr sz="2000">
          <a:solidFill>
            <a:srgbClr val="DDDDD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oontology.org/wiki/index.php/Immunology_Ontologies_and_Their_Applications_in_Processing_Clinical_Dat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iolinet.or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ignet.hegroup.org/" TargetMode="Externa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violinet.org/vaccineontolog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ntorat.hegroup.org/" TargetMode="External"/><Relationship Id="rId2" Type="http://schemas.openxmlformats.org/officeDocument/2006/relationships/hyperlink" Target="http://ontofox.hegroup.org/" TargetMode="External"/><Relationship Id="rId1" Type="http://schemas.openxmlformats.org/officeDocument/2006/relationships/slideLayout" Target="../slideLayouts/slideLayout2.xml"/><Relationship Id="rId4" Type="http://schemas.openxmlformats.org/officeDocument/2006/relationships/hyperlink" Target="http://www.ontobe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1"/>
          <p:cNvSpPr txBox="1">
            <a:spLocks noChangeArrowheads="1"/>
          </p:cNvSpPr>
          <p:nvPr/>
        </p:nvSpPr>
        <p:spPr bwMode="auto">
          <a:xfrm>
            <a:off x="304800" y="681987"/>
            <a:ext cx="8382000" cy="1754326"/>
          </a:xfrm>
          <a:prstGeom prst="rect">
            <a:avLst/>
          </a:prstGeom>
          <a:noFill/>
          <a:ln w="9525">
            <a:noFill/>
            <a:miter lim="800000"/>
            <a:headEnd/>
            <a:tailEnd/>
          </a:ln>
        </p:spPr>
        <p:txBody>
          <a:bodyPr wrap="square">
            <a:spAutoFit/>
          </a:bodyPr>
          <a:lstStyle/>
          <a:p>
            <a:pPr algn="ctr" eaLnBrk="1" hangingPunct="1"/>
            <a:r>
              <a:rPr lang="en-US" sz="3600" b="1" i="0" dirty="0" smtClean="0"/>
              <a:t>Contributions of the Vaccine </a:t>
            </a:r>
            <a:r>
              <a:rPr lang="en-US" sz="3600" b="1" i="0" dirty="0"/>
              <a:t>Ontology (VO) </a:t>
            </a:r>
            <a:r>
              <a:rPr lang="en-US" sz="3600" b="1" i="0" dirty="0" smtClean="0"/>
              <a:t>to Immunology Research and Public Health</a:t>
            </a:r>
            <a:endParaRPr lang="en-US" sz="3600" b="1" i="0" dirty="0"/>
          </a:p>
        </p:txBody>
      </p:sp>
      <p:sp>
        <p:nvSpPr>
          <p:cNvPr id="3075" name="Rectangle 23"/>
          <p:cNvSpPr>
            <a:spLocks noChangeArrowheads="1"/>
          </p:cNvSpPr>
          <p:nvPr/>
        </p:nvSpPr>
        <p:spPr bwMode="auto">
          <a:xfrm>
            <a:off x="762000" y="2286000"/>
            <a:ext cx="7391400" cy="3657600"/>
          </a:xfrm>
          <a:prstGeom prst="rect">
            <a:avLst/>
          </a:prstGeom>
          <a:noFill/>
          <a:ln w="9525">
            <a:noFill/>
            <a:miter lim="800000"/>
            <a:headEnd/>
            <a:tailEnd/>
          </a:ln>
        </p:spPr>
        <p:txBody>
          <a:bodyPr anchor="ctr"/>
          <a:lstStyle/>
          <a:p>
            <a:pPr algn="ctr" eaLnBrk="1" hangingPunct="1"/>
            <a:r>
              <a:rPr lang="en-US" b="1" i="0" dirty="0" smtClean="0">
                <a:solidFill>
                  <a:schemeClr val="bg1"/>
                </a:solidFill>
              </a:rPr>
              <a:t>(Buffalo Presentation, 6/11/2012)</a:t>
            </a:r>
          </a:p>
          <a:p>
            <a:pPr algn="ctr" eaLnBrk="1" hangingPunct="1"/>
            <a:r>
              <a:rPr lang="en-US" sz="1600" dirty="0">
                <a:hlinkClick r:id="rId3"/>
              </a:rPr>
              <a:t>http://</a:t>
            </a:r>
            <a:r>
              <a:rPr lang="en-US" sz="1600" dirty="0" smtClean="0">
                <a:hlinkClick r:id="rId3"/>
              </a:rPr>
              <a:t>www.bioontology.org/wiki/index.php/Immunology_Ontologies_and_Their_Applications_in_Processing_Clinical_Data</a:t>
            </a:r>
            <a:r>
              <a:rPr lang="en-US" sz="1600" dirty="0" smtClean="0"/>
              <a:t>    </a:t>
            </a:r>
          </a:p>
          <a:p>
            <a:pPr algn="ctr" eaLnBrk="1" hangingPunct="1"/>
            <a:endParaRPr lang="en-US" dirty="0"/>
          </a:p>
          <a:p>
            <a:pPr algn="ctr" eaLnBrk="1" hangingPunct="1"/>
            <a:r>
              <a:rPr lang="en-US" sz="2800" b="1" i="0" dirty="0">
                <a:solidFill>
                  <a:srgbClr val="FFFF00"/>
                </a:solidFill>
              </a:rPr>
              <a:t>Yongqun “Oliver” He</a:t>
            </a:r>
            <a:r>
              <a:rPr lang="en-US" b="1" i="0" dirty="0">
                <a:solidFill>
                  <a:srgbClr val="FFFF00"/>
                </a:solidFill>
              </a:rPr>
              <a:t/>
            </a:r>
            <a:br>
              <a:rPr lang="en-US" b="1" i="0" dirty="0">
                <a:solidFill>
                  <a:srgbClr val="FFFF00"/>
                </a:solidFill>
              </a:rPr>
            </a:br>
            <a:r>
              <a:rPr lang="en-US" b="1" i="0" dirty="0">
                <a:solidFill>
                  <a:srgbClr val="FFFF00"/>
                </a:solidFill>
              </a:rPr>
              <a:t/>
            </a:r>
            <a:br>
              <a:rPr lang="en-US" b="1" i="0" dirty="0">
                <a:solidFill>
                  <a:srgbClr val="FFFF00"/>
                </a:solidFill>
              </a:rPr>
            </a:br>
            <a:r>
              <a:rPr lang="en-US" sz="2000" b="1" i="0" dirty="0" smtClean="0">
                <a:solidFill>
                  <a:schemeClr val="bg1"/>
                </a:solidFill>
              </a:rPr>
              <a:t>University </a:t>
            </a:r>
            <a:r>
              <a:rPr lang="en-US" sz="2000" b="1" i="0" dirty="0">
                <a:solidFill>
                  <a:schemeClr val="bg1"/>
                </a:solidFill>
              </a:rPr>
              <a:t>of Michigan Medical School</a:t>
            </a:r>
            <a:br>
              <a:rPr lang="en-US" sz="2000" b="1" i="0" dirty="0">
                <a:solidFill>
                  <a:schemeClr val="bg1"/>
                </a:solidFill>
              </a:rPr>
            </a:br>
            <a:r>
              <a:rPr lang="en-US" sz="2000" b="1" i="0" dirty="0">
                <a:solidFill>
                  <a:schemeClr val="bg1"/>
                </a:solidFill>
              </a:rPr>
              <a:t>Ann Arbor, MI 48109</a:t>
            </a:r>
          </a:p>
        </p:txBody>
      </p:sp>
      <p:pic>
        <p:nvPicPr>
          <p:cNvPr id="3076" name="Picture 24"/>
          <p:cNvPicPr>
            <a:picLocks noChangeAspect="1" noChangeArrowheads="1"/>
          </p:cNvPicPr>
          <p:nvPr/>
        </p:nvPicPr>
        <p:blipFill>
          <a:blip r:embed="rId4" cstate="print"/>
          <a:srcRect/>
          <a:stretch>
            <a:fillRect/>
          </a:stretch>
        </p:blipFill>
        <p:spPr bwMode="auto">
          <a:xfrm>
            <a:off x="4038600" y="6019800"/>
            <a:ext cx="2638425" cy="314325"/>
          </a:xfrm>
          <a:prstGeom prst="rect">
            <a:avLst/>
          </a:prstGeom>
          <a:noFill/>
          <a:ln w="9525">
            <a:noFill/>
            <a:miter lim="800000"/>
            <a:headEnd/>
            <a:tailEnd/>
          </a:ln>
        </p:spPr>
      </p:pic>
      <p:pic>
        <p:nvPicPr>
          <p:cNvPr id="3077" name="Picture 28"/>
          <p:cNvPicPr>
            <a:picLocks noChangeAspect="1" noChangeArrowheads="1"/>
          </p:cNvPicPr>
          <p:nvPr/>
        </p:nvPicPr>
        <p:blipFill>
          <a:blip r:embed="rId5" cstate="print"/>
          <a:srcRect/>
          <a:stretch>
            <a:fillRect/>
          </a:stretch>
        </p:blipFill>
        <p:spPr bwMode="auto">
          <a:xfrm>
            <a:off x="2743200" y="5867400"/>
            <a:ext cx="819150" cy="59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304800"/>
            <a:ext cx="7543800" cy="1143000"/>
          </a:xfrm>
        </p:spPr>
        <p:txBody>
          <a:bodyPr/>
          <a:lstStyle/>
          <a:p>
            <a:pPr eaLnBrk="1" hangingPunct="1"/>
            <a:r>
              <a:rPr lang="en-US" altLang="zh-CN" sz="3600" b="1" dirty="0" smtClean="0">
                <a:latin typeface="Arial" pitchFamily="34" charset="0"/>
                <a:ea typeface="SimSun" pitchFamily="2" charset="-122"/>
              </a:rPr>
              <a:t>VO and OBI Modeling of </a:t>
            </a:r>
            <a:br>
              <a:rPr lang="en-US" altLang="zh-CN" sz="3600" b="1" dirty="0" smtClean="0">
                <a:latin typeface="Arial" pitchFamily="34" charset="0"/>
                <a:ea typeface="SimSun" pitchFamily="2" charset="-122"/>
              </a:rPr>
            </a:br>
            <a:r>
              <a:rPr lang="en-US" altLang="zh-CN" sz="3600" b="1" dirty="0" smtClean="0">
                <a:latin typeface="Arial" pitchFamily="34" charset="0"/>
                <a:ea typeface="SimSun" pitchFamily="2" charset="-122"/>
              </a:rPr>
              <a:t>“Vaccine Protection Assay”</a:t>
            </a:r>
          </a:p>
        </p:txBody>
      </p:sp>
      <p:pic>
        <p:nvPicPr>
          <p:cNvPr id="32771" name="Picture 6" descr="Fig2_OBI-Vaccine_Model_v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8065"/>
            <a:ext cx="74676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7"/>
          <p:cNvSpPr>
            <a:spLocks noChangeArrowheads="1"/>
          </p:cNvSpPr>
          <p:nvPr/>
        </p:nvSpPr>
        <p:spPr bwMode="auto">
          <a:xfrm>
            <a:off x="304800" y="1600200"/>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i="0" dirty="0" smtClean="0">
                <a:solidFill>
                  <a:schemeClr val="bg1"/>
                </a:solidFill>
                <a:ea typeface="SimSun" pitchFamily="2" charset="-122"/>
              </a:rPr>
              <a:t>3 steps</a:t>
            </a:r>
            <a:r>
              <a:rPr lang="en-US" altLang="zh-CN" i="0" dirty="0">
                <a:solidFill>
                  <a:schemeClr val="bg1"/>
                </a:solidFill>
                <a:ea typeface="SimSun" pitchFamily="2" charset="-122"/>
              </a:rPr>
              <a:t>: </a:t>
            </a:r>
            <a:r>
              <a:rPr lang="en-US" altLang="zh-CN" sz="2000" i="0" dirty="0" smtClean="0">
                <a:solidFill>
                  <a:schemeClr val="bg1"/>
                </a:solidFill>
                <a:ea typeface="SimSun" pitchFamily="2" charset="-122"/>
              </a:rPr>
              <a:t>1</a:t>
            </a:r>
            <a:r>
              <a:rPr lang="en-US" altLang="zh-CN" sz="2000" i="0" dirty="0">
                <a:solidFill>
                  <a:schemeClr val="bg1"/>
                </a:solidFill>
                <a:ea typeface="SimSun" pitchFamily="2" charset="-122"/>
              </a:rPr>
              <a:t>. Vaccination; 2. Pathogen Challenge; 3. Survival Assessment</a:t>
            </a:r>
            <a:endParaRPr lang="zh-CN" altLang="en-US" sz="2000" i="0" dirty="0">
              <a:solidFill>
                <a:schemeClr val="bg1"/>
              </a:solidFill>
              <a:ea typeface="SimSun" pitchFamily="2" charset="-122"/>
            </a:endParaRPr>
          </a:p>
        </p:txBody>
      </p:sp>
      <p:sp>
        <p:nvSpPr>
          <p:cNvPr id="5" name="Text Box 4"/>
          <p:cNvSpPr txBox="1">
            <a:spLocks noChangeArrowheads="1"/>
          </p:cNvSpPr>
          <p:nvPr/>
        </p:nvSpPr>
        <p:spPr bwMode="auto">
          <a:xfrm>
            <a:off x="762000" y="6106180"/>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FFCC00"/>
                </a:solidFill>
                <a:latin typeface="Arial" pitchFamily="34" charset="0"/>
              </a:defRPr>
            </a:lvl1pPr>
            <a:lvl2pPr marL="742950" indent="-285750">
              <a:defRPr sz="2400" i="1">
                <a:solidFill>
                  <a:srgbClr val="FFCC00"/>
                </a:solidFill>
                <a:latin typeface="Arial" pitchFamily="34" charset="0"/>
              </a:defRPr>
            </a:lvl2pPr>
            <a:lvl3pPr marL="1143000" indent="-228600">
              <a:defRPr sz="2400" i="1">
                <a:solidFill>
                  <a:srgbClr val="FFCC00"/>
                </a:solidFill>
                <a:latin typeface="Arial" pitchFamily="34" charset="0"/>
              </a:defRPr>
            </a:lvl3pPr>
            <a:lvl4pPr marL="1600200" indent="-228600">
              <a:defRPr sz="2400" i="1">
                <a:solidFill>
                  <a:srgbClr val="FFCC00"/>
                </a:solidFill>
                <a:latin typeface="Arial" pitchFamily="34" charset="0"/>
              </a:defRPr>
            </a:lvl4pPr>
            <a:lvl5pPr marL="2057400" indent="-228600">
              <a:defRPr sz="2400" i="1">
                <a:solidFill>
                  <a:srgbClr val="FFCC00"/>
                </a:solidFill>
                <a:latin typeface="Arial" pitchFamily="34" charset="0"/>
              </a:defRPr>
            </a:lvl5pPr>
            <a:lvl6pPr marL="2514600" indent="-228600" eaLnBrk="0" fontAlgn="base" hangingPunct="0">
              <a:spcBef>
                <a:spcPct val="0"/>
              </a:spcBef>
              <a:spcAft>
                <a:spcPct val="0"/>
              </a:spcAft>
              <a:defRPr sz="2400" i="1">
                <a:solidFill>
                  <a:srgbClr val="FFCC00"/>
                </a:solidFill>
                <a:latin typeface="Arial" pitchFamily="34" charset="0"/>
              </a:defRPr>
            </a:lvl6pPr>
            <a:lvl7pPr marL="2971800" indent="-228600" eaLnBrk="0" fontAlgn="base" hangingPunct="0">
              <a:spcBef>
                <a:spcPct val="0"/>
              </a:spcBef>
              <a:spcAft>
                <a:spcPct val="0"/>
              </a:spcAft>
              <a:defRPr sz="2400" i="1">
                <a:solidFill>
                  <a:srgbClr val="FFCC00"/>
                </a:solidFill>
                <a:latin typeface="Arial" pitchFamily="34" charset="0"/>
              </a:defRPr>
            </a:lvl7pPr>
            <a:lvl8pPr marL="3429000" indent="-228600" eaLnBrk="0" fontAlgn="base" hangingPunct="0">
              <a:spcBef>
                <a:spcPct val="0"/>
              </a:spcBef>
              <a:spcAft>
                <a:spcPct val="0"/>
              </a:spcAft>
              <a:defRPr sz="2400" i="1">
                <a:solidFill>
                  <a:srgbClr val="FFCC00"/>
                </a:solidFill>
                <a:latin typeface="Arial" pitchFamily="34" charset="0"/>
              </a:defRPr>
            </a:lvl8pPr>
            <a:lvl9pPr marL="3886200" indent="-228600" eaLnBrk="0" fontAlgn="base" hangingPunct="0">
              <a:spcBef>
                <a:spcPct val="0"/>
              </a:spcBef>
              <a:spcAft>
                <a:spcPct val="0"/>
              </a:spcAft>
              <a:defRPr sz="2400" i="1">
                <a:solidFill>
                  <a:srgbClr val="FFCC00"/>
                </a:solidFill>
                <a:latin typeface="Arial" pitchFamily="34" charset="0"/>
              </a:defRPr>
            </a:lvl9pPr>
          </a:lstStyle>
          <a:p>
            <a:r>
              <a:rPr lang="en-US" altLang="zh-CN" sz="1400" b="1" i="0" dirty="0">
                <a:ea typeface="SimSun" pitchFamily="2" charset="-122"/>
              </a:rPr>
              <a:t>Reference:  </a:t>
            </a:r>
            <a:r>
              <a:rPr lang="en-US" altLang="zh-CN" sz="1400" b="1" i="0" dirty="0" smtClean="0">
                <a:solidFill>
                  <a:schemeClr val="bg1"/>
                </a:solidFill>
                <a:ea typeface="SimSun" pitchFamily="2" charset="-122"/>
              </a:rPr>
              <a:t>Brinkman et al. </a:t>
            </a:r>
            <a:r>
              <a:rPr lang="en-US" altLang="zh-CN" sz="1400" i="0" dirty="0" smtClean="0">
                <a:solidFill>
                  <a:schemeClr val="bg1"/>
                </a:solidFill>
                <a:ea typeface="SimSun" pitchFamily="2" charset="-122"/>
              </a:rPr>
              <a:t>(</a:t>
            </a:r>
            <a:r>
              <a:rPr lang="en-US" altLang="zh-CN" sz="1400" i="0" dirty="0">
                <a:solidFill>
                  <a:schemeClr val="bg1"/>
                </a:solidFill>
                <a:ea typeface="SimSun" pitchFamily="2" charset="-122"/>
              </a:rPr>
              <a:t>2007). </a:t>
            </a:r>
            <a:r>
              <a:rPr lang="en-US" altLang="zh-CN" sz="1400" b="1" i="0" dirty="0">
                <a:solidFill>
                  <a:schemeClr val="bg1"/>
                </a:solidFill>
                <a:ea typeface="SimSun" pitchFamily="2" charset="-122"/>
              </a:rPr>
              <a:t>Modeling biomedical experimental processes with OBI. </a:t>
            </a:r>
            <a:r>
              <a:rPr lang="en-US" altLang="zh-CN" sz="1400" b="1" dirty="0">
                <a:solidFill>
                  <a:schemeClr val="bg1"/>
                </a:solidFill>
                <a:ea typeface="SimSun" pitchFamily="2" charset="-122"/>
              </a:rPr>
              <a:t>Journal of Biomedical Semantics</a:t>
            </a:r>
            <a:r>
              <a:rPr lang="en-US" altLang="zh-CN" sz="1400" b="1" i="0" dirty="0">
                <a:solidFill>
                  <a:schemeClr val="bg1"/>
                </a:solidFill>
                <a:ea typeface="SimSun" pitchFamily="2" charset="-122"/>
              </a:rPr>
              <a:t>. 2010, 1(</a:t>
            </a:r>
            <a:r>
              <a:rPr lang="en-US" altLang="zh-CN" sz="1400" b="1" i="0" dirty="0" err="1">
                <a:solidFill>
                  <a:schemeClr val="bg1"/>
                </a:solidFill>
                <a:ea typeface="SimSun" pitchFamily="2" charset="-122"/>
              </a:rPr>
              <a:t>Suppl</a:t>
            </a:r>
            <a:r>
              <a:rPr lang="en-US" altLang="zh-CN" sz="1400" b="1" i="0" dirty="0">
                <a:solidFill>
                  <a:schemeClr val="bg1"/>
                </a:solidFill>
                <a:ea typeface="SimSun" pitchFamily="2" charset="-122"/>
              </a:rPr>
              <a:t> 1):S7. PMID: 20626927. </a:t>
            </a:r>
          </a:p>
        </p:txBody>
      </p:sp>
      <p:sp>
        <p:nvSpPr>
          <p:cNvPr id="9" name="Oval 8"/>
          <p:cNvSpPr/>
          <p:nvPr/>
        </p:nvSpPr>
        <p:spPr bwMode="auto">
          <a:xfrm>
            <a:off x="2057400" y="2971800"/>
            <a:ext cx="1524000" cy="457200"/>
          </a:xfrm>
          <a:prstGeom prst="ellipse">
            <a:avLst/>
          </a:prstGeom>
          <a:solidFill>
            <a:schemeClr val="lt1">
              <a:alpha val="0"/>
            </a:scheme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10" name="Oval 9"/>
          <p:cNvSpPr/>
          <p:nvPr/>
        </p:nvSpPr>
        <p:spPr bwMode="auto">
          <a:xfrm>
            <a:off x="5029200" y="2983675"/>
            <a:ext cx="1524000" cy="457200"/>
          </a:xfrm>
          <a:prstGeom prst="ellipse">
            <a:avLst/>
          </a:prstGeom>
          <a:solidFill>
            <a:schemeClr val="lt1">
              <a:alpha val="0"/>
            </a:scheme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11" name="Oval 10"/>
          <p:cNvSpPr/>
          <p:nvPr/>
        </p:nvSpPr>
        <p:spPr bwMode="auto">
          <a:xfrm>
            <a:off x="2800600" y="5357750"/>
            <a:ext cx="1524000" cy="457200"/>
          </a:xfrm>
          <a:prstGeom prst="ellipse">
            <a:avLst/>
          </a:prstGeom>
          <a:solidFill>
            <a:schemeClr val="lt1">
              <a:alpha val="0"/>
            </a:scheme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Tree>
    <p:extLst>
      <p:ext uri="{BB962C8B-B14F-4D97-AF65-F5344CB8AC3E}">
        <p14:creationId xmlns:p14="http://schemas.microsoft.com/office/powerpoint/2010/main" val="1663993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685800" y="304800"/>
            <a:ext cx="7772400" cy="1143000"/>
          </a:xfrm>
        </p:spPr>
        <p:txBody>
          <a:bodyPr/>
          <a:lstStyle/>
          <a:p>
            <a:pPr eaLnBrk="1" hangingPunct="1"/>
            <a:r>
              <a:rPr lang="en-US" b="1" dirty="0" smtClean="0">
                <a:latin typeface="Arial" pitchFamily="34" charset="0"/>
                <a:cs typeface="Arial" pitchFamily="34" charset="0"/>
              </a:rPr>
              <a:t>Outline</a:t>
            </a:r>
          </a:p>
        </p:txBody>
      </p:sp>
      <p:sp>
        <p:nvSpPr>
          <p:cNvPr id="8195" name="Rectangle 38"/>
          <p:cNvSpPr>
            <a:spLocks noChangeArrowheads="1"/>
          </p:cNvSpPr>
          <p:nvPr/>
        </p:nvSpPr>
        <p:spPr bwMode="auto">
          <a:xfrm>
            <a:off x="822542" y="1600200"/>
            <a:ext cx="7940458" cy="4876800"/>
          </a:xfrm>
          <a:prstGeom prst="rect">
            <a:avLst/>
          </a:prstGeom>
          <a:noFill/>
          <a:ln w="9525">
            <a:noFill/>
            <a:miter lim="800000"/>
            <a:headEnd/>
            <a:tailEnd/>
          </a:ln>
        </p:spPr>
        <p:txBody>
          <a:bodyPr lIns="0" tIns="0" rIns="0" bIns="0"/>
          <a:lstStyle/>
          <a:p>
            <a:pPr marL="812800" indent="-812800" defTabSz="449263">
              <a:spcBef>
                <a:spcPct val="100000"/>
              </a:spcBef>
              <a:buFontTx/>
              <a:buAutoNum type="romanUcPeriod"/>
            </a:pPr>
            <a:r>
              <a:rPr lang="en-US" b="1" i="0" dirty="0" smtClean="0">
                <a:solidFill>
                  <a:schemeClr val="bg1"/>
                </a:solidFill>
              </a:rPr>
              <a:t>Development of the Vaccine Ontology (VO)</a:t>
            </a:r>
          </a:p>
          <a:p>
            <a:pPr marL="1270000" lvl="1" indent="-812800" defTabSz="449263">
              <a:spcBef>
                <a:spcPts val="1500"/>
              </a:spcBef>
              <a:buFont typeface="+mj-lt"/>
              <a:buAutoNum type="romanLcPeriod"/>
            </a:pPr>
            <a:r>
              <a:rPr lang="en-US" sz="1800" b="1" i="0" dirty="0">
                <a:solidFill>
                  <a:schemeClr val="bg1"/>
                </a:solidFill>
              </a:rPr>
              <a:t>Introduction of VO</a:t>
            </a:r>
          </a:p>
          <a:p>
            <a:pPr marL="1270000" lvl="1" indent="-812800" defTabSz="449263">
              <a:spcBef>
                <a:spcPts val="1500"/>
              </a:spcBef>
              <a:buFont typeface="+mj-lt"/>
              <a:buAutoNum type="romanLcPeriod"/>
            </a:pPr>
            <a:r>
              <a:rPr lang="en-US" sz="1800" b="1" i="0" dirty="0">
                <a:solidFill>
                  <a:schemeClr val="bg1"/>
                </a:solidFill>
              </a:rPr>
              <a:t>Define vaccine, vaccination, and vaccine protection in VO </a:t>
            </a:r>
          </a:p>
          <a:p>
            <a:pPr marL="1270000" lvl="1" indent="-812800" defTabSz="449263">
              <a:spcBef>
                <a:spcPts val="1500"/>
              </a:spcBef>
              <a:buFont typeface="+mj-lt"/>
              <a:buAutoNum type="romanLcPeriod"/>
            </a:pPr>
            <a:r>
              <a:rPr lang="en-US" sz="1800" b="1" i="0" dirty="0">
                <a:solidFill>
                  <a:schemeClr val="bg1"/>
                </a:solidFill>
              </a:rPr>
              <a:t>Reuse terms by </a:t>
            </a:r>
            <a:r>
              <a:rPr lang="en-US" sz="1800" b="1" i="0" dirty="0" err="1">
                <a:solidFill>
                  <a:schemeClr val="bg1"/>
                </a:solidFill>
              </a:rPr>
              <a:t>OntoFox</a:t>
            </a:r>
            <a:r>
              <a:rPr lang="en-US" sz="1800" b="1" i="0" dirty="0">
                <a:solidFill>
                  <a:schemeClr val="bg1"/>
                </a:solidFill>
              </a:rPr>
              <a:t> &amp; generate many terms by </a:t>
            </a:r>
            <a:r>
              <a:rPr lang="en-US" sz="1800" b="1" i="0" dirty="0" err="1" smtClean="0">
                <a:solidFill>
                  <a:schemeClr val="bg1"/>
                </a:solidFill>
              </a:rPr>
              <a:t>Ontorat</a:t>
            </a:r>
            <a:endParaRPr lang="en-US" sz="1800" b="1" i="0" dirty="0" smtClean="0">
              <a:solidFill>
                <a:schemeClr val="bg1"/>
              </a:solidFill>
            </a:endParaRPr>
          </a:p>
          <a:p>
            <a:pPr marL="812800" indent="-812800" defTabSz="449263">
              <a:spcBef>
                <a:spcPct val="100000"/>
              </a:spcBef>
              <a:buFontTx/>
              <a:buAutoNum type="romanUcPeriod"/>
            </a:pPr>
            <a:r>
              <a:rPr lang="en-US" b="1" i="0" dirty="0">
                <a:solidFill>
                  <a:srgbClr val="FFFF00"/>
                </a:solidFill>
              </a:rPr>
              <a:t>Contributions of VO to immunology research and public health  </a:t>
            </a:r>
          </a:p>
          <a:p>
            <a:pPr marL="1270000" lvl="1" indent="-812800" defTabSz="449263">
              <a:spcBef>
                <a:spcPts val="1500"/>
              </a:spcBef>
              <a:buFont typeface="+mj-lt"/>
              <a:buAutoNum type="romanLcPeriod"/>
            </a:pPr>
            <a:r>
              <a:rPr lang="en-US" sz="1800" b="1" i="0" dirty="0">
                <a:solidFill>
                  <a:srgbClr val="FFFF00"/>
                </a:solidFill>
              </a:rPr>
              <a:t>Vaccine immunology data integration</a:t>
            </a:r>
          </a:p>
          <a:p>
            <a:pPr marL="1270000" lvl="1" indent="-812800" defTabSz="449263">
              <a:spcBef>
                <a:spcPts val="1500"/>
              </a:spcBef>
              <a:buFont typeface="+mj-lt"/>
              <a:buAutoNum type="romanLcPeriod"/>
            </a:pPr>
            <a:r>
              <a:rPr lang="en-US" sz="1800" b="1" i="0" dirty="0">
                <a:solidFill>
                  <a:srgbClr val="FFFF00"/>
                </a:solidFill>
              </a:rPr>
              <a:t>Literature mining of vaccine immune networks</a:t>
            </a:r>
          </a:p>
          <a:p>
            <a:pPr marL="812800" indent="-812800" defTabSz="449263">
              <a:spcBef>
                <a:spcPct val="100000"/>
              </a:spcBef>
              <a:buFontTx/>
              <a:buAutoNum type="romanUcPeriod"/>
            </a:pPr>
            <a:r>
              <a:rPr lang="en-US" b="1" i="0" dirty="0" smtClean="0">
                <a:solidFill>
                  <a:schemeClr val="bg1"/>
                </a:solidFill>
              </a:rPr>
              <a:t>Summary and discussion</a:t>
            </a:r>
          </a:p>
        </p:txBody>
      </p:sp>
      <p:sp>
        <p:nvSpPr>
          <p:cNvPr id="8196" name="Text Box 39"/>
          <p:cNvSpPr txBox="1">
            <a:spLocks noChangeArrowheads="1"/>
          </p:cNvSpPr>
          <p:nvPr/>
        </p:nvSpPr>
        <p:spPr bwMode="auto">
          <a:xfrm>
            <a:off x="365342" y="3725882"/>
            <a:ext cx="381000" cy="415636"/>
          </a:xfrm>
          <a:prstGeom prst="rect">
            <a:avLst/>
          </a:prstGeom>
          <a:noFill/>
          <a:ln w="9525">
            <a:noFill/>
            <a:miter lim="800000"/>
            <a:headEnd/>
            <a:tailEnd/>
          </a:ln>
        </p:spPr>
        <p:txBody>
          <a:bodyPr>
            <a:spAutoFit/>
          </a:bodyPr>
          <a:lstStyle/>
          <a:p>
            <a:pPr>
              <a:spcBef>
                <a:spcPct val="50000"/>
              </a:spcBef>
            </a:pPr>
            <a:r>
              <a:rPr lang="en-US" b="1" i="0" dirty="0">
                <a:solidFill>
                  <a:srgbClr val="FFFF00"/>
                </a:solidFill>
                <a:latin typeface="Times New Roman" pitchFamily="18" charset="0"/>
                <a:sym typeface="Symbol" pitchFamily="18" charset="2"/>
              </a:rPr>
              <a:t></a:t>
            </a:r>
            <a:endParaRPr lang="en-US" b="1" i="0" dirty="0">
              <a:solidFill>
                <a:srgbClr val="FFFF00"/>
              </a:solidFill>
              <a:latin typeface="Times New Roman" pitchFamily="18" charset="0"/>
            </a:endParaRPr>
          </a:p>
        </p:txBody>
      </p:sp>
    </p:spTree>
    <p:extLst>
      <p:ext uri="{BB962C8B-B14F-4D97-AF65-F5344CB8AC3E}">
        <p14:creationId xmlns:p14="http://schemas.microsoft.com/office/powerpoint/2010/main" val="3977502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671114" y="228600"/>
            <a:ext cx="7472885" cy="584775"/>
          </a:xfrm>
          <a:prstGeom prst="rect">
            <a:avLst/>
          </a:prstGeom>
          <a:noFill/>
          <a:ln w="12700">
            <a:noFill/>
            <a:miter lim="800000"/>
            <a:headEnd type="none" w="sm" len="sm"/>
            <a:tailEnd type="none" w="sm" len="sm"/>
          </a:ln>
        </p:spPr>
        <p:txBody>
          <a:bodyPr wrap="square">
            <a:spAutoFit/>
          </a:bodyPr>
          <a:lstStyle/>
          <a:p>
            <a:pPr algn="ctr" eaLnBrk="1" hangingPunct="1"/>
            <a:r>
              <a:rPr lang="en-US" sz="3200" b="1" i="0" dirty="0" smtClean="0"/>
              <a:t>VIOLIN: has complex vaccine data</a:t>
            </a:r>
            <a:endParaRPr lang="en-US" sz="3200" b="1" i="0" dirty="0"/>
          </a:p>
        </p:txBody>
      </p:sp>
      <p:pic>
        <p:nvPicPr>
          <p:cNvPr id="32772" name="Picture 9"/>
          <p:cNvPicPr>
            <a:picLocks noChangeAspect="1" noChangeArrowheads="1"/>
          </p:cNvPicPr>
          <p:nvPr/>
        </p:nvPicPr>
        <p:blipFill>
          <a:blip r:embed="rId2" cstate="print"/>
          <a:srcRect/>
          <a:stretch>
            <a:fillRect/>
          </a:stretch>
        </p:blipFill>
        <p:spPr bwMode="auto">
          <a:xfrm>
            <a:off x="1905000" y="4804925"/>
            <a:ext cx="2510997" cy="1976875"/>
          </a:xfrm>
          <a:prstGeom prst="rect">
            <a:avLst/>
          </a:prstGeom>
          <a:noFill/>
          <a:ln w="9525">
            <a:noFill/>
            <a:miter lim="800000"/>
            <a:headEnd/>
            <a:tailEnd/>
          </a:ln>
        </p:spPr>
      </p:pic>
      <p:sp>
        <p:nvSpPr>
          <p:cNvPr id="5" name="Rectangle 3"/>
          <p:cNvSpPr txBox="1">
            <a:spLocks noChangeArrowheads="1"/>
          </p:cNvSpPr>
          <p:nvPr/>
        </p:nvSpPr>
        <p:spPr bwMode="auto">
          <a:xfrm>
            <a:off x="2057400" y="910075"/>
            <a:ext cx="6634913" cy="3890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DDDDDD"/>
                </a:solidFill>
                <a:latin typeface="+mn-lt"/>
                <a:ea typeface="+mn-ea"/>
                <a:cs typeface="+mn-cs"/>
              </a:defRPr>
            </a:lvl1pPr>
            <a:lvl2pPr marL="742950" indent="-285750" algn="l" rtl="0" eaLnBrk="0" fontAlgn="base" hangingPunct="0">
              <a:spcBef>
                <a:spcPct val="20000"/>
              </a:spcBef>
              <a:spcAft>
                <a:spcPct val="0"/>
              </a:spcAft>
              <a:buChar char="–"/>
              <a:defRPr sz="2800">
                <a:solidFill>
                  <a:srgbClr val="DDDDDD"/>
                </a:solidFill>
                <a:latin typeface="+mn-lt"/>
              </a:defRPr>
            </a:lvl2pPr>
            <a:lvl3pPr marL="1143000" indent="-228600" algn="l" rtl="0" eaLnBrk="0" fontAlgn="base" hangingPunct="0">
              <a:spcBef>
                <a:spcPct val="20000"/>
              </a:spcBef>
              <a:spcAft>
                <a:spcPct val="0"/>
              </a:spcAft>
              <a:buChar char="•"/>
              <a:defRPr sz="2400">
                <a:solidFill>
                  <a:srgbClr val="DDDDDD"/>
                </a:solidFill>
                <a:latin typeface="+mn-lt"/>
              </a:defRPr>
            </a:lvl3pPr>
            <a:lvl4pPr marL="1600200" indent="-228600" algn="l" rtl="0" eaLnBrk="0" fontAlgn="base" hangingPunct="0">
              <a:spcBef>
                <a:spcPct val="20000"/>
              </a:spcBef>
              <a:spcAft>
                <a:spcPct val="0"/>
              </a:spcAft>
              <a:buChar char="–"/>
              <a:defRPr sz="2000">
                <a:solidFill>
                  <a:srgbClr val="DDDDDD"/>
                </a:solidFill>
                <a:latin typeface="+mn-lt"/>
              </a:defRPr>
            </a:lvl4pPr>
            <a:lvl5pPr marL="2057400" indent="-228600" algn="l" rtl="0" eaLnBrk="0" fontAlgn="base" hangingPunct="0">
              <a:spcBef>
                <a:spcPct val="20000"/>
              </a:spcBef>
              <a:spcAft>
                <a:spcPct val="0"/>
              </a:spcAft>
              <a:buChar char="»"/>
              <a:defRPr sz="2000">
                <a:solidFill>
                  <a:srgbClr val="DDDDDD"/>
                </a:solidFill>
                <a:latin typeface="+mn-lt"/>
              </a:defRPr>
            </a:lvl5pPr>
            <a:lvl6pPr marL="2514600" indent="-228600" algn="l" rtl="0" fontAlgn="base">
              <a:spcBef>
                <a:spcPct val="20000"/>
              </a:spcBef>
              <a:spcAft>
                <a:spcPct val="0"/>
              </a:spcAft>
              <a:buChar char="»"/>
              <a:defRPr sz="2000">
                <a:solidFill>
                  <a:srgbClr val="DDDDDD"/>
                </a:solidFill>
                <a:latin typeface="+mn-lt"/>
              </a:defRPr>
            </a:lvl6pPr>
            <a:lvl7pPr marL="2971800" indent="-228600" algn="l" rtl="0" fontAlgn="base">
              <a:spcBef>
                <a:spcPct val="20000"/>
              </a:spcBef>
              <a:spcAft>
                <a:spcPct val="0"/>
              </a:spcAft>
              <a:buChar char="»"/>
              <a:defRPr sz="2000">
                <a:solidFill>
                  <a:srgbClr val="DDDDDD"/>
                </a:solidFill>
                <a:latin typeface="+mn-lt"/>
              </a:defRPr>
            </a:lvl7pPr>
            <a:lvl8pPr marL="3429000" indent="-228600" algn="l" rtl="0" fontAlgn="base">
              <a:spcBef>
                <a:spcPct val="20000"/>
              </a:spcBef>
              <a:spcAft>
                <a:spcPct val="0"/>
              </a:spcAft>
              <a:buChar char="»"/>
              <a:defRPr sz="2000">
                <a:solidFill>
                  <a:srgbClr val="DDDDDD"/>
                </a:solidFill>
                <a:latin typeface="+mn-lt"/>
              </a:defRPr>
            </a:lvl8pPr>
            <a:lvl9pPr marL="3886200" indent="-228600" algn="l" rtl="0" fontAlgn="base">
              <a:spcBef>
                <a:spcPct val="20000"/>
              </a:spcBef>
              <a:spcAft>
                <a:spcPct val="0"/>
              </a:spcAft>
              <a:buChar char="»"/>
              <a:defRPr sz="2000">
                <a:solidFill>
                  <a:srgbClr val="DDDDDD"/>
                </a:solidFill>
                <a:latin typeface="+mn-lt"/>
              </a:defRPr>
            </a:lvl9pPr>
          </a:lstStyle>
          <a:p>
            <a:pPr eaLnBrk="1" hangingPunct="1">
              <a:lnSpc>
                <a:spcPct val="85000"/>
              </a:lnSpc>
            </a:pPr>
            <a:r>
              <a:rPr lang="en-US" altLang="zh-CN" sz="2400" i="0" dirty="0" smtClean="0">
                <a:solidFill>
                  <a:schemeClr val="bg1"/>
                </a:solidFill>
                <a:latin typeface="Arial" charset="0"/>
                <a:ea typeface="SimSun" pitchFamily="2" charset="-122"/>
              </a:rPr>
              <a:t>VIOLIN: </a:t>
            </a:r>
            <a:r>
              <a:rPr lang="en-US" altLang="zh-CN" sz="2400" i="0" u="sng" dirty="0">
                <a:solidFill>
                  <a:schemeClr val="bg1"/>
                </a:solidFill>
                <a:latin typeface="Arial" charset="0"/>
                <a:ea typeface="SimSun" pitchFamily="2" charset="-122"/>
              </a:rPr>
              <a:t>V</a:t>
            </a:r>
            <a:r>
              <a:rPr lang="en-US" altLang="zh-CN" sz="2400" i="0" dirty="0">
                <a:solidFill>
                  <a:schemeClr val="bg1"/>
                </a:solidFill>
                <a:latin typeface="Arial" charset="0"/>
                <a:ea typeface="SimSun" pitchFamily="2" charset="-122"/>
              </a:rPr>
              <a:t>accine </a:t>
            </a:r>
            <a:r>
              <a:rPr lang="en-US" altLang="zh-CN" sz="2400" i="0" u="sng" dirty="0">
                <a:solidFill>
                  <a:schemeClr val="bg1"/>
                </a:solidFill>
                <a:latin typeface="Arial" charset="0"/>
                <a:ea typeface="SimSun" pitchFamily="2" charset="-122"/>
              </a:rPr>
              <a:t>I</a:t>
            </a:r>
            <a:r>
              <a:rPr lang="en-US" altLang="zh-CN" sz="2400" i="0" dirty="0">
                <a:solidFill>
                  <a:schemeClr val="bg1"/>
                </a:solidFill>
                <a:latin typeface="Arial" charset="0"/>
                <a:ea typeface="SimSun" pitchFamily="2" charset="-122"/>
              </a:rPr>
              <a:t>nvestigation and </a:t>
            </a:r>
            <a:r>
              <a:rPr lang="en-US" altLang="zh-CN" sz="2400" i="0" u="sng" dirty="0">
                <a:solidFill>
                  <a:schemeClr val="bg1"/>
                </a:solidFill>
                <a:latin typeface="Arial" charset="0"/>
                <a:ea typeface="SimSun" pitchFamily="2" charset="-122"/>
              </a:rPr>
              <a:t>O</a:t>
            </a:r>
            <a:r>
              <a:rPr lang="en-US" altLang="zh-CN" sz="2400" i="0" dirty="0">
                <a:solidFill>
                  <a:schemeClr val="bg1"/>
                </a:solidFill>
                <a:latin typeface="Arial" charset="0"/>
                <a:ea typeface="SimSun" pitchFamily="2" charset="-122"/>
              </a:rPr>
              <a:t>nline </a:t>
            </a:r>
            <a:r>
              <a:rPr lang="en-US" altLang="zh-CN" sz="2400" i="0" u="sng" dirty="0">
                <a:solidFill>
                  <a:schemeClr val="bg1"/>
                </a:solidFill>
                <a:latin typeface="Arial" charset="0"/>
                <a:ea typeface="SimSun" pitchFamily="2" charset="-122"/>
              </a:rPr>
              <a:t>I</a:t>
            </a:r>
            <a:r>
              <a:rPr lang="en-US" altLang="zh-CN" sz="2400" i="0" dirty="0">
                <a:solidFill>
                  <a:schemeClr val="bg1"/>
                </a:solidFill>
                <a:latin typeface="Arial" charset="0"/>
                <a:ea typeface="SimSun" pitchFamily="2" charset="-122"/>
              </a:rPr>
              <a:t>nformation </a:t>
            </a:r>
            <a:r>
              <a:rPr lang="en-US" altLang="zh-CN" sz="2400" i="0" u="sng" dirty="0">
                <a:solidFill>
                  <a:schemeClr val="bg1"/>
                </a:solidFill>
                <a:latin typeface="Arial" charset="0"/>
                <a:ea typeface="SimSun" pitchFamily="2" charset="-122"/>
              </a:rPr>
              <a:t>N</a:t>
            </a:r>
            <a:r>
              <a:rPr lang="en-US" altLang="zh-CN" sz="2400" i="0" dirty="0">
                <a:solidFill>
                  <a:schemeClr val="bg1"/>
                </a:solidFill>
                <a:latin typeface="Arial" charset="0"/>
                <a:ea typeface="SimSun" pitchFamily="2" charset="-122"/>
              </a:rPr>
              <a:t>etwork </a:t>
            </a:r>
            <a:endParaRPr lang="en-US" altLang="zh-CN" sz="2400" i="0" dirty="0" smtClean="0">
              <a:solidFill>
                <a:schemeClr val="bg1"/>
              </a:solidFill>
              <a:latin typeface="Arial" charset="0"/>
              <a:ea typeface="SimSun" pitchFamily="2" charset="-122"/>
            </a:endParaRPr>
          </a:p>
          <a:p>
            <a:pPr eaLnBrk="1" hangingPunct="1">
              <a:lnSpc>
                <a:spcPct val="85000"/>
              </a:lnSpc>
            </a:pPr>
            <a:r>
              <a:rPr lang="en-US" altLang="zh-CN" sz="2400" i="0" dirty="0" smtClean="0">
                <a:solidFill>
                  <a:schemeClr val="bg1"/>
                </a:solidFill>
                <a:latin typeface="Arial" charset="0"/>
                <a:ea typeface="SimSun" pitchFamily="2" charset="-122"/>
              </a:rPr>
              <a:t>A vaccine research database and vaccine data analysis system. Example components:  </a:t>
            </a:r>
          </a:p>
          <a:p>
            <a:pPr lvl="1" eaLnBrk="1" hangingPunct="1">
              <a:lnSpc>
                <a:spcPct val="85000"/>
              </a:lnSpc>
              <a:buFont typeface="Courier New" pitchFamily="49" charset="0"/>
              <a:buChar char="o"/>
            </a:pPr>
            <a:r>
              <a:rPr lang="en-US" altLang="zh-CN" sz="1800" i="0" dirty="0" smtClean="0">
                <a:solidFill>
                  <a:schemeClr val="bg1"/>
                </a:solidFill>
                <a:latin typeface="Arial" charset="0"/>
                <a:ea typeface="SimSun" pitchFamily="2" charset="-122"/>
              </a:rPr>
              <a:t>~3000 vaccines (licensed, in trial, and in research)</a:t>
            </a:r>
          </a:p>
          <a:p>
            <a:pPr lvl="1" eaLnBrk="1" hangingPunct="1">
              <a:lnSpc>
                <a:spcPct val="85000"/>
              </a:lnSpc>
              <a:buFont typeface="Courier New" pitchFamily="49" charset="0"/>
              <a:buChar char="o"/>
            </a:pPr>
            <a:r>
              <a:rPr lang="en-US" altLang="zh-CN" sz="1800" i="0" dirty="0" smtClean="0">
                <a:solidFill>
                  <a:schemeClr val="bg1"/>
                </a:solidFill>
                <a:latin typeface="Arial" charset="0"/>
                <a:ea typeface="SimSun" pitchFamily="2" charset="-122"/>
              </a:rPr>
              <a:t> </a:t>
            </a:r>
            <a:r>
              <a:rPr lang="en-US" altLang="zh-CN" sz="1800" i="0" dirty="0" err="1" smtClean="0">
                <a:solidFill>
                  <a:schemeClr val="bg1"/>
                </a:solidFill>
                <a:latin typeface="Arial" charset="0"/>
                <a:ea typeface="SimSun" pitchFamily="2" charset="-122"/>
              </a:rPr>
              <a:t>Huvax</a:t>
            </a:r>
            <a:r>
              <a:rPr lang="en-US" altLang="zh-CN" sz="1800" i="0" dirty="0" smtClean="0">
                <a:solidFill>
                  <a:schemeClr val="bg1"/>
                </a:solidFill>
                <a:latin typeface="Arial" charset="0"/>
                <a:ea typeface="SimSun" pitchFamily="2" charset="-122"/>
              </a:rPr>
              <a:t>: licensed human vaccines</a:t>
            </a:r>
          </a:p>
          <a:p>
            <a:pPr lvl="1" eaLnBrk="1" hangingPunct="1">
              <a:lnSpc>
                <a:spcPct val="85000"/>
              </a:lnSpc>
              <a:buFont typeface="Courier New" pitchFamily="49" charset="0"/>
              <a:buChar char="o"/>
            </a:pPr>
            <a:r>
              <a:rPr lang="en-US" altLang="zh-CN" sz="1800" i="0" dirty="0" err="1" smtClean="0">
                <a:solidFill>
                  <a:schemeClr val="bg1"/>
                </a:solidFill>
                <a:latin typeface="Arial" charset="0"/>
                <a:ea typeface="SimSun" pitchFamily="2" charset="-122"/>
              </a:rPr>
              <a:t>Vevex</a:t>
            </a:r>
            <a:r>
              <a:rPr lang="en-US" altLang="zh-CN" sz="1800" i="0" dirty="0" smtClean="0">
                <a:solidFill>
                  <a:schemeClr val="bg1"/>
                </a:solidFill>
                <a:latin typeface="Arial" charset="0"/>
                <a:ea typeface="SimSun" pitchFamily="2" charset="-122"/>
              </a:rPr>
              <a:t>: licensed veterinary vaccines</a:t>
            </a:r>
          </a:p>
          <a:p>
            <a:pPr lvl="1" eaLnBrk="1" hangingPunct="1">
              <a:lnSpc>
                <a:spcPct val="85000"/>
              </a:lnSpc>
              <a:buFont typeface="Courier New" pitchFamily="49" charset="0"/>
              <a:buChar char="o"/>
            </a:pPr>
            <a:r>
              <a:rPr lang="en-US" altLang="zh-CN" sz="1800" i="0" dirty="0" smtClean="0">
                <a:solidFill>
                  <a:schemeClr val="bg1"/>
                </a:solidFill>
                <a:latin typeface="Arial" charset="0"/>
                <a:ea typeface="SimSun" pitchFamily="2" charset="-122"/>
              </a:rPr>
              <a:t>Other research vaccines or vaccines in trial</a:t>
            </a:r>
          </a:p>
          <a:p>
            <a:pPr lvl="1" eaLnBrk="1" hangingPunct="1">
              <a:lnSpc>
                <a:spcPct val="85000"/>
              </a:lnSpc>
              <a:buFont typeface="Courier New" pitchFamily="49" charset="0"/>
              <a:buChar char="o"/>
            </a:pPr>
            <a:r>
              <a:rPr lang="en-US" altLang="zh-CN" sz="1800" i="0" dirty="0" smtClean="0">
                <a:solidFill>
                  <a:schemeClr val="bg1"/>
                </a:solidFill>
                <a:latin typeface="Arial" charset="0"/>
                <a:ea typeface="SimSun" pitchFamily="2" charset="-122"/>
              </a:rPr>
              <a:t>Protegen: protective antigens. ~600</a:t>
            </a:r>
          </a:p>
          <a:p>
            <a:pPr lvl="1" eaLnBrk="1" hangingPunct="1">
              <a:lnSpc>
                <a:spcPct val="85000"/>
              </a:lnSpc>
              <a:buFont typeface="Courier New" pitchFamily="49" charset="0"/>
              <a:buChar char="o"/>
            </a:pPr>
            <a:r>
              <a:rPr lang="en-US" altLang="zh-CN" sz="1800" i="0" dirty="0" err="1" smtClean="0">
                <a:solidFill>
                  <a:schemeClr val="bg1"/>
                </a:solidFill>
                <a:latin typeface="Arial" charset="0"/>
                <a:ea typeface="SimSun" pitchFamily="2" charset="-122"/>
              </a:rPr>
              <a:t>Vaxjo</a:t>
            </a:r>
            <a:r>
              <a:rPr lang="en-US" altLang="zh-CN" sz="1800" i="0" dirty="0" smtClean="0">
                <a:solidFill>
                  <a:schemeClr val="bg1"/>
                </a:solidFill>
                <a:latin typeface="Arial" charset="0"/>
                <a:ea typeface="SimSun" pitchFamily="2" charset="-122"/>
              </a:rPr>
              <a:t>: vaccine adjuvants: &gt; 100</a:t>
            </a:r>
          </a:p>
          <a:p>
            <a:pPr lvl="1" eaLnBrk="1" hangingPunct="1">
              <a:lnSpc>
                <a:spcPct val="85000"/>
              </a:lnSpc>
              <a:buFont typeface="Courier New" pitchFamily="49" charset="0"/>
              <a:buChar char="o"/>
            </a:pPr>
            <a:r>
              <a:rPr lang="en-US" altLang="zh-CN" sz="1800" i="0" dirty="0" err="1" smtClean="0">
                <a:solidFill>
                  <a:schemeClr val="bg1"/>
                </a:solidFill>
                <a:latin typeface="Arial" charset="0"/>
                <a:ea typeface="SimSun" pitchFamily="2" charset="-122"/>
              </a:rPr>
              <a:t>Vaxvec</a:t>
            </a:r>
            <a:r>
              <a:rPr lang="en-US" altLang="zh-CN" sz="1800" i="0" dirty="0" smtClean="0">
                <a:solidFill>
                  <a:schemeClr val="bg1"/>
                </a:solidFill>
                <a:latin typeface="Arial" charset="0"/>
                <a:ea typeface="SimSun" pitchFamily="2" charset="-122"/>
              </a:rPr>
              <a:t>: vaccine vectors </a:t>
            </a:r>
          </a:p>
          <a:p>
            <a:pPr lvl="1" eaLnBrk="1" hangingPunct="1">
              <a:lnSpc>
                <a:spcPct val="85000"/>
              </a:lnSpc>
              <a:buFont typeface="Courier New" pitchFamily="49" charset="0"/>
              <a:buChar char="o"/>
            </a:pPr>
            <a:r>
              <a:rPr lang="en-US" altLang="zh-CN" sz="1800" i="0" dirty="0" smtClean="0">
                <a:solidFill>
                  <a:schemeClr val="bg1"/>
                </a:solidFill>
                <a:latin typeface="Arial" charset="0"/>
                <a:ea typeface="SimSun" pitchFamily="2" charset="-122"/>
              </a:rPr>
              <a:t>Vaxign: vaccine design</a:t>
            </a:r>
          </a:p>
        </p:txBody>
      </p:sp>
      <p:sp>
        <p:nvSpPr>
          <p:cNvPr id="2" name="Rectangle 1"/>
          <p:cNvSpPr/>
          <p:nvPr/>
        </p:nvSpPr>
        <p:spPr>
          <a:xfrm>
            <a:off x="4882313" y="5820272"/>
            <a:ext cx="3810000" cy="720197"/>
          </a:xfrm>
          <a:prstGeom prst="rect">
            <a:avLst/>
          </a:prstGeom>
        </p:spPr>
        <p:txBody>
          <a:bodyPr wrap="square">
            <a:spAutoFit/>
          </a:bodyPr>
          <a:lstStyle/>
          <a:p>
            <a:pPr algn="ctr" eaLnBrk="1" hangingPunct="1">
              <a:lnSpc>
                <a:spcPct val="85000"/>
              </a:lnSpc>
            </a:pPr>
            <a:r>
              <a:rPr lang="en-US" altLang="en-US" i="0" dirty="0">
                <a:solidFill>
                  <a:schemeClr val="bg1"/>
                </a:solidFill>
              </a:rPr>
              <a:t>Publically </a:t>
            </a:r>
            <a:r>
              <a:rPr lang="en-US" altLang="en-US" i="0" dirty="0" smtClean="0">
                <a:solidFill>
                  <a:schemeClr val="bg1"/>
                </a:solidFill>
              </a:rPr>
              <a:t>available: </a:t>
            </a:r>
            <a:r>
              <a:rPr lang="en-US" altLang="en-US" i="0" dirty="0">
                <a:solidFill>
                  <a:schemeClr val="bg1"/>
                </a:solidFill>
                <a:hlinkClick r:id="rId3"/>
              </a:rPr>
              <a:t>http://www.violinet.org</a:t>
            </a:r>
            <a:r>
              <a:rPr lang="en-US" altLang="en-US" i="0" dirty="0" smtClean="0">
                <a:solidFill>
                  <a:schemeClr val="bg1"/>
                </a:solidFill>
                <a:hlinkClick r:id="rId3"/>
              </a:rPr>
              <a:t>/</a:t>
            </a:r>
            <a:r>
              <a:rPr lang="en-US" altLang="en-US" i="0" dirty="0" smtClean="0">
                <a:solidFill>
                  <a:schemeClr val="bg1"/>
                </a:solidFill>
              </a:rPr>
              <a:t>  </a:t>
            </a:r>
            <a:r>
              <a:rPr lang="en-US" altLang="zh-CN" i="0" dirty="0" smtClean="0">
                <a:solidFill>
                  <a:schemeClr val="bg1"/>
                </a:solidFill>
                <a:ea typeface="SimSun" pitchFamily="2" charset="-122"/>
              </a:rPr>
              <a:t> </a:t>
            </a:r>
            <a:endParaRPr lang="zh-CN" altLang="en-US" i="0" dirty="0">
              <a:solidFill>
                <a:schemeClr val="bg1"/>
              </a:solidFill>
              <a:ea typeface="SimSun" pitchFamily="2" charset="-122"/>
            </a:endParaRPr>
          </a:p>
        </p:txBody>
      </p:sp>
      <p:sp>
        <p:nvSpPr>
          <p:cNvPr id="8" name="Oval 19"/>
          <p:cNvSpPr>
            <a:spLocks noChangeArrowheads="1"/>
          </p:cNvSpPr>
          <p:nvPr/>
        </p:nvSpPr>
        <p:spPr bwMode="auto">
          <a:xfrm>
            <a:off x="1887664" y="6384048"/>
            <a:ext cx="381000" cy="70847"/>
          </a:xfrm>
          <a:prstGeom prst="ellipse">
            <a:avLst/>
          </a:prstGeom>
          <a:noFill/>
          <a:ln w="19050">
            <a:solidFill>
              <a:srgbClr val="FF0000"/>
            </a:solidFill>
            <a:round/>
            <a:headEnd/>
            <a:tailEnd/>
          </a:ln>
        </p:spPr>
        <p:txBody>
          <a:bodyPr wrap="none" anchor="ctr"/>
          <a:lstStyle/>
          <a:p>
            <a:endParaRPr lang="en-US"/>
          </a:p>
        </p:txBody>
      </p:sp>
      <p:grpSp>
        <p:nvGrpSpPr>
          <p:cNvPr id="11" name="Group 10"/>
          <p:cNvGrpSpPr/>
          <p:nvPr/>
        </p:nvGrpSpPr>
        <p:grpSpPr>
          <a:xfrm>
            <a:off x="457200" y="76200"/>
            <a:ext cx="1090307" cy="6702940"/>
            <a:chOff x="457200" y="123306"/>
            <a:chExt cx="1090307" cy="6702940"/>
          </a:xfrm>
        </p:grpSpPr>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306"/>
              <a:ext cx="1082567" cy="343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61349"/>
              <a:ext cx="1090307" cy="326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Oval 19"/>
          <p:cNvSpPr>
            <a:spLocks noChangeArrowheads="1"/>
          </p:cNvSpPr>
          <p:nvPr/>
        </p:nvSpPr>
        <p:spPr bwMode="auto">
          <a:xfrm>
            <a:off x="381000" y="3874325"/>
            <a:ext cx="1219200" cy="260163"/>
          </a:xfrm>
          <a:prstGeom prst="ellipse">
            <a:avLst/>
          </a:prstGeom>
          <a:noFill/>
          <a:ln w="19050">
            <a:solidFill>
              <a:srgbClr val="FF0000"/>
            </a:solidFill>
            <a:round/>
            <a:headEnd/>
            <a:tailEnd/>
          </a:ln>
        </p:spPr>
        <p:txBody>
          <a:bodyPr wrap="none" anchor="ctr"/>
          <a:lstStyle/>
          <a:p>
            <a:endParaRPr lang="en-US"/>
          </a:p>
        </p:txBody>
      </p:sp>
      <p:cxnSp>
        <p:nvCxnSpPr>
          <p:cNvPr id="4" name="Straight Arrow Connector 3"/>
          <p:cNvCxnSpPr>
            <a:stCxn id="8" idx="2"/>
            <a:endCxn id="7" idx="5"/>
          </p:cNvCxnSpPr>
          <p:nvPr/>
        </p:nvCxnSpPr>
        <p:spPr bwMode="auto">
          <a:xfrm flipH="1" flipV="1">
            <a:off x="1421652" y="4096388"/>
            <a:ext cx="466012" cy="2323084"/>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9" name="Rectangle 18"/>
          <p:cNvSpPr/>
          <p:nvPr/>
        </p:nvSpPr>
        <p:spPr>
          <a:xfrm>
            <a:off x="4882313" y="5100963"/>
            <a:ext cx="3810000" cy="406265"/>
          </a:xfrm>
          <a:prstGeom prst="rect">
            <a:avLst/>
          </a:prstGeom>
        </p:spPr>
        <p:txBody>
          <a:bodyPr wrap="square">
            <a:spAutoFit/>
          </a:bodyPr>
          <a:lstStyle/>
          <a:p>
            <a:pPr algn="ctr" eaLnBrk="1" hangingPunct="1">
              <a:lnSpc>
                <a:spcPct val="85000"/>
              </a:lnSpc>
            </a:pPr>
            <a:r>
              <a:rPr lang="en-US" altLang="en-US" i="0" dirty="0" smtClean="0">
                <a:solidFill>
                  <a:srgbClr val="FFFF00"/>
                </a:solidFill>
              </a:rPr>
              <a:t>How to integrate all these? </a:t>
            </a:r>
            <a:endParaRPr lang="zh-CN" altLang="en-US" i="0" dirty="0">
              <a:solidFill>
                <a:srgbClr val="FFFF00"/>
              </a:solidFill>
              <a:ea typeface="SimSun" pitchFamily="2" charset="-122"/>
            </a:endParaRPr>
          </a:p>
        </p:txBody>
      </p:sp>
    </p:spTree>
    <p:extLst>
      <p:ext uri="{BB962C8B-B14F-4D97-AF65-F5344CB8AC3E}">
        <p14:creationId xmlns:p14="http://schemas.microsoft.com/office/powerpoint/2010/main" val="3806066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5800" y="463138"/>
            <a:ext cx="7613073" cy="1200329"/>
          </a:xfrm>
          <a:prstGeom prst="rect">
            <a:avLst/>
          </a:prstGeom>
          <a:noFill/>
          <a:ln w="12700">
            <a:noFill/>
            <a:miter lim="800000"/>
            <a:headEnd type="none" w="sm" len="sm"/>
            <a:tailEnd type="none" w="sm" len="sm"/>
          </a:ln>
        </p:spPr>
        <p:txBody>
          <a:bodyPr wrap="square">
            <a:spAutoFit/>
          </a:bodyPr>
          <a:lstStyle/>
          <a:p>
            <a:pPr algn="ctr" eaLnBrk="1" hangingPunct="1"/>
            <a:r>
              <a:rPr lang="en-US" sz="3600" b="1" i="0" dirty="0" smtClean="0"/>
              <a:t>VO-supported immunology data integration</a:t>
            </a:r>
            <a:endParaRPr lang="en-US" sz="3600" b="1" i="0" dirty="0"/>
          </a:p>
        </p:txBody>
      </p:sp>
      <p:sp>
        <p:nvSpPr>
          <p:cNvPr id="14" name="Rectangle 3"/>
          <p:cNvSpPr txBox="1">
            <a:spLocks noChangeArrowheads="1"/>
          </p:cNvSpPr>
          <p:nvPr/>
        </p:nvSpPr>
        <p:spPr bwMode="auto">
          <a:xfrm>
            <a:off x="596736" y="2155371"/>
            <a:ext cx="8077200" cy="39406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DDDDDD"/>
                </a:solidFill>
                <a:latin typeface="+mn-lt"/>
                <a:ea typeface="+mn-ea"/>
                <a:cs typeface="+mn-cs"/>
              </a:defRPr>
            </a:lvl1pPr>
            <a:lvl2pPr marL="742950" indent="-285750" algn="l" rtl="0" eaLnBrk="0" fontAlgn="base" hangingPunct="0">
              <a:spcBef>
                <a:spcPct val="20000"/>
              </a:spcBef>
              <a:spcAft>
                <a:spcPct val="0"/>
              </a:spcAft>
              <a:buChar char="–"/>
              <a:defRPr sz="2800">
                <a:solidFill>
                  <a:srgbClr val="DDDDDD"/>
                </a:solidFill>
                <a:latin typeface="+mn-lt"/>
              </a:defRPr>
            </a:lvl2pPr>
            <a:lvl3pPr marL="1143000" indent="-228600" algn="l" rtl="0" eaLnBrk="0" fontAlgn="base" hangingPunct="0">
              <a:spcBef>
                <a:spcPct val="20000"/>
              </a:spcBef>
              <a:spcAft>
                <a:spcPct val="0"/>
              </a:spcAft>
              <a:buChar char="•"/>
              <a:defRPr sz="2400">
                <a:solidFill>
                  <a:srgbClr val="DDDDDD"/>
                </a:solidFill>
                <a:latin typeface="+mn-lt"/>
              </a:defRPr>
            </a:lvl3pPr>
            <a:lvl4pPr marL="1600200" indent="-228600" algn="l" rtl="0" eaLnBrk="0" fontAlgn="base" hangingPunct="0">
              <a:spcBef>
                <a:spcPct val="20000"/>
              </a:spcBef>
              <a:spcAft>
                <a:spcPct val="0"/>
              </a:spcAft>
              <a:buChar char="–"/>
              <a:defRPr sz="2000">
                <a:solidFill>
                  <a:srgbClr val="DDDDDD"/>
                </a:solidFill>
                <a:latin typeface="+mn-lt"/>
              </a:defRPr>
            </a:lvl4pPr>
            <a:lvl5pPr marL="2057400" indent="-228600" algn="l" rtl="0" eaLnBrk="0" fontAlgn="base" hangingPunct="0">
              <a:spcBef>
                <a:spcPct val="20000"/>
              </a:spcBef>
              <a:spcAft>
                <a:spcPct val="0"/>
              </a:spcAft>
              <a:buChar char="»"/>
              <a:defRPr sz="2000">
                <a:solidFill>
                  <a:srgbClr val="DDDDDD"/>
                </a:solidFill>
                <a:latin typeface="+mn-lt"/>
              </a:defRPr>
            </a:lvl5pPr>
            <a:lvl6pPr marL="2514600" indent="-228600" algn="l" rtl="0" fontAlgn="base">
              <a:spcBef>
                <a:spcPct val="20000"/>
              </a:spcBef>
              <a:spcAft>
                <a:spcPct val="0"/>
              </a:spcAft>
              <a:buChar char="»"/>
              <a:defRPr sz="2000">
                <a:solidFill>
                  <a:srgbClr val="DDDDDD"/>
                </a:solidFill>
                <a:latin typeface="+mn-lt"/>
              </a:defRPr>
            </a:lvl6pPr>
            <a:lvl7pPr marL="2971800" indent="-228600" algn="l" rtl="0" fontAlgn="base">
              <a:spcBef>
                <a:spcPct val="20000"/>
              </a:spcBef>
              <a:spcAft>
                <a:spcPct val="0"/>
              </a:spcAft>
              <a:buChar char="»"/>
              <a:defRPr sz="2000">
                <a:solidFill>
                  <a:srgbClr val="DDDDDD"/>
                </a:solidFill>
                <a:latin typeface="+mn-lt"/>
              </a:defRPr>
            </a:lvl7pPr>
            <a:lvl8pPr marL="3429000" indent="-228600" algn="l" rtl="0" fontAlgn="base">
              <a:spcBef>
                <a:spcPct val="20000"/>
              </a:spcBef>
              <a:spcAft>
                <a:spcPct val="0"/>
              </a:spcAft>
              <a:buChar char="»"/>
              <a:defRPr sz="2000">
                <a:solidFill>
                  <a:srgbClr val="DDDDDD"/>
                </a:solidFill>
                <a:latin typeface="+mn-lt"/>
              </a:defRPr>
            </a:lvl8pPr>
            <a:lvl9pPr marL="3886200" indent="-228600" algn="l" rtl="0" fontAlgn="base">
              <a:spcBef>
                <a:spcPct val="20000"/>
              </a:spcBef>
              <a:spcAft>
                <a:spcPct val="0"/>
              </a:spcAft>
              <a:buChar char="»"/>
              <a:defRPr sz="2000">
                <a:solidFill>
                  <a:srgbClr val="DDDDDD"/>
                </a:solidFill>
                <a:latin typeface="+mn-lt"/>
              </a:defRPr>
            </a:lvl9pPr>
          </a:lstStyle>
          <a:p>
            <a:pPr eaLnBrk="1" hangingPunct="1">
              <a:lnSpc>
                <a:spcPct val="90000"/>
              </a:lnSpc>
            </a:pPr>
            <a:r>
              <a:rPr lang="en-US" altLang="zh-CN" sz="2400" i="0" dirty="0" smtClean="0">
                <a:solidFill>
                  <a:schemeClr val="bg1"/>
                </a:solidFill>
                <a:latin typeface="Arial" pitchFamily="34" charset="0"/>
                <a:ea typeface="SimSun" pitchFamily="2" charset="-122"/>
              </a:rPr>
              <a:t>Transfer VIOLIN vaccine data to VO directly.</a:t>
            </a:r>
          </a:p>
          <a:p>
            <a:pPr eaLnBrk="1" hangingPunct="1">
              <a:lnSpc>
                <a:spcPct val="90000"/>
              </a:lnSpc>
            </a:pPr>
            <a:r>
              <a:rPr lang="en-US" altLang="zh-CN" sz="2400" i="0" dirty="0" smtClean="0">
                <a:solidFill>
                  <a:schemeClr val="bg1"/>
                </a:solidFill>
                <a:latin typeface="Arial" pitchFamily="34" charset="0"/>
                <a:ea typeface="SimSun" pitchFamily="2" charset="-122"/>
              </a:rPr>
              <a:t>Use VO to integrate different VIOLIN components.</a:t>
            </a:r>
          </a:p>
          <a:p>
            <a:pPr eaLnBrk="1" hangingPunct="1">
              <a:lnSpc>
                <a:spcPct val="90000"/>
              </a:lnSpc>
            </a:pPr>
            <a:r>
              <a:rPr lang="en-US" altLang="zh-CN" sz="2400" i="0" dirty="0" smtClean="0">
                <a:solidFill>
                  <a:schemeClr val="bg1"/>
                </a:solidFill>
                <a:latin typeface="Arial" pitchFamily="34" charset="0"/>
                <a:ea typeface="SimSun" pitchFamily="2" charset="-122"/>
              </a:rPr>
              <a:t>The VO IDs more like primary keys in VIOLIN relational database.</a:t>
            </a:r>
          </a:p>
          <a:p>
            <a:pPr eaLnBrk="1" hangingPunct="1">
              <a:lnSpc>
                <a:spcPct val="90000"/>
              </a:lnSpc>
            </a:pPr>
            <a:r>
              <a:rPr lang="en-US" altLang="zh-CN" sz="2400" i="0" dirty="0" smtClean="0">
                <a:solidFill>
                  <a:schemeClr val="bg1"/>
                </a:solidFill>
                <a:latin typeface="Arial" pitchFamily="34" charset="0"/>
                <a:ea typeface="SimSun" pitchFamily="2" charset="-122"/>
              </a:rPr>
              <a:t>VIOLIN links its data contents to VO data </a:t>
            </a:r>
          </a:p>
          <a:p>
            <a:pPr eaLnBrk="1" hangingPunct="1">
              <a:lnSpc>
                <a:spcPct val="90000"/>
              </a:lnSpc>
            </a:pPr>
            <a:r>
              <a:rPr lang="en-US" altLang="zh-CN" sz="2400" i="0" dirty="0" smtClean="0">
                <a:solidFill>
                  <a:schemeClr val="bg1"/>
                </a:solidFill>
                <a:latin typeface="Arial" pitchFamily="34" charset="0"/>
                <a:ea typeface="SimSun" pitchFamily="2" charset="-122"/>
              </a:rPr>
              <a:t>VO contents provide ports to integrate with other existing data resources such as GO </a:t>
            </a:r>
            <a:endParaRPr lang="en-US" altLang="zh-CN" sz="2000" i="0" dirty="0" smtClean="0">
              <a:solidFill>
                <a:schemeClr val="bg1"/>
              </a:solidFill>
              <a:latin typeface="Arial" pitchFamily="34" charset="0"/>
              <a:ea typeface="SimSun"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77932" y="457200"/>
            <a:ext cx="7613073" cy="1200329"/>
          </a:xfrm>
          <a:prstGeom prst="rect">
            <a:avLst/>
          </a:prstGeom>
          <a:noFill/>
          <a:ln w="12700">
            <a:noFill/>
            <a:miter lim="800000"/>
            <a:headEnd type="none" w="sm" len="sm"/>
            <a:tailEnd type="none" w="sm" len="sm"/>
          </a:ln>
        </p:spPr>
        <p:txBody>
          <a:bodyPr wrap="square">
            <a:spAutoFit/>
          </a:bodyPr>
          <a:lstStyle/>
          <a:p>
            <a:pPr algn="ctr" eaLnBrk="1" hangingPunct="1"/>
            <a:r>
              <a:rPr lang="en-US" sz="3600" b="1" i="0" dirty="0"/>
              <a:t>V</a:t>
            </a:r>
            <a:r>
              <a:rPr lang="en-US" sz="3600" b="1" i="0" dirty="0" smtClean="0"/>
              <a:t>O-based </a:t>
            </a:r>
            <a:r>
              <a:rPr lang="en-US" sz="3600" b="1" i="0" dirty="0"/>
              <a:t>literature mining of gene interaction </a:t>
            </a:r>
            <a:r>
              <a:rPr lang="en-US" sz="3600" b="1" i="0" dirty="0" smtClean="0"/>
              <a:t>networks</a:t>
            </a:r>
            <a:endParaRPr lang="en-US" sz="3600" b="1" i="0" dirty="0"/>
          </a:p>
        </p:txBody>
      </p:sp>
      <p:sp>
        <p:nvSpPr>
          <p:cNvPr id="4" name="Text Box 2"/>
          <p:cNvSpPr txBox="1">
            <a:spLocks noChangeArrowheads="1"/>
          </p:cNvSpPr>
          <p:nvPr/>
        </p:nvSpPr>
        <p:spPr bwMode="auto">
          <a:xfrm>
            <a:off x="430480" y="2871850"/>
            <a:ext cx="4065320" cy="830997"/>
          </a:xfrm>
          <a:prstGeom prst="rect">
            <a:avLst/>
          </a:prstGeom>
          <a:noFill/>
          <a:ln w="12700">
            <a:solidFill>
              <a:schemeClr val="bg1"/>
            </a:solidFill>
            <a:miter lim="800000"/>
            <a:headEnd type="none" w="sm" len="sm"/>
            <a:tailEnd type="none" w="sm" len="sm"/>
          </a:ln>
        </p:spPr>
        <p:txBody>
          <a:bodyPr wrap="square">
            <a:spAutoFit/>
          </a:bodyPr>
          <a:lstStyle/>
          <a:p>
            <a:pPr algn="ctr" eaLnBrk="1" hangingPunct="1"/>
            <a:r>
              <a:rPr lang="en-US" b="1" i="0" dirty="0" smtClean="0">
                <a:solidFill>
                  <a:schemeClr val="bg1"/>
                </a:solidFill>
              </a:rPr>
              <a:t>gene network centrality analysis of IFN-</a:t>
            </a:r>
            <a:r>
              <a:rPr lang="en-US" b="1" i="0" dirty="0" smtClean="0">
                <a:solidFill>
                  <a:schemeClr val="bg1"/>
                </a:solidFill>
                <a:sym typeface="Symbol"/>
              </a:rPr>
              <a:t></a:t>
            </a:r>
            <a:endParaRPr lang="en-US" b="1" i="0" dirty="0">
              <a:solidFill>
                <a:schemeClr val="bg1"/>
              </a:solidFill>
            </a:endParaRPr>
          </a:p>
        </p:txBody>
      </p:sp>
      <p:sp>
        <p:nvSpPr>
          <p:cNvPr id="5" name="Text Box 2"/>
          <p:cNvSpPr txBox="1">
            <a:spLocks noChangeArrowheads="1"/>
          </p:cNvSpPr>
          <p:nvPr/>
        </p:nvSpPr>
        <p:spPr bwMode="auto">
          <a:xfrm>
            <a:off x="685800" y="2056180"/>
            <a:ext cx="3810000" cy="461665"/>
          </a:xfrm>
          <a:prstGeom prst="rect">
            <a:avLst/>
          </a:prstGeom>
          <a:noFill/>
          <a:ln w="12700">
            <a:noFill/>
            <a:miter lim="800000"/>
            <a:headEnd type="none" w="sm" len="sm"/>
            <a:tailEnd type="none" w="sm" len="sm"/>
          </a:ln>
        </p:spPr>
        <p:txBody>
          <a:bodyPr wrap="square">
            <a:spAutoFit/>
          </a:bodyPr>
          <a:lstStyle/>
          <a:p>
            <a:pPr algn="ctr" eaLnBrk="1" hangingPunct="1"/>
            <a:r>
              <a:rPr lang="en-US" b="1" i="0" dirty="0" smtClean="0">
                <a:solidFill>
                  <a:srgbClr val="FFFF00"/>
                </a:solidFill>
              </a:rPr>
              <a:t>IFN-</a:t>
            </a:r>
            <a:r>
              <a:rPr lang="en-US" b="1" i="0" dirty="0" smtClean="0">
                <a:solidFill>
                  <a:srgbClr val="FFFF00"/>
                </a:solidFill>
                <a:sym typeface="Symbol"/>
              </a:rPr>
              <a:t> Case 3 Levels:</a:t>
            </a:r>
            <a:endParaRPr lang="en-US" b="1" i="0" dirty="0">
              <a:solidFill>
                <a:srgbClr val="FFFF00"/>
              </a:solidFill>
            </a:endParaRPr>
          </a:p>
        </p:txBody>
      </p:sp>
      <p:sp>
        <p:nvSpPr>
          <p:cNvPr id="6" name="Text Box 2"/>
          <p:cNvSpPr txBox="1">
            <a:spLocks noChangeArrowheads="1"/>
          </p:cNvSpPr>
          <p:nvPr/>
        </p:nvSpPr>
        <p:spPr bwMode="auto">
          <a:xfrm>
            <a:off x="430480" y="4250860"/>
            <a:ext cx="4065320" cy="461665"/>
          </a:xfrm>
          <a:prstGeom prst="rect">
            <a:avLst/>
          </a:prstGeom>
          <a:noFill/>
          <a:ln w="12700">
            <a:solidFill>
              <a:schemeClr val="bg1"/>
            </a:solidFill>
            <a:miter lim="800000"/>
            <a:headEnd type="none" w="sm" len="sm"/>
            <a:tailEnd type="none" w="sm" len="sm"/>
          </a:ln>
        </p:spPr>
        <p:txBody>
          <a:bodyPr wrap="square">
            <a:spAutoFit/>
          </a:bodyPr>
          <a:lstStyle/>
          <a:p>
            <a:pPr algn="ctr" eaLnBrk="1" hangingPunct="1"/>
            <a:r>
              <a:rPr lang="en-US" b="1" i="0" dirty="0" smtClean="0">
                <a:solidFill>
                  <a:schemeClr val="bg1"/>
                </a:solidFill>
              </a:rPr>
              <a:t>VO and centrality analysis</a:t>
            </a:r>
            <a:endParaRPr lang="en-US" b="1" i="0" dirty="0">
              <a:solidFill>
                <a:schemeClr val="bg1"/>
              </a:solidFill>
            </a:endParaRPr>
          </a:p>
        </p:txBody>
      </p:sp>
      <p:sp>
        <p:nvSpPr>
          <p:cNvPr id="7" name="Text Box 2"/>
          <p:cNvSpPr txBox="1">
            <a:spLocks noChangeArrowheads="1"/>
          </p:cNvSpPr>
          <p:nvPr/>
        </p:nvSpPr>
        <p:spPr bwMode="auto">
          <a:xfrm>
            <a:off x="430480" y="5267700"/>
            <a:ext cx="4065320" cy="830997"/>
          </a:xfrm>
          <a:prstGeom prst="rect">
            <a:avLst/>
          </a:prstGeom>
          <a:noFill/>
          <a:ln w="12700">
            <a:solidFill>
              <a:schemeClr val="bg1"/>
            </a:solidFill>
            <a:miter lim="800000"/>
            <a:headEnd type="none" w="sm" len="sm"/>
            <a:tailEnd type="none" w="sm" len="sm"/>
          </a:ln>
        </p:spPr>
        <p:txBody>
          <a:bodyPr wrap="square">
            <a:spAutoFit/>
          </a:bodyPr>
          <a:lstStyle/>
          <a:p>
            <a:pPr algn="ctr" eaLnBrk="1" hangingPunct="1"/>
            <a:r>
              <a:rPr lang="en-US" b="1" i="0" dirty="0" smtClean="0">
                <a:solidFill>
                  <a:schemeClr val="bg1"/>
                </a:solidFill>
              </a:rPr>
              <a:t>Enrichment of gene-gene interactions</a:t>
            </a:r>
            <a:endParaRPr lang="en-US" b="1" i="0" dirty="0">
              <a:solidFill>
                <a:schemeClr val="bg1"/>
              </a:solidFill>
            </a:endParaRPr>
          </a:p>
        </p:txBody>
      </p:sp>
      <p:sp>
        <p:nvSpPr>
          <p:cNvPr id="8" name="Down Arrow 7"/>
          <p:cNvSpPr/>
          <p:nvPr/>
        </p:nvSpPr>
        <p:spPr bwMode="auto">
          <a:xfrm>
            <a:off x="2361704" y="3775501"/>
            <a:ext cx="228600" cy="415499"/>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10" name="Down Arrow 9"/>
          <p:cNvSpPr/>
          <p:nvPr/>
        </p:nvSpPr>
        <p:spPr bwMode="auto">
          <a:xfrm>
            <a:off x="2362200" y="4789851"/>
            <a:ext cx="228600" cy="415499"/>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11" name="Text Box 2"/>
          <p:cNvSpPr txBox="1">
            <a:spLocks noChangeArrowheads="1"/>
          </p:cNvSpPr>
          <p:nvPr/>
        </p:nvSpPr>
        <p:spPr bwMode="auto">
          <a:xfrm>
            <a:off x="5152900" y="3212068"/>
            <a:ext cx="3610100" cy="830997"/>
          </a:xfrm>
          <a:prstGeom prst="rect">
            <a:avLst/>
          </a:prstGeom>
          <a:noFill/>
          <a:ln w="12700">
            <a:solidFill>
              <a:schemeClr val="bg1"/>
            </a:solidFill>
            <a:miter lim="800000"/>
            <a:headEnd type="none" w="sm" len="sm"/>
            <a:tailEnd type="none" w="sm" len="sm"/>
          </a:ln>
        </p:spPr>
        <p:txBody>
          <a:bodyPr wrap="square">
            <a:spAutoFit/>
          </a:bodyPr>
          <a:lstStyle/>
          <a:p>
            <a:pPr algn="ctr" eaLnBrk="1" hangingPunct="1"/>
            <a:r>
              <a:rPr lang="en-US" b="1" i="0" dirty="0" smtClean="0">
                <a:solidFill>
                  <a:schemeClr val="bg1"/>
                </a:solidFill>
              </a:rPr>
              <a:t>VO term indexing </a:t>
            </a:r>
          </a:p>
          <a:p>
            <a:pPr algn="ctr" eaLnBrk="1" hangingPunct="1"/>
            <a:r>
              <a:rPr lang="en-US" b="1" i="0" dirty="0" smtClean="0">
                <a:solidFill>
                  <a:schemeClr val="bg1"/>
                </a:solidFill>
              </a:rPr>
              <a:t>from literature</a:t>
            </a:r>
            <a:endParaRPr lang="en-US" b="1" i="0" dirty="0">
              <a:solidFill>
                <a:schemeClr val="bg1"/>
              </a:solidFill>
            </a:endParaRPr>
          </a:p>
        </p:txBody>
      </p:sp>
      <p:sp>
        <p:nvSpPr>
          <p:cNvPr id="12" name="Text Box 2"/>
          <p:cNvSpPr txBox="1">
            <a:spLocks noChangeArrowheads="1"/>
          </p:cNvSpPr>
          <p:nvPr/>
        </p:nvSpPr>
        <p:spPr bwMode="auto">
          <a:xfrm>
            <a:off x="5105400" y="2312281"/>
            <a:ext cx="3810000" cy="461665"/>
          </a:xfrm>
          <a:prstGeom prst="rect">
            <a:avLst/>
          </a:prstGeom>
          <a:noFill/>
          <a:ln w="12700">
            <a:noFill/>
            <a:miter lim="800000"/>
            <a:headEnd type="none" w="sm" len="sm"/>
            <a:tailEnd type="none" w="sm" len="sm"/>
          </a:ln>
        </p:spPr>
        <p:txBody>
          <a:bodyPr wrap="square">
            <a:spAutoFit/>
          </a:bodyPr>
          <a:lstStyle/>
          <a:p>
            <a:pPr algn="ctr" eaLnBrk="1" hangingPunct="1"/>
            <a:r>
              <a:rPr lang="en-US" b="1" dirty="0" smtClean="0">
                <a:solidFill>
                  <a:srgbClr val="FFFF00"/>
                </a:solidFill>
              </a:rPr>
              <a:t>Brucella</a:t>
            </a:r>
            <a:r>
              <a:rPr lang="en-US" b="1" i="0" dirty="0" smtClean="0">
                <a:solidFill>
                  <a:srgbClr val="FFFF00"/>
                </a:solidFill>
              </a:rPr>
              <a:t> Case</a:t>
            </a:r>
            <a:r>
              <a:rPr lang="en-US" b="1" i="0" dirty="0" smtClean="0">
                <a:solidFill>
                  <a:srgbClr val="FFFF00"/>
                </a:solidFill>
                <a:sym typeface="Symbol"/>
              </a:rPr>
              <a:t>:</a:t>
            </a:r>
            <a:endParaRPr lang="en-US" b="1" i="0" dirty="0">
              <a:solidFill>
                <a:srgbClr val="FFFF00"/>
              </a:solidFill>
            </a:endParaRPr>
          </a:p>
        </p:txBody>
      </p:sp>
      <p:sp>
        <p:nvSpPr>
          <p:cNvPr id="13" name="Text Box 2"/>
          <p:cNvSpPr txBox="1">
            <a:spLocks noChangeArrowheads="1"/>
          </p:cNvSpPr>
          <p:nvPr/>
        </p:nvSpPr>
        <p:spPr bwMode="auto">
          <a:xfrm>
            <a:off x="5164775" y="4579203"/>
            <a:ext cx="3581400" cy="830997"/>
          </a:xfrm>
          <a:prstGeom prst="rect">
            <a:avLst/>
          </a:prstGeom>
          <a:noFill/>
          <a:ln w="12700">
            <a:solidFill>
              <a:schemeClr val="bg1"/>
            </a:solidFill>
            <a:miter lim="800000"/>
            <a:headEnd type="none" w="sm" len="sm"/>
            <a:tailEnd type="none" w="sm" len="sm"/>
          </a:ln>
        </p:spPr>
        <p:txBody>
          <a:bodyPr wrap="square">
            <a:spAutoFit/>
          </a:bodyPr>
          <a:lstStyle/>
          <a:p>
            <a:pPr algn="ctr" eaLnBrk="1" hangingPunct="1"/>
            <a:r>
              <a:rPr lang="en-US" b="1" dirty="0" smtClean="0">
                <a:solidFill>
                  <a:schemeClr val="bg1"/>
                </a:solidFill>
              </a:rPr>
              <a:t>Brucella </a:t>
            </a:r>
            <a:r>
              <a:rPr lang="en-US" b="1" i="0" dirty="0" smtClean="0">
                <a:solidFill>
                  <a:schemeClr val="bg1"/>
                </a:solidFill>
              </a:rPr>
              <a:t>gene-VO interaction analysis</a:t>
            </a:r>
            <a:endParaRPr lang="en-US" b="1" i="0" dirty="0">
              <a:solidFill>
                <a:schemeClr val="bg1"/>
              </a:solidFill>
            </a:endParaRPr>
          </a:p>
        </p:txBody>
      </p:sp>
      <p:sp>
        <p:nvSpPr>
          <p:cNvPr id="15" name="Down Arrow 14"/>
          <p:cNvSpPr/>
          <p:nvPr/>
        </p:nvSpPr>
        <p:spPr bwMode="auto">
          <a:xfrm>
            <a:off x="6847604" y="4091969"/>
            <a:ext cx="228600" cy="415499"/>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Tree>
    <p:extLst>
      <p:ext uri="{BB962C8B-B14F-4D97-AF65-F5344CB8AC3E}">
        <p14:creationId xmlns:p14="http://schemas.microsoft.com/office/powerpoint/2010/main" val="1408623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251898"/>
            <a:ext cx="5615474" cy="1077218"/>
          </a:xfrm>
          <a:prstGeom prst="rect">
            <a:avLst/>
          </a:prstGeom>
          <a:noFill/>
          <a:ln w="12700">
            <a:noFill/>
            <a:miter lim="800000"/>
            <a:headEnd type="none" w="sm" len="sm"/>
            <a:tailEnd type="none" w="sm" len="sm"/>
          </a:ln>
        </p:spPr>
        <p:txBody>
          <a:bodyPr wrap="square">
            <a:spAutoFit/>
          </a:bodyPr>
          <a:lstStyle/>
          <a:p>
            <a:pPr algn="ctr" eaLnBrk="1" hangingPunct="1"/>
            <a:r>
              <a:rPr lang="en-US" sz="3200" b="1" i="0" dirty="0" smtClean="0"/>
              <a:t>IFN-</a:t>
            </a:r>
            <a:r>
              <a:rPr lang="en-US" sz="3200" b="1" i="0" dirty="0" smtClean="0">
                <a:sym typeface="Symbol"/>
              </a:rPr>
              <a:t>: one most important immune factor</a:t>
            </a:r>
            <a:endParaRPr lang="en-US" sz="3200" b="1" i="0" dirty="0"/>
          </a:p>
        </p:txBody>
      </p:sp>
      <p:sp>
        <p:nvSpPr>
          <p:cNvPr id="3" name="Rectangle 3"/>
          <p:cNvSpPr txBox="1">
            <a:spLocks noChangeArrowheads="1"/>
          </p:cNvSpPr>
          <p:nvPr/>
        </p:nvSpPr>
        <p:spPr bwMode="auto">
          <a:xfrm>
            <a:off x="152401" y="1600200"/>
            <a:ext cx="5638799" cy="4800600"/>
          </a:xfrm>
          <a:prstGeom prst="rect">
            <a:avLst/>
          </a:prstGeom>
          <a:noFill/>
          <a:ln w="9525">
            <a:noFill/>
            <a:miter lim="800000"/>
            <a:headEnd/>
            <a:tailEnd/>
          </a:ln>
        </p:spPr>
        <p:txBody>
          <a:bodyPr/>
          <a:lstStyle/>
          <a:p>
            <a:pPr marL="342900" indent="-342900" eaLnBrk="1" hangingPunct="1">
              <a:lnSpc>
                <a:spcPct val="85000"/>
              </a:lnSpc>
              <a:spcBef>
                <a:spcPct val="20000"/>
              </a:spcBef>
              <a:buFontTx/>
              <a:buChar char="•"/>
              <a:defRPr/>
            </a:pPr>
            <a:r>
              <a:rPr lang="en-US" altLang="en-US" i="0" kern="0" dirty="0" smtClean="0">
                <a:solidFill>
                  <a:schemeClr val="bg1"/>
                </a:solidFill>
              </a:rPr>
              <a:t>Interferon-gamma (IFN-</a:t>
            </a:r>
            <a:r>
              <a:rPr lang="en-US" altLang="en-US" i="0" kern="0" dirty="0" smtClean="0">
                <a:solidFill>
                  <a:schemeClr val="bg1"/>
                </a:solidFill>
                <a:sym typeface="Symbol"/>
              </a:rPr>
              <a:t>; Gene symbol: IFNG</a:t>
            </a:r>
            <a:r>
              <a:rPr lang="en-US" altLang="en-US" i="0" kern="0" dirty="0" smtClean="0">
                <a:solidFill>
                  <a:schemeClr val="bg1"/>
                </a:solidFill>
              </a:rPr>
              <a:t>): Regulates various immune responses that are often critical for vaccine-induced protection. </a:t>
            </a:r>
          </a:p>
          <a:p>
            <a:pPr marL="342900" indent="-342900" eaLnBrk="1" hangingPunct="1">
              <a:lnSpc>
                <a:spcPct val="85000"/>
              </a:lnSpc>
              <a:spcBef>
                <a:spcPct val="20000"/>
              </a:spcBef>
              <a:buFontTx/>
              <a:buChar char="•"/>
              <a:defRPr/>
            </a:pPr>
            <a:endParaRPr lang="en-US" altLang="en-US" i="0" kern="0" dirty="0" smtClean="0">
              <a:solidFill>
                <a:schemeClr val="bg1"/>
              </a:solidFill>
            </a:endParaRPr>
          </a:p>
          <a:p>
            <a:pPr marL="342900" indent="-342900" eaLnBrk="1" hangingPunct="1">
              <a:lnSpc>
                <a:spcPct val="85000"/>
              </a:lnSpc>
              <a:spcBef>
                <a:spcPct val="20000"/>
              </a:spcBef>
              <a:buFontTx/>
              <a:buChar char="•"/>
              <a:defRPr/>
            </a:pPr>
            <a:r>
              <a:rPr lang="en-US" altLang="en-US" i="0" kern="0" dirty="0" smtClean="0">
                <a:solidFill>
                  <a:schemeClr val="bg1"/>
                </a:solidFill>
              </a:rPr>
              <a:t>Search “Interferon-gamma OR IFNG” in PubMed: 69816 hits (~2 years ago) </a:t>
            </a:r>
            <a:r>
              <a:rPr lang="en-US" altLang="en-US" i="0" kern="0" dirty="0" smtClean="0">
                <a:solidFill>
                  <a:schemeClr val="bg1"/>
                </a:solidFill>
                <a:sym typeface="Wingdings" pitchFamily="2" charset="2"/>
              </a:rPr>
              <a:t> 5/2/2012:73696 hits</a:t>
            </a:r>
            <a:r>
              <a:rPr lang="en-US" altLang="en-US" i="0" kern="0" dirty="0" smtClean="0">
                <a:solidFill>
                  <a:schemeClr val="bg1"/>
                </a:solidFill>
              </a:rPr>
              <a:t>.</a:t>
            </a:r>
          </a:p>
          <a:p>
            <a:pPr marL="342900" indent="-342900" eaLnBrk="1" hangingPunct="1">
              <a:lnSpc>
                <a:spcPct val="85000"/>
              </a:lnSpc>
              <a:spcBef>
                <a:spcPct val="20000"/>
              </a:spcBef>
              <a:buFontTx/>
              <a:buChar char="•"/>
              <a:defRPr/>
            </a:pPr>
            <a:endParaRPr lang="en-US" altLang="en-US" i="0" kern="0" dirty="0" smtClean="0">
              <a:solidFill>
                <a:schemeClr val="bg1"/>
              </a:solidFill>
            </a:endParaRPr>
          </a:p>
          <a:p>
            <a:pPr marL="342900" indent="-342900" eaLnBrk="1" hangingPunct="1">
              <a:lnSpc>
                <a:spcPct val="85000"/>
              </a:lnSpc>
              <a:spcBef>
                <a:spcPct val="20000"/>
              </a:spcBef>
              <a:buFontTx/>
              <a:buChar char="•"/>
              <a:defRPr/>
            </a:pPr>
            <a:r>
              <a:rPr lang="en-US" altLang="en-US" i="0" kern="0" dirty="0" smtClean="0">
                <a:solidFill>
                  <a:srgbClr val="FFFF00"/>
                </a:solidFill>
              </a:rPr>
              <a:t>Question: </a:t>
            </a:r>
            <a:r>
              <a:rPr lang="en-US" altLang="en-US" i="0" kern="0" dirty="0" smtClean="0">
                <a:solidFill>
                  <a:schemeClr val="bg1"/>
                </a:solidFill>
              </a:rPr>
              <a:t>How can we identify the generic IFNG interaction network and a specific IFNG and vaccine-mediated sub-network using all PubMed publications? </a:t>
            </a:r>
          </a:p>
        </p:txBody>
      </p:sp>
      <p:sp>
        <p:nvSpPr>
          <p:cNvPr id="4" name="Rectangle 3"/>
          <p:cNvSpPr/>
          <p:nvPr/>
        </p:nvSpPr>
        <p:spPr bwMode="auto">
          <a:xfrm>
            <a:off x="5920274" y="50470"/>
            <a:ext cx="2787319" cy="6629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grpSp>
        <p:nvGrpSpPr>
          <p:cNvPr id="5" name="Group 2"/>
          <p:cNvGrpSpPr>
            <a:grpSpLocks/>
          </p:cNvGrpSpPr>
          <p:nvPr/>
        </p:nvGrpSpPr>
        <p:grpSpPr bwMode="auto">
          <a:xfrm>
            <a:off x="6172200" y="195739"/>
            <a:ext cx="2306793" cy="6383867"/>
            <a:chOff x="4104" y="1218"/>
            <a:chExt cx="4103" cy="12730"/>
          </a:xfrm>
        </p:grpSpPr>
        <p:sp>
          <p:nvSpPr>
            <p:cNvPr id="6" name="AutoShape 3"/>
            <p:cNvSpPr>
              <a:spLocks noChangeArrowheads="1"/>
            </p:cNvSpPr>
            <p:nvPr/>
          </p:nvSpPr>
          <p:spPr bwMode="auto">
            <a:xfrm>
              <a:off x="4105" y="1218"/>
              <a:ext cx="4032" cy="1978"/>
            </a:xfrm>
            <a:prstGeom prst="flowChartMultidocument">
              <a:avLst/>
            </a:prstGeom>
            <a:noFill/>
            <a:ln w="9525">
              <a:solidFill>
                <a:srgbClr val="000000"/>
              </a:solidFill>
              <a:round/>
              <a:headEnd/>
              <a:tailEnd/>
            </a:ln>
          </p:spPr>
          <p:txBody>
            <a:bodyPr vert="horz" wrap="square" lIns="90000" tIns="45000"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PubMed Abstracts</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AutoShape 4"/>
            <p:cNvSpPr>
              <a:spLocks noChangeArrowheads="1"/>
            </p:cNvSpPr>
            <p:nvPr/>
          </p:nvSpPr>
          <p:spPr bwMode="auto">
            <a:xfrm>
              <a:off x="4104" y="9008"/>
              <a:ext cx="4032" cy="1341"/>
            </a:xfrm>
            <a:prstGeom prst="flowChartProcess">
              <a:avLst/>
            </a:prstGeom>
            <a:noFill/>
            <a:ln w="9525">
              <a:solidFill>
                <a:srgbClr val="000000"/>
              </a:solidFill>
              <a:round/>
              <a:headEnd/>
              <a:tailEnd/>
            </a:ln>
          </p:spPr>
          <p:txBody>
            <a:bodyPr vert="horz" wrap="square" lIns="90000" tIns="45000"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Interaction Extraction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(Dependency Parsing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Machine Learning)</a:t>
              </a:r>
              <a:endParaRPr kumimoji="0" lang="en-US" sz="1800" b="0" i="0" u="none" strike="noStrike" cap="none" normalizeH="0" baseline="0" smtClean="0">
                <a:ln>
                  <a:noFill/>
                </a:ln>
                <a:solidFill>
                  <a:schemeClr val="tx1"/>
                </a:solidFill>
                <a:effectLst/>
                <a:latin typeface="Arial" pitchFamily="34" charset="0"/>
              </a:endParaRPr>
            </a:p>
          </p:txBody>
        </p:sp>
        <p:sp>
          <p:nvSpPr>
            <p:cNvPr id="8" name="AutoShape 5"/>
            <p:cNvSpPr>
              <a:spLocks noChangeArrowheads="1"/>
            </p:cNvSpPr>
            <p:nvPr/>
          </p:nvSpPr>
          <p:spPr bwMode="auto">
            <a:xfrm>
              <a:off x="4104" y="12584"/>
              <a:ext cx="4032" cy="1364"/>
            </a:xfrm>
            <a:prstGeom prst="flowChartTerminator">
              <a:avLst/>
            </a:prstGeom>
            <a:noFill/>
            <a:ln w="9525">
              <a:solidFill>
                <a:srgbClr val="000000"/>
              </a:solidFill>
              <a:round/>
              <a:headEnd/>
              <a:tailEnd/>
            </a:ln>
          </p:spPr>
          <p:txBody>
            <a:bodyPr vert="horz" wrap="square" lIns="90000" tIns="45000"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 IFNG and Vaccine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Related Genes</a:t>
              </a:r>
              <a:endParaRPr kumimoji="0" lang="en-US" sz="1800" b="0" i="0" u="none" strike="noStrike" cap="none" normalizeH="0" baseline="0" smtClean="0">
                <a:ln>
                  <a:noFill/>
                </a:ln>
                <a:solidFill>
                  <a:schemeClr val="tx1"/>
                </a:solidFill>
                <a:effectLst/>
                <a:latin typeface="Arial" pitchFamily="34" charset="0"/>
              </a:endParaRPr>
            </a:p>
          </p:txBody>
        </p:sp>
        <p:sp>
          <p:nvSpPr>
            <p:cNvPr id="9" name="AutoShape 6"/>
            <p:cNvSpPr>
              <a:spLocks noChangeArrowheads="1"/>
            </p:cNvSpPr>
            <p:nvPr/>
          </p:nvSpPr>
          <p:spPr bwMode="auto">
            <a:xfrm>
              <a:off x="4104" y="3645"/>
              <a:ext cx="4032" cy="1342"/>
            </a:xfrm>
            <a:prstGeom prst="flowChartProcess">
              <a:avLst/>
            </a:prstGeom>
            <a:noFill/>
            <a:ln w="9525">
              <a:solidFill>
                <a:srgbClr val="000000"/>
              </a:solidFill>
              <a:round/>
              <a:headEnd/>
              <a:tailEnd/>
            </a:ln>
          </p:spPr>
          <p:txBody>
            <a:bodyPr vert="horz" wrap="square" lIns="90000" tIns="45000"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Sentence Splitting</a:t>
              </a: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AutoShape 7"/>
            <p:cNvSpPr>
              <a:spLocks noChangeArrowheads="1"/>
            </p:cNvSpPr>
            <p:nvPr/>
          </p:nvSpPr>
          <p:spPr bwMode="auto">
            <a:xfrm>
              <a:off x="4175" y="5415"/>
              <a:ext cx="4032" cy="1342"/>
            </a:xfrm>
            <a:prstGeom prst="flowChartProcess">
              <a:avLst/>
            </a:prstGeom>
            <a:noFill/>
            <a:ln w="9525">
              <a:solidFill>
                <a:srgbClr val="000000"/>
              </a:solidFill>
              <a:round/>
              <a:headEnd/>
              <a:tailEnd/>
            </a:ln>
          </p:spPr>
          <p:txBody>
            <a:bodyPr vert="horz" wrap="square" lIns="90000" tIns="45000"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Gene Name Tagging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Normalization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AutoShape 8"/>
            <p:cNvSpPr>
              <a:spLocks noChangeArrowheads="1"/>
            </p:cNvSpPr>
            <p:nvPr/>
          </p:nvSpPr>
          <p:spPr bwMode="auto">
            <a:xfrm>
              <a:off x="4104" y="7220"/>
              <a:ext cx="4032" cy="1340"/>
            </a:xfrm>
            <a:prstGeom prst="flowChartProcess">
              <a:avLst/>
            </a:prstGeom>
            <a:noFill/>
            <a:ln w="9525">
              <a:solidFill>
                <a:srgbClr val="000000"/>
              </a:solidFill>
              <a:round/>
              <a:headEnd/>
              <a:tailEnd/>
            </a:ln>
          </p:spPr>
          <p:txBody>
            <a:bodyPr vert="horz" wrap="square" lIns="90000" tIns="45000"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Sentence Filtering</a:t>
              </a:r>
              <a:endParaRPr kumimoji="0" lang="en-US" sz="1800" b="0" i="0" u="none" strike="noStrike" cap="none" normalizeH="0" baseline="0" smtClean="0">
                <a:ln>
                  <a:noFill/>
                </a:ln>
                <a:solidFill>
                  <a:schemeClr val="tx1"/>
                </a:solidFill>
                <a:effectLst/>
                <a:latin typeface="Arial" pitchFamily="34" charset="0"/>
              </a:endParaRPr>
            </a:p>
          </p:txBody>
        </p:sp>
        <p:sp>
          <p:nvSpPr>
            <p:cNvPr id="12" name="AutoShape 9"/>
            <p:cNvSpPr>
              <a:spLocks noChangeArrowheads="1"/>
            </p:cNvSpPr>
            <p:nvPr/>
          </p:nvSpPr>
          <p:spPr bwMode="auto">
            <a:xfrm>
              <a:off x="4104" y="10796"/>
              <a:ext cx="4032" cy="1341"/>
            </a:xfrm>
            <a:prstGeom prst="flowChartProcess">
              <a:avLst/>
            </a:prstGeom>
            <a:noFill/>
            <a:ln w="9525">
              <a:solidFill>
                <a:srgbClr val="000000"/>
              </a:solidFill>
              <a:round/>
              <a:headEnd/>
              <a:tailEnd/>
            </a:ln>
          </p:spPr>
          <p:txBody>
            <a:bodyPr vert="horz" wrap="square" lIns="90000" tIns="45000"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Network Centrality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
          <p:nvSpPr>
            <p:cNvPr id="13" name="AutoShape 10"/>
            <p:cNvSpPr>
              <a:spLocks noChangeArrowheads="1"/>
            </p:cNvSpPr>
            <p:nvPr/>
          </p:nvSpPr>
          <p:spPr bwMode="auto">
            <a:xfrm>
              <a:off x="5967" y="4969"/>
              <a:ext cx="448" cy="446"/>
            </a:xfrm>
            <a:prstGeom prst="downArrow">
              <a:avLst>
                <a:gd name="adj1" fmla="val 50000"/>
                <a:gd name="adj2" fmla="val 25000"/>
              </a:avLst>
            </a:pr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4" name="AutoShape 11"/>
            <p:cNvSpPr>
              <a:spLocks noChangeArrowheads="1"/>
            </p:cNvSpPr>
            <p:nvPr/>
          </p:nvSpPr>
          <p:spPr bwMode="auto">
            <a:xfrm>
              <a:off x="5967" y="6757"/>
              <a:ext cx="448" cy="447"/>
            </a:xfrm>
            <a:prstGeom prst="downArrow">
              <a:avLst>
                <a:gd name="adj1" fmla="val 50000"/>
                <a:gd name="adj2" fmla="val 25000"/>
              </a:avLst>
            </a:pr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utoShape 12"/>
            <p:cNvSpPr>
              <a:spLocks noChangeArrowheads="1"/>
            </p:cNvSpPr>
            <p:nvPr/>
          </p:nvSpPr>
          <p:spPr bwMode="auto">
            <a:xfrm>
              <a:off x="5967" y="8544"/>
              <a:ext cx="448" cy="448"/>
            </a:xfrm>
            <a:prstGeom prst="downArrow">
              <a:avLst>
                <a:gd name="adj1" fmla="val 50000"/>
                <a:gd name="adj2" fmla="val 25000"/>
              </a:avLst>
            </a:pr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6" name="AutoShape 13"/>
            <p:cNvSpPr>
              <a:spLocks noChangeArrowheads="1"/>
            </p:cNvSpPr>
            <p:nvPr/>
          </p:nvSpPr>
          <p:spPr bwMode="auto">
            <a:xfrm>
              <a:off x="5967" y="10333"/>
              <a:ext cx="448" cy="447"/>
            </a:xfrm>
            <a:prstGeom prst="downArrow">
              <a:avLst>
                <a:gd name="adj1" fmla="val 50000"/>
                <a:gd name="adj2" fmla="val 25000"/>
              </a:avLst>
            </a:pr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7" name="AutoShape 14"/>
            <p:cNvSpPr>
              <a:spLocks noChangeArrowheads="1"/>
            </p:cNvSpPr>
            <p:nvPr/>
          </p:nvSpPr>
          <p:spPr bwMode="auto">
            <a:xfrm>
              <a:off x="5967" y="12121"/>
              <a:ext cx="448" cy="447"/>
            </a:xfrm>
            <a:prstGeom prst="downArrow">
              <a:avLst>
                <a:gd name="adj1" fmla="val 50000"/>
                <a:gd name="adj2" fmla="val 25000"/>
              </a:avLst>
            </a:pr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8" name="AutoShape 15"/>
            <p:cNvSpPr>
              <a:spLocks noChangeArrowheads="1"/>
            </p:cNvSpPr>
            <p:nvPr/>
          </p:nvSpPr>
          <p:spPr bwMode="auto">
            <a:xfrm>
              <a:off x="5967" y="3180"/>
              <a:ext cx="448" cy="447"/>
            </a:xfrm>
            <a:prstGeom prst="downArrow">
              <a:avLst>
                <a:gd name="adj1" fmla="val 50000"/>
                <a:gd name="adj2" fmla="val 25000"/>
              </a:avLst>
            </a:pr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2773592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167396"/>
            <a:ext cx="8610600" cy="1077218"/>
          </a:xfrm>
          <a:prstGeom prst="rect">
            <a:avLst/>
          </a:prstGeom>
          <a:noFill/>
          <a:ln w="12700">
            <a:noFill/>
            <a:miter lim="800000"/>
            <a:headEnd type="none" w="sm" len="sm"/>
            <a:tailEnd type="none" w="sm" len="sm"/>
          </a:ln>
        </p:spPr>
        <p:txBody>
          <a:bodyPr wrap="square">
            <a:spAutoFit/>
          </a:bodyPr>
          <a:lstStyle/>
          <a:p>
            <a:pPr algn="ctr" eaLnBrk="1" hangingPunct="1"/>
            <a:r>
              <a:rPr lang="en-US" sz="3200" b="1" i="0" dirty="0" smtClean="0"/>
              <a:t>Increased Literature Discovery of IFNG-vaccine Interaction Network using VO</a:t>
            </a:r>
            <a:endParaRPr lang="en-US" sz="3200" b="1" i="0" dirty="0"/>
          </a:p>
        </p:txBody>
      </p:sp>
      <p:pic>
        <p:nvPicPr>
          <p:cNvPr id="9218" name="Picture 2"/>
          <p:cNvPicPr>
            <a:picLocks noChangeAspect="1" noChangeArrowheads="1"/>
          </p:cNvPicPr>
          <p:nvPr/>
        </p:nvPicPr>
        <p:blipFill>
          <a:blip r:embed="rId2" cstate="print"/>
          <a:srcRect/>
          <a:stretch>
            <a:fillRect/>
          </a:stretch>
        </p:blipFill>
        <p:spPr bwMode="auto">
          <a:xfrm>
            <a:off x="1600200" y="1368564"/>
            <a:ext cx="5715000" cy="3409950"/>
          </a:xfrm>
          <a:prstGeom prst="rect">
            <a:avLst/>
          </a:prstGeom>
          <a:noFill/>
          <a:ln w="9525">
            <a:noFill/>
            <a:miter lim="800000"/>
            <a:headEnd/>
            <a:tailEnd/>
          </a:ln>
        </p:spPr>
      </p:pic>
      <p:sp>
        <p:nvSpPr>
          <p:cNvPr id="12" name="Rectangle 11"/>
          <p:cNvSpPr/>
          <p:nvPr/>
        </p:nvSpPr>
        <p:spPr>
          <a:xfrm>
            <a:off x="952499" y="4778514"/>
            <a:ext cx="7239000" cy="707886"/>
          </a:xfrm>
          <a:prstGeom prst="rect">
            <a:avLst/>
          </a:prstGeom>
        </p:spPr>
        <p:txBody>
          <a:bodyPr wrap="square">
            <a:spAutoFit/>
          </a:bodyPr>
          <a:lstStyle/>
          <a:p>
            <a:pPr algn="ctr"/>
            <a:r>
              <a:rPr lang="en-US" altLang="en-US" sz="2000" i="0" kern="0" dirty="0" smtClean="0">
                <a:solidFill>
                  <a:schemeClr val="bg1"/>
                </a:solidFill>
              </a:rPr>
              <a:t>Adding 186 specific vaccine names and their semantic </a:t>
            </a:r>
            <a:r>
              <a:rPr lang="en-US" altLang="en-US" sz="2000" i="0" kern="0" dirty="0">
                <a:solidFill>
                  <a:schemeClr val="bg1"/>
                </a:solidFill>
              </a:rPr>
              <a:t>relations in </a:t>
            </a:r>
            <a:r>
              <a:rPr lang="en-US" altLang="en-US" sz="2000" i="0" kern="0" dirty="0" smtClean="0">
                <a:solidFill>
                  <a:schemeClr val="bg1"/>
                </a:solidFill>
              </a:rPr>
              <a:t>VO improves the searching power </a:t>
            </a:r>
            <a:endParaRPr lang="en-US" sz="2000" dirty="0"/>
          </a:p>
        </p:txBody>
      </p:sp>
      <p:sp>
        <p:nvSpPr>
          <p:cNvPr id="5" name="Text Box 4"/>
          <p:cNvSpPr txBox="1">
            <a:spLocks noChangeArrowheads="1"/>
          </p:cNvSpPr>
          <p:nvPr/>
        </p:nvSpPr>
        <p:spPr bwMode="auto">
          <a:xfrm>
            <a:off x="304800" y="5562600"/>
            <a:ext cx="868679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FFCC00"/>
                </a:solidFill>
                <a:latin typeface="Arial" pitchFamily="34" charset="0"/>
              </a:defRPr>
            </a:lvl1pPr>
            <a:lvl2pPr marL="742950" indent="-285750">
              <a:defRPr sz="2400" i="1">
                <a:solidFill>
                  <a:srgbClr val="FFCC00"/>
                </a:solidFill>
                <a:latin typeface="Arial" pitchFamily="34" charset="0"/>
              </a:defRPr>
            </a:lvl2pPr>
            <a:lvl3pPr marL="1143000" indent="-228600">
              <a:defRPr sz="2400" i="1">
                <a:solidFill>
                  <a:srgbClr val="FFCC00"/>
                </a:solidFill>
                <a:latin typeface="Arial" pitchFamily="34" charset="0"/>
              </a:defRPr>
            </a:lvl3pPr>
            <a:lvl4pPr marL="1600200" indent="-228600">
              <a:defRPr sz="2400" i="1">
                <a:solidFill>
                  <a:srgbClr val="FFCC00"/>
                </a:solidFill>
                <a:latin typeface="Arial" pitchFamily="34" charset="0"/>
              </a:defRPr>
            </a:lvl4pPr>
            <a:lvl5pPr marL="2057400" indent="-228600">
              <a:defRPr sz="2400" i="1">
                <a:solidFill>
                  <a:srgbClr val="FFCC00"/>
                </a:solidFill>
                <a:latin typeface="Arial" pitchFamily="34" charset="0"/>
              </a:defRPr>
            </a:lvl5pPr>
            <a:lvl6pPr marL="2514600" indent="-228600" eaLnBrk="0" fontAlgn="base" hangingPunct="0">
              <a:spcBef>
                <a:spcPct val="0"/>
              </a:spcBef>
              <a:spcAft>
                <a:spcPct val="0"/>
              </a:spcAft>
              <a:defRPr sz="2400" i="1">
                <a:solidFill>
                  <a:srgbClr val="FFCC00"/>
                </a:solidFill>
                <a:latin typeface="Arial" pitchFamily="34" charset="0"/>
              </a:defRPr>
            </a:lvl6pPr>
            <a:lvl7pPr marL="2971800" indent="-228600" eaLnBrk="0" fontAlgn="base" hangingPunct="0">
              <a:spcBef>
                <a:spcPct val="0"/>
              </a:spcBef>
              <a:spcAft>
                <a:spcPct val="0"/>
              </a:spcAft>
              <a:defRPr sz="2400" i="1">
                <a:solidFill>
                  <a:srgbClr val="FFCC00"/>
                </a:solidFill>
                <a:latin typeface="Arial" pitchFamily="34" charset="0"/>
              </a:defRPr>
            </a:lvl7pPr>
            <a:lvl8pPr marL="3429000" indent="-228600" eaLnBrk="0" fontAlgn="base" hangingPunct="0">
              <a:spcBef>
                <a:spcPct val="0"/>
              </a:spcBef>
              <a:spcAft>
                <a:spcPct val="0"/>
              </a:spcAft>
              <a:defRPr sz="2400" i="1">
                <a:solidFill>
                  <a:srgbClr val="FFCC00"/>
                </a:solidFill>
                <a:latin typeface="Arial" pitchFamily="34" charset="0"/>
              </a:defRPr>
            </a:lvl8pPr>
            <a:lvl9pPr marL="3886200" indent="-228600" eaLnBrk="0" fontAlgn="base" hangingPunct="0">
              <a:spcBef>
                <a:spcPct val="0"/>
              </a:spcBef>
              <a:spcAft>
                <a:spcPct val="0"/>
              </a:spcAft>
              <a:defRPr sz="2400" i="1">
                <a:solidFill>
                  <a:srgbClr val="FFCC00"/>
                </a:solidFill>
                <a:latin typeface="Arial" pitchFamily="34" charset="0"/>
              </a:defRPr>
            </a:lvl9pPr>
          </a:lstStyle>
          <a:p>
            <a:r>
              <a:rPr lang="en-US" altLang="zh-CN" sz="1400" b="1" i="0" dirty="0" smtClean="0">
                <a:ea typeface="SimSun" pitchFamily="2" charset="-122"/>
              </a:rPr>
              <a:t>References: </a:t>
            </a:r>
            <a:r>
              <a:rPr lang="en-US" sz="1400" i="0" dirty="0" err="1">
                <a:solidFill>
                  <a:schemeClr val="bg1"/>
                </a:solidFill>
              </a:rPr>
              <a:t>Ozgur</a:t>
            </a:r>
            <a:r>
              <a:rPr lang="en-US" sz="1400" i="0" dirty="0">
                <a:solidFill>
                  <a:schemeClr val="bg1"/>
                </a:solidFill>
              </a:rPr>
              <a:t> A, Xiang Z, </a:t>
            </a:r>
            <a:r>
              <a:rPr lang="en-US" sz="1400" i="0" dirty="0" err="1">
                <a:solidFill>
                  <a:schemeClr val="bg1"/>
                </a:solidFill>
              </a:rPr>
              <a:t>Radev</a:t>
            </a:r>
            <a:r>
              <a:rPr lang="en-US" sz="1400" i="0" dirty="0">
                <a:solidFill>
                  <a:schemeClr val="bg1"/>
                </a:solidFill>
              </a:rPr>
              <a:t> D, He Y. Literature-based discovery of IFN-</a:t>
            </a:r>
            <a:r>
              <a:rPr lang="en-US" sz="1400" i="0" dirty="0">
                <a:solidFill>
                  <a:schemeClr val="bg1"/>
                </a:solidFill>
                <a:sym typeface="Symbol"/>
              </a:rPr>
              <a:t></a:t>
            </a:r>
            <a:r>
              <a:rPr lang="en-US" sz="1400" i="0" dirty="0">
                <a:solidFill>
                  <a:schemeClr val="bg1"/>
                </a:solidFill>
              </a:rPr>
              <a:t> and vaccine-mediated gene interaction networks. </a:t>
            </a:r>
            <a:r>
              <a:rPr lang="en-US" sz="1400" dirty="0">
                <a:solidFill>
                  <a:schemeClr val="bg1"/>
                </a:solidFill>
              </a:rPr>
              <a:t>Journal of Biomedicine and Biotechnology</a:t>
            </a:r>
            <a:r>
              <a:rPr lang="en-US" sz="1400" i="0" dirty="0">
                <a:solidFill>
                  <a:schemeClr val="bg1"/>
                </a:solidFill>
              </a:rPr>
              <a:t>. Volume 2010 (2010), Article ID 426479, 13 pages. [PMID: 20625487] </a:t>
            </a:r>
            <a:endParaRPr lang="en-US" sz="1400" i="0" dirty="0" smtClean="0">
              <a:solidFill>
                <a:schemeClr val="bg1"/>
              </a:solidFill>
            </a:endParaRPr>
          </a:p>
          <a:p>
            <a:r>
              <a:rPr lang="en-US" altLang="zh-CN" sz="1400" b="1" i="0" dirty="0" smtClean="0">
                <a:solidFill>
                  <a:schemeClr val="bg1"/>
                </a:solidFill>
                <a:ea typeface="SimSun" pitchFamily="2" charset="-122"/>
              </a:rPr>
              <a:t>	 </a:t>
            </a:r>
            <a:r>
              <a:rPr lang="en-US" altLang="zh-CN" sz="1400" i="0" dirty="0" err="1" smtClean="0">
                <a:solidFill>
                  <a:schemeClr val="bg1"/>
                </a:solidFill>
                <a:ea typeface="SimSun" pitchFamily="2" charset="-122"/>
              </a:rPr>
              <a:t>Ozgur</a:t>
            </a:r>
            <a:r>
              <a:rPr lang="en-US" altLang="zh-CN" sz="1400" i="0" dirty="0" smtClean="0">
                <a:solidFill>
                  <a:schemeClr val="bg1"/>
                </a:solidFill>
                <a:ea typeface="SimSun" pitchFamily="2" charset="-122"/>
              </a:rPr>
              <a:t> </a:t>
            </a:r>
            <a:r>
              <a:rPr lang="en-US" altLang="zh-CN" sz="1400" i="0" dirty="0">
                <a:solidFill>
                  <a:schemeClr val="bg1"/>
                </a:solidFill>
                <a:ea typeface="SimSun" pitchFamily="2" charset="-122"/>
              </a:rPr>
              <a:t>A, Xiang Z, </a:t>
            </a:r>
            <a:r>
              <a:rPr lang="en-US" altLang="zh-CN" sz="1400" i="0" dirty="0" err="1">
                <a:solidFill>
                  <a:schemeClr val="bg1"/>
                </a:solidFill>
                <a:ea typeface="SimSun" pitchFamily="2" charset="-122"/>
              </a:rPr>
              <a:t>Radev</a:t>
            </a:r>
            <a:r>
              <a:rPr lang="en-US" altLang="zh-CN" sz="1400" i="0" dirty="0">
                <a:solidFill>
                  <a:schemeClr val="bg1"/>
                </a:solidFill>
                <a:ea typeface="SimSun" pitchFamily="2" charset="-122"/>
              </a:rPr>
              <a:t> D, He Y. Mining of vaccine-associated </a:t>
            </a:r>
            <a:r>
              <a:rPr lang="en-US" altLang="zh-CN" sz="1400" i="0" dirty="0" smtClean="0">
                <a:solidFill>
                  <a:schemeClr val="bg1"/>
                </a:solidFill>
                <a:ea typeface="SimSun" pitchFamily="2" charset="-122"/>
              </a:rPr>
              <a:t>IFN-</a:t>
            </a:r>
            <a:r>
              <a:rPr lang="en-US" altLang="zh-CN" sz="1400" i="0" dirty="0" smtClean="0">
                <a:solidFill>
                  <a:schemeClr val="bg1"/>
                </a:solidFill>
                <a:ea typeface="SimSun" pitchFamily="2" charset="-122"/>
                <a:sym typeface="Symbol"/>
              </a:rPr>
              <a:t></a:t>
            </a:r>
            <a:r>
              <a:rPr lang="en-US" altLang="zh-CN" sz="1400" i="0" dirty="0" smtClean="0">
                <a:solidFill>
                  <a:schemeClr val="bg1"/>
                </a:solidFill>
                <a:ea typeface="SimSun" pitchFamily="2" charset="-122"/>
              </a:rPr>
              <a:t> </a:t>
            </a:r>
            <a:r>
              <a:rPr lang="en-US" altLang="zh-CN" sz="1400" i="0" dirty="0">
                <a:solidFill>
                  <a:schemeClr val="bg1"/>
                </a:solidFill>
                <a:ea typeface="SimSun" pitchFamily="2" charset="-122"/>
              </a:rPr>
              <a:t>gene interaction networks using the Vaccine Ontology. </a:t>
            </a:r>
            <a:r>
              <a:rPr lang="en-US" altLang="zh-CN" sz="1400" dirty="0">
                <a:solidFill>
                  <a:schemeClr val="bg1"/>
                </a:solidFill>
                <a:ea typeface="SimSun" pitchFamily="2" charset="-122"/>
              </a:rPr>
              <a:t>Journal of Biomedical Semantics</a:t>
            </a:r>
            <a:r>
              <a:rPr lang="en-US" altLang="zh-CN" sz="1400" i="0" dirty="0">
                <a:solidFill>
                  <a:schemeClr val="bg1"/>
                </a:solidFill>
                <a:ea typeface="SimSun" pitchFamily="2" charset="-122"/>
              </a:rPr>
              <a:t>. 2011, 2(</a:t>
            </a:r>
            <a:r>
              <a:rPr lang="en-US" altLang="zh-CN" sz="1400" i="0" dirty="0" err="1">
                <a:solidFill>
                  <a:schemeClr val="bg1"/>
                </a:solidFill>
                <a:ea typeface="SimSun" pitchFamily="2" charset="-122"/>
              </a:rPr>
              <a:t>Suppl</a:t>
            </a:r>
            <a:r>
              <a:rPr lang="en-US" altLang="zh-CN" sz="1400" i="0" dirty="0">
                <a:solidFill>
                  <a:schemeClr val="bg1"/>
                </a:solidFill>
                <a:ea typeface="SimSun" pitchFamily="2" charset="-122"/>
              </a:rPr>
              <a:t> 2):S8. PMID: 21624163</a:t>
            </a:r>
            <a:r>
              <a:rPr lang="en-US" altLang="zh-CN" sz="1400" b="1" i="0" dirty="0">
                <a:solidFill>
                  <a:schemeClr val="bg1"/>
                </a:solidFill>
                <a:ea typeface="SimSun" pitchFamily="2" charset="-122"/>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89032" y="130314"/>
            <a:ext cx="7848600" cy="707886"/>
          </a:xfrm>
          <a:prstGeom prst="rect">
            <a:avLst/>
          </a:prstGeom>
          <a:noFill/>
          <a:ln w="12700">
            <a:noFill/>
            <a:miter lim="800000"/>
            <a:headEnd type="none" w="sm" len="sm"/>
            <a:tailEnd type="none" w="sm" len="sm"/>
          </a:ln>
        </p:spPr>
        <p:txBody>
          <a:bodyPr wrap="square">
            <a:spAutoFit/>
          </a:bodyPr>
          <a:lstStyle/>
          <a:p>
            <a:pPr algn="ctr" eaLnBrk="1" hangingPunct="1"/>
            <a:r>
              <a:rPr lang="en-US" sz="4000" b="1" i="0" dirty="0" smtClean="0"/>
              <a:t>The IFNG-vaccine </a:t>
            </a:r>
            <a:r>
              <a:rPr lang="en-US" sz="4000" b="1" i="0" dirty="0" err="1" smtClean="0"/>
              <a:t>Subnetwork</a:t>
            </a:r>
            <a:endParaRPr lang="en-US" sz="4000" b="1" i="0" dirty="0"/>
          </a:p>
        </p:txBody>
      </p:sp>
      <p:pic>
        <p:nvPicPr>
          <p:cNvPr id="5122" name="Picture 2"/>
          <p:cNvPicPr>
            <a:picLocks noChangeAspect="1" noChangeArrowheads="1"/>
          </p:cNvPicPr>
          <p:nvPr/>
        </p:nvPicPr>
        <p:blipFill>
          <a:blip r:embed="rId2" cstate="print"/>
          <a:srcRect/>
          <a:stretch>
            <a:fillRect/>
          </a:stretch>
        </p:blipFill>
        <p:spPr bwMode="auto">
          <a:xfrm>
            <a:off x="1629156" y="884670"/>
            <a:ext cx="5791200" cy="3854529"/>
          </a:xfrm>
          <a:prstGeom prst="rect">
            <a:avLst/>
          </a:prstGeom>
          <a:solidFill>
            <a:srgbClr val="FFFFFF"/>
          </a:solidFill>
        </p:spPr>
      </p:pic>
      <p:sp>
        <p:nvSpPr>
          <p:cNvPr id="4" name="Rectangle 3"/>
          <p:cNvSpPr/>
          <p:nvPr/>
        </p:nvSpPr>
        <p:spPr>
          <a:xfrm>
            <a:off x="1060304" y="4791015"/>
            <a:ext cx="7543800" cy="1077218"/>
          </a:xfrm>
          <a:prstGeom prst="rect">
            <a:avLst/>
          </a:prstGeom>
        </p:spPr>
        <p:txBody>
          <a:bodyPr wrap="square">
            <a:spAutoFit/>
          </a:bodyPr>
          <a:lstStyle/>
          <a:p>
            <a:r>
              <a:rPr lang="en-US" sz="1600" i="0" dirty="0" smtClean="0">
                <a:solidFill>
                  <a:schemeClr val="bg1"/>
                </a:solidFill>
              </a:rPr>
              <a:t>102 nodes (genes) and 154 edges (interactions). </a:t>
            </a:r>
          </a:p>
          <a:p>
            <a:r>
              <a:rPr lang="en-US" sz="1600" b="1" i="0" dirty="0" smtClean="0">
                <a:solidFill>
                  <a:srgbClr val="7030A0"/>
                </a:solidFill>
              </a:rPr>
              <a:t>Purple</a:t>
            </a:r>
            <a:r>
              <a:rPr lang="en-US" sz="1600" i="0" dirty="0" smtClean="0">
                <a:solidFill>
                  <a:schemeClr val="bg1"/>
                </a:solidFill>
              </a:rPr>
              <a:t> nodes: genes that are central in both generic and IFNG-vaccine networks. </a:t>
            </a:r>
          </a:p>
          <a:p>
            <a:r>
              <a:rPr lang="en-US" sz="1600" i="0" dirty="0" smtClean="0">
                <a:solidFill>
                  <a:srgbClr val="FF0000"/>
                </a:solidFill>
              </a:rPr>
              <a:t>Red</a:t>
            </a:r>
            <a:r>
              <a:rPr lang="en-US" sz="1600" i="0" dirty="0" smtClean="0">
                <a:solidFill>
                  <a:schemeClr val="bg1"/>
                </a:solidFill>
              </a:rPr>
              <a:t> nodes: genes that are central only in the IFNG-vaccine network. </a:t>
            </a:r>
          </a:p>
          <a:p>
            <a:r>
              <a:rPr lang="en-US" sz="1600" b="1" i="0" dirty="0" smtClean="0">
                <a:solidFill>
                  <a:srgbClr val="92D050"/>
                </a:solidFill>
              </a:rPr>
              <a:t>Green</a:t>
            </a:r>
            <a:r>
              <a:rPr lang="en-US" sz="1600" i="0" dirty="0" smtClean="0">
                <a:solidFill>
                  <a:schemeClr val="bg1"/>
                </a:solidFill>
              </a:rPr>
              <a:t> nodes: genes that are central only in the generic IFNG network. </a:t>
            </a:r>
            <a:endParaRPr lang="en-US" sz="1600" i="0" dirty="0">
              <a:solidFill>
                <a:schemeClr val="bg1"/>
              </a:solidFill>
            </a:endParaRPr>
          </a:p>
        </p:txBody>
      </p:sp>
      <p:sp>
        <p:nvSpPr>
          <p:cNvPr id="2" name="Rectangle 1"/>
          <p:cNvSpPr/>
          <p:nvPr/>
        </p:nvSpPr>
        <p:spPr>
          <a:xfrm>
            <a:off x="381000" y="5943600"/>
            <a:ext cx="8305800" cy="830997"/>
          </a:xfrm>
          <a:prstGeom prst="rect">
            <a:avLst/>
          </a:prstGeom>
        </p:spPr>
        <p:txBody>
          <a:bodyPr wrap="square">
            <a:spAutoFit/>
          </a:bodyPr>
          <a:lstStyle/>
          <a:p>
            <a:pPr algn="ctr"/>
            <a:r>
              <a:rPr lang="en-US" i="0" dirty="0" smtClean="0">
                <a:solidFill>
                  <a:srgbClr val="FFFF00"/>
                </a:solidFill>
              </a:rPr>
              <a:t>Comparison of the </a:t>
            </a:r>
            <a:r>
              <a:rPr lang="en-US" i="0" dirty="0" err="1" smtClean="0">
                <a:solidFill>
                  <a:srgbClr val="FFFF00"/>
                </a:solidFill>
              </a:rPr>
              <a:t>subnetwork</a:t>
            </a:r>
            <a:r>
              <a:rPr lang="en-US" i="0" dirty="0" smtClean="0">
                <a:solidFill>
                  <a:srgbClr val="FFFF00"/>
                </a:solidFill>
              </a:rPr>
              <a:t> with generic network generated interesting results and hypotheses</a:t>
            </a:r>
            <a:endParaRPr lang="en-US" dirty="0">
              <a:solidFill>
                <a:srgbClr val="FFFF00"/>
              </a:solidFill>
            </a:endParaRPr>
          </a:p>
        </p:txBody>
      </p:sp>
    </p:spTree>
    <p:extLst>
      <p:ext uri="{BB962C8B-B14F-4D97-AF65-F5344CB8AC3E}">
        <p14:creationId xmlns:p14="http://schemas.microsoft.com/office/powerpoint/2010/main" val="361495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5800" y="381000"/>
            <a:ext cx="7543800" cy="707886"/>
          </a:xfrm>
          <a:prstGeom prst="rect">
            <a:avLst/>
          </a:prstGeom>
          <a:noFill/>
          <a:ln w="12700">
            <a:noFill/>
            <a:miter lim="800000"/>
            <a:headEnd type="none" w="sm" len="sm"/>
            <a:tailEnd type="none" w="sm" len="sm"/>
          </a:ln>
        </p:spPr>
        <p:txBody>
          <a:bodyPr wrap="square">
            <a:spAutoFit/>
          </a:bodyPr>
          <a:lstStyle/>
          <a:p>
            <a:pPr algn="ctr" eaLnBrk="1" hangingPunct="1"/>
            <a:r>
              <a:rPr lang="en-US" sz="4000" b="1" i="0" dirty="0" smtClean="0"/>
              <a:t>Selected Predicted Genes</a:t>
            </a:r>
            <a:endParaRPr lang="en-US" sz="4000" b="1" i="0" dirty="0"/>
          </a:p>
        </p:txBody>
      </p:sp>
      <p:pic>
        <p:nvPicPr>
          <p:cNvPr id="6146" name="Picture 2"/>
          <p:cNvPicPr>
            <a:picLocks noChangeAspect="1" noChangeArrowheads="1"/>
          </p:cNvPicPr>
          <p:nvPr/>
        </p:nvPicPr>
        <p:blipFill>
          <a:blip r:embed="rId2" cstate="print"/>
          <a:srcRect/>
          <a:stretch>
            <a:fillRect/>
          </a:stretch>
        </p:blipFill>
        <p:spPr bwMode="auto">
          <a:xfrm>
            <a:off x="488430" y="1487269"/>
            <a:ext cx="5988570" cy="3886200"/>
          </a:xfrm>
          <a:prstGeom prst="rect">
            <a:avLst/>
          </a:prstGeom>
          <a:noFill/>
          <a:ln w="9525">
            <a:noFill/>
            <a:miter lim="800000"/>
            <a:headEnd/>
            <a:tailEnd/>
          </a:ln>
        </p:spPr>
      </p:pic>
      <p:sp>
        <p:nvSpPr>
          <p:cNvPr id="4" name="Text Box 2"/>
          <p:cNvSpPr txBox="1">
            <a:spLocks noChangeArrowheads="1"/>
          </p:cNvSpPr>
          <p:nvPr/>
        </p:nvSpPr>
        <p:spPr bwMode="auto">
          <a:xfrm>
            <a:off x="6629400" y="1660654"/>
            <a:ext cx="2362200" cy="3539430"/>
          </a:xfrm>
          <a:prstGeom prst="rect">
            <a:avLst/>
          </a:prstGeom>
          <a:noFill/>
          <a:ln w="12700">
            <a:noFill/>
            <a:miter lim="800000"/>
            <a:headEnd type="none" w="sm" len="sm"/>
            <a:tailEnd type="none" w="sm" len="sm"/>
          </a:ln>
        </p:spPr>
        <p:txBody>
          <a:bodyPr wrap="square">
            <a:spAutoFit/>
          </a:bodyPr>
          <a:lstStyle/>
          <a:p>
            <a:pPr algn="ctr"/>
            <a:r>
              <a:rPr lang="en-US" sz="2800" i="0" dirty="0">
                <a:solidFill>
                  <a:schemeClr val="bg1"/>
                </a:solidFill>
              </a:rPr>
              <a:t>Comparison of </a:t>
            </a:r>
            <a:r>
              <a:rPr lang="en-US" sz="2800" i="0" dirty="0" smtClean="0">
                <a:solidFill>
                  <a:schemeClr val="bg1"/>
                </a:solidFill>
              </a:rPr>
              <a:t>top ranked genes in the two networks generated </a:t>
            </a:r>
            <a:r>
              <a:rPr lang="en-US" sz="2800" i="0" dirty="0">
                <a:solidFill>
                  <a:schemeClr val="bg1"/>
                </a:solidFill>
              </a:rPr>
              <a:t>interesting results and hypotheses</a:t>
            </a:r>
            <a:endParaRPr lang="en-US" sz="2800" dirty="0">
              <a:solidFill>
                <a:schemeClr val="bg1"/>
              </a:solidFill>
            </a:endParaRPr>
          </a:p>
        </p:txBody>
      </p:sp>
      <p:sp>
        <p:nvSpPr>
          <p:cNvPr id="5" name="Rectangle 4"/>
          <p:cNvSpPr/>
          <p:nvPr/>
        </p:nvSpPr>
        <p:spPr>
          <a:xfrm>
            <a:off x="609600" y="5602069"/>
            <a:ext cx="5791200" cy="646331"/>
          </a:xfrm>
          <a:prstGeom prst="rect">
            <a:avLst/>
          </a:prstGeom>
        </p:spPr>
        <p:txBody>
          <a:bodyPr wrap="square">
            <a:spAutoFit/>
          </a:bodyPr>
          <a:lstStyle/>
          <a:p>
            <a:r>
              <a:rPr lang="en-US" sz="1800" b="1" i="0" dirty="0" smtClean="0">
                <a:solidFill>
                  <a:srgbClr val="FFFF00"/>
                </a:solidFill>
              </a:rPr>
              <a:t>D: </a:t>
            </a:r>
            <a:r>
              <a:rPr lang="en-US" sz="1800" i="0" dirty="0" smtClean="0">
                <a:solidFill>
                  <a:schemeClr val="bg1"/>
                </a:solidFill>
              </a:rPr>
              <a:t>Degree centrality; </a:t>
            </a:r>
            <a:r>
              <a:rPr lang="en-US" sz="1800" b="1" i="0" dirty="0" smtClean="0">
                <a:solidFill>
                  <a:srgbClr val="FFFF00"/>
                </a:solidFill>
              </a:rPr>
              <a:t>E</a:t>
            </a:r>
            <a:r>
              <a:rPr lang="en-US" sz="1800" i="0" dirty="0" smtClean="0">
                <a:solidFill>
                  <a:schemeClr val="bg1"/>
                </a:solidFill>
              </a:rPr>
              <a:t>: Eigenvector centrality; </a:t>
            </a:r>
          </a:p>
          <a:p>
            <a:r>
              <a:rPr lang="en-US" sz="1800" i="0" dirty="0" smtClean="0">
                <a:solidFill>
                  <a:srgbClr val="FFFF00"/>
                </a:solidFill>
              </a:rPr>
              <a:t>B</a:t>
            </a:r>
            <a:r>
              <a:rPr lang="en-US" sz="1800" i="0" dirty="0" smtClean="0">
                <a:solidFill>
                  <a:schemeClr val="bg1"/>
                </a:solidFill>
              </a:rPr>
              <a:t>: </a:t>
            </a:r>
            <a:r>
              <a:rPr lang="en-US" sz="1800" i="0" dirty="0" err="1" smtClean="0">
                <a:solidFill>
                  <a:schemeClr val="bg1"/>
                </a:solidFill>
              </a:rPr>
              <a:t>Betweenness</a:t>
            </a:r>
            <a:r>
              <a:rPr lang="en-US" sz="1800" i="0" dirty="0" smtClean="0">
                <a:solidFill>
                  <a:schemeClr val="bg1"/>
                </a:solidFill>
              </a:rPr>
              <a:t> </a:t>
            </a:r>
            <a:r>
              <a:rPr lang="en-US" sz="1800" i="0" dirty="0" err="1" smtClean="0">
                <a:solidFill>
                  <a:schemeClr val="bg1"/>
                </a:solidFill>
              </a:rPr>
              <a:t>centraility</a:t>
            </a:r>
            <a:r>
              <a:rPr lang="en-US" sz="1800" i="0" dirty="0" smtClean="0">
                <a:solidFill>
                  <a:schemeClr val="bg1"/>
                </a:solidFill>
              </a:rPr>
              <a:t>; </a:t>
            </a:r>
            <a:r>
              <a:rPr lang="en-US" sz="1800" i="0" dirty="0" smtClean="0">
                <a:solidFill>
                  <a:srgbClr val="FFFF00"/>
                </a:solidFill>
              </a:rPr>
              <a:t>C</a:t>
            </a:r>
            <a:r>
              <a:rPr lang="en-US" sz="1800" i="0" dirty="0" smtClean="0">
                <a:solidFill>
                  <a:schemeClr val="bg1"/>
                </a:solidFill>
              </a:rPr>
              <a:t>: Closeness centrality. </a:t>
            </a:r>
            <a:endParaRPr lang="en-US" sz="1800" i="0" dirty="0" smtClean="0">
              <a:solidFill>
                <a:schemeClr val="bg1"/>
              </a:solidFill>
            </a:endParaRPr>
          </a:p>
        </p:txBody>
      </p:sp>
    </p:spTree>
    <p:extLst>
      <p:ext uri="{BB962C8B-B14F-4D97-AF65-F5344CB8AC3E}">
        <p14:creationId xmlns:p14="http://schemas.microsoft.com/office/powerpoint/2010/main" val="1260542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953000" y="304800"/>
            <a:ext cx="3962400" cy="1754326"/>
          </a:xfrm>
          <a:prstGeom prst="rect">
            <a:avLst/>
          </a:prstGeom>
          <a:noFill/>
          <a:ln w="12700">
            <a:noFill/>
            <a:miter lim="800000"/>
            <a:headEnd type="none" w="sm" len="sm"/>
            <a:tailEnd type="none" w="sm" len="sm"/>
          </a:ln>
        </p:spPr>
        <p:txBody>
          <a:bodyPr wrap="square">
            <a:spAutoFit/>
          </a:bodyPr>
          <a:lstStyle/>
          <a:p>
            <a:pPr algn="ctr" eaLnBrk="1" hangingPunct="1"/>
            <a:r>
              <a:rPr lang="en-US" sz="3600" b="1" i="0" dirty="0" smtClean="0"/>
              <a:t>Asserted vs. inferred VO hierarchies</a:t>
            </a:r>
            <a:endParaRPr lang="en-US" sz="3600" b="1" i="0" dirty="0"/>
          </a:p>
        </p:txBody>
      </p:sp>
      <p:pic>
        <p:nvPicPr>
          <p:cNvPr id="8194" name="Picture 2"/>
          <p:cNvPicPr>
            <a:picLocks noChangeAspect="1" noChangeArrowheads="1"/>
          </p:cNvPicPr>
          <p:nvPr/>
        </p:nvPicPr>
        <p:blipFill>
          <a:blip r:embed="rId2" cstate="print"/>
          <a:srcRect/>
          <a:stretch>
            <a:fillRect/>
          </a:stretch>
        </p:blipFill>
        <p:spPr bwMode="auto">
          <a:xfrm>
            <a:off x="304800" y="123825"/>
            <a:ext cx="4467598" cy="6276975"/>
          </a:xfrm>
          <a:prstGeom prst="rect">
            <a:avLst/>
          </a:prstGeom>
          <a:noFill/>
          <a:ln w="9525">
            <a:noFill/>
            <a:miter lim="800000"/>
            <a:headEnd/>
            <a:tailEnd/>
          </a:ln>
        </p:spPr>
      </p:pic>
      <p:sp>
        <p:nvSpPr>
          <p:cNvPr id="4" name="Rectangle 3"/>
          <p:cNvSpPr/>
          <p:nvPr/>
        </p:nvSpPr>
        <p:spPr>
          <a:xfrm>
            <a:off x="762000" y="6337126"/>
            <a:ext cx="3584636" cy="461665"/>
          </a:xfrm>
          <a:prstGeom prst="rect">
            <a:avLst/>
          </a:prstGeom>
        </p:spPr>
        <p:txBody>
          <a:bodyPr wrap="none">
            <a:spAutoFit/>
          </a:bodyPr>
          <a:lstStyle/>
          <a:p>
            <a:r>
              <a:rPr lang="en-US" b="1" i="0" dirty="0" smtClean="0">
                <a:solidFill>
                  <a:schemeClr val="bg1"/>
                </a:solidFill>
              </a:rPr>
              <a:t>Asserted           Inferred</a:t>
            </a:r>
            <a:endParaRPr lang="en-US" dirty="0"/>
          </a:p>
        </p:txBody>
      </p:sp>
      <p:sp>
        <p:nvSpPr>
          <p:cNvPr id="5" name="Rectangle 4"/>
          <p:cNvSpPr/>
          <p:nvPr/>
        </p:nvSpPr>
        <p:spPr>
          <a:xfrm>
            <a:off x="5257800" y="2590800"/>
            <a:ext cx="3248005" cy="2308324"/>
          </a:xfrm>
          <a:prstGeom prst="rect">
            <a:avLst/>
          </a:prstGeom>
        </p:spPr>
        <p:txBody>
          <a:bodyPr wrap="none">
            <a:spAutoFit/>
          </a:bodyPr>
          <a:lstStyle/>
          <a:p>
            <a:r>
              <a:rPr lang="en-US" b="1" i="0" dirty="0" smtClean="0">
                <a:solidFill>
                  <a:schemeClr val="bg1"/>
                </a:solidFill>
              </a:rPr>
              <a:t>Asserted hierarchy:  </a:t>
            </a:r>
          </a:p>
          <a:p>
            <a:r>
              <a:rPr lang="en-US" b="1" i="0" dirty="0" smtClean="0">
                <a:solidFill>
                  <a:schemeClr val="bg1"/>
                </a:solidFill>
              </a:rPr>
              <a:t>By ontology editors</a:t>
            </a:r>
          </a:p>
          <a:p>
            <a:endParaRPr lang="en-US" b="1" i="0" dirty="0" smtClean="0">
              <a:solidFill>
                <a:schemeClr val="bg1"/>
              </a:solidFill>
            </a:endParaRPr>
          </a:p>
          <a:p>
            <a:r>
              <a:rPr lang="en-US" b="1" i="0" dirty="0" smtClean="0">
                <a:solidFill>
                  <a:schemeClr val="bg1"/>
                </a:solidFill>
              </a:rPr>
              <a:t>Inferred hierarchy:</a:t>
            </a:r>
          </a:p>
          <a:p>
            <a:r>
              <a:rPr lang="en-US" b="1" i="0" dirty="0" smtClean="0">
                <a:solidFill>
                  <a:schemeClr val="bg1"/>
                </a:solidFill>
              </a:rPr>
              <a:t>Inferred by ontology </a:t>
            </a:r>
          </a:p>
          <a:p>
            <a:r>
              <a:rPr lang="en-US" b="1" i="0" dirty="0" err="1" smtClean="0">
                <a:solidFill>
                  <a:schemeClr val="bg1"/>
                </a:solidFill>
              </a:rPr>
              <a:t>reasoner</a:t>
            </a:r>
            <a:r>
              <a:rPr lang="en-US" b="1" i="0" dirty="0" smtClean="0">
                <a:solidFill>
                  <a:schemeClr val="bg1"/>
                </a:solidFill>
              </a:rPr>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685800" y="304800"/>
            <a:ext cx="7772400" cy="1143000"/>
          </a:xfrm>
        </p:spPr>
        <p:txBody>
          <a:bodyPr/>
          <a:lstStyle/>
          <a:p>
            <a:pPr eaLnBrk="1" hangingPunct="1"/>
            <a:r>
              <a:rPr lang="en-US" b="1" dirty="0" smtClean="0">
                <a:latin typeface="Arial" pitchFamily="34" charset="0"/>
                <a:cs typeface="Arial" pitchFamily="34" charset="0"/>
              </a:rPr>
              <a:t>Outline</a:t>
            </a:r>
          </a:p>
        </p:txBody>
      </p:sp>
      <p:sp>
        <p:nvSpPr>
          <p:cNvPr id="8195" name="Rectangle 38"/>
          <p:cNvSpPr>
            <a:spLocks noChangeArrowheads="1"/>
          </p:cNvSpPr>
          <p:nvPr/>
        </p:nvSpPr>
        <p:spPr bwMode="auto">
          <a:xfrm>
            <a:off x="822542" y="1524000"/>
            <a:ext cx="7940458" cy="4876800"/>
          </a:xfrm>
          <a:prstGeom prst="rect">
            <a:avLst/>
          </a:prstGeom>
          <a:noFill/>
          <a:ln w="9525">
            <a:noFill/>
            <a:miter lim="800000"/>
            <a:headEnd/>
            <a:tailEnd/>
          </a:ln>
        </p:spPr>
        <p:txBody>
          <a:bodyPr lIns="0" tIns="0" rIns="0" bIns="0"/>
          <a:lstStyle/>
          <a:p>
            <a:pPr marL="812800" indent="-812800" defTabSz="449263">
              <a:spcBef>
                <a:spcPct val="100000"/>
              </a:spcBef>
              <a:buFontTx/>
              <a:buAutoNum type="romanUcPeriod"/>
            </a:pPr>
            <a:r>
              <a:rPr lang="en-US" b="1" i="0" dirty="0" smtClean="0">
                <a:solidFill>
                  <a:srgbClr val="FFFF00"/>
                </a:solidFill>
              </a:rPr>
              <a:t>Development of the Vaccine Ontology (VO)</a:t>
            </a:r>
          </a:p>
          <a:p>
            <a:pPr marL="1270000" lvl="1" indent="-812800" defTabSz="449263">
              <a:spcBef>
                <a:spcPts val="1500"/>
              </a:spcBef>
              <a:buFont typeface="+mj-lt"/>
              <a:buAutoNum type="romanLcPeriod"/>
            </a:pPr>
            <a:r>
              <a:rPr lang="en-US" sz="1800" b="1" i="0" dirty="0" smtClean="0">
                <a:solidFill>
                  <a:srgbClr val="FFFF00"/>
                </a:solidFill>
              </a:rPr>
              <a:t>Introduction of VO</a:t>
            </a:r>
          </a:p>
          <a:p>
            <a:pPr marL="1270000" lvl="1" indent="-812800" defTabSz="449263">
              <a:spcBef>
                <a:spcPts val="1500"/>
              </a:spcBef>
              <a:buFont typeface="+mj-lt"/>
              <a:buAutoNum type="romanLcPeriod"/>
            </a:pPr>
            <a:r>
              <a:rPr lang="en-US" sz="1800" b="1" i="0" dirty="0" smtClean="0">
                <a:solidFill>
                  <a:srgbClr val="FFFF00"/>
                </a:solidFill>
              </a:rPr>
              <a:t>Define vaccine, vaccination, and vaccine protection in VO </a:t>
            </a:r>
          </a:p>
          <a:p>
            <a:pPr marL="1270000" lvl="1" indent="-812800" defTabSz="449263">
              <a:spcBef>
                <a:spcPts val="1500"/>
              </a:spcBef>
              <a:buFont typeface="+mj-lt"/>
              <a:buAutoNum type="romanLcPeriod"/>
            </a:pPr>
            <a:r>
              <a:rPr lang="en-US" sz="1800" b="1" i="0" dirty="0" smtClean="0">
                <a:solidFill>
                  <a:srgbClr val="FFFF00"/>
                </a:solidFill>
              </a:rPr>
              <a:t>Reuse terms by </a:t>
            </a:r>
            <a:r>
              <a:rPr lang="en-US" sz="1800" b="1" i="0" dirty="0" err="1" smtClean="0">
                <a:solidFill>
                  <a:srgbClr val="FFFF00"/>
                </a:solidFill>
              </a:rPr>
              <a:t>OntoFox</a:t>
            </a:r>
            <a:r>
              <a:rPr lang="en-US" sz="1800" b="1" i="0" dirty="0" smtClean="0">
                <a:solidFill>
                  <a:srgbClr val="FFFF00"/>
                </a:solidFill>
              </a:rPr>
              <a:t> &amp; generate many terms by </a:t>
            </a:r>
            <a:r>
              <a:rPr lang="en-US" sz="1800" b="1" i="0" dirty="0" err="1" smtClean="0">
                <a:solidFill>
                  <a:srgbClr val="FFFF00"/>
                </a:solidFill>
              </a:rPr>
              <a:t>Ontorat</a:t>
            </a:r>
            <a:endParaRPr lang="en-US" sz="1800" b="1" i="0" dirty="0" smtClean="0">
              <a:solidFill>
                <a:srgbClr val="FFFF00"/>
              </a:solidFill>
            </a:endParaRPr>
          </a:p>
          <a:p>
            <a:pPr marL="812800" indent="-812800" defTabSz="449263">
              <a:spcBef>
                <a:spcPct val="100000"/>
              </a:spcBef>
              <a:buFontTx/>
              <a:buAutoNum type="romanUcPeriod"/>
            </a:pPr>
            <a:r>
              <a:rPr lang="en-US" b="1" i="0" dirty="0" smtClean="0">
                <a:solidFill>
                  <a:schemeClr val="bg1"/>
                </a:solidFill>
              </a:rPr>
              <a:t>Contributions of VO to immunology research and public health  </a:t>
            </a:r>
          </a:p>
          <a:p>
            <a:pPr marL="1270000" lvl="1" indent="-812800" defTabSz="449263">
              <a:spcBef>
                <a:spcPts val="1500"/>
              </a:spcBef>
              <a:buFont typeface="+mj-lt"/>
              <a:buAutoNum type="romanLcPeriod"/>
            </a:pPr>
            <a:r>
              <a:rPr lang="en-US" sz="1800" b="1" i="0" dirty="0" smtClean="0">
                <a:solidFill>
                  <a:schemeClr val="bg1"/>
                </a:solidFill>
              </a:rPr>
              <a:t>Vaccine immunology data integration</a:t>
            </a:r>
            <a:endParaRPr lang="en-US" sz="1800" b="1" i="0" dirty="0">
              <a:solidFill>
                <a:schemeClr val="bg1"/>
              </a:solidFill>
            </a:endParaRPr>
          </a:p>
          <a:p>
            <a:pPr marL="1270000" lvl="1" indent="-812800" defTabSz="449263">
              <a:spcBef>
                <a:spcPts val="1500"/>
              </a:spcBef>
              <a:buFont typeface="+mj-lt"/>
              <a:buAutoNum type="romanLcPeriod"/>
            </a:pPr>
            <a:r>
              <a:rPr lang="en-US" sz="1800" b="1" i="0" dirty="0" smtClean="0">
                <a:solidFill>
                  <a:schemeClr val="bg1"/>
                </a:solidFill>
              </a:rPr>
              <a:t>Literature mining of vaccine immune networks</a:t>
            </a:r>
          </a:p>
          <a:p>
            <a:pPr marL="812800" indent="-812800" defTabSz="449263">
              <a:spcBef>
                <a:spcPct val="100000"/>
              </a:spcBef>
              <a:buFontTx/>
              <a:buAutoNum type="romanUcPeriod"/>
            </a:pPr>
            <a:r>
              <a:rPr lang="en-US" b="1" i="0" dirty="0" smtClean="0">
                <a:solidFill>
                  <a:schemeClr val="bg1"/>
                </a:solidFill>
              </a:rPr>
              <a:t>Summary and discussion</a:t>
            </a:r>
          </a:p>
        </p:txBody>
      </p:sp>
      <p:sp>
        <p:nvSpPr>
          <p:cNvPr id="8196" name="Text Box 39"/>
          <p:cNvSpPr txBox="1">
            <a:spLocks noChangeArrowheads="1"/>
          </p:cNvSpPr>
          <p:nvPr/>
        </p:nvSpPr>
        <p:spPr bwMode="auto">
          <a:xfrm>
            <a:off x="365342" y="1524000"/>
            <a:ext cx="381000" cy="457200"/>
          </a:xfrm>
          <a:prstGeom prst="rect">
            <a:avLst/>
          </a:prstGeom>
          <a:noFill/>
          <a:ln w="9525">
            <a:noFill/>
            <a:miter lim="800000"/>
            <a:headEnd/>
            <a:tailEnd/>
          </a:ln>
        </p:spPr>
        <p:txBody>
          <a:bodyPr>
            <a:spAutoFit/>
          </a:bodyPr>
          <a:lstStyle/>
          <a:p>
            <a:pPr>
              <a:spcBef>
                <a:spcPct val="50000"/>
              </a:spcBef>
            </a:pPr>
            <a:r>
              <a:rPr lang="en-US" b="1" i="0">
                <a:solidFill>
                  <a:srgbClr val="FFFF00"/>
                </a:solidFill>
                <a:latin typeface="Times New Roman" pitchFamily="18" charset="0"/>
                <a:sym typeface="Symbol" pitchFamily="18" charset="2"/>
              </a:rPr>
              <a:t></a:t>
            </a:r>
            <a:endParaRPr lang="en-US" b="1" i="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209033" y="228600"/>
            <a:ext cx="3733800" cy="2862322"/>
          </a:xfrm>
          <a:prstGeom prst="rect">
            <a:avLst/>
          </a:prstGeom>
          <a:noFill/>
          <a:ln w="12700">
            <a:noFill/>
            <a:miter lim="800000"/>
            <a:headEnd type="none" w="sm" len="sm"/>
            <a:tailEnd type="none" w="sm" len="sm"/>
          </a:ln>
        </p:spPr>
        <p:txBody>
          <a:bodyPr wrap="square">
            <a:spAutoFit/>
          </a:bodyPr>
          <a:lstStyle/>
          <a:p>
            <a:pPr algn="ctr" eaLnBrk="1" hangingPunct="1"/>
            <a:r>
              <a:rPr lang="en-US" sz="3600" b="1" i="0" dirty="0" smtClean="0"/>
              <a:t>Inferred VO hierarchies</a:t>
            </a:r>
          </a:p>
          <a:p>
            <a:pPr algn="ctr" eaLnBrk="1" hangingPunct="1"/>
            <a:r>
              <a:rPr lang="en-US" sz="3600" b="1" i="0" dirty="0" smtClean="0"/>
              <a:t>allowed vaccine and interaction classification </a:t>
            </a:r>
            <a:endParaRPr lang="en-US" sz="3600" b="1" i="0" dirty="0"/>
          </a:p>
        </p:txBody>
      </p:sp>
      <p:sp>
        <p:nvSpPr>
          <p:cNvPr id="5" name="Rectangle 4"/>
          <p:cNvSpPr/>
          <p:nvPr/>
        </p:nvSpPr>
        <p:spPr>
          <a:xfrm>
            <a:off x="5276089" y="3200400"/>
            <a:ext cx="3703319" cy="3416320"/>
          </a:xfrm>
          <a:prstGeom prst="rect">
            <a:avLst/>
          </a:prstGeom>
        </p:spPr>
        <p:txBody>
          <a:bodyPr wrap="square">
            <a:spAutoFit/>
          </a:bodyPr>
          <a:lstStyle/>
          <a:p>
            <a:r>
              <a:rPr lang="en-US" b="1" i="0" dirty="0" smtClean="0">
                <a:solidFill>
                  <a:schemeClr val="bg1"/>
                </a:solidFill>
              </a:rPr>
              <a:t>e.g., </a:t>
            </a:r>
          </a:p>
          <a:p>
            <a:r>
              <a:rPr lang="en-US" b="1" i="0" dirty="0" smtClean="0">
                <a:solidFill>
                  <a:schemeClr val="bg1"/>
                </a:solidFill>
              </a:rPr>
              <a:t>CD4 is associated with all viral vaccines</a:t>
            </a:r>
          </a:p>
          <a:p>
            <a:endParaRPr lang="en-US" b="1" i="0" dirty="0">
              <a:solidFill>
                <a:schemeClr val="bg1"/>
              </a:solidFill>
            </a:endParaRPr>
          </a:p>
          <a:p>
            <a:r>
              <a:rPr lang="en-US" b="1" i="0" dirty="0">
                <a:solidFill>
                  <a:schemeClr val="bg1"/>
                </a:solidFill>
              </a:rPr>
              <a:t>IFNA1 </a:t>
            </a:r>
            <a:r>
              <a:rPr lang="en-US" b="1" i="0" dirty="0" smtClean="0">
                <a:solidFill>
                  <a:schemeClr val="bg1"/>
                </a:solidFill>
              </a:rPr>
              <a:t>is not associated with live attenuated bacterial or viral vaccines; But is with most of others do</a:t>
            </a:r>
            <a:endParaRPr lang="en-US" dirty="0"/>
          </a:p>
        </p:txBody>
      </p:sp>
      <p:grpSp>
        <p:nvGrpSpPr>
          <p:cNvPr id="2" name="Group 1"/>
          <p:cNvGrpSpPr/>
          <p:nvPr/>
        </p:nvGrpSpPr>
        <p:grpSpPr>
          <a:xfrm>
            <a:off x="155121" y="282956"/>
            <a:ext cx="4950279" cy="6346444"/>
            <a:chOff x="155121" y="114795"/>
            <a:chExt cx="5257800" cy="6859614"/>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21" y="114795"/>
              <a:ext cx="5257800" cy="387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22" y="3989120"/>
              <a:ext cx="5257799" cy="298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34760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228600"/>
            <a:ext cx="8763000" cy="1723549"/>
          </a:xfrm>
          <a:prstGeom prst="rect">
            <a:avLst/>
          </a:prstGeom>
          <a:noFill/>
          <a:ln w="12700">
            <a:noFill/>
            <a:miter lim="800000"/>
            <a:headEnd type="none" w="sm" len="sm"/>
            <a:tailEnd type="none" w="sm" len="sm"/>
          </a:ln>
        </p:spPr>
        <p:txBody>
          <a:bodyPr wrap="square">
            <a:spAutoFit/>
          </a:bodyPr>
          <a:lstStyle/>
          <a:p>
            <a:pPr algn="ctr" eaLnBrk="1" hangingPunct="1"/>
            <a:r>
              <a:rPr lang="en-US" sz="3200" b="1" i="0" dirty="0" smtClean="0"/>
              <a:t>CONDL Strategy:</a:t>
            </a:r>
          </a:p>
          <a:p>
            <a:pPr algn="ctr" eaLnBrk="1" hangingPunct="1"/>
            <a:r>
              <a:rPr lang="en-US" sz="1000" b="1" i="0" dirty="0" smtClean="0"/>
              <a:t> </a:t>
            </a:r>
          </a:p>
          <a:p>
            <a:pPr algn="ctr" eaLnBrk="1" hangingPunct="1"/>
            <a:r>
              <a:rPr lang="en-US" sz="3200" i="0" dirty="0" smtClean="0">
                <a:solidFill>
                  <a:schemeClr val="bg1"/>
                </a:solidFill>
              </a:rPr>
              <a:t>Centrality and Ontology-based </a:t>
            </a:r>
          </a:p>
          <a:p>
            <a:pPr algn="ctr" eaLnBrk="1" hangingPunct="1"/>
            <a:r>
              <a:rPr lang="en-US" sz="3200" i="0" dirty="0" smtClean="0">
                <a:solidFill>
                  <a:schemeClr val="bg1"/>
                </a:solidFill>
              </a:rPr>
              <a:t>Network Discovery using Literature data</a:t>
            </a:r>
            <a:endParaRPr lang="en-US" sz="3200" i="0" dirty="0">
              <a:solidFill>
                <a:schemeClr val="bg1"/>
              </a:solidFill>
            </a:endParaRPr>
          </a:p>
        </p:txBody>
      </p:sp>
      <p:pic>
        <p:nvPicPr>
          <p:cNvPr id="10242" name="Picture 2"/>
          <p:cNvPicPr>
            <a:picLocks noChangeAspect="1" noChangeArrowheads="1"/>
          </p:cNvPicPr>
          <p:nvPr/>
        </p:nvPicPr>
        <p:blipFill>
          <a:blip r:embed="rId2" cstate="print"/>
          <a:srcRect/>
          <a:stretch>
            <a:fillRect/>
          </a:stretch>
        </p:blipFill>
        <p:spPr bwMode="auto">
          <a:xfrm>
            <a:off x="920669" y="2286000"/>
            <a:ext cx="73788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01635" y="228600"/>
            <a:ext cx="7543800" cy="707886"/>
          </a:xfrm>
          <a:prstGeom prst="rect">
            <a:avLst/>
          </a:prstGeom>
          <a:noFill/>
          <a:ln w="12700">
            <a:noFill/>
            <a:miter lim="800000"/>
            <a:headEnd type="none" w="sm" len="sm"/>
            <a:tailEnd type="none" w="sm" len="sm"/>
          </a:ln>
        </p:spPr>
        <p:txBody>
          <a:bodyPr wrap="square">
            <a:spAutoFit/>
          </a:bodyPr>
          <a:lstStyle/>
          <a:p>
            <a:pPr algn="ctr" eaLnBrk="1" hangingPunct="1"/>
            <a:r>
              <a:rPr lang="en-US" sz="4000" b="1" i="0" dirty="0" smtClean="0"/>
              <a:t>Room to Improve</a:t>
            </a:r>
            <a:endParaRPr lang="en-US" sz="4000" b="1" i="0" dirty="0"/>
          </a:p>
        </p:txBody>
      </p:sp>
      <p:sp>
        <p:nvSpPr>
          <p:cNvPr id="4" name="Text Box 2"/>
          <p:cNvSpPr txBox="1">
            <a:spLocks noChangeArrowheads="1"/>
          </p:cNvSpPr>
          <p:nvPr/>
        </p:nvSpPr>
        <p:spPr bwMode="auto">
          <a:xfrm>
            <a:off x="557151" y="1066800"/>
            <a:ext cx="8163296" cy="3046988"/>
          </a:xfrm>
          <a:prstGeom prst="rect">
            <a:avLst/>
          </a:prstGeom>
          <a:noFill/>
          <a:ln w="12700">
            <a:noFill/>
            <a:miter lim="800000"/>
            <a:headEnd type="none" w="sm" len="sm"/>
            <a:tailEnd type="none" w="sm" len="sm"/>
          </a:ln>
        </p:spPr>
        <p:txBody>
          <a:bodyPr wrap="square">
            <a:spAutoFit/>
          </a:bodyPr>
          <a:lstStyle/>
          <a:p>
            <a:pPr marL="457200" indent="-457200" eaLnBrk="1" hangingPunct="1">
              <a:buFont typeface="Arial" pitchFamily="34" charset="0"/>
              <a:buChar char="•"/>
            </a:pPr>
            <a:r>
              <a:rPr lang="en-US" b="1" i="0" dirty="0" smtClean="0">
                <a:solidFill>
                  <a:schemeClr val="bg1"/>
                </a:solidFill>
              </a:rPr>
              <a:t>Interactions between genes in sentences were detected by &gt;800 interaction words (e.g., interacts, regulated, binds, phosphorylated, …) </a:t>
            </a:r>
          </a:p>
          <a:p>
            <a:pPr marL="457200" indent="-457200" eaLnBrk="1" hangingPunct="1">
              <a:buFont typeface="Arial" pitchFamily="34" charset="0"/>
              <a:buChar char="•"/>
            </a:pPr>
            <a:r>
              <a:rPr lang="en-US" b="1" i="0" dirty="0" smtClean="0">
                <a:solidFill>
                  <a:schemeClr val="bg1"/>
                </a:solidFill>
              </a:rPr>
              <a:t>These words were not classified, so we don’t know what types of interactions, and how they are associated. </a:t>
            </a:r>
          </a:p>
          <a:p>
            <a:pPr marL="457200" indent="-457200" eaLnBrk="1" hangingPunct="1">
              <a:buFont typeface="Arial" pitchFamily="34" charset="0"/>
              <a:buChar char="•"/>
            </a:pPr>
            <a:r>
              <a:rPr lang="en-US" b="1" i="0" dirty="0" smtClean="0">
                <a:solidFill>
                  <a:schemeClr val="bg1"/>
                </a:solidFill>
              </a:rPr>
              <a:t>This prevents us from finding more specific molecular interaction mechanisms. </a:t>
            </a:r>
            <a:endParaRPr lang="en-US" b="1" i="0" dirty="0">
              <a:solidFill>
                <a:schemeClr val="bg1"/>
              </a:solidFill>
            </a:endParaRPr>
          </a:p>
        </p:txBody>
      </p:sp>
      <p:sp>
        <p:nvSpPr>
          <p:cNvPr id="5" name="Rectangle 4"/>
          <p:cNvSpPr/>
          <p:nvPr/>
        </p:nvSpPr>
        <p:spPr>
          <a:xfrm>
            <a:off x="152400" y="5181600"/>
            <a:ext cx="8762999" cy="1384995"/>
          </a:xfrm>
          <a:prstGeom prst="rect">
            <a:avLst/>
          </a:prstGeom>
        </p:spPr>
        <p:txBody>
          <a:bodyPr wrap="square">
            <a:spAutoFit/>
          </a:bodyPr>
          <a:lstStyle/>
          <a:p>
            <a:pPr algn="ctr" defTabSz="449263">
              <a:spcBef>
                <a:spcPct val="100000"/>
              </a:spcBef>
            </a:pPr>
            <a:r>
              <a:rPr lang="en-US" sz="2800" b="1" i="0" dirty="0" smtClean="0">
                <a:solidFill>
                  <a:srgbClr val="FFFF00"/>
                </a:solidFill>
              </a:rPr>
              <a:t>Classify these interaction words in the </a:t>
            </a:r>
            <a:r>
              <a:rPr lang="en-US" sz="2800" b="1" i="0" dirty="0">
                <a:solidFill>
                  <a:srgbClr val="FFFF00"/>
                </a:solidFill>
              </a:rPr>
              <a:t>Interaction Network Ontology (INO) and </a:t>
            </a:r>
            <a:r>
              <a:rPr lang="en-US" sz="2800" b="1" i="0" dirty="0" smtClean="0">
                <a:solidFill>
                  <a:srgbClr val="FFFF00"/>
                </a:solidFill>
              </a:rPr>
              <a:t>apply the classification for advanced literature </a:t>
            </a:r>
            <a:r>
              <a:rPr lang="en-US" sz="2800" b="1" i="0" dirty="0">
                <a:solidFill>
                  <a:srgbClr val="FFFF00"/>
                </a:solidFill>
              </a:rPr>
              <a:t>mining </a:t>
            </a:r>
          </a:p>
        </p:txBody>
      </p:sp>
      <p:sp>
        <p:nvSpPr>
          <p:cNvPr id="6" name="Text Box 2"/>
          <p:cNvSpPr txBox="1">
            <a:spLocks noChangeArrowheads="1"/>
          </p:cNvSpPr>
          <p:nvPr/>
        </p:nvSpPr>
        <p:spPr bwMode="auto">
          <a:xfrm>
            <a:off x="762000" y="4343400"/>
            <a:ext cx="7543800" cy="707886"/>
          </a:xfrm>
          <a:prstGeom prst="rect">
            <a:avLst/>
          </a:prstGeom>
          <a:noFill/>
          <a:ln w="12700">
            <a:noFill/>
            <a:miter lim="800000"/>
            <a:headEnd type="none" w="sm" len="sm"/>
            <a:tailEnd type="none" w="sm" len="sm"/>
          </a:ln>
        </p:spPr>
        <p:txBody>
          <a:bodyPr wrap="square">
            <a:spAutoFit/>
          </a:bodyPr>
          <a:lstStyle/>
          <a:p>
            <a:pPr algn="ctr" eaLnBrk="1" hangingPunct="1"/>
            <a:r>
              <a:rPr lang="en-US" sz="4000" b="1" i="0" dirty="0" smtClean="0"/>
              <a:t>Solution: </a:t>
            </a:r>
            <a:endParaRPr lang="en-US" sz="4000" b="1" i="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5800" y="457200"/>
            <a:ext cx="7696200" cy="707886"/>
          </a:xfrm>
          <a:prstGeom prst="rect">
            <a:avLst/>
          </a:prstGeom>
          <a:noFill/>
          <a:ln w="12700">
            <a:noFill/>
            <a:miter lim="800000"/>
            <a:headEnd type="none" w="sm" len="sm"/>
            <a:tailEnd type="none" w="sm" len="sm"/>
          </a:ln>
        </p:spPr>
        <p:txBody>
          <a:bodyPr wrap="square">
            <a:spAutoFit/>
          </a:bodyPr>
          <a:lstStyle/>
          <a:p>
            <a:pPr algn="ctr" eaLnBrk="1" hangingPunct="1"/>
            <a:r>
              <a:rPr lang="en-US" sz="4000" b="1" i="0" dirty="0" smtClean="0"/>
              <a:t>Interaction Network Ontology</a:t>
            </a:r>
            <a:endParaRPr lang="en-US" sz="4000" b="1" i="0" dirty="0"/>
          </a:p>
        </p:txBody>
      </p:sp>
      <p:pic>
        <p:nvPicPr>
          <p:cNvPr id="11266" name="Picture 2"/>
          <p:cNvPicPr>
            <a:picLocks noChangeAspect="1" noChangeArrowheads="1"/>
          </p:cNvPicPr>
          <p:nvPr/>
        </p:nvPicPr>
        <p:blipFill>
          <a:blip r:embed="rId2" cstate="print"/>
          <a:srcRect r="43263"/>
          <a:stretch>
            <a:fillRect/>
          </a:stretch>
        </p:blipFill>
        <p:spPr bwMode="auto">
          <a:xfrm>
            <a:off x="381000" y="1524000"/>
            <a:ext cx="5133975" cy="4943475"/>
          </a:xfrm>
          <a:prstGeom prst="rect">
            <a:avLst/>
          </a:prstGeom>
          <a:noFill/>
          <a:ln w="9525">
            <a:noFill/>
            <a:miter lim="800000"/>
            <a:headEnd/>
            <a:tailEnd/>
          </a:ln>
        </p:spPr>
      </p:pic>
      <p:sp>
        <p:nvSpPr>
          <p:cNvPr id="12" name="Rectangle 11"/>
          <p:cNvSpPr/>
          <p:nvPr/>
        </p:nvSpPr>
        <p:spPr>
          <a:xfrm>
            <a:off x="5638800" y="1981200"/>
            <a:ext cx="3262432" cy="3416320"/>
          </a:xfrm>
          <a:prstGeom prst="rect">
            <a:avLst/>
          </a:prstGeom>
        </p:spPr>
        <p:txBody>
          <a:bodyPr wrap="none">
            <a:spAutoFit/>
          </a:bodyPr>
          <a:lstStyle/>
          <a:p>
            <a:r>
              <a:rPr lang="en-US" b="1" i="0" dirty="0" smtClean="0">
                <a:solidFill>
                  <a:schemeClr val="bg1"/>
                </a:solidFill>
              </a:rPr>
              <a:t>Re-organize &gt;800</a:t>
            </a:r>
          </a:p>
          <a:p>
            <a:r>
              <a:rPr lang="en-US" b="1" i="0" dirty="0" smtClean="0">
                <a:solidFill>
                  <a:schemeClr val="bg1"/>
                </a:solidFill>
              </a:rPr>
              <a:t>interaction keywords</a:t>
            </a:r>
          </a:p>
          <a:p>
            <a:r>
              <a:rPr lang="en-US" b="1" i="0" dirty="0" smtClean="0">
                <a:solidFill>
                  <a:schemeClr val="bg1"/>
                </a:solidFill>
              </a:rPr>
              <a:t>into ontology terms, </a:t>
            </a:r>
          </a:p>
          <a:p>
            <a:r>
              <a:rPr lang="en-US" b="1" i="0" dirty="0" smtClean="0">
                <a:solidFill>
                  <a:schemeClr val="bg1"/>
                </a:solidFill>
              </a:rPr>
              <a:t>term synonyms, and </a:t>
            </a:r>
          </a:p>
          <a:p>
            <a:r>
              <a:rPr lang="en-US" b="1" i="0" dirty="0" smtClean="0">
                <a:solidFill>
                  <a:schemeClr val="bg1"/>
                </a:solidFill>
              </a:rPr>
              <a:t>hierarchy.</a:t>
            </a:r>
          </a:p>
          <a:p>
            <a:endParaRPr lang="en-US" b="1" i="0" dirty="0" smtClean="0">
              <a:solidFill>
                <a:schemeClr val="bg1"/>
              </a:solidFill>
            </a:endParaRPr>
          </a:p>
          <a:p>
            <a:r>
              <a:rPr lang="en-US" b="1" i="0" dirty="0" smtClean="0">
                <a:solidFill>
                  <a:schemeClr val="bg1"/>
                </a:solidFill>
              </a:rPr>
              <a:t>Semantic relations </a:t>
            </a:r>
          </a:p>
          <a:p>
            <a:r>
              <a:rPr lang="en-US" b="1" i="0" dirty="0" smtClean="0">
                <a:solidFill>
                  <a:schemeClr val="bg1"/>
                </a:solidFill>
              </a:rPr>
              <a:t>Among these terms  </a:t>
            </a:r>
          </a:p>
          <a:p>
            <a:r>
              <a:rPr lang="en-US" b="1" i="0" dirty="0" smtClean="0">
                <a:solidFill>
                  <a:schemeClr val="bg1"/>
                </a:solidFill>
              </a:rPr>
              <a:t>are also assigned.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451" y="35696"/>
            <a:ext cx="8458200" cy="1200329"/>
          </a:xfrm>
          <a:prstGeom prst="rect">
            <a:avLst/>
          </a:prstGeom>
          <a:noFill/>
          <a:ln w="12700">
            <a:noFill/>
            <a:miter lim="800000"/>
            <a:headEnd type="none" w="sm" len="sm"/>
            <a:tailEnd type="none" w="sm" len="sm"/>
          </a:ln>
        </p:spPr>
        <p:txBody>
          <a:bodyPr wrap="square">
            <a:spAutoFit/>
          </a:bodyPr>
          <a:lstStyle/>
          <a:p>
            <a:pPr algn="ctr" eaLnBrk="1" hangingPunct="1"/>
            <a:r>
              <a:rPr lang="en-US" sz="3600" b="1" i="0" dirty="0" smtClean="0"/>
              <a:t>INO-based interaction type identification in </a:t>
            </a:r>
            <a:r>
              <a:rPr lang="en-US" sz="3600" b="1" i="0" dirty="0" err="1" smtClean="0"/>
              <a:t>Ignet</a:t>
            </a:r>
            <a:endParaRPr lang="en-US" sz="3600" b="1" i="0"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bwMode="auto">
          <a:xfrm>
            <a:off x="164926" y="1219200"/>
            <a:ext cx="8763000" cy="495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graphicFrame>
        <p:nvGraphicFramePr>
          <p:cNvPr id="13313" name="Object 1"/>
          <p:cNvGraphicFramePr>
            <a:graphicFrameLocks noChangeAspect="1"/>
          </p:cNvGraphicFramePr>
          <p:nvPr>
            <p:extLst>
              <p:ext uri="{D42A27DB-BD31-4B8C-83A1-F6EECF244321}">
                <p14:modId xmlns:p14="http://schemas.microsoft.com/office/powerpoint/2010/main" val="2575883503"/>
              </p:ext>
            </p:extLst>
          </p:nvPr>
        </p:nvGraphicFramePr>
        <p:xfrm>
          <a:off x="393526" y="1360051"/>
          <a:ext cx="8382000" cy="4888349"/>
        </p:xfrm>
        <a:graphic>
          <a:graphicData uri="http://schemas.openxmlformats.org/presentationml/2006/ole">
            <mc:AlternateContent xmlns:mc="http://schemas.openxmlformats.org/markup-compatibility/2006">
              <mc:Choice xmlns:v="urn:schemas-microsoft-com:vml" Requires="v">
                <p:oleObj spid="_x0000_s13554" r:id="rId3" imgW="6548345" imgH="3823357" progId="">
                  <p:embed/>
                </p:oleObj>
              </mc:Choice>
              <mc:Fallback>
                <p:oleObj r:id="rId3" imgW="6548345" imgH="3823357"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26" y="1360051"/>
                        <a:ext cx="8382000" cy="48883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032640" y="6172200"/>
            <a:ext cx="4825360" cy="584775"/>
          </a:xfrm>
          <a:prstGeom prst="rect">
            <a:avLst/>
          </a:prstGeom>
        </p:spPr>
        <p:txBody>
          <a:bodyPr wrap="none">
            <a:spAutoFit/>
          </a:bodyPr>
          <a:lstStyle/>
          <a:p>
            <a:r>
              <a:rPr lang="en-US" sz="3200" b="1" i="0" dirty="0" smtClean="0">
                <a:solidFill>
                  <a:schemeClr val="bg1"/>
                </a:solidFill>
                <a:hlinkClick r:id="rId5"/>
              </a:rPr>
              <a:t>http://ignet.hegroup.org</a:t>
            </a:r>
            <a:endParaRPr lang="en-US" sz="3200" b="1" i="0"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95071"/>
            <a:ext cx="8115300" cy="1200329"/>
          </a:xfrm>
          <a:prstGeom prst="rect">
            <a:avLst/>
          </a:prstGeom>
          <a:noFill/>
          <a:ln w="12700">
            <a:noFill/>
            <a:miter lim="800000"/>
            <a:headEnd type="none" w="sm" len="sm"/>
            <a:tailEnd type="none" w="sm" len="sm"/>
          </a:ln>
        </p:spPr>
        <p:txBody>
          <a:bodyPr wrap="square">
            <a:spAutoFit/>
          </a:bodyPr>
          <a:lstStyle/>
          <a:p>
            <a:pPr algn="ctr" eaLnBrk="1" hangingPunct="1"/>
            <a:r>
              <a:rPr lang="en-US" sz="3600" b="1" i="0" dirty="0" smtClean="0"/>
              <a:t>INO-based Enrichment of </a:t>
            </a:r>
          </a:p>
          <a:p>
            <a:pPr algn="ctr" eaLnBrk="1" hangingPunct="1"/>
            <a:r>
              <a:rPr lang="en-US" sz="3600" b="1" i="0" dirty="0" smtClean="0"/>
              <a:t>Gene-gene Interactions</a:t>
            </a:r>
            <a:endParaRPr lang="en-US" sz="3600" b="1" i="0" dirty="0"/>
          </a:p>
        </p:txBody>
      </p:sp>
      <p:sp>
        <p:nvSpPr>
          <p:cNvPr id="5" name="Text Box 2"/>
          <p:cNvSpPr txBox="1">
            <a:spLocks noChangeArrowheads="1"/>
          </p:cNvSpPr>
          <p:nvPr/>
        </p:nvSpPr>
        <p:spPr bwMode="auto">
          <a:xfrm>
            <a:off x="354280" y="4809744"/>
            <a:ext cx="8473380" cy="830997"/>
          </a:xfrm>
          <a:prstGeom prst="rect">
            <a:avLst/>
          </a:prstGeom>
          <a:noFill/>
          <a:ln w="12700">
            <a:noFill/>
            <a:miter lim="800000"/>
            <a:headEnd type="none" w="sm" len="sm"/>
            <a:tailEnd type="none" w="sm" len="sm"/>
          </a:ln>
        </p:spPr>
        <p:txBody>
          <a:bodyPr wrap="square">
            <a:spAutoFit/>
          </a:bodyPr>
          <a:lstStyle/>
          <a:p>
            <a:pPr marL="457200" indent="-457200" eaLnBrk="1" hangingPunct="1">
              <a:buFont typeface="Arial" pitchFamily="34" charset="0"/>
              <a:buChar char="•"/>
            </a:pPr>
            <a:r>
              <a:rPr lang="en-US" b="1" i="0" dirty="0" smtClean="0">
                <a:solidFill>
                  <a:srgbClr val="FFFF66"/>
                </a:solidFill>
              </a:rPr>
              <a:t>Differ from GO-based enrichment analysis: </a:t>
            </a:r>
            <a:r>
              <a:rPr lang="en-US" b="1" i="0" dirty="0" smtClean="0">
                <a:solidFill>
                  <a:schemeClr val="bg1"/>
                </a:solidFill>
              </a:rPr>
              <a:t>the input is a list of gene-gene interactions, not a list of gene. </a:t>
            </a:r>
            <a:endParaRPr lang="en-US" b="1" i="0" dirty="0">
              <a:solidFill>
                <a:schemeClr val="bg1"/>
              </a:solidFill>
            </a:endParaRPr>
          </a:p>
        </p:txBody>
      </p:sp>
      <p:sp>
        <p:nvSpPr>
          <p:cNvPr id="6" name="Rectangle 5"/>
          <p:cNvSpPr/>
          <p:nvPr/>
        </p:nvSpPr>
        <p:spPr>
          <a:xfrm>
            <a:off x="703948" y="5867400"/>
            <a:ext cx="7868552" cy="892552"/>
          </a:xfrm>
          <a:prstGeom prst="rect">
            <a:avLst/>
          </a:prstGeom>
        </p:spPr>
        <p:txBody>
          <a:bodyPr wrap="square">
            <a:spAutoFit/>
          </a:bodyPr>
          <a:lstStyle/>
          <a:p>
            <a:r>
              <a:rPr lang="en-US" sz="2000" b="1" i="0" dirty="0" smtClean="0">
                <a:solidFill>
                  <a:srgbClr val="FFFF00"/>
                </a:solidFill>
              </a:rPr>
              <a:t>Ref. </a:t>
            </a:r>
            <a:r>
              <a:rPr lang="en-US" sz="1600" i="0" dirty="0" err="1">
                <a:solidFill>
                  <a:schemeClr val="bg1"/>
                </a:solidFill>
              </a:rPr>
              <a:t>Hur</a:t>
            </a:r>
            <a:r>
              <a:rPr lang="en-US" sz="1600" i="0" dirty="0">
                <a:solidFill>
                  <a:schemeClr val="bg1"/>
                </a:solidFill>
              </a:rPr>
              <a:t> J, </a:t>
            </a:r>
            <a:r>
              <a:rPr lang="en-US" sz="1600" i="0" dirty="0" err="1">
                <a:solidFill>
                  <a:schemeClr val="bg1"/>
                </a:solidFill>
              </a:rPr>
              <a:t>Özgür</a:t>
            </a:r>
            <a:r>
              <a:rPr lang="en-US" sz="1600" i="0" dirty="0">
                <a:solidFill>
                  <a:schemeClr val="bg1"/>
                </a:solidFill>
              </a:rPr>
              <a:t> A, Xiang Z, </a:t>
            </a:r>
            <a:r>
              <a:rPr lang="en-US" sz="1600" i="0" dirty="0" err="1">
                <a:solidFill>
                  <a:schemeClr val="bg1"/>
                </a:solidFill>
              </a:rPr>
              <a:t>Radev</a:t>
            </a:r>
            <a:r>
              <a:rPr lang="en-US" sz="1600" i="0" dirty="0">
                <a:solidFill>
                  <a:schemeClr val="bg1"/>
                </a:solidFill>
              </a:rPr>
              <a:t> DR, Feldman EL, He Y. Ontology-based Enrichment Analysis of Gene-Gene Interaction Terms and Application on Literature-derived </a:t>
            </a:r>
            <a:r>
              <a:rPr lang="en-US" sz="1600" i="0" dirty="0" smtClean="0">
                <a:solidFill>
                  <a:schemeClr val="bg1"/>
                </a:solidFill>
              </a:rPr>
              <a:t>IFN-</a:t>
            </a:r>
            <a:r>
              <a:rPr lang="en-US" sz="1600" i="0" dirty="0" smtClean="0">
                <a:solidFill>
                  <a:schemeClr val="bg1"/>
                </a:solidFill>
                <a:sym typeface="Symbol"/>
              </a:rPr>
              <a:t></a:t>
            </a:r>
            <a:r>
              <a:rPr lang="en-US" sz="1600" i="0" dirty="0" smtClean="0">
                <a:solidFill>
                  <a:schemeClr val="bg1"/>
                </a:solidFill>
              </a:rPr>
              <a:t> </a:t>
            </a:r>
            <a:r>
              <a:rPr lang="en-US" sz="1600" i="0" dirty="0">
                <a:solidFill>
                  <a:schemeClr val="bg1"/>
                </a:solidFill>
              </a:rPr>
              <a:t>network. </a:t>
            </a:r>
            <a:r>
              <a:rPr lang="en-US" sz="1600" i="0" dirty="0" smtClean="0">
                <a:solidFill>
                  <a:schemeClr val="bg1"/>
                </a:solidFill>
              </a:rPr>
              <a:t>To be presented in </a:t>
            </a:r>
            <a:r>
              <a:rPr lang="en-US" sz="1600" dirty="0" smtClean="0">
                <a:solidFill>
                  <a:schemeClr val="bg1"/>
                </a:solidFill>
              </a:rPr>
              <a:t>Bio-Ontologies 2012</a:t>
            </a:r>
            <a:r>
              <a:rPr lang="en-US" sz="1600" i="0" dirty="0" smtClean="0">
                <a:solidFill>
                  <a:schemeClr val="bg1"/>
                </a:solidFill>
              </a:rPr>
              <a:t>. </a:t>
            </a:r>
          </a:p>
        </p:txBody>
      </p:sp>
      <p:sp>
        <p:nvSpPr>
          <p:cNvPr id="7" name="Text Box 2"/>
          <p:cNvSpPr txBox="1">
            <a:spLocks noChangeArrowheads="1"/>
          </p:cNvSpPr>
          <p:nvPr/>
        </p:nvSpPr>
        <p:spPr bwMode="auto">
          <a:xfrm>
            <a:off x="278080" y="1598258"/>
            <a:ext cx="4065320" cy="830997"/>
          </a:xfrm>
          <a:prstGeom prst="rect">
            <a:avLst/>
          </a:prstGeom>
          <a:noFill/>
          <a:ln w="12700">
            <a:solidFill>
              <a:schemeClr val="bg1"/>
            </a:solidFill>
            <a:miter lim="800000"/>
            <a:headEnd type="none" w="sm" len="sm"/>
            <a:tailEnd type="none" w="sm" len="sm"/>
          </a:ln>
        </p:spPr>
        <p:txBody>
          <a:bodyPr wrap="square">
            <a:spAutoFit/>
          </a:bodyPr>
          <a:lstStyle/>
          <a:p>
            <a:pPr algn="ctr" eaLnBrk="1" hangingPunct="1"/>
            <a:r>
              <a:rPr lang="en-US" b="1" i="0" dirty="0">
                <a:solidFill>
                  <a:schemeClr val="bg1"/>
                </a:solidFill>
              </a:rPr>
              <a:t>INO ontology hierarchy of interaction words</a:t>
            </a:r>
          </a:p>
        </p:txBody>
      </p:sp>
      <p:sp>
        <p:nvSpPr>
          <p:cNvPr id="8" name="Text Box 2"/>
          <p:cNvSpPr txBox="1">
            <a:spLocks noChangeArrowheads="1"/>
          </p:cNvSpPr>
          <p:nvPr/>
        </p:nvSpPr>
        <p:spPr bwMode="auto">
          <a:xfrm>
            <a:off x="2411680" y="3038862"/>
            <a:ext cx="4065320" cy="461665"/>
          </a:xfrm>
          <a:prstGeom prst="rect">
            <a:avLst/>
          </a:prstGeom>
          <a:noFill/>
          <a:ln w="12700">
            <a:solidFill>
              <a:schemeClr val="bg1"/>
            </a:solidFill>
            <a:miter lim="800000"/>
            <a:headEnd type="none" w="sm" len="sm"/>
            <a:tailEnd type="none" w="sm" len="sm"/>
          </a:ln>
        </p:spPr>
        <p:txBody>
          <a:bodyPr wrap="square">
            <a:spAutoFit/>
          </a:bodyPr>
          <a:lstStyle/>
          <a:p>
            <a:pPr algn="ctr" eaLnBrk="1" hangingPunct="1"/>
            <a:r>
              <a:rPr lang="en-US" b="1" i="0" dirty="0" smtClean="0">
                <a:solidFill>
                  <a:schemeClr val="bg1"/>
                </a:solidFill>
              </a:rPr>
              <a:t>Fisher’s exact test</a:t>
            </a:r>
            <a:endParaRPr lang="en-US" b="1" i="0" dirty="0">
              <a:solidFill>
                <a:schemeClr val="bg1"/>
              </a:solidFill>
            </a:endParaRPr>
          </a:p>
        </p:txBody>
      </p:sp>
      <p:sp>
        <p:nvSpPr>
          <p:cNvPr id="9" name="Text Box 2"/>
          <p:cNvSpPr txBox="1">
            <a:spLocks noChangeArrowheads="1"/>
          </p:cNvSpPr>
          <p:nvPr/>
        </p:nvSpPr>
        <p:spPr bwMode="auto">
          <a:xfrm>
            <a:off x="1447800" y="4038600"/>
            <a:ext cx="6019800" cy="461665"/>
          </a:xfrm>
          <a:prstGeom prst="rect">
            <a:avLst/>
          </a:prstGeom>
          <a:noFill/>
          <a:ln w="12700">
            <a:solidFill>
              <a:schemeClr val="bg1"/>
            </a:solidFill>
            <a:miter lim="800000"/>
            <a:headEnd type="none" w="sm" len="sm"/>
            <a:tailEnd type="none" w="sm" len="sm"/>
          </a:ln>
        </p:spPr>
        <p:txBody>
          <a:bodyPr wrap="square">
            <a:spAutoFit/>
          </a:bodyPr>
          <a:lstStyle/>
          <a:p>
            <a:pPr algn="ctr" eaLnBrk="1" hangingPunct="1"/>
            <a:r>
              <a:rPr lang="en-US" b="1" i="0" dirty="0" smtClean="0">
                <a:solidFill>
                  <a:schemeClr val="bg1"/>
                </a:solidFill>
              </a:rPr>
              <a:t>Enrichment of gene-gene interactions</a:t>
            </a:r>
            <a:endParaRPr lang="en-US" b="1" i="0" dirty="0">
              <a:solidFill>
                <a:schemeClr val="bg1"/>
              </a:solidFill>
            </a:endParaRPr>
          </a:p>
        </p:txBody>
      </p:sp>
      <p:sp>
        <p:nvSpPr>
          <p:cNvPr id="11" name="Down Arrow 10"/>
          <p:cNvSpPr/>
          <p:nvPr/>
        </p:nvSpPr>
        <p:spPr bwMode="auto">
          <a:xfrm>
            <a:off x="4330040" y="3577853"/>
            <a:ext cx="228600" cy="415499"/>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12" name="Text Box 2"/>
          <p:cNvSpPr txBox="1">
            <a:spLocks noChangeArrowheads="1"/>
          </p:cNvSpPr>
          <p:nvPr/>
        </p:nvSpPr>
        <p:spPr bwMode="auto">
          <a:xfrm>
            <a:off x="4621480" y="1607403"/>
            <a:ext cx="4370120" cy="830997"/>
          </a:xfrm>
          <a:prstGeom prst="rect">
            <a:avLst/>
          </a:prstGeom>
          <a:noFill/>
          <a:ln w="12700">
            <a:solidFill>
              <a:schemeClr val="bg1"/>
            </a:solidFill>
            <a:miter lim="800000"/>
            <a:headEnd type="none" w="sm" len="sm"/>
            <a:tailEnd type="none" w="sm" len="sm"/>
          </a:ln>
        </p:spPr>
        <p:txBody>
          <a:bodyPr wrap="square">
            <a:spAutoFit/>
          </a:bodyPr>
          <a:lstStyle/>
          <a:p>
            <a:pPr algn="ctr" eaLnBrk="1" hangingPunct="1"/>
            <a:r>
              <a:rPr lang="en-US" b="1" i="0" dirty="0">
                <a:solidFill>
                  <a:schemeClr val="bg1"/>
                </a:solidFill>
              </a:rPr>
              <a:t>literature mined gene-verb-gene interaction results</a:t>
            </a:r>
          </a:p>
        </p:txBody>
      </p:sp>
      <p:cxnSp>
        <p:nvCxnSpPr>
          <p:cNvPr id="3" name="Straight Arrow Connector 2"/>
          <p:cNvCxnSpPr>
            <a:stCxn id="7" idx="2"/>
            <a:endCxn id="8" idx="0"/>
          </p:cNvCxnSpPr>
          <p:nvPr/>
        </p:nvCxnSpPr>
        <p:spPr bwMode="auto">
          <a:xfrm>
            <a:off x="2310740" y="2429255"/>
            <a:ext cx="2133600" cy="609607"/>
          </a:xfrm>
          <a:prstGeom prst="straightConnector1">
            <a:avLst/>
          </a:prstGeom>
          <a:solidFill>
            <a:schemeClr val="accent1"/>
          </a:solidFill>
          <a:ln w="19050" cap="flat" cmpd="sng" algn="ctr">
            <a:solidFill>
              <a:srgbClr val="FF3300"/>
            </a:solidFill>
            <a:prstDash val="solid"/>
            <a:round/>
            <a:headEnd type="none" w="med" len="med"/>
            <a:tailEnd type="arrow"/>
          </a:ln>
          <a:effectLst/>
        </p:spPr>
      </p:cxnSp>
      <p:cxnSp>
        <p:nvCxnSpPr>
          <p:cNvPr id="14" name="Straight Arrow Connector 13"/>
          <p:cNvCxnSpPr>
            <a:stCxn id="12" idx="2"/>
            <a:endCxn id="8" idx="0"/>
          </p:cNvCxnSpPr>
          <p:nvPr/>
        </p:nvCxnSpPr>
        <p:spPr bwMode="auto">
          <a:xfrm flipH="1">
            <a:off x="4444340" y="2438400"/>
            <a:ext cx="2362200" cy="600462"/>
          </a:xfrm>
          <a:prstGeom prst="straightConnector1">
            <a:avLst/>
          </a:prstGeom>
          <a:solidFill>
            <a:schemeClr val="accent1"/>
          </a:solidFill>
          <a:ln w="19050" cap="flat" cmpd="sng" algn="ctr">
            <a:solidFill>
              <a:srgbClr val="FF33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9538" y="194608"/>
            <a:ext cx="8805862" cy="1938992"/>
          </a:xfrm>
          <a:prstGeom prst="rect">
            <a:avLst/>
          </a:prstGeom>
          <a:noFill/>
          <a:ln w="12700">
            <a:noFill/>
            <a:miter lim="800000"/>
            <a:headEnd type="none" w="sm" len="sm"/>
            <a:tailEnd type="none" w="sm" len="sm"/>
          </a:ln>
        </p:spPr>
        <p:txBody>
          <a:bodyPr wrap="square">
            <a:spAutoFit/>
          </a:bodyPr>
          <a:lstStyle/>
          <a:p>
            <a:pPr algn="ctr" eaLnBrk="1" hangingPunct="1"/>
            <a:r>
              <a:rPr lang="en-US" b="1" i="0" dirty="0"/>
              <a:t>Vaccine-associated </a:t>
            </a:r>
            <a:r>
              <a:rPr lang="en-US" b="1" i="0" dirty="0" smtClean="0"/>
              <a:t>IFN-</a:t>
            </a:r>
            <a:r>
              <a:rPr lang="en-US" b="1" i="0" dirty="0" smtClean="0">
                <a:sym typeface="Symbol"/>
              </a:rPr>
              <a:t></a:t>
            </a:r>
            <a:r>
              <a:rPr lang="en-US" b="1" i="0" dirty="0" smtClean="0"/>
              <a:t> </a:t>
            </a:r>
            <a:r>
              <a:rPr lang="en-US" b="1" i="0" dirty="0"/>
              <a:t>network was enriched </a:t>
            </a:r>
            <a:r>
              <a:rPr lang="en-US" b="1" i="0" dirty="0" smtClean="0"/>
              <a:t>with general </a:t>
            </a:r>
            <a:r>
              <a:rPr lang="en-US" b="1" i="0" dirty="0"/>
              <a:t>interaction terms like ‘recognition’, ‘derivation’, ‘production’ and ‘induction’, </a:t>
            </a:r>
            <a:r>
              <a:rPr lang="en-US" b="1" i="0" dirty="0" smtClean="0"/>
              <a:t>while </a:t>
            </a:r>
            <a:r>
              <a:rPr lang="en-US" b="1" i="0" dirty="0"/>
              <a:t> </a:t>
            </a:r>
            <a:r>
              <a:rPr lang="en-US" b="1" i="0" dirty="0" smtClean="0"/>
              <a:t>specific biochemical </a:t>
            </a:r>
            <a:r>
              <a:rPr lang="en-US" b="1" i="0" dirty="0"/>
              <a:t>interactions such as ‘hydroxylation’, ‘methylation’ and ‘oxidation’ are under-represented.</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2286000"/>
            <a:ext cx="89249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366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335340"/>
            <a:ext cx="8305800" cy="1569660"/>
          </a:xfrm>
          <a:prstGeom prst="rect">
            <a:avLst/>
          </a:prstGeom>
          <a:noFill/>
          <a:ln w="12700">
            <a:noFill/>
            <a:miter lim="800000"/>
            <a:headEnd type="none" w="sm" len="sm"/>
            <a:tailEnd type="none" w="sm" len="sm"/>
          </a:ln>
        </p:spPr>
        <p:txBody>
          <a:bodyPr wrap="square">
            <a:spAutoFit/>
          </a:bodyPr>
          <a:lstStyle/>
          <a:p>
            <a:pPr algn="ctr" eaLnBrk="1" hangingPunct="1"/>
            <a:r>
              <a:rPr lang="en-US" sz="3200" b="1" i="0" dirty="0" smtClean="0"/>
              <a:t>VO-based literature mining </a:t>
            </a:r>
            <a:r>
              <a:rPr lang="en-US" sz="3200" b="1" i="0" dirty="0" err="1" smtClean="0"/>
              <a:t>identifed</a:t>
            </a:r>
            <a:r>
              <a:rPr lang="en-US" sz="3200" b="1" i="0" dirty="0" smtClean="0"/>
              <a:t> more genes interacting with “live attenuated </a:t>
            </a:r>
            <a:r>
              <a:rPr lang="en-US" sz="3200" b="1" dirty="0" smtClean="0"/>
              <a:t>Brucella</a:t>
            </a:r>
            <a:r>
              <a:rPr lang="en-US" sz="3200" b="1" i="0" dirty="0" smtClean="0"/>
              <a:t> vaccine”</a:t>
            </a:r>
            <a:endParaRPr lang="en-US" sz="3200" b="1" i="0" dirty="0"/>
          </a:p>
        </p:txBody>
      </p:sp>
      <p:sp>
        <p:nvSpPr>
          <p:cNvPr id="12" name="Rectangle 11"/>
          <p:cNvSpPr/>
          <p:nvPr/>
        </p:nvSpPr>
        <p:spPr>
          <a:xfrm>
            <a:off x="983436" y="6015335"/>
            <a:ext cx="6692858" cy="461665"/>
          </a:xfrm>
          <a:prstGeom prst="rect">
            <a:avLst/>
          </a:prstGeom>
        </p:spPr>
        <p:txBody>
          <a:bodyPr wrap="none">
            <a:spAutoFit/>
          </a:bodyPr>
          <a:lstStyle/>
          <a:p>
            <a:r>
              <a:rPr lang="en-US" b="1" i="0" dirty="0" smtClean="0">
                <a:solidFill>
                  <a:schemeClr val="bg1"/>
                </a:solidFill>
              </a:rPr>
              <a:t>PubMed                                      VO-</a:t>
            </a:r>
            <a:r>
              <a:rPr lang="en-US" b="1" i="0" dirty="0" err="1" smtClean="0">
                <a:solidFill>
                  <a:schemeClr val="bg1"/>
                </a:solidFill>
              </a:rPr>
              <a:t>SciMiner</a:t>
            </a:r>
            <a:endParaRPr lang="en-US" dirty="0"/>
          </a:p>
        </p:txBody>
      </p:sp>
      <p:pic>
        <p:nvPicPr>
          <p:cNvPr id="5" name="Picture 4" descr="D:\WORKSPACE\PROJECTS-CURRENT\11.SCIMINER-VO\Brucella-Data\SciMiner-VO-Results\Results\v4.4--LiveAttenuated\Network_Figure\PubMed_LiveAttenuatedVaccine_Simple_v2.jpg"/>
          <p:cNvPicPr/>
          <p:nvPr/>
        </p:nvPicPr>
        <p:blipFill>
          <a:blip r:embed="rId2" cstate="print"/>
          <a:srcRect/>
          <a:stretch>
            <a:fillRect/>
          </a:stretch>
        </p:blipFill>
        <p:spPr bwMode="auto">
          <a:xfrm>
            <a:off x="175259" y="2662535"/>
            <a:ext cx="3170377" cy="2578499"/>
          </a:xfrm>
          <a:prstGeom prst="rect">
            <a:avLst/>
          </a:prstGeom>
          <a:noFill/>
          <a:ln w="9525">
            <a:noFill/>
            <a:miter lim="800000"/>
            <a:headEnd/>
            <a:tailEnd/>
          </a:ln>
        </p:spPr>
      </p:pic>
      <p:pic>
        <p:nvPicPr>
          <p:cNvPr id="6" name="Picture 5" descr="D:\WORKSPACE\PROJECTS-CURRENT\11.SCIMINER-VO\Brucella-Data\SciMiner-VO-Results\Results\v4.4--LiveAttenuated\Network_Figure\SciMinerVO-LiveAttenuatedVaccine_v3.jpg"/>
          <p:cNvPicPr/>
          <p:nvPr/>
        </p:nvPicPr>
        <p:blipFill>
          <a:blip r:embed="rId3" cstate="print"/>
          <a:srcRect/>
          <a:stretch>
            <a:fillRect/>
          </a:stretch>
        </p:blipFill>
        <p:spPr bwMode="auto">
          <a:xfrm>
            <a:off x="3498036" y="2052935"/>
            <a:ext cx="5480685" cy="380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589808" y="533400"/>
            <a:ext cx="7772400" cy="1143000"/>
          </a:xfrm>
        </p:spPr>
        <p:txBody>
          <a:bodyPr/>
          <a:lstStyle/>
          <a:p>
            <a:pPr eaLnBrk="1" hangingPunct="1"/>
            <a:r>
              <a:rPr lang="en-US" sz="4000" b="1" dirty="0" smtClean="0">
                <a:latin typeface="Arial" pitchFamily="34" charset="0"/>
                <a:cs typeface="Arial" pitchFamily="34" charset="0"/>
              </a:rPr>
              <a:t>Summary</a:t>
            </a:r>
          </a:p>
        </p:txBody>
      </p:sp>
      <p:sp>
        <p:nvSpPr>
          <p:cNvPr id="3" name="Text Box 2"/>
          <p:cNvSpPr txBox="1">
            <a:spLocks noChangeArrowheads="1"/>
          </p:cNvSpPr>
          <p:nvPr/>
        </p:nvSpPr>
        <p:spPr bwMode="auto">
          <a:xfrm>
            <a:off x="533400" y="1676400"/>
            <a:ext cx="8163296" cy="1200329"/>
          </a:xfrm>
          <a:prstGeom prst="rect">
            <a:avLst/>
          </a:prstGeom>
          <a:noFill/>
          <a:ln w="12700">
            <a:noFill/>
            <a:miter lim="800000"/>
            <a:headEnd type="none" w="sm" len="sm"/>
            <a:tailEnd type="none" w="sm" len="sm"/>
          </a:ln>
        </p:spPr>
        <p:txBody>
          <a:bodyPr wrap="square">
            <a:spAutoFit/>
          </a:bodyPr>
          <a:lstStyle/>
          <a:p>
            <a:pPr eaLnBrk="1" hangingPunct="1"/>
            <a:r>
              <a:rPr lang="en-US" b="1" i="0" dirty="0" smtClean="0">
                <a:solidFill>
                  <a:schemeClr val="bg1"/>
                </a:solidFill>
              </a:rPr>
              <a:t>VO can be used to integrate vaccine data and support advanced ontology-based literature mining of vaccine-mediated gene interaction networks.</a:t>
            </a:r>
          </a:p>
        </p:txBody>
      </p:sp>
      <p:sp>
        <p:nvSpPr>
          <p:cNvPr id="4" name="Title 3"/>
          <p:cNvSpPr txBox="1">
            <a:spLocks/>
          </p:cNvSpPr>
          <p:nvPr/>
        </p:nvSpPr>
        <p:spPr bwMode="auto">
          <a:xfrm>
            <a:off x="838200" y="3048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Times New Roman" pitchFamily="18" charset="0"/>
              </a:defRPr>
            </a:lvl2pPr>
            <a:lvl3pPr algn="ctr" rtl="0" eaLnBrk="0" fontAlgn="base" hangingPunct="0">
              <a:spcBef>
                <a:spcPct val="0"/>
              </a:spcBef>
              <a:spcAft>
                <a:spcPct val="0"/>
              </a:spcAft>
              <a:defRPr sz="4400">
                <a:solidFill>
                  <a:srgbClr val="FFCC00"/>
                </a:solidFill>
                <a:latin typeface="Times New Roman" pitchFamily="18" charset="0"/>
              </a:defRPr>
            </a:lvl3pPr>
            <a:lvl4pPr algn="ctr" rtl="0" eaLnBrk="0" fontAlgn="base" hangingPunct="0">
              <a:spcBef>
                <a:spcPct val="0"/>
              </a:spcBef>
              <a:spcAft>
                <a:spcPct val="0"/>
              </a:spcAft>
              <a:defRPr sz="4400">
                <a:solidFill>
                  <a:srgbClr val="FFCC00"/>
                </a:solidFill>
                <a:latin typeface="Times New Roman" pitchFamily="18" charset="0"/>
              </a:defRPr>
            </a:lvl4pPr>
            <a:lvl5pPr algn="ctr" rtl="0" eaLnBrk="0" fontAlgn="base" hangingPunct="0">
              <a:spcBef>
                <a:spcPct val="0"/>
              </a:spcBef>
              <a:spcAft>
                <a:spcPct val="0"/>
              </a:spcAft>
              <a:defRPr sz="4400">
                <a:solidFill>
                  <a:srgbClr val="FFCC00"/>
                </a:solidFill>
                <a:latin typeface="Times New Roman" pitchFamily="18" charset="0"/>
              </a:defRPr>
            </a:lvl5pPr>
            <a:lvl6pPr marL="457200" algn="ctr" rtl="0" fontAlgn="base">
              <a:spcBef>
                <a:spcPct val="0"/>
              </a:spcBef>
              <a:spcAft>
                <a:spcPct val="0"/>
              </a:spcAft>
              <a:defRPr sz="4400">
                <a:solidFill>
                  <a:srgbClr val="FFCC00"/>
                </a:solidFill>
                <a:latin typeface="Times New Roman" pitchFamily="18" charset="0"/>
              </a:defRPr>
            </a:lvl6pPr>
            <a:lvl7pPr marL="914400" algn="ctr" rtl="0" fontAlgn="base">
              <a:spcBef>
                <a:spcPct val="0"/>
              </a:spcBef>
              <a:spcAft>
                <a:spcPct val="0"/>
              </a:spcAft>
              <a:defRPr sz="4400">
                <a:solidFill>
                  <a:srgbClr val="FFCC00"/>
                </a:solidFill>
                <a:latin typeface="Times New Roman" pitchFamily="18" charset="0"/>
              </a:defRPr>
            </a:lvl7pPr>
            <a:lvl8pPr marL="1371600" algn="ctr" rtl="0" fontAlgn="base">
              <a:spcBef>
                <a:spcPct val="0"/>
              </a:spcBef>
              <a:spcAft>
                <a:spcPct val="0"/>
              </a:spcAft>
              <a:defRPr sz="4400">
                <a:solidFill>
                  <a:srgbClr val="FFCC00"/>
                </a:solidFill>
                <a:latin typeface="Times New Roman" pitchFamily="18" charset="0"/>
              </a:defRPr>
            </a:lvl8pPr>
            <a:lvl9pPr marL="1828800" algn="ctr" rtl="0" fontAlgn="base">
              <a:spcBef>
                <a:spcPct val="0"/>
              </a:spcBef>
              <a:spcAft>
                <a:spcPct val="0"/>
              </a:spcAft>
              <a:defRPr sz="4400">
                <a:solidFill>
                  <a:srgbClr val="FFCC00"/>
                </a:solidFill>
                <a:latin typeface="Times New Roman" pitchFamily="18" charset="0"/>
              </a:defRPr>
            </a:lvl9pPr>
          </a:lstStyle>
          <a:p>
            <a:pPr eaLnBrk="1" hangingPunct="1"/>
            <a:r>
              <a:rPr lang="en-US" sz="4000" b="1" i="0" dirty="0" smtClean="0">
                <a:latin typeface="Arial" pitchFamily="34" charset="0"/>
                <a:cs typeface="Arial" pitchFamily="34" charset="0"/>
              </a:rPr>
              <a:t>Challenges</a:t>
            </a:r>
          </a:p>
        </p:txBody>
      </p:sp>
      <p:sp>
        <p:nvSpPr>
          <p:cNvPr id="5" name="Text Box 2"/>
          <p:cNvSpPr txBox="1">
            <a:spLocks noChangeArrowheads="1"/>
          </p:cNvSpPr>
          <p:nvPr/>
        </p:nvSpPr>
        <p:spPr bwMode="auto">
          <a:xfrm>
            <a:off x="533400" y="4267200"/>
            <a:ext cx="8163296" cy="1785104"/>
          </a:xfrm>
          <a:prstGeom prst="rect">
            <a:avLst/>
          </a:prstGeom>
          <a:noFill/>
          <a:ln w="12700">
            <a:noFill/>
            <a:miter lim="800000"/>
            <a:headEnd type="none" w="sm" len="sm"/>
            <a:tailEnd type="none" w="sm" len="sm"/>
          </a:ln>
        </p:spPr>
        <p:txBody>
          <a:bodyPr wrap="square">
            <a:spAutoFit/>
          </a:bodyPr>
          <a:lstStyle/>
          <a:p>
            <a:pPr marL="457200" indent="-457200" eaLnBrk="1" hangingPunct="1">
              <a:buFont typeface="Arial" pitchFamily="34" charset="0"/>
              <a:buChar char="•"/>
            </a:pPr>
            <a:r>
              <a:rPr lang="en-US" b="1" i="0" dirty="0" smtClean="0">
                <a:solidFill>
                  <a:schemeClr val="bg1"/>
                </a:solidFill>
              </a:rPr>
              <a:t>How to use VO, OBI, GO, and other ontologies to integrate and analyze vaccine instance data, including microarray data?  </a:t>
            </a:r>
          </a:p>
          <a:p>
            <a:pPr marL="457200" indent="-457200" eaLnBrk="1" hangingPunct="1">
              <a:buFont typeface="Arial" pitchFamily="34" charset="0"/>
              <a:buChar char="•"/>
            </a:pPr>
            <a:endParaRPr lang="en-US" sz="1400" b="1" i="0" dirty="0">
              <a:solidFill>
                <a:schemeClr val="bg1"/>
              </a:solidFill>
            </a:endParaRPr>
          </a:p>
          <a:p>
            <a:pPr marL="457200" indent="-457200" eaLnBrk="1" hangingPunct="1">
              <a:buFont typeface="Arial" pitchFamily="34" charset="0"/>
              <a:buChar char="•"/>
            </a:pPr>
            <a:r>
              <a:rPr lang="en-US" b="1" i="0" dirty="0">
                <a:solidFill>
                  <a:schemeClr val="bg1"/>
                </a:solidFill>
              </a:rPr>
              <a:t>How to use VO to support vaccine design</a:t>
            </a:r>
            <a:r>
              <a:rPr lang="en-US" b="1" i="0" dirty="0" smtClean="0">
                <a:solidFill>
                  <a:schemeClr val="bg1"/>
                </a:solidFill>
              </a:rPr>
              <a:t>?</a:t>
            </a:r>
            <a:endParaRPr lang="en-US" b="1" i="0" dirty="0">
              <a:solidFill>
                <a:schemeClr val="bg1"/>
              </a:solidFill>
            </a:endParaRPr>
          </a:p>
        </p:txBody>
      </p:sp>
    </p:spTree>
    <p:extLst>
      <p:ext uri="{BB962C8B-B14F-4D97-AF65-F5344CB8AC3E}">
        <p14:creationId xmlns:p14="http://schemas.microsoft.com/office/powerpoint/2010/main" val="2604831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182006" y="381000"/>
            <a:ext cx="4648200" cy="762000"/>
          </a:xfrm>
          <a:prstGeom prst="rect">
            <a:avLst/>
          </a:prstGeom>
          <a:noFill/>
          <a:ln w="9525">
            <a:noFill/>
            <a:miter lim="800000"/>
            <a:headEnd/>
            <a:tailEnd/>
          </a:ln>
        </p:spPr>
        <p:txBody>
          <a:bodyPr lIns="92075" tIns="46038" rIns="92075" bIns="46038" anchor="ctr"/>
          <a:lstStyle/>
          <a:p>
            <a:pPr algn="ctr"/>
            <a:r>
              <a:rPr lang="en-US" sz="3600" b="1" i="0" dirty="0"/>
              <a:t>Acknowledgements</a:t>
            </a:r>
          </a:p>
        </p:txBody>
      </p:sp>
      <p:sp>
        <p:nvSpPr>
          <p:cNvPr id="13315" name="Text Box 7"/>
          <p:cNvSpPr txBox="1">
            <a:spLocks noChangeArrowheads="1"/>
          </p:cNvSpPr>
          <p:nvPr/>
        </p:nvSpPr>
        <p:spPr bwMode="auto">
          <a:xfrm>
            <a:off x="1143000" y="5369004"/>
            <a:ext cx="6781800" cy="1107996"/>
          </a:xfrm>
          <a:prstGeom prst="rect">
            <a:avLst/>
          </a:prstGeom>
          <a:noFill/>
          <a:ln w="12700">
            <a:noFill/>
            <a:miter lim="800000"/>
            <a:headEnd type="none" w="sm" len="sm"/>
            <a:tailEnd type="none" w="sm" len="sm"/>
          </a:ln>
        </p:spPr>
        <p:txBody>
          <a:bodyPr wrap="square">
            <a:spAutoFit/>
          </a:bodyPr>
          <a:lstStyle/>
          <a:p>
            <a:pPr algn="ctr"/>
            <a:r>
              <a:rPr lang="en-US" sz="2000" b="1" i="0" dirty="0"/>
              <a:t>Funding</a:t>
            </a:r>
            <a:r>
              <a:rPr lang="en-US" sz="2000" b="1" i="0" dirty="0" smtClean="0"/>
              <a:t>:</a:t>
            </a:r>
          </a:p>
          <a:p>
            <a:pPr algn="ctr"/>
            <a:endParaRPr lang="en-US" sz="1000" b="1" i="0" dirty="0" smtClean="0"/>
          </a:p>
          <a:p>
            <a:pPr algn="ctr"/>
            <a:r>
              <a:rPr lang="en-US" sz="1800" b="1" i="0" dirty="0" smtClean="0"/>
              <a:t>  </a:t>
            </a:r>
            <a:r>
              <a:rPr lang="en-US" sz="1800" b="1" i="0" dirty="0" smtClean="0">
                <a:solidFill>
                  <a:schemeClr val="bg1"/>
                </a:solidFill>
              </a:rPr>
              <a:t>NIH grants R01AI081062 &amp; U54-DA-021519 (NCIBI)</a:t>
            </a:r>
          </a:p>
          <a:p>
            <a:pPr algn="ctr"/>
            <a:r>
              <a:rPr lang="en-US" sz="1800" b="1" i="0" dirty="0" smtClean="0">
                <a:solidFill>
                  <a:schemeClr val="bg1"/>
                </a:solidFill>
              </a:rPr>
              <a:t>U of Michigan Rackham Pilot Research Grant</a:t>
            </a:r>
          </a:p>
        </p:txBody>
      </p:sp>
      <p:sp>
        <p:nvSpPr>
          <p:cNvPr id="13316" name="Text Box 10"/>
          <p:cNvSpPr txBox="1">
            <a:spLocks noChangeArrowheads="1"/>
          </p:cNvSpPr>
          <p:nvPr/>
        </p:nvSpPr>
        <p:spPr bwMode="auto">
          <a:xfrm>
            <a:off x="621307" y="1524000"/>
            <a:ext cx="3244799" cy="1969770"/>
          </a:xfrm>
          <a:prstGeom prst="rect">
            <a:avLst/>
          </a:prstGeom>
          <a:noFill/>
          <a:ln w="12700">
            <a:noFill/>
            <a:miter lim="800000"/>
            <a:headEnd type="none" w="sm" len="sm"/>
            <a:tailEnd type="none" w="sm" len="sm"/>
          </a:ln>
        </p:spPr>
        <p:txBody>
          <a:bodyPr wrap="none">
            <a:spAutoFit/>
          </a:bodyPr>
          <a:lstStyle/>
          <a:p>
            <a:r>
              <a:rPr lang="en-US" sz="2000" b="1" i="0" dirty="0" smtClean="0">
                <a:solidFill>
                  <a:srgbClr val="FFFF00"/>
                </a:solidFill>
              </a:rPr>
              <a:t>Oliver He</a:t>
            </a:r>
            <a:r>
              <a:rPr lang="en-US" sz="2000" b="1" i="0" dirty="0" smtClean="0"/>
              <a:t> Group Dry Lab </a:t>
            </a:r>
          </a:p>
          <a:p>
            <a:r>
              <a:rPr lang="en-US" sz="2000" b="1" i="0" dirty="0" smtClean="0"/>
              <a:t>at U </a:t>
            </a:r>
            <a:r>
              <a:rPr lang="en-US" sz="2000" b="1" i="0" dirty="0"/>
              <a:t>of </a:t>
            </a:r>
            <a:r>
              <a:rPr lang="en-US" sz="2000" b="1" i="0" dirty="0" smtClean="0"/>
              <a:t>Michigan:</a:t>
            </a:r>
          </a:p>
          <a:p>
            <a:endParaRPr lang="en-US" sz="1000" b="1" i="0" dirty="0" smtClean="0"/>
          </a:p>
          <a:p>
            <a:pPr>
              <a:buFontTx/>
              <a:buChar char="•"/>
            </a:pPr>
            <a:r>
              <a:rPr lang="en-US" sz="1800" b="1" i="0" dirty="0" smtClean="0">
                <a:solidFill>
                  <a:schemeClr val="bg1"/>
                </a:solidFill>
              </a:rPr>
              <a:t>  </a:t>
            </a:r>
            <a:r>
              <a:rPr lang="en-US" sz="1800" b="1" i="0" dirty="0" err="1" smtClean="0">
                <a:solidFill>
                  <a:schemeClr val="bg1"/>
                </a:solidFill>
              </a:rPr>
              <a:t>Zuoshuang</a:t>
            </a:r>
            <a:r>
              <a:rPr lang="en-US" sz="1800" b="1" i="0" dirty="0" smtClean="0">
                <a:solidFill>
                  <a:schemeClr val="bg1"/>
                </a:solidFill>
              </a:rPr>
              <a:t> “Allen” Xiang</a:t>
            </a:r>
          </a:p>
          <a:p>
            <a:pPr>
              <a:buFontTx/>
              <a:buChar char="•"/>
            </a:pPr>
            <a:r>
              <a:rPr lang="en-US" sz="1800" b="1" i="0" dirty="0">
                <a:solidFill>
                  <a:schemeClr val="bg1"/>
                </a:solidFill>
              </a:rPr>
              <a:t> </a:t>
            </a:r>
            <a:r>
              <a:rPr lang="en-US" sz="1800" b="1" i="0" dirty="0" smtClean="0">
                <a:solidFill>
                  <a:schemeClr val="bg1"/>
                </a:solidFill>
              </a:rPr>
              <a:t> “</a:t>
            </a:r>
            <a:r>
              <a:rPr lang="en-US" sz="1800" b="1" i="0" dirty="0" err="1" smtClean="0">
                <a:solidFill>
                  <a:schemeClr val="bg1"/>
                </a:solidFill>
              </a:rPr>
              <a:t>Asiyah</a:t>
            </a:r>
            <a:r>
              <a:rPr lang="en-US" sz="1800" b="1" i="0" dirty="0" smtClean="0">
                <a:solidFill>
                  <a:schemeClr val="bg1"/>
                </a:solidFill>
              </a:rPr>
              <a:t>” Yu Lin</a:t>
            </a:r>
          </a:p>
          <a:p>
            <a:pPr>
              <a:buFontTx/>
              <a:buChar char="•"/>
            </a:pPr>
            <a:r>
              <a:rPr lang="en-US" sz="1800" b="1" i="0" dirty="0" smtClean="0">
                <a:solidFill>
                  <a:schemeClr val="bg1"/>
                </a:solidFill>
              </a:rPr>
              <a:t>  </a:t>
            </a:r>
            <a:r>
              <a:rPr lang="en-US" sz="1800" b="1" i="0" dirty="0" err="1" smtClean="0">
                <a:solidFill>
                  <a:schemeClr val="bg1"/>
                </a:solidFill>
              </a:rPr>
              <a:t>Sirarat</a:t>
            </a:r>
            <a:r>
              <a:rPr lang="en-US" sz="1800" b="1" i="0" dirty="0" smtClean="0">
                <a:solidFill>
                  <a:schemeClr val="bg1"/>
                </a:solidFill>
              </a:rPr>
              <a:t> </a:t>
            </a:r>
            <a:r>
              <a:rPr lang="en-US" sz="1800" b="1" i="0" dirty="0" err="1" smtClean="0">
                <a:solidFill>
                  <a:schemeClr val="bg1"/>
                </a:solidFill>
              </a:rPr>
              <a:t>Sarntivijai</a:t>
            </a:r>
            <a:endParaRPr lang="en-US" sz="1800" b="1" i="0" dirty="0">
              <a:solidFill>
                <a:schemeClr val="bg1"/>
              </a:solidFill>
            </a:endParaRPr>
          </a:p>
          <a:p>
            <a:pPr>
              <a:buFontTx/>
              <a:buChar char="•"/>
            </a:pPr>
            <a:r>
              <a:rPr lang="en-US" sz="1800" b="1" i="0" dirty="0" smtClean="0">
                <a:solidFill>
                  <a:schemeClr val="bg1"/>
                </a:solidFill>
              </a:rPr>
              <a:t>  Samantha Sayers</a:t>
            </a:r>
          </a:p>
        </p:txBody>
      </p:sp>
      <p:sp>
        <p:nvSpPr>
          <p:cNvPr id="13317" name="Text Box 16"/>
          <p:cNvSpPr txBox="1">
            <a:spLocks noChangeArrowheads="1"/>
          </p:cNvSpPr>
          <p:nvPr/>
        </p:nvSpPr>
        <p:spPr bwMode="auto">
          <a:xfrm>
            <a:off x="4150840" y="1524000"/>
            <a:ext cx="4612160" cy="1969770"/>
          </a:xfrm>
          <a:prstGeom prst="rect">
            <a:avLst/>
          </a:prstGeom>
          <a:noFill/>
          <a:ln w="12700">
            <a:noFill/>
            <a:miter lim="800000"/>
            <a:headEnd type="none" w="sm" len="sm"/>
            <a:tailEnd type="none" w="sm" len="sm"/>
          </a:ln>
        </p:spPr>
        <p:txBody>
          <a:bodyPr wrap="none">
            <a:spAutoFit/>
          </a:bodyPr>
          <a:lstStyle/>
          <a:p>
            <a:r>
              <a:rPr lang="en-US" sz="2000" b="1" i="0" dirty="0" smtClean="0"/>
              <a:t>Literature Mining Collaborators</a:t>
            </a:r>
          </a:p>
          <a:p>
            <a:r>
              <a:rPr lang="en-US" sz="2000" b="1" i="0" dirty="0" smtClean="0"/>
              <a:t>at U of Michigan:</a:t>
            </a:r>
          </a:p>
          <a:p>
            <a:endParaRPr lang="en-US" sz="1000" b="1" i="0" dirty="0" smtClean="0">
              <a:solidFill>
                <a:schemeClr val="bg1"/>
              </a:solidFill>
            </a:endParaRPr>
          </a:p>
          <a:p>
            <a:pPr>
              <a:buFontTx/>
              <a:buChar char="•"/>
            </a:pPr>
            <a:r>
              <a:rPr lang="en-US" sz="1800" b="1" i="0" dirty="0" smtClean="0">
                <a:solidFill>
                  <a:schemeClr val="bg1"/>
                </a:solidFill>
              </a:rPr>
              <a:t>  </a:t>
            </a:r>
            <a:r>
              <a:rPr lang="en-US" sz="1800" b="1" i="0" dirty="0" err="1" smtClean="0">
                <a:solidFill>
                  <a:schemeClr val="bg1"/>
                </a:solidFill>
              </a:rPr>
              <a:t>Arzucan</a:t>
            </a:r>
            <a:r>
              <a:rPr lang="en-US" sz="1800" b="1" i="0" dirty="0" smtClean="0">
                <a:solidFill>
                  <a:schemeClr val="bg1"/>
                </a:solidFill>
              </a:rPr>
              <a:t> </a:t>
            </a:r>
            <a:r>
              <a:rPr lang="en-US" sz="1800" b="1" i="0" dirty="0" err="1" smtClean="0">
                <a:solidFill>
                  <a:schemeClr val="bg1"/>
                </a:solidFill>
              </a:rPr>
              <a:t>Özgür</a:t>
            </a:r>
            <a:r>
              <a:rPr lang="en-US" sz="1800" b="1" i="0" dirty="0">
                <a:solidFill>
                  <a:schemeClr val="bg1"/>
                </a:solidFill>
              </a:rPr>
              <a:t>, </a:t>
            </a:r>
            <a:r>
              <a:rPr lang="en-US" sz="1800" b="1" i="0" dirty="0" err="1">
                <a:solidFill>
                  <a:schemeClr val="bg1"/>
                </a:solidFill>
              </a:rPr>
              <a:t>Dragomir</a:t>
            </a:r>
            <a:r>
              <a:rPr lang="en-US" sz="1800" b="1" i="0" dirty="0">
                <a:solidFill>
                  <a:schemeClr val="bg1"/>
                </a:solidFill>
              </a:rPr>
              <a:t> R. </a:t>
            </a:r>
            <a:r>
              <a:rPr lang="en-US" sz="1800" b="1" i="0" dirty="0" err="1">
                <a:solidFill>
                  <a:schemeClr val="bg1"/>
                </a:solidFill>
              </a:rPr>
              <a:t>Radev</a:t>
            </a:r>
            <a:endParaRPr lang="en-US" sz="1800" b="1" i="0" dirty="0">
              <a:solidFill>
                <a:schemeClr val="bg1"/>
              </a:solidFill>
            </a:endParaRPr>
          </a:p>
          <a:p>
            <a:pPr>
              <a:buFontTx/>
              <a:buChar char="•"/>
            </a:pPr>
            <a:r>
              <a:rPr lang="en-US" sz="1800" b="1" i="0" dirty="0" smtClean="0">
                <a:solidFill>
                  <a:schemeClr val="bg1"/>
                </a:solidFill>
              </a:rPr>
              <a:t>  </a:t>
            </a:r>
            <a:r>
              <a:rPr lang="en-US" sz="1800" b="1" i="0" dirty="0" err="1" smtClean="0">
                <a:solidFill>
                  <a:schemeClr val="bg1"/>
                </a:solidFill>
              </a:rPr>
              <a:t>Junguk</a:t>
            </a:r>
            <a:r>
              <a:rPr lang="en-US" sz="1800" b="1" i="0" dirty="0" smtClean="0">
                <a:solidFill>
                  <a:schemeClr val="bg1"/>
                </a:solidFill>
              </a:rPr>
              <a:t> </a:t>
            </a:r>
            <a:r>
              <a:rPr lang="en-US" sz="1800" b="1" i="0" dirty="0" err="1" smtClean="0">
                <a:solidFill>
                  <a:schemeClr val="bg1"/>
                </a:solidFill>
              </a:rPr>
              <a:t>Hur</a:t>
            </a:r>
            <a:r>
              <a:rPr lang="en-US" sz="1800" b="1" i="0" dirty="0">
                <a:solidFill>
                  <a:schemeClr val="bg1"/>
                </a:solidFill>
              </a:rPr>
              <a:t>, Eva </a:t>
            </a:r>
            <a:r>
              <a:rPr lang="en-US" sz="1800" b="1" i="0" dirty="0" smtClean="0">
                <a:solidFill>
                  <a:schemeClr val="bg1"/>
                </a:solidFill>
              </a:rPr>
              <a:t>Feldman </a:t>
            </a:r>
            <a:endParaRPr lang="en-US" sz="1800" b="1" i="0" dirty="0">
              <a:solidFill>
                <a:schemeClr val="bg1"/>
              </a:solidFill>
            </a:endParaRPr>
          </a:p>
          <a:p>
            <a:pPr>
              <a:buFontTx/>
              <a:buChar char="•"/>
            </a:pPr>
            <a:r>
              <a:rPr lang="en-US" sz="1800" b="1" i="0" dirty="0">
                <a:solidFill>
                  <a:schemeClr val="bg1"/>
                </a:solidFill>
              </a:rPr>
              <a:t>  </a:t>
            </a:r>
            <a:r>
              <a:rPr lang="en-US" sz="1800" b="1" i="0" dirty="0" smtClean="0">
                <a:solidFill>
                  <a:schemeClr val="bg1"/>
                </a:solidFill>
              </a:rPr>
              <a:t>NCIBI</a:t>
            </a:r>
            <a:r>
              <a:rPr lang="en-US" sz="1800" b="1" i="0" dirty="0">
                <a:solidFill>
                  <a:schemeClr val="bg1"/>
                </a:solidFill>
              </a:rPr>
              <a:t>: </a:t>
            </a:r>
            <a:r>
              <a:rPr lang="en-US" sz="1800" b="1" i="0" dirty="0" smtClean="0">
                <a:solidFill>
                  <a:schemeClr val="bg1"/>
                </a:solidFill>
              </a:rPr>
              <a:t>Integrative Biomed. </a:t>
            </a:r>
            <a:r>
              <a:rPr lang="en-US" sz="1800" b="1" i="0" dirty="0">
                <a:solidFill>
                  <a:schemeClr val="bg1"/>
                </a:solidFill>
              </a:rPr>
              <a:t>Informatics</a:t>
            </a:r>
            <a:endParaRPr lang="en-US" sz="1800" b="1" i="0" dirty="0" smtClean="0">
              <a:solidFill>
                <a:schemeClr val="bg1"/>
              </a:solidFill>
            </a:endParaRPr>
          </a:p>
          <a:p>
            <a:pPr marL="742950" lvl="1" indent="-285750">
              <a:buFont typeface="Wingdings" pitchFamily="2" charset="2"/>
              <a:buChar char="§"/>
            </a:pPr>
            <a:r>
              <a:rPr lang="en-US" sz="1800" b="1" i="0" dirty="0" smtClean="0">
                <a:solidFill>
                  <a:schemeClr val="bg1"/>
                </a:solidFill>
              </a:rPr>
              <a:t>Alex Ade, Brian </a:t>
            </a:r>
            <a:r>
              <a:rPr lang="en-US" sz="1800" b="1" i="0" dirty="0" err="1" smtClean="0">
                <a:solidFill>
                  <a:schemeClr val="bg1"/>
                </a:solidFill>
              </a:rPr>
              <a:t>Athey</a:t>
            </a:r>
            <a:endParaRPr lang="en-US" sz="1800" b="1" i="0" dirty="0" smtClean="0">
              <a:solidFill>
                <a:schemeClr val="bg1"/>
              </a:solidFill>
            </a:endParaRPr>
          </a:p>
        </p:txBody>
      </p:sp>
      <p:sp>
        <p:nvSpPr>
          <p:cNvPr id="13323" name="Text Box 16"/>
          <p:cNvSpPr txBox="1">
            <a:spLocks noChangeArrowheads="1"/>
          </p:cNvSpPr>
          <p:nvPr/>
        </p:nvSpPr>
        <p:spPr bwMode="auto">
          <a:xfrm>
            <a:off x="1337151" y="4195227"/>
            <a:ext cx="6661567" cy="1138773"/>
          </a:xfrm>
          <a:prstGeom prst="rect">
            <a:avLst/>
          </a:prstGeom>
          <a:noFill/>
          <a:ln w="12700">
            <a:noFill/>
            <a:miter lim="800000"/>
            <a:headEnd type="none" w="sm" len="sm"/>
            <a:tailEnd type="none" w="sm" len="sm"/>
          </a:ln>
        </p:spPr>
        <p:txBody>
          <a:bodyPr wrap="none">
            <a:spAutoFit/>
          </a:bodyPr>
          <a:lstStyle/>
          <a:p>
            <a:pPr algn="ctr"/>
            <a:r>
              <a:rPr lang="en-US" sz="2000" b="1" i="0" dirty="0"/>
              <a:t>Vaccine Ontology Collaborators</a:t>
            </a:r>
            <a:r>
              <a:rPr lang="en-US" sz="2000" b="1" i="0" dirty="0" smtClean="0"/>
              <a:t>:</a:t>
            </a:r>
            <a:endParaRPr lang="en-US" sz="2000" b="1" i="0" dirty="0">
              <a:solidFill>
                <a:schemeClr val="bg1"/>
              </a:solidFill>
            </a:endParaRPr>
          </a:p>
          <a:p>
            <a:pPr algn="ctr"/>
            <a:r>
              <a:rPr lang="en-US" sz="1600" b="1" i="0" dirty="0" err="1" smtClean="0">
                <a:solidFill>
                  <a:schemeClr val="bg1"/>
                </a:solidFill>
              </a:rPr>
              <a:t>Menalie</a:t>
            </a:r>
            <a:r>
              <a:rPr lang="en-US" sz="1600" b="1" i="0" dirty="0" smtClean="0">
                <a:solidFill>
                  <a:schemeClr val="bg1"/>
                </a:solidFill>
              </a:rPr>
              <a:t> </a:t>
            </a:r>
            <a:r>
              <a:rPr lang="en-US" sz="1600" b="1" i="0" dirty="0" err="1" smtClean="0">
                <a:solidFill>
                  <a:schemeClr val="bg1"/>
                </a:solidFill>
              </a:rPr>
              <a:t>Courtot</a:t>
            </a:r>
            <a:r>
              <a:rPr lang="en-US" sz="1600" b="1" i="0" dirty="0" smtClean="0">
                <a:solidFill>
                  <a:schemeClr val="bg1"/>
                </a:solidFill>
              </a:rPr>
              <a:t>, Alan </a:t>
            </a:r>
            <a:r>
              <a:rPr lang="en-US" sz="1600" b="1" i="0" dirty="0" err="1" smtClean="0">
                <a:solidFill>
                  <a:schemeClr val="bg1"/>
                </a:solidFill>
              </a:rPr>
              <a:t>Ruttenberg</a:t>
            </a:r>
            <a:r>
              <a:rPr lang="en-US" sz="1600" b="1" i="0" dirty="0" smtClean="0">
                <a:solidFill>
                  <a:schemeClr val="bg1"/>
                </a:solidFill>
              </a:rPr>
              <a:t>, </a:t>
            </a:r>
            <a:r>
              <a:rPr lang="en-US" sz="1600" b="1" i="0" dirty="0" err="1" smtClean="0">
                <a:solidFill>
                  <a:schemeClr val="bg1"/>
                </a:solidFill>
              </a:rPr>
              <a:t>Bjoern</a:t>
            </a:r>
            <a:r>
              <a:rPr lang="en-US" sz="1600" b="1" i="0" dirty="0" smtClean="0">
                <a:solidFill>
                  <a:schemeClr val="bg1"/>
                </a:solidFill>
              </a:rPr>
              <a:t> Peters</a:t>
            </a:r>
            <a:r>
              <a:rPr lang="en-US" sz="1600" b="1" i="0" dirty="0">
                <a:solidFill>
                  <a:schemeClr val="bg1"/>
                </a:solidFill>
              </a:rPr>
              <a:t>, Alexander </a:t>
            </a:r>
            <a:r>
              <a:rPr lang="en-US" sz="1600" b="1" i="0" dirty="0" smtClean="0">
                <a:solidFill>
                  <a:schemeClr val="bg1"/>
                </a:solidFill>
              </a:rPr>
              <a:t>Diehl, </a:t>
            </a:r>
          </a:p>
          <a:p>
            <a:pPr algn="ctr"/>
            <a:r>
              <a:rPr lang="en-US" sz="1600" b="1" i="0" dirty="0" err="1" smtClean="0">
                <a:solidFill>
                  <a:schemeClr val="bg1"/>
                </a:solidFill>
              </a:rPr>
              <a:t>Linsday</a:t>
            </a:r>
            <a:r>
              <a:rPr lang="en-US" sz="1600" b="1" i="0" dirty="0" smtClean="0">
                <a:solidFill>
                  <a:schemeClr val="bg1"/>
                </a:solidFill>
              </a:rPr>
              <a:t> </a:t>
            </a:r>
            <a:r>
              <a:rPr lang="en-US" sz="1600" b="1" i="0" dirty="0">
                <a:solidFill>
                  <a:schemeClr val="bg1"/>
                </a:solidFill>
              </a:rPr>
              <a:t>Cowell, Barry </a:t>
            </a:r>
            <a:r>
              <a:rPr lang="en-US" sz="1600" b="1" i="0" dirty="0" smtClean="0">
                <a:solidFill>
                  <a:schemeClr val="bg1"/>
                </a:solidFill>
              </a:rPr>
              <a:t>Smith </a:t>
            </a:r>
          </a:p>
          <a:p>
            <a:pPr algn="ctr"/>
            <a:r>
              <a:rPr lang="en-US" sz="1600" b="1" i="0" dirty="0" smtClean="0">
                <a:solidFill>
                  <a:schemeClr val="bg1"/>
                </a:solidFill>
              </a:rPr>
              <a:t>     … More seen in a previous slide in the talk … </a:t>
            </a:r>
            <a:endParaRPr lang="en-US" sz="1600" b="1" i="0" dirty="0">
              <a:solidFill>
                <a:schemeClr val="bg1"/>
              </a:solidFill>
            </a:endParaRPr>
          </a:p>
        </p:txBody>
      </p:sp>
      <p:sp>
        <p:nvSpPr>
          <p:cNvPr id="7" name="Text Box 16"/>
          <p:cNvSpPr txBox="1">
            <a:spLocks noChangeArrowheads="1"/>
          </p:cNvSpPr>
          <p:nvPr/>
        </p:nvSpPr>
        <p:spPr bwMode="auto">
          <a:xfrm>
            <a:off x="1906592" y="3706725"/>
            <a:ext cx="5522666" cy="400110"/>
          </a:xfrm>
          <a:prstGeom prst="rect">
            <a:avLst/>
          </a:prstGeom>
          <a:noFill/>
          <a:ln w="12700">
            <a:noFill/>
            <a:miter lim="800000"/>
            <a:headEnd type="none" w="sm" len="sm"/>
            <a:tailEnd type="none" w="sm" len="sm"/>
          </a:ln>
        </p:spPr>
        <p:txBody>
          <a:bodyPr wrap="none">
            <a:spAutoFit/>
          </a:bodyPr>
          <a:lstStyle/>
          <a:p>
            <a:r>
              <a:rPr lang="en-US" sz="2000" b="1" i="0" dirty="0" smtClean="0"/>
              <a:t>OBI: Ontology of Biomedical Investigations</a:t>
            </a:r>
            <a:r>
              <a:rPr lang="en-US" sz="1600" b="1" i="0" dirty="0" smtClean="0">
                <a:solidFill>
                  <a:schemeClr val="bg1"/>
                </a:solidFill>
              </a:rPr>
              <a:t> </a:t>
            </a:r>
            <a:endParaRPr lang="en-US" sz="1600" b="1" i="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72935" y="381000"/>
            <a:ext cx="7772400" cy="990600"/>
          </a:xfrm>
        </p:spPr>
        <p:txBody>
          <a:bodyPr/>
          <a:lstStyle/>
          <a:p>
            <a:pPr eaLnBrk="1" hangingPunct="1"/>
            <a:r>
              <a:rPr lang="en-US" altLang="zh-CN" sz="3600" b="1" dirty="0" smtClean="0">
                <a:latin typeface="Arial" pitchFamily="34" charset="0"/>
                <a:ea typeface="SimSun" pitchFamily="2" charset="-122"/>
              </a:rPr>
              <a:t>Vaccine Ontology (VO)</a:t>
            </a:r>
          </a:p>
        </p:txBody>
      </p:sp>
      <p:sp>
        <p:nvSpPr>
          <p:cNvPr id="26627" name="Rectangle 3"/>
          <p:cNvSpPr>
            <a:spLocks noGrp="1" noChangeArrowheads="1"/>
          </p:cNvSpPr>
          <p:nvPr>
            <p:ph type="body" idx="1"/>
          </p:nvPr>
        </p:nvSpPr>
        <p:spPr>
          <a:xfrm>
            <a:off x="762000" y="1600200"/>
            <a:ext cx="7696200" cy="3429000"/>
          </a:xfrm>
        </p:spPr>
        <p:txBody>
          <a:bodyPr/>
          <a:lstStyle/>
          <a:p>
            <a:pPr eaLnBrk="1" hangingPunct="1">
              <a:lnSpc>
                <a:spcPct val="90000"/>
              </a:lnSpc>
            </a:pPr>
            <a:r>
              <a:rPr lang="en-US" altLang="zh-CN" sz="2800" dirty="0" smtClean="0">
                <a:solidFill>
                  <a:schemeClr val="bg1"/>
                </a:solidFill>
                <a:latin typeface="Arial" pitchFamily="34" charset="0"/>
                <a:ea typeface="SimSun" pitchFamily="2" charset="-122"/>
              </a:rPr>
              <a:t>VO: A </a:t>
            </a:r>
            <a:r>
              <a:rPr lang="en-US" altLang="zh-CN" sz="2800" dirty="0">
                <a:solidFill>
                  <a:schemeClr val="bg1"/>
                </a:solidFill>
                <a:latin typeface="Arial" pitchFamily="34" charset="0"/>
                <a:ea typeface="SimSun" pitchFamily="2" charset="-122"/>
              </a:rPr>
              <a:t>biomedical ontology in the domain of vaccine and vaccination</a:t>
            </a:r>
          </a:p>
          <a:p>
            <a:pPr eaLnBrk="1" hangingPunct="1">
              <a:lnSpc>
                <a:spcPct val="90000"/>
              </a:lnSpc>
              <a:buFontTx/>
              <a:buNone/>
            </a:pPr>
            <a:endParaRPr lang="en-US" altLang="zh-CN" sz="1600" dirty="0" smtClean="0">
              <a:solidFill>
                <a:schemeClr val="bg1"/>
              </a:solidFill>
              <a:latin typeface="Arial" pitchFamily="34" charset="0"/>
              <a:ea typeface="SimSun" pitchFamily="2" charset="-122"/>
            </a:endParaRPr>
          </a:p>
          <a:p>
            <a:pPr eaLnBrk="1" hangingPunct="1">
              <a:lnSpc>
                <a:spcPct val="90000"/>
              </a:lnSpc>
            </a:pPr>
            <a:r>
              <a:rPr lang="en-US" altLang="zh-CN" sz="2400" dirty="0" smtClean="0">
                <a:solidFill>
                  <a:schemeClr val="bg1"/>
                </a:solidFill>
                <a:latin typeface="Arial" pitchFamily="34" charset="0"/>
                <a:ea typeface="SimSun" pitchFamily="2" charset="-122"/>
              </a:rPr>
              <a:t>Utilize the </a:t>
            </a:r>
            <a:r>
              <a:rPr lang="en-US" altLang="zh-CN" sz="2800" dirty="0" smtClean="0">
                <a:solidFill>
                  <a:schemeClr val="bg1"/>
                </a:solidFill>
                <a:latin typeface="Arial" pitchFamily="34" charset="0"/>
                <a:ea typeface="SimSun" pitchFamily="2" charset="-122"/>
              </a:rPr>
              <a:t>Basic Formal Ontology (BFO)</a:t>
            </a:r>
            <a:r>
              <a:rPr lang="en-US" altLang="zh-CN" sz="2400" dirty="0" smtClean="0">
                <a:solidFill>
                  <a:schemeClr val="bg1"/>
                </a:solidFill>
                <a:latin typeface="Arial" pitchFamily="34" charset="0"/>
                <a:ea typeface="SimSun" pitchFamily="2" charset="-122"/>
              </a:rPr>
              <a:t> as the top-level ontology.</a:t>
            </a:r>
          </a:p>
          <a:p>
            <a:pPr eaLnBrk="1" hangingPunct="1">
              <a:lnSpc>
                <a:spcPct val="90000"/>
              </a:lnSpc>
            </a:pPr>
            <a:endParaRPr lang="en-US" altLang="zh-CN" sz="1600" dirty="0" smtClean="0">
              <a:solidFill>
                <a:schemeClr val="bg1"/>
              </a:solidFill>
              <a:latin typeface="Arial" pitchFamily="34" charset="0"/>
              <a:ea typeface="SimSun" pitchFamily="2" charset="-122"/>
            </a:endParaRPr>
          </a:p>
          <a:p>
            <a:pPr eaLnBrk="1" hangingPunct="1">
              <a:lnSpc>
                <a:spcPct val="90000"/>
              </a:lnSpc>
            </a:pPr>
            <a:r>
              <a:rPr lang="en-US" altLang="zh-CN" sz="2400" dirty="0" smtClean="0">
                <a:solidFill>
                  <a:schemeClr val="bg1"/>
                </a:solidFill>
                <a:latin typeface="Arial" pitchFamily="34" charset="0"/>
                <a:ea typeface="SimSun" pitchFamily="2" charset="-122"/>
              </a:rPr>
              <a:t>Follow </a:t>
            </a:r>
            <a:r>
              <a:rPr lang="en-US" altLang="zh-CN" sz="2800" dirty="0" smtClean="0">
                <a:solidFill>
                  <a:schemeClr val="bg1"/>
                </a:solidFill>
                <a:latin typeface="Arial" pitchFamily="34" charset="0"/>
                <a:ea typeface="SimSun" pitchFamily="2" charset="-122"/>
              </a:rPr>
              <a:t>OBO Foundry principles</a:t>
            </a:r>
            <a:r>
              <a:rPr lang="en-US" altLang="zh-CN" sz="2400" dirty="0" smtClean="0">
                <a:solidFill>
                  <a:schemeClr val="bg1"/>
                </a:solidFill>
                <a:latin typeface="Arial" pitchFamily="34" charset="0"/>
                <a:ea typeface="SimSun" pitchFamily="2" charset="-122"/>
              </a:rPr>
              <a:t>, e.g</a:t>
            </a:r>
            <a:r>
              <a:rPr lang="en-US" altLang="zh-CN" sz="2400" dirty="0">
                <a:solidFill>
                  <a:schemeClr val="bg1"/>
                </a:solidFill>
                <a:latin typeface="Arial" pitchFamily="34" charset="0"/>
                <a:ea typeface="SimSun" pitchFamily="2" charset="-122"/>
              </a:rPr>
              <a:t>., openness, collaboration, and use of a common shared syntax </a:t>
            </a:r>
            <a:endParaRPr lang="en-US" altLang="zh-CN" sz="2400" dirty="0" smtClean="0">
              <a:solidFill>
                <a:schemeClr val="bg1"/>
              </a:solidFill>
              <a:latin typeface="Arial" pitchFamily="34" charset="0"/>
              <a:ea typeface="SimSun" pitchFamily="2" charset="-122"/>
            </a:endParaRPr>
          </a:p>
        </p:txBody>
      </p:sp>
      <p:sp>
        <p:nvSpPr>
          <p:cNvPr id="26628" name="Text Box 4"/>
          <p:cNvSpPr txBox="1">
            <a:spLocks noChangeArrowheads="1"/>
          </p:cNvSpPr>
          <p:nvPr/>
        </p:nvSpPr>
        <p:spPr bwMode="auto">
          <a:xfrm>
            <a:off x="825335" y="51816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FFCC00"/>
                </a:solidFill>
                <a:latin typeface="Arial" pitchFamily="34" charset="0"/>
              </a:defRPr>
            </a:lvl1pPr>
            <a:lvl2pPr marL="742950" indent="-285750">
              <a:defRPr sz="2400" i="1">
                <a:solidFill>
                  <a:srgbClr val="FFCC00"/>
                </a:solidFill>
                <a:latin typeface="Arial" pitchFamily="34" charset="0"/>
              </a:defRPr>
            </a:lvl2pPr>
            <a:lvl3pPr marL="1143000" indent="-228600">
              <a:defRPr sz="2400" i="1">
                <a:solidFill>
                  <a:srgbClr val="FFCC00"/>
                </a:solidFill>
                <a:latin typeface="Arial" pitchFamily="34" charset="0"/>
              </a:defRPr>
            </a:lvl3pPr>
            <a:lvl4pPr marL="1600200" indent="-228600">
              <a:defRPr sz="2400" i="1">
                <a:solidFill>
                  <a:srgbClr val="FFCC00"/>
                </a:solidFill>
                <a:latin typeface="Arial" pitchFamily="34" charset="0"/>
              </a:defRPr>
            </a:lvl4pPr>
            <a:lvl5pPr marL="2057400" indent="-228600">
              <a:defRPr sz="2400" i="1">
                <a:solidFill>
                  <a:srgbClr val="FFCC00"/>
                </a:solidFill>
                <a:latin typeface="Arial" pitchFamily="34" charset="0"/>
              </a:defRPr>
            </a:lvl5pPr>
            <a:lvl6pPr marL="2514600" indent="-228600" eaLnBrk="0" fontAlgn="base" hangingPunct="0">
              <a:spcBef>
                <a:spcPct val="0"/>
              </a:spcBef>
              <a:spcAft>
                <a:spcPct val="0"/>
              </a:spcAft>
              <a:defRPr sz="2400" i="1">
                <a:solidFill>
                  <a:srgbClr val="FFCC00"/>
                </a:solidFill>
                <a:latin typeface="Arial" pitchFamily="34" charset="0"/>
              </a:defRPr>
            </a:lvl6pPr>
            <a:lvl7pPr marL="2971800" indent="-228600" eaLnBrk="0" fontAlgn="base" hangingPunct="0">
              <a:spcBef>
                <a:spcPct val="0"/>
              </a:spcBef>
              <a:spcAft>
                <a:spcPct val="0"/>
              </a:spcAft>
              <a:defRPr sz="2400" i="1">
                <a:solidFill>
                  <a:srgbClr val="FFCC00"/>
                </a:solidFill>
                <a:latin typeface="Arial" pitchFamily="34" charset="0"/>
              </a:defRPr>
            </a:lvl7pPr>
            <a:lvl8pPr marL="3429000" indent="-228600" eaLnBrk="0" fontAlgn="base" hangingPunct="0">
              <a:spcBef>
                <a:spcPct val="0"/>
              </a:spcBef>
              <a:spcAft>
                <a:spcPct val="0"/>
              </a:spcAft>
              <a:defRPr sz="2400" i="1">
                <a:solidFill>
                  <a:srgbClr val="FFCC00"/>
                </a:solidFill>
                <a:latin typeface="Arial" pitchFamily="34" charset="0"/>
              </a:defRPr>
            </a:lvl8pPr>
            <a:lvl9pPr marL="3886200" indent="-228600" eaLnBrk="0" fontAlgn="base" hangingPunct="0">
              <a:spcBef>
                <a:spcPct val="0"/>
              </a:spcBef>
              <a:spcAft>
                <a:spcPct val="0"/>
              </a:spcAft>
              <a:defRPr sz="2400" i="1">
                <a:solidFill>
                  <a:srgbClr val="FFCC00"/>
                </a:solidFill>
                <a:latin typeface="Arial" pitchFamily="34" charset="0"/>
              </a:defRPr>
            </a:lvl9pPr>
          </a:lstStyle>
          <a:p>
            <a:r>
              <a:rPr lang="en-US" altLang="zh-CN" sz="1400" b="1" i="0" dirty="0">
                <a:ea typeface="SimSun" pitchFamily="2" charset="-122"/>
              </a:rPr>
              <a:t>Reference:  </a:t>
            </a:r>
            <a:r>
              <a:rPr lang="en-US" altLang="zh-CN" sz="1400" b="1" i="0" dirty="0">
                <a:solidFill>
                  <a:schemeClr val="bg1"/>
                </a:solidFill>
                <a:ea typeface="SimSun" pitchFamily="2" charset="-122"/>
              </a:rPr>
              <a:t>Smith </a:t>
            </a:r>
            <a:r>
              <a:rPr lang="en-US" altLang="zh-CN" sz="1400" b="1" i="0" dirty="0" smtClean="0">
                <a:solidFill>
                  <a:schemeClr val="bg1"/>
                </a:solidFill>
                <a:ea typeface="SimSun" pitchFamily="2" charset="-122"/>
              </a:rPr>
              <a:t>et al. </a:t>
            </a:r>
            <a:r>
              <a:rPr lang="en-US" altLang="zh-CN" sz="1400" i="0" dirty="0" smtClean="0">
                <a:solidFill>
                  <a:schemeClr val="bg1"/>
                </a:solidFill>
                <a:ea typeface="SimSun" pitchFamily="2" charset="-122"/>
              </a:rPr>
              <a:t>(</a:t>
            </a:r>
            <a:r>
              <a:rPr lang="en-US" altLang="zh-CN" sz="1400" i="0" dirty="0">
                <a:solidFill>
                  <a:schemeClr val="bg1"/>
                </a:solidFill>
                <a:ea typeface="SimSun" pitchFamily="2" charset="-122"/>
              </a:rPr>
              <a:t>2007). </a:t>
            </a:r>
            <a:r>
              <a:rPr lang="en-US" altLang="zh-CN" sz="1400" b="1" i="0" dirty="0">
                <a:solidFill>
                  <a:schemeClr val="bg1"/>
                </a:solidFill>
                <a:ea typeface="SimSun" pitchFamily="2" charset="-122"/>
              </a:rPr>
              <a:t>The OBO Foundry: coordinated evolution of ontologies to support biomedical data integration.</a:t>
            </a:r>
            <a:r>
              <a:rPr lang="en-US" altLang="zh-CN" sz="1400" i="0" dirty="0">
                <a:solidFill>
                  <a:schemeClr val="bg1"/>
                </a:solidFill>
                <a:ea typeface="SimSun" pitchFamily="2" charset="-122"/>
              </a:rPr>
              <a:t> </a:t>
            </a:r>
            <a:r>
              <a:rPr lang="en-US" altLang="zh-CN" sz="1400" dirty="0">
                <a:solidFill>
                  <a:schemeClr val="bg1"/>
                </a:solidFill>
                <a:ea typeface="SimSun" pitchFamily="2" charset="-122"/>
              </a:rPr>
              <a:t>Nat </a:t>
            </a:r>
            <a:r>
              <a:rPr lang="en-US" altLang="zh-CN" sz="1400" dirty="0" err="1">
                <a:solidFill>
                  <a:schemeClr val="bg1"/>
                </a:solidFill>
                <a:ea typeface="SimSun" pitchFamily="2" charset="-122"/>
              </a:rPr>
              <a:t>Biotechnol</a:t>
            </a:r>
            <a:r>
              <a:rPr lang="en-US" altLang="zh-CN" sz="1400" dirty="0">
                <a:solidFill>
                  <a:schemeClr val="bg1"/>
                </a:solidFill>
                <a:ea typeface="SimSun" pitchFamily="2" charset="-122"/>
              </a:rPr>
              <a:t> </a:t>
            </a:r>
            <a:r>
              <a:rPr lang="en-US" altLang="zh-CN" sz="1400" i="0" dirty="0">
                <a:solidFill>
                  <a:schemeClr val="bg1"/>
                </a:solidFill>
                <a:ea typeface="SimSun" pitchFamily="2" charset="-122"/>
              </a:rPr>
              <a:t>25 (11): 1251-5.</a:t>
            </a:r>
          </a:p>
        </p:txBody>
      </p:sp>
      <p:pic>
        <p:nvPicPr>
          <p:cNvPr id="5" name="Picture 5"/>
          <p:cNvPicPr>
            <a:picLocks noChangeAspect="1" noChangeArrowheads="1"/>
          </p:cNvPicPr>
          <p:nvPr/>
        </p:nvPicPr>
        <p:blipFill>
          <a:blip r:embed="rId2" cstate="print"/>
          <a:srcRect/>
          <a:stretch>
            <a:fillRect/>
          </a:stretch>
        </p:blipFill>
        <p:spPr bwMode="auto">
          <a:xfrm>
            <a:off x="949036" y="6086474"/>
            <a:ext cx="1752600" cy="395288"/>
          </a:xfrm>
          <a:prstGeom prst="rect">
            <a:avLst/>
          </a:prstGeom>
          <a:noFill/>
          <a:ln w="9525">
            <a:noFill/>
            <a:miter lim="800000"/>
            <a:headEnd/>
            <a:tailEnd/>
          </a:ln>
        </p:spPr>
      </p:pic>
      <p:sp>
        <p:nvSpPr>
          <p:cNvPr id="6" name="Rectangle 6"/>
          <p:cNvSpPr>
            <a:spLocks noChangeArrowheads="1"/>
          </p:cNvSpPr>
          <p:nvPr/>
        </p:nvSpPr>
        <p:spPr bwMode="auto">
          <a:xfrm>
            <a:off x="2667000" y="6019800"/>
            <a:ext cx="5867400" cy="461962"/>
          </a:xfrm>
          <a:prstGeom prst="rect">
            <a:avLst/>
          </a:prstGeom>
          <a:noFill/>
          <a:ln w="9525">
            <a:noFill/>
            <a:miter lim="800000"/>
            <a:headEnd/>
            <a:tailEnd/>
          </a:ln>
        </p:spPr>
        <p:txBody>
          <a:bodyPr>
            <a:spAutoFit/>
          </a:bodyPr>
          <a:lstStyle/>
          <a:p>
            <a:pPr algn="ctr"/>
            <a:r>
              <a:rPr lang="en-US" altLang="en-US" i="0" dirty="0">
                <a:solidFill>
                  <a:schemeClr val="bg1"/>
                </a:solidFill>
                <a:hlinkClick r:id="rId3"/>
              </a:rPr>
              <a:t>http://www.violinet.org/vaccineontology</a:t>
            </a:r>
            <a:endParaRPr lang="en-US" i="0" dirty="0">
              <a:solidFill>
                <a:schemeClr val="bg1"/>
              </a:solidFill>
            </a:endParaRPr>
          </a:p>
        </p:txBody>
      </p:sp>
    </p:spTree>
    <p:extLst>
      <p:ext uri="{BB962C8B-B14F-4D97-AF65-F5344CB8AC3E}">
        <p14:creationId xmlns:p14="http://schemas.microsoft.com/office/powerpoint/2010/main" val="2916680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1066800"/>
          </a:xfrm>
        </p:spPr>
        <p:txBody>
          <a:bodyPr/>
          <a:lstStyle/>
          <a:p>
            <a:pPr eaLnBrk="1" hangingPunct="1"/>
            <a:r>
              <a:rPr lang="en-US" altLang="zh-CN" sz="3600" dirty="0" smtClean="0">
                <a:latin typeface="Arial" pitchFamily="34" charset="0"/>
                <a:ea typeface="SimSun" pitchFamily="2" charset="-122"/>
              </a:rPr>
              <a:t>Acknowledgement of Collaborations</a:t>
            </a:r>
          </a:p>
        </p:txBody>
      </p:sp>
      <p:sp>
        <p:nvSpPr>
          <p:cNvPr id="25603" name="Rectangle 3"/>
          <p:cNvSpPr>
            <a:spLocks noGrp="1" noChangeArrowheads="1"/>
          </p:cNvSpPr>
          <p:nvPr>
            <p:ph type="body" idx="1"/>
          </p:nvPr>
        </p:nvSpPr>
        <p:spPr>
          <a:xfrm>
            <a:off x="914400" y="1219200"/>
            <a:ext cx="7315200" cy="5257800"/>
          </a:xfrm>
        </p:spPr>
        <p:txBody>
          <a:bodyPr/>
          <a:lstStyle/>
          <a:p>
            <a:pPr eaLnBrk="1" hangingPunct="1">
              <a:lnSpc>
                <a:spcPct val="80000"/>
              </a:lnSpc>
            </a:pPr>
            <a:r>
              <a:rPr lang="en-US" altLang="zh-CN" sz="2000" dirty="0" smtClean="0">
                <a:solidFill>
                  <a:schemeClr val="bg1"/>
                </a:solidFill>
                <a:latin typeface="Arial" pitchFamily="34" charset="0"/>
                <a:ea typeface="SimSun" pitchFamily="2" charset="-122"/>
              </a:rPr>
              <a:t>VO is developed as a collaborative effort</a:t>
            </a:r>
          </a:p>
          <a:p>
            <a:pPr eaLnBrk="1" hangingPunct="1">
              <a:lnSpc>
                <a:spcPct val="80000"/>
              </a:lnSpc>
            </a:pPr>
            <a:r>
              <a:rPr lang="en-US" altLang="zh-CN" sz="2000" dirty="0" smtClean="0">
                <a:solidFill>
                  <a:schemeClr val="bg1"/>
                </a:solidFill>
                <a:latin typeface="Arial" pitchFamily="34" charset="0"/>
                <a:ea typeface="SimSun" pitchFamily="2" charset="-122"/>
              </a:rPr>
              <a:t>My research lab at the University of Michigan</a:t>
            </a:r>
          </a:p>
          <a:p>
            <a:pPr lvl="1" eaLnBrk="1" hangingPunct="1">
              <a:lnSpc>
                <a:spcPct val="80000"/>
              </a:lnSpc>
            </a:pPr>
            <a:r>
              <a:rPr lang="en-US" altLang="zh-CN" sz="1800" dirty="0" err="1" smtClean="0">
                <a:solidFill>
                  <a:schemeClr val="bg1"/>
                </a:solidFill>
                <a:latin typeface="Arial" pitchFamily="34" charset="0"/>
                <a:ea typeface="SimSun" pitchFamily="2" charset="-122"/>
              </a:rPr>
              <a:t>Asiyah</a:t>
            </a:r>
            <a:r>
              <a:rPr lang="en-US" altLang="zh-CN" sz="1800" dirty="0" smtClean="0">
                <a:solidFill>
                  <a:schemeClr val="bg1"/>
                </a:solidFill>
                <a:latin typeface="Arial" pitchFamily="34" charset="0"/>
                <a:ea typeface="SimSun" pitchFamily="2" charset="-122"/>
              </a:rPr>
              <a:t> Yu Lin (Research fellow)</a:t>
            </a:r>
          </a:p>
          <a:p>
            <a:pPr lvl="1" eaLnBrk="1" hangingPunct="1">
              <a:lnSpc>
                <a:spcPct val="80000"/>
              </a:lnSpc>
            </a:pPr>
            <a:r>
              <a:rPr lang="en-US" altLang="zh-CN" sz="1800" dirty="0" smtClean="0">
                <a:solidFill>
                  <a:schemeClr val="bg1"/>
                </a:solidFill>
                <a:latin typeface="Arial" pitchFamily="34" charset="0"/>
                <a:ea typeface="SimSun" pitchFamily="2" charset="-122"/>
              </a:rPr>
              <a:t>Allen </a:t>
            </a:r>
            <a:r>
              <a:rPr lang="en-US" altLang="zh-CN" sz="1800" dirty="0" err="1" smtClean="0">
                <a:solidFill>
                  <a:schemeClr val="bg1"/>
                </a:solidFill>
                <a:latin typeface="Arial" pitchFamily="34" charset="0"/>
                <a:ea typeface="SimSun" pitchFamily="2" charset="-122"/>
              </a:rPr>
              <a:t>Zuoshuang</a:t>
            </a:r>
            <a:r>
              <a:rPr lang="en-US" altLang="zh-CN" sz="1800" dirty="0" smtClean="0">
                <a:solidFill>
                  <a:schemeClr val="bg1"/>
                </a:solidFill>
                <a:latin typeface="Arial" pitchFamily="34" charset="0"/>
                <a:ea typeface="SimSun" pitchFamily="2" charset="-122"/>
              </a:rPr>
              <a:t> Xiang (</a:t>
            </a:r>
            <a:r>
              <a:rPr lang="en-US" altLang="zh-CN" sz="1800" dirty="0" err="1" smtClean="0">
                <a:solidFill>
                  <a:schemeClr val="bg1"/>
                </a:solidFill>
                <a:latin typeface="Arial" pitchFamily="34" charset="0"/>
                <a:ea typeface="SimSun" pitchFamily="2" charset="-122"/>
              </a:rPr>
              <a:t>Bioinformatician</a:t>
            </a:r>
            <a:r>
              <a:rPr lang="en-US" altLang="zh-CN" sz="1800" dirty="0" smtClean="0">
                <a:solidFill>
                  <a:schemeClr val="bg1"/>
                </a:solidFill>
                <a:latin typeface="Arial" pitchFamily="34" charset="0"/>
                <a:ea typeface="SimSun" pitchFamily="2" charset="-122"/>
              </a:rPr>
              <a:t>) </a:t>
            </a:r>
          </a:p>
          <a:p>
            <a:pPr lvl="1" eaLnBrk="1" hangingPunct="1">
              <a:lnSpc>
                <a:spcPct val="80000"/>
              </a:lnSpc>
            </a:pPr>
            <a:r>
              <a:rPr lang="en-US" altLang="zh-CN" sz="1800" dirty="0" smtClean="0">
                <a:solidFill>
                  <a:schemeClr val="bg1"/>
                </a:solidFill>
                <a:latin typeface="Arial" pitchFamily="34" charset="0"/>
                <a:ea typeface="SimSun" pitchFamily="2" charset="-122"/>
              </a:rPr>
              <a:t>Yongqun “Oliver” He (it’s me)</a:t>
            </a:r>
          </a:p>
          <a:p>
            <a:pPr eaLnBrk="1" hangingPunct="1">
              <a:lnSpc>
                <a:spcPct val="80000"/>
              </a:lnSpc>
            </a:pPr>
            <a:r>
              <a:rPr lang="en-US" altLang="zh-CN" sz="2000" dirty="0">
                <a:solidFill>
                  <a:schemeClr val="bg1"/>
                </a:solidFill>
                <a:latin typeface="Arial" pitchFamily="34" charset="0"/>
                <a:ea typeface="SimSun" pitchFamily="2" charset="-122"/>
              </a:rPr>
              <a:t>Infectious Disease Ontology (IDO)</a:t>
            </a:r>
          </a:p>
          <a:p>
            <a:pPr lvl="1" eaLnBrk="1" hangingPunct="1">
              <a:lnSpc>
                <a:spcPct val="80000"/>
              </a:lnSpc>
            </a:pPr>
            <a:r>
              <a:rPr lang="en-US" altLang="zh-CN" sz="1800" dirty="0">
                <a:solidFill>
                  <a:schemeClr val="bg1"/>
                </a:solidFill>
                <a:latin typeface="Arial" pitchFamily="34" charset="0"/>
                <a:ea typeface="SimSun" pitchFamily="2" charset="-122"/>
              </a:rPr>
              <a:t>Lindsay Cowell (UT Southwestern Medical Center)</a:t>
            </a:r>
          </a:p>
          <a:p>
            <a:pPr lvl="1" eaLnBrk="1" hangingPunct="1">
              <a:lnSpc>
                <a:spcPct val="80000"/>
              </a:lnSpc>
            </a:pPr>
            <a:r>
              <a:rPr lang="en-US" altLang="zh-CN" sz="1800" dirty="0">
                <a:solidFill>
                  <a:schemeClr val="bg1"/>
                </a:solidFill>
                <a:latin typeface="Arial" pitchFamily="34" charset="0"/>
                <a:ea typeface="SimSun" pitchFamily="2" charset="-122"/>
              </a:rPr>
              <a:t>Barry Smith (U Buffalo, also BFO developer)</a:t>
            </a:r>
          </a:p>
          <a:p>
            <a:pPr eaLnBrk="1" hangingPunct="1">
              <a:lnSpc>
                <a:spcPct val="80000"/>
              </a:lnSpc>
            </a:pPr>
            <a:r>
              <a:rPr lang="en-US" altLang="zh-CN" sz="2000" dirty="0">
                <a:solidFill>
                  <a:schemeClr val="bg1"/>
                </a:solidFill>
                <a:latin typeface="Arial" pitchFamily="34" charset="0"/>
                <a:ea typeface="SimSun" pitchFamily="2" charset="-122"/>
              </a:rPr>
              <a:t>IAO: Information Artifact Ontology</a:t>
            </a:r>
          </a:p>
          <a:p>
            <a:pPr lvl="1" eaLnBrk="1" hangingPunct="1">
              <a:lnSpc>
                <a:spcPct val="80000"/>
              </a:lnSpc>
            </a:pPr>
            <a:r>
              <a:rPr lang="en-US" altLang="zh-CN" sz="1800" dirty="0">
                <a:solidFill>
                  <a:schemeClr val="bg1"/>
                </a:solidFill>
                <a:latin typeface="Arial" pitchFamily="34" charset="0"/>
                <a:ea typeface="SimSun" pitchFamily="2" charset="-122"/>
              </a:rPr>
              <a:t>Alan </a:t>
            </a:r>
            <a:r>
              <a:rPr lang="en-US" altLang="zh-CN" sz="1800" dirty="0" err="1">
                <a:solidFill>
                  <a:schemeClr val="bg1"/>
                </a:solidFill>
                <a:latin typeface="Arial" pitchFamily="34" charset="0"/>
                <a:ea typeface="SimSun" pitchFamily="2" charset="-122"/>
              </a:rPr>
              <a:t>Ruttenberg</a:t>
            </a:r>
            <a:r>
              <a:rPr lang="en-US" altLang="zh-CN" sz="1800" dirty="0">
                <a:solidFill>
                  <a:schemeClr val="bg1"/>
                </a:solidFill>
                <a:latin typeface="Arial" pitchFamily="34" charset="0"/>
                <a:ea typeface="SimSun" pitchFamily="2" charset="-122"/>
              </a:rPr>
              <a:t> (also </a:t>
            </a:r>
            <a:r>
              <a:rPr lang="en-US" altLang="zh-CN" sz="1800" dirty="0" smtClean="0">
                <a:solidFill>
                  <a:schemeClr val="bg1"/>
                </a:solidFill>
                <a:latin typeface="Arial" pitchFamily="34" charset="0"/>
                <a:ea typeface="SimSun" pitchFamily="2" charset="-122"/>
              </a:rPr>
              <a:t>OBI </a:t>
            </a:r>
            <a:r>
              <a:rPr lang="en-US" altLang="zh-CN" sz="1800" dirty="0">
                <a:solidFill>
                  <a:schemeClr val="bg1"/>
                </a:solidFill>
                <a:latin typeface="Arial" pitchFamily="34" charset="0"/>
                <a:ea typeface="SimSun" pitchFamily="2" charset="-122"/>
              </a:rPr>
              <a:t>developer)</a:t>
            </a:r>
            <a:endParaRPr lang="en-US" altLang="zh-CN" sz="2000" dirty="0">
              <a:solidFill>
                <a:schemeClr val="bg1"/>
              </a:solidFill>
              <a:latin typeface="Arial" pitchFamily="34" charset="0"/>
              <a:ea typeface="SimSun" pitchFamily="2" charset="-122"/>
            </a:endParaRPr>
          </a:p>
          <a:p>
            <a:pPr eaLnBrk="1" hangingPunct="1">
              <a:lnSpc>
                <a:spcPct val="80000"/>
              </a:lnSpc>
            </a:pPr>
            <a:r>
              <a:rPr lang="en-US" altLang="zh-CN" sz="2000" dirty="0" smtClean="0">
                <a:solidFill>
                  <a:schemeClr val="bg1"/>
                </a:solidFill>
                <a:latin typeface="Arial" pitchFamily="34" charset="0"/>
                <a:ea typeface="SimSun" pitchFamily="2" charset="-122"/>
              </a:rPr>
              <a:t>OBI</a:t>
            </a:r>
            <a:r>
              <a:rPr lang="en-US" altLang="zh-CN" sz="2000" dirty="0">
                <a:solidFill>
                  <a:schemeClr val="bg1"/>
                </a:solidFill>
                <a:latin typeface="Arial" pitchFamily="34" charset="0"/>
                <a:ea typeface="SimSun" pitchFamily="2" charset="-122"/>
              </a:rPr>
              <a:t>: Ontology for Biomedical Investigation</a:t>
            </a:r>
          </a:p>
          <a:p>
            <a:pPr lvl="1" eaLnBrk="1" hangingPunct="1">
              <a:lnSpc>
                <a:spcPct val="80000"/>
              </a:lnSpc>
            </a:pPr>
            <a:r>
              <a:rPr lang="en-US" altLang="zh-CN" sz="1800" dirty="0" err="1">
                <a:solidFill>
                  <a:schemeClr val="bg1"/>
                </a:solidFill>
                <a:latin typeface="Arial" pitchFamily="34" charset="0"/>
                <a:ea typeface="SimSun" pitchFamily="2" charset="-122"/>
              </a:rPr>
              <a:t>Menalie</a:t>
            </a:r>
            <a:r>
              <a:rPr lang="en-US" altLang="zh-CN" sz="1800" dirty="0">
                <a:solidFill>
                  <a:schemeClr val="bg1"/>
                </a:solidFill>
                <a:latin typeface="Arial" pitchFamily="34" charset="0"/>
                <a:ea typeface="SimSun" pitchFamily="2" charset="-122"/>
              </a:rPr>
              <a:t> </a:t>
            </a:r>
            <a:r>
              <a:rPr lang="en-US" altLang="zh-CN" sz="1800" dirty="0" err="1">
                <a:solidFill>
                  <a:schemeClr val="bg1"/>
                </a:solidFill>
                <a:latin typeface="Arial" pitchFamily="34" charset="0"/>
                <a:ea typeface="SimSun" pitchFamily="2" charset="-122"/>
              </a:rPr>
              <a:t>Courtot</a:t>
            </a:r>
            <a:r>
              <a:rPr lang="en-US" altLang="zh-CN" sz="1800" dirty="0">
                <a:solidFill>
                  <a:schemeClr val="bg1"/>
                </a:solidFill>
                <a:latin typeface="Arial" pitchFamily="34" charset="0"/>
                <a:ea typeface="SimSun" pitchFamily="2" charset="-122"/>
              </a:rPr>
              <a:t> (University of British Columbia, Canada)</a:t>
            </a:r>
          </a:p>
          <a:p>
            <a:pPr lvl="1" eaLnBrk="1" hangingPunct="1">
              <a:lnSpc>
                <a:spcPct val="80000"/>
              </a:lnSpc>
            </a:pPr>
            <a:r>
              <a:rPr lang="en-US" altLang="zh-CN" sz="1800" dirty="0" err="1" smtClean="0">
                <a:solidFill>
                  <a:schemeClr val="bg1"/>
                </a:solidFill>
                <a:latin typeface="Arial" pitchFamily="34" charset="0"/>
                <a:ea typeface="SimSun" pitchFamily="2" charset="-122"/>
              </a:rPr>
              <a:t>Bjoern</a:t>
            </a:r>
            <a:r>
              <a:rPr lang="en-US" altLang="zh-CN" sz="1800" dirty="0" smtClean="0">
                <a:solidFill>
                  <a:schemeClr val="bg1"/>
                </a:solidFill>
                <a:latin typeface="Arial" pitchFamily="34" charset="0"/>
                <a:ea typeface="SimSun" pitchFamily="2" charset="-122"/>
              </a:rPr>
              <a:t> </a:t>
            </a:r>
            <a:r>
              <a:rPr lang="en-US" altLang="zh-CN" sz="1800" dirty="0">
                <a:solidFill>
                  <a:schemeClr val="bg1"/>
                </a:solidFill>
                <a:latin typeface="Arial" pitchFamily="34" charset="0"/>
                <a:ea typeface="SimSun" pitchFamily="2" charset="-122"/>
              </a:rPr>
              <a:t>Peters (La Jolla Institute for Allergy &amp; Immunology</a:t>
            </a:r>
            <a:r>
              <a:rPr lang="en-US" altLang="zh-CN" sz="1800" dirty="0" smtClean="0">
                <a:solidFill>
                  <a:schemeClr val="bg1"/>
                </a:solidFill>
                <a:latin typeface="Arial" pitchFamily="34" charset="0"/>
                <a:ea typeface="SimSun" pitchFamily="2" charset="-122"/>
              </a:rPr>
              <a:t>)</a:t>
            </a:r>
          </a:p>
          <a:p>
            <a:pPr lvl="1" eaLnBrk="1" hangingPunct="1">
              <a:lnSpc>
                <a:spcPct val="80000"/>
              </a:lnSpc>
            </a:pPr>
            <a:r>
              <a:rPr lang="en-US" altLang="zh-CN" sz="1800" dirty="0" smtClean="0">
                <a:solidFill>
                  <a:schemeClr val="bg1"/>
                </a:solidFill>
                <a:latin typeface="Arial" pitchFamily="34" charset="0"/>
                <a:ea typeface="SimSun" pitchFamily="2" charset="-122"/>
              </a:rPr>
              <a:t>Richard </a:t>
            </a:r>
            <a:r>
              <a:rPr lang="en-US" altLang="zh-CN" sz="1800" dirty="0">
                <a:solidFill>
                  <a:schemeClr val="bg1"/>
                </a:solidFill>
                <a:latin typeface="Arial" pitchFamily="34" charset="0"/>
                <a:ea typeface="SimSun" pitchFamily="2" charset="-122"/>
              </a:rPr>
              <a:t>H. </a:t>
            </a:r>
            <a:r>
              <a:rPr lang="en-US" altLang="zh-CN" sz="1800" dirty="0" err="1" smtClean="0">
                <a:solidFill>
                  <a:schemeClr val="bg1"/>
                </a:solidFill>
                <a:latin typeface="Arial" pitchFamily="34" charset="0"/>
                <a:ea typeface="SimSun" pitchFamily="2" charset="-122"/>
              </a:rPr>
              <a:t>Scheuermann</a:t>
            </a:r>
            <a:r>
              <a:rPr lang="en-US" altLang="zh-CN" sz="1800" dirty="0">
                <a:solidFill>
                  <a:schemeClr val="bg1"/>
                </a:solidFill>
                <a:latin typeface="Arial" pitchFamily="34" charset="0"/>
                <a:ea typeface="SimSun" pitchFamily="2" charset="-122"/>
              </a:rPr>
              <a:t> </a:t>
            </a:r>
            <a:r>
              <a:rPr lang="en-US" altLang="zh-CN" sz="1800" dirty="0" smtClean="0">
                <a:solidFill>
                  <a:schemeClr val="bg1"/>
                </a:solidFill>
                <a:latin typeface="Arial" pitchFamily="34" charset="0"/>
                <a:ea typeface="SimSun" pitchFamily="2" charset="-122"/>
              </a:rPr>
              <a:t>(UT </a:t>
            </a:r>
            <a:r>
              <a:rPr lang="en-US" altLang="zh-CN" sz="1800" dirty="0">
                <a:solidFill>
                  <a:schemeClr val="bg1"/>
                </a:solidFill>
                <a:latin typeface="Arial" pitchFamily="34" charset="0"/>
                <a:ea typeface="SimSun" pitchFamily="2" charset="-122"/>
              </a:rPr>
              <a:t>Southwestern Medical Center</a:t>
            </a:r>
            <a:r>
              <a:rPr lang="en-US" altLang="zh-CN" sz="1800" dirty="0" smtClean="0">
                <a:solidFill>
                  <a:schemeClr val="bg1"/>
                </a:solidFill>
                <a:latin typeface="Arial" pitchFamily="34" charset="0"/>
                <a:ea typeface="SimSun" pitchFamily="2" charset="-122"/>
              </a:rPr>
              <a:t>)</a:t>
            </a:r>
          </a:p>
          <a:p>
            <a:pPr eaLnBrk="1" hangingPunct="1">
              <a:lnSpc>
                <a:spcPct val="80000"/>
              </a:lnSpc>
            </a:pPr>
            <a:r>
              <a:rPr lang="en-US" altLang="zh-CN" sz="2000" dirty="0" smtClean="0">
                <a:solidFill>
                  <a:schemeClr val="bg1"/>
                </a:solidFill>
                <a:latin typeface="Arial" pitchFamily="34" charset="0"/>
                <a:ea typeface="SimSun" pitchFamily="2" charset="-122"/>
              </a:rPr>
              <a:t>GO: Gene ontology</a:t>
            </a:r>
          </a:p>
          <a:p>
            <a:pPr lvl="1" eaLnBrk="1" hangingPunct="1">
              <a:lnSpc>
                <a:spcPct val="80000"/>
              </a:lnSpc>
            </a:pPr>
            <a:r>
              <a:rPr lang="en-US" altLang="zh-CN" sz="1800" dirty="0">
                <a:solidFill>
                  <a:schemeClr val="bg1"/>
                </a:solidFill>
                <a:latin typeface="Arial" pitchFamily="34" charset="0"/>
                <a:ea typeface="SimSun" pitchFamily="2" charset="-122"/>
              </a:rPr>
              <a:t>Alexander Diehl (U </a:t>
            </a:r>
            <a:r>
              <a:rPr lang="en-US" altLang="zh-CN" sz="1800" dirty="0" smtClean="0">
                <a:solidFill>
                  <a:schemeClr val="bg1"/>
                </a:solidFill>
                <a:latin typeface="Arial" pitchFamily="34" charset="0"/>
                <a:ea typeface="SimSun" pitchFamily="2" charset="-122"/>
              </a:rPr>
              <a:t>Buffalo)</a:t>
            </a:r>
          </a:p>
          <a:p>
            <a:pPr lvl="1" eaLnBrk="1" hangingPunct="1">
              <a:lnSpc>
                <a:spcPct val="80000"/>
              </a:lnSpc>
            </a:pPr>
            <a:r>
              <a:rPr lang="en-US" altLang="zh-CN" sz="1800" dirty="0">
                <a:solidFill>
                  <a:schemeClr val="bg1"/>
                </a:solidFill>
                <a:latin typeface="Arial" pitchFamily="34" charset="0"/>
                <a:ea typeface="SimSun" pitchFamily="2" charset="-122"/>
              </a:rPr>
              <a:t>Chris </a:t>
            </a:r>
            <a:r>
              <a:rPr lang="en-US" altLang="zh-CN" sz="1800" dirty="0" err="1" smtClean="0">
                <a:solidFill>
                  <a:schemeClr val="bg1"/>
                </a:solidFill>
                <a:latin typeface="Arial" pitchFamily="34" charset="0"/>
                <a:ea typeface="SimSun" pitchFamily="2" charset="-122"/>
              </a:rPr>
              <a:t>Mungall</a:t>
            </a:r>
            <a:r>
              <a:rPr lang="en-US" altLang="zh-CN" sz="1800" dirty="0">
                <a:solidFill>
                  <a:schemeClr val="bg1"/>
                </a:solidFill>
                <a:latin typeface="Arial" pitchFamily="34" charset="0"/>
                <a:ea typeface="SimSun" pitchFamily="2" charset="-122"/>
              </a:rPr>
              <a:t> (Lawrence Berkeley National </a:t>
            </a:r>
            <a:r>
              <a:rPr lang="en-US" altLang="zh-CN" sz="1800" dirty="0" smtClean="0">
                <a:solidFill>
                  <a:schemeClr val="bg1"/>
                </a:solidFill>
                <a:latin typeface="Arial" pitchFamily="34" charset="0"/>
                <a:ea typeface="SimSun" pitchFamily="2" charset="-122"/>
              </a:rPr>
              <a:t>Laboratory) </a:t>
            </a:r>
          </a:p>
          <a:p>
            <a:pPr eaLnBrk="1" hangingPunct="1">
              <a:lnSpc>
                <a:spcPct val="80000"/>
              </a:lnSpc>
            </a:pPr>
            <a:r>
              <a:rPr lang="en-US" altLang="zh-CN" sz="2000" dirty="0" smtClean="0">
                <a:solidFill>
                  <a:schemeClr val="bg1"/>
                </a:solidFill>
                <a:latin typeface="Arial" pitchFamily="34" charset="0"/>
                <a:ea typeface="SimSun" pitchFamily="2" charset="-122"/>
              </a:rPr>
              <a:t>Many others … </a:t>
            </a:r>
          </a:p>
        </p:txBody>
      </p:sp>
    </p:spTree>
    <p:extLst>
      <p:ext uri="{BB962C8B-B14F-4D97-AF65-F5344CB8AC3E}">
        <p14:creationId xmlns:p14="http://schemas.microsoft.com/office/powerpoint/2010/main" val="177326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72935" y="304800"/>
            <a:ext cx="7772400" cy="990600"/>
          </a:xfrm>
        </p:spPr>
        <p:txBody>
          <a:bodyPr/>
          <a:lstStyle/>
          <a:p>
            <a:pPr eaLnBrk="1" hangingPunct="1"/>
            <a:r>
              <a:rPr lang="en-US" altLang="zh-CN" sz="3600" b="1" dirty="0" smtClean="0">
                <a:latin typeface="Arial" pitchFamily="34" charset="0"/>
                <a:ea typeface="SimSun" pitchFamily="2" charset="-122"/>
              </a:rPr>
              <a:t>Methods for VO Development</a:t>
            </a:r>
          </a:p>
        </p:txBody>
      </p:sp>
      <p:sp>
        <p:nvSpPr>
          <p:cNvPr id="26627" name="Rectangle 3"/>
          <p:cNvSpPr>
            <a:spLocks noGrp="1" noChangeArrowheads="1"/>
          </p:cNvSpPr>
          <p:nvPr>
            <p:ph type="body" idx="1"/>
          </p:nvPr>
        </p:nvSpPr>
        <p:spPr>
          <a:xfrm>
            <a:off x="762000" y="1447800"/>
            <a:ext cx="7696200" cy="4953000"/>
          </a:xfrm>
        </p:spPr>
        <p:txBody>
          <a:bodyPr/>
          <a:lstStyle/>
          <a:p>
            <a:pPr eaLnBrk="1" hangingPunct="1">
              <a:lnSpc>
                <a:spcPct val="90000"/>
              </a:lnSpc>
            </a:pPr>
            <a:r>
              <a:rPr lang="en-US" altLang="zh-CN" sz="2400" dirty="0" smtClean="0">
                <a:solidFill>
                  <a:schemeClr val="bg1"/>
                </a:solidFill>
                <a:latin typeface="Arial" pitchFamily="34" charset="0"/>
                <a:ea typeface="SimSun" pitchFamily="2" charset="-122"/>
              </a:rPr>
              <a:t>Default format: OWL/RDF</a:t>
            </a:r>
          </a:p>
          <a:p>
            <a:pPr eaLnBrk="1" hangingPunct="1">
              <a:lnSpc>
                <a:spcPct val="90000"/>
              </a:lnSpc>
            </a:pPr>
            <a:r>
              <a:rPr lang="en-US" altLang="zh-CN" sz="2400" dirty="0" smtClean="0">
                <a:solidFill>
                  <a:schemeClr val="bg1"/>
                </a:solidFill>
                <a:latin typeface="Arial" pitchFamily="34" charset="0"/>
                <a:ea typeface="SimSun" pitchFamily="2" charset="-122"/>
              </a:rPr>
              <a:t>OWL editor: Protégé 4.x</a:t>
            </a:r>
          </a:p>
          <a:p>
            <a:pPr eaLnBrk="1" hangingPunct="1">
              <a:lnSpc>
                <a:spcPct val="90000"/>
              </a:lnSpc>
            </a:pPr>
            <a:r>
              <a:rPr lang="en-US" altLang="zh-CN" sz="2400" dirty="0" smtClean="0">
                <a:solidFill>
                  <a:schemeClr val="bg1"/>
                </a:solidFill>
                <a:latin typeface="Arial" pitchFamily="34" charset="0"/>
                <a:ea typeface="SimSun" pitchFamily="2" charset="-122"/>
              </a:rPr>
              <a:t>Development technologies: </a:t>
            </a:r>
          </a:p>
          <a:p>
            <a:pPr lvl="1" eaLnBrk="1" hangingPunct="1">
              <a:lnSpc>
                <a:spcPct val="90000"/>
              </a:lnSpc>
            </a:pPr>
            <a:r>
              <a:rPr lang="en-US" altLang="zh-CN" sz="2000" dirty="0" smtClean="0">
                <a:solidFill>
                  <a:schemeClr val="bg1"/>
                </a:solidFill>
                <a:latin typeface="Arial" pitchFamily="34" charset="0"/>
                <a:ea typeface="SimSun" pitchFamily="2" charset="-122"/>
              </a:rPr>
              <a:t>Imports ontologies: BFO, RO, IAO-core</a:t>
            </a:r>
          </a:p>
          <a:p>
            <a:pPr lvl="1" eaLnBrk="1" hangingPunct="1">
              <a:lnSpc>
                <a:spcPct val="90000"/>
              </a:lnSpc>
            </a:pPr>
            <a:r>
              <a:rPr lang="en-US" altLang="zh-CN" sz="2000" dirty="0" smtClean="0">
                <a:solidFill>
                  <a:schemeClr val="bg1"/>
                </a:solidFill>
                <a:latin typeface="Arial" pitchFamily="34" charset="0"/>
                <a:ea typeface="SimSun" pitchFamily="2" charset="-122"/>
              </a:rPr>
              <a:t>Imports terms from existing OBO foundry ontologies using </a:t>
            </a:r>
            <a:r>
              <a:rPr lang="en-US" altLang="zh-CN" sz="2000" dirty="0" err="1" smtClean="0">
                <a:solidFill>
                  <a:schemeClr val="bg1"/>
                </a:solidFill>
                <a:latin typeface="Arial" pitchFamily="34" charset="0"/>
                <a:ea typeface="SimSun" pitchFamily="2" charset="-122"/>
              </a:rPr>
              <a:t>OntoFox</a:t>
            </a:r>
            <a:r>
              <a:rPr lang="en-US" altLang="zh-CN" sz="2000" dirty="0" smtClean="0">
                <a:solidFill>
                  <a:schemeClr val="bg1"/>
                </a:solidFill>
                <a:latin typeface="Arial" pitchFamily="34" charset="0"/>
                <a:ea typeface="SimSun" pitchFamily="2" charset="-122"/>
              </a:rPr>
              <a:t> (</a:t>
            </a:r>
            <a:r>
              <a:rPr lang="en-US" altLang="zh-CN" sz="2000" dirty="0" smtClean="0">
                <a:solidFill>
                  <a:schemeClr val="bg1"/>
                </a:solidFill>
                <a:latin typeface="Arial" pitchFamily="34" charset="0"/>
                <a:ea typeface="SimSun" pitchFamily="2" charset="-122"/>
                <a:hlinkClick r:id="rId2"/>
              </a:rPr>
              <a:t>http://ontofox.hegroup.org/</a:t>
            </a:r>
            <a:r>
              <a:rPr lang="en-US" altLang="zh-CN" sz="2000" dirty="0" smtClean="0">
                <a:solidFill>
                  <a:schemeClr val="bg1"/>
                </a:solidFill>
                <a:latin typeface="Arial" pitchFamily="34" charset="0"/>
                <a:ea typeface="SimSun" pitchFamily="2" charset="-122"/>
              </a:rPr>
              <a:t>), which follows MIREOT strategy</a:t>
            </a:r>
          </a:p>
          <a:p>
            <a:pPr lvl="1" eaLnBrk="1" hangingPunct="1">
              <a:lnSpc>
                <a:spcPct val="90000"/>
              </a:lnSpc>
            </a:pPr>
            <a:r>
              <a:rPr lang="en-US" altLang="zh-CN" sz="2000" dirty="0" smtClean="0">
                <a:solidFill>
                  <a:schemeClr val="bg1"/>
                </a:solidFill>
                <a:latin typeface="Arial" pitchFamily="34" charset="0"/>
                <a:ea typeface="SimSun" pitchFamily="2" charset="-122"/>
              </a:rPr>
              <a:t>Adds a large number of ontology terms at once using </a:t>
            </a:r>
            <a:r>
              <a:rPr lang="en-US" altLang="zh-CN" sz="2000" dirty="0" err="1" smtClean="0">
                <a:solidFill>
                  <a:schemeClr val="bg1"/>
                </a:solidFill>
                <a:latin typeface="Arial" pitchFamily="34" charset="0"/>
                <a:ea typeface="SimSun" pitchFamily="2" charset="-122"/>
              </a:rPr>
              <a:t>Ontorat</a:t>
            </a:r>
            <a:r>
              <a:rPr lang="en-US" altLang="zh-CN" sz="2000" dirty="0" smtClean="0">
                <a:solidFill>
                  <a:schemeClr val="bg1"/>
                </a:solidFill>
                <a:latin typeface="Arial" pitchFamily="34" charset="0"/>
                <a:ea typeface="SimSun" pitchFamily="2" charset="-122"/>
              </a:rPr>
              <a:t> (</a:t>
            </a:r>
            <a:r>
              <a:rPr lang="en-US" altLang="zh-CN" sz="2000" dirty="0" smtClean="0">
                <a:solidFill>
                  <a:schemeClr val="bg1"/>
                </a:solidFill>
                <a:latin typeface="Arial" pitchFamily="34" charset="0"/>
                <a:ea typeface="SimSun" pitchFamily="2" charset="-122"/>
                <a:hlinkClick r:id="rId3"/>
              </a:rPr>
              <a:t>http://ontorat.hegroup.org</a:t>
            </a:r>
            <a:r>
              <a:rPr lang="en-US" altLang="zh-CN" sz="2000" dirty="0" smtClean="0">
                <a:solidFill>
                  <a:schemeClr val="bg1"/>
                </a:solidFill>
                <a:latin typeface="Arial" pitchFamily="34" charset="0"/>
                <a:ea typeface="SimSun" pitchFamily="2" charset="-122"/>
              </a:rPr>
              <a:t>), which uses design patterns and follows QTT (</a:t>
            </a:r>
            <a:r>
              <a:rPr lang="en-US" altLang="zh-CN" sz="2000" dirty="0">
                <a:solidFill>
                  <a:schemeClr val="bg1"/>
                </a:solidFill>
                <a:latin typeface="Arial" pitchFamily="34" charset="0"/>
                <a:ea typeface="SimSun" pitchFamily="2" charset="-122"/>
              </a:rPr>
              <a:t>Q</a:t>
            </a:r>
            <a:r>
              <a:rPr lang="en-US" altLang="zh-CN" sz="2000" dirty="0" smtClean="0">
                <a:solidFill>
                  <a:schemeClr val="bg1"/>
                </a:solidFill>
                <a:latin typeface="Arial" pitchFamily="34" charset="0"/>
                <a:ea typeface="SimSun" pitchFamily="2" charset="-122"/>
              </a:rPr>
              <a:t>uick </a:t>
            </a:r>
            <a:r>
              <a:rPr lang="en-US" altLang="zh-CN" sz="2000" dirty="0">
                <a:solidFill>
                  <a:schemeClr val="bg1"/>
                </a:solidFill>
                <a:latin typeface="Arial" pitchFamily="34" charset="0"/>
                <a:ea typeface="SimSun" pitchFamily="2" charset="-122"/>
              </a:rPr>
              <a:t>T</a:t>
            </a:r>
            <a:r>
              <a:rPr lang="en-US" altLang="zh-CN" sz="2000" dirty="0" smtClean="0">
                <a:solidFill>
                  <a:schemeClr val="bg1"/>
                </a:solidFill>
                <a:latin typeface="Arial" pitchFamily="34" charset="0"/>
                <a:ea typeface="SimSun" pitchFamily="2" charset="-122"/>
              </a:rPr>
              <a:t>erm Templates) strategy</a:t>
            </a:r>
          </a:p>
          <a:p>
            <a:pPr eaLnBrk="1" hangingPunct="1">
              <a:lnSpc>
                <a:spcPct val="90000"/>
              </a:lnSpc>
            </a:pPr>
            <a:r>
              <a:rPr lang="en-US" altLang="zh-CN" sz="2400" dirty="0" smtClean="0">
                <a:solidFill>
                  <a:schemeClr val="bg1"/>
                </a:solidFill>
                <a:latin typeface="Arial" pitchFamily="34" charset="0"/>
                <a:ea typeface="SimSun" pitchFamily="2" charset="-122"/>
              </a:rPr>
              <a:t>Linked data server for VO terms: </a:t>
            </a:r>
            <a:r>
              <a:rPr lang="en-US" altLang="zh-CN" sz="2400" dirty="0" err="1" smtClean="0">
                <a:solidFill>
                  <a:schemeClr val="bg1"/>
                </a:solidFill>
                <a:latin typeface="Arial" pitchFamily="34" charset="0"/>
                <a:ea typeface="SimSun" pitchFamily="2" charset="-122"/>
              </a:rPr>
              <a:t>Ontobee</a:t>
            </a:r>
            <a:r>
              <a:rPr lang="en-US" altLang="zh-CN" sz="2400" dirty="0" smtClean="0">
                <a:solidFill>
                  <a:schemeClr val="bg1"/>
                </a:solidFill>
                <a:latin typeface="Arial" pitchFamily="34" charset="0"/>
                <a:ea typeface="SimSun" pitchFamily="2" charset="-122"/>
              </a:rPr>
              <a:t> (</a:t>
            </a:r>
            <a:r>
              <a:rPr lang="en-US" altLang="zh-CN" sz="2400" dirty="0" smtClean="0">
                <a:solidFill>
                  <a:schemeClr val="bg1"/>
                </a:solidFill>
                <a:latin typeface="Arial" pitchFamily="34" charset="0"/>
                <a:ea typeface="SimSun" pitchFamily="2" charset="-122"/>
                <a:hlinkClick r:id="rId4"/>
              </a:rPr>
              <a:t>http://www.ontobee.org</a:t>
            </a:r>
            <a:r>
              <a:rPr lang="en-US" altLang="zh-CN" sz="2400" dirty="0" smtClean="0">
                <a:solidFill>
                  <a:schemeClr val="bg1"/>
                </a:solidFill>
                <a:latin typeface="Arial" pitchFamily="34" charset="0"/>
                <a:ea typeface="SimSun" pitchFamily="2" charset="-122"/>
              </a:rPr>
              <a:t>).</a:t>
            </a:r>
          </a:p>
          <a:p>
            <a:pPr eaLnBrk="1" hangingPunct="1">
              <a:lnSpc>
                <a:spcPct val="90000"/>
              </a:lnSpc>
            </a:pPr>
            <a:r>
              <a:rPr lang="en-US" altLang="zh-CN" sz="2400" dirty="0" smtClean="0">
                <a:solidFill>
                  <a:schemeClr val="bg1"/>
                </a:solidFill>
                <a:latin typeface="Arial" pitchFamily="34" charset="0"/>
                <a:ea typeface="SimSun" pitchFamily="2" charset="-122"/>
              </a:rPr>
              <a:t>Deposits in NCBO </a:t>
            </a:r>
            <a:r>
              <a:rPr lang="en-US" altLang="zh-CN" sz="2400" dirty="0" err="1" smtClean="0">
                <a:solidFill>
                  <a:schemeClr val="bg1"/>
                </a:solidFill>
                <a:latin typeface="Arial" pitchFamily="34" charset="0"/>
                <a:ea typeface="SimSun" pitchFamily="2" charset="-122"/>
              </a:rPr>
              <a:t>Bioportal</a:t>
            </a:r>
            <a:r>
              <a:rPr lang="en-US" altLang="zh-CN" sz="2400" dirty="0" smtClean="0">
                <a:solidFill>
                  <a:schemeClr val="bg1"/>
                </a:solidFill>
                <a:latin typeface="Arial" pitchFamily="34" charset="0"/>
                <a:ea typeface="SimSun" pitchFamily="2" charset="-122"/>
              </a:rPr>
              <a:t> </a:t>
            </a:r>
          </a:p>
          <a:p>
            <a:pPr eaLnBrk="1" hangingPunct="1">
              <a:lnSpc>
                <a:spcPct val="90000"/>
              </a:lnSpc>
            </a:pPr>
            <a:r>
              <a:rPr lang="en-US" altLang="zh-CN" sz="2400" dirty="0" smtClean="0">
                <a:solidFill>
                  <a:schemeClr val="bg1"/>
                </a:solidFill>
                <a:latin typeface="Arial" pitchFamily="34" charset="0"/>
                <a:ea typeface="SimSun" pitchFamily="2" charset="-122"/>
              </a:rPr>
              <a:t>Listed as an OBO foundry library candidate ontology</a:t>
            </a:r>
          </a:p>
        </p:txBody>
      </p:sp>
    </p:spTree>
    <p:extLst>
      <p:ext uri="{BB962C8B-B14F-4D97-AF65-F5344CB8AC3E}">
        <p14:creationId xmlns:p14="http://schemas.microsoft.com/office/powerpoint/2010/main" val="1492486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82782" y="76200"/>
            <a:ext cx="733690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zh-CN" sz="3600" b="1" i="0" dirty="0">
                <a:ea typeface="SimSun" pitchFamily="2" charset="-122"/>
              </a:rPr>
              <a:t>VO </a:t>
            </a:r>
            <a:r>
              <a:rPr lang="en-US" altLang="zh-CN" sz="3600" b="1" i="0" dirty="0" smtClean="0">
                <a:ea typeface="SimSun" pitchFamily="2" charset="-122"/>
              </a:rPr>
              <a:t>Statistics (as of May 1, 2012) </a:t>
            </a:r>
            <a:endParaRPr lang="en-US" altLang="zh-CN" sz="3600" b="1" i="0" dirty="0">
              <a:ea typeface="SimSun"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76334858"/>
              </p:ext>
            </p:extLst>
          </p:nvPr>
        </p:nvGraphicFramePr>
        <p:xfrm>
          <a:off x="609600" y="990600"/>
          <a:ext cx="5715000" cy="5715000"/>
        </p:xfrm>
        <a:graphic>
          <a:graphicData uri="http://schemas.openxmlformats.org/drawingml/2006/table">
            <a:tbl>
              <a:tblPr>
                <a:tableStyleId>{3C2FFA5D-87B4-456A-9821-1D502468CF0F}</a:tableStyleId>
              </a:tblPr>
              <a:tblGrid>
                <a:gridCol w="1905000"/>
                <a:gridCol w="1219200"/>
                <a:gridCol w="1295400"/>
                <a:gridCol w="1295400"/>
              </a:tblGrid>
              <a:tr h="190500">
                <a:tc>
                  <a:txBody>
                    <a:bodyPr/>
                    <a:lstStyle/>
                    <a:p>
                      <a:pPr algn="ctr" fontAlgn="b"/>
                      <a:r>
                        <a:rPr lang="en-US" sz="1800" b="1" u="none" strike="noStrike" dirty="0">
                          <a:effectLst/>
                        </a:rPr>
                        <a:t>#</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Class</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smtClean="0">
                          <a:effectLst/>
                        </a:rPr>
                        <a:t>Object</a:t>
                      </a:r>
                    </a:p>
                    <a:p>
                      <a:pPr algn="ctr" fontAlgn="b"/>
                      <a:r>
                        <a:rPr lang="en-US" sz="1800" b="1" u="none" strike="noStrike" dirty="0" smtClean="0">
                          <a:effectLst/>
                        </a:rPr>
                        <a:t>Property</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Subtotal</a:t>
                      </a:r>
                      <a:endParaRPr lang="en-US" sz="1800" b="1"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FF0000"/>
                          </a:solidFill>
                          <a:effectLst/>
                        </a:rPr>
                        <a:t>VO</a:t>
                      </a:r>
                      <a:endParaRPr lang="en-US" sz="1800" b="1" i="0" u="none" strike="noStrike" dirty="0">
                        <a:solidFill>
                          <a:srgbClr val="FF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4800</a:t>
                      </a:r>
                      <a:endParaRPr lang="en-US" sz="1800" b="1" i="0" u="none" strike="noStrike" dirty="0">
                        <a:solidFill>
                          <a:srgbClr val="FF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7</a:t>
                      </a:r>
                      <a:endParaRPr lang="en-US" sz="1800" b="1" i="0" u="none" strike="noStrike" dirty="0">
                        <a:solidFill>
                          <a:srgbClr val="FF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4807</a:t>
                      </a:r>
                      <a:endParaRPr lang="en-US" sz="1800" b="1" i="0" u="none" strike="noStrike" dirty="0">
                        <a:solidFill>
                          <a:srgbClr val="FF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BFO 2</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22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38</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60</a:t>
                      </a:r>
                      <a:endParaRPr lang="en-US" sz="1800" b="0" i="0" u="none" strike="noStrike">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RO</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4</a:t>
                      </a:r>
                      <a:endParaRPr lang="en-US" sz="1800" b="0" i="0" u="none" strike="noStrike">
                        <a:solidFill>
                          <a:srgbClr val="000000"/>
                        </a:solidFill>
                        <a:effectLst/>
                        <a:latin typeface="Calibri"/>
                      </a:endParaRPr>
                    </a:p>
                  </a:txBody>
                  <a:tcPr marL="9525" marR="9525" marT="9525" marB="0" anchor="b"/>
                </a:tc>
              </a:tr>
              <a:tr h="190500">
                <a:tc>
                  <a:txBody>
                    <a:bodyPr/>
                    <a:lstStyle/>
                    <a:p>
                      <a:pPr algn="ctr" fontAlgn="b"/>
                      <a:r>
                        <a:rPr lang="en-US" sz="1800" b="1" u="none" strike="noStrike">
                          <a:solidFill>
                            <a:srgbClr val="002060"/>
                          </a:solidFill>
                          <a:effectLst/>
                        </a:rPr>
                        <a:t>CARO</a:t>
                      </a:r>
                      <a:endParaRPr lang="en-US" sz="1800" b="1" i="0" u="none" strike="noStrike">
                        <a:solidFill>
                          <a:srgbClr val="002060"/>
                        </a:solidFill>
                        <a:effectLst/>
                        <a:latin typeface="Calibri"/>
                      </a:endParaRPr>
                    </a:p>
                  </a:txBody>
                  <a:tcPr marL="9525" marR="9525" marT="9525" marB="0" anchor="b"/>
                </a:tc>
                <a:tc>
                  <a:txBody>
                    <a:bodyPr/>
                    <a:lstStyle/>
                    <a:p>
                      <a:pPr algn="ctr" fontAlgn="b"/>
                      <a:r>
                        <a:rPr lang="en-US" sz="1800" u="none" strike="noStrike" dirty="0">
                          <a:effectLst/>
                        </a:rPr>
                        <a:t>9</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9</a:t>
                      </a:r>
                      <a:endParaRPr lang="en-US" sz="1800" b="0" i="0" u="none" strike="noStrike">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CHEBI</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dirty="0">
                          <a:effectLst/>
                        </a:rPr>
                        <a:t>20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20</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DOID</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57</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57</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GO</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19</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19</a:t>
                      </a:r>
                      <a:endParaRPr lang="en-US" sz="1800" b="0" i="0" u="none" strike="noStrike">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OBI</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36</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11</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47</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a:solidFill>
                            <a:srgbClr val="002060"/>
                          </a:solidFill>
                          <a:effectLst/>
                        </a:rPr>
                        <a:t>OGMS</a:t>
                      </a:r>
                      <a:endParaRPr lang="en-US" sz="1800" b="1" i="0" u="none" strike="noStrike">
                        <a:solidFill>
                          <a:srgbClr val="002060"/>
                        </a:solidFill>
                        <a:effectLst/>
                        <a:latin typeface="Calibri"/>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PATO</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17</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17</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FMA</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IAO</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18</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20</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IDO</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err="1">
                          <a:solidFill>
                            <a:srgbClr val="002060"/>
                          </a:solidFill>
                          <a:effectLst/>
                        </a:rPr>
                        <a:t>NCBITaxon</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dirty="0">
                          <a:effectLst/>
                        </a:rPr>
                        <a:t>397</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397</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PRO</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UBERON</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8</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8</a:t>
                      </a:r>
                      <a:endParaRPr lang="en-US" sz="1800" b="0" i="0" u="none" strike="noStrike" dirty="0">
                        <a:solidFill>
                          <a:srgbClr val="000000"/>
                        </a:solidFill>
                        <a:effectLst/>
                        <a:latin typeface="Calibri"/>
                      </a:endParaRPr>
                    </a:p>
                  </a:txBody>
                  <a:tcPr marL="9525" marR="9525" marT="9525" marB="0" anchor="b"/>
                </a:tc>
              </a:tr>
              <a:tr h="190500">
                <a:tc>
                  <a:txBody>
                    <a:bodyPr/>
                    <a:lstStyle/>
                    <a:p>
                      <a:pPr algn="ctr" fontAlgn="b"/>
                      <a:r>
                        <a:rPr lang="en-US" sz="1800" b="1" u="none" strike="noStrike" dirty="0">
                          <a:solidFill>
                            <a:srgbClr val="002060"/>
                          </a:solidFill>
                          <a:effectLst/>
                        </a:rPr>
                        <a:t>UO</a:t>
                      </a:r>
                      <a:endParaRPr lang="en-US" sz="1800" b="1" i="0" u="none" strike="noStrike" dirty="0">
                        <a:solidFill>
                          <a:srgbClr val="002060"/>
                        </a:solidFill>
                        <a:effectLst/>
                        <a:latin typeface="Calibri"/>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a:endParaRPr>
                    </a:p>
                  </a:txBody>
                  <a:tcPr marL="9525" marR="9525" marT="9525" marB="0" anchor="b"/>
                </a:tc>
              </a:tr>
              <a:tr h="331470">
                <a:tc>
                  <a:txBody>
                    <a:bodyPr/>
                    <a:lstStyle/>
                    <a:p>
                      <a:pPr algn="ctr" fontAlgn="b"/>
                      <a:r>
                        <a:rPr lang="en-US" sz="1800" b="1" u="none" strike="noStrike" dirty="0">
                          <a:solidFill>
                            <a:srgbClr val="FF0000"/>
                          </a:solidFill>
                          <a:effectLst/>
                        </a:rPr>
                        <a:t>Subtotal</a:t>
                      </a:r>
                      <a:endParaRPr lang="en-US" sz="1800" b="1" i="0" u="none" strike="noStrike" dirty="0">
                        <a:solidFill>
                          <a:srgbClr val="FF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5411</a:t>
                      </a:r>
                      <a:endParaRPr lang="en-US" sz="1800" b="1" i="0" u="none" strike="noStrike" dirty="0">
                        <a:solidFill>
                          <a:srgbClr val="FF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62</a:t>
                      </a:r>
                      <a:endParaRPr lang="en-US" sz="1800" b="1" i="0" u="none" strike="noStrike" dirty="0">
                        <a:solidFill>
                          <a:srgbClr val="FF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5473</a:t>
                      </a:r>
                      <a:endParaRPr lang="en-US" sz="1800" b="1" i="0" u="none" strike="noStrike" dirty="0">
                        <a:solidFill>
                          <a:srgbClr val="FF0000"/>
                        </a:solidFill>
                        <a:effectLst/>
                        <a:latin typeface="Calibri"/>
                      </a:endParaRPr>
                    </a:p>
                  </a:txBody>
                  <a:tcPr marL="9525" marR="9525" marT="9525" marB="0" anchor="b"/>
                </a:tc>
              </a:tr>
            </a:tbl>
          </a:graphicData>
        </a:graphic>
      </p:graphicFrame>
      <p:sp>
        <p:nvSpPr>
          <p:cNvPr id="2" name="Rectangle 1"/>
          <p:cNvSpPr/>
          <p:nvPr/>
        </p:nvSpPr>
        <p:spPr>
          <a:xfrm>
            <a:off x="6629400" y="1137821"/>
            <a:ext cx="2209800" cy="5262979"/>
          </a:xfrm>
          <a:prstGeom prst="rect">
            <a:avLst/>
          </a:prstGeom>
        </p:spPr>
        <p:txBody>
          <a:bodyPr wrap="square">
            <a:spAutoFit/>
          </a:bodyPr>
          <a:lstStyle/>
          <a:p>
            <a:r>
              <a:rPr lang="en-US" altLang="zh-CN" sz="2800" i="0" dirty="0" smtClean="0">
                <a:solidFill>
                  <a:schemeClr val="bg1"/>
                </a:solidFill>
                <a:latin typeface="Arial" pitchFamily="34" charset="0"/>
                <a:ea typeface="SimSun" pitchFamily="2" charset="-122"/>
              </a:rPr>
              <a:t>VO reuses</a:t>
            </a:r>
          </a:p>
          <a:p>
            <a:r>
              <a:rPr lang="en-US" altLang="zh-CN" sz="2800" i="0" dirty="0" smtClean="0">
                <a:solidFill>
                  <a:schemeClr val="bg1"/>
                </a:solidFill>
                <a:latin typeface="Arial" pitchFamily="34" charset="0"/>
                <a:ea typeface="SimSun" pitchFamily="2" charset="-122"/>
              </a:rPr>
              <a:t>terms from other 16 ontologies</a:t>
            </a:r>
          </a:p>
          <a:p>
            <a:endParaRPr lang="en-US" altLang="zh-CN" sz="2800" i="0" dirty="0">
              <a:solidFill>
                <a:schemeClr val="bg1"/>
              </a:solidFill>
              <a:latin typeface="Arial" pitchFamily="34" charset="0"/>
              <a:ea typeface="SimSun" pitchFamily="2" charset="-122"/>
            </a:endParaRPr>
          </a:p>
          <a:p>
            <a:r>
              <a:rPr lang="en-US" altLang="zh-CN" sz="2800" i="0" dirty="0" smtClean="0">
                <a:solidFill>
                  <a:schemeClr val="bg1"/>
                </a:solidFill>
                <a:latin typeface="Arial" pitchFamily="34" charset="0"/>
                <a:ea typeface="SimSun" pitchFamily="2" charset="-122"/>
              </a:rPr>
              <a:t>VO includes &gt;1000 vaccines for &gt;20 host spp. against various diseases</a:t>
            </a:r>
            <a:endParaRPr lang="en-US" sz="2800" i="0" dirty="0"/>
          </a:p>
        </p:txBody>
      </p:sp>
    </p:spTree>
    <p:extLst>
      <p:ext uri="{BB962C8B-B14F-4D97-AF65-F5344CB8AC3E}">
        <p14:creationId xmlns:p14="http://schemas.microsoft.com/office/powerpoint/2010/main" val="4196001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24000" y="304800"/>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zh-CN" sz="3600" b="1" i="0" dirty="0" smtClean="0">
                <a:ea typeface="SimSun" pitchFamily="2" charset="-122"/>
              </a:rPr>
              <a:t>Define </a:t>
            </a:r>
            <a:r>
              <a:rPr lang="en-US" altLang="zh-CN" sz="4000" b="1" i="0" dirty="0" smtClean="0">
                <a:ea typeface="SimSun" pitchFamily="2" charset="-122"/>
              </a:rPr>
              <a:t>‘vaccine’ </a:t>
            </a:r>
            <a:r>
              <a:rPr lang="en-US" altLang="zh-CN" sz="3600" b="1" i="0" dirty="0">
                <a:ea typeface="SimSun" pitchFamily="2" charset="-122"/>
              </a:rPr>
              <a:t>in VO</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541" y="3422602"/>
            <a:ext cx="2682834" cy="7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750"/>
          <a:stretch/>
        </p:blipFill>
        <p:spPr bwMode="auto">
          <a:xfrm>
            <a:off x="5168506" y="4571133"/>
            <a:ext cx="3902035" cy="122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741" y="4356214"/>
            <a:ext cx="1845777" cy="21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152400" y="3553293"/>
            <a:ext cx="4650941" cy="1683862"/>
            <a:chOff x="111064" y="2778479"/>
            <a:chExt cx="4650941" cy="1683862"/>
          </a:xfrm>
        </p:grpSpPr>
        <p:pic>
          <p:nvPicPr>
            <p:cNvPr id="174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54" t="3125" r="7749"/>
            <a:stretch/>
          </p:blipFill>
          <p:spPr bwMode="auto">
            <a:xfrm>
              <a:off x="111064" y="2778479"/>
              <a:ext cx="4650941" cy="168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613135" y="3697334"/>
              <a:ext cx="1524000" cy="298379"/>
            </a:xfrm>
            <a:prstGeom prst="ellipse">
              <a:avLst/>
            </a:prstGeom>
            <a:solidFill>
              <a:schemeClr val="lt1">
                <a:alpha val="0"/>
              </a:scheme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19" name="Oval 18"/>
            <p:cNvSpPr/>
            <p:nvPr/>
          </p:nvSpPr>
          <p:spPr bwMode="auto">
            <a:xfrm>
              <a:off x="2421803" y="3884294"/>
              <a:ext cx="2090551" cy="298379"/>
            </a:xfrm>
            <a:prstGeom prst="ellipse">
              <a:avLst/>
            </a:prstGeom>
            <a:solidFill>
              <a:schemeClr val="lt1">
                <a:alpha val="0"/>
              </a:scheme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grpSp>
      <p:sp>
        <p:nvSpPr>
          <p:cNvPr id="23" name="Rectangle 3"/>
          <p:cNvSpPr txBox="1">
            <a:spLocks noChangeArrowheads="1"/>
          </p:cNvSpPr>
          <p:nvPr/>
        </p:nvSpPr>
        <p:spPr bwMode="auto">
          <a:xfrm>
            <a:off x="601529" y="1476136"/>
            <a:ext cx="7796305" cy="164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rgbClr val="DDDDDD"/>
                </a:solidFill>
                <a:latin typeface="+mn-lt"/>
                <a:ea typeface="+mn-ea"/>
                <a:cs typeface="+mn-cs"/>
              </a:defRPr>
            </a:lvl1pPr>
            <a:lvl2pPr marL="457200" indent="0" algn="ctr" rtl="0" eaLnBrk="0" fontAlgn="base" hangingPunct="0">
              <a:spcBef>
                <a:spcPct val="20000"/>
              </a:spcBef>
              <a:spcAft>
                <a:spcPct val="0"/>
              </a:spcAft>
              <a:buNone/>
              <a:defRPr sz="2800">
                <a:solidFill>
                  <a:srgbClr val="DDDDDD"/>
                </a:solidFill>
                <a:latin typeface="+mn-lt"/>
              </a:defRPr>
            </a:lvl2pPr>
            <a:lvl3pPr marL="914400" indent="0" algn="ctr" rtl="0" eaLnBrk="0" fontAlgn="base" hangingPunct="0">
              <a:spcBef>
                <a:spcPct val="20000"/>
              </a:spcBef>
              <a:spcAft>
                <a:spcPct val="0"/>
              </a:spcAft>
              <a:buNone/>
              <a:defRPr sz="2400">
                <a:solidFill>
                  <a:srgbClr val="DDDDDD"/>
                </a:solidFill>
                <a:latin typeface="+mn-lt"/>
              </a:defRPr>
            </a:lvl3pPr>
            <a:lvl4pPr marL="1371600" indent="0" algn="ctr" rtl="0" eaLnBrk="0" fontAlgn="base" hangingPunct="0">
              <a:spcBef>
                <a:spcPct val="20000"/>
              </a:spcBef>
              <a:spcAft>
                <a:spcPct val="0"/>
              </a:spcAft>
              <a:buNone/>
              <a:defRPr sz="2000">
                <a:solidFill>
                  <a:srgbClr val="DDDDDD"/>
                </a:solidFill>
                <a:latin typeface="+mn-lt"/>
              </a:defRPr>
            </a:lvl4pPr>
            <a:lvl5pPr marL="1828800" indent="0" algn="ctr" rtl="0" eaLnBrk="0" fontAlgn="base" hangingPunct="0">
              <a:spcBef>
                <a:spcPct val="20000"/>
              </a:spcBef>
              <a:spcAft>
                <a:spcPct val="0"/>
              </a:spcAft>
              <a:buNone/>
              <a:defRPr sz="2000">
                <a:solidFill>
                  <a:srgbClr val="DDDDDD"/>
                </a:solidFill>
                <a:latin typeface="+mn-lt"/>
              </a:defRPr>
            </a:lvl5pPr>
            <a:lvl6pPr marL="2286000" indent="0" algn="ctr" rtl="0" fontAlgn="base">
              <a:spcBef>
                <a:spcPct val="20000"/>
              </a:spcBef>
              <a:spcAft>
                <a:spcPct val="0"/>
              </a:spcAft>
              <a:buNone/>
              <a:defRPr sz="2000">
                <a:solidFill>
                  <a:srgbClr val="DDDDDD"/>
                </a:solidFill>
                <a:latin typeface="+mn-lt"/>
              </a:defRPr>
            </a:lvl6pPr>
            <a:lvl7pPr marL="2743200" indent="0" algn="ctr" rtl="0" fontAlgn="base">
              <a:spcBef>
                <a:spcPct val="20000"/>
              </a:spcBef>
              <a:spcAft>
                <a:spcPct val="0"/>
              </a:spcAft>
              <a:buNone/>
              <a:defRPr sz="2000">
                <a:solidFill>
                  <a:srgbClr val="DDDDDD"/>
                </a:solidFill>
                <a:latin typeface="+mn-lt"/>
              </a:defRPr>
            </a:lvl7pPr>
            <a:lvl8pPr marL="3200400" indent="0" algn="ctr" rtl="0" fontAlgn="base">
              <a:spcBef>
                <a:spcPct val="20000"/>
              </a:spcBef>
              <a:spcAft>
                <a:spcPct val="0"/>
              </a:spcAft>
              <a:buNone/>
              <a:defRPr sz="2000">
                <a:solidFill>
                  <a:srgbClr val="DDDDDD"/>
                </a:solidFill>
                <a:latin typeface="+mn-lt"/>
              </a:defRPr>
            </a:lvl8pPr>
            <a:lvl9pPr marL="3657600" indent="0" algn="ctr" rtl="0" fontAlgn="base">
              <a:spcBef>
                <a:spcPct val="20000"/>
              </a:spcBef>
              <a:spcAft>
                <a:spcPct val="0"/>
              </a:spcAft>
              <a:buNone/>
              <a:defRPr sz="2000">
                <a:solidFill>
                  <a:srgbClr val="DDDDDD"/>
                </a:solidFill>
                <a:latin typeface="+mn-lt"/>
              </a:defRPr>
            </a:lvl9pPr>
          </a:lstStyle>
          <a:p>
            <a:pPr algn="l">
              <a:lnSpc>
                <a:spcPct val="80000"/>
              </a:lnSpc>
            </a:pPr>
            <a:r>
              <a:rPr lang="en-US" sz="2400" b="1" i="0" dirty="0">
                <a:solidFill>
                  <a:schemeClr val="bg1"/>
                </a:solidFill>
                <a:latin typeface="Arial" charset="0"/>
              </a:rPr>
              <a:t>D</a:t>
            </a:r>
            <a:r>
              <a:rPr lang="en-US" sz="2400" b="1" i="0" dirty="0" smtClean="0">
                <a:solidFill>
                  <a:schemeClr val="bg1"/>
                </a:solidFill>
                <a:latin typeface="Arial" charset="0"/>
              </a:rPr>
              <a:t>efinition</a:t>
            </a:r>
            <a:r>
              <a:rPr lang="en-US" sz="2400" b="1" i="0" dirty="0">
                <a:solidFill>
                  <a:schemeClr val="bg1"/>
                </a:solidFill>
                <a:latin typeface="Arial" charset="0"/>
              </a:rPr>
              <a:t>: </a:t>
            </a:r>
            <a:r>
              <a:rPr lang="en-US" sz="2400" i="0" dirty="0" smtClean="0">
                <a:solidFill>
                  <a:schemeClr val="bg1"/>
                </a:solidFill>
                <a:latin typeface="Arial" charset="0"/>
              </a:rPr>
              <a:t>a </a:t>
            </a:r>
            <a:r>
              <a:rPr lang="en-US" sz="2400" dirty="0" err="1">
                <a:solidFill>
                  <a:schemeClr val="bg1"/>
                </a:solidFill>
                <a:latin typeface="Arial" charset="0"/>
              </a:rPr>
              <a:t>OBI:</a:t>
            </a:r>
            <a:r>
              <a:rPr lang="en-US" sz="2400" dirty="0" err="1" smtClean="0">
                <a:solidFill>
                  <a:schemeClr val="bg1"/>
                </a:solidFill>
                <a:latin typeface="Arial" charset="0"/>
              </a:rPr>
              <a:t>processed</a:t>
            </a:r>
            <a:r>
              <a:rPr lang="en-US" sz="2400" dirty="0" smtClean="0">
                <a:solidFill>
                  <a:schemeClr val="bg1"/>
                </a:solidFill>
                <a:latin typeface="Arial" charset="0"/>
              </a:rPr>
              <a:t> </a:t>
            </a:r>
            <a:r>
              <a:rPr lang="en-US" sz="2400" dirty="0">
                <a:solidFill>
                  <a:schemeClr val="bg1"/>
                </a:solidFill>
                <a:latin typeface="Arial" charset="0"/>
              </a:rPr>
              <a:t>material </a:t>
            </a:r>
            <a:r>
              <a:rPr lang="en-US" sz="2400" i="0" dirty="0">
                <a:solidFill>
                  <a:schemeClr val="bg1"/>
                </a:solidFill>
                <a:latin typeface="Arial" charset="0"/>
              </a:rPr>
              <a:t>with the function that when administered, it prevents or ameliorates a </a:t>
            </a:r>
            <a:r>
              <a:rPr lang="en-US" sz="2400" dirty="0" err="1" smtClean="0">
                <a:solidFill>
                  <a:schemeClr val="bg1"/>
                </a:solidFill>
                <a:latin typeface="Arial" charset="0"/>
              </a:rPr>
              <a:t>OGMS:disorder</a:t>
            </a:r>
            <a:r>
              <a:rPr lang="en-US" sz="2400" i="0" dirty="0" smtClean="0">
                <a:solidFill>
                  <a:schemeClr val="bg1"/>
                </a:solidFill>
                <a:latin typeface="Arial" charset="0"/>
              </a:rPr>
              <a:t> </a:t>
            </a:r>
            <a:r>
              <a:rPr lang="en-US" sz="2400" i="0" dirty="0">
                <a:solidFill>
                  <a:schemeClr val="bg1"/>
                </a:solidFill>
                <a:latin typeface="Arial" charset="0"/>
              </a:rPr>
              <a:t>in a target organism by inducing or modifying adaptive immune responses specific to the antigens in the vaccine.</a:t>
            </a:r>
            <a:endParaRPr lang="en-US" sz="1800" i="0" dirty="0" smtClean="0">
              <a:solidFill>
                <a:schemeClr val="bg1"/>
              </a:solidFill>
              <a:latin typeface="Arial" charset="0"/>
            </a:endParaRPr>
          </a:p>
        </p:txBody>
      </p:sp>
      <p:cxnSp>
        <p:nvCxnSpPr>
          <p:cNvPr id="5" name="Straight Arrow Connector 4"/>
          <p:cNvCxnSpPr>
            <a:stCxn id="3" idx="6"/>
            <a:endCxn id="18434" idx="1"/>
          </p:cNvCxnSpPr>
          <p:nvPr/>
        </p:nvCxnSpPr>
        <p:spPr bwMode="auto">
          <a:xfrm flipV="1">
            <a:off x="2178471" y="3777683"/>
            <a:ext cx="3463070" cy="84365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8" name="Straight Arrow Connector 17"/>
          <p:cNvCxnSpPr>
            <a:stCxn id="19" idx="6"/>
            <a:endCxn id="18435" idx="1"/>
          </p:cNvCxnSpPr>
          <p:nvPr/>
        </p:nvCxnSpPr>
        <p:spPr bwMode="auto">
          <a:xfrm>
            <a:off x="4553690" y="4808298"/>
            <a:ext cx="614816" cy="372869"/>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352894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61109" y="152400"/>
            <a:ext cx="82981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zh-CN" sz="3600" b="1" i="0" dirty="0" smtClean="0">
                <a:ea typeface="SimSun" pitchFamily="2" charset="-122"/>
              </a:rPr>
              <a:t>Define and differ ‘</a:t>
            </a:r>
            <a:r>
              <a:rPr lang="en-US" altLang="zh-CN" sz="4000" b="1" i="0" dirty="0" smtClean="0">
                <a:solidFill>
                  <a:srgbClr val="FF0000"/>
                </a:solidFill>
                <a:ea typeface="SimSun" pitchFamily="2" charset="-122"/>
              </a:rPr>
              <a:t>vaccination</a:t>
            </a:r>
            <a:r>
              <a:rPr lang="en-US" altLang="zh-CN" sz="3600" b="1" i="0" dirty="0" smtClean="0">
                <a:ea typeface="SimSun" pitchFamily="2" charset="-122"/>
              </a:rPr>
              <a:t>’ and </a:t>
            </a:r>
          </a:p>
          <a:p>
            <a:pPr algn="ctr" eaLnBrk="1" hangingPunct="1"/>
            <a:r>
              <a:rPr lang="en-US" altLang="zh-CN" sz="3600" b="1" i="0" dirty="0" smtClean="0">
                <a:ea typeface="SimSun" pitchFamily="2" charset="-122"/>
              </a:rPr>
              <a:t>‘</a:t>
            </a:r>
            <a:r>
              <a:rPr lang="en-US" altLang="zh-CN" sz="4000" b="1" i="0" dirty="0" smtClean="0">
                <a:ea typeface="SimSun" pitchFamily="2" charset="-122"/>
              </a:rPr>
              <a:t>vaccine </a:t>
            </a:r>
            <a:r>
              <a:rPr lang="en-US" altLang="zh-CN" sz="4000" b="1" i="0" dirty="0" smtClean="0">
                <a:solidFill>
                  <a:srgbClr val="FF0000"/>
                </a:solidFill>
                <a:ea typeface="SimSun" pitchFamily="2" charset="-122"/>
              </a:rPr>
              <a:t>immunization</a:t>
            </a:r>
            <a:r>
              <a:rPr lang="en-US" altLang="zh-CN" sz="3600" b="1" i="0" dirty="0" smtClean="0">
                <a:ea typeface="SimSun" pitchFamily="2" charset="-122"/>
              </a:rPr>
              <a:t>’ in </a:t>
            </a:r>
            <a:r>
              <a:rPr lang="en-US" altLang="zh-CN" sz="3600" b="1" i="0" dirty="0">
                <a:ea typeface="SimSun" pitchFamily="2" charset="-122"/>
              </a:rPr>
              <a:t>VO</a:t>
            </a:r>
          </a:p>
        </p:txBody>
      </p:sp>
      <p:pic>
        <p:nvPicPr>
          <p:cNvPr id="317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71625"/>
            <a:ext cx="4817770" cy="325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990600" y="4800600"/>
            <a:ext cx="7467600" cy="200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eaLnBrk="1" hangingPunct="1">
              <a:buFont typeface="Arial" pitchFamily="34" charset="0"/>
              <a:buChar char="•"/>
            </a:pPr>
            <a:r>
              <a:rPr lang="en-US" altLang="zh-CN" sz="2000" b="1" i="0" dirty="0" smtClean="0">
                <a:solidFill>
                  <a:schemeClr val="bg1"/>
                </a:solidFill>
                <a:ea typeface="SimSun" pitchFamily="2" charset="-122"/>
              </a:rPr>
              <a:t>Both are processes</a:t>
            </a:r>
          </a:p>
          <a:p>
            <a:pPr marL="342900" indent="-342900" eaLnBrk="1" hangingPunct="1">
              <a:buFont typeface="Arial" pitchFamily="34" charset="0"/>
              <a:buChar char="•"/>
            </a:pPr>
            <a:r>
              <a:rPr lang="en-US" altLang="zh-CN" sz="2000" b="1" dirty="0" smtClean="0">
                <a:solidFill>
                  <a:srgbClr val="FFC000"/>
                </a:solidFill>
                <a:ea typeface="SimSun" pitchFamily="2" charset="-122"/>
              </a:rPr>
              <a:t>Vaccination</a:t>
            </a:r>
            <a:r>
              <a:rPr lang="en-US" altLang="zh-CN" sz="2000" b="1" i="0" dirty="0" smtClean="0">
                <a:solidFill>
                  <a:schemeClr val="bg1"/>
                </a:solidFill>
                <a:ea typeface="SimSun" pitchFamily="2" charset="-122"/>
              </a:rPr>
              <a:t>: administrating vaccine to inside host</a:t>
            </a:r>
          </a:p>
          <a:p>
            <a:pPr marL="342900" indent="-342900" eaLnBrk="1" hangingPunct="1">
              <a:buFont typeface="Arial" pitchFamily="34" charset="0"/>
              <a:buChar char="•"/>
            </a:pPr>
            <a:r>
              <a:rPr lang="en-US" altLang="zh-CN" sz="2000" b="1" dirty="0" smtClean="0">
                <a:solidFill>
                  <a:srgbClr val="FFC000"/>
                </a:solidFill>
                <a:ea typeface="SimSun" pitchFamily="2" charset="-122"/>
              </a:rPr>
              <a:t>Immunization</a:t>
            </a:r>
            <a:r>
              <a:rPr lang="en-US" altLang="zh-CN" sz="2000" b="1" i="0" dirty="0">
                <a:solidFill>
                  <a:schemeClr val="bg1"/>
                </a:solidFill>
                <a:ea typeface="SimSun" pitchFamily="2" charset="-122"/>
              </a:rPr>
              <a:t>: </a:t>
            </a:r>
            <a:r>
              <a:rPr lang="en-US" altLang="zh-CN" sz="2000" b="1" i="0" dirty="0" smtClean="0">
                <a:solidFill>
                  <a:schemeClr val="bg1"/>
                </a:solidFill>
                <a:ea typeface="SimSun" pitchFamily="2" charset="-122"/>
              </a:rPr>
              <a:t>priming or modifying adaptive </a:t>
            </a:r>
            <a:r>
              <a:rPr lang="en-US" altLang="zh-CN" sz="2000" b="1" i="0" dirty="0">
                <a:solidFill>
                  <a:schemeClr val="bg1"/>
                </a:solidFill>
                <a:ea typeface="SimSun" pitchFamily="2" charset="-122"/>
              </a:rPr>
              <a:t>immune </a:t>
            </a:r>
            <a:endParaRPr lang="en-US" altLang="zh-CN" sz="2000" b="1" i="0" dirty="0" smtClean="0">
              <a:solidFill>
                <a:schemeClr val="bg1"/>
              </a:solidFill>
              <a:ea typeface="SimSun" pitchFamily="2" charset="-122"/>
            </a:endParaRPr>
          </a:p>
          <a:p>
            <a:pPr eaLnBrk="1" hangingPunct="1"/>
            <a:r>
              <a:rPr lang="en-US" altLang="zh-CN" sz="2000" b="1" i="0" dirty="0">
                <a:solidFill>
                  <a:schemeClr val="bg1"/>
                </a:solidFill>
                <a:ea typeface="SimSun" pitchFamily="2" charset="-122"/>
              </a:rPr>
              <a:t> </a:t>
            </a:r>
            <a:r>
              <a:rPr lang="en-US" altLang="zh-CN" sz="2000" b="1" i="0" dirty="0" smtClean="0">
                <a:solidFill>
                  <a:schemeClr val="bg1"/>
                </a:solidFill>
                <a:ea typeface="SimSun" pitchFamily="2" charset="-122"/>
              </a:rPr>
              <a:t>                              response to an antigen.</a:t>
            </a:r>
          </a:p>
          <a:p>
            <a:pPr marL="342900" indent="-342900" eaLnBrk="1" hangingPunct="1">
              <a:buFont typeface="Arial" pitchFamily="34" charset="0"/>
              <a:buChar char="•"/>
            </a:pPr>
            <a:r>
              <a:rPr lang="en-US" altLang="zh-CN" sz="2000" b="1" i="0" dirty="0" smtClean="0">
                <a:solidFill>
                  <a:srgbClr val="FFFF00"/>
                </a:solidFill>
                <a:ea typeface="SimSun" pitchFamily="2" charset="-122"/>
              </a:rPr>
              <a:t>Some vaccination may not result in immunization</a:t>
            </a:r>
            <a:endParaRPr lang="en-US" altLang="zh-CN" sz="2000" b="1" i="0" dirty="0">
              <a:solidFill>
                <a:srgbClr val="FFFF00"/>
              </a:solidFill>
              <a:ea typeface="SimSun" pitchFamily="2" charset="-122"/>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1571625"/>
            <a:ext cx="408622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604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76200" y="1371600"/>
            <a:ext cx="8991600" cy="5257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73730" name="Rectangle 2"/>
          <p:cNvSpPr>
            <a:spLocks noGrp="1" noChangeArrowheads="1"/>
          </p:cNvSpPr>
          <p:nvPr>
            <p:ph type="title" idx="4294967295"/>
          </p:nvPr>
        </p:nvSpPr>
        <p:spPr>
          <a:xfrm>
            <a:off x="457200" y="304800"/>
            <a:ext cx="8229600" cy="739775"/>
          </a:xfrm>
        </p:spPr>
        <p:txBody>
          <a:bodyPr/>
          <a:lstStyle/>
          <a:p>
            <a:pPr eaLnBrk="1" hangingPunct="1"/>
            <a:r>
              <a:rPr lang="en-US" sz="3600" b="1" dirty="0" smtClean="0">
                <a:latin typeface="Arial" charset="0"/>
              </a:rPr>
              <a:t>Example: </a:t>
            </a:r>
            <a:r>
              <a:rPr lang="en-US" sz="3600" b="1" dirty="0" err="1" smtClean="0">
                <a:latin typeface="Arial" charset="0"/>
              </a:rPr>
              <a:t>Afluria</a:t>
            </a:r>
            <a:r>
              <a:rPr lang="en-US" sz="3600" b="1" dirty="0" smtClean="0">
                <a:latin typeface="Arial" charset="0"/>
              </a:rPr>
              <a:t> Influenza Vaccine</a:t>
            </a:r>
          </a:p>
        </p:txBody>
      </p:sp>
      <p:pic>
        <p:nvPicPr>
          <p:cNvPr id="5" name="Picture 4" descr="IDO_workshop_Dec2010_vaccine_example.emf"/>
          <p:cNvPicPr>
            <a:picLocks noChangeAspect="1"/>
          </p:cNvPicPr>
          <p:nvPr/>
        </p:nvPicPr>
        <p:blipFill>
          <a:blip r:embed="rId2" cstate="print"/>
          <a:stretch>
            <a:fillRect/>
          </a:stretch>
        </p:blipFill>
        <p:spPr>
          <a:xfrm>
            <a:off x="88232" y="1357402"/>
            <a:ext cx="8995987" cy="5336156"/>
          </a:xfrm>
          <a:prstGeom prst="rect">
            <a:avLst/>
          </a:prstGeom>
        </p:spPr>
      </p:pic>
      <p:sp>
        <p:nvSpPr>
          <p:cNvPr id="6" name="Oval 5"/>
          <p:cNvSpPr/>
          <p:nvPr/>
        </p:nvSpPr>
        <p:spPr bwMode="auto">
          <a:xfrm>
            <a:off x="3070762" y="2846119"/>
            <a:ext cx="1676400" cy="762000"/>
          </a:xfrm>
          <a:prstGeom prst="ellipse">
            <a:avLst/>
          </a:prstGeom>
          <a:solidFill>
            <a:schemeClr val="lt1">
              <a:alpha val="0"/>
            </a:scheme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7" name="Oval 6"/>
          <p:cNvSpPr/>
          <p:nvPr/>
        </p:nvSpPr>
        <p:spPr bwMode="auto">
          <a:xfrm>
            <a:off x="6324600" y="1371600"/>
            <a:ext cx="1676400" cy="762000"/>
          </a:xfrm>
          <a:prstGeom prst="ellipse">
            <a:avLst/>
          </a:prstGeom>
          <a:solidFill>
            <a:schemeClr val="lt1">
              <a:alpha val="0"/>
            </a:scheme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8" name="Oval 7"/>
          <p:cNvSpPr/>
          <p:nvPr/>
        </p:nvSpPr>
        <p:spPr bwMode="auto">
          <a:xfrm>
            <a:off x="1600200" y="1524000"/>
            <a:ext cx="1676400" cy="762000"/>
          </a:xfrm>
          <a:prstGeom prst="ellipse">
            <a:avLst/>
          </a:prstGeom>
          <a:solidFill>
            <a:schemeClr val="lt1">
              <a:alpha val="0"/>
            </a:scheme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
        <p:nvSpPr>
          <p:cNvPr id="9" name="Oval 8"/>
          <p:cNvSpPr/>
          <p:nvPr/>
        </p:nvSpPr>
        <p:spPr bwMode="auto">
          <a:xfrm>
            <a:off x="5257800" y="4724400"/>
            <a:ext cx="1676400" cy="692727"/>
          </a:xfrm>
          <a:prstGeom prst="ellipse">
            <a:avLst/>
          </a:prstGeom>
          <a:solidFill>
            <a:schemeClr val="lt1">
              <a:alpha val="0"/>
            </a:scheme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CC00"/>
              </a:solidFill>
              <a:effectLst/>
              <a:latin typeface="Arial" charset="0"/>
            </a:endParaRPr>
          </a:p>
        </p:txBody>
      </p:sp>
    </p:spTree>
    <p:extLst>
      <p:ext uri="{BB962C8B-B14F-4D97-AF65-F5344CB8AC3E}">
        <p14:creationId xmlns:p14="http://schemas.microsoft.com/office/powerpoint/2010/main" val="2149391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FFCC00"/>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66"/>
        </a:hlink>
        <a:folHlink>
          <a:srgbClr val="969696"/>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57463</TotalTime>
  <Words>2140</Words>
  <Application>Microsoft Office PowerPoint</Application>
  <PresentationFormat>On-screen Show (4:3)</PresentationFormat>
  <Paragraphs>307</Paragraphs>
  <Slides>29</Slides>
  <Notes>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29</vt:i4>
      </vt:variant>
    </vt:vector>
  </HeadingPairs>
  <TitlesOfParts>
    <vt:vector size="30" baseType="lpstr">
      <vt:lpstr>Default Design</vt:lpstr>
      <vt:lpstr>PowerPoint Presentation</vt:lpstr>
      <vt:lpstr>Outline</vt:lpstr>
      <vt:lpstr>Vaccine Ontology (VO)</vt:lpstr>
      <vt:lpstr>Acknowledgement of Collaborations</vt:lpstr>
      <vt:lpstr>Methods for VO Development</vt:lpstr>
      <vt:lpstr>PowerPoint Presentation</vt:lpstr>
      <vt:lpstr>PowerPoint Presentation</vt:lpstr>
      <vt:lpstr>PowerPoint Presentation</vt:lpstr>
      <vt:lpstr>Example: Afluria Influenza Vaccine</vt:lpstr>
      <vt:lpstr>VO and OBI Modeling of  “Vaccine Protection Assay”</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Virginia Bioinformatics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imorozov</dc:creator>
  <cp:lastModifiedBy>Yongqun He</cp:lastModifiedBy>
  <cp:revision>2351</cp:revision>
  <cp:lastPrinted>2002-09-17T17:03:37Z</cp:lastPrinted>
  <dcterms:created xsi:type="dcterms:W3CDTF">2002-07-31T20:29:59Z</dcterms:created>
  <dcterms:modified xsi:type="dcterms:W3CDTF">2012-06-11T19:57:43Z</dcterms:modified>
</cp:coreProperties>
</file>