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01" r:id="rId2"/>
    <p:sldId id="302" r:id="rId3"/>
    <p:sldId id="360" r:id="rId4"/>
    <p:sldId id="361" r:id="rId5"/>
    <p:sldId id="362" r:id="rId6"/>
    <p:sldId id="356" r:id="rId7"/>
    <p:sldId id="366" r:id="rId8"/>
    <p:sldId id="364" r:id="rId9"/>
    <p:sldId id="359" r:id="rId10"/>
    <p:sldId id="341" r:id="rId11"/>
    <p:sldId id="342" r:id="rId12"/>
    <p:sldId id="343" r:id="rId13"/>
    <p:sldId id="345" r:id="rId14"/>
    <p:sldId id="327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55" r:id="rId24"/>
    <p:sldId id="339" r:id="rId25"/>
    <p:sldId id="358" r:id="rId26"/>
    <p:sldId id="276" r:id="rId27"/>
    <p:sldId id="348" r:id="rId28"/>
    <p:sldId id="340" r:id="rId29"/>
    <p:sldId id="298" r:id="rId30"/>
    <p:sldId id="292" r:id="rId31"/>
    <p:sldId id="300" r:id="rId32"/>
    <p:sldId id="303" r:id="rId33"/>
    <p:sldId id="307" r:id="rId34"/>
    <p:sldId id="308" r:id="rId35"/>
    <p:sldId id="309" r:id="rId36"/>
    <p:sldId id="306" r:id="rId37"/>
    <p:sldId id="310" r:id="rId38"/>
    <p:sldId id="305" r:id="rId39"/>
    <p:sldId id="293" r:id="rId40"/>
    <p:sldId id="297" r:id="rId41"/>
    <p:sldId id="311" r:id="rId42"/>
    <p:sldId id="365" r:id="rId43"/>
    <p:sldId id="367" r:id="rId44"/>
    <p:sldId id="35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99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942D6-0552-473E-8743-A8E9A7F141B6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9E7FB-5482-4D29-9989-9F6C36074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17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DDCE-D6AC-4D0B-9F0F-460BBA4686DC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764D9-6848-4674-ACDF-2EF4644A5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11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64D9-6848-4674-ACDF-2EF4644A5B9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AC657-023C-4981-BF7E-18963F63455E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13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55700" y="685800"/>
            <a:ext cx="454818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4988"/>
            <a:ext cx="5483225" cy="4110037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52DD94-2397-4526-B3E1-CADBA89F3F3F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14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DDDFA6-D097-4B67-906A-ED0FC3980B99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15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AFD32-0050-47D0-A970-C3A5D6B41B10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16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F4BF2-06F2-4279-AFF1-394D21B926CD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17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D9DEEE-AFEB-4671-A491-A4B1BBA01FB2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18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DEDDE-75F7-4D18-9731-1DEDEE578593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FBD24-0E1F-4B43-A55D-E411C594533D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2C90B-F6D3-4827-94B7-4FF2B3EEBBCF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E57821-D126-421C-BEBB-5129C3616FAB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64D9-6848-4674-ACDF-2EF4644A5B9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Update; show non peptidic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823EB-9831-4DEE-8FF9-E40FB84B0363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64D9-6848-4674-ACDF-2EF4644A5B9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64D9-6848-4674-ACDF-2EF4644A5B9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CA983-26CA-4324-A534-3B278074AAF2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27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1155700" y="685800"/>
            <a:ext cx="454818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endParaRPr lang="en-U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2E88D0-FB08-410A-8028-C41B2D086F21}" type="slidenum">
              <a:rPr lang="en-US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64D9-6848-4674-ACDF-2EF4644A5B9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64D9-6848-4674-ACDF-2EF4644A5B9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64D9-6848-4674-ACDF-2EF4644A5B9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64D9-6848-4674-ACDF-2EF4644A5B9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64D9-6848-4674-ACDF-2EF4644A5B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64D9-6848-4674-ACDF-2EF4644A5B9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64D9-6848-4674-ACDF-2EF4644A5B9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64D9-6848-4674-ACDF-2EF4644A5B9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64D9-6848-4674-ACDF-2EF4644A5B9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64D9-6848-4674-ACDF-2EF4644A5B9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64D9-6848-4674-ACDF-2EF4644A5B9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64D9-6848-4674-ACDF-2EF4644A5B9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64D9-6848-4674-ACDF-2EF4644A5B9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64D9-6848-4674-ACDF-2EF4644A5B9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269A98-6664-4C55-86E5-B5C9D164687C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Remove 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64D9-6848-4674-ACDF-2EF4644A5B9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64D9-6848-4674-ACDF-2EF4644A5B9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64D9-6848-4674-ACDF-2EF4644A5B9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A5B200-C0F2-43D0-8B1E-DD6C2E9A2DA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C59D9F-8B67-4DC1-A2D2-9DC85E4BE9C2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55A94-94EC-40F4-809C-4E523E3C39A8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CA4EB-3FEF-48D2-B035-B388BC9F4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../2006-12-DIMACS/intermediateSearch20050907.mh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../2006-12-DIMACS/intermediateSearch20050907.mh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../2006-12-DIMACS/intermediateSearch20050907.mh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../2006-12-DIMACS/intermediateSearch20050907.mh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../2006-12-DIMACS/intermediateSearch20050907.mh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purl.obolibrary.org/obo/OBI_0200000" TargetMode="External"/><Relationship Id="rId13" Type="http://schemas.openxmlformats.org/officeDocument/2006/relationships/hyperlink" Target="http://purl.obolibrary.org/obo/IAO_0000415" TargetMode="External"/><Relationship Id="rId18" Type="http://schemas.openxmlformats.org/officeDocument/2006/relationships/hyperlink" Target="http://purl.obolibrary.org/obo/IAO_0000027" TargetMode="External"/><Relationship Id="rId3" Type="http://schemas.openxmlformats.org/officeDocument/2006/relationships/hyperlink" Target="http://purl.obolibrary.org/obo/OBI_0000066" TargetMode="External"/><Relationship Id="rId21" Type="http://schemas.openxmlformats.org/officeDocument/2006/relationships/hyperlink" Target="http://purl.obolibrary.org/obo/OBI_0000453" TargetMode="External"/><Relationship Id="rId7" Type="http://schemas.openxmlformats.org/officeDocument/2006/relationships/hyperlink" Target="http://purl.obolibrary.org/obo/OBI_0000070" TargetMode="External"/><Relationship Id="rId12" Type="http://schemas.openxmlformats.org/officeDocument/2006/relationships/hyperlink" Target="http://purl.obolibrary.org/obo/OBI_0500000" TargetMode="External"/><Relationship Id="rId17" Type="http://schemas.openxmlformats.org/officeDocument/2006/relationships/hyperlink" Target="http://purl.obolibrary.org/obo/IAO_0000109" TargetMode="External"/><Relationship Id="rId25" Type="http://schemas.openxmlformats.org/officeDocument/2006/relationships/hyperlink" Target="http://purl.obolibrary.org/obo/OBI_0100051" TargetMode="External"/><Relationship Id="rId2" Type="http://schemas.openxmlformats.org/officeDocument/2006/relationships/hyperlink" Target="http://purl.obolibrary.org/obo/OBI_0600008" TargetMode="External"/><Relationship Id="rId16" Type="http://schemas.openxmlformats.org/officeDocument/2006/relationships/hyperlink" Target="http://purl.obolibrary.org/obo/OBI_0000751" TargetMode="External"/><Relationship Id="rId20" Type="http://schemas.openxmlformats.org/officeDocument/2006/relationships/hyperlink" Target="http://purl.obolibrary.org/obo/OBI_00002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rl.obolibrary.org/obo/OBI_0600004" TargetMode="External"/><Relationship Id="rId11" Type="http://schemas.openxmlformats.org/officeDocument/2006/relationships/hyperlink" Target="http://purl.obolibrary.org/obo/IAO_0000310" TargetMode="External"/><Relationship Id="rId24" Type="http://schemas.openxmlformats.org/officeDocument/2006/relationships/hyperlink" Target="http://purl.obolibrary.org/obo/OBI_0000968" TargetMode="External"/><Relationship Id="rId5" Type="http://schemas.openxmlformats.org/officeDocument/2006/relationships/hyperlink" Target="http://purl.obolibrary.org/obo/OBI_0000659" TargetMode="External"/><Relationship Id="rId15" Type="http://schemas.openxmlformats.org/officeDocument/2006/relationships/hyperlink" Target="http://purl.obolibrary.org/obo/OBI_0000750" TargetMode="External"/><Relationship Id="rId23" Type="http://schemas.openxmlformats.org/officeDocument/2006/relationships/hyperlink" Target="http://purl.obolibrary.org/obo/OBI_0000181" TargetMode="External"/><Relationship Id="rId10" Type="http://schemas.openxmlformats.org/officeDocument/2006/relationships/hyperlink" Target="http://purl.obolibrary.org/obo/IAO_0000030" TargetMode="External"/><Relationship Id="rId19" Type="http://schemas.openxmlformats.org/officeDocument/2006/relationships/hyperlink" Target="http://purl.obolibrary.org/obo/IAO_0000144" TargetMode="External"/><Relationship Id="rId4" Type="http://schemas.openxmlformats.org/officeDocument/2006/relationships/hyperlink" Target="http://purl.obolibrary.org/obo/OBI_0000471" TargetMode="External"/><Relationship Id="rId9" Type="http://schemas.openxmlformats.org/officeDocument/2006/relationships/hyperlink" Target="http://purl.obolibrary.org/obo/IAO_0000572" TargetMode="External"/><Relationship Id="rId14" Type="http://schemas.openxmlformats.org/officeDocument/2006/relationships/hyperlink" Target="http://purl.obolibrary.org/obo/OBI_0000272" TargetMode="External"/><Relationship Id="rId22" Type="http://schemas.openxmlformats.org/officeDocument/2006/relationships/hyperlink" Target="http://purl.obolibrary.org/obo/OBI_0000097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vironmentontology.org/" TargetMode="External"/><Relationship Id="rId13" Type="http://schemas.openxmlformats.org/officeDocument/2006/relationships/hyperlink" Target="http://purl.obolibrary.org/obo/NCBITaxon_9606" TargetMode="External"/><Relationship Id="rId18" Type="http://schemas.openxmlformats.org/officeDocument/2006/relationships/hyperlink" Target="http://www.ebi.ac.uk/chebi/" TargetMode="External"/><Relationship Id="rId3" Type="http://schemas.openxmlformats.org/officeDocument/2006/relationships/hyperlink" Target="http://www.geneontology.org/" TargetMode="External"/><Relationship Id="rId21" Type="http://schemas.openxmlformats.org/officeDocument/2006/relationships/hyperlink" Target="http://obofoundry.org/wiki/index.php/PATO:Main_Page" TargetMode="External"/><Relationship Id="rId7" Type="http://schemas.openxmlformats.org/officeDocument/2006/relationships/hyperlink" Target="http://purl.obolibrary.org/obo/ENVO_00010483" TargetMode="External"/><Relationship Id="rId12" Type="http://schemas.openxmlformats.org/officeDocument/2006/relationships/hyperlink" Target="http://www.bioontology.org/wiki/index.php/CARO:Main_Page" TargetMode="External"/><Relationship Id="rId17" Type="http://schemas.openxmlformats.org/officeDocument/2006/relationships/hyperlink" Target="http://purl.obolibrary.org/obo/CHEBI_23367" TargetMode="External"/><Relationship Id="rId2" Type="http://schemas.openxmlformats.org/officeDocument/2006/relationships/hyperlink" Target="http://purl.obolibrary.org/obo/GO_0008150" TargetMode="External"/><Relationship Id="rId16" Type="http://schemas.openxmlformats.org/officeDocument/2006/relationships/hyperlink" Target="http://code.google.com/p/unit-ontology/" TargetMode="External"/><Relationship Id="rId20" Type="http://schemas.openxmlformats.org/officeDocument/2006/relationships/hyperlink" Target="http://purl.obolibrary.org/obo/BFO_000001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rl.obolibrary.org/obo/GO_0005575" TargetMode="External"/><Relationship Id="rId11" Type="http://schemas.openxmlformats.org/officeDocument/2006/relationships/hyperlink" Target="http://purl.obolibrary.org/obo/CARO_0001008" TargetMode="External"/><Relationship Id="rId24" Type="http://schemas.openxmlformats.org/officeDocument/2006/relationships/hyperlink" Target="http://purl.obolibrary.org/obo/GO_0003674" TargetMode="External"/><Relationship Id="rId5" Type="http://schemas.openxmlformats.org/officeDocument/2006/relationships/hyperlink" Target="http://cellontology.org/" TargetMode="External"/><Relationship Id="rId15" Type="http://schemas.openxmlformats.org/officeDocument/2006/relationships/hyperlink" Target="http://purl.obolibrary.org/obo/IAO_0000003" TargetMode="External"/><Relationship Id="rId23" Type="http://schemas.openxmlformats.org/officeDocument/2006/relationships/hyperlink" Target="http://code.google.com/p/ogms/" TargetMode="External"/><Relationship Id="rId10" Type="http://schemas.openxmlformats.org/officeDocument/2006/relationships/hyperlink" Target="http://bioportal.bioontology.org/ontologies/1397" TargetMode="External"/><Relationship Id="rId19" Type="http://schemas.openxmlformats.org/officeDocument/2006/relationships/hyperlink" Target="http://purl.obolibrary.org/obo/OBI_0100026" TargetMode="External"/><Relationship Id="rId4" Type="http://schemas.openxmlformats.org/officeDocument/2006/relationships/hyperlink" Target="http://purl.obolibrary.org/obo/CL_0000000" TargetMode="External"/><Relationship Id="rId9" Type="http://schemas.openxmlformats.org/officeDocument/2006/relationships/hyperlink" Target="http://purl.obolibrary.org/obo/GAZ_00000448" TargetMode="External"/><Relationship Id="rId14" Type="http://schemas.openxmlformats.org/officeDocument/2006/relationships/hyperlink" Target="http://www.ncbi.nlm.nih.gov/Taxonomy/taxonomyhome.html" TargetMode="External"/><Relationship Id="rId22" Type="http://schemas.openxmlformats.org/officeDocument/2006/relationships/hyperlink" Target="http://purl.obolibrary.org/obo/OGMS_000006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Immune Epitope Database - Representing Experiments Using the Ontology of Biomedical Investigations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2000" y="4419600"/>
            <a:ext cx="7010400" cy="1752600"/>
          </a:xfrm>
        </p:spPr>
        <p:txBody>
          <a:bodyPr>
            <a:noAutofit/>
          </a:bodyPr>
          <a:lstStyle/>
          <a:p>
            <a:pPr algn="r"/>
            <a:r>
              <a:rPr lang="en-US" sz="2800" dirty="0" err="1" smtClean="0"/>
              <a:t>Bjoern</a:t>
            </a:r>
            <a:r>
              <a:rPr lang="en-US" sz="2800" dirty="0" smtClean="0"/>
              <a:t> Peters, </a:t>
            </a:r>
            <a:br>
              <a:rPr lang="en-US" sz="2800" dirty="0" smtClean="0"/>
            </a:br>
            <a:r>
              <a:rPr lang="en-US" sz="2800" dirty="0" smtClean="0"/>
              <a:t>La Jolla Institute for</a:t>
            </a:r>
            <a:br>
              <a:rPr lang="en-US" sz="2800" dirty="0" smtClean="0"/>
            </a:br>
            <a:r>
              <a:rPr lang="en-US" sz="2800" dirty="0" smtClean="0"/>
              <a:t>Allergy and Immunology</a:t>
            </a:r>
          </a:p>
          <a:p>
            <a:pPr algn="r"/>
            <a:r>
              <a:rPr lang="en-US" sz="2800" dirty="0" smtClean="0"/>
              <a:t>10/21/2011, UCSD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Immune Epitope Definition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286000"/>
            <a:ext cx="7239000" cy="1676400"/>
          </a:xfrm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 immune epitope is a part of a molecule</a:t>
            </a:r>
            <a:br>
              <a:rPr lang="en-US" sz="28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that is directly recognized by</a:t>
            </a:r>
            <a:br>
              <a:rPr lang="en-US" sz="28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adaptive immune receptors, specifically by </a:t>
            </a:r>
            <a:br>
              <a:rPr lang="en-US" sz="28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antibodies, B cell receptors, or T cell receptors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36"/>
          <p:cNvSpPr>
            <a:spLocks noChangeArrowheads="1"/>
          </p:cNvSpPr>
          <p:nvPr/>
        </p:nvSpPr>
        <p:spPr bwMode="auto">
          <a:xfrm>
            <a:off x="2057400" y="4419600"/>
            <a:ext cx="990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Oval 37"/>
          <p:cNvSpPr>
            <a:spLocks noChangeArrowheads="1"/>
          </p:cNvSpPr>
          <p:nvPr/>
        </p:nvSpPr>
        <p:spPr bwMode="auto">
          <a:xfrm>
            <a:off x="1905000" y="1600200"/>
            <a:ext cx="990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39800" y="1809750"/>
            <a:ext cx="8204200" cy="3067050"/>
            <a:chOff x="591" y="1698"/>
            <a:chExt cx="5168" cy="1334"/>
          </a:xfrm>
        </p:grpSpPr>
        <p:sp>
          <p:nvSpPr>
            <p:cNvPr id="5156" name="Oval 3"/>
            <p:cNvSpPr>
              <a:spLocks noChangeArrowheads="1"/>
            </p:cNvSpPr>
            <p:nvPr/>
          </p:nvSpPr>
          <p:spPr bwMode="auto">
            <a:xfrm>
              <a:off x="591" y="1698"/>
              <a:ext cx="3797" cy="133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57" name="Freeform 4"/>
            <p:cNvSpPr>
              <a:spLocks/>
            </p:cNvSpPr>
            <p:nvPr/>
          </p:nvSpPr>
          <p:spPr bwMode="auto">
            <a:xfrm>
              <a:off x="4396" y="2288"/>
              <a:ext cx="1363" cy="486"/>
            </a:xfrm>
            <a:custGeom>
              <a:avLst/>
              <a:gdLst>
                <a:gd name="T0" fmla="*/ 0 w 1363"/>
                <a:gd name="T1" fmla="*/ 69 h 486"/>
                <a:gd name="T2" fmla="*/ 1167 w 1363"/>
                <a:gd name="T3" fmla="*/ 69 h 486"/>
                <a:gd name="T4" fmla="*/ 1175 w 1363"/>
                <a:gd name="T5" fmla="*/ 486 h 486"/>
                <a:gd name="T6" fmla="*/ 0 60000 65536"/>
                <a:gd name="T7" fmla="*/ 0 60000 65536"/>
                <a:gd name="T8" fmla="*/ 0 60000 65536"/>
                <a:gd name="T9" fmla="*/ 0 w 1363"/>
                <a:gd name="T10" fmla="*/ 0 h 486"/>
                <a:gd name="T11" fmla="*/ 1363 w 1363"/>
                <a:gd name="T12" fmla="*/ 486 h 4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3" h="486">
                  <a:moveTo>
                    <a:pt x="0" y="69"/>
                  </a:moveTo>
                  <a:cubicBezTo>
                    <a:pt x="485" y="34"/>
                    <a:pt x="971" y="0"/>
                    <a:pt x="1167" y="69"/>
                  </a:cubicBezTo>
                  <a:cubicBezTo>
                    <a:pt x="1363" y="138"/>
                    <a:pt x="1174" y="417"/>
                    <a:pt x="1175" y="48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517525" y="3187700"/>
            <a:ext cx="203200" cy="192088"/>
          </a:xfrm>
          <a:prstGeom prst="hexagon">
            <a:avLst>
              <a:gd name="adj" fmla="val 26446"/>
              <a:gd name="vf" fmla="val 115470"/>
            </a:avLst>
          </a:prstGeom>
          <a:solidFill>
            <a:srgbClr val="FF021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384550" y="1358900"/>
            <a:ext cx="15287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400"/>
              <a:t>Mouse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60338" y="2655888"/>
            <a:ext cx="9271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400"/>
              <a:t>Virus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044700" y="3395663"/>
            <a:ext cx="1970088" cy="944562"/>
            <a:chOff x="1288" y="2387"/>
            <a:chExt cx="1241" cy="595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953" y="2406"/>
              <a:ext cx="576" cy="576"/>
              <a:chOff x="1953" y="2406"/>
              <a:chExt cx="576" cy="576"/>
            </a:xfrm>
          </p:grpSpPr>
          <p:sp>
            <p:nvSpPr>
              <p:cNvPr id="5152" name="Oval 10"/>
              <p:cNvSpPr>
                <a:spLocks noChangeArrowheads="1"/>
              </p:cNvSpPr>
              <p:nvPr/>
            </p:nvSpPr>
            <p:spPr bwMode="auto">
              <a:xfrm>
                <a:off x="1953" y="2406"/>
                <a:ext cx="576" cy="576"/>
              </a:xfrm>
              <a:prstGeom prst="ellipse">
                <a:avLst/>
              </a:prstGeom>
              <a:solidFill>
                <a:srgbClr val="FC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342900" indent="-342900" algn="ctr">
                  <a:buClr>
                    <a:schemeClr val="hlink"/>
                  </a:buClr>
                  <a:buSzPct val="70000"/>
                  <a:buFont typeface="Wingdings" pitchFamily="2" charset="2"/>
                  <a:buNone/>
                </a:pPr>
                <a:r>
                  <a:rPr lang="en-US"/>
                  <a:t>APC</a:t>
                </a:r>
              </a:p>
            </p:txBody>
          </p:sp>
          <p:sp>
            <p:nvSpPr>
              <p:cNvPr id="5153" name="AutoShape 11"/>
              <p:cNvSpPr>
                <a:spLocks noChangeArrowheads="1"/>
              </p:cNvSpPr>
              <p:nvPr/>
            </p:nvSpPr>
            <p:spPr bwMode="auto">
              <a:xfrm>
                <a:off x="2382" y="2648"/>
                <a:ext cx="128" cy="121"/>
              </a:xfrm>
              <a:prstGeom prst="hexagon">
                <a:avLst>
                  <a:gd name="adj" fmla="val 26446"/>
                  <a:gd name="vf" fmla="val 115470"/>
                </a:avLst>
              </a:prstGeom>
              <a:solidFill>
                <a:srgbClr val="FF021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54" name="AutoShape 12"/>
              <p:cNvSpPr>
                <a:spLocks noChangeArrowheads="1"/>
              </p:cNvSpPr>
              <p:nvPr/>
            </p:nvSpPr>
            <p:spPr bwMode="auto">
              <a:xfrm>
                <a:off x="2030" y="2744"/>
                <a:ext cx="128" cy="121"/>
              </a:xfrm>
              <a:prstGeom prst="hexagon">
                <a:avLst>
                  <a:gd name="adj" fmla="val 26446"/>
                  <a:gd name="vf" fmla="val 115470"/>
                </a:avLst>
              </a:prstGeom>
              <a:solidFill>
                <a:srgbClr val="FF021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55" name="AutoShape 13"/>
              <p:cNvSpPr>
                <a:spLocks noChangeArrowheads="1"/>
              </p:cNvSpPr>
              <p:nvPr/>
            </p:nvSpPr>
            <p:spPr bwMode="auto">
              <a:xfrm>
                <a:off x="2230" y="2752"/>
                <a:ext cx="128" cy="121"/>
              </a:xfrm>
              <a:prstGeom prst="hexagon">
                <a:avLst>
                  <a:gd name="adj" fmla="val 26446"/>
                  <a:gd name="vf" fmla="val 115470"/>
                </a:avLst>
              </a:prstGeom>
              <a:solidFill>
                <a:srgbClr val="FF021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151" name="Line 14"/>
            <p:cNvSpPr>
              <a:spLocks noChangeShapeType="1"/>
            </p:cNvSpPr>
            <p:nvPr/>
          </p:nvSpPr>
          <p:spPr bwMode="auto">
            <a:xfrm>
              <a:off x="1288" y="2387"/>
              <a:ext cx="652" cy="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5129" name="Rectangle 15"/>
          <p:cNvSpPr>
            <a:spLocks noGrp="1" noChangeArrowheads="1"/>
          </p:cNvSpPr>
          <p:nvPr>
            <p:ph type="title"/>
          </p:nvPr>
        </p:nvSpPr>
        <p:spPr>
          <a:xfrm>
            <a:off x="-95250" y="0"/>
            <a:ext cx="9372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CD8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 T cell epitopes in viral infection</a:t>
            </a:r>
          </a:p>
        </p:txBody>
      </p:sp>
      <p:sp>
        <p:nvSpPr>
          <p:cNvPr id="20496" name="AutoShape 16"/>
          <p:cNvSpPr>
            <a:spLocks noChangeArrowheads="1"/>
          </p:cNvSpPr>
          <p:nvPr/>
        </p:nvSpPr>
        <p:spPr bwMode="auto">
          <a:xfrm>
            <a:off x="1724025" y="3263900"/>
            <a:ext cx="203200" cy="192088"/>
          </a:xfrm>
          <a:prstGeom prst="hexagon">
            <a:avLst>
              <a:gd name="adj" fmla="val 26446"/>
              <a:gd name="vf" fmla="val 115470"/>
            </a:avLst>
          </a:prstGeom>
          <a:solidFill>
            <a:srgbClr val="FF021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3467100" y="3209925"/>
            <a:ext cx="133350" cy="0"/>
          </a:xfrm>
          <a:prstGeom prst="line">
            <a:avLst/>
          </a:prstGeom>
          <a:noFill/>
          <a:ln w="19050">
            <a:solidFill>
              <a:srgbClr val="FF021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340100" y="3552825"/>
            <a:ext cx="400050" cy="165100"/>
            <a:chOff x="2104" y="2486"/>
            <a:chExt cx="252" cy="104"/>
          </a:xfrm>
        </p:grpSpPr>
        <p:sp>
          <p:nvSpPr>
            <p:cNvPr id="5146" name="Line 19"/>
            <p:cNvSpPr>
              <a:spLocks noChangeShapeType="1"/>
            </p:cNvSpPr>
            <p:nvPr/>
          </p:nvSpPr>
          <p:spPr bwMode="auto">
            <a:xfrm>
              <a:off x="2104" y="2590"/>
              <a:ext cx="84" cy="0"/>
            </a:xfrm>
            <a:prstGeom prst="line">
              <a:avLst/>
            </a:prstGeom>
            <a:noFill/>
            <a:ln w="19050">
              <a:solidFill>
                <a:srgbClr val="FF021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47" name="Line 20"/>
            <p:cNvSpPr>
              <a:spLocks noChangeShapeType="1"/>
            </p:cNvSpPr>
            <p:nvPr/>
          </p:nvSpPr>
          <p:spPr bwMode="auto">
            <a:xfrm>
              <a:off x="2152" y="2534"/>
              <a:ext cx="84" cy="0"/>
            </a:xfrm>
            <a:prstGeom prst="line">
              <a:avLst/>
            </a:prstGeom>
            <a:noFill/>
            <a:ln w="19050">
              <a:solidFill>
                <a:srgbClr val="FF021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48" name="Line 21"/>
            <p:cNvSpPr>
              <a:spLocks noChangeShapeType="1"/>
            </p:cNvSpPr>
            <p:nvPr/>
          </p:nvSpPr>
          <p:spPr bwMode="auto">
            <a:xfrm>
              <a:off x="2176" y="2486"/>
              <a:ext cx="84" cy="0"/>
            </a:xfrm>
            <a:prstGeom prst="line">
              <a:avLst/>
            </a:prstGeom>
            <a:noFill/>
            <a:ln w="19050">
              <a:solidFill>
                <a:srgbClr val="FF021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49" name="Line 22"/>
            <p:cNvSpPr>
              <a:spLocks noChangeShapeType="1"/>
            </p:cNvSpPr>
            <p:nvPr/>
          </p:nvSpPr>
          <p:spPr bwMode="auto">
            <a:xfrm>
              <a:off x="2272" y="2582"/>
              <a:ext cx="84" cy="0"/>
            </a:xfrm>
            <a:prstGeom prst="line">
              <a:avLst/>
            </a:prstGeom>
            <a:noFill/>
            <a:ln w="19050">
              <a:solidFill>
                <a:srgbClr val="FF021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500313" y="3046413"/>
            <a:ext cx="1204912" cy="396875"/>
            <a:chOff x="1665" y="2167"/>
            <a:chExt cx="669" cy="250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2122" y="2273"/>
              <a:ext cx="212" cy="144"/>
              <a:chOff x="2130" y="2169"/>
              <a:chExt cx="212" cy="144"/>
            </a:xfrm>
          </p:grpSpPr>
          <p:sp>
            <p:nvSpPr>
              <p:cNvPr id="5144" name="Line 25"/>
              <p:cNvSpPr>
                <a:spLocks noChangeShapeType="1"/>
              </p:cNvSpPr>
              <p:nvPr/>
            </p:nvSpPr>
            <p:spPr bwMode="auto">
              <a:xfrm>
                <a:off x="2243" y="2230"/>
                <a:ext cx="0" cy="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45" name="Freeform 26"/>
              <p:cNvSpPr>
                <a:spLocks/>
              </p:cNvSpPr>
              <p:nvPr/>
            </p:nvSpPr>
            <p:spPr bwMode="auto">
              <a:xfrm>
                <a:off x="2130" y="2169"/>
                <a:ext cx="212" cy="47"/>
              </a:xfrm>
              <a:custGeom>
                <a:avLst/>
                <a:gdLst>
                  <a:gd name="T0" fmla="*/ 0 w 212"/>
                  <a:gd name="T1" fmla="*/ 0 h 47"/>
                  <a:gd name="T2" fmla="*/ 113 w 212"/>
                  <a:gd name="T3" fmla="*/ 46 h 47"/>
                  <a:gd name="T4" fmla="*/ 212 w 212"/>
                  <a:gd name="T5" fmla="*/ 8 h 47"/>
                  <a:gd name="T6" fmla="*/ 0 60000 65536"/>
                  <a:gd name="T7" fmla="*/ 0 60000 65536"/>
                  <a:gd name="T8" fmla="*/ 0 60000 65536"/>
                  <a:gd name="T9" fmla="*/ 0 w 212"/>
                  <a:gd name="T10" fmla="*/ 0 h 47"/>
                  <a:gd name="T11" fmla="*/ 212 w 212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" h="47">
                    <a:moveTo>
                      <a:pt x="0" y="0"/>
                    </a:moveTo>
                    <a:cubicBezTo>
                      <a:pt x="39" y="22"/>
                      <a:pt x="78" y="45"/>
                      <a:pt x="113" y="46"/>
                    </a:cubicBezTo>
                    <a:cubicBezTo>
                      <a:pt x="148" y="47"/>
                      <a:pt x="196" y="14"/>
                      <a:pt x="212" y="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143" name="Text Box 27"/>
            <p:cNvSpPr txBox="1">
              <a:spLocks noChangeArrowheads="1"/>
            </p:cNvSpPr>
            <p:nvPr/>
          </p:nvSpPr>
          <p:spPr bwMode="auto">
            <a:xfrm>
              <a:off x="1665" y="2167"/>
              <a:ext cx="58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/>
                <a:t>MHC-I</a:t>
              </a: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4103688" y="3865563"/>
            <a:ext cx="1349375" cy="693737"/>
            <a:chOff x="652" y="3244"/>
            <a:chExt cx="850" cy="437"/>
          </a:xfrm>
        </p:grpSpPr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1126" y="3272"/>
              <a:ext cx="376" cy="409"/>
              <a:chOff x="1126" y="3272"/>
              <a:chExt cx="376" cy="409"/>
            </a:xfrm>
          </p:grpSpPr>
          <p:sp>
            <p:nvSpPr>
              <p:cNvPr id="5137" name="AutoShape 30"/>
              <p:cNvSpPr>
                <a:spLocks noChangeArrowheads="1"/>
              </p:cNvSpPr>
              <p:nvPr/>
            </p:nvSpPr>
            <p:spPr bwMode="auto">
              <a:xfrm>
                <a:off x="1182" y="3272"/>
                <a:ext cx="128" cy="121"/>
              </a:xfrm>
              <a:prstGeom prst="hexagon">
                <a:avLst>
                  <a:gd name="adj" fmla="val 26446"/>
                  <a:gd name="vf" fmla="val 115470"/>
                </a:avLst>
              </a:prstGeom>
              <a:solidFill>
                <a:srgbClr val="FF021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38" name="AutoShape 31"/>
              <p:cNvSpPr>
                <a:spLocks noChangeArrowheads="1"/>
              </p:cNvSpPr>
              <p:nvPr/>
            </p:nvSpPr>
            <p:spPr bwMode="auto">
              <a:xfrm>
                <a:off x="1278" y="3368"/>
                <a:ext cx="128" cy="121"/>
              </a:xfrm>
              <a:prstGeom prst="hexagon">
                <a:avLst>
                  <a:gd name="adj" fmla="val 26446"/>
                  <a:gd name="vf" fmla="val 115470"/>
                </a:avLst>
              </a:prstGeom>
              <a:solidFill>
                <a:srgbClr val="FF021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39" name="AutoShape 32"/>
              <p:cNvSpPr>
                <a:spLocks noChangeArrowheads="1"/>
              </p:cNvSpPr>
              <p:nvPr/>
            </p:nvSpPr>
            <p:spPr bwMode="auto">
              <a:xfrm>
                <a:off x="1126" y="3464"/>
                <a:ext cx="128" cy="121"/>
              </a:xfrm>
              <a:prstGeom prst="hexagon">
                <a:avLst>
                  <a:gd name="adj" fmla="val 26446"/>
                  <a:gd name="vf" fmla="val 115470"/>
                </a:avLst>
              </a:prstGeom>
              <a:solidFill>
                <a:srgbClr val="FF021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40" name="AutoShape 33"/>
              <p:cNvSpPr>
                <a:spLocks noChangeArrowheads="1"/>
              </p:cNvSpPr>
              <p:nvPr/>
            </p:nvSpPr>
            <p:spPr bwMode="auto">
              <a:xfrm>
                <a:off x="1374" y="3464"/>
                <a:ext cx="128" cy="121"/>
              </a:xfrm>
              <a:prstGeom prst="hexagon">
                <a:avLst>
                  <a:gd name="adj" fmla="val 26446"/>
                  <a:gd name="vf" fmla="val 115470"/>
                </a:avLst>
              </a:prstGeom>
              <a:solidFill>
                <a:srgbClr val="FF021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41" name="AutoShape 34"/>
              <p:cNvSpPr>
                <a:spLocks noChangeArrowheads="1"/>
              </p:cNvSpPr>
              <p:nvPr/>
            </p:nvSpPr>
            <p:spPr bwMode="auto">
              <a:xfrm>
                <a:off x="1262" y="3560"/>
                <a:ext cx="128" cy="121"/>
              </a:xfrm>
              <a:prstGeom prst="hexagon">
                <a:avLst>
                  <a:gd name="adj" fmla="val 26446"/>
                  <a:gd name="vf" fmla="val 115470"/>
                </a:avLst>
              </a:prstGeom>
              <a:solidFill>
                <a:srgbClr val="FF021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136" name="Line 35"/>
            <p:cNvSpPr>
              <a:spLocks noChangeShapeType="1"/>
            </p:cNvSpPr>
            <p:nvPr/>
          </p:nvSpPr>
          <p:spPr bwMode="auto">
            <a:xfrm>
              <a:off x="652" y="3244"/>
              <a:ext cx="401" cy="1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6" grpId="0" animBg="1"/>
      <p:bldP spid="204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56"/>
          <p:cNvSpPr>
            <a:spLocks noChangeArrowheads="1"/>
          </p:cNvSpPr>
          <p:nvPr/>
        </p:nvSpPr>
        <p:spPr bwMode="auto">
          <a:xfrm>
            <a:off x="2057400" y="4419600"/>
            <a:ext cx="990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Oval 57"/>
          <p:cNvSpPr>
            <a:spLocks noChangeArrowheads="1"/>
          </p:cNvSpPr>
          <p:nvPr/>
        </p:nvSpPr>
        <p:spPr bwMode="auto">
          <a:xfrm>
            <a:off x="1905000" y="1600200"/>
            <a:ext cx="990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39800" y="1809750"/>
            <a:ext cx="8204200" cy="3067050"/>
            <a:chOff x="591" y="1698"/>
            <a:chExt cx="5168" cy="1334"/>
          </a:xfrm>
        </p:grpSpPr>
        <p:sp>
          <p:nvSpPr>
            <p:cNvPr id="6195" name="Oval 3"/>
            <p:cNvSpPr>
              <a:spLocks noChangeArrowheads="1"/>
            </p:cNvSpPr>
            <p:nvPr/>
          </p:nvSpPr>
          <p:spPr bwMode="auto">
            <a:xfrm>
              <a:off x="591" y="1698"/>
              <a:ext cx="3797" cy="133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96" name="Freeform 4"/>
            <p:cNvSpPr>
              <a:spLocks/>
            </p:cNvSpPr>
            <p:nvPr/>
          </p:nvSpPr>
          <p:spPr bwMode="auto">
            <a:xfrm>
              <a:off x="4396" y="2288"/>
              <a:ext cx="1363" cy="486"/>
            </a:xfrm>
            <a:custGeom>
              <a:avLst/>
              <a:gdLst>
                <a:gd name="T0" fmla="*/ 0 w 1363"/>
                <a:gd name="T1" fmla="*/ 69 h 486"/>
                <a:gd name="T2" fmla="*/ 1167 w 1363"/>
                <a:gd name="T3" fmla="*/ 69 h 486"/>
                <a:gd name="T4" fmla="*/ 1175 w 1363"/>
                <a:gd name="T5" fmla="*/ 486 h 486"/>
                <a:gd name="T6" fmla="*/ 0 60000 65536"/>
                <a:gd name="T7" fmla="*/ 0 60000 65536"/>
                <a:gd name="T8" fmla="*/ 0 60000 65536"/>
                <a:gd name="T9" fmla="*/ 0 w 1363"/>
                <a:gd name="T10" fmla="*/ 0 h 486"/>
                <a:gd name="T11" fmla="*/ 1363 w 1363"/>
                <a:gd name="T12" fmla="*/ 486 h 4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3" h="486">
                  <a:moveTo>
                    <a:pt x="0" y="69"/>
                  </a:moveTo>
                  <a:cubicBezTo>
                    <a:pt x="485" y="34"/>
                    <a:pt x="971" y="0"/>
                    <a:pt x="1167" y="69"/>
                  </a:cubicBezTo>
                  <a:cubicBezTo>
                    <a:pt x="1363" y="138"/>
                    <a:pt x="1174" y="417"/>
                    <a:pt x="1175" y="48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100388" y="3425825"/>
            <a:ext cx="914400" cy="914400"/>
            <a:chOff x="1953" y="2406"/>
            <a:chExt cx="576" cy="576"/>
          </a:xfrm>
        </p:grpSpPr>
        <p:sp>
          <p:nvSpPr>
            <p:cNvPr id="6191" name="Oval 6"/>
            <p:cNvSpPr>
              <a:spLocks noChangeArrowheads="1"/>
            </p:cNvSpPr>
            <p:nvPr/>
          </p:nvSpPr>
          <p:spPr bwMode="auto">
            <a:xfrm>
              <a:off x="1953" y="2406"/>
              <a:ext cx="576" cy="576"/>
            </a:xfrm>
            <a:prstGeom prst="ellipse">
              <a:avLst/>
            </a:prstGeom>
            <a:solidFill>
              <a:srgbClr val="F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/>
                <a:t>APC</a:t>
              </a:r>
            </a:p>
          </p:txBody>
        </p:sp>
        <p:sp>
          <p:nvSpPr>
            <p:cNvPr id="6192" name="AutoShape 7"/>
            <p:cNvSpPr>
              <a:spLocks noChangeArrowheads="1"/>
            </p:cNvSpPr>
            <p:nvPr/>
          </p:nvSpPr>
          <p:spPr bwMode="auto">
            <a:xfrm>
              <a:off x="2382" y="2648"/>
              <a:ext cx="128" cy="121"/>
            </a:xfrm>
            <a:prstGeom prst="hexagon">
              <a:avLst>
                <a:gd name="adj" fmla="val 26446"/>
                <a:gd name="vf" fmla="val 115470"/>
              </a:avLst>
            </a:prstGeom>
            <a:solidFill>
              <a:srgbClr val="FF021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93" name="AutoShape 8"/>
            <p:cNvSpPr>
              <a:spLocks noChangeArrowheads="1"/>
            </p:cNvSpPr>
            <p:nvPr/>
          </p:nvSpPr>
          <p:spPr bwMode="auto">
            <a:xfrm>
              <a:off x="2030" y="2744"/>
              <a:ext cx="128" cy="121"/>
            </a:xfrm>
            <a:prstGeom prst="hexagon">
              <a:avLst>
                <a:gd name="adj" fmla="val 26446"/>
                <a:gd name="vf" fmla="val 115470"/>
              </a:avLst>
            </a:prstGeom>
            <a:solidFill>
              <a:srgbClr val="FF021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94" name="AutoShape 9"/>
            <p:cNvSpPr>
              <a:spLocks noChangeArrowheads="1"/>
            </p:cNvSpPr>
            <p:nvPr/>
          </p:nvSpPr>
          <p:spPr bwMode="auto">
            <a:xfrm>
              <a:off x="2230" y="2752"/>
              <a:ext cx="128" cy="121"/>
            </a:xfrm>
            <a:prstGeom prst="hexagon">
              <a:avLst>
                <a:gd name="adj" fmla="val 26446"/>
                <a:gd name="vf" fmla="val 115470"/>
              </a:avLst>
            </a:prstGeom>
            <a:solidFill>
              <a:srgbClr val="FF021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151" name="Line 10"/>
          <p:cNvSpPr>
            <a:spLocks noChangeShapeType="1"/>
          </p:cNvSpPr>
          <p:nvPr/>
        </p:nvSpPr>
        <p:spPr bwMode="auto">
          <a:xfrm>
            <a:off x="3467100" y="3209925"/>
            <a:ext cx="133350" cy="0"/>
          </a:xfrm>
          <a:prstGeom prst="line">
            <a:avLst/>
          </a:prstGeom>
          <a:noFill/>
          <a:ln w="19050">
            <a:solidFill>
              <a:srgbClr val="FF021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340100" y="3552825"/>
            <a:ext cx="400050" cy="165100"/>
            <a:chOff x="2104" y="2486"/>
            <a:chExt cx="252" cy="104"/>
          </a:xfrm>
        </p:grpSpPr>
        <p:sp>
          <p:nvSpPr>
            <p:cNvPr id="6187" name="Line 12"/>
            <p:cNvSpPr>
              <a:spLocks noChangeShapeType="1"/>
            </p:cNvSpPr>
            <p:nvPr/>
          </p:nvSpPr>
          <p:spPr bwMode="auto">
            <a:xfrm>
              <a:off x="2104" y="2590"/>
              <a:ext cx="84" cy="0"/>
            </a:xfrm>
            <a:prstGeom prst="line">
              <a:avLst/>
            </a:prstGeom>
            <a:noFill/>
            <a:ln w="19050">
              <a:solidFill>
                <a:srgbClr val="FF021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188" name="Line 13"/>
            <p:cNvSpPr>
              <a:spLocks noChangeShapeType="1"/>
            </p:cNvSpPr>
            <p:nvPr/>
          </p:nvSpPr>
          <p:spPr bwMode="auto">
            <a:xfrm>
              <a:off x="2152" y="2534"/>
              <a:ext cx="84" cy="0"/>
            </a:xfrm>
            <a:prstGeom prst="line">
              <a:avLst/>
            </a:prstGeom>
            <a:noFill/>
            <a:ln w="19050">
              <a:solidFill>
                <a:srgbClr val="FF021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189" name="Line 14"/>
            <p:cNvSpPr>
              <a:spLocks noChangeShapeType="1"/>
            </p:cNvSpPr>
            <p:nvPr/>
          </p:nvSpPr>
          <p:spPr bwMode="auto">
            <a:xfrm>
              <a:off x="2176" y="2486"/>
              <a:ext cx="84" cy="0"/>
            </a:xfrm>
            <a:prstGeom prst="line">
              <a:avLst/>
            </a:prstGeom>
            <a:noFill/>
            <a:ln w="19050">
              <a:solidFill>
                <a:srgbClr val="FF021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190" name="Line 15"/>
            <p:cNvSpPr>
              <a:spLocks noChangeShapeType="1"/>
            </p:cNvSpPr>
            <p:nvPr/>
          </p:nvSpPr>
          <p:spPr bwMode="auto">
            <a:xfrm>
              <a:off x="2272" y="2582"/>
              <a:ext cx="84" cy="0"/>
            </a:xfrm>
            <a:prstGeom prst="line">
              <a:avLst/>
            </a:prstGeom>
            <a:noFill/>
            <a:ln w="19050">
              <a:solidFill>
                <a:srgbClr val="FF021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498725" y="3046413"/>
            <a:ext cx="1206500" cy="396875"/>
            <a:chOff x="1665" y="2167"/>
            <a:chExt cx="669" cy="250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2122" y="2273"/>
              <a:ext cx="212" cy="144"/>
              <a:chOff x="2130" y="2169"/>
              <a:chExt cx="212" cy="144"/>
            </a:xfrm>
          </p:grpSpPr>
          <p:sp>
            <p:nvSpPr>
              <p:cNvPr id="6185" name="Line 18"/>
              <p:cNvSpPr>
                <a:spLocks noChangeShapeType="1"/>
              </p:cNvSpPr>
              <p:nvPr/>
            </p:nvSpPr>
            <p:spPr bwMode="auto">
              <a:xfrm>
                <a:off x="2243" y="2230"/>
                <a:ext cx="0" cy="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86" name="Freeform 19"/>
              <p:cNvSpPr>
                <a:spLocks/>
              </p:cNvSpPr>
              <p:nvPr/>
            </p:nvSpPr>
            <p:spPr bwMode="auto">
              <a:xfrm>
                <a:off x="2130" y="2169"/>
                <a:ext cx="212" cy="47"/>
              </a:xfrm>
              <a:custGeom>
                <a:avLst/>
                <a:gdLst>
                  <a:gd name="T0" fmla="*/ 0 w 212"/>
                  <a:gd name="T1" fmla="*/ 0 h 47"/>
                  <a:gd name="T2" fmla="*/ 113 w 212"/>
                  <a:gd name="T3" fmla="*/ 46 h 47"/>
                  <a:gd name="T4" fmla="*/ 212 w 212"/>
                  <a:gd name="T5" fmla="*/ 8 h 47"/>
                  <a:gd name="T6" fmla="*/ 0 60000 65536"/>
                  <a:gd name="T7" fmla="*/ 0 60000 65536"/>
                  <a:gd name="T8" fmla="*/ 0 60000 65536"/>
                  <a:gd name="T9" fmla="*/ 0 w 212"/>
                  <a:gd name="T10" fmla="*/ 0 h 47"/>
                  <a:gd name="T11" fmla="*/ 212 w 212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" h="47">
                    <a:moveTo>
                      <a:pt x="0" y="0"/>
                    </a:moveTo>
                    <a:cubicBezTo>
                      <a:pt x="39" y="22"/>
                      <a:pt x="78" y="45"/>
                      <a:pt x="113" y="46"/>
                    </a:cubicBezTo>
                    <a:cubicBezTo>
                      <a:pt x="148" y="47"/>
                      <a:pt x="196" y="14"/>
                      <a:pt x="212" y="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84" name="Text Box 20"/>
            <p:cNvSpPr txBox="1">
              <a:spLocks noChangeArrowheads="1"/>
            </p:cNvSpPr>
            <p:nvPr/>
          </p:nvSpPr>
          <p:spPr bwMode="auto">
            <a:xfrm>
              <a:off x="1665" y="2167"/>
              <a:ext cx="58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/>
                <a:t>MHC-I</a:t>
              </a:r>
            </a:p>
          </p:txBody>
        </p:sp>
      </p:grpSp>
      <p:sp>
        <p:nvSpPr>
          <p:cNvPr id="6154" name="AutoShape 21"/>
          <p:cNvSpPr>
            <a:spLocks noChangeArrowheads="1"/>
          </p:cNvSpPr>
          <p:nvPr/>
        </p:nvSpPr>
        <p:spPr bwMode="auto">
          <a:xfrm>
            <a:off x="517525" y="3187700"/>
            <a:ext cx="203200" cy="192088"/>
          </a:xfrm>
          <a:prstGeom prst="hexagon">
            <a:avLst>
              <a:gd name="adj" fmla="val 26446"/>
              <a:gd name="vf" fmla="val 115470"/>
            </a:avLst>
          </a:prstGeom>
          <a:solidFill>
            <a:srgbClr val="FF021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55" name="AutoShape 22"/>
          <p:cNvSpPr>
            <a:spLocks noChangeArrowheads="1"/>
          </p:cNvSpPr>
          <p:nvPr/>
        </p:nvSpPr>
        <p:spPr bwMode="auto">
          <a:xfrm>
            <a:off x="1724025" y="3263900"/>
            <a:ext cx="203200" cy="192088"/>
          </a:xfrm>
          <a:prstGeom prst="hexagon">
            <a:avLst>
              <a:gd name="adj" fmla="val 26446"/>
              <a:gd name="vf" fmla="val 115470"/>
            </a:avLst>
          </a:prstGeom>
          <a:solidFill>
            <a:srgbClr val="FF021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56" name="Line 23"/>
          <p:cNvSpPr>
            <a:spLocks noChangeShapeType="1"/>
          </p:cNvSpPr>
          <p:nvPr/>
        </p:nvSpPr>
        <p:spPr bwMode="auto">
          <a:xfrm>
            <a:off x="2044700" y="3395663"/>
            <a:ext cx="1035050" cy="32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3049588" y="2016125"/>
            <a:ext cx="914400" cy="1135063"/>
            <a:chOff x="1921" y="1518"/>
            <a:chExt cx="576" cy="715"/>
          </a:xfrm>
        </p:grpSpPr>
        <p:grpSp>
          <p:nvGrpSpPr>
            <p:cNvPr id="8" name="Group 25"/>
            <p:cNvGrpSpPr>
              <a:grpSpLocks/>
            </p:cNvGrpSpPr>
            <p:nvPr/>
          </p:nvGrpSpPr>
          <p:grpSpPr bwMode="auto">
            <a:xfrm rot="10800000">
              <a:off x="2122" y="2089"/>
              <a:ext cx="212" cy="144"/>
              <a:chOff x="2130" y="2169"/>
              <a:chExt cx="212" cy="144"/>
            </a:xfrm>
          </p:grpSpPr>
          <p:sp>
            <p:nvSpPr>
              <p:cNvPr id="6181" name="Line 26"/>
              <p:cNvSpPr>
                <a:spLocks noChangeShapeType="1"/>
              </p:cNvSpPr>
              <p:nvPr/>
            </p:nvSpPr>
            <p:spPr bwMode="auto">
              <a:xfrm>
                <a:off x="2243" y="2230"/>
                <a:ext cx="0" cy="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82" name="Freeform 27"/>
              <p:cNvSpPr>
                <a:spLocks/>
              </p:cNvSpPr>
              <p:nvPr/>
            </p:nvSpPr>
            <p:spPr bwMode="auto">
              <a:xfrm>
                <a:off x="2130" y="2169"/>
                <a:ext cx="212" cy="47"/>
              </a:xfrm>
              <a:custGeom>
                <a:avLst/>
                <a:gdLst>
                  <a:gd name="T0" fmla="*/ 0 w 212"/>
                  <a:gd name="T1" fmla="*/ 0 h 47"/>
                  <a:gd name="T2" fmla="*/ 113 w 212"/>
                  <a:gd name="T3" fmla="*/ 46 h 47"/>
                  <a:gd name="T4" fmla="*/ 212 w 212"/>
                  <a:gd name="T5" fmla="*/ 8 h 47"/>
                  <a:gd name="T6" fmla="*/ 0 60000 65536"/>
                  <a:gd name="T7" fmla="*/ 0 60000 65536"/>
                  <a:gd name="T8" fmla="*/ 0 60000 65536"/>
                  <a:gd name="T9" fmla="*/ 0 w 212"/>
                  <a:gd name="T10" fmla="*/ 0 h 47"/>
                  <a:gd name="T11" fmla="*/ 212 w 212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" h="47">
                    <a:moveTo>
                      <a:pt x="0" y="0"/>
                    </a:moveTo>
                    <a:cubicBezTo>
                      <a:pt x="39" y="22"/>
                      <a:pt x="78" y="45"/>
                      <a:pt x="113" y="46"/>
                    </a:cubicBezTo>
                    <a:cubicBezTo>
                      <a:pt x="148" y="47"/>
                      <a:pt x="196" y="14"/>
                      <a:pt x="212" y="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80" name="Oval 28"/>
            <p:cNvSpPr>
              <a:spLocks noChangeArrowheads="1"/>
            </p:cNvSpPr>
            <p:nvPr/>
          </p:nvSpPr>
          <p:spPr bwMode="auto">
            <a:xfrm>
              <a:off x="1921" y="1518"/>
              <a:ext cx="576" cy="576"/>
            </a:xfrm>
            <a:prstGeom prst="ellipse">
              <a:avLst/>
            </a:prstGeom>
            <a:solidFill>
              <a:srgbClr val="F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 b="1"/>
                <a:t>T</a:t>
              </a:r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3957638" y="2146300"/>
            <a:ext cx="2251075" cy="641350"/>
            <a:chOff x="2493" y="1600"/>
            <a:chExt cx="1418" cy="404"/>
          </a:xfrm>
        </p:grpSpPr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2493" y="1709"/>
              <a:ext cx="470" cy="176"/>
              <a:chOff x="2493" y="1709"/>
              <a:chExt cx="470" cy="176"/>
            </a:xfrm>
          </p:grpSpPr>
          <p:sp>
            <p:nvSpPr>
              <p:cNvPr id="6175" name="Rectangle 31"/>
              <p:cNvSpPr>
                <a:spLocks noChangeArrowheads="1"/>
              </p:cNvSpPr>
              <p:nvPr/>
            </p:nvSpPr>
            <p:spPr bwMode="auto">
              <a:xfrm>
                <a:off x="2739" y="1733"/>
                <a:ext cx="56" cy="56"/>
              </a:xfrm>
              <a:prstGeom prst="rect">
                <a:avLst/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76" name="Rectangle 32"/>
              <p:cNvSpPr>
                <a:spLocks noChangeArrowheads="1"/>
              </p:cNvSpPr>
              <p:nvPr/>
            </p:nvSpPr>
            <p:spPr bwMode="auto">
              <a:xfrm>
                <a:off x="2819" y="1829"/>
                <a:ext cx="56" cy="56"/>
              </a:xfrm>
              <a:prstGeom prst="rect">
                <a:avLst/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77" name="Rectangle 33"/>
              <p:cNvSpPr>
                <a:spLocks noChangeArrowheads="1"/>
              </p:cNvSpPr>
              <p:nvPr/>
            </p:nvSpPr>
            <p:spPr bwMode="auto">
              <a:xfrm>
                <a:off x="2907" y="1709"/>
                <a:ext cx="56" cy="56"/>
              </a:xfrm>
              <a:prstGeom prst="rect">
                <a:avLst/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78" name="Line 34"/>
              <p:cNvSpPr>
                <a:spLocks noChangeShapeType="1"/>
              </p:cNvSpPr>
              <p:nvPr/>
            </p:nvSpPr>
            <p:spPr bwMode="auto">
              <a:xfrm>
                <a:off x="2493" y="1766"/>
                <a:ext cx="19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74" name="Text Box 35"/>
            <p:cNvSpPr txBox="1">
              <a:spLocks noChangeArrowheads="1"/>
            </p:cNvSpPr>
            <p:nvPr/>
          </p:nvSpPr>
          <p:spPr bwMode="auto">
            <a:xfrm>
              <a:off x="2948" y="1600"/>
              <a:ext cx="963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/>
                <a:t>Cytokine Release</a:t>
              </a: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3963988" y="2473325"/>
            <a:ext cx="1770062" cy="1409700"/>
            <a:chOff x="2497" y="1806"/>
            <a:chExt cx="1115" cy="888"/>
          </a:xfrm>
        </p:grpSpPr>
        <p:cxnSp>
          <p:nvCxnSpPr>
            <p:cNvPr id="6171" name="AutoShape 37"/>
            <p:cNvCxnSpPr>
              <a:cxnSpLocks noChangeShapeType="1"/>
            </p:cNvCxnSpPr>
            <p:nvPr/>
          </p:nvCxnSpPr>
          <p:spPr bwMode="auto">
            <a:xfrm>
              <a:off x="2497" y="1806"/>
              <a:ext cx="32" cy="888"/>
            </a:xfrm>
            <a:prstGeom prst="curvedConnector3">
              <a:avLst>
                <a:gd name="adj1" fmla="val 928125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172" name="Rectangle 38"/>
            <p:cNvSpPr>
              <a:spLocks noChangeArrowheads="1"/>
            </p:cNvSpPr>
            <p:nvPr/>
          </p:nvSpPr>
          <p:spPr bwMode="auto">
            <a:xfrm>
              <a:off x="2760" y="2178"/>
              <a:ext cx="85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/>
                <a:t>Cytotoxicity</a:t>
              </a:r>
            </a:p>
          </p:txBody>
        </p:sp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1881188" y="1978025"/>
            <a:ext cx="1531937" cy="1092200"/>
            <a:chOff x="1225" y="1574"/>
            <a:chExt cx="965" cy="688"/>
          </a:xfrm>
        </p:grpSpPr>
        <p:sp>
          <p:nvSpPr>
            <p:cNvPr id="6168" name="Oval 40"/>
            <p:cNvSpPr>
              <a:spLocks noChangeArrowheads="1"/>
            </p:cNvSpPr>
            <p:nvPr/>
          </p:nvSpPr>
          <p:spPr bwMode="auto">
            <a:xfrm>
              <a:off x="1561" y="1574"/>
              <a:ext cx="576" cy="576"/>
            </a:xfrm>
            <a:prstGeom prst="ellipse">
              <a:avLst/>
            </a:prstGeom>
            <a:solidFill>
              <a:srgbClr val="F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 b="1"/>
                <a:t>T</a:t>
              </a:r>
            </a:p>
          </p:txBody>
        </p:sp>
        <p:sp>
          <p:nvSpPr>
            <p:cNvPr id="6169" name="Oval 41"/>
            <p:cNvSpPr>
              <a:spLocks noChangeArrowheads="1"/>
            </p:cNvSpPr>
            <p:nvPr/>
          </p:nvSpPr>
          <p:spPr bwMode="auto">
            <a:xfrm>
              <a:off x="1225" y="1686"/>
              <a:ext cx="576" cy="576"/>
            </a:xfrm>
            <a:prstGeom prst="ellipse">
              <a:avLst/>
            </a:prstGeom>
            <a:solidFill>
              <a:srgbClr val="F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 b="1"/>
                <a:t>T</a:t>
              </a:r>
            </a:p>
          </p:txBody>
        </p:sp>
        <p:sp>
          <p:nvSpPr>
            <p:cNvPr id="6170" name="Rectangle 42"/>
            <p:cNvSpPr>
              <a:spLocks noChangeArrowheads="1"/>
            </p:cNvSpPr>
            <p:nvPr/>
          </p:nvSpPr>
          <p:spPr bwMode="auto">
            <a:xfrm>
              <a:off x="1306" y="1594"/>
              <a:ext cx="88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/>
                <a:t>Proliferation</a:t>
              </a:r>
            </a:p>
          </p:txBody>
        </p:sp>
      </p:grpSp>
      <p:sp>
        <p:nvSpPr>
          <p:cNvPr id="6161" name="Text Box 43"/>
          <p:cNvSpPr txBox="1">
            <a:spLocks noChangeArrowheads="1"/>
          </p:cNvSpPr>
          <p:nvPr/>
        </p:nvSpPr>
        <p:spPr bwMode="auto">
          <a:xfrm>
            <a:off x="3384550" y="1358900"/>
            <a:ext cx="15287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400"/>
              <a:t>Mouse</a:t>
            </a:r>
          </a:p>
        </p:txBody>
      </p:sp>
      <p:sp>
        <p:nvSpPr>
          <p:cNvPr id="6162" name="Text Box 44"/>
          <p:cNvSpPr txBox="1">
            <a:spLocks noChangeArrowheads="1"/>
          </p:cNvSpPr>
          <p:nvPr/>
        </p:nvSpPr>
        <p:spPr bwMode="auto">
          <a:xfrm>
            <a:off x="160338" y="2655888"/>
            <a:ext cx="9271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400"/>
              <a:t>Virus</a:t>
            </a:r>
          </a:p>
        </p:txBody>
      </p:sp>
      <p:sp>
        <p:nvSpPr>
          <p:cNvPr id="6163" name="Freeform 45"/>
          <p:cNvSpPr>
            <a:spLocks/>
          </p:cNvSpPr>
          <p:nvPr/>
        </p:nvSpPr>
        <p:spPr bwMode="auto">
          <a:xfrm>
            <a:off x="3633788" y="2890838"/>
            <a:ext cx="109537" cy="466725"/>
          </a:xfrm>
          <a:custGeom>
            <a:avLst/>
            <a:gdLst>
              <a:gd name="T0" fmla="*/ 2147483647 w 69"/>
              <a:gd name="T1" fmla="*/ 0 h 294"/>
              <a:gd name="T2" fmla="*/ 2147483647 w 69"/>
              <a:gd name="T3" fmla="*/ 2147483647 h 294"/>
              <a:gd name="T4" fmla="*/ 0 w 69"/>
              <a:gd name="T5" fmla="*/ 2147483647 h 294"/>
              <a:gd name="T6" fmla="*/ 0 60000 65536"/>
              <a:gd name="T7" fmla="*/ 0 60000 65536"/>
              <a:gd name="T8" fmla="*/ 0 60000 65536"/>
              <a:gd name="T9" fmla="*/ 0 w 69"/>
              <a:gd name="T10" fmla="*/ 0 h 294"/>
              <a:gd name="T11" fmla="*/ 69 w 69"/>
              <a:gd name="T12" fmla="*/ 294 h 2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" h="294">
                <a:moveTo>
                  <a:pt x="53" y="0"/>
                </a:moveTo>
                <a:cubicBezTo>
                  <a:pt x="61" y="103"/>
                  <a:pt x="69" y="206"/>
                  <a:pt x="60" y="250"/>
                </a:cubicBezTo>
                <a:cubicBezTo>
                  <a:pt x="51" y="294"/>
                  <a:pt x="25" y="279"/>
                  <a:pt x="0" y="26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4" name="Text Box 46"/>
          <p:cNvSpPr txBox="1">
            <a:spLocks noChangeArrowheads="1"/>
          </p:cNvSpPr>
          <p:nvPr/>
        </p:nvSpPr>
        <p:spPr bwMode="auto">
          <a:xfrm>
            <a:off x="2814638" y="2833688"/>
            <a:ext cx="927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/>
              <a:t>TCR </a:t>
            </a:r>
          </a:p>
        </p:txBody>
      </p:sp>
      <p:sp>
        <p:nvSpPr>
          <p:cNvPr id="6165" name="Text Box 47"/>
          <p:cNvSpPr txBox="1">
            <a:spLocks noChangeArrowheads="1"/>
          </p:cNvSpPr>
          <p:nvPr/>
        </p:nvSpPr>
        <p:spPr bwMode="auto">
          <a:xfrm>
            <a:off x="3665538" y="2840038"/>
            <a:ext cx="927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/>
              <a:t>CD8 </a:t>
            </a:r>
          </a:p>
        </p:txBody>
      </p:sp>
      <p:pic>
        <p:nvPicPr>
          <p:cNvPr id="22577" name="Picture 49"/>
          <p:cNvPicPr>
            <a:picLocks noChangeAspect="1" noChangeArrowheads="1"/>
          </p:cNvPicPr>
          <p:nvPr/>
        </p:nvPicPr>
        <p:blipFill>
          <a:blip r:embed="rId3" cstate="print"/>
          <a:srcRect t="1004" b="18094"/>
          <a:stretch>
            <a:fillRect/>
          </a:stretch>
        </p:blipFill>
        <p:spPr bwMode="auto">
          <a:xfrm>
            <a:off x="217488" y="5232400"/>
            <a:ext cx="8863012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7" name="Rectangle 52"/>
          <p:cNvSpPr>
            <a:spLocks noGrp="1" noChangeArrowheads="1"/>
          </p:cNvSpPr>
          <p:nvPr>
            <p:ph type="title"/>
          </p:nvPr>
        </p:nvSpPr>
        <p:spPr>
          <a:xfrm>
            <a:off x="-180975" y="0"/>
            <a:ext cx="9525000" cy="1143000"/>
          </a:xfrm>
          <a:noFill/>
        </p:spPr>
        <p:txBody>
          <a:bodyPr/>
          <a:lstStyle/>
          <a:p>
            <a:pPr eaLnBrk="1" hangingPunct="1"/>
            <a:r>
              <a:rPr lang="en-US" sz="3600" smtClean="0"/>
              <a:t>CD8</a:t>
            </a:r>
            <a:r>
              <a:rPr lang="en-US" sz="3600" baseline="30000" smtClean="0"/>
              <a:t>+</a:t>
            </a:r>
            <a:r>
              <a:rPr lang="en-US" sz="3600" smtClean="0"/>
              <a:t> T cell epitopes in viral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2863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smtClean="0">
                <a:ea typeface="ＭＳ Ｐゴシック" pitchFamily="34" charset="-128"/>
              </a:rPr>
              <a:t>Goals </a:t>
            </a:r>
            <a:r>
              <a:rPr lang="en-US" sz="3600" dirty="0" smtClean="0">
                <a:ea typeface="ＭＳ Ｐゴシック" pitchFamily="34" charset="-128"/>
              </a:rPr>
              <a:t>of the Immune Epitope Database and Analysis Resource (IEDB)</a:t>
            </a:r>
            <a:r>
              <a:rPr lang="ar-SA" sz="3600" dirty="0" smtClean="0">
                <a:ea typeface="ＭＳ Ｐゴシック" pitchFamily="34" charset="-128"/>
                <a:cs typeface="Arial" pitchFamily="34" charset="0"/>
              </a:rPr>
              <a:t>‏</a:t>
            </a:r>
            <a:endParaRPr lang="en-US" sz="3600" dirty="0" smtClean="0">
              <a:ea typeface="ＭＳ Ｐゴシック" pitchFamily="34" charset="-128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58140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>
                <a:ea typeface="ＭＳ Ｐゴシック" pitchFamily="34" charset="-128"/>
              </a:rPr>
              <a:t>To catalog, organize and make accessible immune epitope related information</a:t>
            </a:r>
          </a:p>
          <a:p>
            <a:pPr lvl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>
                <a:ea typeface="ＭＳ Ｐゴシック" pitchFamily="34" charset="-128"/>
              </a:rPr>
              <a:t>B and T cell epitopes, MHC binding, MHC ligand elution</a:t>
            </a:r>
          </a:p>
          <a:p>
            <a:pPr lvl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>
                <a:ea typeface="ＭＳ Ｐゴシック" pitchFamily="34" charset="-128"/>
              </a:rPr>
              <a:t>Scope: infectious diseases, allergy, autoimmunity , transplantation.  (HIV </a:t>
            </a:r>
            <a:r>
              <a:rPr lang="en-US" sz="2400" dirty="0" smtClean="0">
                <a:ea typeface="ＭＳ Ｐゴシック" pitchFamily="34" charset="-128"/>
                <a:sym typeface="Wingdings" pitchFamily="2" charset="2"/>
              </a:rPr>
              <a:t> LANL database; no </a:t>
            </a:r>
            <a:r>
              <a:rPr lang="en-US" sz="2400" dirty="0" smtClean="0">
                <a:ea typeface="ＭＳ Ｐゴシック" pitchFamily="34" charset="-128"/>
              </a:rPr>
              <a:t>cancer)</a:t>
            </a:r>
          </a:p>
          <a:p>
            <a:pPr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>
                <a:ea typeface="ＭＳ Ｐゴシック" pitchFamily="34" charset="-128"/>
              </a:rPr>
              <a:t>Develop new methods to predict and model immune responses (</a:t>
            </a:r>
            <a:r>
              <a:rPr lang="en-US" sz="2800" dirty="0" smtClean="0">
                <a:ea typeface="ＭＳ Ｐゴシック" pitchFamily="34" charset="-128"/>
                <a:sym typeface="Wingdings" pitchFamily="2" charset="2"/>
              </a:rPr>
              <a:t> IEDB Analysis Resource)</a:t>
            </a:r>
            <a:endParaRPr lang="en-US" sz="2800" dirty="0" smtClean="0">
              <a:ea typeface="ＭＳ Ｐゴシック" pitchFamily="34" charset="-128"/>
            </a:endParaRPr>
          </a:p>
          <a:p>
            <a:pPr>
              <a:spcBef>
                <a:spcPts val="600"/>
              </a:spcBef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spcBef>
                <a:spcPts val="600"/>
              </a:spcBef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791200"/>
            <a:ext cx="914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www.iedb.org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48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911600"/>
            <a:ext cx="40386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43" name="Picture 19"/>
          <p:cNvPicPr>
            <a:picLocks noChangeAspect="1" noChangeArrowheads="1"/>
          </p:cNvPicPr>
          <p:nvPr/>
        </p:nvPicPr>
        <p:blipFill>
          <a:blip r:embed="rId4" cstate="print"/>
          <a:srcRect b="35950"/>
          <a:stretch>
            <a:fillRect/>
          </a:stretch>
        </p:blipFill>
        <p:spPr bwMode="auto">
          <a:xfrm>
            <a:off x="5087938" y="1779588"/>
            <a:ext cx="3522662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8244" name="Picture 20"/>
          <p:cNvPicPr>
            <a:picLocks noChangeAspect="1" noChangeArrowheads="1"/>
          </p:cNvPicPr>
          <p:nvPr/>
        </p:nvPicPr>
        <p:blipFill>
          <a:blip r:embed="rId5" cstate="print"/>
          <a:srcRect r="6422" b="52000"/>
          <a:stretch>
            <a:fillRect/>
          </a:stretch>
        </p:blipFill>
        <p:spPr bwMode="auto">
          <a:xfrm>
            <a:off x="4953000" y="2770188"/>
            <a:ext cx="2590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8245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2617788"/>
            <a:ext cx="1497013" cy="11160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8241" name="AutoShape 17"/>
          <p:cNvSpPr>
            <a:spLocks noChangeArrowheads="1"/>
          </p:cNvSpPr>
          <p:nvPr/>
        </p:nvSpPr>
        <p:spPr bwMode="auto">
          <a:xfrm>
            <a:off x="6705600" y="3227388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28600" y="1931988"/>
            <a:ext cx="4495800" cy="2971800"/>
            <a:chOff x="144" y="1728"/>
            <a:chExt cx="2832" cy="1872"/>
          </a:xfrm>
        </p:grpSpPr>
        <p:sp>
          <p:nvSpPr>
            <p:cNvPr id="13321" name="Rectangle 4"/>
            <p:cNvSpPr>
              <a:spLocks noChangeArrowheads="1"/>
            </p:cNvSpPr>
            <p:nvPr/>
          </p:nvSpPr>
          <p:spPr bwMode="auto">
            <a:xfrm>
              <a:off x="2304" y="2352"/>
              <a:ext cx="240" cy="1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13322" name="Picture 5" descr="PubMed"/>
            <p:cNvPicPr>
              <a:picLocks noChangeAspect="1" noChangeArrowheads="1"/>
            </p:cNvPicPr>
            <p:nvPr/>
          </p:nvPicPr>
          <p:blipFill>
            <a:blip r:embed="rId7" cstate="print"/>
            <a:srcRect r="38597"/>
            <a:stretch>
              <a:fillRect/>
            </a:stretch>
          </p:blipFill>
          <p:spPr bwMode="auto">
            <a:xfrm>
              <a:off x="144" y="2088"/>
              <a:ext cx="168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3" name="AutoShape 6"/>
            <p:cNvSpPr>
              <a:spLocks noChangeArrowheads="1"/>
            </p:cNvSpPr>
            <p:nvPr/>
          </p:nvSpPr>
          <p:spPr bwMode="auto">
            <a:xfrm>
              <a:off x="288" y="2928"/>
              <a:ext cx="2544" cy="672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IEDB</a:t>
              </a:r>
              <a:br>
                <a:rPr lang="en-US" sz="2000" b="1"/>
              </a:br>
              <a:r>
                <a:rPr lang="en-US" sz="2000" b="1"/>
                <a:t>www.iedb.org</a:t>
              </a:r>
            </a:p>
          </p:txBody>
        </p:sp>
        <p:sp>
          <p:nvSpPr>
            <p:cNvPr id="13324" name="Rectangle 7"/>
            <p:cNvSpPr>
              <a:spLocks noChangeArrowheads="1"/>
            </p:cNvSpPr>
            <p:nvPr/>
          </p:nvSpPr>
          <p:spPr bwMode="auto">
            <a:xfrm>
              <a:off x="1392" y="2064"/>
              <a:ext cx="48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AutoShape 8"/>
            <p:cNvSpPr>
              <a:spLocks noChangeArrowheads="1"/>
            </p:cNvSpPr>
            <p:nvPr/>
          </p:nvSpPr>
          <p:spPr bwMode="auto">
            <a:xfrm>
              <a:off x="768" y="2564"/>
              <a:ext cx="240" cy="336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6" name="Rectangle 9"/>
            <p:cNvSpPr>
              <a:spLocks noChangeArrowheads="1"/>
            </p:cNvSpPr>
            <p:nvPr/>
          </p:nvSpPr>
          <p:spPr bwMode="auto">
            <a:xfrm>
              <a:off x="2016" y="2352"/>
              <a:ext cx="240" cy="14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Rectangle 10"/>
            <p:cNvSpPr>
              <a:spLocks noChangeArrowheads="1"/>
            </p:cNvSpPr>
            <p:nvPr/>
          </p:nvSpPr>
          <p:spPr bwMode="auto">
            <a:xfrm>
              <a:off x="2064" y="2256"/>
              <a:ext cx="240" cy="14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Rectangle 11"/>
            <p:cNvSpPr>
              <a:spLocks noChangeArrowheads="1"/>
            </p:cNvSpPr>
            <p:nvPr/>
          </p:nvSpPr>
          <p:spPr bwMode="auto">
            <a:xfrm>
              <a:off x="2256" y="2304"/>
              <a:ext cx="240" cy="144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329" name="Rectangle 12"/>
            <p:cNvSpPr>
              <a:spLocks noChangeArrowheads="1"/>
            </p:cNvSpPr>
            <p:nvPr/>
          </p:nvSpPr>
          <p:spPr bwMode="auto">
            <a:xfrm>
              <a:off x="2304" y="2208"/>
              <a:ext cx="240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330" name="Text Box 13"/>
            <p:cNvSpPr txBox="1">
              <a:spLocks noChangeArrowheads="1"/>
            </p:cNvSpPr>
            <p:nvPr/>
          </p:nvSpPr>
          <p:spPr bwMode="auto">
            <a:xfrm>
              <a:off x="240" y="1872"/>
              <a:ext cx="1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Literature curation</a:t>
              </a:r>
            </a:p>
          </p:txBody>
        </p:sp>
        <p:sp>
          <p:nvSpPr>
            <p:cNvPr id="13331" name="AutoShape 14"/>
            <p:cNvSpPr>
              <a:spLocks noChangeArrowheads="1"/>
            </p:cNvSpPr>
            <p:nvPr/>
          </p:nvSpPr>
          <p:spPr bwMode="auto">
            <a:xfrm>
              <a:off x="2098" y="2564"/>
              <a:ext cx="240" cy="336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Text Box 15"/>
            <p:cNvSpPr txBox="1">
              <a:spLocks noChangeArrowheads="1"/>
            </p:cNvSpPr>
            <p:nvPr/>
          </p:nvSpPr>
          <p:spPr bwMode="auto">
            <a:xfrm>
              <a:off x="1536" y="1728"/>
              <a:ext cx="14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Epitope discovery </a:t>
              </a:r>
              <a:br>
                <a:rPr lang="en-US"/>
              </a:br>
              <a:r>
                <a:rPr lang="en-US"/>
                <a:t>contract submission </a:t>
              </a:r>
            </a:p>
          </p:txBody>
        </p:sp>
        <p:sp>
          <p:nvSpPr>
            <p:cNvPr id="13333" name="Rectangle 26"/>
            <p:cNvSpPr>
              <a:spLocks noChangeArrowheads="1"/>
            </p:cNvSpPr>
            <p:nvPr/>
          </p:nvSpPr>
          <p:spPr bwMode="auto">
            <a:xfrm>
              <a:off x="1056" y="2379"/>
              <a:ext cx="864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Rectangle 25"/>
            <p:cNvSpPr>
              <a:spLocks noChangeArrowheads="1"/>
            </p:cNvSpPr>
            <p:nvPr/>
          </p:nvSpPr>
          <p:spPr bwMode="auto">
            <a:xfrm>
              <a:off x="227" y="1728"/>
              <a:ext cx="1248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Rectangle 27"/>
            <p:cNvSpPr>
              <a:spLocks noChangeArrowheads="1"/>
            </p:cNvSpPr>
            <p:nvPr/>
          </p:nvSpPr>
          <p:spPr bwMode="auto">
            <a:xfrm>
              <a:off x="1536" y="1728"/>
              <a:ext cx="1344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0" name="Rectangle 3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Populating the IEDB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572000" y="1143000"/>
            <a:ext cx="4572000" cy="5257800"/>
            <a:chOff x="4572000" y="1143000"/>
            <a:chExt cx="4572000" cy="5257800"/>
          </a:xfrm>
        </p:grpSpPr>
        <p:sp>
          <p:nvSpPr>
            <p:cNvPr id="24" name="Rectangle 23"/>
            <p:cNvSpPr/>
            <p:nvPr/>
          </p:nvSpPr>
          <p:spPr>
            <a:xfrm>
              <a:off x="4648200" y="1524000"/>
              <a:ext cx="4419600" cy="4876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72000" y="1143000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Part III: Data representation</a:t>
              </a:r>
              <a:endParaRPr lang="en-US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6830" y="1219200"/>
            <a:ext cx="2188032" cy="3733799"/>
            <a:chOff x="6172200" y="1143000"/>
            <a:chExt cx="3352800" cy="4860984"/>
          </a:xfrm>
        </p:grpSpPr>
        <p:sp>
          <p:nvSpPr>
            <p:cNvPr id="29" name="Rectangle 28"/>
            <p:cNvSpPr/>
            <p:nvPr/>
          </p:nvSpPr>
          <p:spPr>
            <a:xfrm>
              <a:off x="6172200" y="1894114"/>
              <a:ext cx="3352800" cy="410987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2200" y="1143000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Part II: Document categorization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0"/>
            <a:ext cx="3810000" cy="4419600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600" y="2998788"/>
            <a:ext cx="2362200" cy="228600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447800" y="4062413"/>
            <a:ext cx="1371600" cy="204787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04800" y="4687888"/>
            <a:ext cx="2362200" cy="265112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09600" y="5181600"/>
            <a:ext cx="1905000" cy="304800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>
            <a:hlinkClick r:id="rId4"/>
          </p:cNvPr>
          <p:cNvSpPr>
            <a:spLocks noChangeArrowheads="1"/>
          </p:cNvSpPr>
          <p:nvPr/>
        </p:nvSpPr>
        <p:spPr bwMode="auto">
          <a:xfrm flipH="1">
            <a:off x="2673350" y="3087688"/>
            <a:ext cx="560388" cy="361950"/>
          </a:xfrm>
          <a:prstGeom prst="rightArrow">
            <a:avLst>
              <a:gd name="adj1" fmla="val 50000"/>
              <a:gd name="adj2" fmla="val 40240"/>
            </a:avLst>
          </a:prstGeom>
          <a:solidFill>
            <a:srgbClr val="FF02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>
            <a:hlinkClick r:id="rId4"/>
          </p:cNvPr>
          <p:cNvSpPr>
            <a:spLocks noChangeArrowheads="1"/>
          </p:cNvSpPr>
          <p:nvPr/>
        </p:nvSpPr>
        <p:spPr bwMode="auto">
          <a:xfrm flipH="1">
            <a:off x="762000" y="3981450"/>
            <a:ext cx="560388" cy="361950"/>
          </a:xfrm>
          <a:prstGeom prst="rightArrow">
            <a:avLst>
              <a:gd name="adj1" fmla="val 50000"/>
              <a:gd name="adj2" fmla="val 40240"/>
            </a:avLst>
          </a:prstGeom>
          <a:solidFill>
            <a:srgbClr val="FF02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>
            <a:hlinkClick r:id="rId4"/>
          </p:cNvPr>
          <p:cNvSpPr>
            <a:spLocks noChangeArrowheads="1"/>
          </p:cNvSpPr>
          <p:nvPr/>
        </p:nvSpPr>
        <p:spPr bwMode="auto">
          <a:xfrm flipH="1">
            <a:off x="762000" y="2609850"/>
            <a:ext cx="560388" cy="361950"/>
          </a:xfrm>
          <a:prstGeom prst="rightArrow">
            <a:avLst>
              <a:gd name="adj1" fmla="val 50000"/>
              <a:gd name="adj2" fmla="val 40240"/>
            </a:avLst>
          </a:prstGeom>
          <a:solidFill>
            <a:srgbClr val="FF02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Ontology of Biomedical Investigations (OBI)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Immune Epitope Database (IEDB)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Representing IEDB experiments using OBI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Flow </a:t>
            </a:r>
            <a:r>
              <a:rPr lang="en-US" dirty="0" err="1" smtClean="0"/>
              <a:t>cytometry</a:t>
            </a:r>
            <a:r>
              <a:rPr lang="en-US" dirty="0" smtClean="0"/>
              <a:t> in OBI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28600" y="1715656"/>
            <a:ext cx="5334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>
            <a:hlinkClick r:id="rId4"/>
          </p:cNvPr>
          <p:cNvSpPr>
            <a:spLocks noChangeArrowheads="1"/>
          </p:cNvSpPr>
          <p:nvPr/>
        </p:nvSpPr>
        <p:spPr bwMode="auto">
          <a:xfrm rot="16200000" flipH="1">
            <a:off x="4016375" y="3913188"/>
            <a:ext cx="558800" cy="361950"/>
          </a:xfrm>
          <a:prstGeom prst="rightArrow">
            <a:avLst>
              <a:gd name="adj1" fmla="val 50000"/>
              <a:gd name="adj2" fmla="val 40126"/>
            </a:avLst>
          </a:prstGeom>
          <a:solidFill>
            <a:srgbClr val="FF02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AutoShape 4">
            <a:hlinkClick r:id="rId4"/>
          </p:cNvPr>
          <p:cNvSpPr>
            <a:spLocks noChangeArrowheads="1"/>
          </p:cNvSpPr>
          <p:nvPr/>
        </p:nvSpPr>
        <p:spPr bwMode="auto">
          <a:xfrm rot="16200000" flipH="1">
            <a:off x="4016375" y="3913188"/>
            <a:ext cx="558800" cy="361950"/>
          </a:xfrm>
          <a:prstGeom prst="rightArrow">
            <a:avLst>
              <a:gd name="adj1" fmla="val 50000"/>
              <a:gd name="adj2" fmla="val 40126"/>
            </a:avLst>
          </a:prstGeom>
          <a:solidFill>
            <a:srgbClr val="FF02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5" name="Rectangle 2"/>
          <p:cNvSpPr>
            <a:spLocks noChangeArrowheads="1"/>
          </p:cNvSpPr>
          <p:nvPr/>
        </p:nvSpPr>
        <p:spPr bwMode="auto">
          <a:xfrm>
            <a:off x="304800" y="152400"/>
            <a:ext cx="845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dirty="0"/>
              <a:t>Literature Curation Status</a:t>
            </a:r>
          </a:p>
        </p:txBody>
      </p:sp>
      <p:graphicFrame>
        <p:nvGraphicFramePr>
          <p:cNvPr id="5" name="Group 443"/>
          <p:cNvGraphicFramePr>
            <a:graphicFrameLocks noGrp="1"/>
          </p:cNvGraphicFramePr>
          <p:nvPr/>
        </p:nvGraphicFramePr>
        <p:xfrm>
          <a:off x="609600" y="1615440"/>
          <a:ext cx="7467599" cy="3108960"/>
        </p:xfrm>
        <a:graphic>
          <a:graphicData uri="http://schemas.openxmlformats.org/drawingml/2006/table">
            <a:tbl>
              <a:tblPr/>
              <a:tblGrid>
                <a:gridCol w="2634620"/>
                <a:gridCol w="2107041"/>
                <a:gridCol w="2725938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Category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#Relevant articles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Percent completed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Infectious disease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latin typeface="Arial"/>
                        </a:rPr>
                        <a:t>10,260</a:t>
                      </a:r>
                      <a:endParaRPr lang="en-US" sz="2400" b="0" i="0" u="none" strike="noStrike" dirty="0">
                        <a:latin typeface="Arial"/>
                      </a:endParaRPr>
                    </a:p>
                  </a:txBody>
                  <a:tcPr marL="9525" marR="4572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latin typeface="Arial"/>
                        </a:rPr>
                        <a:t>99.5%</a:t>
                      </a:r>
                    </a:p>
                  </a:txBody>
                  <a:tcPr marL="9525" marR="4572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1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Allergy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latin typeface="Arial"/>
                        </a:rPr>
                        <a:t>1,639</a:t>
                      </a:r>
                      <a:endParaRPr lang="en-US" sz="2400" b="0" i="0" u="none" strike="noStrike" dirty="0">
                        <a:latin typeface="Arial"/>
                      </a:endParaRPr>
                    </a:p>
                  </a:txBody>
                  <a:tcPr marL="9525" marR="4572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latin typeface="Arial"/>
                        </a:rPr>
                        <a:t>99.1%</a:t>
                      </a:r>
                      <a:endParaRPr lang="en-US" sz="2400" b="0" i="0" u="none" strike="noStrike" dirty="0">
                        <a:latin typeface="Arial"/>
                      </a:endParaRPr>
                    </a:p>
                  </a:txBody>
                  <a:tcPr marL="9525" marR="4572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Autoimmunity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latin typeface="Arial"/>
                        </a:rPr>
                        <a:t>5,160</a:t>
                      </a:r>
                      <a:endParaRPr lang="en-US" sz="2400" b="0" i="0" u="none" strike="noStrike" dirty="0">
                        <a:latin typeface="Arial"/>
                      </a:endParaRPr>
                    </a:p>
                  </a:txBody>
                  <a:tcPr marL="9525" marR="4572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Arial"/>
                        </a:rPr>
                        <a:t>99.1%</a:t>
                      </a:r>
                    </a:p>
                  </a:txBody>
                  <a:tcPr marL="9525" marR="4572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Transplant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Arial"/>
                        </a:rPr>
                        <a:t>977</a:t>
                      </a:r>
                    </a:p>
                  </a:txBody>
                  <a:tcPr marL="9525" marR="4572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Arial"/>
                        </a:rPr>
                        <a:t>99.3%</a:t>
                      </a:r>
                    </a:p>
                  </a:txBody>
                  <a:tcPr marL="9525" marR="4572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latin typeface="Arial"/>
                        </a:rPr>
                        <a:t>18,036</a:t>
                      </a:r>
                      <a:endParaRPr lang="en-US" sz="2400" b="1" i="0" u="none" strike="noStrike" dirty="0">
                        <a:latin typeface="Arial"/>
                      </a:endParaRPr>
                    </a:p>
                  </a:txBody>
                  <a:tcPr marL="9525" marR="4572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latin typeface="Arial"/>
                        </a:rPr>
                        <a:t>99.3%</a:t>
                      </a:r>
                      <a:endParaRPr lang="en-US" sz="2400" b="1" i="0" u="none" strike="noStrike" dirty="0">
                        <a:latin typeface="Arial"/>
                      </a:endParaRPr>
                    </a:p>
                  </a:txBody>
                  <a:tcPr marL="9525" marR="4572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1219200" y="5606142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81200" y="55626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&gt;99% in all categories since 2011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IEDB applications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6199" y="1219200"/>
            <a:ext cx="5105401" cy="1729249"/>
            <a:chOff x="76200" y="1524000"/>
            <a:chExt cx="4724400" cy="1600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53571"/>
            <a:stretch>
              <a:fillRect/>
            </a:stretch>
          </p:blipFill>
          <p:spPr bwMode="auto">
            <a:xfrm>
              <a:off x="81731" y="2133600"/>
              <a:ext cx="4718869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71429"/>
            <a:stretch>
              <a:fillRect/>
            </a:stretch>
          </p:blipFill>
          <p:spPr bwMode="auto">
            <a:xfrm>
              <a:off x="76200" y="1524000"/>
              <a:ext cx="471886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6421"/>
          <a:stretch>
            <a:fillRect/>
          </a:stretch>
        </p:blipFill>
        <p:spPr bwMode="auto">
          <a:xfrm>
            <a:off x="3581400" y="2265610"/>
            <a:ext cx="5410200" cy="139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0" y="2971800"/>
            <a:ext cx="4114800" cy="3009900"/>
            <a:chOff x="5181600" y="3810000"/>
            <a:chExt cx="4114800" cy="30099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r="46296" b="80952"/>
            <a:stretch>
              <a:fillRect/>
            </a:stretch>
          </p:blipFill>
          <p:spPr bwMode="auto">
            <a:xfrm>
              <a:off x="5181600" y="3810000"/>
              <a:ext cx="22098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t="43810"/>
            <a:stretch>
              <a:fillRect/>
            </a:stretch>
          </p:blipFill>
          <p:spPr bwMode="auto">
            <a:xfrm>
              <a:off x="5181600" y="4572000"/>
              <a:ext cx="4114800" cy="224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4800600"/>
            <a:ext cx="5867400" cy="155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34000" y="13716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Meta-Analyses</a:t>
            </a:r>
            <a:endParaRPr lang="en-US" sz="32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4063425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Prediction tool development</a:t>
            </a:r>
            <a:endParaRPr 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Ontology of Biomedical Investigations (OBI)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Immune Epitope Database (IEDB)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Representing IEDB experiments using OBI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Flow </a:t>
            </a:r>
            <a:r>
              <a:rPr lang="en-US" dirty="0" err="1" smtClean="0"/>
              <a:t>cytometry</a:t>
            </a:r>
            <a:r>
              <a:rPr lang="en-US" dirty="0" smtClean="0"/>
              <a:t> in OBI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52400" y="2743200"/>
            <a:ext cx="5334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05365E-6 L 0.00417 0.0943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OBI to represent experiments in the IEDB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90625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 smtClean="0"/>
              <a:t>epitope mapping experiments</a:t>
            </a:r>
          </a:p>
        </p:txBody>
      </p:sp>
      <p:sp>
        <p:nvSpPr>
          <p:cNvPr id="7171" name="Rectangle 38"/>
          <p:cNvSpPr>
            <a:spLocks noChangeArrowheads="1"/>
          </p:cNvSpPr>
          <p:nvPr/>
        </p:nvSpPr>
        <p:spPr bwMode="auto">
          <a:xfrm>
            <a:off x="3379788" y="1211263"/>
            <a:ext cx="1055687" cy="2333625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Freeform 39"/>
          <p:cNvSpPr>
            <a:spLocks noEditPoints="1"/>
          </p:cNvSpPr>
          <p:nvPr/>
        </p:nvSpPr>
        <p:spPr bwMode="auto">
          <a:xfrm>
            <a:off x="3375025" y="1208088"/>
            <a:ext cx="1065213" cy="2341562"/>
          </a:xfrm>
          <a:custGeom>
            <a:avLst/>
            <a:gdLst>
              <a:gd name="T0" fmla="*/ 0 w 671"/>
              <a:gd name="T1" fmla="*/ 0 h 1475"/>
              <a:gd name="T2" fmla="*/ 2147483647 w 671"/>
              <a:gd name="T3" fmla="*/ 0 h 1475"/>
              <a:gd name="T4" fmla="*/ 2147483647 w 671"/>
              <a:gd name="T5" fmla="*/ 2147483647 h 1475"/>
              <a:gd name="T6" fmla="*/ 0 w 671"/>
              <a:gd name="T7" fmla="*/ 2147483647 h 1475"/>
              <a:gd name="T8" fmla="*/ 0 w 671"/>
              <a:gd name="T9" fmla="*/ 0 h 1475"/>
              <a:gd name="T10" fmla="*/ 2147483647 w 671"/>
              <a:gd name="T11" fmla="*/ 2147483647 h 1475"/>
              <a:gd name="T12" fmla="*/ 2147483647 w 671"/>
              <a:gd name="T13" fmla="*/ 2147483647 h 1475"/>
              <a:gd name="T14" fmla="*/ 2147483647 w 671"/>
              <a:gd name="T15" fmla="*/ 2147483647 h 1475"/>
              <a:gd name="T16" fmla="*/ 2147483647 w 671"/>
              <a:gd name="T17" fmla="*/ 2147483647 h 1475"/>
              <a:gd name="T18" fmla="*/ 2147483647 w 671"/>
              <a:gd name="T19" fmla="*/ 2147483647 h 1475"/>
              <a:gd name="T20" fmla="*/ 2147483647 w 671"/>
              <a:gd name="T21" fmla="*/ 2147483647 h 1475"/>
              <a:gd name="T22" fmla="*/ 2147483647 w 671"/>
              <a:gd name="T23" fmla="*/ 2147483647 h 1475"/>
              <a:gd name="T24" fmla="*/ 2147483647 w 671"/>
              <a:gd name="T25" fmla="*/ 2147483647 h 1475"/>
              <a:gd name="T26" fmla="*/ 2147483647 w 671"/>
              <a:gd name="T27" fmla="*/ 2147483647 h 147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71"/>
              <a:gd name="T43" fmla="*/ 0 h 1475"/>
              <a:gd name="T44" fmla="*/ 671 w 671"/>
              <a:gd name="T45" fmla="*/ 1475 h 147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71" h="1475">
                <a:moveTo>
                  <a:pt x="0" y="0"/>
                </a:moveTo>
                <a:lnTo>
                  <a:pt x="671" y="0"/>
                </a:lnTo>
                <a:lnTo>
                  <a:pt x="671" y="1475"/>
                </a:lnTo>
                <a:lnTo>
                  <a:pt x="0" y="1475"/>
                </a:lnTo>
                <a:lnTo>
                  <a:pt x="0" y="0"/>
                </a:lnTo>
                <a:close/>
                <a:moveTo>
                  <a:pt x="6" y="1472"/>
                </a:moveTo>
                <a:lnTo>
                  <a:pt x="3" y="1469"/>
                </a:lnTo>
                <a:lnTo>
                  <a:pt x="668" y="1469"/>
                </a:lnTo>
                <a:lnTo>
                  <a:pt x="666" y="1472"/>
                </a:lnTo>
                <a:lnTo>
                  <a:pt x="666" y="2"/>
                </a:lnTo>
                <a:lnTo>
                  <a:pt x="668" y="5"/>
                </a:lnTo>
                <a:lnTo>
                  <a:pt x="3" y="5"/>
                </a:lnTo>
                <a:lnTo>
                  <a:pt x="6" y="2"/>
                </a:lnTo>
                <a:lnTo>
                  <a:pt x="6" y="1472"/>
                </a:lnTo>
                <a:close/>
              </a:path>
            </a:pathLst>
          </a:custGeom>
          <a:solidFill>
            <a:srgbClr val="BBE0E3"/>
          </a:solidFill>
          <a:ln w="0" cap="flat">
            <a:solidFill>
              <a:srgbClr val="BBE0E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Freeform 40"/>
          <p:cNvSpPr>
            <a:spLocks/>
          </p:cNvSpPr>
          <p:nvPr/>
        </p:nvSpPr>
        <p:spPr bwMode="auto">
          <a:xfrm>
            <a:off x="3379788" y="3306763"/>
            <a:ext cx="1055687" cy="536575"/>
          </a:xfrm>
          <a:custGeom>
            <a:avLst/>
            <a:gdLst>
              <a:gd name="T0" fmla="*/ 0 w 1984"/>
              <a:gd name="T1" fmla="*/ 2147483647 h 1008"/>
              <a:gd name="T2" fmla="*/ 2147483647 w 1984"/>
              <a:gd name="T3" fmla="*/ 0 h 1008"/>
              <a:gd name="T4" fmla="*/ 2147483647 w 1984"/>
              <a:gd name="T5" fmla="*/ 0 h 1008"/>
              <a:gd name="T6" fmla="*/ 2147483647 w 1984"/>
              <a:gd name="T7" fmla="*/ 2147483647 h 1008"/>
              <a:gd name="T8" fmla="*/ 2147483647 w 1984"/>
              <a:gd name="T9" fmla="*/ 2147483647 h 1008"/>
              <a:gd name="T10" fmla="*/ 2147483647 w 1984"/>
              <a:gd name="T11" fmla="*/ 2147483647 h 1008"/>
              <a:gd name="T12" fmla="*/ 2147483647 w 1984"/>
              <a:gd name="T13" fmla="*/ 2147483647 h 1008"/>
              <a:gd name="T14" fmla="*/ 2147483647 w 1984"/>
              <a:gd name="T15" fmla="*/ 2147483647 h 1008"/>
              <a:gd name="T16" fmla="*/ 2147483647 w 1984"/>
              <a:gd name="T17" fmla="*/ 2147483647 h 1008"/>
              <a:gd name="T18" fmla="*/ 0 w 1984"/>
              <a:gd name="T19" fmla="*/ 2147483647 h 1008"/>
              <a:gd name="T20" fmla="*/ 0 w 1984"/>
              <a:gd name="T21" fmla="*/ 2147483647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84"/>
              <a:gd name="T34" fmla="*/ 0 h 1008"/>
              <a:gd name="T35" fmla="*/ 1984 w 1984"/>
              <a:gd name="T36" fmla="*/ 1008 h 10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84" h="1008">
                <a:moveTo>
                  <a:pt x="0" y="504"/>
                </a:moveTo>
                <a:cubicBezTo>
                  <a:pt x="0" y="226"/>
                  <a:pt x="445" y="0"/>
                  <a:pt x="992" y="0"/>
                </a:cubicBezTo>
                <a:cubicBezTo>
                  <a:pt x="1540" y="0"/>
                  <a:pt x="1984" y="226"/>
                  <a:pt x="1984" y="504"/>
                </a:cubicBezTo>
                <a:cubicBezTo>
                  <a:pt x="1984" y="504"/>
                  <a:pt x="1984" y="504"/>
                  <a:pt x="1984" y="504"/>
                </a:cubicBezTo>
                <a:cubicBezTo>
                  <a:pt x="1984" y="783"/>
                  <a:pt x="1540" y="1008"/>
                  <a:pt x="992" y="1008"/>
                </a:cubicBezTo>
                <a:cubicBezTo>
                  <a:pt x="992" y="1008"/>
                  <a:pt x="992" y="1008"/>
                  <a:pt x="992" y="1008"/>
                </a:cubicBezTo>
                <a:cubicBezTo>
                  <a:pt x="445" y="1008"/>
                  <a:pt x="0" y="783"/>
                  <a:pt x="0" y="504"/>
                </a:cubicBezTo>
                <a:cubicBezTo>
                  <a:pt x="0" y="504"/>
                  <a:pt x="0" y="504"/>
                  <a:pt x="0" y="504"/>
                </a:cubicBezTo>
                <a:close/>
              </a:path>
            </a:pathLst>
          </a:custGeom>
          <a:solidFill>
            <a:srgbClr val="BBE0E3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Freeform 41"/>
          <p:cNvSpPr>
            <a:spLocks noEditPoints="1"/>
          </p:cNvSpPr>
          <p:nvPr/>
        </p:nvSpPr>
        <p:spPr bwMode="auto">
          <a:xfrm>
            <a:off x="3375025" y="3302000"/>
            <a:ext cx="1065213" cy="546100"/>
          </a:xfrm>
          <a:custGeom>
            <a:avLst/>
            <a:gdLst>
              <a:gd name="T0" fmla="*/ 2147483647 w 671"/>
              <a:gd name="T1" fmla="*/ 2147483647 h 344"/>
              <a:gd name="T2" fmla="*/ 2147483647 w 671"/>
              <a:gd name="T3" fmla="*/ 2147483647 h 344"/>
              <a:gd name="T4" fmla="*/ 2147483647 w 671"/>
              <a:gd name="T5" fmla="*/ 2147483647 h 344"/>
              <a:gd name="T6" fmla="*/ 2147483647 w 671"/>
              <a:gd name="T7" fmla="*/ 2147483647 h 344"/>
              <a:gd name="T8" fmla="*/ 2147483647 w 671"/>
              <a:gd name="T9" fmla="*/ 2147483647 h 344"/>
              <a:gd name="T10" fmla="*/ 2147483647 w 671"/>
              <a:gd name="T11" fmla="*/ 2147483647 h 344"/>
              <a:gd name="T12" fmla="*/ 2147483647 w 671"/>
              <a:gd name="T13" fmla="*/ 2147483647 h 344"/>
              <a:gd name="T14" fmla="*/ 2147483647 w 671"/>
              <a:gd name="T15" fmla="*/ 2147483647 h 344"/>
              <a:gd name="T16" fmla="*/ 2147483647 w 671"/>
              <a:gd name="T17" fmla="*/ 2147483647 h 344"/>
              <a:gd name="T18" fmla="*/ 2147483647 w 671"/>
              <a:gd name="T19" fmla="*/ 2147483647 h 344"/>
              <a:gd name="T20" fmla="*/ 2147483647 w 671"/>
              <a:gd name="T21" fmla="*/ 2147483647 h 344"/>
              <a:gd name="T22" fmla="*/ 2147483647 w 671"/>
              <a:gd name="T23" fmla="*/ 2147483647 h 344"/>
              <a:gd name="T24" fmla="*/ 2147483647 w 671"/>
              <a:gd name="T25" fmla="*/ 2147483647 h 344"/>
              <a:gd name="T26" fmla="*/ 2147483647 w 671"/>
              <a:gd name="T27" fmla="*/ 2147483647 h 344"/>
              <a:gd name="T28" fmla="*/ 2147483647 w 671"/>
              <a:gd name="T29" fmla="*/ 2147483647 h 344"/>
              <a:gd name="T30" fmla="*/ 2147483647 w 671"/>
              <a:gd name="T31" fmla="*/ 2147483647 h 344"/>
              <a:gd name="T32" fmla="*/ 2147483647 w 671"/>
              <a:gd name="T33" fmla="*/ 2147483647 h 344"/>
              <a:gd name="T34" fmla="*/ 2147483647 w 671"/>
              <a:gd name="T35" fmla="*/ 2147483647 h 344"/>
              <a:gd name="T36" fmla="*/ 2147483647 w 671"/>
              <a:gd name="T37" fmla="*/ 2147483647 h 344"/>
              <a:gd name="T38" fmla="*/ 2147483647 w 671"/>
              <a:gd name="T39" fmla="*/ 2147483647 h 344"/>
              <a:gd name="T40" fmla="*/ 2147483647 w 671"/>
              <a:gd name="T41" fmla="*/ 2147483647 h 344"/>
              <a:gd name="T42" fmla="*/ 2147483647 w 671"/>
              <a:gd name="T43" fmla="*/ 2147483647 h 344"/>
              <a:gd name="T44" fmla="*/ 2147483647 w 671"/>
              <a:gd name="T45" fmla="*/ 2147483647 h 344"/>
              <a:gd name="T46" fmla="*/ 2147483647 w 671"/>
              <a:gd name="T47" fmla="*/ 2147483647 h 344"/>
              <a:gd name="T48" fmla="*/ 2147483647 w 671"/>
              <a:gd name="T49" fmla="*/ 2147483647 h 344"/>
              <a:gd name="T50" fmla="*/ 2147483647 w 671"/>
              <a:gd name="T51" fmla="*/ 2147483647 h 344"/>
              <a:gd name="T52" fmla="*/ 2147483647 w 671"/>
              <a:gd name="T53" fmla="*/ 2147483647 h 344"/>
              <a:gd name="T54" fmla="*/ 2147483647 w 671"/>
              <a:gd name="T55" fmla="*/ 2147483647 h 344"/>
              <a:gd name="T56" fmla="*/ 2147483647 w 671"/>
              <a:gd name="T57" fmla="*/ 2147483647 h 344"/>
              <a:gd name="T58" fmla="*/ 2147483647 w 671"/>
              <a:gd name="T59" fmla="*/ 2147483647 h 344"/>
              <a:gd name="T60" fmla="*/ 2147483647 w 671"/>
              <a:gd name="T61" fmla="*/ 2147483647 h 344"/>
              <a:gd name="T62" fmla="*/ 2147483647 w 671"/>
              <a:gd name="T63" fmla="*/ 2147483647 h 344"/>
              <a:gd name="T64" fmla="*/ 2147483647 w 671"/>
              <a:gd name="T65" fmla="*/ 2147483647 h 344"/>
              <a:gd name="T66" fmla="*/ 2147483647 w 671"/>
              <a:gd name="T67" fmla="*/ 2147483647 h 344"/>
              <a:gd name="T68" fmla="*/ 2147483647 w 671"/>
              <a:gd name="T69" fmla="*/ 2147483647 h 344"/>
              <a:gd name="T70" fmla="*/ 2147483647 w 671"/>
              <a:gd name="T71" fmla="*/ 2147483647 h 344"/>
              <a:gd name="T72" fmla="*/ 2147483647 w 671"/>
              <a:gd name="T73" fmla="*/ 2147483647 h 344"/>
              <a:gd name="T74" fmla="*/ 2147483647 w 671"/>
              <a:gd name="T75" fmla="*/ 2147483647 h 344"/>
              <a:gd name="T76" fmla="*/ 2147483647 w 671"/>
              <a:gd name="T77" fmla="*/ 2147483647 h 344"/>
              <a:gd name="T78" fmla="*/ 2147483647 w 671"/>
              <a:gd name="T79" fmla="*/ 2147483647 h 344"/>
              <a:gd name="T80" fmla="*/ 2147483647 w 671"/>
              <a:gd name="T81" fmla="*/ 2147483647 h 344"/>
              <a:gd name="T82" fmla="*/ 2147483647 w 671"/>
              <a:gd name="T83" fmla="*/ 2147483647 h 344"/>
              <a:gd name="T84" fmla="*/ 2147483647 w 671"/>
              <a:gd name="T85" fmla="*/ 2147483647 h 344"/>
              <a:gd name="T86" fmla="*/ 2147483647 w 671"/>
              <a:gd name="T87" fmla="*/ 2147483647 h 344"/>
              <a:gd name="T88" fmla="*/ 2147483647 w 671"/>
              <a:gd name="T89" fmla="*/ 2147483647 h 344"/>
              <a:gd name="T90" fmla="*/ 2147483647 w 671"/>
              <a:gd name="T91" fmla="*/ 2147483647 h 344"/>
              <a:gd name="T92" fmla="*/ 2147483647 w 671"/>
              <a:gd name="T93" fmla="*/ 2147483647 h 344"/>
              <a:gd name="T94" fmla="*/ 2147483647 w 671"/>
              <a:gd name="T95" fmla="*/ 2147483647 h 344"/>
              <a:gd name="T96" fmla="*/ 2147483647 w 671"/>
              <a:gd name="T97" fmla="*/ 2147483647 h 344"/>
              <a:gd name="T98" fmla="*/ 2147483647 w 671"/>
              <a:gd name="T99" fmla="*/ 2147483647 h 344"/>
              <a:gd name="T100" fmla="*/ 2147483647 w 671"/>
              <a:gd name="T101" fmla="*/ 2147483647 h 344"/>
              <a:gd name="T102" fmla="*/ 2147483647 w 671"/>
              <a:gd name="T103" fmla="*/ 2147483647 h 3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71"/>
              <a:gd name="T157" fmla="*/ 0 h 344"/>
              <a:gd name="T158" fmla="*/ 671 w 671"/>
              <a:gd name="T159" fmla="*/ 344 h 3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71" h="344">
                <a:moveTo>
                  <a:pt x="0" y="172"/>
                </a:moveTo>
                <a:lnTo>
                  <a:pt x="2" y="154"/>
                </a:lnTo>
                <a:lnTo>
                  <a:pt x="7" y="137"/>
                </a:lnTo>
                <a:lnTo>
                  <a:pt x="16" y="120"/>
                </a:lnTo>
                <a:lnTo>
                  <a:pt x="27" y="105"/>
                </a:lnTo>
                <a:lnTo>
                  <a:pt x="42" y="90"/>
                </a:lnTo>
                <a:lnTo>
                  <a:pt x="59" y="75"/>
                </a:lnTo>
                <a:lnTo>
                  <a:pt x="78" y="63"/>
                </a:lnTo>
                <a:lnTo>
                  <a:pt x="100" y="50"/>
                </a:lnTo>
                <a:lnTo>
                  <a:pt x="123" y="39"/>
                </a:lnTo>
                <a:lnTo>
                  <a:pt x="149" y="29"/>
                </a:lnTo>
                <a:lnTo>
                  <a:pt x="206" y="14"/>
                </a:lnTo>
                <a:lnTo>
                  <a:pt x="269" y="4"/>
                </a:lnTo>
                <a:lnTo>
                  <a:pt x="336" y="0"/>
                </a:lnTo>
                <a:lnTo>
                  <a:pt x="403" y="4"/>
                </a:lnTo>
                <a:lnTo>
                  <a:pt x="466" y="14"/>
                </a:lnTo>
                <a:lnTo>
                  <a:pt x="523" y="29"/>
                </a:lnTo>
                <a:lnTo>
                  <a:pt x="549" y="39"/>
                </a:lnTo>
                <a:lnTo>
                  <a:pt x="572" y="50"/>
                </a:lnTo>
                <a:lnTo>
                  <a:pt x="594" y="63"/>
                </a:lnTo>
                <a:lnTo>
                  <a:pt x="613" y="75"/>
                </a:lnTo>
                <a:lnTo>
                  <a:pt x="630" y="90"/>
                </a:lnTo>
                <a:lnTo>
                  <a:pt x="645" y="105"/>
                </a:lnTo>
                <a:lnTo>
                  <a:pt x="656" y="120"/>
                </a:lnTo>
                <a:lnTo>
                  <a:pt x="664" y="137"/>
                </a:lnTo>
                <a:lnTo>
                  <a:pt x="669" y="154"/>
                </a:lnTo>
                <a:lnTo>
                  <a:pt x="671" y="172"/>
                </a:lnTo>
                <a:lnTo>
                  <a:pt x="669" y="190"/>
                </a:lnTo>
                <a:lnTo>
                  <a:pt x="664" y="207"/>
                </a:lnTo>
                <a:lnTo>
                  <a:pt x="656" y="224"/>
                </a:lnTo>
                <a:lnTo>
                  <a:pt x="645" y="240"/>
                </a:lnTo>
                <a:lnTo>
                  <a:pt x="630" y="255"/>
                </a:lnTo>
                <a:lnTo>
                  <a:pt x="613" y="269"/>
                </a:lnTo>
                <a:lnTo>
                  <a:pt x="594" y="282"/>
                </a:lnTo>
                <a:lnTo>
                  <a:pt x="572" y="294"/>
                </a:lnTo>
                <a:lnTo>
                  <a:pt x="549" y="305"/>
                </a:lnTo>
                <a:lnTo>
                  <a:pt x="523" y="315"/>
                </a:lnTo>
                <a:lnTo>
                  <a:pt x="466" y="330"/>
                </a:lnTo>
                <a:lnTo>
                  <a:pt x="403" y="340"/>
                </a:lnTo>
                <a:lnTo>
                  <a:pt x="336" y="344"/>
                </a:lnTo>
                <a:lnTo>
                  <a:pt x="269" y="340"/>
                </a:lnTo>
                <a:lnTo>
                  <a:pt x="206" y="330"/>
                </a:lnTo>
                <a:lnTo>
                  <a:pt x="149" y="315"/>
                </a:lnTo>
                <a:lnTo>
                  <a:pt x="123" y="305"/>
                </a:lnTo>
                <a:lnTo>
                  <a:pt x="100" y="294"/>
                </a:lnTo>
                <a:lnTo>
                  <a:pt x="78" y="282"/>
                </a:lnTo>
                <a:lnTo>
                  <a:pt x="59" y="269"/>
                </a:lnTo>
                <a:lnTo>
                  <a:pt x="42" y="255"/>
                </a:lnTo>
                <a:lnTo>
                  <a:pt x="27" y="240"/>
                </a:lnTo>
                <a:lnTo>
                  <a:pt x="16" y="224"/>
                </a:lnTo>
                <a:lnTo>
                  <a:pt x="7" y="207"/>
                </a:lnTo>
                <a:lnTo>
                  <a:pt x="2" y="190"/>
                </a:lnTo>
                <a:lnTo>
                  <a:pt x="0" y="172"/>
                </a:lnTo>
                <a:close/>
                <a:moveTo>
                  <a:pt x="7" y="189"/>
                </a:moveTo>
                <a:lnTo>
                  <a:pt x="7" y="189"/>
                </a:lnTo>
                <a:lnTo>
                  <a:pt x="12" y="205"/>
                </a:lnTo>
                <a:lnTo>
                  <a:pt x="21" y="221"/>
                </a:lnTo>
                <a:lnTo>
                  <a:pt x="32" y="236"/>
                </a:lnTo>
                <a:lnTo>
                  <a:pt x="31" y="236"/>
                </a:lnTo>
                <a:lnTo>
                  <a:pt x="45" y="251"/>
                </a:lnTo>
                <a:lnTo>
                  <a:pt x="62" y="264"/>
                </a:lnTo>
                <a:lnTo>
                  <a:pt x="81" y="278"/>
                </a:lnTo>
                <a:lnTo>
                  <a:pt x="81" y="277"/>
                </a:lnTo>
                <a:lnTo>
                  <a:pt x="102" y="289"/>
                </a:lnTo>
                <a:lnTo>
                  <a:pt x="125" y="300"/>
                </a:lnTo>
                <a:lnTo>
                  <a:pt x="151" y="310"/>
                </a:lnTo>
                <a:lnTo>
                  <a:pt x="207" y="325"/>
                </a:lnTo>
                <a:lnTo>
                  <a:pt x="269" y="335"/>
                </a:lnTo>
                <a:lnTo>
                  <a:pt x="336" y="338"/>
                </a:lnTo>
                <a:lnTo>
                  <a:pt x="403" y="335"/>
                </a:lnTo>
                <a:lnTo>
                  <a:pt x="402" y="335"/>
                </a:lnTo>
                <a:lnTo>
                  <a:pt x="465" y="325"/>
                </a:lnTo>
                <a:lnTo>
                  <a:pt x="521" y="310"/>
                </a:lnTo>
                <a:lnTo>
                  <a:pt x="547" y="300"/>
                </a:lnTo>
                <a:lnTo>
                  <a:pt x="546" y="300"/>
                </a:lnTo>
                <a:lnTo>
                  <a:pt x="570" y="289"/>
                </a:lnTo>
                <a:lnTo>
                  <a:pt x="592" y="277"/>
                </a:lnTo>
                <a:lnTo>
                  <a:pt x="591" y="278"/>
                </a:lnTo>
                <a:lnTo>
                  <a:pt x="610" y="264"/>
                </a:lnTo>
                <a:lnTo>
                  <a:pt x="626" y="251"/>
                </a:lnTo>
                <a:lnTo>
                  <a:pt x="641" y="236"/>
                </a:lnTo>
                <a:lnTo>
                  <a:pt x="640" y="236"/>
                </a:lnTo>
                <a:lnTo>
                  <a:pt x="651" y="221"/>
                </a:lnTo>
                <a:lnTo>
                  <a:pt x="659" y="205"/>
                </a:lnTo>
                <a:lnTo>
                  <a:pt x="664" y="189"/>
                </a:lnTo>
                <a:lnTo>
                  <a:pt x="666" y="172"/>
                </a:lnTo>
                <a:lnTo>
                  <a:pt x="664" y="155"/>
                </a:lnTo>
                <a:lnTo>
                  <a:pt x="664" y="156"/>
                </a:lnTo>
                <a:lnTo>
                  <a:pt x="659" y="139"/>
                </a:lnTo>
                <a:lnTo>
                  <a:pt x="651" y="123"/>
                </a:lnTo>
                <a:lnTo>
                  <a:pt x="640" y="108"/>
                </a:lnTo>
                <a:lnTo>
                  <a:pt x="641" y="108"/>
                </a:lnTo>
                <a:lnTo>
                  <a:pt x="626" y="93"/>
                </a:lnTo>
                <a:lnTo>
                  <a:pt x="626" y="94"/>
                </a:lnTo>
                <a:lnTo>
                  <a:pt x="610" y="80"/>
                </a:lnTo>
                <a:lnTo>
                  <a:pt x="591" y="67"/>
                </a:lnTo>
                <a:lnTo>
                  <a:pt x="592" y="67"/>
                </a:lnTo>
                <a:lnTo>
                  <a:pt x="570" y="55"/>
                </a:lnTo>
                <a:lnTo>
                  <a:pt x="546" y="44"/>
                </a:lnTo>
                <a:lnTo>
                  <a:pt x="547" y="44"/>
                </a:lnTo>
                <a:lnTo>
                  <a:pt x="521" y="34"/>
                </a:lnTo>
                <a:lnTo>
                  <a:pt x="465" y="19"/>
                </a:lnTo>
                <a:lnTo>
                  <a:pt x="402" y="9"/>
                </a:lnTo>
                <a:lnTo>
                  <a:pt x="403" y="9"/>
                </a:lnTo>
                <a:lnTo>
                  <a:pt x="336" y="6"/>
                </a:lnTo>
                <a:lnTo>
                  <a:pt x="269" y="9"/>
                </a:lnTo>
                <a:lnTo>
                  <a:pt x="207" y="19"/>
                </a:lnTo>
                <a:lnTo>
                  <a:pt x="151" y="34"/>
                </a:lnTo>
                <a:lnTo>
                  <a:pt x="125" y="44"/>
                </a:lnTo>
                <a:lnTo>
                  <a:pt x="102" y="55"/>
                </a:lnTo>
                <a:lnTo>
                  <a:pt x="81" y="67"/>
                </a:lnTo>
                <a:lnTo>
                  <a:pt x="62" y="80"/>
                </a:lnTo>
                <a:lnTo>
                  <a:pt x="45" y="94"/>
                </a:lnTo>
                <a:lnTo>
                  <a:pt x="45" y="93"/>
                </a:lnTo>
                <a:lnTo>
                  <a:pt x="31" y="108"/>
                </a:lnTo>
                <a:lnTo>
                  <a:pt x="32" y="108"/>
                </a:lnTo>
                <a:lnTo>
                  <a:pt x="21" y="123"/>
                </a:lnTo>
                <a:lnTo>
                  <a:pt x="12" y="139"/>
                </a:lnTo>
                <a:lnTo>
                  <a:pt x="7" y="156"/>
                </a:lnTo>
                <a:lnTo>
                  <a:pt x="7" y="155"/>
                </a:lnTo>
                <a:lnTo>
                  <a:pt x="6" y="172"/>
                </a:lnTo>
                <a:lnTo>
                  <a:pt x="7" y="189"/>
                </a:lnTo>
                <a:close/>
              </a:path>
            </a:pathLst>
          </a:custGeom>
          <a:solidFill>
            <a:srgbClr val="BBE0E3"/>
          </a:solidFill>
          <a:ln w="0" cap="flat">
            <a:solidFill>
              <a:srgbClr val="BBE0E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Rectangle 42"/>
          <p:cNvSpPr>
            <a:spLocks noChangeArrowheads="1"/>
          </p:cNvSpPr>
          <p:nvPr/>
        </p:nvSpPr>
        <p:spPr bwMode="auto">
          <a:xfrm>
            <a:off x="3921125" y="2540000"/>
            <a:ext cx="7938" cy="1285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Freeform 43"/>
          <p:cNvSpPr>
            <a:spLocks/>
          </p:cNvSpPr>
          <p:nvPr/>
        </p:nvSpPr>
        <p:spPr bwMode="auto">
          <a:xfrm>
            <a:off x="3787775" y="2690813"/>
            <a:ext cx="301625" cy="74612"/>
          </a:xfrm>
          <a:custGeom>
            <a:avLst/>
            <a:gdLst>
              <a:gd name="T0" fmla="*/ 2147483647 w 567"/>
              <a:gd name="T1" fmla="*/ 2147483647 h 140"/>
              <a:gd name="T2" fmla="*/ 2147483647 w 567"/>
              <a:gd name="T3" fmla="*/ 2147483647 h 140"/>
              <a:gd name="T4" fmla="*/ 2147483647 w 567"/>
              <a:gd name="T5" fmla="*/ 2147483647 h 140"/>
              <a:gd name="T6" fmla="*/ 2147483647 w 567"/>
              <a:gd name="T7" fmla="*/ 2147483647 h 140"/>
              <a:gd name="T8" fmla="*/ 2147483647 w 567"/>
              <a:gd name="T9" fmla="*/ 2147483647 h 140"/>
              <a:gd name="T10" fmla="*/ 2147483647 w 567"/>
              <a:gd name="T11" fmla="*/ 2147483647 h 140"/>
              <a:gd name="T12" fmla="*/ 2147483647 w 567"/>
              <a:gd name="T13" fmla="*/ 2147483647 h 140"/>
              <a:gd name="T14" fmla="*/ 2147483647 w 567"/>
              <a:gd name="T15" fmla="*/ 2147483647 h 140"/>
              <a:gd name="T16" fmla="*/ 2147483647 w 567"/>
              <a:gd name="T17" fmla="*/ 2147483647 h 140"/>
              <a:gd name="T18" fmla="*/ 2147483647 w 567"/>
              <a:gd name="T19" fmla="*/ 2147483647 h 140"/>
              <a:gd name="T20" fmla="*/ 2147483647 w 567"/>
              <a:gd name="T21" fmla="*/ 2147483647 h 140"/>
              <a:gd name="T22" fmla="*/ 2147483647 w 567"/>
              <a:gd name="T23" fmla="*/ 2147483647 h 140"/>
              <a:gd name="T24" fmla="*/ 2147483647 w 567"/>
              <a:gd name="T25" fmla="*/ 2147483647 h 140"/>
              <a:gd name="T26" fmla="*/ 2147483647 w 567"/>
              <a:gd name="T27" fmla="*/ 2147483647 h 140"/>
              <a:gd name="T28" fmla="*/ 1053848304 w 567"/>
              <a:gd name="T29" fmla="*/ 2147483647 h 140"/>
              <a:gd name="T30" fmla="*/ 0 w 567"/>
              <a:gd name="T31" fmla="*/ 2147483647 h 140"/>
              <a:gd name="T32" fmla="*/ 2147483647 w 567"/>
              <a:gd name="T33" fmla="*/ 2147483647 h 140"/>
              <a:gd name="T34" fmla="*/ 2147483647 w 567"/>
              <a:gd name="T35" fmla="*/ 2147483647 h 140"/>
              <a:gd name="T36" fmla="*/ 2147483647 w 567"/>
              <a:gd name="T37" fmla="*/ 2147483647 h 140"/>
              <a:gd name="T38" fmla="*/ 2147483647 w 567"/>
              <a:gd name="T39" fmla="*/ 2119132831 h 140"/>
              <a:gd name="T40" fmla="*/ 2147483647 w 567"/>
              <a:gd name="T41" fmla="*/ 2119132831 h 140"/>
              <a:gd name="T42" fmla="*/ 2147483647 w 567"/>
              <a:gd name="T43" fmla="*/ 605547797 h 140"/>
              <a:gd name="T44" fmla="*/ 2147483647 w 567"/>
              <a:gd name="T45" fmla="*/ 454161047 h 140"/>
              <a:gd name="T46" fmla="*/ 2147483647 w 567"/>
              <a:gd name="T47" fmla="*/ 0 h 140"/>
              <a:gd name="T48" fmla="*/ 2147483647 w 567"/>
              <a:gd name="T49" fmla="*/ 151387216 h 140"/>
              <a:gd name="T50" fmla="*/ 2147483647 w 567"/>
              <a:gd name="T51" fmla="*/ 2119132831 h 140"/>
              <a:gd name="T52" fmla="*/ 2147483647 w 567"/>
              <a:gd name="T53" fmla="*/ 2119132831 h 140"/>
              <a:gd name="T54" fmla="*/ 2147483647 w 567"/>
              <a:gd name="T55" fmla="*/ 2147483647 h 140"/>
              <a:gd name="T56" fmla="*/ 2147483647 w 567"/>
              <a:gd name="T57" fmla="*/ 2147483647 h 140"/>
              <a:gd name="T58" fmla="*/ 2147483647 w 567"/>
              <a:gd name="T59" fmla="*/ 2147483647 h 140"/>
              <a:gd name="T60" fmla="*/ 2147483647 w 567"/>
              <a:gd name="T61" fmla="*/ 2147483647 h 14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67"/>
              <a:gd name="T94" fmla="*/ 0 h 140"/>
              <a:gd name="T95" fmla="*/ 567 w 567"/>
              <a:gd name="T96" fmla="*/ 140 h 14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67" h="140">
                <a:moveTo>
                  <a:pt x="559" y="140"/>
                </a:moveTo>
                <a:lnTo>
                  <a:pt x="482" y="96"/>
                </a:lnTo>
                <a:lnTo>
                  <a:pt x="407" y="58"/>
                </a:lnTo>
                <a:lnTo>
                  <a:pt x="334" y="29"/>
                </a:lnTo>
                <a:lnTo>
                  <a:pt x="335" y="29"/>
                </a:lnTo>
                <a:lnTo>
                  <a:pt x="264" y="16"/>
                </a:lnTo>
                <a:lnTo>
                  <a:pt x="266" y="16"/>
                </a:lnTo>
                <a:lnTo>
                  <a:pt x="230" y="19"/>
                </a:lnTo>
                <a:lnTo>
                  <a:pt x="232" y="19"/>
                </a:lnTo>
                <a:lnTo>
                  <a:pt x="194" y="29"/>
                </a:lnTo>
                <a:lnTo>
                  <a:pt x="195" y="29"/>
                </a:lnTo>
                <a:lnTo>
                  <a:pt x="120" y="61"/>
                </a:lnTo>
                <a:lnTo>
                  <a:pt x="53" y="96"/>
                </a:lnTo>
                <a:lnTo>
                  <a:pt x="27" y="110"/>
                </a:lnTo>
                <a:lnTo>
                  <a:pt x="7" y="120"/>
                </a:lnTo>
                <a:lnTo>
                  <a:pt x="0" y="105"/>
                </a:lnTo>
                <a:lnTo>
                  <a:pt x="19" y="97"/>
                </a:lnTo>
                <a:lnTo>
                  <a:pt x="46" y="81"/>
                </a:lnTo>
                <a:lnTo>
                  <a:pt x="113" y="46"/>
                </a:lnTo>
                <a:lnTo>
                  <a:pt x="188" y="14"/>
                </a:lnTo>
                <a:cubicBezTo>
                  <a:pt x="189" y="14"/>
                  <a:pt x="189" y="14"/>
                  <a:pt x="189" y="14"/>
                </a:cubicBezTo>
                <a:lnTo>
                  <a:pt x="227" y="4"/>
                </a:lnTo>
                <a:cubicBezTo>
                  <a:pt x="228" y="4"/>
                  <a:pt x="228" y="4"/>
                  <a:pt x="229" y="3"/>
                </a:cubicBezTo>
                <a:lnTo>
                  <a:pt x="265" y="0"/>
                </a:lnTo>
                <a:cubicBezTo>
                  <a:pt x="266" y="0"/>
                  <a:pt x="266" y="0"/>
                  <a:pt x="267" y="1"/>
                </a:cubicBezTo>
                <a:lnTo>
                  <a:pt x="338" y="14"/>
                </a:lnTo>
                <a:cubicBezTo>
                  <a:pt x="338" y="14"/>
                  <a:pt x="339" y="14"/>
                  <a:pt x="339" y="14"/>
                </a:cubicBezTo>
                <a:lnTo>
                  <a:pt x="414" y="43"/>
                </a:lnTo>
                <a:lnTo>
                  <a:pt x="490" y="83"/>
                </a:lnTo>
                <a:lnTo>
                  <a:pt x="567" y="127"/>
                </a:lnTo>
                <a:lnTo>
                  <a:pt x="559" y="14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Freeform 44"/>
          <p:cNvSpPr>
            <a:spLocks/>
          </p:cNvSpPr>
          <p:nvPr/>
        </p:nvSpPr>
        <p:spPr bwMode="auto">
          <a:xfrm>
            <a:off x="3498850" y="1739900"/>
            <a:ext cx="817563" cy="817563"/>
          </a:xfrm>
          <a:custGeom>
            <a:avLst/>
            <a:gdLst>
              <a:gd name="T0" fmla="*/ 0 w 1536"/>
              <a:gd name="T1" fmla="*/ 2147483647 h 1536"/>
              <a:gd name="T2" fmla="*/ 2147483647 w 1536"/>
              <a:gd name="T3" fmla="*/ 0 h 1536"/>
              <a:gd name="T4" fmla="*/ 2147483647 w 1536"/>
              <a:gd name="T5" fmla="*/ 0 h 1536"/>
              <a:gd name="T6" fmla="*/ 2147483647 w 1536"/>
              <a:gd name="T7" fmla="*/ 0 h 1536"/>
              <a:gd name="T8" fmla="*/ 2147483647 w 1536"/>
              <a:gd name="T9" fmla="*/ 2147483647 h 1536"/>
              <a:gd name="T10" fmla="*/ 2147483647 w 1536"/>
              <a:gd name="T11" fmla="*/ 2147483647 h 1536"/>
              <a:gd name="T12" fmla="*/ 2147483647 w 1536"/>
              <a:gd name="T13" fmla="*/ 2147483647 h 1536"/>
              <a:gd name="T14" fmla="*/ 2147483647 w 1536"/>
              <a:gd name="T15" fmla="*/ 2147483647 h 1536"/>
              <a:gd name="T16" fmla="*/ 2147483647 w 1536"/>
              <a:gd name="T17" fmla="*/ 2147483647 h 1536"/>
              <a:gd name="T18" fmla="*/ 2147483647 w 1536"/>
              <a:gd name="T19" fmla="*/ 2147483647 h 1536"/>
              <a:gd name="T20" fmla="*/ 0 w 1536"/>
              <a:gd name="T21" fmla="*/ 2147483647 h 1536"/>
              <a:gd name="T22" fmla="*/ 0 w 1536"/>
              <a:gd name="T23" fmla="*/ 2147483647 h 1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36"/>
              <a:gd name="T37" fmla="*/ 0 h 1536"/>
              <a:gd name="T38" fmla="*/ 1536 w 1536"/>
              <a:gd name="T39" fmla="*/ 1536 h 1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36" h="1536">
                <a:moveTo>
                  <a:pt x="0" y="768"/>
                </a:moveTo>
                <a:cubicBezTo>
                  <a:pt x="0" y="344"/>
                  <a:pt x="344" y="0"/>
                  <a:pt x="768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1193" y="0"/>
                  <a:pt x="1536" y="344"/>
                  <a:pt x="1536" y="768"/>
                </a:cubicBezTo>
                <a:cubicBezTo>
                  <a:pt x="1536" y="768"/>
                  <a:pt x="1536" y="768"/>
                  <a:pt x="1536" y="768"/>
                </a:cubicBezTo>
                <a:cubicBezTo>
                  <a:pt x="1536" y="1193"/>
                  <a:pt x="1193" y="1536"/>
                  <a:pt x="768" y="1536"/>
                </a:cubicBezTo>
                <a:cubicBezTo>
                  <a:pt x="768" y="1536"/>
                  <a:pt x="768" y="1536"/>
                  <a:pt x="768" y="1536"/>
                </a:cubicBezTo>
                <a:cubicBezTo>
                  <a:pt x="344" y="1536"/>
                  <a:pt x="0" y="1193"/>
                  <a:pt x="0" y="768"/>
                </a:cubicBezTo>
                <a:cubicBezTo>
                  <a:pt x="0" y="768"/>
                  <a:pt x="0" y="768"/>
                  <a:pt x="0" y="768"/>
                </a:cubicBezTo>
                <a:close/>
              </a:path>
            </a:pathLst>
          </a:custGeom>
          <a:solidFill>
            <a:srgbClr val="FC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Freeform 45"/>
          <p:cNvSpPr>
            <a:spLocks noEditPoints="1"/>
          </p:cNvSpPr>
          <p:nvPr/>
        </p:nvSpPr>
        <p:spPr bwMode="auto">
          <a:xfrm>
            <a:off x="3495675" y="1735138"/>
            <a:ext cx="825500" cy="827087"/>
          </a:xfrm>
          <a:custGeom>
            <a:avLst/>
            <a:gdLst>
              <a:gd name="T0" fmla="*/ 2147483647 w 520"/>
              <a:gd name="T1" fmla="*/ 2147483647 h 521"/>
              <a:gd name="T2" fmla="*/ 2147483647 w 520"/>
              <a:gd name="T3" fmla="*/ 2147483647 h 521"/>
              <a:gd name="T4" fmla="*/ 2147483647 w 520"/>
              <a:gd name="T5" fmla="*/ 2147483647 h 521"/>
              <a:gd name="T6" fmla="*/ 2147483647 w 520"/>
              <a:gd name="T7" fmla="*/ 2147483647 h 521"/>
              <a:gd name="T8" fmla="*/ 2147483647 w 520"/>
              <a:gd name="T9" fmla="*/ 0 h 521"/>
              <a:gd name="T10" fmla="*/ 2147483647 w 520"/>
              <a:gd name="T11" fmla="*/ 2147483647 h 521"/>
              <a:gd name="T12" fmla="*/ 2147483647 w 520"/>
              <a:gd name="T13" fmla="*/ 2147483647 h 521"/>
              <a:gd name="T14" fmla="*/ 2147483647 w 520"/>
              <a:gd name="T15" fmla="*/ 2147483647 h 521"/>
              <a:gd name="T16" fmla="*/ 2147483647 w 520"/>
              <a:gd name="T17" fmla="*/ 2147483647 h 521"/>
              <a:gd name="T18" fmla="*/ 2147483647 w 520"/>
              <a:gd name="T19" fmla="*/ 2147483647 h 521"/>
              <a:gd name="T20" fmla="*/ 2147483647 w 520"/>
              <a:gd name="T21" fmla="*/ 2147483647 h 521"/>
              <a:gd name="T22" fmla="*/ 2147483647 w 520"/>
              <a:gd name="T23" fmla="*/ 2147483647 h 521"/>
              <a:gd name="T24" fmla="*/ 2147483647 w 520"/>
              <a:gd name="T25" fmla="*/ 2147483647 h 521"/>
              <a:gd name="T26" fmla="*/ 2147483647 w 520"/>
              <a:gd name="T27" fmla="*/ 2147483647 h 521"/>
              <a:gd name="T28" fmla="*/ 2147483647 w 520"/>
              <a:gd name="T29" fmla="*/ 2147483647 h 521"/>
              <a:gd name="T30" fmla="*/ 2147483647 w 520"/>
              <a:gd name="T31" fmla="*/ 2147483647 h 521"/>
              <a:gd name="T32" fmla="*/ 2147483647 w 520"/>
              <a:gd name="T33" fmla="*/ 2147483647 h 521"/>
              <a:gd name="T34" fmla="*/ 2147483647 w 520"/>
              <a:gd name="T35" fmla="*/ 2147483647 h 521"/>
              <a:gd name="T36" fmla="*/ 0 w 520"/>
              <a:gd name="T37" fmla="*/ 2147483647 h 521"/>
              <a:gd name="T38" fmla="*/ 2147483647 w 520"/>
              <a:gd name="T39" fmla="*/ 2147483647 h 521"/>
              <a:gd name="T40" fmla="*/ 2147483647 w 520"/>
              <a:gd name="T41" fmla="*/ 2147483647 h 521"/>
              <a:gd name="T42" fmla="*/ 2147483647 w 520"/>
              <a:gd name="T43" fmla="*/ 2147483647 h 521"/>
              <a:gd name="T44" fmla="*/ 2147483647 w 520"/>
              <a:gd name="T45" fmla="*/ 2147483647 h 521"/>
              <a:gd name="T46" fmla="*/ 2147483647 w 520"/>
              <a:gd name="T47" fmla="*/ 2147483647 h 521"/>
              <a:gd name="T48" fmla="*/ 2147483647 w 520"/>
              <a:gd name="T49" fmla="*/ 2147483647 h 521"/>
              <a:gd name="T50" fmla="*/ 2147483647 w 520"/>
              <a:gd name="T51" fmla="*/ 2147483647 h 521"/>
              <a:gd name="T52" fmla="*/ 2147483647 w 520"/>
              <a:gd name="T53" fmla="*/ 2147483647 h 521"/>
              <a:gd name="T54" fmla="*/ 2147483647 w 520"/>
              <a:gd name="T55" fmla="*/ 2147483647 h 521"/>
              <a:gd name="T56" fmla="*/ 2147483647 w 520"/>
              <a:gd name="T57" fmla="*/ 2147483647 h 521"/>
              <a:gd name="T58" fmla="*/ 2147483647 w 520"/>
              <a:gd name="T59" fmla="*/ 2147483647 h 521"/>
              <a:gd name="T60" fmla="*/ 2147483647 w 520"/>
              <a:gd name="T61" fmla="*/ 2147483647 h 521"/>
              <a:gd name="T62" fmla="*/ 2147483647 w 520"/>
              <a:gd name="T63" fmla="*/ 2147483647 h 521"/>
              <a:gd name="T64" fmla="*/ 2147483647 w 520"/>
              <a:gd name="T65" fmla="*/ 2147483647 h 521"/>
              <a:gd name="T66" fmla="*/ 2147483647 w 520"/>
              <a:gd name="T67" fmla="*/ 2147483647 h 521"/>
              <a:gd name="T68" fmla="*/ 2147483647 w 520"/>
              <a:gd name="T69" fmla="*/ 2147483647 h 521"/>
              <a:gd name="T70" fmla="*/ 2147483647 w 520"/>
              <a:gd name="T71" fmla="*/ 2147483647 h 521"/>
              <a:gd name="T72" fmla="*/ 2147483647 w 520"/>
              <a:gd name="T73" fmla="*/ 2147483647 h 521"/>
              <a:gd name="T74" fmla="*/ 2147483647 w 520"/>
              <a:gd name="T75" fmla="*/ 2147483647 h 521"/>
              <a:gd name="T76" fmla="*/ 2147483647 w 520"/>
              <a:gd name="T77" fmla="*/ 2147483647 h 521"/>
              <a:gd name="T78" fmla="*/ 2147483647 w 520"/>
              <a:gd name="T79" fmla="*/ 2147483647 h 521"/>
              <a:gd name="T80" fmla="*/ 2147483647 w 520"/>
              <a:gd name="T81" fmla="*/ 2147483647 h 521"/>
              <a:gd name="T82" fmla="*/ 2147483647 w 520"/>
              <a:gd name="T83" fmla="*/ 2147483647 h 521"/>
              <a:gd name="T84" fmla="*/ 2147483647 w 520"/>
              <a:gd name="T85" fmla="*/ 2147483647 h 521"/>
              <a:gd name="T86" fmla="*/ 2147483647 w 520"/>
              <a:gd name="T87" fmla="*/ 2147483647 h 521"/>
              <a:gd name="T88" fmla="*/ 2147483647 w 520"/>
              <a:gd name="T89" fmla="*/ 2147483647 h 521"/>
              <a:gd name="T90" fmla="*/ 2147483647 w 520"/>
              <a:gd name="T91" fmla="*/ 2147483647 h 521"/>
              <a:gd name="T92" fmla="*/ 2147483647 w 520"/>
              <a:gd name="T93" fmla="*/ 2147483647 h 521"/>
              <a:gd name="T94" fmla="*/ 2147483647 w 520"/>
              <a:gd name="T95" fmla="*/ 2147483647 h 521"/>
              <a:gd name="T96" fmla="*/ 2147483647 w 520"/>
              <a:gd name="T97" fmla="*/ 2147483647 h 521"/>
              <a:gd name="T98" fmla="*/ 2147483647 w 520"/>
              <a:gd name="T99" fmla="*/ 2147483647 h 521"/>
              <a:gd name="T100" fmla="*/ 2147483647 w 520"/>
              <a:gd name="T101" fmla="*/ 2147483647 h 521"/>
              <a:gd name="T102" fmla="*/ 2147483647 w 520"/>
              <a:gd name="T103" fmla="*/ 2147483647 h 521"/>
              <a:gd name="T104" fmla="*/ 2147483647 w 520"/>
              <a:gd name="T105" fmla="*/ 2147483647 h 521"/>
              <a:gd name="T106" fmla="*/ 2147483647 w 520"/>
              <a:gd name="T107" fmla="*/ 2147483647 h 521"/>
              <a:gd name="T108" fmla="*/ 2147483647 w 520"/>
              <a:gd name="T109" fmla="*/ 2147483647 h 521"/>
              <a:gd name="T110" fmla="*/ 2147483647 w 520"/>
              <a:gd name="T111" fmla="*/ 2147483647 h 52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20"/>
              <a:gd name="T169" fmla="*/ 0 h 521"/>
              <a:gd name="T170" fmla="*/ 520 w 520"/>
              <a:gd name="T171" fmla="*/ 521 h 52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20" h="521">
                <a:moveTo>
                  <a:pt x="0" y="260"/>
                </a:moveTo>
                <a:lnTo>
                  <a:pt x="1" y="234"/>
                </a:lnTo>
                <a:lnTo>
                  <a:pt x="5" y="208"/>
                </a:lnTo>
                <a:lnTo>
                  <a:pt x="12" y="183"/>
                </a:lnTo>
                <a:lnTo>
                  <a:pt x="20" y="159"/>
                </a:lnTo>
                <a:lnTo>
                  <a:pt x="31" y="137"/>
                </a:lnTo>
                <a:lnTo>
                  <a:pt x="44" y="115"/>
                </a:lnTo>
                <a:lnTo>
                  <a:pt x="76" y="77"/>
                </a:lnTo>
                <a:lnTo>
                  <a:pt x="115" y="45"/>
                </a:lnTo>
                <a:lnTo>
                  <a:pt x="136" y="32"/>
                </a:lnTo>
                <a:lnTo>
                  <a:pt x="158" y="21"/>
                </a:lnTo>
                <a:lnTo>
                  <a:pt x="183" y="12"/>
                </a:lnTo>
                <a:lnTo>
                  <a:pt x="207" y="6"/>
                </a:lnTo>
                <a:lnTo>
                  <a:pt x="234" y="1"/>
                </a:lnTo>
                <a:lnTo>
                  <a:pt x="260" y="0"/>
                </a:lnTo>
                <a:lnTo>
                  <a:pt x="287" y="1"/>
                </a:lnTo>
                <a:lnTo>
                  <a:pt x="312" y="6"/>
                </a:lnTo>
                <a:lnTo>
                  <a:pt x="338" y="12"/>
                </a:lnTo>
                <a:lnTo>
                  <a:pt x="361" y="21"/>
                </a:lnTo>
                <a:lnTo>
                  <a:pt x="384" y="32"/>
                </a:lnTo>
                <a:lnTo>
                  <a:pt x="406" y="45"/>
                </a:lnTo>
                <a:lnTo>
                  <a:pt x="444" y="77"/>
                </a:lnTo>
                <a:lnTo>
                  <a:pt x="476" y="115"/>
                </a:lnTo>
                <a:lnTo>
                  <a:pt x="488" y="137"/>
                </a:lnTo>
                <a:lnTo>
                  <a:pt x="500" y="159"/>
                </a:lnTo>
                <a:lnTo>
                  <a:pt x="509" y="183"/>
                </a:lnTo>
                <a:lnTo>
                  <a:pt x="515" y="208"/>
                </a:lnTo>
                <a:lnTo>
                  <a:pt x="519" y="234"/>
                </a:lnTo>
                <a:lnTo>
                  <a:pt x="520" y="260"/>
                </a:lnTo>
                <a:lnTo>
                  <a:pt x="519" y="287"/>
                </a:lnTo>
                <a:lnTo>
                  <a:pt x="515" y="313"/>
                </a:lnTo>
                <a:lnTo>
                  <a:pt x="509" y="338"/>
                </a:lnTo>
                <a:lnTo>
                  <a:pt x="500" y="362"/>
                </a:lnTo>
                <a:lnTo>
                  <a:pt x="489" y="384"/>
                </a:lnTo>
                <a:lnTo>
                  <a:pt x="476" y="406"/>
                </a:lnTo>
                <a:lnTo>
                  <a:pt x="444" y="444"/>
                </a:lnTo>
                <a:lnTo>
                  <a:pt x="406" y="476"/>
                </a:lnTo>
                <a:lnTo>
                  <a:pt x="384" y="489"/>
                </a:lnTo>
                <a:lnTo>
                  <a:pt x="361" y="500"/>
                </a:lnTo>
                <a:lnTo>
                  <a:pt x="338" y="509"/>
                </a:lnTo>
                <a:lnTo>
                  <a:pt x="312" y="515"/>
                </a:lnTo>
                <a:lnTo>
                  <a:pt x="287" y="519"/>
                </a:lnTo>
                <a:lnTo>
                  <a:pt x="260" y="521"/>
                </a:lnTo>
                <a:lnTo>
                  <a:pt x="234" y="519"/>
                </a:lnTo>
                <a:lnTo>
                  <a:pt x="207" y="515"/>
                </a:lnTo>
                <a:lnTo>
                  <a:pt x="183" y="509"/>
                </a:lnTo>
                <a:lnTo>
                  <a:pt x="158" y="500"/>
                </a:lnTo>
                <a:lnTo>
                  <a:pt x="136" y="489"/>
                </a:lnTo>
                <a:lnTo>
                  <a:pt x="115" y="476"/>
                </a:lnTo>
                <a:lnTo>
                  <a:pt x="76" y="444"/>
                </a:lnTo>
                <a:lnTo>
                  <a:pt x="44" y="406"/>
                </a:lnTo>
                <a:lnTo>
                  <a:pt x="31" y="384"/>
                </a:lnTo>
                <a:lnTo>
                  <a:pt x="20" y="362"/>
                </a:lnTo>
                <a:lnTo>
                  <a:pt x="12" y="338"/>
                </a:lnTo>
                <a:lnTo>
                  <a:pt x="5" y="313"/>
                </a:lnTo>
                <a:lnTo>
                  <a:pt x="1" y="287"/>
                </a:lnTo>
                <a:lnTo>
                  <a:pt x="0" y="260"/>
                </a:lnTo>
                <a:close/>
                <a:moveTo>
                  <a:pt x="6" y="287"/>
                </a:moveTo>
                <a:lnTo>
                  <a:pt x="6" y="286"/>
                </a:lnTo>
                <a:lnTo>
                  <a:pt x="10" y="312"/>
                </a:lnTo>
                <a:lnTo>
                  <a:pt x="17" y="336"/>
                </a:lnTo>
                <a:lnTo>
                  <a:pt x="25" y="360"/>
                </a:lnTo>
                <a:lnTo>
                  <a:pt x="36" y="382"/>
                </a:lnTo>
                <a:lnTo>
                  <a:pt x="48" y="403"/>
                </a:lnTo>
                <a:lnTo>
                  <a:pt x="80" y="441"/>
                </a:lnTo>
                <a:lnTo>
                  <a:pt x="80" y="440"/>
                </a:lnTo>
                <a:lnTo>
                  <a:pt x="118" y="472"/>
                </a:lnTo>
                <a:lnTo>
                  <a:pt x="139" y="485"/>
                </a:lnTo>
                <a:lnTo>
                  <a:pt x="138" y="484"/>
                </a:lnTo>
                <a:lnTo>
                  <a:pt x="161" y="495"/>
                </a:lnTo>
                <a:lnTo>
                  <a:pt x="160" y="495"/>
                </a:lnTo>
                <a:lnTo>
                  <a:pt x="184" y="504"/>
                </a:lnTo>
                <a:lnTo>
                  <a:pt x="208" y="510"/>
                </a:lnTo>
                <a:lnTo>
                  <a:pt x="234" y="514"/>
                </a:lnTo>
                <a:lnTo>
                  <a:pt x="260" y="515"/>
                </a:lnTo>
                <a:lnTo>
                  <a:pt x="286" y="514"/>
                </a:lnTo>
                <a:lnTo>
                  <a:pt x="311" y="510"/>
                </a:lnTo>
                <a:lnTo>
                  <a:pt x="336" y="504"/>
                </a:lnTo>
                <a:lnTo>
                  <a:pt x="359" y="495"/>
                </a:lnTo>
                <a:lnTo>
                  <a:pt x="381" y="484"/>
                </a:lnTo>
                <a:lnTo>
                  <a:pt x="381" y="485"/>
                </a:lnTo>
                <a:lnTo>
                  <a:pt x="403" y="472"/>
                </a:lnTo>
                <a:lnTo>
                  <a:pt x="402" y="472"/>
                </a:lnTo>
                <a:lnTo>
                  <a:pt x="440" y="440"/>
                </a:lnTo>
                <a:lnTo>
                  <a:pt x="440" y="441"/>
                </a:lnTo>
                <a:lnTo>
                  <a:pt x="471" y="403"/>
                </a:lnTo>
                <a:lnTo>
                  <a:pt x="484" y="382"/>
                </a:lnTo>
                <a:lnTo>
                  <a:pt x="495" y="360"/>
                </a:lnTo>
                <a:lnTo>
                  <a:pt x="504" y="336"/>
                </a:lnTo>
                <a:lnTo>
                  <a:pt x="504" y="337"/>
                </a:lnTo>
                <a:lnTo>
                  <a:pt x="510" y="312"/>
                </a:lnTo>
                <a:lnTo>
                  <a:pt x="514" y="286"/>
                </a:lnTo>
                <a:lnTo>
                  <a:pt x="513" y="287"/>
                </a:lnTo>
                <a:lnTo>
                  <a:pt x="515" y="260"/>
                </a:lnTo>
                <a:lnTo>
                  <a:pt x="515" y="261"/>
                </a:lnTo>
                <a:lnTo>
                  <a:pt x="513" y="235"/>
                </a:lnTo>
                <a:lnTo>
                  <a:pt x="514" y="235"/>
                </a:lnTo>
                <a:lnTo>
                  <a:pt x="510" y="209"/>
                </a:lnTo>
                <a:lnTo>
                  <a:pt x="504" y="185"/>
                </a:lnTo>
                <a:lnTo>
                  <a:pt x="495" y="161"/>
                </a:lnTo>
                <a:lnTo>
                  <a:pt x="484" y="139"/>
                </a:lnTo>
                <a:lnTo>
                  <a:pt x="471" y="118"/>
                </a:lnTo>
                <a:lnTo>
                  <a:pt x="440" y="80"/>
                </a:lnTo>
                <a:lnTo>
                  <a:pt x="440" y="81"/>
                </a:lnTo>
                <a:lnTo>
                  <a:pt x="402" y="49"/>
                </a:lnTo>
                <a:lnTo>
                  <a:pt x="403" y="49"/>
                </a:lnTo>
                <a:lnTo>
                  <a:pt x="381" y="36"/>
                </a:lnTo>
                <a:lnTo>
                  <a:pt x="381" y="37"/>
                </a:lnTo>
                <a:lnTo>
                  <a:pt x="359" y="26"/>
                </a:lnTo>
                <a:lnTo>
                  <a:pt x="336" y="17"/>
                </a:lnTo>
                <a:lnTo>
                  <a:pt x="311" y="11"/>
                </a:lnTo>
                <a:lnTo>
                  <a:pt x="286" y="7"/>
                </a:lnTo>
                <a:lnTo>
                  <a:pt x="260" y="6"/>
                </a:lnTo>
                <a:lnTo>
                  <a:pt x="234" y="7"/>
                </a:lnTo>
                <a:lnTo>
                  <a:pt x="208" y="11"/>
                </a:lnTo>
                <a:lnTo>
                  <a:pt x="184" y="17"/>
                </a:lnTo>
                <a:lnTo>
                  <a:pt x="160" y="26"/>
                </a:lnTo>
                <a:lnTo>
                  <a:pt x="161" y="26"/>
                </a:lnTo>
                <a:lnTo>
                  <a:pt x="138" y="37"/>
                </a:lnTo>
                <a:lnTo>
                  <a:pt x="139" y="36"/>
                </a:lnTo>
                <a:lnTo>
                  <a:pt x="118" y="49"/>
                </a:lnTo>
                <a:lnTo>
                  <a:pt x="80" y="81"/>
                </a:lnTo>
                <a:lnTo>
                  <a:pt x="80" y="80"/>
                </a:lnTo>
                <a:lnTo>
                  <a:pt x="48" y="118"/>
                </a:lnTo>
                <a:lnTo>
                  <a:pt x="36" y="139"/>
                </a:lnTo>
                <a:lnTo>
                  <a:pt x="25" y="161"/>
                </a:lnTo>
                <a:lnTo>
                  <a:pt x="17" y="185"/>
                </a:lnTo>
                <a:lnTo>
                  <a:pt x="10" y="209"/>
                </a:lnTo>
                <a:lnTo>
                  <a:pt x="6" y="235"/>
                </a:lnTo>
                <a:lnTo>
                  <a:pt x="5" y="261"/>
                </a:lnTo>
                <a:lnTo>
                  <a:pt x="5" y="260"/>
                </a:lnTo>
                <a:lnTo>
                  <a:pt x="6" y="287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Rectangle 46"/>
          <p:cNvSpPr>
            <a:spLocks noChangeArrowheads="1"/>
          </p:cNvSpPr>
          <p:nvPr/>
        </p:nvSpPr>
        <p:spPr bwMode="auto">
          <a:xfrm>
            <a:off x="3821113" y="1989138"/>
            <a:ext cx="3063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>
                <a:solidFill>
                  <a:srgbClr val="000000"/>
                </a:solidFill>
              </a:rPr>
              <a:t>T</a:t>
            </a:r>
            <a:endParaRPr lang="en-US"/>
          </a:p>
        </p:txBody>
      </p:sp>
      <p:sp>
        <p:nvSpPr>
          <p:cNvPr id="7180" name="Freeform 47"/>
          <p:cNvSpPr>
            <a:spLocks/>
          </p:cNvSpPr>
          <p:nvPr/>
        </p:nvSpPr>
        <p:spPr bwMode="auto">
          <a:xfrm>
            <a:off x="3533775" y="2949575"/>
            <a:ext cx="817563" cy="817563"/>
          </a:xfrm>
          <a:custGeom>
            <a:avLst/>
            <a:gdLst>
              <a:gd name="T0" fmla="*/ 0 w 1536"/>
              <a:gd name="T1" fmla="*/ 2147483647 h 1536"/>
              <a:gd name="T2" fmla="*/ 2147483647 w 1536"/>
              <a:gd name="T3" fmla="*/ 0 h 1536"/>
              <a:gd name="T4" fmla="*/ 2147483647 w 1536"/>
              <a:gd name="T5" fmla="*/ 0 h 1536"/>
              <a:gd name="T6" fmla="*/ 2147483647 w 1536"/>
              <a:gd name="T7" fmla="*/ 0 h 1536"/>
              <a:gd name="T8" fmla="*/ 2147483647 w 1536"/>
              <a:gd name="T9" fmla="*/ 2147483647 h 1536"/>
              <a:gd name="T10" fmla="*/ 2147483647 w 1536"/>
              <a:gd name="T11" fmla="*/ 2147483647 h 1536"/>
              <a:gd name="T12" fmla="*/ 2147483647 w 1536"/>
              <a:gd name="T13" fmla="*/ 2147483647 h 1536"/>
              <a:gd name="T14" fmla="*/ 2147483647 w 1536"/>
              <a:gd name="T15" fmla="*/ 2147483647 h 1536"/>
              <a:gd name="T16" fmla="*/ 2147483647 w 1536"/>
              <a:gd name="T17" fmla="*/ 2147483647 h 1536"/>
              <a:gd name="T18" fmla="*/ 2147483647 w 1536"/>
              <a:gd name="T19" fmla="*/ 2147483647 h 1536"/>
              <a:gd name="T20" fmla="*/ 0 w 1536"/>
              <a:gd name="T21" fmla="*/ 2147483647 h 1536"/>
              <a:gd name="T22" fmla="*/ 0 w 1536"/>
              <a:gd name="T23" fmla="*/ 2147483647 h 1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36"/>
              <a:gd name="T37" fmla="*/ 0 h 1536"/>
              <a:gd name="T38" fmla="*/ 1536 w 1536"/>
              <a:gd name="T39" fmla="*/ 1536 h 1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36" h="1536">
                <a:moveTo>
                  <a:pt x="0" y="768"/>
                </a:moveTo>
                <a:cubicBezTo>
                  <a:pt x="0" y="344"/>
                  <a:pt x="344" y="0"/>
                  <a:pt x="768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1193" y="0"/>
                  <a:pt x="1536" y="344"/>
                  <a:pt x="1536" y="768"/>
                </a:cubicBezTo>
                <a:cubicBezTo>
                  <a:pt x="1536" y="768"/>
                  <a:pt x="1536" y="768"/>
                  <a:pt x="1536" y="768"/>
                </a:cubicBezTo>
                <a:cubicBezTo>
                  <a:pt x="1536" y="1193"/>
                  <a:pt x="1193" y="1536"/>
                  <a:pt x="768" y="1536"/>
                </a:cubicBezTo>
                <a:cubicBezTo>
                  <a:pt x="768" y="1536"/>
                  <a:pt x="768" y="1536"/>
                  <a:pt x="768" y="1536"/>
                </a:cubicBezTo>
                <a:cubicBezTo>
                  <a:pt x="344" y="1536"/>
                  <a:pt x="0" y="1193"/>
                  <a:pt x="0" y="768"/>
                </a:cubicBezTo>
                <a:cubicBezTo>
                  <a:pt x="0" y="768"/>
                  <a:pt x="0" y="768"/>
                  <a:pt x="0" y="768"/>
                </a:cubicBezTo>
                <a:close/>
              </a:path>
            </a:pathLst>
          </a:custGeom>
          <a:solidFill>
            <a:srgbClr val="FC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Freeform 48"/>
          <p:cNvSpPr>
            <a:spLocks noEditPoints="1"/>
          </p:cNvSpPr>
          <p:nvPr/>
        </p:nvSpPr>
        <p:spPr bwMode="auto">
          <a:xfrm>
            <a:off x="3529013" y="2944813"/>
            <a:ext cx="825500" cy="825500"/>
          </a:xfrm>
          <a:custGeom>
            <a:avLst/>
            <a:gdLst>
              <a:gd name="T0" fmla="*/ 2147483647 w 520"/>
              <a:gd name="T1" fmla="*/ 2147483647 h 520"/>
              <a:gd name="T2" fmla="*/ 2147483647 w 520"/>
              <a:gd name="T3" fmla="*/ 2147483647 h 520"/>
              <a:gd name="T4" fmla="*/ 2147483647 w 520"/>
              <a:gd name="T5" fmla="*/ 2147483647 h 520"/>
              <a:gd name="T6" fmla="*/ 2147483647 w 520"/>
              <a:gd name="T7" fmla="*/ 2147483647 h 520"/>
              <a:gd name="T8" fmla="*/ 2147483647 w 520"/>
              <a:gd name="T9" fmla="*/ 0 h 520"/>
              <a:gd name="T10" fmla="*/ 2147483647 w 520"/>
              <a:gd name="T11" fmla="*/ 2147483647 h 520"/>
              <a:gd name="T12" fmla="*/ 2147483647 w 520"/>
              <a:gd name="T13" fmla="*/ 2147483647 h 520"/>
              <a:gd name="T14" fmla="*/ 2147483647 w 520"/>
              <a:gd name="T15" fmla="*/ 2147483647 h 520"/>
              <a:gd name="T16" fmla="*/ 2147483647 w 520"/>
              <a:gd name="T17" fmla="*/ 2147483647 h 520"/>
              <a:gd name="T18" fmla="*/ 2147483647 w 520"/>
              <a:gd name="T19" fmla="*/ 2147483647 h 520"/>
              <a:gd name="T20" fmla="*/ 2147483647 w 520"/>
              <a:gd name="T21" fmla="*/ 2147483647 h 520"/>
              <a:gd name="T22" fmla="*/ 2147483647 w 520"/>
              <a:gd name="T23" fmla="*/ 2147483647 h 520"/>
              <a:gd name="T24" fmla="*/ 2147483647 w 520"/>
              <a:gd name="T25" fmla="*/ 2147483647 h 520"/>
              <a:gd name="T26" fmla="*/ 2147483647 w 520"/>
              <a:gd name="T27" fmla="*/ 2147483647 h 520"/>
              <a:gd name="T28" fmla="*/ 2147483647 w 520"/>
              <a:gd name="T29" fmla="*/ 2147483647 h 520"/>
              <a:gd name="T30" fmla="*/ 2147483647 w 520"/>
              <a:gd name="T31" fmla="*/ 2147483647 h 520"/>
              <a:gd name="T32" fmla="*/ 2147483647 w 520"/>
              <a:gd name="T33" fmla="*/ 2147483647 h 520"/>
              <a:gd name="T34" fmla="*/ 2147483647 w 520"/>
              <a:gd name="T35" fmla="*/ 2147483647 h 520"/>
              <a:gd name="T36" fmla="*/ 0 w 520"/>
              <a:gd name="T37" fmla="*/ 2147483647 h 520"/>
              <a:gd name="T38" fmla="*/ 2147483647 w 520"/>
              <a:gd name="T39" fmla="*/ 2147483647 h 520"/>
              <a:gd name="T40" fmla="*/ 2147483647 w 520"/>
              <a:gd name="T41" fmla="*/ 2147483647 h 520"/>
              <a:gd name="T42" fmla="*/ 2147483647 w 520"/>
              <a:gd name="T43" fmla="*/ 2147483647 h 520"/>
              <a:gd name="T44" fmla="*/ 2147483647 w 520"/>
              <a:gd name="T45" fmla="*/ 2147483647 h 520"/>
              <a:gd name="T46" fmla="*/ 2147483647 w 520"/>
              <a:gd name="T47" fmla="*/ 2147483647 h 520"/>
              <a:gd name="T48" fmla="*/ 2147483647 w 520"/>
              <a:gd name="T49" fmla="*/ 2147483647 h 520"/>
              <a:gd name="T50" fmla="*/ 2147483647 w 520"/>
              <a:gd name="T51" fmla="*/ 2147483647 h 520"/>
              <a:gd name="T52" fmla="*/ 2147483647 w 520"/>
              <a:gd name="T53" fmla="*/ 2147483647 h 520"/>
              <a:gd name="T54" fmla="*/ 2147483647 w 520"/>
              <a:gd name="T55" fmla="*/ 2147483647 h 520"/>
              <a:gd name="T56" fmla="*/ 2147483647 w 520"/>
              <a:gd name="T57" fmla="*/ 2147483647 h 520"/>
              <a:gd name="T58" fmla="*/ 2147483647 w 520"/>
              <a:gd name="T59" fmla="*/ 2147483647 h 520"/>
              <a:gd name="T60" fmla="*/ 2147483647 w 520"/>
              <a:gd name="T61" fmla="*/ 2147483647 h 520"/>
              <a:gd name="T62" fmla="*/ 2147483647 w 520"/>
              <a:gd name="T63" fmla="*/ 2147483647 h 520"/>
              <a:gd name="T64" fmla="*/ 2147483647 w 520"/>
              <a:gd name="T65" fmla="*/ 2147483647 h 520"/>
              <a:gd name="T66" fmla="*/ 2147483647 w 520"/>
              <a:gd name="T67" fmla="*/ 2147483647 h 520"/>
              <a:gd name="T68" fmla="*/ 2147483647 w 520"/>
              <a:gd name="T69" fmla="*/ 2147483647 h 520"/>
              <a:gd name="T70" fmla="*/ 2147483647 w 520"/>
              <a:gd name="T71" fmla="*/ 2147483647 h 520"/>
              <a:gd name="T72" fmla="*/ 2147483647 w 520"/>
              <a:gd name="T73" fmla="*/ 2147483647 h 520"/>
              <a:gd name="T74" fmla="*/ 2147483647 w 520"/>
              <a:gd name="T75" fmla="*/ 2147483647 h 520"/>
              <a:gd name="T76" fmla="*/ 2147483647 w 520"/>
              <a:gd name="T77" fmla="*/ 2147483647 h 520"/>
              <a:gd name="T78" fmla="*/ 2147483647 w 520"/>
              <a:gd name="T79" fmla="*/ 2147483647 h 520"/>
              <a:gd name="T80" fmla="*/ 2147483647 w 520"/>
              <a:gd name="T81" fmla="*/ 2147483647 h 520"/>
              <a:gd name="T82" fmla="*/ 2147483647 w 520"/>
              <a:gd name="T83" fmla="*/ 2147483647 h 520"/>
              <a:gd name="T84" fmla="*/ 2147483647 w 520"/>
              <a:gd name="T85" fmla="*/ 2147483647 h 520"/>
              <a:gd name="T86" fmla="*/ 2147483647 w 520"/>
              <a:gd name="T87" fmla="*/ 2147483647 h 520"/>
              <a:gd name="T88" fmla="*/ 2147483647 w 520"/>
              <a:gd name="T89" fmla="*/ 2147483647 h 520"/>
              <a:gd name="T90" fmla="*/ 2147483647 w 520"/>
              <a:gd name="T91" fmla="*/ 2147483647 h 520"/>
              <a:gd name="T92" fmla="*/ 2147483647 w 520"/>
              <a:gd name="T93" fmla="*/ 2147483647 h 520"/>
              <a:gd name="T94" fmla="*/ 2147483647 w 520"/>
              <a:gd name="T95" fmla="*/ 2147483647 h 520"/>
              <a:gd name="T96" fmla="*/ 2147483647 w 520"/>
              <a:gd name="T97" fmla="*/ 2147483647 h 520"/>
              <a:gd name="T98" fmla="*/ 2147483647 w 520"/>
              <a:gd name="T99" fmla="*/ 2147483647 h 520"/>
              <a:gd name="T100" fmla="*/ 2147483647 w 520"/>
              <a:gd name="T101" fmla="*/ 2147483647 h 520"/>
              <a:gd name="T102" fmla="*/ 2147483647 w 520"/>
              <a:gd name="T103" fmla="*/ 2147483647 h 520"/>
              <a:gd name="T104" fmla="*/ 2147483647 w 520"/>
              <a:gd name="T105" fmla="*/ 2147483647 h 520"/>
              <a:gd name="T106" fmla="*/ 2147483647 w 520"/>
              <a:gd name="T107" fmla="*/ 2147483647 h 520"/>
              <a:gd name="T108" fmla="*/ 2147483647 w 520"/>
              <a:gd name="T109" fmla="*/ 2147483647 h 520"/>
              <a:gd name="T110" fmla="*/ 2147483647 w 520"/>
              <a:gd name="T111" fmla="*/ 2147483647 h 52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20"/>
              <a:gd name="T169" fmla="*/ 0 h 520"/>
              <a:gd name="T170" fmla="*/ 520 w 520"/>
              <a:gd name="T171" fmla="*/ 520 h 52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20" h="520">
                <a:moveTo>
                  <a:pt x="0" y="260"/>
                </a:moveTo>
                <a:lnTo>
                  <a:pt x="1" y="234"/>
                </a:lnTo>
                <a:lnTo>
                  <a:pt x="6" y="208"/>
                </a:lnTo>
                <a:lnTo>
                  <a:pt x="12" y="183"/>
                </a:lnTo>
                <a:lnTo>
                  <a:pt x="20" y="159"/>
                </a:lnTo>
                <a:lnTo>
                  <a:pt x="32" y="136"/>
                </a:lnTo>
                <a:lnTo>
                  <a:pt x="45" y="115"/>
                </a:lnTo>
                <a:lnTo>
                  <a:pt x="76" y="76"/>
                </a:lnTo>
                <a:lnTo>
                  <a:pt x="115" y="45"/>
                </a:lnTo>
                <a:lnTo>
                  <a:pt x="136" y="31"/>
                </a:lnTo>
                <a:lnTo>
                  <a:pt x="159" y="20"/>
                </a:lnTo>
                <a:lnTo>
                  <a:pt x="183" y="12"/>
                </a:lnTo>
                <a:lnTo>
                  <a:pt x="208" y="6"/>
                </a:lnTo>
                <a:lnTo>
                  <a:pt x="234" y="1"/>
                </a:lnTo>
                <a:lnTo>
                  <a:pt x="260" y="0"/>
                </a:lnTo>
                <a:lnTo>
                  <a:pt x="287" y="1"/>
                </a:lnTo>
                <a:lnTo>
                  <a:pt x="313" y="6"/>
                </a:lnTo>
                <a:lnTo>
                  <a:pt x="338" y="12"/>
                </a:lnTo>
                <a:lnTo>
                  <a:pt x="362" y="20"/>
                </a:lnTo>
                <a:lnTo>
                  <a:pt x="384" y="31"/>
                </a:lnTo>
                <a:lnTo>
                  <a:pt x="406" y="45"/>
                </a:lnTo>
                <a:lnTo>
                  <a:pt x="444" y="76"/>
                </a:lnTo>
                <a:lnTo>
                  <a:pt x="476" y="115"/>
                </a:lnTo>
                <a:lnTo>
                  <a:pt x="489" y="136"/>
                </a:lnTo>
                <a:lnTo>
                  <a:pt x="500" y="159"/>
                </a:lnTo>
                <a:lnTo>
                  <a:pt x="509" y="183"/>
                </a:lnTo>
                <a:lnTo>
                  <a:pt x="515" y="208"/>
                </a:lnTo>
                <a:lnTo>
                  <a:pt x="519" y="234"/>
                </a:lnTo>
                <a:lnTo>
                  <a:pt x="520" y="260"/>
                </a:lnTo>
                <a:lnTo>
                  <a:pt x="519" y="287"/>
                </a:lnTo>
                <a:lnTo>
                  <a:pt x="515" y="313"/>
                </a:lnTo>
                <a:lnTo>
                  <a:pt x="509" y="338"/>
                </a:lnTo>
                <a:lnTo>
                  <a:pt x="500" y="362"/>
                </a:lnTo>
                <a:lnTo>
                  <a:pt x="489" y="384"/>
                </a:lnTo>
                <a:lnTo>
                  <a:pt x="476" y="406"/>
                </a:lnTo>
                <a:lnTo>
                  <a:pt x="444" y="444"/>
                </a:lnTo>
                <a:lnTo>
                  <a:pt x="406" y="476"/>
                </a:lnTo>
                <a:lnTo>
                  <a:pt x="384" y="489"/>
                </a:lnTo>
                <a:lnTo>
                  <a:pt x="362" y="500"/>
                </a:lnTo>
                <a:lnTo>
                  <a:pt x="338" y="509"/>
                </a:lnTo>
                <a:lnTo>
                  <a:pt x="313" y="515"/>
                </a:lnTo>
                <a:lnTo>
                  <a:pt x="287" y="519"/>
                </a:lnTo>
                <a:lnTo>
                  <a:pt x="260" y="520"/>
                </a:lnTo>
                <a:lnTo>
                  <a:pt x="234" y="519"/>
                </a:lnTo>
                <a:lnTo>
                  <a:pt x="208" y="515"/>
                </a:lnTo>
                <a:lnTo>
                  <a:pt x="183" y="509"/>
                </a:lnTo>
                <a:lnTo>
                  <a:pt x="159" y="500"/>
                </a:lnTo>
                <a:lnTo>
                  <a:pt x="136" y="489"/>
                </a:lnTo>
                <a:lnTo>
                  <a:pt x="115" y="476"/>
                </a:lnTo>
                <a:lnTo>
                  <a:pt x="76" y="444"/>
                </a:lnTo>
                <a:lnTo>
                  <a:pt x="45" y="406"/>
                </a:lnTo>
                <a:lnTo>
                  <a:pt x="32" y="384"/>
                </a:lnTo>
                <a:lnTo>
                  <a:pt x="20" y="362"/>
                </a:lnTo>
                <a:lnTo>
                  <a:pt x="12" y="338"/>
                </a:lnTo>
                <a:lnTo>
                  <a:pt x="6" y="313"/>
                </a:lnTo>
                <a:lnTo>
                  <a:pt x="1" y="287"/>
                </a:lnTo>
                <a:lnTo>
                  <a:pt x="0" y="260"/>
                </a:lnTo>
                <a:close/>
                <a:moveTo>
                  <a:pt x="7" y="287"/>
                </a:moveTo>
                <a:lnTo>
                  <a:pt x="7" y="286"/>
                </a:lnTo>
                <a:lnTo>
                  <a:pt x="11" y="312"/>
                </a:lnTo>
                <a:lnTo>
                  <a:pt x="11" y="311"/>
                </a:lnTo>
                <a:lnTo>
                  <a:pt x="17" y="336"/>
                </a:lnTo>
                <a:lnTo>
                  <a:pt x="25" y="360"/>
                </a:lnTo>
                <a:lnTo>
                  <a:pt x="25" y="359"/>
                </a:lnTo>
                <a:lnTo>
                  <a:pt x="37" y="382"/>
                </a:lnTo>
                <a:lnTo>
                  <a:pt x="36" y="382"/>
                </a:lnTo>
                <a:lnTo>
                  <a:pt x="49" y="403"/>
                </a:lnTo>
                <a:lnTo>
                  <a:pt x="80" y="441"/>
                </a:lnTo>
                <a:lnTo>
                  <a:pt x="80" y="440"/>
                </a:lnTo>
                <a:lnTo>
                  <a:pt x="118" y="472"/>
                </a:lnTo>
                <a:lnTo>
                  <a:pt x="139" y="484"/>
                </a:lnTo>
                <a:lnTo>
                  <a:pt x="161" y="495"/>
                </a:lnTo>
                <a:lnTo>
                  <a:pt x="185" y="504"/>
                </a:lnTo>
                <a:lnTo>
                  <a:pt x="184" y="504"/>
                </a:lnTo>
                <a:lnTo>
                  <a:pt x="209" y="510"/>
                </a:lnTo>
                <a:lnTo>
                  <a:pt x="235" y="514"/>
                </a:lnTo>
                <a:lnTo>
                  <a:pt x="234" y="514"/>
                </a:lnTo>
                <a:lnTo>
                  <a:pt x="261" y="515"/>
                </a:lnTo>
                <a:lnTo>
                  <a:pt x="260" y="515"/>
                </a:lnTo>
                <a:lnTo>
                  <a:pt x="287" y="514"/>
                </a:lnTo>
                <a:lnTo>
                  <a:pt x="286" y="514"/>
                </a:lnTo>
                <a:lnTo>
                  <a:pt x="312" y="510"/>
                </a:lnTo>
                <a:lnTo>
                  <a:pt x="337" y="504"/>
                </a:lnTo>
                <a:lnTo>
                  <a:pt x="336" y="504"/>
                </a:lnTo>
                <a:lnTo>
                  <a:pt x="360" y="495"/>
                </a:lnTo>
                <a:lnTo>
                  <a:pt x="359" y="495"/>
                </a:lnTo>
                <a:lnTo>
                  <a:pt x="382" y="484"/>
                </a:lnTo>
                <a:lnTo>
                  <a:pt x="403" y="472"/>
                </a:lnTo>
                <a:lnTo>
                  <a:pt x="441" y="440"/>
                </a:lnTo>
                <a:lnTo>
                  <a:pt x="440" y="441"/>
                </a:lnTo>
                <a:lnTo>
                  <a:pt x="472" y="403"/>
                </a:lnTo>
                <a:lnTo>
                  <a:pt x="485" y="382"/>
                </a:lnTo>
                <a:lnTo>
                  <a:pt x="484" y="382"/>
                </a:lnTo>
                <a:lnTo>
                  <a:pt x="495" y="359"/>
                </a:lnTo>
                <a:lnTo>
                  <a:pt x="495" y="360"/>
                </a:lnTo>
                <a:lnTo>
                  <a:pt x="504" y="336"/>
                </a:lnTo>
                <a:lnTo>
                  <a:pt x="504" y="337"/>
                </a:lnTo>
                <a:lnTo>
                  <a:pt x="510" y="312"/>
                </a:lnTo>
                <a:lnTo>
                  <a:pt x="514" y="286"/>
                </a:lnTo>
                <a:lnTo>
                  <a:pt x="514" y="287"/>
                </a:lnTo>
                <a:lnTo>
                  <a:pt x="515" y="260"/>
                </a:lnTo>
                <a:lnTo>
                  <a:pt x="514" y="234"/>
                </a:lnTo>
                <a:lnTo>
                  <a:pt x="514" y="235"/>
                </a:lnTo>
                <a:lnTo>
                  <a:pt x="510" y="209"/>
                </a:lnTo>
                <a:lnTo>
                  <a:pt x="504" y="184"/>
                </a:lnTo>
                <a:lnTo>
                  <a:pt x="504" y="185"/>
                </a:lnTo>
                <a:lnTo>
                  <a:pt x="495" y="161"/>
                </a:lnTo>
                <a:lnTo>
                  <a:pt x="484" y="139"/>
                </a:lnTo>
                <a:lnTo>
                  <a:pt x="485" y="139"/>
                </a:lnTo>
                <a:lnTo>
                  <a:pt x="472" y="118"/>
                </a:lnTo>
                <a:lnTo>
                  <a:pt x="440" y="80"/>
                </a:lnTo>
                <a:lnTo>
                  <a:pt x="441" y="80"/>
                </a:lnTo>
                <a:lnTo>
                  <a:pt x="403" y="49"/>
                </a:lnTo>
                <a:lnTo>
                  <a:pt x="382" y="36"/>
                </a:lnTo>
                <a:lnTo>
                  <a:pt x="359" y="25"/>
                </a:lnTo>
                <a:lnTo>
                  <a:pt x="360" y="25"/>
                </a:lnTo>
                <a:lnTo>
                  <a:pt x="336" y="17"/>
                </a:lnTo>
                <a:lnTo>
                  <a:pt x="312" y="11"/>
                </a:lnTo>
                <a:lnTo>
                  <a:pt x="286" y="7"/>
                </a:lnTo>
                <a:lnTo>
                  <a:pt x="287" y="7"/>
                </a:lnTo>
                <a:lnTo>
                  <a:pt x="260" y="5"/>
                </a:lnTo>
                <a:lnTo>
                  <a:pt x="261" y="5"/>
                </a:lnTo>
                <a:lnTo>
                  <a:pt x="234" y="7"/>
                </a:lnTo>
                <a:lnTo>
                  <a:pt x="235" y="7"/>
                </a:lnTo>
                <a:lnTo>
                  <a:pt x="209" y="11"/>
                </a:lnTo>
                <a:lnTo>
                  <a:pt x="184" y="17"/>
                </a:lnTo>
                <a:lnTo>
                  <a:pt x="185" y="17"/>
                </a:lnTo>
                <a:lnTo>
                  <a:pt x="161" y="25"/>
                </a:lnTo>
                <a:lnTo>
                  <a:pt x="139" y="36"/>
                </a:lnTo>
                <a:lnTo>
                  <a:pt x="118" y="49"/>
                </a:lnTo>
                <a:lnTo>
                  <a:pt x="80" y="80"/>
                </a:lnTo>
                <a:lnTo>
                  <a:pt x="49" y="118"/>
                </a:lnTo>
                <a:lnTo>
                  <a:pt x="36" y="139"/>
                </a:lnTo>
                <a:lnTo>
                  <a:pt x="37" y="139"/>
                </a:lnTo>
                <a:lnTo>
                  <a:pt x="25" y="161"/>
                </a:lnTo>
                <a:lnTo>
                  <a:pt x="17" y="185"/>
                </a:lnTo>
                <a:lnTo>
                  <a:pt x="17" y="184"/>
                </a:lnTo>
                <a:lnTo>
                  <a:pt x="11" y="209"/>
                </a:lnTo>
                <a:lnTo>
                  <a:pt x="7" y="235"/>
                </a:lnTo>
                <a:lnTo>
                  <a:pt x="7" y="234"/>
                </a:lnTo>
                <a:lnTo>
                  <a:pt x="5" y="260"/>
                </a:lnTo>
                <a:lnTo>
                  <a:pt x="7" y="287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Rectangle 49"/>
          <p:cNvSpPr>
            <a:spLocks noChangeArrowheads="1"/>
          </p:cNvSpPr>
          <p:nvPr/>
        </p:nvSpPr>
        <p:spPr bwMode="auto">
          <a:xfrm>
            <a:off x="3709988" y="3240088"/>
            <a:ext cx="58737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APC</a:t>
            </a:r>
            <a:endParaRPr lang="en-US"/>
          </a:p>
        </p:txBody>
      </p:sp>
      <p:sp>
        <p:nvSpPr>
          <p:cNvPr id="7183" name="Freeform 50"/>
          <p:cNvSpPr>
            <a:spLocks/>
          </p:cNvSpPr>
          <p:nvPr/>
        </p:nvSpPr>
        <p:spPr bwMode="auto">
          <a:xfrm>
            <a:off x="4141788" y="3294063"/>
            <a:ext cx="179387" cy="169862"/>
          </a:xfrm>
          <a:custGeom>
            <a:avLst/>
            <a:gdLst>
              <a:gd name="T0" fmla="*/ 0 w 113"/>
              <a:gd name="T1" fmla="*/ 2147483647 h 107"/>
              <a:gd name="T2" fmla="*/ 2147483647 w 113"/>
              <a:gd name="T3" fmla="*/ 0 h 107"/>
              <a:gd name="T4" fmla="*/ 2147483647 w 113"/>
              <a:gd name="T5" fmla="*/ 0 h 107"/>
              <a:gd name="T6" fmla="*/ 2147483647 w 113"/>
              <a:gd name="T7" fmla="*/ 2147483647 h 107"/>
              <a:gd name="T8" fmla="*/ 2147483647 w 113"/>
              <a:gd name="T9" fmla="*/ 2147483647 h 107"/>
              <a:gd name="T10" fmla="*/ 2147483647 w 113"/>
              <a:gd name="T11" fmla="*/ 2147483647 h 107"/>
              <a:gd name="T12" fmla="*/ 0 w 113"/>
              <a:gd name="T13" fmla="*/ 2147483647 h 1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3"/>
              <a:gd name="T22" fmla="*/ 0 h 107"/>
              <a:gd name="T23" fmla="*/ 113 w 113"/>
              <a:gd name="T24" fmla="*/ 107 h 10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3" h="107">
                <a:moveTo>
                  <a:pt x="0" y="54"/>
                </a:moveTo>
                <a:lnTo>
                  <a:pt x="29" y="0"/>
                </a:lnTo>
                <a:lnTo>
                  <a:pt x="85" y="0"/>
                </a:lnTo>
                <a:lnTo>
                  <a:pt x="113" y="54"/>
                </a:lnTo>
                <a:lnTo>
                  <a:pt x="85" y="107"/>
                </a:lnTo>
                <a:lnTo>
                  <a:pt x="29" y="107"/>
                </a:lnTo>
                <a:lnTo>
                  <a:pt x="0" y="54"/>
                </a:lnTo>
                <a:close/>
              </a:path>
            </a:pathLst>
          </a:custGeom>
          <a:solidFill>
            <a:srgbClr val="FF02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Freeform 51"/>
          <p:cNvSpPr>
            <a:spLocks/>
          </p:cNvSpPr>
          <p:nvPr/>
        </p:nvSpPr>
        <p:spPr bwMode="auto">
          <a:xfrm>
            <a:off x="3640138" y="3430588"/>
            <a:ext cx="177800" cy="169862"/>
          </a:xfrm>
          <a:custGeom>
            <a:avLst/>
            <a:gdLst>
              <a:gd name="T0" fmla="*/ 0 w 112"/>
              <a:gd name="T1" fmla="*/ 2147483647 h 107"/>
              <a:gd name="T2" fmla="*/ 2147483647 w 112"/>
              <a:gd name="T3" fmla="*/ 0 h 107"/>
              <a:gd name="T4" fmla="*/ 2147483647 w 112"/>
              <a:gd name="T5" fmla="*/ 0 h 107"/>
              <a:gd name="T6" fmla="*/ 2147483647 w 112"/>
              <a:gd name="T7" fmla="*/ 2147483647 h 107"/>
              <a:gd name="T8" fmla="*/ 2147483647 w 112"/>
              <a:gd name="T9" fmla="*/ 2147483647 h 107"/>
              <a:gd name="T10" fmla="*/ 2147483647 w 112"/>
              <a:gd name="T11" fmla="*/ 2147483647 h 107"/>
              <a:gd name="T12" fmla="*/ 0 w 112"/>
              <a:gd name="T13" fmla="*/ 2147483647 h 1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"/>
              <a:gd name="T22" fmla="*/ 0 h 107"/>
              <a:gd name="T23" fmla="*/ 112 w 112"/>
              <a:gd name="T24" fmla="*/ 107 h 10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" h="107">
                <a:moveTo>
                  <a:pt x="0" y="53"/>
                </a:moveTo>
                <a:lnTo>
                  <a:pt x="28" y="0"/>
                </a:lnTo>
                <a:lnTo>
                  <a:pt x="84" y="0"/>
                </a:lnTo>
                <a:lnTo>
                  <a:pt x="112" y="53"/>
                </a:lnTo>
                <a:lnTo>
                  <a:pt x="84" y="107"/>
                </a:lnTo>
                <a:lnTo>
                  <a:pt x="28" y="107"/>
                </a:lnTo>
                <a:lnTo>
                  <a:pt x="0" y="53"/>
                </a:lnTo>
                <a:close/>
              </a:path>
            </a:pathLst>
          </a:custGeom>
          <a:solidFill>
            <a:srgbClr val="FF02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Freeform 52"/>
          <p:cNvSpPr>
            <a:spLocks/>
          </p:cNvSpPr>
          <p:nvPr/>
        </p:nvSpPr>
        <p:spPr bwMode="auto">
          <a:xfrm>
            <a:off x="3921125" y="3438525"/>
            <a:ext cx="187325" cy="169863"/>
          </a:xfrm>
          <a:custGeom>
            <a:avLst/>
            <a:gdLst>
              <a:gd name="T0" fmla="*/ 0 w 118"/>
              <a:gd name="T1" fmla="*/ 2147483647 h 107"/>
              <a:gd name="T2" fmla="*/ 2147483647 w 118"/>
              <a:gd name="T3" fmla="*/ 0 h 107"/>
              <a:gd name="T4" fmla="*/ 2147483647 w 118"/>
              <a:gd name="T5" fmla="*/ 0 h 107"/>
              <a:gd name="T6" fmla="*/ 2147483647 w 118"/>
              <a:gd name="T7" fmla="*/ 2147483647 h 107"/>
              <a:gd name="T8" fmla="*/ 2147483647 w 118"/>
              <a:gd name="T9" fmla="*/ 2147483647 h 107"/>
              <a:gd name="T10" fmla="*/ 2147483647 w 118"/>
              <a:gd name="T11" fmla="*/ 2147483647 h 107"/>
              <a:gd name="T12" fmla="*/ 0 w 118"/>
              <a:gd name="T13" fmla="*/ 2147483647 h 1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8"/>
              <a:gd name="T22" fmla="*/ 0 h 107"/>
              <a:gd name="T23" fmla="*/ 118 w 118"/>
              <a:gd name="T24" fmla="*/ 107 h 10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8" h="107">
                <a:moveTo>
                  <a:pt x="0" y="54"/>
                </a:moveTo>
                <a:lnTo>
                  <a:pt x="28" y="0"/>
                </a:lnTo>
                <a:lnTo>
                  <a:pt x="90" y="0"/>
                </a:lnTo>
                <a:lnTo>
                  <a:pt x="118" y="54"/>
                </a:lnTo>
                <a:lnTo>
                  <a:pt x="90" y="107"/>
                </a:lnTo>
                <a:lnTo>
                  <a:pt x="28" y="107"/>
                </a:lnTo>
                <a:lnTo>
                  <a:pt x="0" y="54"/>
                </a:lnTo>
                <a:close/>
              </a:path>
            </a:pathLst>
          </a:custGeom>
          <a:solidFill>
            <a:srgbClr val="FF02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Rectangle 53"/>
          <p:cNvSpPr>
            <a:spLocks noChangeArrowheads="1"/>
          </p:cNvSpPr>
          <p:nvPr/>
        </p:nvSpPr>
        <p:spPr bwMode="auto">
          <a:xfrm>
            <a:off x="3929063" y="2863850"/>
            <a:ext cx="9525" cy="11906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Freeform 54"/>
          <p:cNvSpPr>
            <a:spLocks/>
          </p:cNvSpPr>
          <p:nvPr/>
        </p:nvSpPr>
        <p:spPr bwMode="auto">
          <a:xfrm>
            <a:off x="3770313" y="2774950"/>
            <a:ext cx="301625" cy="76200"/>
          </a:xfrm>
          <a:custGeom>
            <a:avLst/>
            <a:gdLst>
              <a:gd name="T0" fmla="*/ 1347643459 w 568"/>
              <a:gd name="T1" fmla="*/ 0 h 141"/>
              <a:gd name="T2" fmla="*/ 2147483647 w 568"/>
              <a:gd name="T3" fmla="*/ 2147483647 h 141"/>
              <a:gd name="T4" fmla="*/ 2147483647 w 568"/>
              <a:gd name="T5" fmla="*/ 2147483647 h 141"/>
              <a:gd name="T6" fmla="*/ 2147483647 w 568"/>
              <a:gd name="T7" fmla="*/ 2147483647 h 141"/>
              <a:gd name="T8" fmla="*/ 2147483647 w 568"/>
              <a:gd name="T9" fmla="*/ 2147483647 h 141"/>
              <a:gd name="T10" fmla="*/ 2147483647 w 568"/>
              <a:gd name="T11" fmla="*/ 2147483647 h 141"/>
              <a:gd name="T12" fmla="*/ 2147483647 w 568"/>
              <a:gd name="T13" fmla="*/ 2147483647 h 141"/>
              <a:gd name="T14" fmla="*/ 2147483647 w 568"/>
              <a:gd name="T15" fmla="*/ 2147483647 h 141"/>
              <a:gd name="T16" fmla="*/ 2147483647 w 568"/>
              <a:gd name="T17" fmla="*/ 2147483647 h 141"/>
              <a:gd name="T18" fmla="*/ 2147483647 w 568"/>
              <a:gd name="T19" fmla="*/ 2147483647 h 141"/>
              <a:gd name="T20" fmla="*/ 2147483647 w 568"/>
              <a:gd name="T21" fmla="*/ 2147483647 h 141"/>
              <a:gd name="T22" fmla="*/ 2147483647 w 568"/>
              <a:gd name="T23" fmla="*/ 2147483647 h 141"/>
              <a:gd name="T24" fmla="*/ 2147483647 w 568"/>
              <a:gd name="T25" fmla="*/ 2147483647 h 141"/>
              <a:gd name="T26" fmla="*/ 2147483647 w 568"/>
              <a:gd name="T27" fmla="*/ 2147483647 h 141"/>
              <a:gd name="T28" fmla="*/ 2147483647 w 568"/>
              <a:gd name="T29" fmla="*/ 2147483647 h 141"/>
              <a:gd name="T30" fmla="*/ 2147483647 w 568"/>
              <a:gd name="T31" fmla="*/ 2147483647 h 141"/>
              <a:gd name="T32" fmla="*/ 2147483647 w 568"/>
              <a:gd name="T33" fmla="*/ 2147483647 h 141"/>
              <a:gd name="T34" fmla="*/ 2147483647 w 568"/>
              <a:gd name="T35" fmla="*/ 2147483647 h 141"/>
              <a:gd name="T36" fmla="*/ 2147483647 w 568"/>
              <a:gd name="T37" fmla="*/ 2147483647 h 141"/>
              <a:gd name="T38" fmla="*/ 2147483647 w 568"/>
              <a:gd name="T39" fmla="*/ 2147483647 h 141"/>
              <a:gd name="T40" fmla="*/ 2147483647 w 568"/>
              <a:gd name="T41" fmla="*/ 2147483647 h 141"/>
              <a:gd name="T42" fmla="*/ 2147483647 w 568"/>
              <a:gd name="T43" fmla="*/ 2147483647 h 141"/>
              <a:gd name="T44" fmla="*/ 2147483647 w 568"/>
              <a:gd name="T45" fmla="*/ 2147483647 h 141"/>
              <a:gd name="T46" fmla="*/ 2147483647 w 568"/>
              <a:gd name="T47" fmla="*/ 2147483647 h 141"/>
              <a:gd name="T48" fmla="*/ 2147483647 w 568"/>
              <a:gd name="T49" fmla="*/ 2147483647 h 141"/>
              <a:gd name="T50" fmla="*/ 2147483647 w 568"/>
              <a:gd name="T51" fmla="*/ 2147483647 h 141"/>
              <a:gd name="T52" fmla="*/ 2147483647 w 568"/>
              <a:gd name="T53" fmla="*/ 2147483647 h 141"/>
              <a:gd name="T54" fmla="*/ 2147483647 w 568"/>
              <a:gd name="T55" fmla="*/ 2147483647 h 141"/>
              <a:gd name="T56" fmla="*/ 2147483647 w 568"/>
              <a:gd name="T57" fmla="*/ 2147483647 h 141"/>
              <a:gd name="T58" fmla="*/ 0 w 568"/>
              <a:gd name="T59" fmla="*/ 2052010529 h 141"/>
              <a:gd name="T60" fmla="*/ 1347643459 w 568"/>
              <a:gd name="T61" fmla="*/ 0 h 14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68"/>
              <a:gd name="T94" fmla="*/ 0 h 141"/>
              <a:gd name="T95" fmla="*/ 568 w 568"/>
              <a:gd name="T96" fmla="*/ 141 h 14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68" h="141">
                <a:moveTo>
                  <a:pt x="9" y="0"/>
                </a:moveTo>
                <a:lnTo>
                  <a:pt x="86" y="45"/>
                </a:lnTo>
                <a:lnTo>
                  <a:pt x="162" y="83"/>
                </a:lnTo>
                <a:lnTo>
                  <a:pt x="235" y="112"/>
                </a:lnTo>
                <a:lnTo>
                  <a:pt x="234" y="112"/>
                </a:lnTo>
                <a:lnTo>
                  <a:pt x="305" y="125"/>
                </a:lnTo>
                <a:lnTo>
                  <a:pt x="303" y="124"/>
                </a:lnTo>
                <a:lnTo>
                  <a:pt x="339" y="121"/>
                </a:lnTo>
                <a:lnTo>
                  <a:pt x="337" y="122"/>
                </a:lnTo>
                <a:lnTo>
                  <a:pt x="375" y="112"/>
                </a:lnTo>
                <a:lnTo>
                  <a:pt x="374" y="112"/>
                </a:lnTo>
                <a:lnTo>
                  <a:pt x="449" y="80"/>
                </a:lnTo>
                <a:lnTo>
                  <a:pt x="515" y="45"/>
                </a:lnTo>
                <a:lnTo>
                  <a:pt x="542" y="30"/>
                </a:lnTo>
                <a:lnTo>
                  <a:pt x="561" y="21"/>
                </a:lnTo>
                <a:lnTo>
                  <a:pt x="568" y="36"/>
                </a:lnTo>
                <a:lnTo>
                  <a:pt x="549" y="44"/>
                </a:lnTo>
                <a:lnTo>
                  <a:pt x="522" y="60"/>
                </a:lnTo>
                <a:lnTo>
                  <a:pt x="456" y="95"/>
                </a:lnTo>
                <a:lnTo>
                  <a:pt x="381" y="127"/>
                </a:lnTo>
                <a:cubicBezTo>
                  <a:pt x="380" y="127"/>
                  <a:pt x="380" y="127"/>
                  <a:pt x="380" y="127"/>
                </a:cubicBezTo>
                <a:lnTo>
                  <a:pt x="342" y="137"/>
                </a:lnTo>
                <a:cubicBezTo>
                  <a:pt x="341" y="137"/>
                  <a:pt x="341" y="137"/>
                  <a:pt x="340" y="137"/>
                </a:cubicBezTo>
                <a:lnTo>
                  <a:pt x="304" y="140"/>
                </a:lnTo>
                <a:cubicBezTo>
                  <a:pt x="303" y="141"/>
                  <a:pt x="303" y="140"/>
                  <a:pt x="302" y="140"/>
                </a:cubicBezTo>
                <a:lnTo>
                  <a:pt x="231" y="127"/>
                </a:lnTo>
                <a:cubicBezTo>
                  <a:pt x="231" y="127"/>
                  <a:pt x="230" y="127"/>
                  <a:pt x="230" y="127"/>
                </a:cubicBezTo>
                <a:lnTo>
                  <a:pt x="155" y="98"/>
                </a:lnTo>
                <a:lnTo>
                  <a:pt x="77" y="58"/>
                </a:lnTo>
                <a:lnTo>
                  <a:pt x="0" y="13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Rectangle 55"/>
          <p:cNvSpPr>
            <a:spLocks noChangeArrowheads="1"/>
          </p:cNvSpPr>
          <p:nvPr/>
        </p:nvSpPr>
        <p:spPr bwMode="auto">
          <a:xfrm>
            <a:off x="3860800" y="2774950"/>
            <a:ext cx="119063" cy="15875"/>
          </a:xfrm>
          <a:prstGeom prst="rect">
            <a:avLst/>
          </a:prstGeom>
          <a:solidFill>
            <a:srgbClr val="FF0212"/>
          </a:solidFill>
          <a:ln w="0">
            <a:solidFill>
              <a:srgbClr val="FF021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Rectangle 56"/>
          <p:cNvSpPr>
            <a:spLocks noChangeArrowheads="1"/>
          </p:cNvSpPr>
          <p:nvPr/>
        </p:nvSpPr>
        <p:spPr bwMode="auto">
          <a:xfrm>
            <a:off x="2365375" y="4078288"/>
            <a:ext cx="185737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 Cell Response</a:t>
            </a:r>
            <a:endParaRPr lang="en-US"/>
          </a:p>
        </p:txBody>
      </p:sp>
      <p:sp>
        <p:nvSpPr>
          <p:cNvPr id="7190" name="Oval 57"/>
          <p:cNvSpPr>
            <a:spLocks noChangeArrowheads="1"/>
          </p:cNvSpPr>
          <p:nvPr/>
        </p:nvSpPr>
        <p:spPr bwMode="auto">
          <a:xfrm>
            <a:off x="2035175" y="1141413"/>
            <a:ext cx="963613" cy="2108200"/>
          </a:xfrm>
          <a:prstGeom prst="ellipse">
            <a:avLst/>
          </a:prstGeom>
          <a:solidFill>
            <a:srgbClr val="E8EAE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Oval 58"/>
          <p:cNvSpPr>
            <a:spLocks noChangeArrowheads="1"/>
          </p:cNvSpPr>
          <p:nvPr/>
        </p:nvSpPr>
        <p:spPr bwMode="auto">
          <a:xfrm>
            <a:off x="2035175" y="1141413"/>
            <a:ext cx="963613" cy="2108200"/>
          </a:xfrm>
          <a:prstGeom prst="ellipse">
            <a:avLst/>
          </a:prstGeom>
          <a:noFill/>
          <a:ln w="2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2" name="Freeform 59"/>
          <p:cNvSpPr>
            <a:spLocks/>
          </p:cNvSpPr>
          <p:nvPr/>
        </p:nvSpPr>
        <p:spPr bwMode="auto">
          <a:xfrm>
            <a:off x="2222500" y="3254375"/>
            <a:ext cx="350838" cy="757238"/>
          </a:xfrm>
          <a:custGeom>
            <a:avLst/>
            <a:gdLst>
              <a:gd name="T0" fmla="*/ 2147483647 w 221"/>
              <a:gd name="T1" fmla="*/ 0 h 477"/>
              <a:gd name="T2" fmla="*/ 2147483647 w 221"/>
              <a:gd name="T3" fmla="*/ 2147483647 h 477"/>
              <a:gd name="T4" fmla="*/ 0 w 221"/>
              <a:gd name="T5" fmla="*/ 2147483647 h 477"/>
              <a:gd name="T6" fmla="*/ 0 60000 65536"/>
              <a:gd name="T7" fmla="*/ 0 60000 65536"/>
              <a:gd name="T8" fmla="*/ 0 60000 65536"/>
              <a:gd name="T9" fmla="*/ 0 w 221"/>
              <a:gd name="T10" fmla="*/ 0 h 477"/>
              <a:gd name="T11" fmla="*/ 221 w 221"/>
              <a:gd name="T12" fmla="*/ 477 h 4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" h="477">
                <a:moveTo>
                  <a:pt x="190" y="0"/>
                </a:moveTo>
                <a:cubicBezTo>
                  <a:pt x="205" y="170"/>
                  <a:pt x="221" y="340"/>
                  <a:pt x="190" y="408"/>
                </a:cubicBezTo>
                <a:cubicBezTo>
                  <a:pt x="158" y="477"/>
                  <a:pt x="31" y="411"/>
                  <a:pt x="0" y="411"/>
                </a:cubicBezTo>
              </a:path>
            </a:pathLst>
          </a:custGeom>
          <a:noFill/>
          <a:ln w="2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3" name="Oval 60"/>
          <p:cNvSpPr>
            <a:spLocks noChangeArrowheads="1"/>
          </p:cNvSpPr>
          <p:nvPr/>
        </p:nvSpPr>
        <p:spPr bwMode="auto">
          <a:xfrm>
            <a:off x="2035175" y="1141413"/>
            <a:ext cx="963613" cy="2108200"/>
          </a:xfrm>
          <a:prstGeom prst="ellipse">
            <a:avLst/>
          </a:prstGeom>
          <a:solidFill>
            <a:srgbClr val="E8EAE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4" name="Oval 61"/>
          <p:cNvSpPr>
            <a:spLocks noChangeArrowheads="1"/>
          </p:cNvSpPr>
          <p:nvPr/>
        </p:nvSpPr>
        <p:spPr bwMode="auto">
          <a:xfrm>
            <a:off x="2035175" y="1141413"/>
            <a:ext cx="963613" cy="2108200"/>
          </a:xfrm>
          <a:prstGeom prst="ellipse">
            <a:avLst/>
          </a:prstGeom>
          <a:noFill/>
          <a:ln w="2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5" name="Freeform 62"/>
          <p:cNvSpPr>
            <a:spLocks/>
          </p:cNvSpPr>
          <p:nvPr/>
        </p:nvSpPr>
        <p:spPr bwMode="auto">
          <a:xfrm>
            <a:off x="2222500" y="3254375"/>
            <a:ext cx="350838" cy="757238"/>
          </a:xfrm>
          <a:custGeom>
            <a:avLst/>
            <a:gdLst>
              <a:gd name="T0" fmla="*/ 2147483647 w 221"/>
              <a:gd name="T1" fmla="*/ 0 h 477"/>
              <a:gd name="T2" fmla="*/ 2147483647 w 221"/>
              <a:gd name="T3" fmla="*/ 2147483647 h 477"/>
              <a:gd name="T4" fmla="*/ 0 w 221"/>
              <a:gd name="T5" fmla="*/ 2147483647 h 477"/>
              <a:gd name="T6" fmla="*/ 0 60000 65536"/>
              <a:gd name="T7" fmla="*/ 0 60000 65536"/>
              <a:gd name="T8" fmla="*/ 0 60000 65536"/>
              <a:gd name="T9" fmla="*/ 0 w 221"/>
              <a:gd name="T10" fmla="*/ 0 h 477"/>
              <a:gd name="T11" fmla="*/ 221 w 221"/>
              <a:gd name="T12" fmla="*/ 477 h 4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" h="477">
                <a:moveTo>
                  <a:pt x="190" y="0"/>
                </a:moveTo>
                <a:cubicBezTo>
                  <a:pt x="205" y="170"/>
                  <a:pt x="221" y="340"/>
                  <a:pt x="190" y="408"/>
                </a:cubicBezTo>
                <a:cubicBezTo>
                  <a:pt x="158" y="477"/>
                  <a:pt x="31" y="411"/>
                  <a:pt x="0" y="411"/>
                </a:cubicBezTo>
              </a:path>
            </a:pathLst>
          </a:custGeom>
          <a:noFill/>
          <a:ln w="2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6" name="Rectangle 63"/>
          <p:cNvSpPr>
            <a:spLocks noChangeArrowheads="1"/>
          </p:cNvSpPr>
          <p:nvPr/>
        </p:nvSpPr>
        <p:spPr bwMode="auto">
          <a:xfrm>
            <a:off x="2686050" y="3565525"/>
            <a:ext cx="317500" cy="104775"/>
          </a:xfrm>
          <a:prstGeom prst="rect">
            <a:avLst/>
          </a:prstGeom>
          <a:noFill/>
          <a:ln w="4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7" name="Line 64"/>
          <p:cNvSpPr>
            <a:spLocks noChangeShapeType="1"/>
          </p:cNvSpPr>
          <p:nvPr/>
        </p:nvSpPr>
        <p:spPr bwMode="auto">
          <a:xfrm flipH="1">
            <a:off x="2562225" y="3616325"/>
            <a:ext cx="12541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8" name="Line 65"/>
          <p:cNvSpPr>
            <a:spLocks noChangeShapeType="1"/>
          </p:cNvSpPr>
          <p:nvPr/>
        </p:nvSpPr>
        <p:spPr bwMode="auto">
          <a:xfrm flipH="1">
            <a:off x="3008313" y="3616325"/>
            <a:ext cx="12541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9" name="Line 66"/>
          <p:cNvSpPr>
            <a:spLocks noChangeShapeType="1"/>
          </p:cNvSpPr>
          <p:nvPr/>
        </p:nvSpPr>
        <p:spPr bwMode="auto">
          <a:xfrm flipV="1">
            <a:off x="3133725" y="3546475"/>
            <a:ext cx="1588" cy="1397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0" name="Freeform 67"/>
          <p:cNvSpPr>
            <a:spLocks/>
          </p:cNvSpPr>
          <p:nvPr/>
        </p:nvSpPr>
        <p:spPr bwMode="auto">
          <a:xfrm>
            <a:off x="2870200" y="3590925"/>
            <a:ext cx="60325" cy="71438"/>
          </a:xfrm>
          <a:custGeom>
            <a:avLst/>
            <a:gdLst>
              <a:gd name="T0" fmla="*/ 2147483647 w 38"/>
              <a:gd name="T1" fmla="*/ 2147483647 h 45"/>
              <a:gd name="T2" fmla="*/ 2147483647 w 38"/>
              <a:gd name="T3" fmla="*/ 0 h 45"/>
              <a:gd name="T4" fmla="*/ 0 w 38"/>
              <a:gd name="T5" fmla="*/ 2147483647 h 45"/>
              <a:gd name="T6" fmla="*/ 0 w 38"/>
              <a:gd name="T7" fmla="*/ 2147483647 h 45"/>
              <a:gd name="T8" fmla="*/ 2147483647 w 38"/>
              <a:gd name="T9" fmla="*/ 2147483647 h 45"/>
              <a:gd name="T10" fmla="*/ 2147483647 w 38"/>
              <a:gd name="T11" fmla="*/ 2147483647 h 45"/>
              <a:gd name="T12" fmla="*/ 2147483647 w 38"/>
              <a:gd name="T13" fmla="*/ 2147483647 h 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"/>
              <a:gd name="T22" fmla="*/ 0 h 45"/>
              <a:gd name="T23" fmla="*/ 38 w 38"/>
              <a:gd name="T24" fmla="*/ 45 h 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" h="45">
                <a:moveTo>
                  <a:pt x="38" y="11"/>
                </a:moveTo>
                <a:lnTo>
                  <a:pt x="20" y="0"/>
                </a:lnTo>
                <a:lnTo>
                  <a:pt x="0" y="11"/>
                </a:lnTo>
                <a:lnTo>
                  <a:pt x="0" y="34"/>
                </a:lnTo>
                <a:lnTo>
                  <a:pt x="20" y="45"/>
                </a:lnTo>
                <a:lnTo>
                  <a:pt x="38" y="34"/>
                </a:lnTo>
                <a:lnTo>
                  <a:pt x="38" y="11"/>
                </a:lnTo>
                <a:close/>
              </a:path>
            </a:pathLst>
          </a:custGeom>
          <a:solidFill>
            <a:srgbClr val="FF02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1" name="Freeform 68"/>
          <p:cNvSpPr>
            <a:spLocks/>
          </p:cNvSpPr>
          <p:nvPr/>
        </p:nvSpPr>
        <p:spPr bwMode="auto">
          <a:xfrm>
            <a:off x="2698750" y="3590925"/>
            <a:ext cx="58738" cy="69850"/>
          </a:xfrm>
          <a:custGeom>
            <a:avLst/>
            <a:gdLst>
              <a:gd name="T0" fmla="*/ 2147483647 w 37"/>
              <a:gd name="T1" fmla="*/ 2147483647 h 44"/>
              <a:gd name="T2" fmla="*/ 2147483647 w 37"/>
              <a:gd name="T3" fmla="*/ 0 h 44"/>
              <a:gd name="T4" fmla="*/ 0 w 37"/>
              <a:gd name="T5" fmla="*/ 2147483647 h 44"/>
              <a:gd name="T6" fmla="*/ 0 w 37"/>
              <a:gd name="T7" fmla="*/ 2147483647 h 44"/>
              <a:gd name="T8" fmla="*/ 2147483647 w 37"/>
              <a:gd name="T9" fmla="*/ 2147483647 h 44"/>
              <a:gd name="T10" fmla="*/ 2147483647 w 37"/>
              <a:gd name="T11" fmla="*/ 2147483647 h 44"/>
              <a:gd name="T12" fmla="*/ 2147483647 w 37"/>
              <a:gd name="T13" fmla="*/ 2147483647 h 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"/>
              <a:gd name="T22" fmla="*/ 0 h 44"/>
              <a:gd name="T23" fmla="*/ 37 w 37"/>
              <a:gd name="T24" fmla="*/ 44 h 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" h="44">
                <a:moveTo>
                  <a:pt x="37" y="11"/>
                </a:moveTo>
                <a:lnTo>
                  <a:pt x="19" y="0"/>
                </a:lnTo>
                <a:lnTo>
                  <a:pt x="0" y="11"/>
                </a:lnTo>
                <a:lnTo>
                  <a:pt x="0" y="33"/>
                </a:lnTo>
                <a:lnTo>
                  <a:pt x="19" y="44"/>
                </a:lnTo>
                <a:lnTo>
                  <a:pt x="37" y="33"/>
                </a:lnTo>
                <a:lnTo>
                  <a:pt x="37" y="11"/>
                </a:lnTo>
                <a:close/>
              </a:path>
            </a:pathLst>
          </a:custGeom>
          <a:solidFill>
            <a:srgbClr val="FF02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2" name="Freeform 69"/>
          <p:cNvSpPr>
            <a:spLocks/>
          </p:cNvSpPr>
          <p:nvPr/>
        </p:nvSpPr>
        <p:spPr bwMode="auto">
          <a:xfrm>
            <a:off x="2767013" y="3573463"/>
            <a:ext cx="60325" cy="71437"/>
          </a:xfrm>
          <a:custGeom>
            <a:avLst/>
            <a:gdLst>
              <a:gd name="T0" fmla="*/ 2147483647 w 38"/>
              <a:gd name="T1" fmla="*/ 2147483647 h 45"/>
              <a:gd name="T2" fmla="*/ 2147483647 w 38"/>
              <a:gd name="T3" fmla="*/ 0 h 45"/>
              <a:gd name="T4" fmla="*/ 0 w 38"/>
              <a:gd name="T5" fmla="*/ 2147483647 h 45"/>
              <a:gd name="T6" fmla="*/ 0 w 38"/>
              <a:gd name="T7" fmla="*/ 2147483647 h 45"/>
              <a:gd name="T8" fmla="*/ 2147483647 w 38"/>
              <a:gd name="T9" fmla="*/ 2147483647 h 45"/>
              <a:gd name="T10" fmla="*/ 2147483647 w 38"/>
              <a:gd name="T11" fmla="*/ 2147483647 h 45"/>
              <a:gd name="T12" fmla="*/ 2147483647 w 38"/>
              <a:gd name="T13" fmla="*/ 2147483647 h 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"/>
              <a:gd name="T22" fmla="*/ 0 h 45"/>
              <a:gd name="T23" fmla="*/ 38 w 38"/>
              <a:gd name="T24" fmla="*/ 45 h 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" h="45">
                <a:moveTo>
                  <a:pt x="38" y="11"/>
                </a:moveTo>
                <a:lnTo>
                  <a:pt x="19" y="0"/>
                </a:lnTo>
                <a:lnTo>
                  <a:pt x="0" y="11"/>
                </a:lnTo>
                <a:lnTo>
                  <a:pt x="0" y="34"/>
                </a:lnTo>
                <a:lnTo>
                  <a:pt x="19" y="45"/>
                </a:lnTo>
                <a:lnTo>
                  <a:pt x="38" y="34"/>
                </a:lnTo>
                <a:lnTo>
                  <a:pt x="38" y="11"/>
                </a:lnTo>
                <a:close/>
              </a:path>
            </a:pathLst>
          </a:custGeom>
          <a:solidFill>
            <a:srgbClr val="FF02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3" name="Rectangle 70"/>
          <p:cNvSpPr>
            <a:spLocks noChangeArrowheads="1"/>
          </p:cNvSpPr>
          <p:nvPr/>
        </p:nvSpPr>
        <p:spPr bwMode="auto">
          <a:xfrm>
            <a:off x="2686050" y="3565525"/>
            <a:ext cx="317500" cy="104775"/>
          </a:xfrm>
          <a:prstGeom prst="rect">
            <a:avLst/>
          </a:prstGeom>
          <a:noFill/>
          <a:ln w="4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4" name="Line 71"/>
          <p:cNvSpPr>
            <a:spLocks noChangeShapeType="1"/>
          </p:cNvSpPr>
          <p:nvPr/>
        </p:nvSpPr>
        <p:spPr bwMode="auto">
          <a:xfrm flipH="1">
            <a:off x="2562225" y="3616325"/>
            <a:ext cx="12541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5" name="Line 72"/>
          <p:cNvSpPr>
            <a:spLocks noChangeShapeType="1"/>
          </p:cNvSpPr>
          <p:nvPr/>
        </p:nvSpPr>
        <p:spPr bwMode="auto">
          <a:xfrm flipH="1">
            <a:off x="3008313" y="3616325"/>
            <a:ext cx="12541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6" name="Line 73"/>
          <p:cNvSpPr>
            <a:spLocks noChangeShapeType="1"/>
          </p:cNvSpPr>
          <p:nvPr/>
        </p:nvSpPr>
        <p:spPr bwMode="auto">
          <a:xfrm flipV="1">
            <a:off x="3133725" y="3546475"/>
            <a:ext cx="1588" cy="1397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7" name="Rectangle 74"/>
          <p:cNvSpPr>
            <a:spLocks noChangeArrowheads="1"/>
          </p:cNvSpPr>
          <p:nvPr/>
        </p:nvSpPr>
        <p:spPr bwMode="auto">
          <a:xfrm>
            <a:off x="2686050" y="3565525"/>
            <a:ext cx="317500" cy="104775"/>
          </a:xfrm>
          <a:prstGeom prst="rect">
            <a:avLst/>
          </a:prstGeom>
          <a:noFill/>
          <a:ln w="4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8" name="Line 75"/>
          <p:cNvSpPr>
            <a:spLocks noChangeShapeType="1"/>
          </p:cNvSpPr>
          <p:nvPr/>
        </p:nvSpPr>
        <p:spPr bwMode="auto">
          <a:xfrm flipH="1">
            <a:off x="2562225" y="3616325"/>
            <a:ext cx="12541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" name="Line 76"/>
          <p:cNvSpPr>
            <a:spLocks noChangeShapeType="1"/>
          </p:cNvSpPr>
          <p:nvPr/>
        </p:nvSpPr>
        <p:spPr bwMode="auto">
          <a:xfrm flipH="1">
            <a:off x="3008313" y="3616325"/>
            <a:ext cx="12541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0" name="Line 77"/>
          <p:cNvSpPr>
            <a:spLocks noChangeShapeType="1"/>
          </p:cNvSpPr>
          <p:nvPr/>
        </p:nvSpPr>
        <p:spPr bwMode="auto">
          <a:xfrm flipV="1">
            <a:off x="3133725" y="3546475"/>
            <a:ext cx="1588" cy="1397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1" name="Freeform 78"/>
          <p:cNvSpPr>
            <a:spLocks/>
          </p:cNvSpPr>
          <p:nvPr/>
        </p:nvSpPr>
        <p:spPr bwMode="auto">
          <a:xfrm>
            <a:off x="2870200" y="3590925"/>
            <a:ext cx="60325" cy="71438"/>
          </a:xfrm>
          <a:custGeom>
            <a:avLst/>
            <a:gdLst>
              <a:gd name="T0" fmla="*/ 2147483647 w 38"/>
              <a:gd name="T1" fmla="*/ 2147483647 h 45"/>
              <a:gd name="T2" fmla="*/ 2147483647 w 38"/>
              <a:gd name="T3" fmla="*/ 0 h 45"/>
              <a:gd name="T4" fmla="*/ 0 w 38"/>
              <a:gd name="T5" fmla="*/ 2147483647 h 45"/>
              <a:gd name="T6" fmla="*/ 0 w 38"/>
              <a:gd name="T7" fmla="*/ 2147483647 h 45"/>
              <a:gd name="T8" fmla="*/ 2147483647 w 38"/>
              <a:gd name="T9" fmla="*/ 2147483647 h 45"/>
              <a:gd name="T10" fmla="*/ 2147483647 w 38"/>
              <a:gd name="T11" fmla="*/ 2147483647 h 45"/>
              <a:gd name="T12" fmla="*/ 2147483647 w 38"/>
              <a:gd name="T13" fmla="*/ 2147483647 h 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"/>
              <a:gd name="T22" fmla="*/ 0 h 45"/>
              <a:gd name="T23" fmla="*/ 38 w 38"/>
              <a:gd name="T24" fmla="*/ 45 h 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" h="45">
                <a:moveTo>
                  <a:pt x="38" y="11"/>
                </a:moveTo>
                <a:lnTo>
                  <a:pt x="20" y="0"/>
                </a:lnTo>
                <a:lnTo>
                  <a:pt x="0" y="11"/>
                </a:lnTo>
                <a:lnTo>
                  <a:pt x="0" y="34"/>
                </a:lnTo>
                <a:lnTo>
                  <a:pt x="20" y="45"/>
                </a:lnTo>
                <a:lnTo>
                  <a:pt x="38" y="34"/>
                </a:lnTo>
                <a:lnTo>
                  <a:pt x="38" y="11"/>
                </a:lnTo>
                <a:close/>
              </a:path>
            </a:pathLst>
          </a:custGeom>
          <a:solidFill>
            <a:srgbClr val="FF02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2" name="Freeform 79"/>
          <p:cNvSpPr>
            <a:spLocks/>
          </p:cNvSpPr>
          <p:nvPr/>
        </p:nvSpPr>
        <p:spPr bwMode="auto">
          <a:xfrm>
            <a:off x="2698750" y="3590925"/>
            <a:ext cx="58738" cy="69850"/>
          </a:xfrm>
          <a:custGeom>
            <a:avLst/>
            <a:gdLst>
              <a:gd name="T0" fmla="*/ 2147483647 w 37"/>
              <a:gd name="T1" fmla="*/ 2147483647 h 44"/>
              <a:gd name="T2" fmla="*/ 2147483647 w 37"/>
              <a:gd name="T3" fmla="*/ 0 h 44"/>
              <a:gd name="T4" fmla="*/ 0 w 37"/>
              <a:gd name="T5" fmla="*/ 2147483647 h 44"/>
              <a:gd name="T6" fmla="*/ 0 w 37"/>
              <a:gd name="T7" fmla="*/ 2147483647 h 44"/>
              <a:gd name="T8" fmla="*/ 2147483647 w 37"/>
              <a:gd name="T9" fmla="*/ 2147483647 h 44"/>
              <a:gd name="T10" fmla="*/ 2147483647 w 37"/>
              <a:gd name="T11" fmla="*/ 2147483647 h 44"/>
              <a:gd name="T12" fmla="*/ 2147483647 w 37"/>
              <a:gd name="T13" fmla="*/ 2147483647 h 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"/>
              <a:gd name="T22" fmla="*/ 0 h 44"/>
              <a:gd name="T23" fmla="*/ 37 w 37"/>
              <a:gd name="T24" fmla="*/ 44 h 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" h="44">
                <a:moveTo>
                  <a:pt x="37" y="11"/>
                </a:moveTo>
                <a:lnTo>
                  <a:pt x="19" y="0"/>
                </a:lnTo>
                <a:lnTo>
                  <a:pt x="0" y="11"/>
                </a:lnTo>
                <a:lnTo>
                  <a:pt x="0" y="33"/>
                </a:lnTo>
                <a:lnTo>
                  <a:pt x="19" y="44"/>
                </a:lnTo>
                <a:lnTo>
                  <a:pt x="37" y="33"/>
                </a:lnTo>
                <a:lnTo>
                  <a:pt x="37" y="11"/>
                </a:lnTo>
                <a:close/>
              </a:path>
            </a:pathLst>
          </a:custGeom>
          <a:solidFill>
            <a:srgbClr val="FF02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3" name="Freeform 80"/>
          <p:cNvSpPr>
            <a:spLocks/>
          </p:cNvSpPr>
          <p:nvPr/>
        </p:nvSpPr>
        <p:spPr bwMode="auto">
          <a:xfrm>
            <a:off x="2767013" y="3573463"/>
            <a:ext cx="60325" cy="71437"/>
          </a:xfrm>
          <a:custGeom>
            <a:avLst/>
            <a:gdLst>
              <a:gd name="T0" fmla="*/ 2147483647 w 38"/>
              <a:gd name="T1" fmla="*/ 2147483647 h 45"/>
              <a:gd name="T2" fmla="*/ 2147483647 w 38"/>
              <a:gd name="T3" fmla="*/ 0 h 45"/>
              <a:gd name="T4" fmla="*/ 0 w 38"/>
              <a:gd name="T5" fmla="*/ 2147483647 h 45"/>
              <a:gd name="T6" fmla="*/ 0 w 38"/>
              <a:gd name="T7" fmla="*/ 2147483647 h 45"/>
              <a:gd name="T8" fmla="*/ 2147483647 w 38"/>
              <a:gd name="T9" fmla="*/ 2147483647 h 45"/>
              <a:gd name="T10" fmla="*/ 2147483647 w 38"/>
              <a:gd name="T11" fmla="*/ 2147483647 h 45"/>
              <a:gd name="T12" fmla="*/ 2147483647 w 38"/>
              <a:gd name="T13" fmla="*/ 2147483647 h 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"/>
              <a:gd name="T22" fmla="*/ 0 h 45"/>
              <a:gd name="T23" fmla="*/ 38 w 38"/>
              <a:gd name="T24" fmla="*/ 45 h 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" h="45">
                <a:moveTo>
                  <a:pt x="38" y="11"/>
                </a:moveTo>
                <a:lnTo>
                  <a:pt x="19" y="0"/>
                </a:lnTo>
                <a:lnTo>
                  <a:pt x="0" y="11"/>
                </a:lnTo>
                <a:lnTo>
                  <a:pt x="0" y="34"/>
                </a:lnTo>
                <a:lnTo>
                  <a:pt x="19" y="45"/>
                </a:lnTo>
                <a:lnTo>
                  <a:pt x="38" y="34"/>
                </a:lnTo>
                <a:lnTo>
                  <a:pt x="38" y="11"/>
                </a:lnTo>
                <a:close/>
              </a:path>
            </a:pathLst>
          </a:custGeom>
          <a:solidFill>
            <a:srgbClr val="FF02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4" name="Rectangle 81"/>
          <p:cNvSpPr>
            <a:spLocks noChangeArrowheads="1"/>
          </p:cNvSpPr>
          <p:nvPr/>
        </p:nvSpPr>
        <p:spPr bwMode="auto">
          <a:xfrm>
            <a:off x="2541588" y="2370138"/>
            <a:ext cx="7937" cy="5873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5" name="Freeform 82"/>
          <p:cNvSpPr>
            <a:spLocks/>
          </p:cNvSpPr>
          <p:nvPr/>
        </p:nvSpPr>
        <p:spPr bwMode="auto">
          <a:xfrm>
            <a:off x="2492375" y="2433638"/>
            <a:ext cx="114300" cy="33337"/>
          </a:xfrm>
          <a:custGeom>
            <a:avLst/>
            <a:gdLst>
              <a:gd name="T0" fmla="*/ 2147483647 w 215"/>
              <a:gd name="T1" fmla="*/ 2147483647 h 62"/>
              <a:gd name="T2" fmla="*/ 2147483647 w 215"/>
              <a:gd name="T3" fmla="*/ 2147483647 h 62"/>
              <a:gd name="T4" fmla="*/ 2147483647 w 215"/>
              <a:gd name="T5" fmla="*/ 2147483647 h 62"/>
              <a:gd name="T6" fmla="*/ 2147483647 w 215"/>
              <a:gd name="T7" fmla="*/ 2147483647 h 62"/>
              <a:gd name="T8" fmla="*/ 2147483647 w 215"/>
              <a:gd name="T9" fmla="*/ 2147483647 h 62"/>
              <a:gd name="T10" fmla="*/ 2147483647 w 215"/>
              <a:gd name="T11" fmla="*/ 2147483647 h 62"/>
              <a:gd name="T12" fmla="*/ 2147483647 w 215"/>
              <a:gd name="T13" fmla="*/ 2147483647 h 62"/>
              <a:gd name="T14" fmla="*/ 2147483647 w 215"/>
              <a:gd name="T15" fmla="*/ 2147483647 h 62"/>
              <a:gd name="T16" fmla="*/ 2147483647 w 215"/>
              <a:gd name="T17" fmla="*/ 2147483647 h 62"/>
              <a:gd name="T18" fmla="*/ 2147483647 w 215"/>
              <a:gd name="T19" fmla="*/ 2147483647 h 62"/>
              <a:gd name="T20" fmla="*/ 1051659382 w 215"/>
              <a:gd name="T21" fmla="*/ 2147483647 h 62"/>
              <a:gd name="T22" fmla="*/ 0 w 215"/>
              <a:gd name="T23" fmla="*/ 2147483647 h 62"/>
              <a:gd name="T24" fmla="*/ 2147483647 w 215"/>
              <a:gd name="T25" fmla="*/ 2147483647 h 62"/>
              <a:gd name="T26" fmla="*/ 2147483647 w 215"/>
              <a:gd name="T27" fmla="*/ 2147483647 h 62"/>
              <a:gd name="T28" fmla="*/ 2147483647 w 215"/>
              <a:gd name="T29" fmla="*/ 932682731 h 62"/>
              <a:gd name="T30" fmla="*/ 2147483647 w 215"/>
              <a:gd name="T31" fmla="*/ 932682731 h 62"/>
              <a:gd name="T32" fmla="*/ 2147483647 w 215"/>
              <a:gd name="T33" fmla="*/ 155543481 h 62"/>
              <a:gd name="T34" fmla="*/ 2147483647 w 215"/>
              <a:gd name="T35" fmla="*/ 155543481 h 62"/>
              <a:gd name="T36" fmla="*/ 2147483647 w 215"/>
              <a:gd name="T37" fmla="*/ 932682731 h 62"/>
              <a:gd name="T38" fmla="*/ 2147483647 w 215"/>
              <a:gd name="T39" fmla="*/ 932682731 h 62"/>
              <a:gd name="T40" fmla="*/ 2147483647 w 215"/>
              <a:gd name="T41" fmla="*/ 2147483647 h 62"/>
              <a:gd name="T42" fmla="*/ 2147483647 w 215"/>
              <a:gd name="T43" fmla="*/ 2147483647 h 62"/>
              <a:gd name="T44" fmla="*/ 2147483647 w 215"/>
              <a:gd name="T45" fmla="*/ 2147483647 h 6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15"/>
              <a:gd name="T70" fmla="*/ 0 h 62"/>
              <a:gd name="T71" fmla="*/ 215 w 215"/>
              <a:gd name="T72" fmla="*/ 62 h 6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15" h="62">
                <a:moveTo>
                  <a:pt x="208" y="62"/>
                </a:moveTo>
                <a:lnTo>
                  <a:pt x="152" y="31"/>
                </a:lnTo>
                <a:lnTo>
                  <a:pt x="125" y="21"/>
                </a:lnTo>
                <a:lnTo>
                  <a:pt x="126" y="21"/>
                </a:lnTo>
                <a:lnTo>
                  <a:pt x="100" y="16"/>
                </a:lnTo>
                <a:lnTo>
                  <a:pt x="103" y="16"/>
                </a:lnTo>
                <a:lnTo>
                  <a:pt x="75" y="21"/>
                </a:lnTo>
                <a:lnTo>
                  <a:pt x="77" y="21"/>
                </a:lnTo>
                <a:lnTo>
                  <a:pt x="49" y="33"/>
                </a:lnTo>
                <a:lnTo>
                  <a:pt x="24" y="46"/>
                </a:lnTo>
                <a:lnTo>
                  <a:pt x="7" y="55"/>
                </a:lnTo>
                <a:lnTo>
                  <a:pt x="0" y="40"/>
                </a:lnTo>
                <a:lnTo>
                  <a:pt x="17" y="31"/>
                </a:lnTo>
                <a:lnTo>
                  <a:pt x="42" y="18"/>
                </a:lnTo>
                <a:lnTo>
                  <a:pt x="70" y="6"/>
                </a:lnTo>
                <a:cubicBezTo>
                  <a:pt x="71" y="6"/>
                  <a:pt x="71" y="6"/>
                  <a:pt x="72" y="6"/>
                </a:cubicBezTo>
                <a:lnTo>
                  <a:pt x="100" y="1"/>
                </a:lnTo>
                <a:cubicBezTo>
                  <a:pt x="101" y="0"/>
                  <a:pt x="102" y="0"/>
                  <a:pt x="103" y="1"/>
                </a:cubicBezTo>
                <a:lnTo>
                  <a:pt x="129" y="6"/>
                </a:lnTo>
                <a:cubicBezTo>
                  <a:pt x="129" y="6"/>
                  <a:pt x="130" y="6"/>
                  <a:pt x="130" y="6"/>
                </a:cubicBezTo>
                <a:lnTo>
                  <a:pt x="159" y="17"/>
                </a:lnTo>
                <a:lnTo>
                  <a:pt x="215" y="48"/>
                </a:lnTo>
                <a:lnTo>
                  <a:pt x="208" y="6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6" name="Freeform 83"/>
          <p:cNvSpPr>
            <a:spLocks/>
          </p:cNvSpPr>
          <p:nvPr/>
        </p:nvSpPr>
        <p:spPr bwMode="auto">
          <a:xfrm>
            <a:off x="2392363" y="2071688"/>
            <a:ext cx="296862" cy="315912"/>
          </a:xfrm>
          <a:custGeom>
            <a:avLst/>
            <a:gdLst>
              <a:gd name="T0" fmla="*/ 0 w 560"/>
              <a:gd name="T1" fmla="*/ 2147483647 h 592"/>
              <a:gd name="T2" fmla="*/ 2147483647 w 560"/>
              <a:gd name="T3" fmla="*/ 0 h 592"/>
              <a:gd name="T4" fmla="*/ 2147483647 w 560"/>
              <a:gd name="T5" fmla="*/ 0 h 592"/>
              <a:gd name="T6" fmla="*/ 2147483647 w 560"/>
              <a:gd name="T7" fmla="*/ 0 h 592"/>
              <a:gd name="T8" fmla="*/ 2147483647 w 560"/>
              <a:gd name="T9" fmla="*/ 2147483647 h 592"/>
              <a:gd name="T10" fmla="*/ 2147483647 w 560"/>
              <a:gd name="T11" fmla="*/ 2147483647 h 592"/>
              <a:gd name="T12" fmla="*/ 2147483647 w 560"/>
              <a:gd name="T13" fmla="*/ 2147483647 h 592"/>
              <a:gd name="T14" fmla="*/ 2147483647 w 560"/>
              <a:gd name="T15" fmla="*/ 2147483647 h 592"/>
              <a:gd name="T16" fmla="*/ 2147483647 w 560"/>
              <a:gd name="T17" fmla="*/ 2147483647 h 592"/>
              <a:gd name="T18" fmla="*/ 2147483647 w 560"/>
              <a:gd name="T19" fmla="*/ 2147483647 h 592"/>
              <a:gd name="T20" fmla="*/ 0 w 560"/>
              <a:gd name="T21" fmla="*/ 2147483647 h 592"/>
              <a:gd name="T22" fmla="*/ 0 w 560"/>
              <a:gd name="T23" fmla="*/ 2147483647 h 5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60"/>
              <a:gd name="T37" fmla="*/ 0 h 592"/>
              <a:gd name="T38" fmla="*/ 560 w 560"/>
              <a:gd name="T39" fmla="*/ 592 h 5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60" h="592">
                <a:moveTo>
                  <a:pt x="0" y="296"/>
                </a:moveTo>
                <a:cubicBezTo>
                  <a:pt x="0" y="133"/>
                  <a:pt x="126" y="0"/>
                  <a:pt x="280" y="0"/>
                </a:cubicBezTo>
                <a:cubicBezTo>
                  <a:pt x="280" y="0"/>
                  <a:pt x="280" y="0"/>
                  <a:pt x="280" y="0"/>
                </a:cubicBezTo>
                <a:cubicBezTo>
                  <a:pt x="435" y="0"/>
                  <a:pt x="560" y="133"/>
                  <a:pt x="560" y="296"/>
                </a:cubicBezTo>
                <a:cubicBezTo>
                  <a:pt x="560" y="296"/>
                  <a:pt x="560" y="296"/>
                  <a:pt x="560" y="296"/>
                </a:cubicBezTo>
                <a:cubicBezTo>
                  <a:pt x="560" y="460"/>
                  <a:pt x="435" y="592"/>
                  <a:pt x="280" y="592"/>
                </a:cubicBezTo>
                <a:cubicBezTo>
                  <a:pt x="280" y="592"/>
                  <a:pt x="280" y="592"/>
                  <a:pt x="280" y="592"/>
                </a:cubicBezTo>
                <a:cubicBezTo>
                  <a:pt x="126" y="592"/>
                  <a:pt x="0" y="460"/>
                  <a:pt x="0" y="296"/>
                </a:cubicBezTo>
                <a:cubicBezTo>
                  <a:pt x="0" y="296"/>
                  <a:pt x="0" y="296"/>
                  <a:pt x="0" y="296"/>
                </a:cubicBezTo>
                <a:close/>
              </a:path>
            </a:pathLst>
          </a:custGeom>
          <a:solidFill>
            <a:srgbClr val="FC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7" name="Freeform 84"/>
          <p:cNvSpPr>
            <a:spLocks noEditPoints="1"/>
          </p:cNvSpPr>
          <p:nvPr/>
        </p:nvSpPr>
        <p:spPr bwMode="auto">
          <a:xfrm>
            <a:off x="2387600" y="2066925"/>
            <a:ext cx="306388" cy="325438"/>
          </a:xfrm>
          <a:custGeom>
            <a:avLst/>
            <a:gdLst>
              <a:gd name="T0" fmla="*/ 2147483647 w 193"/>
              <a:gd name="T1" fmla="*/ 2147483647 h 205"/>
              <a:gd name="T2" fmla="*/ 2147483647 w 193"/>
              <a:gd name="T3" fmla="*/ 2147483647 h 205"/>
              <a:gd name="T4" fmla="*/ 2147483647 w 193"/>
              <a:gd name="T5" fmla="*/ 2147483647 h 205"/>
              <a:gd name="T6" fmla="*/ 2147483647 w 193"/>
              <a:gd name="T7" fmla="*/ 2147483647 h 205"/>
              <a:gd name="T8" fmla="*/ 2147483647 w 193"/>
              <a:gd name="T9" fmla="*/ 2147483647 h 205"/>
              <a:gd name="T10" fmla="*/ 2147483647 w 193"/>
              <a:gd name="T11" fmla="*/ 2147483647 h 205"/>
              <a:gd name="T12" fmla="*/ 2147483647 w 193"/>
              <a:gd name="T13" fmla="*/ 2147483647 h 205"/>
              <a:gd name="T14" fmla="*/ 2147483647 w 193"/>
              <a:gd name="T15" fmla="*/ 2147483647 h 205"/>
              <a:gd name="T16" fmla="*/ 2147483647 w 193"/>
              <a:gd name="T17" fmla="*/ 2147483647 h 205"/>
              <a:gd name="T18" fmla="*/ 2147483647 w 193"/>
              <a:gd name="T19" fmla="*/ 2147483647 h 205"/>
              <a:gd name="T20" fmla="*/ 2147483647 w 193"/>
              <a:gd name="T21" fmla="*/ 2147483647 h 205"/>
              <a:gd name="T22" fmla="*/ 2147483647 w 193"/>
              <a:gd name="T23" fmla="*/ 2147483647 h 205"/>
              <a:gd name="T24" fmla="*/ 2147483647 w 193"/>
              <a:gd name="T25" fmla="*/ 2147483647 h 205"/>
              <a:gd name="T26" fmla="*/ 2147483647 w 193"/>
              <a:gd name="T27" fmla="*/ 2147483647 h 205"/>
              <a:gd name="T28" fmla="*/ 2147483647 w 193"/>
              <a:gd name="T29" fmla="*/ 2147483647 h 205"/>
              <a:gd name="T30" fmla="*/ 2147483647 w 193"/>
              <a:gd name="T31" fmla="*/ 2147483647 h 205"/>
              <a:gd name="T32" fmla="*/ 2147483647 w 193"/>
              <a:gd name="T33" fmla="*/ 2147483647 h 205"/>
              <a:gd name="T34" fmla="*/ 2147483647 w 193"/>
              <a:gd name="T35" fmla="*/ 2147483647 h 205"/>
              <a:gd name="T36" fmla="*/ 2147483647 w 193"/>
              <a:gd name="T37" fmla="*/ 2147483647 h 205"/>
              <a:gd name="T38" fmla="*/ 2147483647 w 193"/>
              <a:gd name="T39" fmla="*/ 2147483647 h 205"/>
              <a:gd name="T40" fmla="*/ 2147483647 w 193"/>
              <a:gd name="T41" fmla="*/ 2147483647 h 205"/>
              <a:gd name="T42" fmla="*/ 2147483647 w 193"/>
              <a:gd name="T43" fmla="*/ 2147483647 h 205"/>
              <a:gd name="T44" fmla="*/ 2147483647 w 193"/>
              <a:gd name="T45" fmla="*/ 2147483647 h 205"/>
              <a:gd name="T46" fmla="*/ 2147483647 w 193"/>
              <a:gd name="T47" fmla="*/ 2147483647 h 205"/>
              <a:gd name="T48" fmla="*/ 2147483647 w 193"/>
              <a:gd name="T49" fmla="*/ 2147483647 h 205"/>
              <a:gd name="T50" fmla="*/ 2147483647 w 193"/>
              <a:gd name="T51" fmla="*/ 2147483647 h 205"/>
              <a:gd name="T52" fmla="*/ 2147483647 w 193"/>
              <a:gd name="T53" fmla="*/ 2147483647 h 205"/>
              <a:gd name="T54" fmla="*/ 2147483647 w 193"/>
              <a:gd name="T55" fmla="*/ 2147483647 h 205"/>
              <a:gd name="T56" fmla="*/ 2147483647 w 193"/>
              <a:gd name="T57" fmla="*/ 2147483647 h 205"/>
              <a:gd name="T58" fmla="*/ 2147483647 w 193"/>
              <a:gd name="T59" fmla="*/ 2147483647 h 205"/>
              <a:gd name="T60" fmla="*/ 2147483647 w 193"/>
              <a:gd name="T61" fmla="*/ 2147483647 h 205"/>
              <a:gd name="T62" fmla="*/ 2147483647 w 193"/>
              <a:gd name="T63" fmla="*/ 2147483647 h 205"/>
              <a:gd name="T64" fmla="*/ 2147483647 w 193"/>
              <a:gd name="T65" fmla="*/ 2147483647 h 205"/>
              <a:gd name="T66" fmla="*/ 2147483647 w 193"/>
              <a:gd name="T67" fmla="*/ 2147483647 h 205"/>
              <a:gd name="T68" fmla="*/ 2147483647 w 193"/>
              <a:gd name="T69" fmla="*/ 2147483647 h 205"/>
              <a:gd name="T70" fmla="*/ 2147483647 w 193"/>
              <a:gd name="T71" fmla="*/ 2147483647 h 205"/>
              <a:gd name="T72" fmla="*/ 2147483647 w 193"/>
              <a:gd name="T73" fmla="*/ 2147483647 h 205"/>
              <a:gd name="T74" fmla="*/ 2147483647 w 193"/>
              <a:gd name="T75" fmla="*/ 2147483647 h 205"/>
              <a:gd name="T76" fmla="*/ 2147483647 w 193"/>
              <a:gd name="T77" fmla="*/ 2147483647 h 205"/>
              <a:gd name="T78" fmla="*/ 2147483647 w 193"/>
              <a:gd name="T79" fmla="*/ 2147483647 h 205"/>
              <a:gd name="T80" fmla="*/ 2147483647 w 193"/>
              <a:gd name="T81" fmla="*/ 2147483647 h 205"/>
              <a:gd name="T82" fmla="*/ 2147483647 w 193"/>
              <a:gd name="T83" fmla="*/ 2147483647 h 205"/>
              <a:gd name="T84" fmla="*/ 2147483647 w 193"/>
              <a:gd name="T85" fmla="*/ 2147483647 h 205"/>
              <a:gd name="T86" fmla="*/ 2147483647 w 193"/>
              <a:gd name="T87" fmla="*/ 2147483647 h 205"/>
              <a:gd name="T88" fmla="*/ 2147483647 w 193"/>
              <a:gd name="T89" fmla="*/ 2147483647 h 205"/>
              <a:gd name="T90" fmla="*/ 2147483647 w 193"/>
              <a:gd name="T91" fmla="*/ 2147483647 h 205"/>
              <a:gd name="T92" fmla="*/ 2147483647 w 193"/>
              <a:gd name="T93" fmla="*/ 2147483647 h 205"/>
              <a:gd name="T94" fmla="*/ 2147483647 w 193"/>
              <a:gd name="T95" fmla="*/ 2147483647 h 205"/>
              <a:gd name="T96" fmla="*/ 2147483647 w 193"/>
              <a:gd name="T97" fmla="*/ 2147483647 h 20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93"/>
              <a:gd name="T148" fmla="*/ 0 h 205"/>
              <a:gd name="T149" fmla="*/ 193 w 193"/>
              <a:gd name="T150" fmla="*/ 205 h 20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93" h="205">
                <a:moveTo>
                  <a:pt x="0" y="102"/>
                </a:moveTo>
                <a:lnTo>
                  <a:pt x="2" y="82"/>
                </a:lnTo>
                <a:lnTo>
                  <a:pt x="8" y="63"/>
                </a:lnTo>
                <a:lnTo>
                  <a:pt x="17" y="46"/>
                </a:lnTo>
                <a:lnTo>
                  <a:pt x="29" y="31"/>
                </a:lnTo>
                <a:lnTo>
                  <a:pt x="43" y="18"/>
                </a:lnTo>
                <a:lnTo>
                  <a:pt x="59" y="8"/>
                </a:lnTo>
                <a:lnTo>
                  <a:pt x="77" y="3"/>
                </a:lnTo>
                <a:lnTo>
                  <a:pt x="97" y="0"/>
                </a:lnTo>
                <a:lnTo>
                  <a:pt x="116" y="3"/>
                </a:lnTo>
                <a:lnTo>
                  <a:pt x="134" y="8"/>
                </a:lnTo>
                <a:lnTo>
                  <a:pt x="151" y="18"/>
                </a:lnTo>
                <a:lnTo>
                  <a:pt x="165" y="31"/>
                </a:lnTo>
                <a:lnTo>
                  <a:pt x="177" y="46"/>
                </a:lnTo>
                <a:lnTo>
                  <a:pt x="186" y="63"/>
                </a:lnTo>
                <a:lnTo>
                  <a:pt x="191" y="82"/>
                </a:lnTo>
                <a:lnTo>
                  <a:pt x="193" y="102"/>
                </a:lnTo>
                <a:lnTo>
                  <a:pt x="191" y="123"/>
                </a:lnTo>
                <a:lnTo>
                  <a:pt x="186" y="142"/>
                </a:lnTo>
                <a:lnTo>
                  <a:pt x="177" y="160"/>
                </a:lnTo>
                <a:lnTo>
                  <a:pt x="165" y="175"/>
                </a:lnTo>
                <a:lnTo>
                  <a:pt x="151" y="187"/>
                </a:lnTo>
                <a:lnTo>
                  <a:pt x="134" y="197"/>
                </a:lnTo>
                <a:lnTo>
                  <a:pt x="116" y="202"/>
                </a:lnTo>
                <a:lnTo>
                  <a:pt x="97" y="205"/>
                </a:lnTo>
                <a:lnTo>
                  <a:pt x="77" y="202"/>
                </a:lnTo>
                <a:lnTo>
                  <a:pt x="59" y="197"/>
                </a:lnTo>
                <a:lnTo>
                  <a:pt x="43" y="187"/>
                </a:lnTo>
                <a:lnTo>
                  <a:pt x="29" y="175"/>
                </a:lnTo>
                <a:lnTo>
                  <a:pt x="17" y="160"/>
                </a:lnTo>
                <a:lnTo>
                  <a:pt x="8" y="142"/>
                </a:lnTo>
                <a:lnTo>
                  <a:pt x="2" y="123"/>
                </a:lnTo>
                <a:lnTo>
                  <a:pt x="0" y="102"/>
                </a:lnTo>
                <a:close/>
                <a:moveTo>
                  <a:pt x="7" y="122"/>
                </a:moveTo>
                <a:lnTo>
                  <a:pt x="7" y="122"/>
                </a:lnTo>
                <a:lnTo>
                  <a:pt x="13" y="140"/>
                </a:lnTo>
                <a:lnTo>
                  <a:pt x="21" y="157"/>
                </a:lnTo>
                <a:lnTo>
                  <a:pt x="33" y="171"/>
                </a:lnTo>
                <a:lnTo>
                  <a:pt x="32" y="171"/>
                </a:lnTo>
                <a:lnTo>
                  <a:pt x="46" y="183"/>
                </a:lnTo>
                <a:lnTo>
                  <a:pt x="61" y="192"/>
                </a:lnTo>
                <a:lnTo>
                  <a:pt x="61" y="191"/>
                </a:lnTo>
                <a:lnTo>
                  <a:pt x="79" y="197"/>
                </a:lnTo>
                <a:lnTo>
                  <a:pt x="78" y="197"/>
                </a:lnTo>
                <a:lnTo>
                  <a:pt x="97" y="199"/>
                </a:lnTo>
                <a:lnTo>
                  <a:pt x="116" y="197"/>
                </a:lnTo>
                <a:lnTo>
                  <a:pt x="115" y="197"/>
                </a:lnTo>
                <a:lnTo>
                  <a:pt x="132" y="191"/>
                </a:lnTo>
                <a:lnTo>
                  <a:pt x="148" y="182"/>
                </a:lnTo>
                <a:lnTo>
                  <a:pt x="148" y="183"/>
                </a:lnTo>
                <a:lnTo>
                  <a:pt x="161" y="171"/>
                </a:lnTo>
                <a:lnTo>
                  <a:pt x="172" y="157"/>
                </a:lnTo>
                <a:lnTo>
                  <a:pt x="181" y="140"/>
                </a:lnTo>
                <a:lnTo>
                  <a:pt x="186" y="122"/>
                </a:lnTo>
                <a:lnTo>
                  <a:pt x="188" y="102"/>
                </a:lnTo>
                <a:lnTo>
                  <a:pt x="188" y="103"/>
                </a:lnTo>
                <a:lnTo>
                  <a:pt x="186" y="83"/>
                </a:lnTo>
                <a:lnTo>
                  <a:pt x="181" y="65"/>
                </a:lnTo>
                <a:lnTo>
                  <a:pt x="172" y="48"/>
                </a:lnTo>
                <a:lnTo>
                  <a:pt x="172" y="49"/>
                </a:lnTo>
                <a:lnTo>
                  <a:pt x="161" y="34"/>
                </a:lnTo>
                <a:lnTo>
                  <a:pt x="148" y="22"/>
                </a:lnTo>
                <a:lnTo>
                  <a:pt x="132" y="13"/>
                </a:lnTo>
                <a:lnTo>
                  <a:pt x="115" y="8"/>
                </a:lnTo>
                <a:lnTo>
                  <a:pt x="116" y="8"/>
                </a:lnTo>
                <a:lnTo>
                  <a:pt x="97" y="6"/>
                </a:lnTo>
                <a:lnTo>
                  <a:pt x="78" y="8"/>
                </a:lnTo>
                <a:lnTo>
                  <a:pt x="79" y="8"/>
                </a:lnTo>
                <a:lnTo>
                  <a:pt x="61" y="13"/>
                </a:lnTo>
                <a:lnTo>
                  <a:pt x="62" y="13"/>
                </a:lnTo>
                <a:lnTo>
                  <a:pt x="46" y="22"/>
                </a:lnTo>
                <a:lnTo>
                  <a:pt x="32" y="35"/>
                </a:lnTo>
                <a:lnTo>
                  <a:pt x="33" y="34"/>
                </a:lnTo>
                <a:lnTo>
                  <a:pt x="21" y="49"/>
                </a:lnTo>
                <a:lnTo>
                  <a:pt x="21" y="48"/>
                </a:lnTo>
                <a:lnTo>
                  <a:pt x="13" y="65"/>
                </a:lnTo>
                <a:lnTo>
                  <a:pt x="7" y="83"/>
                </a:lnTo>
                <a:lnTo>
                  <a:pt x="5" y="103"/>
                </a:lnTo>
                <a:lnTo>
                  <a:pt x="5" y="102"/>
                </a:lnTo>
                <a:lnTo>
                  <a:pt x="7" y="12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8" name="Rectangle 85"/>
          <p:cNvSpPr>
            <a:spLocks noChangeArrowheads="1"/>
          </p:cNvSpPr>
          <p:nvPr/>
        </p:nvSpPr>
        <p:spPr bwMode="auto">
          <a:xfrm>
            <a:off x="2460625" y="2081213"/>
            <a:ext cx="2984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T</a:t>
            </a:r>
            <a:endParaRPr lang="en-US"/>
          </a:p>
        </p:txBody>
      </p:sp>
      <p:sp>
        <p:nvSpPr>
          <p:cNvPr id="7219" name="Freeform 86"/>
          <p:cNvSpPr>
            <a:spLocks noEditPoints="1"/>
          </p:cNvSpPr>
          <p:nvPr/>
        </p:nvSpPr>
        <p:spPr bwMode="auto">
          <a:xfrm>
            <a:off x="3035300" y="2073275"/>
            <a:ext cx="366713" cy="347663"/>
          </a:xfrm>
          <a:custGeom>
            <a:avLst/>
            <a:gdLst>
              <a:gd name="T0" fmla="*/ 0 w 231"/>
              <a:gd name="T1" fmla="*/ 2147483647 h 219"/>
              <a:gd name="T2" fmla="*/ 2147483647 w 231"/>
              <a:gd name="T3" fmla="*/ 2147483647 h 219"/>
              <a:gd name="T4" fmla="*/ 2147483647 w 231"/>
              <a:gd name="T5" fmla="*/ 2147483647 h 219"/>
              <a:gd name="T6" fmla="*/ 2147483647 w 231"/>
              <a:gd name="T7" fmla="*/ 0 h 219"/>
              <a:gd name="T8" fmla="*/ 2147483647 w 231"/>
              <a:gd name="T9" fmla="*/ 2147483647 h 219"/>
              <a:gd name="T10" fmla="*/ 2147483647 w 231"/>
              <a:gd name="T11" fmla="*/ 2147483647 h 219"/>
              <a:gd name="T12" fmla="*/ 2147483647 w 231"/>
              <a:gd name="T13" fmla="*/ 2147483647 h 219"/>
              <a:gd name="T14" fmla="*/ 2147483647 w 231"/>
              <a:gd name="T15" fmla="*/ 2147483647 h 219"/>
              <a:gd name="T16" fmla="*/ 0 w 231"/>
              <a:gd name="T17" fmla="*/ 2147483647 h 219"/>
              <a:gd name="T18" fmla="*/ 0 w 231"/>
              <a:gd name="T19" fmla="*/ 2147483647 h 219"/>
              <a:gd name="T20" fmla="*/ 2147483647 w 231"/>
              <a:gd name="T21" fmla="*/ 2147483647 h 219"/>
              <a:gd name="T22" fmla="*/ 2147483647 w 231"/>
              <a:gd name="T23" fmla="*/ 2147483647 h 219"/>
              <a:gd name="T24" fmla="*/ 2147483647 w 231"/>
              <a:gd name="T25" fmla="*/ 2147483647 h 219"/>
              <a:gd name="T26" fmla="*/ 2147483647 w 231"/>
              <a:gd name="T27" fmla="*/ 2147483647 h 219"/>
              <a:gd name="T28" fmla="*/ 2147483647 w 231"/>
              <a:gd name="T29" fmla="*/ 2147483647 h 219"/>
              <a:gd name="T30" fmla="*/ 2147483647 w 231"/>
              <a:gd name="T31" fmla="*/ 2147483647 h 219"/>
              <a:gd name="T32" fmla="*/ 2147483647 w 231"/>
              <a:gd name="T33" fmla="*/ 2147483647 h 219"/>
              <a:gd name="T34" fmla="*/ 2147483647 w 231"/>
              <a:gd name="T35" fmla="*/ 2147483647 h 219"/>
              <a:gd name="T36" fmla="*/ 2147483647 w 231"/>
              <a:gd name="T37" fmla="*/ 2147483647 h 219"/>
              <a:gd name="T38" fmla="*/ 2147483647 w 231"/>
              <a:gd name="T39" fmla="*/ 2147483647 h 219"/>
              <a:gd name="T40" fmla="*/ 2147483647 w 231"/>
              <a:gd name="T41" fmla="*/ 2147483647 h 219"/>
              <a:gd name="T42" fmla="*/ 2147483647 w 231"/>
              <a:gd name="T43" fmla="*/ 2147483647 h 219"/>
              <a:gd name="T44" fmla="*/ 2147483647 w 231"/>
              <a:gd name="T45" fmla="*/ 2147483647 h 2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31"/>
              <a:gd name="T70" fmla="*/ 0 h 219"/>
              <a:gd name="T71" fmla="*/ 231 w 231"/>
              <a:gd name="T72" fmla="*/ 219 h 21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31" h="219">
                <a:moveTo>
                  <a:pt x="0" y="57"/>
                </a:moveTo>
                <a:lnTo>
                  <a:pt x="171" y="57"/>
                </a:lnTo>
                <a:lnTo>
                  <a:pt x="169" y="59"/>
                </a:lnTo>
                <a:lnTo>
                  <a:pt x="169" y="0"/>
                </a:lnTo>
                <a:lnTo>
                  <a:pt x="231" y="109"/>
                </a:lnTo>
                <a:lnTo>
                  <a:pt x="169" y="219"/>
                </a:lnTo>
                <a:lnTo>
                  <a:pt x="169" y="159"/>
                </a:lnTo>
                <a:lnTo>
                  <a:pt x="171" y="161"/>
                </a:lnTo>
                <a:lnTo>
                  <a:pt x="0" y="161"/>
                </a:lnTo>
                <a:lnTo>
                  <a:pt x="0" y="57"/>
                </a:lnTo>
                <a:close/>
                <a:moveTo>
                  <a:pt x="5" y="159"/>
                </a:moveTo>
                <a:lnTo>
                  <a:pt x="2" y="156"/>
                </a:lnTo>
                <a:lnTo>
                  <a:pt x="174" y="156"/>
                </a:lnTo>
                <a:lnTo>
                  <a:pt x="174" y="208"/>
                </a:lnTo>
                <a:lnTo>
                  <a:pt x="169" y="207"/>
                </a:lnTo>
                <a:lnTo>
                  <a:pt x="226" y="108"/>
                </a:lnTo>
                <a:lnTo>
                  <a:pt x="226" y="110"/>
                </a:lnTo>
                <a:lnTo>
                  <a:pt x="169" y="11"/>
                </a:lnTo>
                <a:lnTo>
                  <a:pt x="174" y="10"/>
                </a:lnTo>
                <a:lnTo>
                  <a:pt x="174" y="62"/>
                </a:lnTo>
                <a:lnTo>
                  <a:pt x="2" y="62"/>
                </a:lnTo>
                <a:lnTo>
                  <a:pt x="5" y="59"/>
                </a:lnTo>
                <a:lnTo>
                  <a:pt x="5" y="159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0" name="Freeform 87"/>
          <p:cNvSpPr>
            <a:spLocks noEditPoints="1"/>
          </p:cNvSpPr>
          <p:nvPr/>
        </p:nvSpPr>
        <p:spPr bwMode="auto">
          <a:xfrm>
            <a:off x="1936750" y="1071563"/>
            <a:ext cx="2579688" cy="3482975"/>
          </a:xfrm>
          <a:custGeom>
            <a:avLst/>
            <a:gdLst>
              <a:gd name="T0" fmla="*/ 0 w 1625"/>
              <a:gd name="T1" fmla="*/ 0 h 2194"/>
              <a:gd name="T2" fmla="*/ 2147483647 w 1625"/>
              <a:gd name="T3" fmla="*/ 0 h 2194"/>
              <a:gd name="T4" fmla="*/ 2147483647 w 1625"/>
              <a:gd name="T5" fmla="*/ 2147483647 h 2194"/>
              <a:gd name="T6" fmla="*/ 0 w 1625"/>
              <a:gd name="T7" fmla="*/ 2147483647 h 2194"/>
              <a:gd name="T8" fmla="*/ 0 w 1625"/>
              <a:gd name="T9" fmla="*/ 0 h 2194"/>
              <a:gd name="T10" fmla="*/ 2147483647 w 1625"/>
              <a:gd name="T11" fmla="*/ 2147483647 h 2194"/>
              <a:gd name="T12" fmla="*/ 2147483647 w 1625"/>
              <a:gd name="T13" fmla="*/ 2147483647 h 2194"/>
              <a:gd name="T14" fmla="*/ 2147483647 w 1625"/>
              <a:gd name="T15" fmla="*/ 2147483647 h 2194"/>
              <a:gd name="T16" fmla="*/ 2147483647 w 1625"/>
              <a:gd name="T17" fmla="*/ 2147483647 h 2194"/>
              <a:gd name="T18" fmla="*/ 2147483647 w 1625"/>
              <a:gd name="T19" fmla="*/ 2147483647 h 2194"/>
              <a:gd name="T20" fmla="*/ 2147483647 w 1625"/>
              <a:gd name="T21" fmla="*/ 2147483647 h 2194"/>
              <a:gd name="T22" fmla="*/ 2147483647 w 1625"/>
              <a:gd name="T23" fmla="*/ 2147483647 h 2194"/>
              <a:gd name="T24" fmla="*/ 2147483647 w 1625"/>
              <a:gd name="T25" fmla="*/ 2147483647 h 2194"/>
              <a:gd name="T26" fmla="*/ 2147483647 w 1625"/>
              <a:gd name="T27" fmla="*/ 2147483647 h 219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25"/>
              <a:gd name="T43" fmla="*/ 0 h 2194"/>
              <a:gd name="T44" fmla="*/ 1625 w 1625"/>
              <a:gd name="T45" fmla="*/ 2194 h 219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25" h="2194">
                <a:moveTo>
                  <a:pt x="0" y="0"/>
                </a:moveTo>
                <a:lnTo>
                  <a:pt x="1625" y="0"/>
                </a:lnTo>
                <a:lnTo>
                  <a:pt x="1625" y="2194"/>
                </a:lnTo>
                <a:lnTo>
                  <a:pt x="0" y="2194"/>
                </a:lnTo>
                <a:lnTo>
                  <a:pt x="0" y="0"/>
                </a:lnTo>
                <a:close/>
                <a:moveTo>
                  <a:pt x="5" y="2191"/>
                </a:moveTo>
                <a:lnTo>
                  <a:pt x="2" y="2189"/>
                </a:lnTo>
                <a:lnTo>
                  <a:pt x="1623" y="2189"/>
                </a:lnTo>
                <a:lnTo>
                  <a:pt x="1620" y="2191"/>
                </a:lnTo>
                <a:lnTo>
                  <a:pt x="1620" y="2"/>
                </a:lnTo>
                <a:lnTo>
                  <a:pt x="1623" y="5"/>
                </a:lnTo>
                <a:lnTo>
                  <a:pt x="2" y="5"/>
                </a:lnTo>
                <a:lnTo>
                  <a:pt x="5" y="2"/>
                </a:lnTo>
                <a:lnTo>
                  <a:pt x="5" y="2191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1" name="Rectangle 88"/>
          <p:cNvSpPr>
            <a:spLocks noChangeArrowheads="1"/>
          </p:cNvSpPr>
          <p:nvPr/>
        </p:nvSpPr>
        <p:spPr bwMode="auto">
          <a:xfrm>
            <a:off x="6011863" y="1211263"/>
            <a:ext cx="1065212" cy="2333625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2" name="Freeform 89"/>
          <p:cNvSpPr>
            <a:spLocks noEditPoints="1"/>
          </p:cNvSpPr>
          <p:nvPr/>
        </p:nvSpPr>
        <p:spPr bwMode="auto">
          <a:xfrm>
            <a:off x="6007100" y="1208088"/>
            <a:ext cx="1073150" cy="2341562"/>
          </a:xfrm>
          <a:custGeom>
            <a:avLst/>
            <a:gdLst>
              <a:gd name="T0" fmla="*/ 0 w 676"/>
              <a:gd name="T1" fmla="*/ 0 h 1475"/>
              <a:gd name="T2" fmla="*/ 2147483647 w 676"/>
              <a:gd name="T3" fmla="*/ 0 h 1475"/>
              <a:gd name="T4" fmla="*/ 2147483647 w 676"/>
              <a:gd name="T5" fmla="*/ 2147483647 h 1475"/>
              <a:gd name="T6" fmla="*/ 0 w 676"/>
              <a:gd name="T7" fmla="*/ 2147483647 h 1475"/>
              <a:gd name="T8" fmla="*/ 0 w 676"/>
              <a:gd name="T9" fmla="*/ 0 h 1475"/>
              <a:gd name="T10" fmla="*/ 2147483647 w 676"/>
              <a:gd name="T11" fmla="*/ 2147483647 h 1475"/>
              <a:gd name="T12" fmla="*/ 2147483647 w 676"/>
              <a:gd name="T13" fmla="*/ 2147483647 h 1475"/>
              <a:gd name="T14" fmla="*/ 2147483647 w 676"/>
              <a:gd name="T15" fmla="*/ 2147483647 h 1475"/>
              <a:gd name="T16" fmla="*/ 2147483647 w 676"/>
              <a:gd name="T17" fmla="*/ 2147483647 h 1475"/>
              <a:gd name="T18" fmla="*/ 2147483647 w 676"/>
              <a:gd name="T19" fmla="*/ 2147483647 h 1475"/>
              <a:gd name="T20" fmla="*/ 2147483647 w 676"/>
              <a:gd name="T21" fmla="*/ 2147483647 h 1475"/>
              <a:gd name="T22" fmla="*/ 2147483647 w 676"/>
              <a:gd name="T23" fmla="*/ 2147483647 h 1475"/>
              <a:gd name="T24" fmla="*/ 2147483647 w 676"/>
              <a:gd name="T25" fmla="*/ 2147483647 h 1475"/>
              <a:gd name="T26" fmla="*/ 2147483647 w 676"/>
              <a:gd name="T27" fmla="*/ 2147483647 h 147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76"/>
              <a:gd name="T43" fmla="*/ 0 h 1475"/>
              <a:gd name="T44" fmla="*/ 676 w 676"/>
              <a:gd name="T45" fmla="*/ 1475 h 147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76" h="1475">
                <a:moveTo>
                  <a:pt x="0" y="0"/>
                </a:moveTo>
                <a:lnTo>
                  <a:pt x="676" y="0"/>
                </a:lnTo>
                <a:lnTo>
                  <a:pt x="676" y="1475"/>
                </a:lnTo>
                <a:lnTo>
                  <a:pt x="0" y="1475"/>
                </a:lnTo>
                <a:lnTo>
                  <a:pt x="0" y="0"/>
                </a:lnTo>
                <a:close/>
                <a:moveTo>
                  <a:pt x="6" y="1472"/>
                </a:moveTo>
                <a:lnTo>
                  <a:pt x="3" y="1469"/>
                </a:lnTo>
                <a:lnTo>
                  <a:pt x="674" y="1469"/>
                </a:lnTo>
                <a:lnTo>
                  <a:pt x="671" y="1472"/>
                </a:lnTo>
                <a:lnTo>
                  <a:pt x="671" y="2"/>
                </a:lnTo>
                <a:lnTo>
                  <a:pt x="674" y="5"/>
                </a:lnTo>
                <a:lnTo>
                  <a:pt x="3" y="5"/>
                </a:lnTo>
                <a:lnTo>
                  <a:pt x="6" y="2"/>
                </a:lnTo>
                <a:lnTo>
                  <a:pt x="6" y="1472"/>
                </a:lnTo>
                <a:close/>
              </a:path>
            </a:pathLst>
          </a:custGeom>
          <a:solidFill>
            <a:srgbClr val="BBE0E3"/>
          </a:solidFill>
          <a:ln w="0" cap="flat">
            <a:solidFill>
              <a:srgbClr val="BBE0E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3" name="Freeform 90"/>
          <p:cNvSpPr>
            <a:spLocks/>
          </p:cNvSpPr>
          <p:nvPr/>
        </p:nvSpPr>
        <p:spPr bwMode="auto">
          <a:xfrm>
            <a:off x="6011863" y="3306763"/>
            <a:ext cx="1055687" cy="536575"/>
          </a:xfrm>
          <a:custGeom>
            <a:avLst/>
            <a:gdLst>
              <a:gd name="T0" fmla="*/ 0 w 1984"/>
              <a:gd name="T1" fmla="*/ 2147483647 h 1008"/>
              <a:gd name="T2" fmla="*/ 2147483647 w 1984"/>
              <a:gd name="T3" fmla="*/ 0 h 1008"/>
              <a:gd name="T4" fmla="*/ 2147483647 w 1984"/>
              <a:gd name="T5" fmla="*/ 0 h 1008"/>
              <a:gd name="T6" fmla="*/ 2147483647 w 1984"/>
              <a:gd name="T7" fmla="*/ 2147483647 h 1008"/>
              <a:gd name="T8" fmla="*/ 2147483647 w 1984"/>
              <a:gd name="T9" fmla="*/ 2147483647 h 1008"/>
              <a:gd name="T10" fmla="*/ 2147483647 w 1984"/>
              <a:gd name="T11" fmla="*/ 2147483647 h 1008"/>
              <a:gd name="T12" fmla="*/ 2147483647 w 1984"/>
              <a:gd name="T13" fmla="*/ 2147483647 h 1008"/>
              <a:gd name="T14" fmla="*/ 2147483647 w 1984"/>
              <a:gd name="T15" fmla="*/ 2147483647 h 1008"/>
              <a:gd name="T16" fmla="*/ 2147483647 w 1984"/>
              <a:gd name="T17" fmla="*/ 2147483647 h 1008"/>
              <a:gd name="T18" fmla="*/ 0 w 1984"/>
              <a:gd name="T19" fmla="*/ 2147483647 h 1008"/>
              <a:gd name="T20" fmla="*/ 0 w 1984"/>
              <a:gd name="T21" fmla="*/ 2147483647 h 10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84"/>
              <a:gd name="T34" fmla="*/ 0 h 1008"/>
              <a:gd name="T35" fmla="*/ 1984 w 1984"/>
              <a:gd name="T36" fmla="*/ 1008 h 10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84" h="1008">
                <a:moveTo>
                  <a:pt x="0" y="504"/>
                </a:moveTo>
                <a:cubicBezTo>
                  <a:pt x="0" y="226"/>
                  <a:pt x="445" y="0"/>
                  <a:pt x="992" y="0"/>
                </a:cubicBezTo>
                <a:cubicBezTo>
                  <a:pt x="1540" y="0"/>
                  <a:pt x="1984" y="226"/>
                  <a:pt x="1984" y="504"/>
                </a:cubicBezTo>
                <a:cubicBezTo>
                  <a:pt x="1984" y="504"/>
                  <a:pt x="1984" y="504"/>
                  <a:pt x="1984" y="504"/>
                </a:cubicBezTo>
                <a:cubicBezTo>
                  <a:pt x="1984" y="783"/>
                  <a:pt x="1540" y="1008"/>
                  <a:pt x="992" y="1008"/>
                </a:cubicBezTo>
                <a:cubicBezTo>
                  <a:pt x="992" y="1008"/>
                  <a:pt x="992" y="1008"/>
                  <a:pt x="992" y="1008"/>
                </a:cubicBezTo>
                <a:cubicBezTo>
                  <a:pt x="445" y="1008"/>
                  <a:pt x="0" y="783"/>
                  <a:pt x="0" y="504"/>
                </a:cubicBezTo>
                <a:cubicBezTo>
                  <a:pt x="0" y="504"/>
                  <a:pt x="0" y="504"/>
                  <a:pt x="0" y="504"/>
                </a:cubicBezTo>
                <a:close/>
              </a:path>
            </a:pathLst>
          </a:custGeom>
          <a:solidFill>
            <a:srgbClr val="BBE0E3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4" name="Freeform 91"/>
          <p:cNvSpPr>
            <a:spLocks noEditPoints="1"/>
          </p:cNvSpPr>
          <p:nvPr/>
        </p:nvSpPr>
        <p:spPr bwMode="auto">
          <a:xfrm>
            <a:off x="6007100" y="3302000"/>
            <a:ext cx="1065213" cy="546100"/>
          </a:xfrm>
          <a:custGeom>
            <a:avLst/>
            <a:gdLst>
              <a:gd name="T0" fmla="*/ 2147483647 w 671"/>
              <a:gd name="T1" fmla="*/ 2147483647 h 344"/>
              <a:gd name="T2" fmla="*/ 2147483647 w 671"/>
              <a:gd name="T3" fmla="*/ 2147483647 h 344"/>
              <a:gd name="T4" fmla="*/ 2147483647 w 671"/>
              <a:gd name="T5" fmla="*/ 2147483647 h 344"/>
              <a:gd name="T6" fmla="*/ 2147483647 w 671"/>
              <a:gd name="T7" fmla="*/ 2147483647 h 344"/>
              <a:gd name="T8" fmla="*/ 2147483647 w 671"/>
              <a:gd name="T9" fmla="*/ 2147483647 h 344"/>
              <a:gd name="T10" fmla="*/ 2147483647 w 671"/>
              <a:gd name="T11" fmla="*/ 2147483647 h 344"/>
              <a:gd name="T12" fmla="*/ 2147483647 w 671"/>
              <a:gd name="T13" fmla="*/ 2147483647 h 344"/>
              <a:gd name="T14" fmla="*/ 2147483647 w 671"/>
              <a:gd name="T15" fmla="*/ 2147483647 h 344"/>
              <a:gd name="T16" fmla="*/ 2147483647 w 671"/>
              <a:gd name="T17" fmla="*/ 2147483647 h 344"/>
              <a:gd name="T18" fmla="*/ 2147483647 w 671"/>
              <a:gd name="T19" fmla="*/ 2147483647 h 344"/>
              <a:gd name="T20" fmla="*/ 2147483647 w 671"/>
              <a:gd name="T21" fmla="*/ 2147483647 h 344"/>
              <a:gd name="T22" fmla="*/ 2147483647 w 671"/>
              <a:gd name="T23" fmla="*/ 2147483647 h 344"/>
              <a:gd name="T24" fmla="*/ 2147483647 w 671"/>
              <a:gd name="T25" fmla="*/ 2147483647 h 344"/>
              <a:gd name="T26" fmla="*/ 2147483647 w 671"/>
              <a:gd name="T27" fmla="*/ 2147483647 h 344"/>
              <a:gd name="T28" fmla="*/ 2147483647 w 671"/>
              <a:gd name="T29" fmla="*/ 2147483647 h 344"/>
              <a:gd name="T30" fmla="*/ 2147483647 w 671"/>
              <a:gd name="T31" fmla="*/ 2147483647 h 344"/>
              <a:gd name="T32" fmla="*/ 2147483647 w 671"/>
              <a:gd name="T33" fmla="*/ 2147483647 h 344"/>
              <a:gd name="T34" fmla="*/ 2147483647 w 671"/>
              <a:gd name="T35" fmla="*/ 2147483647 h 344"/>
              <a:gd name="T36" fmla="*/ 2147483647 w 671"/>
              <a:gd name="T37" fmla="*/ 2147483647 h 344"/>
              <a:gd name="T38" fmla="*/ 2147483647 w 671"/>
              <a:gd name="T39" fmla="*/ 2147483647 h 344"/>
              <a:gd name="T40" fmla="*/ 2147483647 w 671"/>
              <a:gd name="T41" fmla="*/ 2147483647 h 344"/>
              <a:gd name="T42" fmla="*/ 2147483647 w 671"/>
              <a:gd name="T43" fmla="*/ 2147483647 h 344"/>
              <a:gd name="T44" fmla="*/ 2147483647 w 671"/>
              <a:gd name="T45" fmla="*/ 2147483647 h 344"/>
              <a:gd name="T46" fmla="*/ 2147483647 w 671"/>
              <a:gd name="T47" fmla="*/ 2147483647 h 344"/>
              <a:gd name="T48" fmla="*/ 2147483647 w 671"/>
              <a:gd name="T49" fmla="*/ 2147483647 h 344"/>
              <a:gd name="T50" fmla="*/ 2147483647 w 671"/>
              <a:gd name="T51" fmla="*/ 2147483647 h 344"/>
              <a:gd name="T52" fmla="*/ 2147483647 w 671"/>
              <a:gd name="T53" fmla="*/ 2147483647 h 344"/>
              <a:gd name="T54" fmla="*/ 2147483647 w 671"/>
              <a:gd name="T55" fmla="*/ 2147483647 h 344"/>
              <a:gd name="T56" fmla="*/ 2147483647 w 671"/>
              <a:gd name="T57" fmla="*/ 2147483647 h 344"/>
              <a:gd name="T58" fmla="*/ 2147483647 w 671"/>
              <a:gd name="T59" fmla="*/ 2147483647 h 344"/>
              <a:gd name="T60" fmla="*/ 2147483647 w 671"/>
              <a:gd name="T61" fmla="*/ 2147483647 h 344"/>
              <a:gd name="T62" fmla="*/ 2147483647 w 671"/>
              <a:gd name="T63" fmla="*/ 2147483647 h 344"/>
              <a:gd name="T64" fmla="*/ 2147483647 w 671"/>
              <a:gd name="T65" fmla="*/ 2147483647 h 344"/>
              <a:gd name="T66" fmla="*/ 2147483647 w 671"/>
              <a:gd name="T67" fmla="*/ 2147483647 h 344"/>
              <a:gd name="T68" fmla="*/ 2147483647 w 671"/>
              <a:gd name="T69" fmla="*/ 2147483647 h 344"/>
              <a:gd name="T70" fmla="*/ 2147483647 w 671"/>
              <a:gd name="T71" fmla="*/ 2147483647 h 344"/>
              <a:gd name="T72" fmla="*/ 2147483647 w 671"/>
              <a:gd name="T73" fmla="*/ 2147483647 h 344"/>
              <a:gd name="T74" fmla="*/ 2147483647 w 671"/>
              <a:gd name="T75" fmla="*/ 2147483647 h 344"/>
              <a:gd name="T76" fmla="*/ 2147483647 w 671"/>
              <a:gd name="T77" fmla="*/ 2147483647 h 344"/>
              <a:gd name="T78" fmla="*/ 2147483647 w 671"/>
              <a:gd name="T79" fmla="*/ 2147483647 h 344"/>
              <a:gd name="T80" fmla="*/ 2147483647 w 671"/>
              <a:gd name="T81" fmla="*/ 2147483647 h 344"/>
              <a:gd name="T82" fmla="*/ 2147483647 w 671"/>
              <a:gd name="T83" fmla="*/ 2147483647 h 344"/>
              <a:gd name="T84" fmla="*/ 2147483647 w 671"/>
              <a:gd name="T85" fmla="*/ 2147483647 h 344"/>
              <a:gd name="T86" fmla="*/ 2147483647 w 671"/>
              <a:gd name="T87" fmla="*/ 2147483647 h 344"/>
              <a:gd name="T88" fmla="*/ 2147483647 w 671"/>
              <a:gd name="T89" fmla="*/ 2147483647 h 344"/>
              <a:gd name="T90" fmla="*/ 2147483647 w 671"/>
              <a:gd name="T91" fmla="*/ 2147483647 h 344"/>
              <a:gd name="T92" fmla="*/ 2147483647 w 671"/>
              <a:gd name="T93" fmla="*/ 2147483647 h 344"/>
              <a:gd name="T94" fmla="*/ 2147483647 w 671"/>
              <a:gd name="T95" fmla="*/ 2147483647 h 344"/>
              <a:gd name="T96" fmla="*/ 2147483647 w 671"/>
              <a:gd name="T97" fmla="*/ 2147483647 h 344"/>
              <a:gd name="T98" fmla="*/ 2147483647 w 671"/>
              <a:gd name="T99" fmla="*/ 2147483647 h 344"/>
              <a:gd name="T100" fmla="*/ 2147483647 w 671"/>
              <a:gd name="T101" fmla="*/ 2147483647 h 344"/>
              <a:gd name="T102" fmla="*/ 2147483647 w 671"/>
              <a:gd name="T103" fmla="*/ 2147483647 h 3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71"/>
              <a:gd name="T157" fmla="*/ 0 h 344"/>
              <a:gd name="T158" fmla="*/ 671 w 671"/>
              <a:gd name="T159" fmla="*/ 344 h 3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71" h="344">
                <a:moveTo>
                  <a:pt x="0" y="172"/>
                </a:moveTo>
                <a:lnTo>
                  <a:pt x="2" y="154"/>
                </a:lnTo>
                <a:lnTo>
                  <a:pt x="7" y="137"/>
                </a:lnTo>
                <a:lnTo>
                  <a:pt x="16" y="120"/>
                </a:lnTo>
                <a:lnTo>
                  <a:pt x="27" y="105"/>
                </a:lnTo>
                <a:lnTo>
                  <a:pt x="42" y="90"/>
                </a:lnTo>
                <a:lnTo>
                  <a:pt x="59" y="75"/>
                </a:lnTo>
                <a:lnTo>
                  <a:pt x="78" y="63"/>
                </a:lnTo>
                <a:lnTo>
                  <a:pt x="100" y="50"/>
                </a:lnTo>
                <a:lnTo>
                  <a:pt x="123" y="39"/>
                </a:lnTo>
                <a:lnTo>
                  <a:pt x="149" y="29"/>
                </a:lnTo>
                <a:lnTo>
                  <a:pt x="206" y="14"/>
                </a:lnTo>
                <a:lnTo>
                  <a:pt x="269" y="4"/>
                </a:lnTo>
                <a:lnTo>
                  <a:pt x="336" y="0"/>
                </a:lnTo>
                <a:lnTo>
                  <a:pt x="403" y="4"/>
                </a:lnTo>
                <a:lnTo>
                  <a:pt x="466" y="14"/>
                </a:lnTo>
                <a:lnTo>
                  <a:pt x="523" y="29"/>
                </a:lnTo>
                <a:lnTo>
                  <a:pt x="549" y="39"/>
                </a:lnTo>
                <a:lnTo>
                  <a:pt x="572" y="50"/>
                </a:lnTo>
                <a:lnTo>
                  <a:pt x="594" y="63"/>
                </a:lnTo>
                <a:lnTo>
                  <a:pt x="613" y="75"/>
                </a:lnTo>
                <a:lnTo>
                  <a:pt x="630" y="90"/>
                </a:lnTo>
                <a:lnTo>
                  <a:pt x="645" y="105"/>
                </a:lnTo>
                <a:lnTo>
                  <a:pt x="656" y="120"/>
                </a:lnTo>
                <a:lnTo>
                  <a:pt x="664" y="137"/>
                </a:lnTo>
                <a:lnTo>
                  <a:pt x="669" y="154"/>
                </a:lnTo>
                <a:lnTo>
                  <a:pt x="671" y="172"/>
                </a:lnTo>
                <a:lnTo>
                  <a:pt x="669" y="190"/>
                </a:lnTo>
                <a:lnTo>
                  <a:pt x="664" y="207"/>
                </a:lnTo>
                <a:lnTo>
                  <a:pt x="656" y="224"/>
                </a:lnTo>
                <a:lnTo>
                  <a:pt x="645" y="240"/>
                </a:lnTo>
                <a:lnTo>
                  <a:pt x="630" y="255"/>
                </a:lnTo>
                <a:lnTo>
                  <a:pt x="613" y="269"/>
                </a:lnTo>
                <a:lnTo>
                  <a:pt x="594" y="282"/>
                </a:lnTo>
                <a:lnTo>
                  <a:pt x="572" y="294"/>
                </a:lnTo>
                <a:lnTo>
                  <a:pt x="549" y="305"/>
                </a:lnTo>
                <a:lnTo>
                  <a:pt x="523" y="315"/>
                </a:lnTo>
                <a:lnTo>
                  <a:pt x="466" y="330"/>
                </a:lnTo>
                <a:lnTo>
                  <a:pt x="403" y="340"/>
                </a:lnTo>
                <a:lnTo>
                  <a:pt x="336" y="344"/>
                </a:lnTo>
                <a:lnTo>
                  <a:pt x="269" y="340"/>
                </a:lnTo>
                <a:lnTo>
                  <a:pt x="206" y="330"/>
                </a:lnTo>
                <a:lnTo>
                  <a:pt x="149" y="315"/>
                </a:lnTo>
                <a:lnTo>
                  <a:pt x="123" y="305"/>
                </a:lnTo>
                <a:lnTo>
                  <a:pt x="100" y="294"/>
                </a:lnTo>
                <a:lnTo>
                  <a:pt x="78" y="282"/>
                </a:lnTo>
                <a:lnTo>
                  <a:pt x="59" y="269"/>
                </a:lnTo>
                <a:lnTo>
                  <a:pt x="42" y="255"/>
                </a:lnTo>
                <a:lnTo>
                  <a:pt x="27" y="240"/>
                </a:lnTo>
                <a:lnTo>
                  <a:pt x="16" y="224"/>
                </a:lnTo>
                <a:lnTo>
                  <a:pt x="7" y="207"/>
                </a:lnTo>
                <a:lnTo>
                  <a:pt x="2" y="190"/>
                </a:lnTo>
                <a:lnTo>
                  <a:pt x="0" y="172"/>
                </a:lnTo>
                <a:close/>
                <a:moveTo>
                  <a:pt x="7" y="189"/>
                </a:moveTo>
                <a:lnTo>
                  <a:pt x="7" y="189"/>
                </a:lnTo>
                <a:lnTo>
                  <a:pt x="12" y="205"/>
                </a:lnTo>
                <a:lnTo>
                  <a:pt x="21" y="221"/>
                </a:lnTo>
                <a:lnTo>
                  <a:pt x="20" y="221"/>
                </a:lnTo>
                <a:lnTo>
                  <a:pt x="32" y="236"/>
                </a:lnTo>
                <a:lnTo>
                  <a:pt x="31" y="236"/>
                </a:lnTo>
                <a:lnTo>
                  <a:pt x="45" y="251"/>
                </a:lnTo>
                <a:lnTo>
                  <a:pt x="62" y="264"/>
                </a:lnTo>
                <a:lnTo>
                  <a:pt x="81" y="278"/>
                </a:lnTo>
                <a:lnTo>
                  <a:pt x="80" y="277"/>
                </a:lnTo>
                <a:lnTo>
                  <a:pt x="102" y="289"/>
                </a:lnTo>
                <a:lnTo>
                  <a:pt x="125" y="300"/>
                </a:lnTo>
                <a:lnTo>
                  <a:pt x="151" y="310"/>
                </a:lnTo>
                <a:lnTo>
                  <a:pt x="207" y="325"/>
                </a:lnTo>
                <a:lnTo>
                  <a:pt x="269" y="335"/>
                </a:lnTo>
                <a:lnTo>
                  <a:pt x="336" y="338"/>
                </a:lnTo>
                <a:lnTo>
                  <a:pt x="403" y="335"/>
                </a:lnTo>
                <a:lnTo>
                  <a:pt x="402" y="335"/>
                </a:lnTo>
                <a:lnTo>
                  <a:pt x="465" y="325"/>
                </a:lnTo>
                <a:lnTo>
                  <a:pt x="464" y="325"/>
                </a:lnTo>
                <a:lnTo>
                  <a:pt x="521" y="310"/>
                </a:lnTo>
                <a:lnTo>
                  <a:pt x="547" y="300"/>
                </a:lnTo>
                <a:lnTo>
                  <a:pt x="546" y="300"/>
                </a:lnTo>
                <a:lnTo>
                  <a:pt x="570" y="289"/>
                </a:lnTo>
                <a:lnTo>
                  <a:pt x="592" y="277"/>
                </a:lnTo>
                <a:lnTo>
                  <a:pt x="591" y="278"/>
                </a:lnTo>
                <a:lnTo>
                  <a:pt x="610" y="264"/>
                </a:lnTo>
                <a:lnTo>
                  <a:pt x="626" y="251"/>
                </a:lnTo>
                <a:lnTo>
                  <a:pt x="641" y="236"/>
                </a:lnTo>
                <a:lnTo>
                  <a:pt x="640" y="236"/>
                </a:lnTo>
                <a:lnTo>
                  <a:pt x="651" y="221"/>
                </a:lnTo>
                <a:lnTo>
                  <a:pt x="659" y="205"/>
                </a:lnTo>
                <a:lnTo>
                  <a:pt x="664" y="189"/>
                </a:lnTo>
                <a:lnTo>
                  <a:pt x="666" y="172"/>
                </a:lnTo>
                <a:lnTo>
                  <a:pt x="664" y="155"/>
                </a:lnTo>
                <a:lnTo>
                  <a:pt x="664" y="156"/>
                </a:lnTo>
                <a:lnTo>
                  <a:pt x="659" y="139"/>
                </a:lnTo>
                <a:lnTo>
                  <a:pt x="651" y="123"/>
                </a:lnTo>
                <a:lnTo>
                  <a:pt x="640" y="108"/>
                </a:lnTo>
                <a:lnTo>
                  <a:pt x="641" y="108"/>
                </a:lnTo>
                <a:lnTo>
                  <a:pt x="626" y="93"/>
                </a:lnTo>
                <a:lnTo>
                  <a:pt x="626" y="94"/>
                </a:lnTo>
                <a:lnTo>
                  <a:pt x="610" y="80"/>
                </a:lnTo>
                <a:lnTo>
                  <a:pt x="591" y="67"/>
                </a:lnTo>
                <a:lnTo>
                  <a:pt x="592" y="67"/>
                </a:lnTo>
                <a:lnTo>
                  <a:pt x="570" y="55"/>
                </a:lnTo>
                <a:lnTo>
                  <a:pt x="546" y="44"/>
                </a:lnTo>
                <a:lnTo>
                  <a:pt x="547" y="44"/>
                </a:lnTo>
                <a:lnTo>
                  <a:pt x="521" y="34"/>
                </a:lnTo>
                <a:lnTo>
                  <a:pt x="464" y="19"/>
                </a:lnTo>
                <a:lnTo>
                  <a:pt x="465" y="19"/>
                </a:lnTo>
                <a:lnTo>
                  <a:pt x="402" y="9"/>
                </a:lnTo>
                <a:lnTo>
                  <a:pt x="403" y="9"/>
                </a:lnTo>
                <a:lnTo>
                  <a:pt x="336" y="6"/>
                </a:lnTo>
                <a:lnTo>
                  <a:pt x="269" y="9"/>
                </a:lnTo>
                <a:lnTo>
                  <a:pt x="207" y="19"/>
                </a:lnTo>
                <a:lnTo>
                  <a:pt x="151" y="34"/>
                </a:lnTo>
                <a:lnTo>
                  <a:pt x="125" y="44"/>
                </a:lnTo>
                <a:lnTo>
                  <a:pt x="102" y="55"/>
                </a:lnTo>
                <a:lnTo>
                  <a:pt x="80" y="67"/>
                </a:lnTo>
                <a:lnTo>
                  <a:pt x="81" y="67"/>
                </a:lnTo>
                <a:lnTo>
                  <a:pt x="62" y="80"/>
                </a:lnTo>
                <a:lnTo>
                  <a:pt x="45" y="94"/>
                </a:lnTo>
                <a:lnTo>
                  <a:pt x="45" y="93"/>
                </a:lnTo>
                <a:lnTo>
                  <a:pt x="31" y="108"/>
                </a:lnTo>
                <a:lnTo>
                  <a:pt x="32" y="108"/>
                </a:lnTo>
                <a:lnTo>
                  <a:pt x="20" y="123"/>
                </a:lnTo>
                <a:lnTo>
                  <a:pt x="21" y="123"/>
                </a:lnTo>
                <a:lnTo>
                  <a:pt x="12" y="139"/>
                </a:lnTo>
                <a:lnTo>
                  <a:pt x="7" y="156"/>
                </a:lnTo>
                <a:lnTo>
                  <a:pt x="7" y="155"/>
                </a:lnTo>
                <a:lnTo>
                  <a:pt x="6" y="172"/>
                </a:lnTo>
                <a:lnTo>
                  <a:pt x="7" y="189"/>
                </a:lnTo>
                <a:close/>
              </a:path>
            </a:pathLst>
          </a:custGeom>
          <a:solidFill>
            <a:srgbClr val="BBE0E3"/>
          </a:solidFill>
          <a:ln w="0" cap="flat">
            <a:solidFill>
              <a:srgbClr val="BBE0E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5" name="Rectangle 92"/>
          <p:cNvSpPr>
            <a:spLocks noChangeArrowheads="1"/>
          </p:cNvSpPr>
          <p:nvPr/>
        </p:nvSpPr>
        <p:spPr bwMode="auto">
          <a:xfrm>
            <a:off x="6459538" y="2740025"/>
            <a:ext cx="238125" cy="17463"/>
          </a:xfrm>
          <a:prstGeom prst="rect">
            <a:avLst/>
          </a:prstGeom>
          <a:solidFill>
            <a:srgbClr val="FF0212"/>
          </a:solidFill>
          <a:ln w="0">
            <a:solidFill>
              <a:srgbClr val="FF021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6" name="Oval 93"/>
          <p:cNvSpPr>
            <a:spLocks noChangeArrowheads="1"/>
          </p:cNvSpPr>
          <p:nvPr/>
        </p:nvSpPr>
        <p:spPr bwMode="auto">
          <a:xfrm>
            <a:off x="4667250" y="1141413"/>
            <a:ext cx="963613" cy="2108200"/>
          </a:xfrm>
          <a:prstGeom prst="ellipse">
            <a:avLst/>
          </a:prstGeom>
          <a:solidFill>
            <a:srgbClr val="E8EAE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7" name="Oval 94"/>
          <p:cNvSpPr>
            <a:spLocks noChangeArrowheads="1"/>
          </p:cNvSpPr>
          <p:nvPr/>
        </p:nvSpPr>
        <p:spPr bwMode="auto">
          <a:xfrm>
            <a:off x="4667250" y="1141413"/>
            <a:ext cx="963613" cy="2108200"/>
          </a:xfrm>
          <a:prstGeom prst="ellipse">
            <a:avLst/>
          </a:prstGeom>
          <a:noFill/>
          <a:ln w="2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8" name="Freeform 95"/>
          <p:cNvSpPr>
            <a:spLocks/>
          </p:cNvSpPr>
          <p:nvPr/>
        </p:nvSpPr>
        <p:spPr bwMode="auto">
          <a:xfrm>
            <a:off x="4854575" y="3254375"/>
            <a:ext cx="350838" cy="757238"/>
          </a:xfrm>
          <a:custGeom>
            <a:avLst/>
            <a:gdLst>
              <a:gd name="T0" fmla="*/ 2147483647 w 221"/>
              <a:gd name="T1" fmla="*/ 0 h 477"/>
              <a:gd name="T2" fmla="*/ 2147483647 w 221"/>
              <a:gd name="T3" fmla="*/ 2147483647 h 477"/>
              <a:gd name="T4" fmla="*/ 0 w 221"/>
              <a:gd name="T5" fmla="*/ 2147483647 h 477"/>
              <a:gd name="T6" fmla="*/ 0 60000 65536"/>
              <a:gd name="T7" fmla="*/ 0 60000 65536"/>
              <a:gd name="T8" fmla="*/ 0 60000 65536"/>
              <a:gd name="T9" fmla="*/ 0 w 221"/>
              <a:gd name="T10" fmla="*/ 0 h 477"/>
              <a:gd name="T11" fmla="*/ 221 w 221"/>
              <a:gd name="T12" fmla="*/ 477 h 4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" h="477">
                <a:moveTo>
                  <a:pt x="189" y="0"/>
                </a:moveTo>
                <a:cubicBezTo>
                  <a:pt x="205" y="170"/>
                  <a:pt x="221" y="340"/>
                  <a:pt x="189" y="408"/>
                </a:cubicBezTo>
                <a:cubicBezTo>
                  <a:pt x="158" y="477"/>
                  <a:pt x="31" y="411"/>
                  <a:pt x="0" y="411"/>
                </a:cubicBezTo>
              </a:path>
            </a:pathLst>
          </a:custGeom>
          <a:noFill/>
          <a:ln w="2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9" name="Oval 96"/>
          <p:cNvSpPr>
            <a:spLocks noChangeArrowheads="1"/>
          </p:cNvSpPr>
          <p:nvPr/>
        </p:nvSpPr>
        <p:spPr bwMode="auto">
          <a:xfrm>
            <a:off x="4667250" y="1141413"/>
            <a:ext cx="963613" cy="2108200"/>
          </a:xfrm>
          <a:prstGeom prst="ellipse">
            <a:avLst/>
          </a:prstGeom>
          <a:solidFill>
            <a:srgbClr val="E8EAE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0" name="Oval 97"/>
          <p:cNvSpPr>
            <a:spLocks noChangeArrowheads="1"/>
          </p:cNvSpPr>
          <p:nvPr/>
        </p:nvSpPr>
        <p:spPr bwMode="auto">
          <a:xfrm>
            <a:off x="4667250" y="1141413"/>
            <a:ext cx="963613" cy="2108200"/>
          </a:xfrm>
          <a:prstGeom prst="ellipse">
            <a:avLst/>
          </a:prstGeom>
          <a:noFill/>
          <a:ln w="2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1" name="Freeform 98"/>
          <p:cNvSpPr>
            <a:spLocks/>
          </p:cNvSpPr>
          <p:nvPr/>
        </p:nvSpPr>
        <p:spPr bwMode="auto">
          <a:xfrm>
            <a:off x="4854575" y="3254375"/>
            <a:ext cx="350838" cy="757238"/>
          </a:xfrm>
          <a:custGeom>
            <a:avLst/>
            <a:gdLst>
              <a:gd name="T0" fmla="*/ 2147483647 w 221"/>
              <a:gd name="T1" fmla="*/ 0 h 477"/>
              <a:gd name="T2" fmla="*/ 2147483647 w 221"/>
              <a:gd name="T3" fmla="*/ 2147483647 h 477"/>
              <a:gd name="T4" fmla="*/ 0 w 221"/>
              <a:gd name="T5" fmla="*/ 2147483647 h 477"/>
              <a:gd name="T6" fmla="*/ 0 60000 65536"/>
              <a:gd name="T7" fmla="*/ 0 60000 65536"/>
              <a:gd name="T8" fmla="*/ 0 60000 65536"/>
              <a:gd name="T9" fmla="*/ 0 w 221"/>
              <a:gd name="T10" fmla="*/ 0 h 477"/>
              <a:gd name="T11" fmla="*/ 221 w 221"/>
              <a:gd name="T12" fmla="*/ 477 h 4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" h="477">
                <a:moveTo>
                  <a:pt x="189" y="0"/>
                </a:moveTo>
                <a:cubicBezTo>
                  <a:pt x="205" y="170"/>
                  <a:pt x="221" y="340"/>
                  <a:pt x="189" y="408"/>
                </a:cubicBezTo>
                <a:cubicBezTo>
                  <a:pt x="158" y="477"/>
                  <a:pt x="31" y="411"/>
                  <a:pt x="0" y="411"/>
                </a:cubicBezTo>
              </a:path>
            </a:pathLst>
          </a:custGeom>
          <a:noFill/>
          <a:ln w="2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2" name="Rectangle 99"/>
          <p:cNvSpPr>
            <a:spLocks noChangeArrowheads="1"/>
          </p:cNvSpPr>
          <p:nvPr/>
        </p:nvSpPr>
        <p:spPr bwMode="auto">
          <a:xfrm>
            <a:off x="5318125" y="3565525"/>
            <a:ext cx="317500" cy="104775"/>
          </a:xfrm>
          <a:prstGeom prst="rect">
            <a:avLst/>
          </a:prstGeom>
          <a:noFill/>
          <a:ln w="4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3" name="Line 100"/>
          <p:cNvSpPr>
            <a:spLocks noChangeShapeType="1"/>
          </p:cNvSpPr>
          <p:nvPr/>
        </p:nvSpPr>
        <p:spPr bwMode="auto">
          <a:xfrm flipH="1">
            <a:off x="5194300" y="3616325"/>
            <a:ext cx="12541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4" name="Line 101"/>
          <p:cNvSpPr>
            <a:spLocks noChangeShapeType="1"/>
          </p:cNvSpPr>
          <p:nvPr/>
        </p:nvSpPr>
        <p:spPr bwMode="auto">
          <a:xfrm flipH="1">
            <a:off x="5640388" y="3616325"/>
            <a:ext cx="12541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5" name="Line 102"/>
          <p:cNvSpPr>
            <a:spLocks noChangeShapeType="1"/>
          </p:cNvSpPr>
          <p:nvPr/>
        </p:nvSpPr>
        <p:spPr bwMode="auto">
          <a:xfrm flipV="1">
            <a:off x="5765800" y="3546475"/>
            <a:ext cx="1588" cy="1397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6" name="Freeform 103"/>
          <p:cNvSpPr>
            <a:spLocks/>
          </p:cNvSpPr>
          <p:nvPr/>
        </p:nvSpPr>
        <p:spPr bwMode="auto">
          <a:xfrm>
            <a:off x="5502275" y="3590925"/>
            <a:ext cx="60325" cy="71438"/>
          </a:xfrm>
          <a:custGeom>
            <a:avLst/>
            <a:gdLst>
              <a:gd name="T0" fmla="*/ 2147483647 w 38"/>
              <a:gd name="T1" fmla="*/ 2147483647 h 45"/>
              <a:gd name="T2" fmla="*/ 2147483647 w 38"/>
              <a:gd name="T3" fmla="*/ 0 h 45"/>
              <a:gd name="T4" fmla="*/ 0 w 38"/>
              <a:gd name="T5" fmla="*/ 2147483647 h 45"/>
              <a:gd name="T6" fmla="*/ 0 w 38"/>
              <a:gd name="T7" fmla="*/ 2147483647 h 45"/>
              <a:gd name="T8" fmla="*/ 2147483647 w 38"/>
              <a:gd name="T9" fmla="*/ 2147483647 h 45"/>
              <a:gd name="T10" fmla="*/ 2147483647 w 38"/>
              <a:gd name="T11" fmla="*/ 2147483647 h 45"/>
              <a:gd name="T12" fmla="*/ 2147483647 w 38"/>
              <a:gd name="T13" fmla="*/ 2147483647 h 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"/>
              <a:gd name="T22" fmla="*/ 0 h 45"/>
              <a:gd name="T23" fmla="*/ 38 w 38"/>
              <a:gd name="T24" fmla="*/ 45 h 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" h="45">
                <a:moveTo>
                  <a:pt x="38" y="11"/>
                </a:moveTo>
                <a:lnTo>
                  <a:pt x="20" y="0"/>
                </a:lnTo>
                <a:lnTo>
                  <a:pt x="0" y="11"/>
                </a:lnTo>
                <a:lnTo>
                  <a:pt x="0" y="34"/>
                </a:lnTo>
                <a:lnTo>
                  <a:pt x="20" y="45"/>
                </a:lnTo>
                <a:lnTo>
                  <a:pt x="38" y="34"/>
                </a:lnTo>
                <a:lnTo>
                  <a:pt x="38" y="11"/>
                </a:lnTo>
                <a:close/>
              </a:path>
            </a:pathLst>
          </a:custGeom>
          <a:solidFill>
            <a:srgbClr val="FF02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7" name="Freeform 104"/>
          <p:cNvSpPr>
            <a:spLocks/>
          </p:cNvSpPr>
          <p:nvPr/>
        </p:nvSpPr>
        <p:spPr bwMode="auto">
          <a:xfrm>
            <a:off x="5329238" y="3590925"/>
            <a:ext cx="60325" cy="69850"/>
          </a:xfrm>
          <a:custGeom>
            <a:avLst/>
            <a:gdLst>
              <a:gd name="T0" fmla="*/ 2147483647 w 38"/>
              <a:gd name="T1" fmla="*/ 2147483647 h 44"/>
              <a:gd name="T2" fmla="*/ 2147483647 w 38"/>
              <a:gd name="T3" fmla="*/ 0 h 44"/>
              <a:gd name="T4" fmla="*/ 0 w 38"/>
              <a:gd name="T5" fmla="*/ 2147483647 h 44"/>
              <a:gd name="T6" fmla="*/ 0 w 38"/>
              <a:gd name="T7" fmla="*/ 2147483647 h 44"/>
              <a:gd name="T8" fmla="*/ 2147483647 w 38"/>
              <a:gd name="T9" fmla="*/ 2147483647 h 44"/>
              <a:gd name="T10" fmla="*/ 2147483647 w 38"/>
              <a:gd name="T11" fmla="*/ 2147483647 h 44"/>
              <a:gd name="T12" fmla="*/ 2147483647 w 38"/>
              <a:gd name="T13" fmla="*/ 2147483647 h 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"/>
              <a:gd name="T22" fmla="*/ 0 h 44"/>
              <a:gd name="T23" fmla="*/ 38 w 38"/>
              <a:gd name="T24" fmla="*/ 44 h 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" h="44">
                <a:moveTo>
                  <a:pt x="38" y="11"/>
                </a:moveTo>
                <a:lnTo>
                  <a:pt x="20" y="0"/>
                </a:lnTo>
                <a:lnTo>
                  <a:pt x="0" y="11"/>
                </a:lnTo>
                <a:lnTo>
                  <a:pt x="0" y="33"/>
                </a:lnTo>
                <a:lnTo>
                  <a:pt x="20" y="44"/>
                </a:lnTo>
                <a:lnTo>
                  <a:pt x="38" y="33"/>
                </a:lnTo>
                <a:lnTo>
                  <a:pt x="38" y="11"/>
                </a:lnTo>
                <a:close/>
              </a:path>
            </a:pathLst>
          </a:custGeom>
          <a:solidFill>
            <a:srgbClr val="FF02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8" name="Freeform 105"/>
          <p:cNvSpPr>
            <a:spLocks/>
          </p:cNvSpPr>
          <p:nvPr/>
        </p:nvSpPr>
        <p:spPr bwMode="auto">
          <a:xfrm>
            <a:off x="5399088" y="3573463"/>
            <a:ext cx="60325" cy="71437"/>
          </a:xfrm>
          <a:custGeom>
            <a:avLst/>
            <a:gdLst>
              <a:gd name="T0" fmla="*/ 2147483647 w 38"/>
              <a:gd name="T1" fmla="*/ 2147483647 h 45"/>
              <a:gd name="T2" fmla="*/ 2147483647 w 38"/>
              <a:gd name="T3" fmla="*/ 0 h 45"/>
              <a:gd name="T4" fmla="*/ 0 w 38"/>
              <a:gd name="T5" fmla="*/ 2147483647 h 45"/>
              <a:gd name="T6" fmla="*/ 0 w 38"/>
              <a:gd name="T7" fmla="*/ 2147483647 h 45"/>
              <a:gd name="T8" fmla="*/ 2147483647 w 38"/>
              <a:gd name="T9" fmla="*/ 2147483647 h 45"/>
              <a:gd name="T10" fmla="*/ 2147483647 w 38"/>
              <a:gd name="T11" fmla="*/ 2147483647 h 45"/>
              <a:gd name="T12" fmla="*/ 2147483647 w 38"/>
              <a:gd name="T13" fmla="*/ 2147483647 h 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"/>
              <a:gd name="T22" fmla="*/ 0 h 45"/>
              <a:gd name="T23" fmla="*/ 38 w 38"/>
              <a:gd name="T24" fmla="*/ 45 h 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" h="45">
                <a:moveTo>
                  <a:pt x="38" y="11"/>
                </a:moveTo>
                <a:lnTo>
                  <a:pt x="19" y="0"/>
                </a:lnTo>
                <a:lnTo>
                  <a:pt x="0" y="11"/>
                </a:lnTo>
                <a:lnTo>
                  <a:pt x="0" y="34"/>
                </a:lnTo>
                <a:lnTo>
                  <a:pt x="19" y="45"/>
                </a:lnTo>
                <a:lnTo>
                  <a:pt x="38" y="34"/>
                </a:lnTo>
                <a:lnTo>
                  <a:pt x="38" y="11"/>
                </a:lnTo>
                <a:close/>
              </a:path>
            </a:pathLst>
          </a:custGeom>
          <a:solidFill>
            <a:srgbClr val="FF02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9" name="Rectangle 106"/>
          <p:cNvSpPr>
            <a:spLocks noChangeArrowheads="1"/>
          </p:cNvSpPr>
          <p:nvPr/>
        </p:nvSpPr>
        <p:spPr bwMode="auto">
          <a:xfrm>
            <a:off x="5318125" y="3565525"/>
            <a:ext cx="317500" cy="104775"/>
          </a:xfrm>
          <a:prstGeom prst="rect">
            <a:avLst/>
          </a:prstGeom>
          <a:noFill/>
          <a:ln w="4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0" name="Line 107"/>
          <p:cNvSpPr>
            <a:spLocks noChangeShapeType="1"/>
          </p:cNvSpPr>
          <p:nvPr/>
        </p:nvSpPr>
        <p:spPr bwMode="auto">
          <a:xfrm flipH="1">
            <a:off x="5194300" y="3616325"/>
            <a:ext cx="12541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1" name="Line 108"/>
          <p:cNvSpPr>
            <a:spLocks noChangeShapeType="1"/>
          </p:cNvSpPr>
          <p:nvPr/>
        </p:nvSpPr>
        <p:spPr bwMode="auto">
          <a:xfrm flipH="1">
            <a:off x="5640388" y="3616325"/>
            <a:ext cx="12541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2" name="Line 109"/>
          <p:cNvSpPr>
            <a:spLocks noChangeShapeType="1"/>
          </p:cNvSpPr>
          <p:nvPr/>
        </p:nvSpPr>
        <p:spPr bwMode="auto">
          <a:xfrm flipV="1">
            <a:off x="5765800" y="3546475"/>
            <a:ext cx="1588" cy="1397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3" name="Rectangle 110"/>
          <p:cNvSpPr>
            <a:spLocks noChangeArrowheads="1"/>
          </p:cNvSpPr>
          <p:nvPr/>
        </p:nvSpPr>
        <p:spPr bwMode="auto">
          <a:xfrm>
            <a:off x="5318125" y="3565525"/>
            <a:ext cx="317500" cy="104775"/>
          </a:xfrm>
          <a:prstGeom prst="rect">
            <a:avLst/>
          </a:prstGeom>
          <a:noFill/>
          <a:ln w="4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4" name="Line 111"/>
          <p:cNvSpPr>
            <a:spLocks noChangeShapeType="1"/>
          </p:cNvSpPr>
          <p:nvPr/>
        </p:nvSpPr>
        <p:spPr bwMode="auto">
          <a:xfrm flipH="1">
            <a:off x="5194300" y="3616325"/>
            <a:ext cx="12541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5" name="Line 112"/>
          <p:cNvSpPr>
            <a:spLocks noChangeShapeType="1"/>
          </p:cNvSpPr>
          <p:nvPr/>
        </p:nvSpPr>
        <p:spPr bwMode="auto">
          <a:xfrm flipH="1">
            <a:off x="5640388" y="3616325"/>
            <a:ext cx="12541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6" name="Line 113"/>
          <p:cNvSpPr>
            <a:spLocks noChangeShapeType="1"/>
          </p:cNvSpPr>
          <p:nvPr/>
        </p:nvSpPr>
        <p:spPr bwMode="auto">
          <a:xfrm flipV="1">
            <a:off x="5765800" y="3546475"/>
            <a:ext cx="1588" cy="13970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7" name="Freeform 114"/>
          <p:cNvSpPr>
            <a:spLocks/>
          </p:cNvSpPr>
          <p:nvPr/>
        </p:nvSpPr>
        <p:spPr bwMode="auto">
          <a:xfrm>
            <a:off x="5502275" y="3590925"/>
            <a:ext cx="60325" cy="71438"/>
          </a:xfrm>
          <a:custGeom>
            <a:avLst/>
            <a:gdLst>
              <a:gd name="T0" fmla="*/ 2147483647 w 38"/>
              <a:gd name="T1" fmla="*/ 2147483647 h 45"/>
              <a:gd name="T2" fmla="*/ 2147483647 w 38"/>
              <a:gd name="T3" fmla="*/ 0 h 45"/>
              <a:gd name="T4" fmla="*/ 0 w 38"/>
              <a:gd name="T5" fmla="*/ 2147483647 h 45"/>
              <a:gd name="T6" fmla="*/ 0 w 38"/>
              <a:gd name="T7" fmla="*/ 2147483647 h 45"/>
              <a:gd name="T8" fmla="*/ 2147483647 w 38"/>
              <a:gd name="T9" fmla="*/ 2147483647 h 45"/>
              <a:gd name="T10" fmla="*/ 2147483647 w 38"/>
              <a:gd name="T11" fmla="*/ 2147483647 h 45"/>
              <a:gd name="T12" fmla="*/ 2147483647 w 38"/>
              <a:gd name="T13" fmla="*/ 2147483647 h 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"/>
              <a:gd name="T22" fmla="*/ 0 h 45"/>
              <a:gd name="T23" fmla="*/ 38 w 38"/>
              <a:gd name="T24" fmla="*/ 45 h 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" h="45">
                <a:moveTo>
                  <a:pt x="38" y="11"/>
                </a:moveTo>
                <a:lnTo>
                  <a:pt x="20" y="0"/>
                </a:lnTo>
                <a:lnTo>
                  <a:pt x="0" y="11"/>
                </a:lnTo>
                <a:lnTo>
                  <a:pt x="0" y="34"/>
                </a:lnTo>
                <a:lnTo>
                  <a:pt x="20" y="45"/>
                </a:lnTo>
                <a:lnTo>
                  <a:pt x="38" y="34"/>
                </a:lnTo>
                <a:lnTo>
                  <a:pt x="38" y="11"/>
                </a:lnTo>
                <a:close/>
              </a:path>
            </a:pathLst>
          </a:custGeom>
          <a:solidFill>
            <a:srgbClr val="FF02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8" name="Freeform 115"/>
          <p:cNvSpPr>
            <a:spLocks/>
          </p:cNvSpPr>
          <p:nvPr/>
        </p:nvSpPr>
        <p:spPr bwMode="auto">
          <a:xfrm>
            <a:off x="5329238" y="3590925"/>
            <a:ext cx="60325" cy="69850"/>
          </a:xfrm>
          <a:custGeom>
            <a:avLst/>
            <a:gdLst>
              <a:gd name="T0" fmla="*/ 2147483647 w 38"/>
              <a:gd name="T1" fmla="*/ 2147483647 h 44"/>
              <a:gd name="T2" fmla="*/ 2147483647 w 38"/>
              <a:gd name="T3" fmla="*/ 0 h 44"/>
              <a:gd name="T4" fmla="*/ 0 w 38"/>
              <a:gd name="T5" fmla="*/ 2147483647 h 44"/>
              <a:gd name="T6" fmla="*/ 0 w 38"/>
              <a:gd name="T7" fmla="*/ 2147483647 h 44"/>
              <a:gd name="T8" fmla="*/ 2147483647 w 38"/>
              <a:gd name="T9" fmla="*/ 2147483647 h 44"/>
              <a:gd name="T10" fmla="*/ 2147483647 w 38"/>
              <a:gd name="T11" fmla="*/ 2147483647 h 44"/>
              <a:gd name="T12" fmla="*/ 2147483647 w 38"/>
              <a:gd name="T13" fmla="*/ 2147483647 h 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"/>
              <a:gd name="T22" fmla="*/ 0 h 44"/>
              <a:gd name="T23" fmla="*/ 38 w 38"/>
              <a:gd name="T24" fmla="*/ 44 h 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" h="44">
                <a:moveTo>
                  <a:pt x="38" y="11"/>
                </a:moveTo>
                <a:lnTo>
                  <a:pt x="20" y="0"/>
                </a:lnTo>
                <a:lnTo>
                  <a:pt x="0" y="11"/>
                </a:lnTo>
                <a:lnTo>
                  <a:pt x="0" y="33"/>
                </a:lnTo>
                <a:lnTo>
                  <a:pt x="20" y="44"/>
                </a:lnTo>
                <a:lnTo>
                  <a:pt x="38" y="33"/>
                </a:lnTo>
                <a:lnTo>
                  <a:pt x="38" y="11"/>
                </a:lnTo>
                <a:close/>
              </a:path>
            </a:pathLst>
          </a:custGeom>
          <a:solidFill>
            <a:srgbClr val="FF02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9" name="Freeform 116"/>
          <p:cNvSpPr>
            <a:spLocks/>
          </p:cNvSpPr>
          <p:nvPr/>
        </p:nvSpPr>
        <p:spPr bwMode="auto">
          <a:xfrm>
            <a:off x="5399088" y="3573463"/>
            <a:ext cx="60325" cy="71437"/>
          </a:xfrm>
          <a:custGeom>
            <a:avLst/>
            <a:gdLst>
              <a:gd name="T0" fmla="*/ 2147483647 w 38"/>
              <a:gd name="T1" fmla="*/ 2147483647 h 45"/>
              <a:gd name="T2" fmla="*/ 2147483647 w 38"/>
              <a:gd name="T3" fmla="*/ 0 h 45"/>
              <a:gd name="T4" fmla="*/ 0 w 38"/>
              <a:gd name="T5" fmla="*/ 2147483647 h 45"/>
              <a:gd name="T6" fmla="*/ 0 w 38"/>
              <a:gd name="T7" fmla="*/ 2147483647 h 45"/>
              <a:gd name="T8" fmla="*/ 2147483647 w 38"/>
              <a:gd name="T9" fmla="*/ 2147483647 h 45"/>
              <a:gd name="T10" fmla="*/ 2147483647 w 38"/>
              <a:gd name="T11" fmla="*/ 2147483647 h 45"/>
              <a:gd name="T12" fmla="*/ 2147483647 w 38"/>
              <a:gd name="T13" fmla="*/ 2147483647 h 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"/>
              <a:gd name="T22" fmla="*/ 0 h 45"/>
              <a:gd name="T23" fmla="*/ 38 w 38"/>
              <a:gd name="T24" fmla="*/ 45 h 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" h="45">
                <a:moveTo>
                  <a:pt x="38" y="11"/>
                </a:moveTo>
                <a:lnTo>
                  <a:pt x="19" y="0"/>
                </a:lnTo>
                <a:lnTo>
                  <a:pt x="0" y="11"/>
                </a:lnTo>
                <a:lnTo>
                  <a:pt x="0" y="34"/>
                </a:lnTo>
                <a:lnTo>
                  <a:pt x="19" y="45"/>
                </a:lnTo>
                <a:lnTo>
                  <a:pt x="38" y="34"/>
                </a:lnTo>
                <a:lnTo>
                  <a:pt x="38" y="11"/>
                </a:lnTo>
                <a:close/>
              </a:path>
            </a:pathLst>
          </a:custGeom>
          <a:solidFill>
            <a:srgbClr val="FF02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0" name="Rectangle 117"/>
          <p:cNvSpPr>
            <a:spLocks noChangeArrowheads="1"/>
          </p:cNvSpPr>
          <p:nvPr/>
        </p:nvSpPr>
        <p:spPr bwMode="auto">
          <a:xfrm>
            <a:off x="5173663" y="2370138"/>
            <a:ext cx="7937" cy="5873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1" name="Freeform 118"/>
          <p:cNvSpPr>
            <a:spLocks/>
          </p:cNvSpPr>
          <p:nvPr/>
        </p:nvSpPr>
        <p:spPr bwMode="auto">
          <a:xfrm>
            <a:off x="5132388" y="2433638"/>
            <a:ext cx="114300" cy="33337"/>
          </a:xfrm>
          <a:custGeom>
            <a:avLst/>
            <a:gdLst>
              <a:gd name="T0" fmla="*/ 2147483647 w 215"/>
              <a:gd name="T1" fmla="*/ 2147483647 h 62"/>
              <a:gd name="T2" fmla="*/ 2147483647 w 215"/>
              <a:gd name="T3" fmla="*/ 2147483647 h 62"/>
              <a:gd name="T4" fmla="*/ 2147483647 w 215"/>
              <a:gd name="T5" fmla="*/ 2147483647 h 62"/>
              <a:gd name="T6" fmla="*/ 2147483647 w 215"/>
              <a:gd name="T7" fmla="*/ 2147483647 h 62"/>
              <a:gd name="T8" fmla="*/ 2147483647 w 215"/>
              <a:gd name="T9" fmla="*/ 2147483647 h 62"/>
              <a:gd name="T10" fmla="*/ 2147483647 w 215"/>
              <a:gd name="T11" fmla="*/ 2147483647 h 62"/>
              <a:gd name="T12" fmla="*/ 2147483647 w 215"/>
              <a:gd name="T13" fmla="*/ 2147483647 h 62"/>
              <a:gd name="T14" fmla="*/ 2147483647 w 215"/>
              <a:gd name="T15" fmla="*/ 2147483647 h 62"/>
              <a:gd name="T16" fmla="*/ 2147483647 w 215"/>
              <a:gd name="T17" fmla="*/ 2147483647 h 62"/>
              <a:gd name="T18" fmla="*/ 2147483647 w 215"/>
              <a:gd name="T19" fmla="*/ 2147483647 h 62"/>
              <a:gd name="T20" fmla="*/ 1051659382 w 215"/>
              <a:gd name="T21" fmla="*/ 2147483647 h 62"/>
              <a:gd name="T22" fmla="*/ 0 w 215"/>
              <a:gd name="T23" fmla="*/ 2147483647 h 62"/>
              <a:gd name="T24" fmla="*/ 2147483647 w 215"/>
              <a:gd name="T25" fmla="*/ 2147483647 h 62"/>
              <a:gd name="T26" fmla="*/ 2147483647 w 215"/>
              <a:gd name="T27" fmla="*/ 2147483647 h 62"/>
              <a:gd name="T28" fmla="*/ 2147483647 w 215"/>
              <a:gd name="T29" fmla="*/ 932682731 h 62"/>
              <a:gd name="T30" fmla="*/ 2147483647 w 215"/>
              <a:gd name="T31" fmla="*/ 932682731 h 62"/>
              <a:gd name="T32" fmla="*/ 2147483647 w 215"/>
              <a:gd name="T33" fmla="*/ 155543481 h 62"/>
              <a:gd name="T34" fmla="*/ 2147483647 w 215"/>
              <a:gd name="T35" fmla="*/ 155543481 h 62"/>
              <a:gd name="T36" fmla="*/ 2147483647 w 215"/>
              <a:gd name="T37" fmla="*/ 932682731 h 62"/>
              <a:gd name="T38" fmla="*/ 2147483647 w 215"/>
              <a:gd name="T39" fmla="*/ 932682731 h 62"/>
              <a:gd name="T40" fmla="*/ 2147483647 w 215"/>
              <a:gd name="T41" fmla="*/ 2147483647 h 62"/>
              <a:gd name="T42" fmla="*/ 2147483647 w 215"/>
              <a:gd name="T43" fmla="*/ 2147483647 h 62"/>
              <a:gd name="T44" fmla="*/ 2147483647 w 215"/>
              <a:gd name="T45" fmla="*/ 2147483647 h 6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15"/>
              <a:gd name="T70" fmla="*/ 0 h 62"/>
              <a:gd name="T71" fmla="*/ 215 w 215"/>
              <a:gd name="T72" fmla="*/ 62 h 6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15" h="62">
                <a:moveTo>
                  <a:pt x="208" y="62"/>
                </a:moveTo>
                <a:lnTo>
                  <a:pt x="152" y="31"/>
                </a:lnTo>
                <a:lnTo>
                  <a:pt x="125" y="21"/>
                </a:lnTo>
                <a:lnTo>
                  <a:pt x="126" y="21"/>
                </a:lnTo>
                <a:lnTo>
                  <a:pt x="100" y="16"/>
                </a:lnTo>
                <a:lnTo>
                  <a:pt x="103" y="16"/>
                </a:lnTo>
                <a:lnTo>
                  <a:pt x="75" y="21"/>
                </a:lnTo>
                <a:lnTo>
                  <a:pt x="77" y="21"/>
                </a:lnTo>
                <a:lnTo>
                  <a:pt x="49" y="33"/>
                </a:lnTo>
                <a:lnTo>
                  <a:pt x="24" y="46"/>
                </a:lnTo>
                <a:lnTo>
                  <a:pt x="7" y="55"/>
                </a:lnTo>
                <a:lnTo>
                  <a:pt x="0" y="40"/>
                </a:lnTo>
                <a:lnTo>
                  <a:pt x="17" y="31"/>
                </a:lnTo>
                <a:lnTo>
                  <a:pt x="42" y="18"/>
                </a:lnTo>
                <a:lnTo>
                  <a:pt x="70" y="6"/>
                </a:lnTo>
                <a:cubicBezTo>
                  <a:pt x="71" y="6"/>
                  <a:pt x="71" y="6"/>
                  <a:pt x="72" y="6"/>
                </a:cubicBezTo>
                <a:lnTo>
                  <a:pt x="100" y="1"/>
                </a:lnTo>
                <a:cubicBezTo>
                  <a:pt x="101" y="0"/>
                  <a:pt x="102" y="0"/>
                  <a:pt x="103" y="1"/>
                </a:cubicBezTo>
                <a:lnTo>
                  <a:pt x="129" y="6"/>
                </a:lnTo>
                <a:cubicBezTo>
                  <a:pt x="129" y="6"/>
                  <a:pt x="130" y="6"/>
                  <a:pt x="130" y="6"/>
                </a:cubicBezTo>
                <a:lnTo>
                  <a:pt x="159" y="17"/>
                </a:lnTo>
                <a:lnTo>
                  <a:pt x="215" y="48"/>
                </a:lnTo>
                <a:lnTo>
                  <a:pt x="208" y="6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2" name="Freeform 119"/>
          <p:cNvSpPr>
            <a:spLocks/>
          </p:cNvSpPr>
          <p:nvPr/>
        </p:nvSpPr>
        <p:spPr bwMode="auto">
          <a:xfrm>
            <a:off x="5024438" y="2071688"/>
            <a:ext cx="296862" cy="315912"/>
          </a:xfrm>
          <a:custGeom>
            <a:avLst/>
            <a:gdLst>
              <a:gd name="T0" fmla="*/ 0 w 560"/>
              <a:gd name="T1" fmla="*/ 2147483647 h 592"/>
              <a:gd name="T2" fmla="*/ 2147483647 w 560"/>
              <a:gd name="T3" fmla="*/ 0 h 592"/>
              <a:gd name="T4" fmla="*/ 2147483647 w 560"/>
              <a:gd name="T5" fmla="*/ 0 h 592"/>
              <a:gd name="T6" fmla="*/ 2147483647 w 560"/>
              <a:gd name="T7" fmla="*/ 0 h 592"/>
              <a:gd name="T8" fmla="*/ 2147483647 w 560"/>
              <a:gd name="T9" fmla="*/ 2147483647 h 592"/>
              <a:gd name="T10" fmla="*/ 2147483647 w 560"/>
              <a:gd name="T11" fmla="*/ 2147483647 h 592"/>
              <a:gd name="T12" fmla="*/ 2147483647 w 560"/>
              <a:gd name="T13" fmla="*/ 2147483647 h 592"/>
              <a:gd name="T14" fmla="*/ 2147483647 w 560"/>
              <a:gd name="T15" fmla="*/ 2147483647 h 592"/>
              <a:gd name="T16" fmla="*/ 2147483647 w 560"/>
              <a:gd name="T17" fmla="*/ 2147483647 h 592"/>
              <a:gd name="T18" fmla="*/ 2147483647 w 560"/>
              <a:gd name="T19" fmla="*/ 2147483647 h 592"/>
              <a:gd name="T20" fmla="*/ 0 w 560"/>
              <a:gd name="T21" fmla="*/ 2147483647 h 592"/>
              <a:gd name="T22" fmla="*/ 0 w 560"/>
              <a:gd name="T23" fmla="*/ 2147483647 h 5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60"/>
              <a:gd name="T37" fmla="*/ 0 h 592"/>
              <a:gd name="T38" fmla="*/ 560 w 560"/>
              <a:gd name="T39" fmla="*/ 592 h 5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60" h="592">
                <a:moveTo>
                  <a:pt x="0" y="296"/>
                </a:moveTo>
                <a:cubicBezTo>
                  <a:pt x="0" y="133"/>
                  <a:pt x="126" y="0"/>
                  <a:pt x="280" y="0"/>
                </a:cubicBezTo>
                <a:cubicBezTo>
                  <a:pt x="280" y="0"/>
                  <a:pt x="280" y="0"/>
                  <a:pt x="280" y="0"/>
                </a:cubicBezTo>
                <a:cubicBezTo>
                  <a:pt x="435" y="0"/>
                  <a:pt x="560" y="133"/>
                  <a:pt x="560" y="296"/>
                </a:cubicBezTo>
                <a:cubicBezTo>
                  <a:pt x="560" y="296"/>
                  <a:pt x="560" y="296"/>
                  <a:pt x="560" y="296"/>
                </a:cubicBezTo>
                <a:cubicBezTo>
                  <a:pt x="560" y="460"/>
                  <a:pt x="435" y="592"/>
                  <a:pt x="280" y="592"/>
                </a:cubicBezTo>
                <a:cubicBezTo>
                  <a:pt x="280" y="592"/>
                  <a:pt x="280" y="592"/>
                  <a:pt x="280" y="592"/>
                </a:cubicBezTo>
                <a:cubicBezTo>
                  <a:pt x="126" y="592"/>
                  <a:pt x="0" y="460"/>
                  <a:pt x="0" y="296"/>
                </a:cubicBezTo>
                <a:cubicBezTo>
                  <a:pt x="0" y="296"/>
                  <a:pt x="0" y="296"/>
                  <a:pt x="0" y="296"/>
                </a:cubicBezTo>
                <a:close/>
              </a:path>
            </a:pathLst>
          </a:custGeom>
          <a:solidFill>
            <a:srgbClr val="FC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3" name="Freeform 120"/>
          <p:cNvSpPr>
            <a:spLocks noEditPoints="1"/>
          </p:cNvSpPr>
          <p:nvPr/>
        </p:nvSpPr>
        <p:spPr bwMode="auto">
          <a:xfrm>
            <a:off x="5019675" y="2066925"/>
            <a:ext cx="306388" cy="325438"/>
          </a:xfrm>
          <a:custGeom>
            <a:avLst/>
            <a:gdLst>
              <a:gd name="T0" fmla="*/ 2147483647 w 193"/>
              <a:gd name="T1" fmla="*/ 2147483647 h 205"/>
              <a:gd name="T2" fmla="*/ 2147483647 w 193"/>
              <a:gd name="T3" fmla="*/ 2147483647 h 205"/>
              <a:gd name="T4" fmla="*/ 2147483647 w 193"/>
              <a:gd name="T5" fmla="*/ 2147483647 h 205"/>
              <a:gd name="T6" fmla="*/ 2147483647 w 193"/>
              <a:gd name="T7" fmla="*/ 2147483647 h 205"/>
              <a:gd name="T8" fmla="*/ 2147483647 w 193"/>
              <a:gd name="T9" fmla="*/ 2147483647 h 205"/>
              <a:gd name="T10" fmla="*/ 2147483647 w 193"/>
              <a:gd name="T11" fmla="*/ 2147483647 h 205"/>
              <a:gd name="T12" fmla="*/ 2147483647 w 193"/>
              <a:gd name="T13" fmla="*/ 2147483647 h 205"/>
              <a:gd name="T14" fmla="*/ 2147483647 w 193"/>
              <a:gd name="T15" fmla="*/ 2147483647 h 205"/>
              <a:gd name="T16" fmla="*/ 2147483647 w 193"/>
              <a:gd name="T17" fmla="*/ 2147483647 h 205"/>
              <a:gd name="T18" fmla="*/ 2147483647 w 193"/>
              <a:gd name="T19" fmla="*/ 2147483647 h 205"/>
              <a:gd name="T20" fmla="*/ 2147483647 w 193"/>
              <a:gd name="T21" fmla="*/ 2147483647 h 205"/>
              <a:gd name="T22" fmla="*/ 2147483647 w 193"/>
              <a:gd name="T23" fmla="*/ 2147483647 h 205"/>
              <a:gd name="T24" fmla="*/ 2147483647 w 193"/>
              <a:gd name="T25" fmla="*/ 2147483647 h 205"/>
              <a:gd name="T26" fmla="*/ 2147483647 w 193"/>
              <a:gd name="T27" fmla="*/ 2147483647 h 205"/>
              <a:gd name="T28" fmla="*/ 2147483647 w 193"/>
              <a:gd name="T29" fmla="*/ 2147483647 h 205"/>
              <a:gd name="T30" fmla="*/ 2147483647 w 193"/>
              <a:gd name="T31" fmla="*/ 2147483647 h 205"/>
              <a:gd name="T32" fmla="*/ 2147483647 w 193"/>
              <a:gd name="T33" fmla="*/ 2147483647 h 205"/>
              <a:gd name="T34" fmla="*/ 2147483647 w 193"/>
              <a:gd name="T35" fmla="*/ 2147483647 h 205"/>
              <a:gd name="T36" fmla="*/ 2147483647 w 193"/>
              <a:gd name="T37" fmla="*/ 2147483647 h 205"/>
              <a:gd name="T38" fmla="*/ 2147483647 w 193"/>
              <a:gd name="T39" fmla="*/ 2147483647 h 205"/>
              <a:gd name="T40" fmla="*/ 2147483647 w 193"/>
              <a:gd name="T41" fmla="*/ 2147483647 h 205"/>
              <a:gd name="T42" fmla="*/ 2147483647 w 193"/>
              <a:gd name="T43" fmla="*/ 2147483647 h 205"/>
              <a:gd name="T44" fmla="*/ 2147483647 w 193"/>
              <a:gd name="T45" fmla="*/ 2147483647 h 205"/>
              <a:gd name="T46" fmla="*/ 2147483647 w 193"/>
              <a:gd name="T47" fmla="*/ 2147483647 h 205"/>
              <a:gd name="T48" fmla="*/ 2147483647 w 193"/>
              <a:gd name="T49" fmla="*/ 2147483647 h 205"/>
              <a:gd name="T50" fmla="*/ 2147483647 w 193"/>
              <a:gd name="T51" fmla="*/ 2147483647 h 205"/>
              <a:gd name="T52" fmla="*/ 2147483647 w 193"/>
              <a:gd name="T53" fmla="*/ 2147483647 h 205"/>
              <a:gd name="T54" fmla="*/ 2147483647 w 193"/>
              <a:gd name="T55" fmla="*/ 2147483647 h 205"/>
              <a:gd name="T56" fmla="*/ 2147483647 w 193"/>
              <a:gd name="T57" fmla="*/ 2147483647 h 205"/>
              <a:gd name="T58" fmla="*/ 2147483647 w 193"/>
              <a:gd name="T59" fmla="*/ 2147483647 h 205"/>
              <a:gd name="T60" fmla="*/ 2147483647 w 193"/>
              <a:gd name="T61" fmla="*/ 2147483647 h 205"/>
              <a:gd name="T62" fmla="*/ 2147483647 w 193"/>
              <a:gd name="T63" fmla="*/ 2147483647 h 205"/>
              <a:gd name="T64" fmla="*/ 2147483647 w 193"/>
              <a:gd name="T65" fmla="*/ 2147483647 h 205"/>
              <a:gd name="T66" fmla="*/ 2147483647 w 193"/>
              <a:gd name="T67" fmla="*/ 2147483647 h 205"/>
              <a:gd name="T68" fmla="*/ 2147483647 w 193"/>
              <a:gd name="T69" fmla="*/ 2147483647 h 205"/>
              <a:gd name="T70" fmla="*/ 2147483647 w 193"/>
              <a:gd name="T71" fmla="*/ 2147483647 h 205"/>
              <a:gd name="T72" fmla="*/ 2147483647 w 193"/>
              <a:gd name="T73" fmla="*/ 2147483647 h 205"/>
              <a:gd name="T74" fmla="*/ 2147483647 w 193"/>
              <a:gd name="T75" fmla="*/ 2147483647 h 205"/>
              <a:gd name="T76" fmla="*/ 2147483647 w 193"/>
              <a:gd name="T77" fmla="*/ 2147483647 h 205"/>
              <a:gd name="T78" fmla="*/ 2147483647 w 193"/>
              <a:gd name="T79" fmla="*/ 2147483647 h 205"/>
              <a:gd name="T80" fmla="*/ 2147483647 w 193"/>
              <a:gd name="T81" fmla="*/ 2147483647 h 205"/>
              <a:gd name="T82" fmla="*/ 2147483647 w 193"/>
              <a:gd name="T83" fmla="*/ 2147483647 h 205"/>
              <a:gd name="T84" fmla="*/ 2147483647 w 193"/>
              <a:gd name="T85" fmla="*/ 2147483647 h 205"/>
              <a:gd name="T86" fmla="*/ 2147483647 w 193"/>
              <a:gd name="T87" fmla="*/ 2147483647 h 205"/>
              <a:gd name="T88" fmla="*/ 2147483647 w 193"/>
              <a:gd name="T89" fmla="*/ 2147483647 h 205"/>
              <a:gd name="T90" fmla="*/ 2147483647 w 193"/>
              <a:gd name="T91" fmla="*/ 2147483647 h 205"/>
              <a:gd name="T92" fmla="*/ 2147483647 w 193"/>
              <a:gd name="T93" fmla="*/ 2147483647 h 205"/>
              <a:gd name="T94" fmla="*/ 2147483647 w 193"/>
              <a:gd name="T95" fmla="*/ 2147483647 h 205"/>
              <a:gd name="T96" fmla="*/ 2147483647 w 193"/>
              <a:gd name="T97" fmla="*/ 2147483647 h 20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93"/>
              <a:gd name="T148" fmla="*/ 0 h 205"/>
              <a:gd name="T149" fmla="*/ 193 w 193"/>
              <a:gd name="T150" fmla="*/ 205 h 20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93" h="205">
                <a:moveTo>
                  <a:pt x="0" y="102"/>
                </a:moveTo>
                <a:lnTo>
                  <a:pt x="2" y="82"/>
                </a:lnTo>
                <a:lnTo>
                  <a:pt x="8" y="63"/>
                </a:lnTo>
                <a:lnTo>
                  <a:pt x="17" y="46"/>
                </a:lnTo>
                <a:lnTo>
                  <a:pt x="28" y="31"/>
                </a:lnTo>
                <a:lnTo>
                  <a:pt x="43" y="18"/>
                </a:lnTo>
                <a:lnTo>
                  <a:pt x="59" y="8"/>
                </a:lnTo>
                <a:lnTo>
                  <a:pt x="77" y="3"/>
                </a:lnTo>
                <a:lnTo>
                  <a:pt x="97" y="0"/>
                </a:lnTo>
                <a:lnTo>
                  <a:pt x="116" y="3"/>
                </a:lnTo>
                <a:lnTo>
                  <a:pt x="134" y="8"/>
                </a:lnTo>
                <a:lnTo>
                  <a:pt x="151" y="18"/>
                </a:lnTo>
                <a:lnTo>
                  <a:pt x="165" y="31"/>
                </a:lnTo>
                <a:lnTo>
                  <a:pt x="177" y="46"/>
                </a:lnTo>
                <a:lnTo>
                  <a:pt x="186" y="63"/>
                </a:lnTo>
                <a:lnTo>
                  <a:pt x="191" y="82"/>
                </a:lnTo>
                <a:lnTo>
                  <a:pt x="193" y="102"/>
                </a:lnTo>
                <a:lnTo>
                  <a:pt x="191" y="123"/>
                </a:lnTo>
                <a:lnTo>
                  <a:pt x="186" y="142"/>
                </a:lnTo>
                <a:lnTo>
                  <a:pt x="177" y="160"/>
                </a:lnTo>
                <a:lnTo>
                  <a:pt x="165" y="175"/>
                </a:lnTo>
                <a:lnTo>
                  <a:pt x="151" y="187"/>
                </a:lnTo>
                <a:lnTo>
                  <a:pt x="134" y="197"/>
                </a:lnTo>
                <a:lnTo>
                  <a:pt x="116" y="202"/>
                </a:lnTo>
                <a:lnTo>
                  <a:pt x="97" y="205"/>
                </a:lnTo>
                <a:lnTo>
                  <a:pt x="77" y="202"/>
                </a:lnTo>
                <a:lnTo>
                  <a:pt x="59" y="197"/>
                </a:lnTo>
                <a:lnTo>
                  <a:pt x="43" y="187"/>
                </a:lnTo>
                <a:lnTo>
                  <a:pt x="28" y="175"/>
                </a:lnTo>
                <a:lnTo>
                  <a:pt x="17" y="160"/>
                </a:lnTo>
                <a:lnTo>
                  <a:pt x="8" y="142"/>
                </a:lnTo>
                <a:lnTo>
                  <a:pt x="2" y="123"/>
                </a:lnTo>
                <a:lnTo>
                  <a:pt x="0" y="102"/>
                </a:lnTo>
                <a:close/>
                <a:moveTo>
                  <a:pt x="7" y="122"/>
                </a:moveTo>
                <a:lnTo>
                  <a:pt x="7" y="122"/>
                </a:lnTo>
                <a:lnTo>
                  <a:pt x="13" y="140"/>
                </a:lnTo>
                <a:lnTo>
                  <a:pt x="21" y="157"/>
                </a:lnTo>
                <a:lnTo>
                  <a:pt x="32" y="171"/>
                </a:lnTo>
                <a:lnTo>
                  <a:pt x="46" y="183"/>
                </a:lnTo>
                <a:lnTo>
                  <a:pt x="61" y="192"/>
                </a:lnTo>
                <a:lnTo>
                  <a:pt x="61" y="191"/>
                </a:lnTo>
                <a:lnTo>
                  <a:pt x="79" y="197"/>
                </a:lnTo>
                <a:lnTo>
                  <a:pt x="78" y="197"/>
                </a:lnTo>
                <a:lnTo>
                  <a:pt x="97" y="199"/>
                </a:lnTo>
                <a:lnTo>
                  <a:pt x="116" y="197"/>
                </a:lnTo>
                <a:lnTo>
                  <a:pt x="115" y="197"/>
                </a:lnTo>
                <a:lnTo>
                  <a:pt x="132" y="191"/>
                </a:lnTo>
                <a:lnTo>
                  <a:pt x="148" y="182"/>
                </a:lnTo>
                <a:lnTo>
                  <a:pt x="147" y="183"/>
                </a:lnTo>
                <a:lnTo>
                  <a:pt x="161" y="171"/>
                </a:lnTo>
                <a:lnTo>
                  <a:pt x="172" y="157"/>
                </a:lnTo>
                <a:lnTo>
                  <a:pt x="181" y="140"/>
                </a:lnTo>
                <a:lnTo>
                  <a:pt x="186" y="122"/>
                </a:lnTo>
                <a:lnTo>
                  <a:pt x="188" y="102"/>
                </a:lnTo>
                <a:lnTo>
                  <a:pt x="188" y="103"/>
                </a:lnTo>
                <a:lnTo>
                  <a:pt x="186" y="83"/>
                </a:lnTo>
                <a:lnTo>
                  <a:pt x="181" y="65"/>
                </a:lnTo>
                <a:lnTo>
                  <a:pt x="172" y="48"/>
                </a:lnTo>
                <a:lnTo>
                  <a:pt x="172" y="49"/>
                </a:lnTo>
                <a:lnTo>
                  <a:pt x="161" y="34"/>
                </a:lnTo>
                <a:lnTo>
                  <a:pt x="147" y="22"/>
                </a:lnTo>
                <a:lnTo>
                  <a:pt x="148" y="22"/>
                </a:lnTo>
                <a:lnTo>
                  <a:pt x="132" y="13"/>
                </a:lnTo>
                <a:lnTo>
                  <a:pt x="115" y="8"/>
                </a:lnTo>
                <a:lnTo>
                  <a:pt x="116" y="8"/>
                </a:lnTo>
                <a:lnTo>
                  <a:pt x="97" y="6"/>
                </a:lnTo>
                <a:lnTo>
                  <a:pt x="78" y="8"/>
                </a:lnTo>
                <a:lnTo>
                  <a:pt x="79" y="8"/>
                </a:lnTo>
                <a:lnTo>
                  <a:pt x="61" y="13"/>
                </a:lnTo>
                <a:lnTo>
                  <a:pt x="62" y="13"/>
                </a:lnTo>
                <a:lnTo>
                  <a:pt x="46" y="22"/>
                </a:lnTo>
                <a:lnTo>
                  <a:pt x="32" y="35"/>
                </a:lnTo>
                <a:lnTo>
                  <a:pt x="32" y="34"/>
                </a:lnTo>
                <a:lnTo>
                  <a:pt x="21" y="49"/>
                </a:lnTo>
                <a:lnTo>
                  <a:pt x="21" y="48"/>
                </a:lnTo>
                <a:lnTo>
                  <a:pt x="13" y="65"/>
                </a:lnTo>
                <a:lnTo>
                  <a:pt x="7" y="83"/>
                </a:lnTo>
                <a:lnTo>
                  <a:pt x="5" y="103"/>
                </a:lnTo>
                <a:lnTo>
                  <a:pt x="5" y="102"/>
                </a:lnTo>
                <a:lnTo>
                  <a:pt x="7" y="12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4" name="Rectangle 121"/>
          <p:cNvSpPr>
            <a:spLocks noChangeArrowheads="1"/>
          </p:cNvSpPr>
          <p:nvPr/>
        </p:nvSpPr>
        <p:spPr bwMode="auto">
          <a:xfrm>
            <a:off x="5086350" y="2081213"/>
            <a:ext cx="31591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B</a:t>
            </a:r>
            <a:endParaRPr lang="en-US"/>
          </a:p>
        </p:txBody>
      </p:sp>
      <p:sp>
        <p:nvSpPr>
          <p:cNvPr id="7255" name="Freeform 122"/>
          <p:cNvSpPr>
            <a:spLocks noEditPoints="1"/>
          </p:cNvSpPr>
          <p:nvPr/>
        </p:nvSpPr>
        <p:spPr bwMode="auto">
          <a:xfrm>
            <a:off x="5667375" y="2073275"/>
            <a:ext cx="366713" cy="347663"/>
          </a:xfrm>
          <a:custGeom>
            <a:avLst/>
            <a:gdLst>
              <a:gd name="T0" fmla="*/ 0 w 231"/>
              <a:gd name="T1" fmla="*/ 2147483647 h 219"/>
              <a:gd name="T2" fmla="*/ 2147483647 w 231"/>
              <a:gd name="T3" fmla="*/ 2147483647 h 219"/>
              <a:gd name="T4" fmla="*/ 2147483647 w 231"/>
              <a:gd name="T5" fmla="*/ 2147483647 h 219"/>
              <a:gd name="T6" fmla="*/ 2147483647 w 231"/>
              <a:gd name="T7" fmla="*/ 0 h 219"/>
              <a:gd name="T8" fmla="*/ 2147483647 w 231"/>
              <a:gd name="T9" fmla="*/ 2147483647 h 219"/>
              <a:gd name="T10" fmla="*/ 2147483647 w 231"/>
              <a:gd name="T11" fmla="*/ 2147483647 h 219"/>
              <a:gd name="T12" fmla="*/ 2147483647 w 231"/>
              <a:gd name="T13" fmla="*/ 2147483647 h 219"/>
              <a:gd name="T14" fmla="*/ 2147483647 w 231"/>
              <a:gd name="T15" fmla="*/ 2147483647 h 219"/>
              <a:gd name="T16" fmla="*/ 0 w 231"/>
              <a:gd name="T17" fmla="*/ 2147483647 h 219"/>
              <a:gd name="T18" fmla="*/ 0 w 231"/>
              <a:gd name="T19" fmla="*/ 2147483647 h 219"/>
              <a:gd name="T20" fmla="*/ 2147483647 w 231"/>
              <a:gd name="T21" fmla="*/ 2147483647 h 219"/>
              <a:gd name="T22" fmla="*/ 2147483647 w 231"/>
              <a:gd name="T23" fmla="*/ 2147483647 h 219"/>
              <a:gd name="T24" fmla="*/ 2147483647 w 231"/>
              <a:gd name="T25" fmla="*/ 2147483647 h 219"/>
              <a:gd name="T26" fmla="*/ 2147483647 w 231"/>
              <a:gd name="T27" fmla="*/ 2147483647 h 219"/>
              <a:gd name="T28" fmla="*/ 2147483647 w 231"/>
              <a:gd name="T29" fmla="*/ 2147483647 h 219"/>
              <a:gd name="T30" fmla="*/ 2147483647 w 231"/>
              <a:gd name="T31" fmla="*/ 2147483647 h 219"/>
              <a:gd name="T32" fmla="*/ 2147483647 w 231"/>
              <a:gd name="T33" fmla="*/ 2147483647 h 219"/>
              <a:gd name="T34" fmla="*/ 2147483647 w 231"/>
              <a:gd name="T35" fmla="*/ 2147483647 h 219"/>
              <a:gd name="T36" fmla="*/ 2147483647 w 231"/>
              <a:gd name="T37" fmla="*/ 2147483647 h 219"/>
              <a:gd name="T38" fmla="*/ 2147483647 w 231"/>
              <a:gd name="T39" fmla="*/ 2147483647 h 219"/>
              <a:gd name="T40" fmla="*/ 2147483647 w 231"/>
              <a:gd name="T41" fmla="*/ 2147483647 h 219"/>
              <a:gd name="T42" fmla="*/ 2147483647 w 231"/>
              <a:gd name="T43" fmla="*/ 2147483647 h 219"/>
              <a:gd name="T44" fmla="*/ 2147483647 w 231"/>
              <a:gd name="T45" fmla="*/ 2147483647 h 2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31"/>
              <a:gd name="T70" fmla="*/ 0 h 219"/>
              <a:gd name="T71" fmla="*/ 231 w 231"/>
              <a:gd name="T72" fmla="*/ 219 h 21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31" h="219">
                <a:moveTo>
                  <a:pt x="0" y="57"/>
                </a:moveTo>
                <a:lnTo>
                  <a:pt x="171" y="57"/>
                </a:lnTo>
                <a:lnTo>
                  <a:pt x="169" y="59"/>
                </a:lnTo>
                <a:lnTo>
                  <a:pt x="169" y="0"/>
                </a:lnTo>
                <a:lnTo>
                  <a:pt x="231" y="109"/>
                </a:lnTo>
                <a:lnTo>
                  <a:pt x="169" y="219"/>
                </a:lnTo>
                <a:lnTo>
                  <a:pt x="169" y="159"/>
                </a:lnTo>
                <a:lnTo>
                  <a:pt x="171" y="161"/>
                </a:lnTo>
                <a:lnTo>
                  <a:pt x="0" y="161"/>
                </a:lnTo>
                <a:lnTo>
                  <a:pt x="0" y="57"/>
                </a:lnTo>
                <a:close/>
                <a:moveTo>
                  <a:pt x="5" y="159"/>
                </a:moveTo>
                <a:lnTo>
                  <a:pt x="2" y="156"/>
                </a:lnTo>
                <a:lnTo>
                  <a:pt x="174" y="156"/>
                </a:lnTo>
                <a:lnTo>
                  <a:pt x="174" y="208"/>
                </a:lnTo>
                <a:lnTo>
                  <a:pt x="169" y="207"/>
                </a:lnTo>
                <a:lnTo>
                  <a:pt x="226" y="108"/>
                </a:lnTo>
                <a:lnTo>
                  <a:pt x="226" y="110"/>
                </a:lnTo>
                <a:lnTo>
                  <a:pt x="169" y="11"/>
                </a:lnTo>
                <a:lnTo>
                  <a:pt x="174" y="10"/>
                </a:lnTo>
                <a:lnTo>
                  <a:pt x="174" y="62"/>
                </a:lnTo>
                <a:lnTo>
                  <a:pt x="2" y="62"/>
                </a:lnTo>
                <a:lnTo>
                  <a:pt x="5" y="59"/>
                </a:lnTo>
                <a:lnTo>
                  <a:pt x="5" y="159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6" name="Freeform 123"/>
          <p:cNvSpPr>
            <a:spLocks noEditPoints="1"/>
          </p:cNvSpPr>
          <p:nvPr/>
        </p:nvSpPr>
        <p:spPr bwMode="auto">
          <a:xfrm>
            <a:off x="4516438" y="1071563"/>
            <a:ext cx="2632075" cy="3482975"/>
          </a:xfrm>
          <a:custGeom>
            <a:avLst/>
            <a:gdLst>
              <a:gd name="T0" fmla="*/ 0 w 1658"/>
              <a:gd name="T1" fmla="*/ 0 h 2194"/>
              <a:gd name="T2" fmla="*/ 2147483647 w 1658"/>
              <a:gd name="T3" fmla="*/ 0 h 2194"/>
              <a:gd name="T4" fmla="*/ 2147483647 w 1658"/>
              <a:gd name="T5" fmla="*/ 2147483647 h 2194"/>
              <a:gd name="T6" fmla="*/ 0 w 1658"/>
              <a:gd name="T7" fmla="*/ 2147483647 h 2194"/>
              <a:gd name="T8" fmla="*/ 0 w 1658"/>
              <a:gd name="T9" fmla="*/ 0 h 2194"/>
              <a:gd name="T10" fmla="*/ 2147483647 w 1658"/>
              <a:gd name="T11" fmla="*/ 2147483647 h 2194"/>
              <a:gd name="T12" fmla="*/ 2147483647 w 1658"/>
              <a:gd name="T13" fmla="*/ 2147483647 h 2194"/>
              <a:gd name="T14" fmla="*/ 2147483647 w 1658"/>
              <a:gd name="T15" fmla="*/ 2147483647 h 2194"/>
              <a:gd name="T16" fmla="*/ 2147483647 w 1658"/>
              <a:gd name="T17" fmla="*/ 2147483647 h 2194"/>
              <a:gd name="T18" fmla="*/ 2147483647 w 1658"/>
              <a:gd name="T19" fmla="*/ 2147483647 h 2194"/>
              <a:gd name="T20" fmla="*/ 2147483647 w 1658"/>
              <a:gd name="T21" fmla="*/ 2147483647 h 2194"/>
              <a:gd name="T22" fmla="*/ 2147483647 w 1658"/>
              <a:gd name="T23" fmla="*/ 2147483647 h 2194"/>
              <a:gd name="T24" fmla="*/ 2147483647 w 1658"/>
              <a:gd name="T25" fmla="*/ 2147483647 h 2194"/>
              <a:gd name="T26" fmla="*/ 2147483647 w 1658"/>
              <a:gd name="T27" fmla="*/ 2147483647 h 219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58"/>
              <a:gd name="T43" fmla="*/ 0 h 2194"/>
              <a:gd name="T44" fmla="*/ 1658 w 1658"/>
              <a:gd name="T45" fmla="*/ 2194 h 219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58" h="2194">
                <a:moveTo>
                  <a:pt x="0" y="0"/>
                </a:moveTo>
                <a:lnTo>
                  <a:pt x="1658" y="0"/>
                </a:lnTo>
                <a:lnTo>
                  <a:pt x="1658" y="2194"/>
                </a:lnTo>
                <a:lnTo>
                  <a:pt x="0" y="2194"/>
                </a:lnTo>
                <a:lnTo>
                  <a:pt x="0" y="0"/>
                </a:lnTo>
                <a:close/>
                <a:moveTo>
                  <a:pt x="6" y="2191"/>
                </a:moveTo>
                <a:lnTo>
                  <a:pt x="3" y="2189"/>
                </a:lnTo>
                <a:lnTo>
                  <a:pt x="1656" y="2189"/>
                </a:lnTo>
                <a:lnTo>
                  <a:pt x="1653" y="2191"/>
                </a:lnTo>
                <a:lnTo>
                  <a:pt x="1653" y="2"/>
                </a:lnTo>
                <a:lnTo>
                  <a:pt x="1656" y="5"/>
                </a:lnTo>
                <a:lnTo>
                  <a:pt x="3" y="5"/>
                </a:lnTo>
                <a:lnTo>
                  <a:pt x="6" y="2"/>
                </a:lnTo>
                <a:lnTo>
                  <a:pt x="6" y="2191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7" name="Rectangle 124"/>
          <p:cNvSpPr>
            <a:spLocks noChangeArrowheads="1"/>
          </p:cNvSpPr>
          <p:nvPr/>
        </p:nvSpPr>
        <p:spPr bwMode="auto">
          <a:xfrm>
            <a:off x="4994275" y="2484438"/>
            <a:ext cx="17463" cy="60325"/>
          </a:xfrm>
          <a:prstGeom prst="rect">
            <a:avLst/>
          </a:prstGeom>
          <a:solidFill>
            <a:srgbClr val="009900"/>
          </a:solidFill>
          <a:ln w="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8" name="Freeform 125"/>
          <p:cNvSpPr>
            <a:spLocks/>
          </p:cNvSpPr>
          <p:nvPr/>
        </p:nvSpPr>
        <p:spPr bwMode="auto">
          <a:xfrm>
            <a:off x="4956175" y="2536825"/>
            <a:ext cx="119063" cy="41275"/>
          </a:xfrm>
          <a:custGeom>
            <a:avLst/>
            <a:gdLst>
              <a:gd name="T0" fmla="*/ 2147483647 w 223"/>
              <a:gd name="T1" fmla="*/ 2147483647 h 77"/>
              <a:gd name="T2" fmla="*/ 2147483647 w 223"/>
              <a:gd name="T3" fmla="*/ 2147483647 h 77"/>
              <a:gd name="T4" fmla="*/ 2147483647 w 223"/>
              <a:gd name="T5" fmla="*/ 2147483647 h 77"/>
              <a:gd name="T6" fmla="*/ 2147483647 w 223"/>
              <a:gd name="T7" fmla="*/ 2147483647 h 77"/>
              <a:gd name="T8" fmla="*/ 2147483647 w 223"/>
              <a:gd name="T9" fmla="*/ 2147483647 h 77"/>
              <a:gd name="T10" fmla="*/ 2147483647 w 223"/>
              <a:gd name="T11" fmla="*/ 2147483647 h 77"/>
              <a:gd name="T12" fmla="*/ 2147483647 w 223"/>
              <a:gd name="T13" fmla="*/ 2147483647 h 77"/>
              <a:gd name="T14" fmla="*/ 2147483647 w 223"/>
              <a:gd name="T15" fmla="*/ 2147483647 h 77"/>
              <a:gd name="T16" fmla="*/ 2147483647 w 223"/>
              <a:gd name="T17" fmla="*/ 2147483647 h 77"/>
              <a:gd name="T18" fmla="*/ 2147483647 w 223"/>
              <a:gd name="T19" fmla="*/ 2147483647 h 77"/>
              <a:gd name="T20" fmla="*/ 2147483647 w 223"/>
              <a:gd name="T21" fmla="*/ 2147483647 h 77"/>
              <a:gd name="T22" fmla="*/ 0 w 223"/>
              <a:gd name="T23" fmla="*/ 2147483647 h 77"/>
              <a:gd name="T24" fmla="*/ 2147483647 w 223"/>
              <a:gd name="T25" fmla="*/ 2147483647 h 77"/>
              <a:gd name="T26" fmla="*/ 2147483647 w 223"/>
              <a:gd name="T27" fmla="*/ 2147483647 h 77"/>
              <a:gd name="T28" fmla="*/ 2147483647 w 223"/>
              <a:gd name="T29" fmla="*/ 1078091048 h 77"/>
              <a:gd name="T30" fmla="*/ 2147483647 w 223"/>
              <a:gd name="T31" fmla="*/ 924078003 h 77"/>
              <a:gd name="T32" fmla="*/ 2147483647 w 223"/>
              <a:gd name="T33" fmla="*/ 154013112 h 77"/>
              <a:gd name="T34" fmla="*/ 2147483647 w 223"/>
              <a:gd name="T35" fmla="*/ 154013112 h 77"/>
              <a:gd name="T36" fmla="*/ 2147483647 w 223"/>
              <a:gd name="T37" fmla="*/ 924078003 h 77"/>
              <a:gd name="T38" fmla="*/ 2147483647 w 223"/>
              <a:gd name="T39" fmla="*/ 1078091048 h 77"/>
              <a:gd name="T40" fmla="*/ 2147483647 w 223"/>
              <a:gd name="T41" fmla="*/ 2147483647 h 77"/>
              <a:gd name="T42" fmla="*/ 2147483647 w 223"/>
              <a:gd name="T43" fmla="*/ 2147483647 h 77"/>
              <a:gd name="T44" fmla="*/ 2147483647 w 223"/>
              <a:gd name="T45" fmla="*/ 2147483647 h 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23"/>
              <a:gd name="T70" fmla="*/ 0 h 77"/>
              <a:gd name="T71" fmla="*/ 223 w 223"/>
              <a:gd name="T72" fmla="*/ 77 h 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23" h="77">
                <a:moveTo>
                  <a:pt x="208" y="77"/>
                </a:moveTo>
                <a:lnTo>
                  <a:pt x="152" y="46"/>
                </a:lnTo>
                <a:lnTo>
                  <a:pt x="126" y="36"/>
                </a:lnTo>
                <a:lnTo>
                  <a:pt x="128" y="37"/>
                </a:lnTo>
                <a:lnTo>
                  <a:pt x="102" y="32"/>
                </a:lnTo>
                <a:lnTo>
                  <a:pt x="108" y="32"/>
                </a:lnTo>
                <a:lnTo>
                  <a:pt x="80" y="37"/>
                </a:lnTo>
                <a:lnTo>
                  <a:pt x="84" y="36"/>
                </a:lnTo>
                <a:lnTo>
                  <a:pt x="56" y="48"/>
                </a:lnTo>
                <a:lnTo>
                  <a:pt x="32" y="61"/>
                </a:lnTo>
                <a:lnTo>
                  <a:pt x="15" y="70"/>
                </a:lnTo>
                <a:lnTo>
                  <a:pt x="0" y="41"/>
                </a:lnTo>
                <a:lnTo>
                  <a:pt x="17" y="32"/>
                </a:lnTo>
                <a:lnTo>
                  <a:pt x="43" y="19"/>
                </a:lnTo>
                <a:lnTo>
                  <a:pt x="71" y="7"/>
                </a:lnTo>
                <a:cubicBezTo>
                  <a:pt x="72" y="6"/>
                  <a:pt x="73" y="6"/>
                  <a:pt x="75" y="6"/>
                </a:cubicBezTo>
                <a:lnTo>
                  <a:pt x="103" y="1"/>
                </a:lnTo>
                <a:cubicBezTo>
                  <a:pt x="105" y="0"/>
                  <a:pt x="107" y="0"/>
                  <a:pt x="108" y="1"/>
                </a:cubicBezTo>
                <a:lnTo>
                  <a:pt x="134" y="6"/>
                </a:lnTo>
                <a:cubicBezTo>
                  <a:pt x="135" y="6"/>
                  <a:pt x="136" y="6"/>
                  <a:pt x="137" y="7"/>
                </a:cubicBezTo>
                <a:lnTo>
                  <a:pt x="167" y="18"/>
                </a:lnTo>
                <a:lnTo>
                  <a:pt x="223" y="49"/>
                </a:lnTo>
                <a:lnTo>
                  <a:pt x="208" y="77"/>
                </a:lnTo>
                <a:close/>
              </a:path>
            </a:pathLst>
          </a:custGeom>
          <a:solidFill>
            <a:srgbClr val="009900"/>
          </a:solidFill>
          <a:ln w="0" cap="flat">
            <a:solidFill>
              <a:srgbClr val="0099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9" name="Freeform 126"/>
          <p:cNvSpPr>
            <a:spLocks/>
          </p:cNvSpPr>
          <p:nvPr/>
        </p:nvSpPr>
        <p:spPr bwMode="auto">
          <a:xfrm>
            <a:off x="5138738" y="2586038"/>
            <a:ext cx="25400" cy="61912"/>
          </a:xfrm>
          <a:custGeom>
            <a:avLst/>
            <a:gdLst>
              <a:gd name="T0" fmla="*/ 0 w 16"/>
              <a:gd name="T1" fmla="*/ 2147483647 h 39"/>
              <a:gd name="T2" fmla="*/ 2147483647 w 16"/>
              <a:gd name="T3" fmla="*/ 0 h 39"/>
              <a:gd name="T4" fmla="*/ 2147483647 w 16"/>
              <a:gd name="T5" fmla="*/ 2147483647 h 39"/>
              <a:gd name="T6" fmla="*/ 2147483647 w 16"/>
              <a:gd name="T7" fmla="*/ 2147483647 h 39"/>
              <a:gd name="T8" fmla="*/ 0 w 16"/>
              <a:gd name="T9" fmla="*/ 2147483647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39"/>
              <a:gd name="T17" fmla="*/ 16 w 16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39">
                <a:moveTo>
                  <a:pt x="0" y="38"/>
                </a:moveTo>
                <a:lnTo>
                  <a:pt x="6" y="0"/>
                </a:lnTo>
                <a:lnTo>
                  <a:pt x="16" y="2"/>
                </a:lnTo>
                <a:lnTo>
                  <a:pt x="11" y="39"/>
                </a:lnTo>
                <a:lnTo>
                  <a:pt x="0" y="38"/>
                </a:lnTo>
                <a:close/>
              </a:path>
            </a:pathLst>
          </a:custGeom>
          <a:solidFill>
            <a:srgbClr val="009900"/>
          </a:solidFill>
          <a:ln w="0" cap="flat">
            <a:solidFill>
              <a:srgbClr val="0099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0" name="Freeform 127"/>
          <p:cNvSpPr>
            <a:spLocks/>
          </p:cNvSpPr>
          <p:nvPr/>
        </p:nvSpPr>
        <p:spPr bwMode="auto">
          <a:xfrm>
            <a:off x="5100638" y="2638425"/>
            <a:ext cx="119062" cy="41275"/>
          </a:xfrm>
          <a:custGeom>
            <a:avLst/>
            <a:gdLst>
              <a:gd name="T0" fmla="*/ 2147483647 w 223"/>
              <a:gd name="T1" fmla="*/ 2147483647 h 77"/>
              <a:gd name="T2" fmla="*/ 2147483647 w 223"/>
              <a:gd name="T3" fmla="*/ 2147483647 h 77"/>
              <a:gd name="T4" fmla="*/ 2147483647 w 223"/>
              <a:gd name="T5" fmla="*/ 2147483647 h 77"/>
              <a:gd name="T6" fmla="*/ 2147483647 w 223"/>
              <a:gd name="T7" fmla="*/ 2147483647 h 77"/>
              <a:gd name="T8" fmla="*/ 2147483647 w 223"/>
              <a:gd name="T9" fmla="*/ 2147483647 h 77"/>
              <a:gd name="T10" fmla="*/ 2147483647 w 223"/>
              <a:gd name="T11" fmla="*/ 2147483647 h 77"/>
              <a:gd name="T12" fmla="*/ 2147483647 w 223"/>
              <a:gd name="T13" fmla="*/ 2147483647 h 77"/>
              <a:gd name="T14" fmla="*/ 2147483647 w 223"/>
              <a:gd name="T15" fmla="*/ 2147483647 h 77"/>
              <a:gd name="T16" fmla="*/ 2147483647 w 223"/>
              <a:gd name="T17" fmla="*/ 2147483647 h 77"/>
              <a:gd name="T18" fmla="*/ 2147483647 w 223"/>
              <a:gd name="T19" fmla="*/ 2147483647 h 77"/>
              <a:gd name="T20" fmla="*/ 2147483647 w 223"/>
              <a:gd name="T21" fmla="*/ 2147483647 h 77"/>
              <a:gd name="T22" fmla="*/ 0 w 223"/>
              <a:gd name="T23" fmla="*/ 2147483647 h 77"/>
              <a:gd name="T24" fmla="*/ 2147483647 w 223"/>
              <a:gd name="T25" fmla="*/ 2147483647 h 77"/>
              <a:gd name="T26" fmla="*/ 2147483647 w 223"/>
              <a:gd name="T27" fmla="*/ 2147483647 h 77"/>
              <a:gd name="T28" fmla="*/ 2147483647 w 223"/>
              <a:gd name="T29" fmla="*/ 1078091048 h 77"/>
              <a:gd name="T30" fmla="*/ 2147483647 w 223"/>
              <a:gd name="T31" fmla="*/ 924078003 h 77"/>
              <a:gd name="T32" fmla="*/ 2147483647 w 223"/>
              <a:gd name="T33" fmla="*/ 154013112 h 77"/>
              <a:gd name="T34" fmla="*/ 2147483647 w 223"/>
              <a:gd name="T35" fmla="*/ 154013112 h 77"/>
              <a:gd name="T36" fmla="*/ 2147483647 w 223"/>
              <a:gd name="T37" fmla="*/ 924078003 h 77"/>
              <a:gd name="T38" fmla="*/ 2147483647 w 223"/>
              <a:gd name="T39" fmla="*/ 1078091048 h 77"/>
              <a:gd name="T40" fmla="*/ 2147483647 w 223"/>
              <a:gd name="T41" fmla="*/ 2147483647 h 77"/>
              <a:gd name="T42" fmla="*/ 2147483647 w 223"/>
              <a:gd name="T43" fmla="*/ 2147483647 h 77"/>
              <a:gd name="T44" fmla="*/ 2147483647 w 223"/>
              <a:gd name="T45" fmla="*/ 2147483647 h 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23"/>
              <a:gd name="T70" fmla="*/ 0 h 77"/>
              <a:gd name="T71" fmla="*/ 223 w 223"/>
              <a:gd name="T72" fmla="*/ 77 h 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23" h="77">
                <a:moveTo>
                  <a:pt x="208" y="77"/>
                </a:moveTo>
                <a:lnTo>
                  <a:pt x="152" y="46"/>
                </a:lnTo>
                <a:lnTo>
                  <a:pt x="126" y="36"/>
                </a:lnTo>
                <a:lnTo>
                  <a:pt x="128" y="37"/>
                </a:lnTo>
                <a:lnTo>
                  <a:pt x="102" y="32"/>
                </a:lnTo>
                <a:lnTo>
                  <a:pt x="108" y="32"/>
                </a:lnTo>
                <a:lnTo>
                  <a:pt x="80" y="37"/>
                </a:lnTo>
                <a:lnTo>
                  <a:pt x="84" y="36"/>
                </a:lnTo>
                <a:lnTo>
                  <a:pt x="56" y="48"/>
                </a:lnTo>
                <a:lnTo>
                  <a:pt x="32" y="61"/>
                </a:lnTo>
                <a:lnTo>
                  <a:pt x="15" y="70"/>
                </a:lnTo>
                <a:lnTo>
                  <a:pt x="0" y="41"/>
                </a:lnTo>
                <a:lnTo>
                  <a:pt x="17" y="32"/>
                </a:lnTo>
                <a:lnTo>
                  <a:pt x="43" y="19"/>
                </a:lnTo>
                <a:lnTo>
                  <a:pt x="71" y="7"/>
                </a:lnTo>
                <a:cubicBezTo>
                  <a:pt x="72" y="6"/>
                  <a:pt x="73" y="6"/>
                  <a:pt x="75" y="6"/>
                </a:cubicBezTo>
                <a:lnTo>
                  <a:pt x="103" y="1"/>
                </a:lnTo>
                <a:cubicBezTo>
                  <a:pt x="105" y="0"/>
                  <a:pt x="107" y="0"/>
                  <a:pt x="108" y="1"/>
                </a:cubicBezTo>
                <a:lnTo>
                  <a:pt x="134" y="6"/>
                </a:lnTo>
                <a:cubicBezTo>
                  <a:pt x="135" y="6"/>
                  <a:pt x="136" y="6"/>
                  <a:pt x="137" y="7"/>
                </a:cubicBezTo>
                <a:lnTo>
                  <a:pt x="167" y="18"/>
                </a:lnTo>
                <a:lnTo>
                  <a:pt x="223" y="49"/>
                </a:lnTo>
                <a:lnTo>
                  <a:pt x="208" y="77"/>
                </a:lnTo>
                <a:close/>
              </a:path>
            </a:pathLst>
          </a:custGeom>
          <a:solidFill>
            <a:srgbClr val="009900"/>
          </a:solidFill>
          <a:ln w="0" cap="flat">
            <a:solidFill>
              <a:srgbClr val="0099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1" name="Rectangle 128"/>
          <p:cNvSpPr>
            <a:spLocks noChangeArrowheads="1"/>
          </p:cNvSpPr>
          <p:nvPr/>
        </p:nvSpPr>
        <p:spPr bwMode="auto">
          <a:xfrm>
            <a:off x="5300663" y="2562225"/>
            <a:ext cx="17462" cy="58738"/>
          </a:xfrm>
          <a:prstGeom prst="rect">
            <a:avLst/>
          </a:prstGeom>
          <a:solidFill>
            <a:srgbClr val="009900"/>
          </a:solidFill>
          <a:ln w="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2" name="Freeform 129"/>
          <p:cNvSpPr>
            <a:spLocks/>
          </p:cNvSpPr>
          <p:nvPr/>
        </p:nvSpPr>
        <p:spPr bwMode="auto">
          <a:xfrm>
            <a:off x="5262563" y="2620963"/>
            <a:ext cx="119062" cy="41275"/>
          </a:xfrm>
          <a:custGeom>
            <a:avLst/>
            <a:gdLst>
              <a:gd name="T0" fmla="*/ 2147483647 w 223"/>
              <a:gd name="T1" fmla="*/ 2147483647 h 77"/>
              <a:gd name="T2" fmla="*/ 2147483647 w 223"/>
              <a:gd name="T3" fmla="*/ 2147483647 h 77"/>
              <a:gd name="T4" fmla="*/ 2147483647 w 223"/>
              <a:gd name="T5" fmla="*/ 2147483647 h 77"/>
              <a:gd name="T6" fmla="*/ 2147483647 w 223"/>
              <a:gd name="T7" fmla="*/ 2147483647 h 77"/>
              <a:gd name="T8" fmla="*/ 2147483647 w 223"/>
              <a:gd name="T9" fmla="*/ 2147483647 h 77"/>
              <a:gd name="T10" fmla="*/ 2147483647 w 223"/>
              <a:gd name="T11" fmla="*/ 2147483647 h 77"/>
              <a:gd name="T12" fmla="*/ 2147483647 w 223"/>
              <a:gd name="T13" fmla="*/ 2147483647 h 77"/>
              <a:gd name="T14" fmla="*/ 2147483647 w 223"/>
              <a:gd name="T15" fmla="*/ 2147483647 h 77"/>
              <a:gd name="T16" fmla="*/ 2147483647 w 223"/>
              <a:gd name="T17" fmla="*/ 2147483647 h 77"/>
              <a:gd name="T18" fmla="*/ 2147483647 w 223"/>
              <a:gd name="T19" fmla="*/ 2147483647 h 77"/>
              <a:gd name="T20" fmla="*/ 2147483647 w 223"/>
              <a:gd name="T21" fmla="*/ 2147483647 h 77"/>
              <a:gd name="T22" fmla="*/ 0 w 223"/>
              <a:gd name="T23" fmla="*/ 2147483647 h 77"/>
              <a:gd name="T24" fmla="*/ 2147483647 w 223"/>
              <a:gd name="T25" fmla="*/ 2147483647 h 77"/>
              <a:gd name="T26" fmla="*/ 2147483647 w 223"/>
              <a:gd name="T27" fmla="*/ 2147483647 h 77"/>
              <a:gd name="T28" fmla="*/ 2147483647 w 223"/>
              <a:gd name="T29" fmla="*/ 1078091048 h 77"/>
              <a:gd name="T30" fmla="*/ 2147483647 w 223"/>
              <a:gd name="T31" fmla="*/ 924078003 h 77"/>
              <a:gd name="T32" fmla="*/ 2147483647 w 223"/>
              <a:gd name="T33" fmla="*/ 154013112 h 77"/>
              <a:gd name="T34" fmla="*/ 2147483647 w 223"/>
              <a:gd name="T35" fmla="*/ 154013112 h 77"/>
              <a:gd name="T36" fmla="*/ 2147483647 w 223"/>
              <a:gd name="T37" fmla="*/ 924078003 h 77"/>
              <a:gd name="T38" fmla="*/ 2147483647 w 223"/>
              <a:gd name="T39" fmla="*/ 1078091048 h 77"/>
              <a:gd name="T40" fmla="*/ 2147483647 w 223"/>
              <a:gd name="T41" fmla="*/ 2147483647 h 77"/>
              <a:gd name="T42" fmla="*/ 2147483647 w 223"/>
              <a:gd name="T43" fmla="*/ 2147483647 h 77"/>
              <a:gd name="T44" fmla="*/ 2147483647 w 223"/>
              <a:gd name="T45" fmla="*/ 2147483647 h 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23"/>
              <a:gd name="T70" fmla="*/ 0 h 77"/>
              <a:gd name="T71" fmla="*/ 223 w 223"/>
              <a:gd name="T72" fmla="*/ 77 h 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23" h="77">
                <a:moveTo>
                  <a:pt x="208" y="77"/>
                </a:moveTo>
                <a:lnTo>
                  <a:pt x="152" y="46"/>
                </a:lnTo>
                <a:lnTo>
                  <a:pt x="126" y="36"/>
                </a:lnTo>
                <a:lnTo>
                  <a:pt x="128" y="37"/>
                </a:lnTo>
                <a:lnTo>
                  <a:pt x="102" y="32"/>
                </a:lnTo>
                <a:lnTo>
                  <a:pt x="108" y="32"/>
                </a:lnTo>
                <a:lnTo>
                  <a:pt x="80" y="37"/>
                </a:lnTo>
                <a:lnTo>
                  <a:pt x="84" y="36"/>
                </a:lnTo>
                <a:lnTo>
                  <a:pt x="56" y="48"/>
                </a:lnTo>
                <a:lnTo>
                  <a:pt x="32" y="61"/>
                </a:lnTo>
                <a:lnTo>
                  <a:pt x="15" y="70"/>
                </a:lnTo>
                <a:lnTo>
                  <a:pt x="0" y="41"/>
                </a:lnTo>
                <a:lnTo>
                  <a:pt x="17" y="32"/>
                </a:lnTo>
                <a:lnTo>
                  <a:pt x="43" y="19"/>
                </a:lnTo>
                <a:lnTo>
                  <a:pt x="71" y="7"/>
                </a:lnTo>
                <a:cubicBezTo>
                  <a:pt x="72" y="6"/>
                  <a:pt x="73" y="6"/>
                  <a:pt x="75" y="6"/>
                </a:cubicBezTo>
                <a:lnTo>
                  <a:pt x="103" y="1"/>
                </a:lnTo>
                <a:cubicBezTo>
                  <a:pt x="105" y="0"/>
                  <a:pt x="107" y="0"/>
                  <a:pt x="108" y="1"/>
                </a:cubicBezTo>
                <a:lnTo>
                  <a:pt x="134" y="6"/>
                </a:lnTo>
                <a:cubicBezTo>
                  <a:pt x="135" y="6"/>
                  <a:pt x="136" y="6"/>
                  <a:pt x="137" y="7"/>
                </a:cubicBezTo>
                <a:lnTo>
                  <a:pt x="167" y="18"/>
                </a:lnTo>
                <a:lnTo>
                  <a:pt x="223" y="49"/>
                </a:lnTo>
                <a:lnTo>
                  <a:pt x="208" y="77"/>
                </a:lnTo>
                <a:close/>
              </a:path>
            </a:pathLst>
          </a:custGeom>
          <a:solidFill>
            <a:srgbClr val="009900"/>
          </a:solidFill>
          <a:ln w="0" cap="flat">
            <a:solidFill>
              <a:srgbClr val="0099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3" name="Rectangle 130"/>
          <p:cNvSpPr>
            <a:spLocks noChangeArrowheads="1"/>
          </p:cNvSpPr>
          <p:nvPr/>
        </p:nvSpPr>
        <p:spPr bwMode="auto">
          <a:xfrm>
            <a:off x="5267325" y="2706688"/>
            <a:ext cx="15875" cy="58737"/>
          </a:xfrm>
          <a:prstGeom prst="rect">
            <a:avLst/>
          </a:prstGeom>
          <a:solidFill>
            <a:srgbClr val="009900"/>
          </a:solidFill>
          <a:ln w="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4" name="Freeform 131"/>
          <p:cNvSpPr>
            <a:spLocks/>
          </p:cNvSpPr>
          <p:nvPr/>
        </p:nvSpPr>
        <p:spPr bwMode="auto">
          <a:xfrm>
            <a:off x="5229225" y="2767013"/>
            <a:ext cx="119063" cy="39687"/>
          </a:xfrm>
          <a:custGeom>
            <a:avLst/>
            <a:gdLst>
              <a:gd name="T0" fmla="*/ 2147483647 w 223"/>
              <a:gd name="T1" fmla="*/ 2147483647 h 77"/>
              <a:gd name="T2" fmla="*/ 2147483647 w 223"/>
              <a:gd name="T3" fmla="*/ 2147483647 h 77"/>
              <a:gd name="T4" fmla="*/ 2147483647 w 223"/>
              <a:gd name="T5" fmla="*/ 2147483647 h 77"/>
              <a:gd name="T6" fmla="*/ 2147483647 w 223"/>
              <a:gd name="T7" fmla="*/ 2147483647 h 77"/>
              <a:gd name="T8" fmla="*/ 2147483647 w 223"/>
              <a:gd name="T9" fmla="*/ 2147483647 h 77"/>
              <a:gd name="T10" fmla="*/ 2147483647 w 223"/>
              <a:gd name="T11" fmla="*/ 2147483647 h 77"/>
              <a:gd name="T12" fmla="*/ 2147483647 w 223"/>
              <a:gd name="T13" fmla="*/ 2147483647 h 77"/>
              <a:gd name="T14" fmla="*/ 2147483647 w 223"/>
              <a:gd name="T15" fmla="*/ 2147483647 h 77"/>
              <a:gd name="T16" fmla="*/ 2147483647 w 223"/>
              <a:gd name="T17" fmla="*/ 2147483647 h 77"/>
              <a:gd name="T18" fmla="*/ 2147483647 w 223"/>
              <a:gd name="T19" fmla="*/ 2147483647 h 77"/>
              <a:gd name="T20" fmla="*/ 2147483647 w 223"/>
              <a:gd name="T21" fmla="*/ 2147483647 h 77"/>
              <a:gd name="T22" fmla="*/ 0 w 223"/>
              <a:gd name="T23" fmla="*/ 2147483647 h 77"/>
              <a:gd name="T24" fmla="*/ 2147483647 w 223"/>
              <a:gd name="T25" fmla="*/ 2147483647 h 77"/>
              <a:gd name="T26" fmla="*/ 2147483647 w 223"/>
              <a:gd name="T27" fmla="*/ 2147483647 h 77"/>
              <a:gd name="T28" fmla="*/ 2147483647 w 223"/>
              <a:gd name="T29" fmla="*/ 958476492 h 77"/>
              <a:gd name="T30" fmla="*/ 2147483647 w 223"/>
              <a:gd name="T31" fmla="*/ 821399709 h 77"/>
              <a:gd name="T32" fmla="*/ 2147483647 w 223"/>
              <a:gd name="T33" fmla="*/ 136811408 h 77"/>
              <a:gd name="T34" fmla="*/ 2147483647 w 223"/>
              <a:gd name="T35" fmla="*/ 136811408 h 77"/>
              <a:gd name="T36" fmla="*/ 2147483647 w 223"/>
              <a:gd name="T37" fmla="*/ 821399709 h 77"/>
              <a:gd name="T38" fmla="*/ 2147483647 w 223"/>
              <a:gd name="T39" fmla="*/ 958476492 h 77"/>
              <a:gd name="T40" fmla="*/ 2147483647 w 223"/>
              <a:gd name="T41" fmla="*/ 2147483647 h 77"/>
              <a:gd name="T42" fmla="*/ 2147483647 w 223"/>
              <a:gd name="T43" fmla="*/ 2147483647 h 77"/>
              <a:gd name="T44" fmla="*/ 2147483647 w 223"/>
              <a:gd name="T45" fmla="*/ 2147483647 h 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23"/>
              <a:gd name="T70" fmla="*/ 0 h 77"/>
              <a:gd name="T71" fmla="*/ 223 w 223"/>
              <a:gd name="T72" fmla="*/ 77 h 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23" h="77">
                <a:moveTo>
                  <a:pt x="208" y="77"/>
                </a:moveTo>
                <a:lnTo>
                  <a:pt x="152" y="46"/>
                </a:lnTo>
                <a:lnTo>
                  <a:pt x="126" y="36"/>
                </a:lnTo>
                <a:lnTo>
                  <a:pt x="128" y="37"/>
                </a:lnTo>
                <a:lnTo>
                  <a:pt x="102" y="32"/>
                </a:lnTo>
                <a:lnTo>
                  <a:pt x="108" y="32"/>
                </a:lnTo>
                <a:lnTo>
                  <a:pt x="80" y="37"/>
                </a:lnTo>
                <a:lnTo>
                  <a:pt x="84" y="36"/>
                </a:lnTo>
                <a:lnTo>
                  <a:pt x="56" y="48"/>
                </a:lnTo>
                <a:lnTo>
                  <a:pt x="32" y="61"/>
                </a:lnTo>
                <a:lnTo>
                  <a:pt x="15" y="70"/>
                </a:lnTo>
                <a:lnTo>
                  <a:pt x="0" y="41"/>
                </a:lnTo>
                <a:lnTo>
                  <a:pt x="17" y="32"/>
                </a:lnTo>
                <a:lnTo>
                  <a:pt x="43" y="19"/>
                </a:lnTo>
                <a:lnTo>
                  <a:pt x="71" y="7"/>
                </a:lnTo>
                <a:cubicBezTo>
                  <a:pt x="72" y="6"/>
                  <a:pt x="73" y="6"/>
                  <a:pt x="75" y="6"/>
                </a:cubicBezTo>
                <a:lnTo>
                  <a:pt x="103" y="1"/>
                </a:lnTo>
                <a:cubicBezTo>
                  <a:pt x="105" y="0"/>
                  <a:pt x="107" y="0"/>
                  <a:pt x="108" y="1"/>
                </a:cubicBezTo>
                <a:lnTo>
                  <a:pt x="134" y="6"/>
                </a:lnTo>
                <a:cubicBezTo>
                  <a:pt x="135" y="6"/>
                  <a:pt x="136" y="6"/>
                  <a:pt x="137" y="7"/>
                </a:cubicBezTo>
                <a:lnTo>
                  <a:pt x="167" y="18"/>
                </a:lnTo>
                <a:lnTo>
                  <a:pt x="223" y="49"/>
                </a:lnTo>
                <a:lnTo>
                  <a:pt x="208" y="77"/>
                </a:lnTo>
                <a:close/>
              </a:path>
            </a:pathLst>
          </a:custGeom>
          <a:solidFill>
            <a:srgbClr val="009900"/>
          </a:solidFill>
          <a:ln w="0" cap="flat">
            <a:solidFill>
              <a:srgbClr val="0099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5" name="Rectangle 132"/>
          <p:cNvSpPr>
            <a:spLocks noChangeArrowheads="1"/>
          </p:cNvSpPr>
          <p:nvPr/>
        </p:nvSpPr>
        <p:spPr bwMode="auto">
          <a:xfrm>
            <a:off x="6561138" y="2170113"/>
            <a:ext cx="17462" cy="93662"/>
          </a:xfrm>
          <a:prstGeom prst="rect">
            <a:avLst/>
          </a:prstGeom>
          <a:solidFill>
            <a:srgbClr val="009900"/>
          </a:solidFill>
          <a:ln w="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6" name="Freeform 133"/>
          <p:cNvSpPr>
            <a:spLocks/>
          </p:cNvSpPr>
          <p:nvPr/>
        </p:nvSpPr>
        <p:spPr bwMode="auto">
          <a:xfrm>
            <a:off x="6464300" y="2281238"/>
            <a:ext cx="228600" cy="66675"/>
          </a:xfrm>
          <a:custGeom>
            <a:avLst/>
            <a:gdLst>
              <a:gd name="T0" fmla="*/ 2147483647 w 431"/>
              <a:gd name="T1" fmla="*/ 2147483647 h 123"/>
              <a:gd name="T2" fmla="*/ 2147483647 w 431"/>
              <a:gd name="T3" fmla="*/ 2147483647 h 123"/>
              <a:gd name="T4" fmla="*/ 2147483647 w 431"/>
              <a:gd name="T5" fmla="*/ 2147483647 h 123"/>
              <a:gd name="T6" fmla="*/ 2147483647 w 431"/>
              <a:gd name="T7" fmla="*/ 2147483647 h 123"/>
              <a:gd name="T8" fmla="*/ 2147483647 w 431"/>
              <a:gd name="T9" fmla="*/ 2147483647 h 123"/>
              <a:gd name="T10" fmla="*/ 2147483647 w 431"/>
              <a:gd name="T11" fmla="*/ 2147483647 h 123"/>
              <a:gd name="T12" fmla="*/ 2147483647 w 431"/>
              <a:gd name="T13" fmla="*/ 2147483647 h 123"/>
              <a:gd name="T14" fmla="*/ 2147483647 w 431"/>
              <a:gd name="T15" fmla="*/ 2147483647 h 123"/>
              <a:gd name="T16" fmla="*/ 2147483647 w 431"/>
              <a:gd name="T17" fmla="*/ 2147483647 h 123"/>
              <a:gd name="T18" fmla="*/ 2147483647 w 431"/>
              <a:gd name="T19" fmla="*/ 2147483647 h 123"/>
              <a:gd name="T20" fmla="*/ 2147483647 w 431"/>
              <a:gd name="T21" fmla="*/ 2147483647 h 123"/>
              <a:gd name="T22" fmla="*/ 2147483647 w 431"/>
              <a:gd name="T23" fmla="*/ 2147483647 h 123"/>
              <a:gd name="T24" fmla="*/ 2147483647 w 431"/>
              <a:gd name="T25" fmla="*/ 2147483647 h 123"/>
              <a:gd name="T26" fmla="*/ 2147483647 w 431"/>
              <a:gd name="T27" fmla="*/ 2147483647 h 123"/>
              <a:gd name="T28" fmla="*/ 0 w 431"/>
              <a:gd name="T29" fmla="*/ 2147483647 h 123"/>
              <a:gd name="T30" fmla="*/ 2147483647 w 431"/>
              <a:gd name="T31" fmla="*/ 2147483647 h 123"/>
              <a:gd name="T32" fmla="*/ 2147483647 w 431"/>
              <a:gd name="T33" fmla="*/ 2147483647 h 123"/>
              <a:gd name="T34" fmla="*/ 2147483647 w 431"/>
              <a:gd name="T35" fmla="*/ 1752187667 h 123"/>
              <a:gd name="T36" fmla="*/ 2147483647 w 431"/>
              <a:gd name="T37" fmla="*/ 1592924441 h 123"/>
              <a:gd name="T38" fmla="*/ 2147483647 w 431"/>
              <a:gd name="T39" fmla="*/ 477789272 h 123"/>
              <a:gd name="T40" fmla="*/ 2147483647 w 431"/>
              <a:gd name="T41" fmla="*/ 477789272 h 123"/>
              <a:gd name="T42" fmla="*/ 2147483647 w 431"/>
              <a:gd name="T43" fmla="*/ 159263294 h 123"/>
              <a:gd name="T44" fmla="*/ 2147483647 w 431"/>
              <a:gd name="T45" fmla="*/ 159263294 h 123"/>
              <a:gd name="T46" fmla="*/ 2147483647 w 431"/>
              <a:gd name="T47" fmla="*/ 1592924441 h 123"/>
              <a:gd name="T48" fmla="*/ 2147483647 w 431"/>
              <a:gd name="T49" fmla="*/ 1752187667 h 123"/>
              <a:gd name="T50" fmla="*/ 2147483647 w 431"/>
              <a:gd name="T51" fmla="*/ 2147483647 h 123"/>
              <a:gd name="T52" fmla="*/ 2147483647 w 431"/>
              <a:gd name="T53" fmla="*/ 2147483647 h 123"/>
              <a:gd name="T54" fmla="*/ 2147483647 w 431"/>
              <a:gd name="T55" fmla="*/ 2147483647 h 123"/>
              <a:gd name="T56" fmla="*/ 2147483647 w 431"/>
              <a:gd name="T57" fmla="*/ 2147483647 h 12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31"/>
              <a:gd name="T88" fmla="*/ 0 h 123"/>
              <a:gd name="T89" fmla="*/ 431 w 431"/>
              <a:gd name="T90" fmla="*/ 123 h 12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31" h="123">
                <a:moveTo>
                  <a:pt x="415" y="123"/>
                </a:moveTo>
                <a:lnTo>
                  <a:pt x="358" y="90"/>
                </a:lnTo>
                <a:lnTo>
                  <a:pt x="303" y="62"/>
                </a:lnTo>
                <a:lnTo>
                  <a:pt x="250" y="40"/>
                </a:lnTo>
                <a:lnTo>
                  <a:pt x="253" y="41"/>
                </a:lnTo>
                <a:lnTo>
                  <a:pt x="200" y="32"/>
                </a:lnTo>
                <a:lnTo>
                  <a:pt x="204" y="32"/>
                </a:lnTo>
                <a:lnTo>
                  <a:pt x="177" y="34"/>
                </a:lnTo>
                <a:lnTo>
                  <a:pt x="179" y="34"/>
                </a:lnTo>
                <a:lnTo>
                  <a:pt x="151" y="41"/>
                </a:lnTo>
                <a:lnTo>
                  <a:pt x="154" y="40"/>
                </a:lnTo>
                <a:lnTo>
                  <a:pt x="98" y="64"/>
                </a:lnTo>
                <a:lnTo>
                  <a:pt x="49" y="90"/>
                </a:lnTo>
                <a:lnTo>
                  <a:pt x="15" y="108"/>
                </a:lnTo>
                <a:lnTo>
                  <a:pt x="0" y="79"/>
                </a:lnTo>
                <a:lnTo>
                  <a:pt x="34" y="61"/>
                </a:lnTo>
                <a:lnTo>
                  <a:pt x="85" y="35"/>
                </a:lnTo>
                <a:lnTo>
                  <a:pt x="141" y="11"/>
                </a:lnTo>
                <a:cubicBezTo>
                  <a:pt x="142" y="10"/>
                  <a:pt x="143" y="10"/>
                  <a:pt x="144" y="10"/>
                </a:cubicBezTo>
                <a:lnTo>
                  <a:pt x="172" y="3"/>
                </a:lnTo>
                <a:cubicBezTo>
                  <a:pt x="172" y="3"/>
                  <a:pt x="173" y="3"/>
                  <a:pt x="174" y="3"/>
                </a:cubicBezTo>
                <a:lnTo>
                  <a:pt x="201" y="1"/>
                </a:lnTo>
                <a:cubicBezTo>
                  <a:pt x="203" y="0"/>
                  <a:pt x="204" y="0"/>
                  <a:pt x="205" y="1"/>
                </a:cubicBezTo>
                <a:lnTo>
                  <a:pt x="258" y="10"/>
                </a:lnTo>
                <a:cubicBezTo>
                  <a:pt x="259" y="10"/>
                  <a:pt x="260" y="10"/>
                  <a:pt x="261" y="11"/>
                </a:cubicBezTo>
                <a:lnTo>
                  <a:pt x="318" y="33"/>
                </a:lnTo>
                <a:lnTo>
                  <a:pt x="374" y="63"/>
                </a:lnTo>
                <a:lnTo>
                  <a:pt x="431" y="96"/>
                </a:lnTo>
                <a:lnTo>
                  <a:pt x="415" y="123"/>
                </a:lnTo>
                <a:close/>
              </a:path>
            </a:pathLst>
          </a:custGeom>
          <a:solidFill>
            <a:srgbClr val="009900"/>
          </a:solidFill>
          <a:ln w="0" cap="flat">
            <a:solidFill>
              <a:srgbClr val="0099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7" name="Rectangle 134"/>
          <p:cNvSpPr>
            <a:spLocks noChangeArrowheads="1"/>
          </p:cNvSpPr>
          <p:nvPr/>
        </p:nvSpPr>
        <p:spPr bwMode="auto">
          <a:xfrm>
            <a:off x="4957763" y="4100513"/>
            <a:ext cx="187325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B Cell Response</a:t>
            </a:r>
            <a:endParaRPr lang="en-US"/>
          </a:p>
        </p:txBody>
      </p:sp>
      <p:sp>
        <p:nvSpPr>
          <p:cNvPr id="7268" name="Freeform 135"/>
          <p:cNvSpPr>
            <a:spLocks noEditPoints="1"/>
          </p:cNvSpPr>
          <p:nvPr/>
        </p:nvSpPr>
        <p:spPr bwMode="auto">
          <a:xfrm>
            <a:off x="6556375" y="2360613"/>
            <a:ext cx="69850" cy="349250"/>
          </a:xfrm>
          <a:custGeom>
            <a:avLst/>
            <a:gdLst>
              <a:gd name="T0" fmla="*/ 2147483647 w 44"/>
              <a:gd name="T1" fmla="*/ 0 h 220"/>
              <a:gd name="T2" fmla="*/ 2147483647 w 44"/>
              <a:gd name="T3" fmla="*/ 2147483647 h 220"/>
              <a:gd name="T4" fmla="*/ 2147483647 w 44"/>
              <a:gd name="T5" fmla="*/ 2147483647 h 220"/>
              <a:gd name="T6" fmla="*/ 2147483647 w 44"/>
              <a:gd name="T7" fmla="*/ 0 h 220"/>
              <a:gd name="T8" fmla="*/ 2147483647 w 44"/>
              <a:gd name="T9" fmla="*/ 0 h 220"/>
              <a:gd name="T10" fmla="*/ 2147483647 w 44"/>
              <a:gd name="T11" fmla="*/ 2147483647 h 220"/>
              <a:gd name="T12" fmla="*/ 2147483647 w 44"/>
              <a:gd name="T13" fmla="*/ 2147483647 h 220"/>
              <a:gd name="T14" fmla="*/ 0 w 44"/>
              <a:gd name="T15" fmla="*/ 2147483647 h 220"/>
              <a:gd name="T16" fmla="*/ 2147483647 w 44"/>
              <a:gd name="T17" fmla="*/ 2147483647 h 2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4"/>
              <a:gd name="T28" fmla="*/ 0 h 220"/>
              <a:gd name="T29" fmla="*/ 44 w 44"/>
              <a:gd name="T30" fmla="*/ 220 h 2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4" h="220">
                <a:moveTo>
                  <a:pt x="25" y="0"/>
                </a:moveTo>
                <a:lnTo>
                  <a:pt x="25" y="185"/>
                </a:lnTo>
                <a:lnTo>
                  <a:pt x="19" y="185"/>
                </a:lnTo>
                <a:lnTo>
                  <a:pt x="19" y="0"/>
                </a:lnTo>
                <a:lnTo>
                  <a:pt x="25" y="0"/>
                </a:lnTo>
                <a:close/>
                <a:moveTo>
                  <a:pt x="44" y="177"/>
                </a:moveTo>
                <a:lnTo>
                  <a:pt x="22" y="220"/>
                </a:lnTo>
                <a:lnTo>
                  <a:pt x="0" y="177"/>
                </a:lnTo>
                <a:lnTo>
                  <a:pt x="44" y="177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9" name="Freeform 136"/>
          <p:cNvSpPr>
            <a:spLocks/>
          </p:cNvSpPr>
          <p:nvPr/>
        </p:nvSpPr>
        <p:spPr bwMode="auto">
          <a:xfrm>
            <a:off x="2068513" y="1314450"/>
            <a:ext cx="204787" cy="339725"/>
          </a:xfrm>
          <a:custGeom>
            <a:avLst/>
            <a:gdLst>
              <a:gd name="T0" fmla="*/ 0 w 384"/>
              <a:gd name="T1" fmla="*/ 2147483647 h 640"/>
              <a:gd name="T2" fmla="*/ 2147483647 w 384"/>
              <a:gd name="T3" fmla="*/ 0 h 640"/>
              <a:gd name="T4" fmla="*/ 2147483647 w 384"/>
              <a:gd name="T5" fmla="*/ 0 h 640"/>
              <a:gd name="T6" fmla="*/ 2147483647 w 384"/>
              <a:gd name="T7" fmla="*/ 0 h 640"/>
              <a:gd name="T8" fmla="*/ 2147483647 w 384"/>
              <a:gd name="T9" fmla="*/ 2147483647 h 640"/>
              <a:gd name="T10" fmla="*/ 2147483647 w 384"/>
              <a:gd name="T11" fmla="*/ 2147483647 h 640"/>
              <a:gd name="T12" fmla="*/ 2147483647 w 384"/>
              <a:gd name="T13" fmla="*/ 2147483647 h 640"/>
              <a:gd name="T14" fmla="*/ 2147483647 w 384"/>
              <a:gd name="T15" fmla="*/ 2147483647 h 640"/>
              <a:gd name="T16" fmla="*/ 2147483647 w 384"/>
              <a:gd name="T17" fmla="*/ 2147483647 h 640"/>
              <a:gd name="T18" fmla="*/ 0 w 384"/>
              <a:gd name="T19" fmla="*/ 2147483647 h 6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4"/>
              <a:gd name="T31" fmla="*/ 0 h 640"/>
              <a:gd name="T32" fmla="*/ 384 w 384"/>
              <a:gd name="T33" fmla="*/ 640 h 6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4" h="640">
                <a:moveTo>
                  <a:pt x="0" y="320"/>
                </a:moveTo>
                <a:cubicBezTo>
                  <a:pt x="0" y="144"/>
                  <a:pt x="86" y="0"/>
                  <a:pt x="192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299" y="0"/>
                  <a:pt x="384" y="144"/>
                  <a:pt x="384" y="320"/>
                </a:cubicBezTo>
                <a:cubicBezTo>
                  <a:pt x="384" y="497"/>
                  <a:pt x="299" y="640"/>
                  <a:pt x="192" y="640"/>
                </a:cubicBezTo>
                <a:cubicBezTo>
                  <a:pt x="192" y="640"/>
                  <a:pt x="192" y="640"/>
                  <a:pt x="192" y="640"/>
                </a:cubicBezTo>
                <a:cubicBezTo>
                  <a:pt x="86" y="640"/>
                  <a:pt x="0" y="497"/>
                  <a:pt x="0" y="32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0" name="Freeform 137"/>
          <p:cNvSpPr>
            <a:spLocks noEditPoints="1"/>
          </p:cNvSpPr>
          <p:nvPr/>
        </p:nvSpPr>
        <p:spPr bwMode="auto">
          <a:xfrm>
            <a:off x="2063750" y="1309688"/>
            <a:ext cx="212725" cy="349250"/>
          </a:xfrm>
          <a:custGeom>
            <a:avLst/>
            <a:gdLst>
              <a:gd name="T0" fmla="*/ 2147483647 w 134"/>
              <a:gd name="T1" fmla="*/ 2147483647 h 220"/>
              <a:gd name="T2" fmla="*/ 2147483647 w 134"/>
              <a:gd name="T3" fmla="*/ 2147483647 h 220"/>
              <a:gd name="T4" fmla="*/ 2147483647 w 134"/>
              <a:gd name="T5" fmla="*/ 2147483647 h 220"/>
              <a:gd name="T6" fmla="*/ 2147483647 w 134"/>
              <a:gd name="T7" fmla="*/ 2147483647 h 220"/>
              <a:gd name="T8" fmla="*/ 2147483647 w 134"/>
              <a:gd name="T9" fmla="*/ 2147483647 h 220"/>
              <a:gd name="T10" fmla="*/ 2147483647 w 134"/>
              <a:gd name="T11" fmla="*/ 2147483647 h 220"/>
              <a:gd name="T12" fmla="*/ 2147483647 w 134"/>
              <a:gd name="T13" fmla="*/ 2147483647 h 220"/>
              <a:gd name="T14" fmla="*/ 2147483647 w 134"/>
              <a:gd name="T15" fmla="*/ 2147483647 h 220"/>
              <a:gd name="T16" fmla="*/ 2147483647 w 134"/>
              <a:gd name="T17" fmla="*/ 2147483647 h 220"/>
              <a:gd name="T18" fmla="*/ 2147483647 w 134"/>
              <a:gd name="T19" fmla="*/ 2147483647 h 220"/>
              <a:gd name="T20" fmla="*/ 2147483647 w 134"/>
              <a:gd name="T21" fmla="*/ 2147483647 h 220"/>
              <a:gd name="T22" fmla="*/ 2147483647 w 134"/>
              <a:gd name="T23" fmla="*/ 2147483647 h 220"/>
              <a:gd name="T24" fmla="*/ 2147483647 w 134"/>
              <a:gd name="T25" fmla="*/ 2147483647 h 220"/>
              <a:gd name="T26" fmla="*/ 2147483647 w 134"/>
              <a:gd name="T27" fmla="*/ 2147483647 h 220"/>
              <a:gd name="T28" fmla="*/ 2147483647 w 134"/>
              <a:gd name="T29" fmla="*/ 2147483647 h 220"/>
              <a:gd name="T30" fmla="*/ 2147483647 w 134"/>
              <a:gd name="T31" fmla="*/ 2147483647 h 220"/>
              <a:gd name="T32" fmla="*/ 2147483647 w 134"/>
              <a:gd name="T33" fmla="*/ 2147483647 h 220"/>
              <a:gd name="T34" fmla="*/ 2147483647 w 134"/>
              <a:gd name="T35" fmla="*/ 2147483647 h 220"/>
              <a:gd name="T36" fmla="*/ 2147483647 w 134"/>
              <a:gd name="T37" fmla="*/ 2147483647 h 220"/>
              <a:gd name="T38" fmla="*/ 2147483647 w 134"/>
              <a:gd name="T39" fmla="*/ 2147483647 h 220"/>
              <a:gd name="T40" fmla="*/ 2147483647 w 134"/>
              <a:gd name="T41" fmla="*/ 2147483647 h 220"/>
              <a:gd name="T42" fmla="*/ 2147483647 w 134"/>
              <a:gd name="T43" fmla="*/ 2147483647 h 220"/>
              <a:gd name="T44" fmla="*/ 2147483647 w 134"/>
              <a:gd name="T45" fmla="*/ 2147483647 h 220"/>
              <a:gd name="T46" fmla="*/ 2147483647 w 134"/>
              <a:gd name="T47" fmla="*/ 2147483647 h 220"/>
              <a:gd name="T48" fmla="*/ 2147483647 w 134"/>
              <a:gd name="T49" fmla="*/ 2147483647 h 220"/>
              <a:gd name="T50" fmla="*/ 2147483647 w 134"/>
              <a:gd name="T51" fmla="*/ 2147483647 h 220"/>
              <a:gd name="T52" fmla="*/ 2147483647 w 134"/>
              <a:gd name="T53" fmla="*/ 2147483647 h 220"/>
              <a:gd name="T54" fmla="*/ 2147483647 w 134"/>
              <a:gd name="T55" fmla="*/ 2147483647 h 220"/>
              <a:gd name="T56" fmla="*/ 2147483647 w 134"/>
              <a:gd name="T57" fmla="*/ 2147483647 h 220"/>
              <a:gd name="T58" fmla="*/ 2147483647 w 134"/>
              <a:gd name="T59" fmla="*/ 2147483647 h 220"/>
              <a:gd name="T60" fmla="*/ 2147483647 w 134"/>
              <a:gd name="T61" fmla="*/ 2147483647 h 220"/>
              <a:gd name="T62" fmla="*/ 2147483647 w 134"/>
              <a:gd name="T63" fmla="*/ 2147483647 h 220"/>
              <a:gd name="T64" fmla="*/ 2147483647 w 134"/>
              <a:gd name="T65" fmla="*/ 2147483647 h 220"/>
              <a:gd name="T66" fmla="*/ 2147483647 w 134"/>
              <a:gd name="T67" fmla="*/ 2147483647 h 220"/>
              <a:gd name="T68" fmla="*/ 2147483647 w 134"/>
              <a:gd name="T69" fmla="*/ 2147483647 h 220"/>
              <a:gd name="T70" fmla="*/ 2147483647 w 134"/>
              <a:gd name="T71" fmla="*/ 2147483647 h 220"/>
              <a:gd name="T72" fmla="*/ 2147483647 w 134"/>
              <a:gd name="T73" fmla="*/ 2147483647 h 220"/>
              <a:gd name="T74" fmla="*/ 2147483647 w 134"/>
              <a:gd name="T75" fmla="*/ 2147483647 h 220"/>
              <a:gd name="T76" fmla="*/ 2147483647 w 134"/>
              <a:gd name="T77" fmla="*/ 2147483647 h 220"/>
              <a:gd name="T78" fmla="*/ 2147483647 w 134"/>
              <a:gd name="T79" fmla="*/ 2147483647 h 220"/>
              <a:gd name="T80" fmla="*/ 2147483647 w 134"/>
              <a:gd name="T81" fmla="*/ 2147483647 h 220"/>
              <a:gd name="T82" fmla="*/ 2147483647 w 134"/>
              <a:gd name="T83" fmla="*/ 2147483647 h 220"/>
              <a:gd name="T84" fmla="*/ 2147483647 w 134"/>
              <a:gd name="T85" fmla="*/ 2147483647 h 220"/>
              <a:gd name="T86" fmla="*/ 2147483647 w 134"/>
              <a:gd name="T87" fmla="*/ 2147483647 h 220"/>
              <a:gd name="T88" fmla="*/ 2147483647 w 134"/>
              <a:gd name="T89" fmla="*/ 2147483647 h 220"/>
              <a:gd name="T90" fmla="*/ 2147483647 w 134"/>
              <a:gd name="T91" fmla="*/ 2147483647 h 220"/>
              <a:gd name="T92" fmla="*/ 2147483647 w 134"/>
              <a:gd name="T93" fmla="*/ 2147483647 h 220"/>
              <a:gd name="T94" fmla="*/ 2147483647 w 134"/>
              <a:gd name="T95" fmla="*/ 2147483647 h 220"/>
              <a:gd name="T96" fmla="*/ 2147483647 w 134"/>
              <a:gd name="T97" fmla="*/ 2147483647 h 22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4"/>
              <a:gd name="T148" fmla="*/ 0 h 220"/>
              <a:gd name="T149" fmla="*/ 134 w 134"/>
              <a:gd name="T150" fmla="*/ 220 h 22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4" h="220">
                <a:moveTo>
                  <a:pt x="0" y="110"/>
                </a:moveTo>
                <a:lnTo>
                  <a:pt x="2" y="88"/>
                </a:lnTo>
                <a:lnTo>
                  <a:pt x="5" y="68"/>
                </a:lnTo>
                <a:lnTo>
                  <a:pt x="12" y="49"/>
                </a:lnTo>
                <a:lnTo>
                  <a:pt x="20" y="33"/>
                </a:lnTo>
                <a:lnTo>
                  <a:pt x="29" y="19"/>
                </a:lnTo>
                <a:lnTo>
                  <a:pt x="41" y="9"/>
                </a:lnTo>
                <a:lnTo>
                  <a:pt x="53" y="3"/>
                </a:lnTo>
                <a:lnTo>
                  <a:pt x="67" y="0"/>
                </a:lnTo>
                <a:lnTo>
                  <a:pt x="81" y="3"/>
                </a:lnTo>
                <a:lnTo>
                  <a:pt x="94" y="9"/>
                </a:lnTo>
                <a:lnTo>
                  <a:pt x="105" y="19"/>
                </a:lnTo>
                <a:lnTo>
                  <a:pt x="115" y="33"/>
                </a:lnTo>
                <a:lnTo>
                  <a:pt x="123" y="49"/>
                </a:lnTo>
                <a:lnTo>
                  <a:pt x="129" y="68"/>
                </a:lnTo>
                <a:lnTo>
                  <a:pt x="133" y="88"/>
                </a:lnTo>
                <a:lnTo>
                  <a:pt x="134" y="110"/>
                </a:lnTo>
                <a:lnTo>
                  <a:pt x="133" y="132"/>
                </a:lnTo>
                <a:lnTo>
                  <a:pt x="129" y="152"/>
                </a:lnTo>
                <a:lnTo>
                  <a:pt x="123" y="171"/>
                </a:lnTo>
                <a:lnTo>
                  <a:pt x="115" y="187"/>
                </a:lnTo>
                <a:lnTo>
                  <a:pt x="105" y="201"/>
                </a:lnTo>
                <a:lnTo>
                  <a:pt x="94" y="211"/>
                </a:lnTo>
                <a:lnTo>
                  <a:pt x="81" y="218"/>
                </a:lnTo>
                <a:lnTo>
                  <a:pt x="67" y="220"/>
                </a:lnTo>
                <a:lnTo>
                  <a:pt x="53" y="218"/>
                </a:lnTo>
                <a:lnTo>
                  <a:pt x="41" y="211"/>
                </a:lnTo>
                <a:lnTo>
                  <a:pt x="29" y="201"/>
                </a:lnTo>
                <a:lnTo>
                  <a:pt x="20" y="187"/>
                </a:lnTo>
                <a:lnTo>
                  <a:pt x="12" y="171"/>
                </a:lnTo>
                <a:lnTo>
                  <a:pt x="5" y="152"/>
                </a:lnTo>
                <a:lnTo>
                  <a:pt x="2" y="132"/>
                </a:lnTo>
                <a:lnTo>
                  <a:pt x="0" y="110"/>
                </a:lnTo>
                <a:close/>
                <a:moveTo>
                  <a:pt x="7" y="132"/>
                </a:moveTo>
                <a:lnTo>
                  <a:pt x="7" y="131"/>
                </a:lnTo>
                <a:lnTo>
                  <a:pt x="11" y="151"/>
                </a:lnTo>
                <a:lnTo>
                  <a:pt x="17" y="169"/>
                </a:lnTo>
                <a:lnTo>
                  <a:pt x="24" y="185"/>
                </a:lnTo>
                <a:lnTo>
                  <a:pt x="24" y="184"/>
                </a:lnTo>
                <a:lnTo>
                  <a:pt x="34" y="197"/>
                </a:lnTo>
                <a:lnTo>
                  <a:pt x="33" y="197"/>
                </a:lnTo>
                <a:lnTo>
                  <a:pt x="44" y="207"/>
                </a:lnTo>
                <a:lnTo>
                  <a:pt x="43" y="206"/>
                </a:lnTo>
                <a:lnTo>
                  <a:pt x="55" y="213"/>
                </a:lnTo>
                <a:lnTo>
                  <a:pt x="68" y="215"/>
                </a:lnTo>
                <a:lnTo>
                  <a:pt x="67" y="215"/>
                </a:lnTo>
                <a:lnTo>
                  <a:pt x="80" y="213"/>
                </a:lnTo>
                <a:lnTo>
                  <a:pt x="79" y="213"/>
                </a:lnTo>
                <a:lnTo>
                  <a:pt x="91" y="206"/>
                </a:lnTo>
                <a:lnTo>
                  <a:pt x="91" y="207"/>
                </a:lnTo>
                <a:lnTo>
                  <a:pt x="102" y="197"/>
                </a:lnTo>
                <a:lnTo>
                  <a:pt x="101" y="197"/>
                </a:lnTo>
                <a:lnTo>
                  <a:pt x="111" y="184"/>
                </a:lnTo>
                <a:lnTo>
                  <a:pt x="110" y="185"/>
                </a:lnTo>
                <a:lnTo>
                  <a:pt x="118" y="169"/>
                </a:lnTo>
                <a:lnTo>
                  <a:pt x="124" y="151"/>
                </a:lnTo>
                <a:lnTo>
                  <a:pt x="128" y="131"/>
                </a:lnTo>
                <a:lnTo>
                  <a:pt x="128" y="132"/>
                </a:lnTo>
                <a:lnTo>
                  <a:pt x="129" y="110"/>
                </a:lnTo>
                <a:lnTo>
                  <a:pt x="128" y="89"/>
                </a:lnTo>
                <a:lnTo>
                  <a:pt x="124" y="69"/>
                </a:lnTo>
                <a:lnTo>
                  <a:pt x="118" y="51"/>
                </a:lnTo>
                <a:lnTo>
                  <a:pt x="110" y="35"/>
                </a:lnTo>
                <a:lnTo>
                  <a:pt x="111" y="36"/>
                </a:lnTo>
                <a:lnTo>
                  <a:pt x="101" y="23"/>
                </a:lnTo>
                <a:lnTo>
                  <a:pt x="102" y="23"/>
                </a:lnTo>
                <a:lnTo>
                  <a:pt x="91" y="13"/>
                </a:lnTo>
                <a:lnTo>
                  <a:pt x="91" y="14"/>
                </a:lnTo>
                <a:lnTo>
                  <a:pt x="79" y="8"/>
                </a:lnTo>
                <a:lnTo>
                  <a:pt x="80" y="8"/>
                </a:lnTo>
                <a:lnTo>
                  <a:pt x="67" y="5"/>
                </a:lnTo>
                <a:lnTo>
                  <a:pt x="68" y="5"/>
                </a:lnTo>
                <a:lnTo>
                  <a:pt x="55" y="8"/>
                </a:lnTo>
                <a:lnTo>
                  <a:pt x="43" y="14"/>
                </a:lnTo>
                <a:lnTo>
                  <a:pt x="44" y="13"/>
                </a:lnTo>
                <a:lnTo>
                  <a:pt x="33" y="23"/>
                </a:lnTo>
                <a:lnTo>
                  <a:pt x="34" y="23"/>
                </a:lnTo>
                <a:lnTo>
                  <a:pt x="24" y="36"/>
                </a:lnTo>
                <a:lnTo>
                  <a:pt x="24" y="35"/>
                </a:lnTo>
                <a:lnTo>
                  <a:pt x="17" y="51"/>
                </a:lnTo>
                <a:lnTo>
                  <a:pt x="11" y="69"/>
                </a:lnTo>
                <a:lnTo>
                  <a:pt x="7" y="89"/>
                </a:lnTo>
                <a:lnTo>
                  <a:pt x="5" y="110"/>
                </a:lnTo>
                <a:lnTo>
                  <a:pt x="7" y="13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" name="Freeform 138"/>
          <p:cNvSpPr>
            <a:spLocks/>
          </p:cNvSpPr>
          <p:nvPr/>
        </p:nvSpPr>
        <p:spPr bwMode="auto">
          <a:xfrm>
            <a:off x="2792413" y="1314450"/>
            <a:ext cx="204787" cy="339725"/>
          </a:xfrm>
          <a:custGeom>
            <a:avLst/>
            <a:gdLst>
              <a:gd name="T0" fmla="*/ 0 w 384"/>
              <a:gd name="T1" fmla="*/ 2147483647 h 640"/>
              <a:gd name="T2" fmla="*/ 2147483647 w 384"/>
              <a:gd name="T3" fmla="*/ 0 h 640"/>
              <a:gd name="T4" fmla="*/ 2147483647 w 384"/>
              <a:gd name="T5" fmla="*/ 0 h 640"/>
              <a:gd name="T6" fmla="*/ 2147483647 w 384"/>
              <a:gd name="T7" fmla="*/ 0 h 640"/>
              <a:gd name="T8" fmla="*/ 2147483647 w 384"/>
              <a:gd name="T9" fmla="*/ 2147483647 h 640"/>
              <a:gd name="T10" fmla="*/ 2147483647 w 384"/>
              <a:gd name="T11" fmla="*/ 2147483647 h 640"/>
              <a:gd name="T12" fmla="*/ 2147483647 w 384"/>
              <a:gd name="T13" fmla="*/ 2147483647 h 640"/>
              <a:gd name="T14" fmla="*/ 2147483647 w 384"/>
              <a:gd name="T15" fmla="*/ 2147483647 h 640"/>
              <a:gd name="T16" fmla="*/ 2147483647 w 384"/>
              <a:gd name="T17" fmla="*/ 2147483647 h 640"/>
              <a:gd name="T18" fmla="*/ 0 w 384"/>
              <a:gd name="T19" fmla="*/ 2147483647 h 6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4"/>
              <a:gd name="T31" fmla="*/ 0 h 640"/>
              <a:gd name="T32" fmla="*/ 384 w 384"/>
              <a:gd name="T33" fmla="*/ 640 h 6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4" h="640">
                <a:moveTo>
                  <a:pt x="0" y="320"/>
                </a:moveTo>
                <a:cubicBezTo>
                  <a:pt x="0" y="144"/>
                  <a:pt x="86" y="0"/>
                  <a:pt x="192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299" y="0"/>
                  <a:pt x="384" y="144"/>
                  <a:pt x="384" y="320"/>
                </a:cubicBezTo>
                <a:cubicBezTo>
                  <a:pt x="384" y="497"/>
                  <a:pt x="299" y="640"/>
                  <a:pt x="192" y="640"/>
                </a:cubicBezTo>
                <a:cubicBezTo>
                  <a:pt x="192" y="640"/>
                  <a:pt x="192" y="640"/>
                  <a:pt x="192" y="640"/>
                </a:cubicBezTo>
                <a:cubicBezTo>
                  <a:pt x="86" y="640"/>
                  <a:pt x="0" y="497"/>
                  <a:pt x="0" y="32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" name="Freeform 139"/>
          <p:cNvSpPr>
            <a:spLocks noEditPoints="1"/>
          </p:cNvSpPr>
          <p:nvPr/>
        </p:nvSpPr>
        <p:spPr bwMode="auto">
          <a:xfrm>
            <a:off x="2787650" y="1309688"/>
            <a:ext cx="212725" cy="349250"/>
          </a:xfrm>
          <a:custGeom>
            <a:avLst/>
            <a:gdLst>
              <a:gd name="T0" fmla="*/ 2147483647 w 134"/>
              <a:gd name="T1" fmla="*/ 2147483647 h 220"/>
              <a:gd name="T2" fmla="*/ 2147483647 w 134"/>
              <a:gd name="T3" fmla="*/ 2147483647 h 220"/>
              <a:gd name="T4" fmla="*/ 2147483647 w 134"/>
              <a:gd name="T5" fmla="*/ 2147483647 h 220"/>
              <a:gd name="T6" fmla="*/ 2147483647 w 134"/>
              <a:gd name="T7" fmla="*/ 2147483647 h 220"/>
              <a:gd name="T8" fmla="*/ 2147483647 w 134"/>
              <a:gd name="T9" fmla="*/ 2147483647 h 220"/>
              <a:gd name="T10" fmla="*/ 2147483647 w 134"/>
              <a:gd name="T11" fmla="*/ 2147483647 h 220"/>
              <a:gd name="T12" fmla="*/ 2147483647 w 134"/>
              <a:gd name="T13" fmla="*/ 2147483647 h 220"/>
              <a:gd name="T14" fmla="*/ 2147483647 w 134"/>
              <a:gd name="T15" fmla="*/ 2147483647 h 220"/>
              <a:gd name="T16" fmla="*/ 2147483647 w 134"/>
              <a:gd name="T17" fmla="*/ 2147483647 h 220"/>
              <a:gd name="T18" fmla="*/ 2147483647 w 134"/>
              <a:gd name="T19" fmla="*/ 2147483647 h 220"/>
              <a:gd name="T20" fmla="*/ 2147483647 w 134"/>
              <a:gd name="T21" fmla="*/ 2147483647 h 220"/>
              <a:gd name="T22" fmla="*/ 2147483647 w 134"/>
              <a:gd name="T23" fmla="*/ 2147483647 h 220"/>
              <a:gd name="T24" fmla="*/ 2147483647 w 134"/>
              <a:gd name="T25" fmla="*/ 2147483647 h 220"/>
              <a:gd name="T26" fmla="*/ 2147483647 w 134"/>
              <a:gd name="T27" fmla="*/ 2147483647 h 220"/>
              <a:gd name="T28" fmla="*/ 2147483647 w 134"/>
              <a:gd name="T29" fmla="*/ 2147483647 h 220"/>
              <a:gd name="T30" fmla="*/ 2147483647 w 134"/>
              <a:gd name="T31" fmla="*/ 2147483647 h 220"/>
              <a:gd name="T32" fmla="*/ 2147483647 w 134"/>
              <a:gd name="T33" fmla="*/ 2147483647 h 220"/>
              <a:gd name="T34" fmla="*/ 2147483647 w 134"/>
              <a:gd name="T35" fmla="*/ 2147483647 h 220"/>
              <a:gd name="T36" fmla="*/ 2147483647 w 134"/>
              <a:gd name="T37" fmla="*/ 2147483647 h 220"/>
              <a:gd name="T38" fmla="*/ 2147483647 w 134"/>
              <a:gd name="T39" fmla="*/ 2147483647 h 220"/>
              <a:gd name="T40" fmla="*/ 2147483647 w 134"/>
              <a:gd name="T41" fmla="*/ 2147483647 h 220"/>
              <a:gd name="T42" fmla="*/ 2147483647 w 134"/>
              <a:gd name="T43" fmla="*/ 2147483647 h 220"/>
              <a:gd name="T44" fmla="*/ 2147483647 w 134"/>
              <a:gd name="T45" fmla="*/ 2147483647 h 220"/>
              <a:gd name="T46" fmla="*/ 2147483647 w 134"/>
              <a:gd name="T47" fmla="*/ 2147483647 h 220"/>
              <a:gd name="T48" fmla="*/ 2147483647 w 134"/>
              <a:gd name="T49" fmla="*/ 2147483647 h 220"/>
              <a:gd name="T50" fmla="*/ 2147483647 w 134"/>
              <a:gd name="T51" fmla="*/ 2147483647 h 220"/>
              <a:gd name="T52" fmla="*/ 2147483647 w 134"/>
              <a:gd name="T53" fmla="*/ 2147483647 h 220"/>
              <a:gd name="T54" fmla="*/ 2147483647 w 134"/>
              <a:gd name="T55" fmla="*/ 2147483647 h 220"/>
              <a:gd name="T56" fmla="*/ 2147483647 w 134"/>
              <a:gd name="T57" fmla="*/ 2147483647 h 220"/>
              <a:gd name="T58" fmla="*/ 2147483647 w 134"/>
              <a:gd name="T59" fmla="*/ 2147483647 h 220"/>
              <a:gd name="T60" fmla="*/ 2147483647 w 134"/>
              <a:gd name="T61" fmla="*/ 2147483647 h 220"/>
              <a:gd name="T62" fmla="*/ 2147483647 w 134"/>
              <a:gd name="T63" fmla="*/ 2147483647 h 220"/>
              <a:gd name="T64" fmla="*/ 2147483647 w 134"/>
              <a:gd name="T65" fmla="*/ 2147483647 h 220"/>
              <a:gd name="T66" fmla="*/ 2147483647 w 134"/>
              <a:gd name="T67" fmla="*/ 2147483647 h 220"/>
              <a:gd name="T68" fmla="*/ 2147483647 w 134"/>
              <a:gd name="T69" fmla="*/ 2147483647 h 220"/>
              <a:gd name="T70" fmla="*/ 2147483647 w 134"/>
              <a:gd name="T71" fmla="*/ 2147483647 h 220"/>
              <a:gd name="T72" fmla="*/ 2147483647 w 134"/>
              <a:gd name="T73" fmla="*/ 2147483647 h 220"/>
              <a:gd name="T74" fmla="*/ 2147483647 w 134"/>
              <a:gd name="T75" fmla="*/ 2147483647 h 220"/>
              <a:gd name="T76" fmla="*/ 2147483647 w 134"/>
              <a:gd name="T77" fmla="*/ 2147483647 h 220"/>
              <a:gd name="T78" fmla="*/ 2147483647 w 134"/>
              <a:gd name="T79" fmla="*/ 2147483647 h 220"/>
              <a:gd name="T80" fmla="*/ 2147483647 w 134"/>
              <a:gd name="T81" fmla="*/ 2147483647 h 220"/>
              <a:gd name="T82" fmla="*/ 2147483647 w 134"/>
              <a:gd name="T83" fmla="*/ 2147483647 h 220"/>
              <a:gd name="T84" fmla="*/ 2147483647 w 134"/>
              <a:gd name="T85" fmla="*/ 2147483647 h 220"/>
              <a:gd name="T86" fmla="*/ 2147483647 w 134"/>
              <a:gd name="T87" fmla="*/ 2147483647 h 220"/>
              <a:gd name="T88" fmla="*/ 2147483647 w 134"/>
              <a:gd name="T89" fmla="*/ 2147483647 h 220"/>
              <a:gd name="T90" fmla="*/ 2147483647 w 134"/>
              <a:gd name="T91" fmla="*/ 2147483647 h 220"/>
              <a:gd name="T92" fmla="*/ 2147483647 w 134"/>
              <a:gd name="T93" fmla="*/ 2147483647 h 220"/>
              <a:gd name="T94" fmla="*/ 2147483647 w 134"/>
              <a:gd name="T95" fmla="*/ 2147483647 h 220"/>
              <a:gd name="T96" fmla="*/ 2147483647 w 134"/>
              <a:gd name="T97" fmla="*/ 2147483647 h 22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4"/>
              <a:gd name="T148" fmla="*/ 0 h 220"/>
              <a:gd name="T149" fmla="*/ 134 w 134"/>
              <a:gd name="T150" fmla="*/ 220 h 22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4" h="220">
                <a:moveTo>
                  <a:pt x="0" y="110"/>
                </a:moveTo>
                <a:lnTo>
                  <a:pt x="2" y="88"/>
                </a:lnTo>
                <a:lnTo>
                  <a:pt x="6" y="68"/>
                </a:lnTo>
                <a:lnTo>
                  <a:pt x="12" y="49"/>
                </a:lnTo>
                <a:lnTo>
                  <a:pt x="20" y="33"/>
                </a:lnTo>
                <a:lnTo>
                  <a:pt x="29" y="19"/>
                </a:lnTo>
                <a:lnTo>
                  <a:pt x="41" y="9"/>
                </a:lnTo>
                <a:lnTo>
                  <a:pt x="53" y="3"/>
                </a:lnTo>
                <a:lnTo>
                  <a:pt x="67" y="0"/>
                </a:lnTo>
                <a:lnTo>
                  <a:pt x="81" y="3"/>
                </a:lnTo>
                <a:lnTo>
                  <a:pt x="94" y="9"/>
                </a:lnTo>
                <a:lnTo>
                  <a:pt x="105" y="19"/>
                </a:lnTo>
                <a:lnTo>
                  <a:pt x="115" y="33"/>
                </a:lnTo>
                <a:lnTo>
                  <a:pt x="123" y="49"/>
                </a:lnTo>
                <a:lnTo>
                  <a:pt x="129" y="68"/>
                </a:lnTo>
                <a:lnTo>
                  <a:pt x="133" y="88"/>
                </a:lnTo>
                <a:lnTo>
                  <a:pt x="134" y="110"/>
                </a:lnTo>
                <a:lnTo>
                  <a:pt x="133" y="132"/>
                </a:lnTo>
                <a:lnTo>
                  <a:pt x="129" y="152"/>
                </a:lnTo>
                <a:lnTo>
                  <a:pt x="123" y="171"/>
                </a:lnTo>
                <a:lnTo>
                  <a:pt x="115" y="187"/>
                </a:lnTo>
                <a:lnTo>
                  <a:pt x="105" y="201"/>
                </a:lnTo>
                <a:lnTo>
                  <a:pt x="94" y="211"/>
                </a:lnTo>
                <a:lnTo>
                  <a:pt x="81" y="218"/>
                </a:lnTo>
                <a:lnTo>
                  <a:pt x="67" y="220"/>
                </a:lnTo>
                <a:lnTo>
                  <a:pt x="53" y="218"/>
                </a:lnTo>
                <a:lnTo>
                  <a:pt x="41" y="211"/>
                </a:lnTo>
                <a:lnTo>
                  <a:pt x="29" y="201"/>
                </a:lnTo>
                <a:lnTo>
                  <a:pt x="20" y="187"/>
                </a:lnTo>
                <a:lnTo>
                  <a:pt x="12" y="171"/>
                </a:lnTo>
                <a:lnTo>
                  <a:pt x="6" y="152"/>
                </a:lnTo>
                <a:lnTo>
                  <a:pt x="2" y="132"/>
                </a:lnTo>
                <a:lnTo>
                  <a:pt x="0" y="110"/>
                </a:lnTo>
                <a:close/>
                <a:moveTo>
                  <a:pt x="7" y="132"/>
                </a:moveTo>
                <a:lnTo>
                  <a:pt x="7" y="131"/>
                </a:lnTo>
                <a:lnTo>
                  <a:pt x="11" y="151"/>
                </a:lnTo>
                <a:lnTo>
                  <a:pt x="17" y="169"/>
                </a:lnTo>
                <a:lnTo>
                  <a:pt x="24" y="185"/>
                </a:lnTo>
                <a:lnTo>
                  <a:pt x="24" y="184"/>
                </a:lnTo>
                <a:lnTo>
                  <a:pt x="34" y="197"/>
                </a:lnTo>
                <a:lnTo>
                  <a:pt x="33" y="197"/>
                </a:lnTo>
                <a:lnTo>
                  <a:pt x="44" y="207"/>
                </a:lnTo>
                <a:lnTo>
                  <a:pt x="43" y="206"/>
                </a:lnTo>
                <a:lnTo>
                  <a:pt x="56" y="213"/>
                </a:lnTo>
                <a:lnTo>
                  <a:pt x="55" y="213"/>
                </a:lnTo>
                <a:lnTo>
                  <a:pt x="68" y="215"/>
                </a:lnTo>
                <a:lnTo>
                  <a:pt x="67" y="215"/>
                </a:lnTo>
                <a:lnTo>
                  <a:pt x="80" y="213"/>
                </a:lnTo>
                <a:lnTo>
                  <a:pt x="79" y="213"/>
                </a:lnTo>
                <a:lnTo>
                  <a:pt x="91" y="206"/>
                </a:lnTo>
                <a:lnTo>
                  <a:pt x="91" y="207"/>
                </a:lnTo>
                <a:lnTo>
                  <a:pt x="102" y="197"/>
                </a:lnTo>
                <a:lnTo>
                  <a:pt x="101" y="197"/>
                </a:lnTo>
                <a:lnTo>
                  <a:pt x="111" y="184"/>
                </a:lnTo>
                <a:lnTo>
                  <a:pt x="111" y="185"/>
                </a:lnTo>
                <a:lnTo>
                  <a:pt x="118" y="169"/>
                </a:lnTo>
                <a:lnTo>
                  <a:pt x="124" y="151"/>
                </a:lnTo>
                <a:lnTo>
                  <a:pt x="128" y="131"/>
                </a:lnTo>
                <a:lnTo>
                  <a:pt x="128" y="132"/>
                </a:lnTo>
                <a:lnTo>
                  <a:pt x="129" y="110"/>
                </a:lnTo>
                <a:lnTo>
                  <a:pt x="128" y="89"/>
                </a:lnTo>
                <a:lnTo>
                  <a:pt x="124" y="69"/>
                </a:lnTo>
                <a:lnTo>
                  <a:pt x="118" y="51"/>
                </a:lnTo>
                <a:lnTo>
                  <a:pt x="111" y="35"/>
                </a:lnTo>
                <a:lnTo>
                  <a:pt x="111" y="36"/>
                </a:lnTo>
                <a:lnTo>
                  <a:pt x="101" y="23"/>
                </a:lnTo>
                <a:lnTo>
                  <a:pt x="102" y="23"/>
                </a:lnTo>
                <a:lnTo>
                  <a:pt x="91" y="13"/>
                </a:lnTo>
                <a:lnTo>
                  <a:pt x="91" y="14"/>
                </a:lnTo>
                <a:lnTo>
                  <a:pt x="79" y="8"/>
                </a:lnTo>
                <a:lnTo>
                  <a:pt x="80" y="8"/>
                </a:lnTo>
                <a:lnTo>
                  <a:pt x="67" y="5"/>
                </a:lnTo>
                <a:lnTo>
                  <a:pt x="68" y="5"/>
                </a:lnTo>
                <a:lnTo>
                  <a:pt x="55" y="8"/>
                </a:lnTo>
                <a:lnTo>
                  <a:pt x="56" y="8"/>
                </a:lnTo>
                <a:lnTo>
                  <a:pt x="43" y="14"/>
                </a:lnTo>
                <a:lnTo>
                  <a:pt x="44" y="13"/>
                </a:lnTo>
                <a:lnTo>
                  <a:pt x="33" y="23"/>
                </a:lnTo>
                <a:lnTo>
                  <a:pt x="34" y="23"/>
                </a:lnTo>
                <a:lnTo>
                  <a:pt x="24" y="36"/>
                </a:lnTo>
                <a:lnTo>
                  <a:pt x="24" y="35"/>
                </a:lnTo>
                <a:lnTo>
                  <a:pt x="17" y="51"/>
                </a:lnTo>
                <a:lnTo>
                  <a:pt x="11" y="69"/>
                </a:lnTo>
                <a:lnTo>
                  <a:pt x="7" y="89"/>
                </a:lnTo>
                <a:lnTo>
                  <a:pt x="6" y="110"/>
                </a:lnTo>
                <a:lnTo>
                  <a:pt x="7" y="13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" name="Freeform 140"/>
          <p:cNvSpPr>
            <a:spLocks/>
          </p:cNvSpPr>
          <p:nvPr/>
        </p:nvSpPr>
        <p:spPr bwMode="auto">
          <a:xfrm>
            <a:off x="4691063" y="1314450"/>
            <a:ext cx="204787" cy="339725"/>
          </a:xfrm>
          <a:custGeom>
            <a:avLst/>
            <a:gdLst>
              <a:gd name="T0" fmla="*/ 0 w 384"/>
              <a:gd name="T1" fmla="*/ 2147483647 h 640"/>
              <a:gd name="T2" fmla="*/ 2147483647 w 384"/>
              <a:gd name="T3" fmla="*/ 0 h 640"/>
              <a:gd name="T4" fmla="*/ 2147483647 w 384"/>
              <a:gd name="T5" fmla="*/ 0 h 640"/>
              <a:gd name="T6" fmla="*/ 2147483647 w 384"/>
              <a:gd name="T7" fmla="*/ 0 h 640"/>
              <a:gd name="T8" fmla="*/ 2147483647 w 384"/>
              <a:gd name="T9" fmla="*/ 2147483647 h 640"/>
              <a:gd name="T10" fmla="*/ 2147483647 w 384"/>
              <a:gd name="T11" fmla="*/ 2147483647 h 640"/>
              <a:gd name="T12" fmla="*/ 2147483647 w 384"/>
              <a:gd name="T13" fmla="*/ 2147483647 h 640"/>
              <a:gd name="T14" fmla="*/ 2147483647 w 384"/>
              <a:gd name="T15" fmla="*/ 2147483647 h 640"/>
              <a:gd name="T16" fmla="*/ 2147483647 w 384"/>
              <a:gd name="T17" fmla="*/ 2147483647 h 640"/>
              <a:gd name="T18" fmla="*/ 0 w 384"/>
              <a:gd name="T19" fmla="*/ 2147483647 h 6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4"/>
              <a:gd name="T31" fmla="*/ 0 h 640"/>
              <a:gd name="T32" fmla="*/ 384 w 384"/>
              <a:gd name="T33" fmla="*/ 640 h 6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4" h="640">
                <a:moveTo>
                  <a:pt x="0" y="320"/>
                </a:moveTo>
                <a:cubicBezTo>
                  <a:pt x="0" y="144"/>
                  <a:pt x="86" y="0"/>
                  <a:pt x="192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299" y="0"/>
                  <a:pt x="384" y="144"/>
                  <a:pt x="384" y="320"/>
                </a:cubicBezTo>
                <a:cubicBezTo>
                  <a:pt x="384" y="497"/>
                  <a:pt x="299" y="640"/>
                  <a:pt x="192" y="640"/>
                </a:cubicBezTo>
                <a:cubicBezTo>
                  <a:pt x="192" y="640"/>
                  <a:pt x="192" y="640"/>
                  <a:pt x="192" y="640"/>
                </a:cubicBezTo>
                <a:cubicBezTo>
                  <a:pt x="86" y="640"/>
                  <a:pt x="0" y="497"/>
                  <a:pt x="0" y="32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" name="Freeform 141"/>
          <p:cNvSpPr>
            <a:spLocks noEditPoints="1"/>
          </p:cNvSpPr>
          <p:nvPr/>
        </p:nvSpPr>
        <p:spPr bwMode="auto">
          <a:xfrm>
            <a:off x="4687888" y="1309688"/>
            <a:ext cx="212725" cy="349250"/>
          </a:xfrm>
          <a:custGeom>
            <a:avLst/>
            <a:gdLst>
              <a:gd name="T0" fmla="*/ 2147483647 w 134"/>
              <a:gd name="T1" fmla="*/ 2147483647 h 220"/>
              <a:gd name="T2" fmla="*/ 2147483647 w 134"/>
              <a:gd name="T3" fmla="*/ 2147483647 h 220"/>
              <a:gd name="T4" fmla="*/ 2147483647 w 134"/>
              <a:gd name="T5" fmla="*/ 2147483647 h 220"/>
              <a:gd name="T6" fmla="*/ 2147483647 w 134"/>
              <a:gd name="T7" fmla="*/ 2147483647 h 220"/>
              <a:gd name="T8" fmla="*/ 2147483647 w 134"/>
              <a:gd name="T9" fmla="*/ 2147483647 h 220"/>
              <a:gd name="T10" fmla="*/ 2147483647 w 134"/>
              <a:gd name="T11" fmla="*/ 2147483647 h 220"/>
              <a:gd name="T12" fmla="*/ 2147483647 w 134"/>
              <a:gd name="T13" fmla="*/ 2147483647 h 220"/>
              <a:gd name="T14" fmla="*/ 2147483647 w 134"/>
              <a:gd name="T15" fmla="*/ 2147483647 h 220"/>
              <a:gd name="T16" fmla="*/ 2147483647 w 134"/>
              <a:gd name="T17" fmla="*/ 2147483647 h 220"/>
              <a:gd name="T18" fmla="*/ 2147483647 w 134"/>
              <a:gd name="T19" fmla="*/ 2147483647 h 220"/>
              <a:gd name="T20" fmla="*/ 2147483647 w 134"/>
              <a:gd name="T21" fmla="*/ 2147483647 h 220"/>
              <a:gd name="T22" fmla="*/ 2147483647 w 134"/>
              <a:gd name="T23" fmla="*/ 2147483647 h 220"/>
              <a:gd name="T24" fmla="*/ 2147483647 w 134"/>
              <a:gd name="T25" fmla="*/ 2147483647 h 220"/>
              <a:gd name="T26" fmla="*/ 2147483647 w 134"/>
              <a:gd name="T27" fmla="*/ 2147483647 h 220"/>
              <a:gd name="T28" fmla="*/ 2147483647 w 134"/>
              <a:gd name="T29" fmla="*/ 2147483647 h 220"/>
              <a:gd name="T30" fmla="*/ 2147483647 w 134"/>
              <a:gd name="T31" fmla="*/ 2147483647 h 220"/>
              <a:gd name="T32" fmla="*/ 2147483647 w 134"/>
              <a:gd name="T33" fmla="*/ 2147483647 h 220"/>
              <a:gd name="T34" fmla="*/ 2147483647 w 134"/>
              <a:gd name="T35" fmla="*/ 2147483647 h 220"/>
              <a:gd name="T36" fmla="*/ 2147483647 w 134"/>
              <a:gd name="T37" fmla="*/ 2147483647 h 220"/>
              <a:gd name="T38" fmla="*/ 2147483647 w 134"/>
              <a:gd name="T39" fmla="*/ 2147483647 h 220"/>
              <a:gd name="T40" fmla="*/ 2147483647 w 134"/>
              <a:gd name="T41" fmla="*/ 2147483647 h 220"/>
              <a:gd name="T42" fmla="*/ 2147483647 w 134"/>
              <a:gd name="T43" fmla="*/ 2147483647 h 220"/>
              <a:gd name="T44" fmla="*/ 2147483647 w 134"/>
              <a:gd name="T45" fmla="*/ 2147483647 h 220"/>
              <a:gd name="T46" fmla="*/ 2147483647 w 134"/>
              <a:gd name="T47" fmla="*/ 2147483647 h 220"/>
              <a:gd name="T48" fmla="*/ 2147483647 w 134"/>
              <a:gd name="T49" fmla="*/ 2147483647 h 220"/>
              <a:gd name="T50" fmla="*/ 2147483647 w 134"/>
              <a:gd name="T51" fmla="*/ 2147483647 h 220"/>
              <a:gd name="T52" fmla="*/ 2147483647 w 134"/>
              <a:gd name="T53" fmla="*/ 2147483647 h 220"/>
              <a:gd name="T54" fmla="*/ 2147483647 w 134"/>
              <a:gd name="T55" fmla="*/ 2147483647 h 220"/>
              <a:gd name="T56" fmla="*/ 2147483647 w 134"/>
              <a:gd name="T57" fmla="*/ 2147483647 h 220"/>
              <a:gd name="T58" fmla="*/ 2147483647 w 134"/>
              <a:gd name="T59" fmla="*/ 2147483647 h 220"/>
              <a:gd name="T60" fmla="*/ 2147483647 w 134"/>
              <a:gd name="T61" fmla="*/ 2147483647 h 220"/>
              <a:gd name="T62" fmla="*/ 2147483647 w 134"/>
              <a:gd name="T63" fmla="*/ 2147483647 h 220"/>
              <a:gd name="T64" fmla="*/ 2147483647 w 134"/>
              <a:gd name="T65" fmla="*/ 2147483647 h 220"/>
              <a:gd name="T66" fmla="*/ 2147483647 w 134"/>
              <a:gd name="T67" fmla="*/ 2147483647 h 220"/>
              <a:gd name="T68" fmla="*/ 2147483647 w 134"/>
              <a:gd name="T69" fmla="*/ 2147483647 h 220"/>
              <a:gd name="T70" fmla="*/ 2147483647 w 134"/>
              <a:gd name="T71" fmla="*/ 2147483647 h 220"/>
              <a:gd name="T72" fmla="*/ 2147483647 w 134"/>
              <a:gd name="T73" fmla="*/ 2147483647 h 220"/>
              <a:gd name="T74" fmla="*/ 2147483647 w 134"/>
              <a:gd name="T75" fmla="*/ 2147483647 h 220"/>
              <a:gd name="T76" fmla="*/ 2147483647 w 134"/>
              <a:gd name="T77" fmla="*/ 2147483647 h 220"/>
              <a:gd name="T78" fmla="*/ 2147483647 w 134"/>
              <a:gd name="T79" fmla="*/ 2147483647 h 220"/>
              <a:gd name="T80" fmla="*/ 2147483647 w 134"/>
              <a:gd name="T81" fmla="*/ 2147483647 h 220"/>
              <a:gd name="T82" fmla="*/ 2147483647 w 134"/>
              <a:gd name="T83" fmla="*/ 2147483647 h 220"/>
              <a:gd name="T84" fmla="*/ 2147483647 w 134"/>
              <a:gd name="T85" fmla="*/ 2147483647 h 220"/>
              <a:gd name="T86" fmla="*/ 2147483647 w 134"/>
              <a:gd name="T87" fmla="*/ 2147483647 h 220"/>
              <a:gd name="T88" fmla="*/ 2147483647 w 134"/>
              <a:gd name="T89" fmla="*/ 2147483647 h 220"/>
              <a:gd name="T90" fmla="*/ 2147483647 w 134"/>
              <a:gd name="T91" fmla="*/ 2147483647 h 220"/>
              <a:gd name="T92" fmla="*/ 2147483647 w 134"/>
              <a:gd name="T93" fmla="*/ 2147483647 h 220"/>
              <a:gd name="T94" fmla="*/ 2147483647 w 134"/>
              <a:gd name="T95" fmla="*/ 2147483647 h 220"/>
              <a:gd name="T96" fmla="*/ 2147483647 w 134"/>
              <a:gd name="T97" fmla="*/ 2147483647 h 22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4"/>
              <a:gd name="T148" fmla="*/ 0 h 220"/>
              <a:gd name="T149" fmla="*/ 134 w 134"/>
              <a:gd name="T150" fmla="*/ 220 h 22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4" h="220">
                <a:moveTo>
                  <a:pt x="0" y="110"/>
                </a:moveTo>
                <a:lnTo>
                  <a:pt x="1" y="88"/>
                </a:lnTo>
                <a:lnTo>
                  <a:pt x="5" y="68"/>
                </a:lnTo>
                <a:lnTo>
                  <a:pt x="11" y="49"/>
                </a:lnTo>
                <a:lnTo>
                  <a:pt x="19" y="33"/>
                </a:lnTo>
                <a:lnTo>
                  <a:pt x="29" y="19"/>
                </a:lnTo>
                <a:lnTo>
                  <a:pt x="40" y="9"/>
                </a:lnTo>
                <a:lnTo>
                  <a:pt x="53" y="3"/>
                </a:lnTo>
                <a:lnTo>
                  <a:pt x="67" y="0"/>
                </a:lnTo>
                <a:lnTo>
                  <a:pt x="81" y="3"/>
                </a:lnTo>
                <a:lnTo>
                  <a:pt x="94" y="9"/>
                </a:lnTo>
                <a:lnTo>
                  <a:pt x="105" y="19"/>
                </a:lnTo>
                <a:lnTo>
                  <a:pt x="115" y="33"/>
                </a:lnTo>
                <a:lnTo>
                  <a:pt x="123" y="49"/>
                </a:lnTo>
                <a:lnTo>
                  <a:pt x="129" y="68"/>
                </a:lnTo>
                <a:lnTo>
                  <a:pt x="132" y="88"/>
                </a:lnTo>
                <a:lnTo>
                  <a:pt x="134" y="110"/>
                </a:lnTo>
                <a:lnTo>
                  <a:pt x="132" y="132"/>
                </a:lnTo>
                <a:lnTo>
                  <a:pt x="129" y="152"/>
                </a:lnTo>
                <a:lnTo>
                  <a:pt x="123" y="171"/>
                </a:lnTo>
                <a:lnTo>
                  <a:pt x="115" y="187"/>
                </a:lnTo>
                <a:lnTo>
                  <a:pt x="105" y="201"/>
                </a:lnTo>
                <a:lnTo>
                  <a:pt x="94" y="211"/>
                </a:lnTo>
                <a:lnTo>
                  <a:pt x="81" y="218"/>
                </a:lnTo>
                <a:lnTo>
                  <a:pt x="67" y="220"/>
                </a:lnTo>
                <a:lnTo>
                  <a:pt x="53" y="218"/>
                </a:lnTo>
                <a:lnTo>
                  <a:pt x="40" y="211"/>
                </a:lnTo>
                <a:lnTo>
                  <a:pt x="29" y="201"/>
                </a:lnTo>
                <a:lnTo>
                  <a:pt x="19" y="187"/>
                </a:lnTo>
                <a:lnTo>
                  <a:pt x="11" y="171"/>
                </a:lnTo>
                <a:lnTo>
                  <a:pt x="5" y="152"/>
                </a:lnTo>
                <a:lnTo>
                  <a:pt x="1" y="132"/>
                </a:lnTo>
                <a:lnTo>
                  <a:pt x="0" y="110"/>
                </a:lnTo>
                <a:close/>
                <a:moveTo>
                  <a:pt x="6" y="132"/>
                </a:moveTo>
                <a:lnTo>
                  <a:pt x="6" y="131"/>
                </a:lnTo>
                <a:lnTo>
                  <a:pt x="10" y="151"/>
                </a:lnTo>
                <a:lnTo>
                  <a:pt x="16" y="169"/>
                </a:lnTo>
                <a:lnTo>
                  <a:pt x="24" y="185"/>
                </a:lnTo>
                <a:lnTo>
                  <a:pt x="23" y="184"/>
                </a:lnTo>
                <a:lnTo>
                  <a:pt x="33" y="197"/>
                </a:lnTo>
                <a:lnTo>
                  <a:pt x="44" y="207"/>
                </a:lnTo>
                <a:lnTo>
                  <a:pt x="43" y="206"/>
                </a:lnTo>
                <a:lnTo>
                  <a:pt x="55" y="213"/>
                </a:lnTo>
                <a:lnTo>
                  <a:pt x="54" y="213"/>
                </a:lnTo>
                <a:lnTo>
                  <a:pt x="67" y="215"/>
                </a:lnTo>
                <a:lnTo>
                  <a:pt x="66" y="215"/>
                </a:lnTo>
                <a:lnTo>
                  <a:pt x="79" y="213"/>
                </a:lnTo>
                <a:lnTo>
                  <a:pt x="91" y="206"/>
                </a:lnTo>
                <a:lnTo>
                  <a:pt x="90" y="207"/>
                </a:lnTo>
                <a:lnTo>
                  <a:pt x="101" y="197"/>
                </a:lnTo>
                <a:lnTo>
                  <a:pt x="110" y="184"/>
                </a:lnTo>
                <a:lnTo>
                  <a:pt x="110" y="185"/>
                </a:lnTo>
                <a:lnTo>
                  <a:pt x="118" y="169"/>
                </a:lnTo>
                <a:lnTo>
                  <a:pt x="124" y="151"/>
                </a:lnTo>
                <a:lnTo>
                  <a:pt x="127" y="131"/>
                </a:lnTo>
                <a:lnTo>
                  <a:pt x="127" y="132"/>
                </a:lnTo>
                <a:lnTo>
                  <a:pt x="128" y="110"/>
                </a:lnTo>
                <a:lnTo>
                  <a:pt x="127" y="89"/>
                </a:lnTo>
                <a:lnTo>
                  <a:pt x="124" y="69"/>
                </a:lnTo>
                <a:lnTo>
                  <a:pt x="118" y="51"/>
                </a:lnTo>
                <a:lnTo>
                  <a:pt x="110" y="35"/>
                </a:lnTo>
                <a:lnTo>
                  <a:pt x="110" y="36"/>
                </a:lnTo>
                <a:lnTo>
                  <a:pt x="101" y="23"/>
                </a:lnTo>
                <a:lnTo>
                  <a:pt x="90" y="13"/>
                </a:lnTo>
                <a:lnTo>
                  <a:pt x="91" y="14"/>
                </a:lnTo>
                <a:lnTo>
                  <a:pt x="79" y="8"/>
                </a:lnTo>
                <a:lnTo>
                  <a:pt x="66" y="5"/>
                </a:lnTo>
                <a:lnTo>
                  <a:pt x="67" y="5"/>
                </a:lnTo>
                <a:lnTo>
                  <a:pt x="54" y="8"/>
                </a:lnTo>
                <a:lnTo>
                  <a:pt x="55" y="8"/>
                </a:lnTo>
                <a:lnTo>
                  <a:pt x="43" y="14"/>
                </a:lnTo>
                <a:lnTo>
                  <a:pt x="44" y="13"/>
                </a:lnTo>
                <a:lnTo>
                  <a:pt x="33" y="23"/>
                </a:lnTo>
                <a:lnTo>
                  <a:pt x="23" y="36"/>
                </a:lnTo>
                <a:lnTo>
                  <a:pt x="24" y="35"/>
                </a:lnTo>
                <a:lnTo>
                  <a:pt x="16" y="51"/>
                </a:lnTo>
                <a:lnTo>
                  <a:pt x="10" y="69"/>
                </a:lnTo>
                <a:lnTo>
                  <a:pt x="6" y="89"/>
                </a:lnTo>
                <a:lnTo>
                  <a:pt x="5" y="110"/>
                </a:lnTo>
                <a:lnTo>
                  <a:pt x="6" y="13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5" name="Freeform 142"/>
          <p:cNvSpPr>
            <a:spLocks/>
          </p:cNvSpPr>
          <p:nvPr/>
        </p:nvSpPr>
        <p:spPr bwMode="auto">
          <a:xfrm>
            <a:off x="5414963" y="1314450"/>
            <a:ext cx="204787" cy="339725"/>
          </a:xfrm>
          <a:custGeom>
            <a:avLst/>
            <a:gdLst>
              <a:gd name="T0" fmla="*/ 0 w 384"/>
              <a:gd name="T1" fmla="*/ 2147483647 h 640"/>
              <a:gd name="T2" fmla="*/ 2147483647 w 384"/>
              <a:gd name="T3" fmla="*/ 0 h 640"/>
              <a:gd name="T4" fmla="*/ 2147483647 w 384"/>
              <a:gd name="T5" fmla="*/ 0 h 640"/>
              <a:gd name="T6" fmla="*/ 2147483647 w 384"/>
              <a:gd name="T7" fmla="*/ 0 h 640"/>
              <a:gd name="T8" fmla="*/ 2147483647 w 384"/>
              <a:gd name="T9" fmla="*/ 2147483647 h 640"/>
              <a:gd name="T10" fmla="*/ 2147483647 w 384"/>
              <a:gd name="T11" fmla="*/ 2147483647 h 640"/>
              <a:gd name="T12" fmla="*/ 2147483647 w 384"/>
              <a:gd name="T13" fmla="*/ 2147483647 h 640"/>
              <a:gd name="T14" fmla="*/ 2147483647 w 384"/>
              <a:gd name="T15" fmla="*/ 2147483647 h 640"/>
              <a:gd name="T16" fmla="*/ 2147483647 w 384"/>
              <a:gd name="T17" fmla="*/ 2147483647 h 640"/>
              <a:gd name="T18" fmla="*/ 0 w 384"/>
              <a:gd name="T19" fmla="*/ 2147483647 h 6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4"/>
              <a:gd name="T31" fmla="*/ 0 h 640"/>
              <a:gd name="T32" fmla="*/ 384 w 384"/>
              <a:gd name="T33" fmla="*/ 640 h 6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4" h="640">
                <a:moveTo>
                  <a:pt x="0" y="320"/>
                </a:moveTo>
                <a:cubicBezTo>
                  <a:pt x="0" y="144"/>
                  <a:pt x="86" y="0"/>
                  <a:pt x="192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299" y="0"/>
                  <a:pt x="384" y="144"/>
                  <a:pt x="384" y="320"/>
                </a:cubicBezTo>
                <a:cubicBezTo>
                  <a:pt x="384" y="497"/>
                  <a:pt x="299" y="640"/>
                  <a:pt x="192" y="640"/>
                </a:cubicBezTo>
                <a:cubicBezTo>
                  <a:pt x="192" y="640"/>
                  <a:pt x="192" y="640"/>
                  <a:pt x="192" y="640"/>
                </a:cubicBezTo>
                <a:cubicBezTo>
                  <a:pt x="86" y="640"/>
                  <a:pt x="0" y="497"/>
                  <a:pt x="0" y="32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6" name="Freeform 143"/>
          <p:cNvSpPr>
            <a:spLocks noEditPoints="1"/>
          </p:cNvSpPr>
          <p:nvPr/>
        </p:nvSpPr>
        <p:spPr bwMode="auto">
          <a:xfrm>
            <a:off x="5411788" y="1309688"/>
            <a:ext cx="212725" cy="349250"/>
          </a:xfrm>
          <a:custGeom>
            <a:avLst/>
            <a:gdLst>
              <a:gd name="T0" fmla="*/ 2147483647 w 134"/>
              <a:gd name="T1" fmla="*/ 2147483647 h 220"/>
              <a:gd name="T2" fmla="*/ 2147483647 w 134"/>
              <a:gd name="T3" fmla="*/ 2147483647 h 220"/>
              <a:gd name="T4" fmla="*/ 2147483647 w 134"/>
              <a:gd name="T5" fmla="*/ 2147483647 h 220"/>
              <a:gd name="T6" fmla="*/ 2147483647 w 134"/>
              <a:gd name="T7" fmla="*/ 2147483647 h 220"/>
              <a:gd name="T8" fmla="*/ 2147483647 w 134"/>
              <a:gd name="T9" fmla="*/ 2147483647 h 220"/>
              <a:gd name="T10" fmla="*/ 2147483647 w 134"/>
              <a:gd name="T11" fmla="*/ 2147483647 h 220"/>
              <a:gd name="T12" fmla="*/ 2147483647 w 134"/>
              <a:gd name="T13" fmla="*/ 2147483647 h 220"/>
              <a:gd name="T14" fmla="*/ 2147483647 w 134"/>
              <a:gd name="T15" fmla="*/ 2147483647 h 220"/>
              <a:gd name="T16" fmla="*/ 2147483647 w 134"/>
              <a:gd name="T17" fmla="*/ 2147483647 h 220"/>
              <a:gd name="T18" fmla="*/ 2147483647 w 134"/>
              <a:gd name="T19" fmla="*/ 2147483647 h 220"/>
              <a:gd name="T20" fmla="*/ 2147483647 w 134"/>
              <a:gd name="T21" fmla="*/ 2147483647 h 220"/>
              <a:gd name="T22" fmla="*/ 2147483647 w 134"/>
              <a:gd name="T23" fmla="*/ 2147483647 h 220"/>
              <a:gd name="T24" fmla="*/ 2147483647 w 134"/>
              <a:gd name="T25" fmla="*/ 2147483647 h 220"/>
              <a:gd name="T26" fmla="*/ 2147483647 w 134"/>
              <a:gd name="T27" fmla="*/ 2147483647 h 220"/>
              <a:gd name="T28" fmla="*/ 2147483647 w 134"/>
              <a:gd name="T29" fmla="*/ 2147483647 h 220"/>
              <a:gd name="T30" fmla="*/ 2147483647 w 134"/>
              <a:gd name="T31" fmla="*/ 2147483647 h 220"/>
              <a:gd name="T32" fmla="*/ 2147483647 w 134"/>
              <a:gd name="T33" fmla="*/ 2147483647 h 220"/>
              <a:gd name="T34" fmla="*/ 2147483647 w 134"/>
              <a:gd name="T35" fmla="*/ 2147483647 h 220"/>
              <a:gd name="T36" fmla="*/ 2147483647 w 134"/>
              <a:gd name="T37" fmla="*/ 2147483647 h 220"/>
              <a:gd name="T38" fmla="*/ 2147483647 w 134"/>
              <a:gd name="T39" fmla="*/ 2147483647 h 220"/>
              <a:gd name="T40" fmla="*/ 2147483647 w 134"/>
              <a:gd name="T41" fmla="*/ 2147483647 h 220"/>
              <a:gd name="T42" fmla="*/ 2147483647 w 134"/>
              <a:gd name="T43" fmla="*/ 2147483647 h 220"/>
              <a:gd name="T44" fmla="*/ 2147483647 w 134"/>
              <a:gd name="T45" fmla="*/ 2147483647 h 220"/>
              <a:gd name="T46" fmla="*/ 2147483647 w 134"/>
              <a:gd name="T47" fmla="*/ 2147483647 h 220"/>
              <a:gd name="T48" fmla="*/ 2147483647 w 134"/>
              <a:gd name="T49" fmla="*/ 2147483647 h 220"/>
              <a:gd name="T50" fmla="*/ 2147483647 w 134"/>
              <a:gd name="T51" fmla="*/ 2147483647 h 220"/>
              <a:gd name="T52" fmla="*/ 2147483647 w 134"/>
              <a:gd name="T53" fmla="*/ 2147483647 h 220"/>
              <a:gd name="T54" fmla="*/ 2147483647 w 134"/>
              <a:gd name="T55" fmla="*/ 2147483647 h 220"/>
              <a:gd name="T56" fmla="*/ 2147483647 w 134"/>
              <a:gd name="T57" fmla="*/ 2147483647 h 220"/>
              <a:gd name="T58" fmla="*/ 2147483647 w 134"/>
              <a:gd name="T59" fmla="*/ 2147483647 h 220"/>
              <a:gd name="T60" fmla="*/ 2147483647 w 134"/>
              <a:gd name="T61" fmla="*/ 2147483647 h 220"/>
              <a:gd name="T62" fmla="*/ 2147483647 w 134"/>
              <a:gd name="T63" fmla="*/ 2147483647 h 220"/>
              <a:gd name="T64" fmla="*/ 2147483647 w 134"/>
              <a:gd name="T65" fmla="*/ 2147483647 h 220"/>
              <a:gd name="T66" fmla="*/ 2147483647 w 134"/>
              <a:gd name="T67" fmla="*/ 2147483647 h 220"/>
              <a:gd name="T68" fmla="*/ 2147483647 w 134"/>
              <a:gd name="T69" fmla="*/ 2147483647 h 220"/>
              <a:gd name="T70" fmla="*/ 2147483647 w 134"/>
              <a:gd name="T71" fmla="*/ 2147483647 h 220"/>
              <a:gd name="T72" fmla="*/ 2147483647 w 134"/>
              <a:gd name="T73" fmla="*/ 2147483647 h 220"/>
              <a:gd name="T74" fmla="*/ 2147483647 w 134"/>
              <a:gd name="T75" fmla="*/ 2147483647 h 220"/>
              <a:gd name="T76" fmla="*/ 2147483647 w 134"/>
              <a:gd name="T77" fmla="*/ 2147483647 h 220"/>
              <a:gd name="T78" fmla="*/ 2147483647 w 134"/>
              <a:gd name="T79" fmla="*/ 2147483647 h 220"/>
              <a:gd name="T80" fmla="*/ 2147483647 w 134"/>
              <a:gd name="T81" fmla="*/ 2147483647 h 220"/>
              <a:gd name="T82" fmla="*/ 2147483647 w 134"/>
              <a:gd name="T83" fmla="*/ 2147483647 h 220"/>
              <a:gd name="T84" fmla="*/ 2147483647 w 134"/>
              <a:gd name="T85" fmla="*/ 2147483647 h 220"/>
              <a:gd name="T86" fmla="*/ 2147483647 w 134"/>
              <a:gd name="T87" fmla="*/ 2147483647 h 220"/>
              <a:gd name="T88" fmla="*/ 2147483647 w 134"/>
              <a:gd name="T89" fmla="*/ 2147483647 h 220"/>
              <a:gd name="T90" fmla="*/ 2147483647 w 134"/>
              <a:gd name="T91" fmla="*/ 2147483647 h 220"/>
              <a:gd name="T92" fmla="*/ 2147483647 w 134"/>
              <a:gd name="T93" fmla="*/ 2147483647 h 220"/>
              <a:gd name="T94" fmla="*/ 2147483647 w 134"/>
              <a:gd name="T95" fmla="*/ 2147483647 h 220"/>
              <a:gd name="T96" fmla="*/ 2147483647 w 134"/>
              <a:gd name="T97" fmla="*/ 2147483647 h 22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4"/>
              <a:gd name="T148" fmla="*/ 0 h 220"/>
              <a:gd name="T149" fmla="*/ 134 w 134"/>
              <a:gd name="T150" fmla="*/ 220 h 22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4" h="220">
                <a:moveTo>
                  <a:pt x="0" y="110"/>
                </a:moveTo>
                <a:lnTo>
                  <a:pt x="1" y="88"/>
                </a:lnTo>
                <a:lnTo>
                  <a:pt x="5" y="68"/>
                </a:lnTo>
                <a:lnTo>
                  <a:pt x="11" y="49"/>
                </a:lnTo>
                <a:lnTo>
                  <a:pt x="19" y="33"/>
                </a:lnTo>
                <a:lnTo>
                  <a:pt x="29" y="19"/>
                </a:lnTo>
                <a:lnTo>
                  <a:pt x="40" y="9"/>
                </a:lnTo>
                <a:lnTo>
                  <a:pt x="53" y="3"/>
                </a:lnTo>
                <a:lnTo>
                  <a:pt x="67" y="0"/>
                </a:lnTo>
                <a:lnTo>
                  <a:pt x="81" y="3"/>
                </a:lnTo>
                <a:lnTo>
                  <a:pt x="94" y="9"/>
                </a:lnTo>
                <a:lnTo>
                  <a:pt x="105" y="19"/>
                </a:lnTo>
                <a:lnTo>
                  <a:pt x="115" y="33"/>
                </a:lnTo>
                <a:lnTo>
                  <a:pt x="123" y="49"/>
                </a:lnTo>
                <a:lnTo>
                  <a:pt x="129" y="68"/>
                </a:lnTo>
                <a:lnTo>
                  <a:pt x="133" y="88"/>
                </a:lnTo>
                <a:lnTo>
                  <a:pt x="134" y="110"/>
                </a:lnTo>
                <a:lnTo>
                  <a:pt x="133" y="132"/>
                </a:lnTo>
                <a:lnTo>
                  <a:pt x="129" y="152"/>
                </a:lnTo>
                <a:lnTo>
                  <a:pt x="123" y="171"/>
                </a:lnTo>
                <a:lnTo>
                  <a:pt x="115" y="187"/>
                </a:lnTo>
                <a:lnTo>
                  <a:pt x="105" y="201"/>
                </a:lnTo>
                <a:lnTo>
                  <a:pt x="94" y="211"/>
                </a:lnTo>
                <a:lnTo>
                  <a:pt x="81" y="218"/>
                </a:lnTo>
                <a:lnTo>
                  <a:pt x="67" y="220"/>
                </a:lnTo>
                <a:lnTo>
                  <a:pt x="53" y="218"/>
                </a:lnTo>
                <a:lnTo>
                  <a:pt x="40" y="211"/>
                </a:lnTo>
                <a:lnTo>
                  <a:pt x="29" y="201"/>
                </a:lnTo>
                <a:lnTo>
                  <a:pt x="19" y="187"/>
                </a:lnTo>
                <a:lnTo>
                  <a:pt x="11" y="171"/>
                </a:lnTo>
                <a:lnTo>
                  <a:pt x="5" y="152"/>
                </a:lnTo>
                <a:lnTo>
                  <a:pt x="1" y="132"/>
                </a:lnTo>
                <a:lnTo>
                  <a:pt x="0" y="110"/>
                </a:lnTo>
                <a:close/>
                <a:moveTo>
                  <a:pt x="6" y="132"/>
                </a:moveTo>
                <a:lnTo>
                  <a:pt x="6" y="131"/>
                </a:lnTo>
                <a:lnTo>
                  <a:pt x="10" y="151"/>
                </a:lnTo>
                <a:lnTo>
                  <a:pt x="16" y="169"/>
                </a:lnTo>
                <a:lnTo>
                  <a:pt x="24" y="185"/>
                </a:lnTo>
                <a:lnTo>
                  <a:pt x="24" y="184"/>
                </a:lnTo>
                <a:lnTo>
                  <a:pt x="33" y="197"/>
                </a:lnTo>
                <a:lnTo>
                  <a:pt x="44" y="207"/>
                </a:lnTo>
                <a:lnTo>
                  <a:pt x="43" y="206"/>
                </a:lnTo>
                <a:lnTo>
                  <a:pt x="55" y="213"/>
                </a:lnTo>
                <a:lnTo>
                  <a:pt x="54" y="213"/>
                </a:lnTo>
                <a:lnTo>
                  <a:pt x="67" y="215"/>
                </a:lnTo>
                <a:lnTo>
                  <a:pt x="66" y="215"/>
                </a:lnTo>
                <a:lnTo>
                  <a:pt x="80" y="213"/>
                </a:lnTo>
                <a:lnTo>
                  <a:pt x="79" y="213"/>
                </a:lnTo>
                <a:lnTo>
                  <a:pt x="91" y="206"/>
                </a:lnTo>
                <a:lnTo>
                  <a:pt x="90" y="207"/>
                </a:lnTo>
                <a:lnTo>
                  <a:pt x="101" y="197"/>
                </a:lnTo>
                <a:lnTo>
                  <a:pt x="110" y="184"/>
                </a:lnTo>
                <a:lnTo>
                  <a:pt x="110" y="185"/>
                </a:lnTo>
                <a:lnTo>
                  <a:pt x="118" y="169"/>
                </a:lnTo>
                <a:lnTo>
                  <a:pt x="124" y="151"/>
                </a:lnTo>
                <a:lnTo>
                  <a:pt x="128" y="131"/>
                </a:lnTo>
                <a:lnTo>
                  <a:pt x="127" y="132"/>
                </a:lnTo>
                <a:lnTo>
                  <a:pt x="129" y="110"/>
                </a:lnTo>
                <a:lnTo>
                  <a:pt x="127" y="89"/>
                </a:lnTo>
                <a:lnTo>
                  <a:pt x="128" y="89"/>
                </a:lnTo>
                <a:lnTo>
                  <a:pt x="124" y="69"/>
                </a:lnTo>
                <a:lnTo>
                  <a:pt x="118" y="51"/>
                </a:lnTo>
                <a:lnTo>
                  <a:pt x="110" y="35"/>
                </a:lnTo>
                <a:lnTo>
                  <a:pt x="110" y="36"/>
                </a:lnTo>
                <a:lnTo>
                  <a:pt x="101" y="23"/>
                </a:lnTo>
                <a:lnTo>
                  <a:pt x="90" y="13"/>
                </a:lnTo>
                <a:lnTo>
                  <a:pt x="91" y="14"/>
                </a:lnTo>
                <a:lnTo>
                  <a:pt x="79" y="8"/>
                </a:lnTo>
                <a:lnTo>
                  <a:pt x="80" y="8"/>
                </a:lnTo>
                <a:lnTo>
                  <a:pt x="66" y="5"/>
                </a:lnTo>
                <a:lnTo>
                  <a:pt x="67" y="5"/>
                </a:lnTo>
                <a:lnTo>
                  <a:pt x="54" y="8"/>
                </a:lnTo>
                <a:lnTo>
                  <a:pt x="55" y="8"/>
                </a:lnTo>
                <a:lnTo>
                  <a:pt x="43" y="14"/>
                </a:lnTo>
                <a:lnTo>
                  <a:pt x="44" y="13"/>
                </a:lnTo>
                <a:lnTo>
                  <a:pt x="33" y="23"/>
                </a:lnTo>
                <a:lnTo>
                  <a:pt x="24" y="36"/>
                </a:lnTo>
                <a:lnTo>
                  <a:pt x="24" y="35"/>
                </a:lnTo>
                <a:lnTo>
                  <a:pt x="16" y="51"/>
                </a:lnTo>
                <a:lnTo>
                  <a:pt x="10" y="69"/>
                </a:lnTo>
                <a:lnTo>
                  <a:pt x="6" y="89"/>
                </a:lnTo>
                <a:lnTo>
                  <a:pt x="5" y="110"/>
                </a:lnTo>
                <a:lnTo>
                  <a:pt x="6" y="13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67600" y="2290763"/>
            <a:ext cx="1371600" cy="6477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journal article</a:t>
            </a:r>
          </a:p>
        </p:txBody>
      </p:sp>
      <p:sp>
        <p:nvSpPr>
          <p:cNvPr id="7" name="Rectangle 6"/>
          <p:cNvSpPr/>
          <p:nvPr/>
        </p:nvSpPr>
        <p:spPr>
          <a:xfrm>
            <a:off x="6019800" y="2727325"/>
            <a:ext cx="1295400" cy="738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chemeClr val="tx1"/>
                </a:solidFill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reference </a:t>
            </a:r>
            <a:r>
              <a:rPr lang="en-US">
                <a:solidFill>
                  <a:schemeClr val="tx1"/>
                </a:solidFill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(document)</a:t>
            </a:r>
          </a:p>
        </p:txBody>
      </p:sp>
      <p:sp>
        <p:nvSpPr>
          <p:cNvPr id="8" name="Rectangle 7"/>
          <p:cNvSpPr/>
          <p:nvPr/>
        </p:nvSpPr>
        <p:spPr>
          <a:xfrm>
            <a:off x="2654300" y="4800600"/>
            <a:ext cx="1600200" cy="4492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B cell response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0" y="1736725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Calibri" pitchFamily="34" charset="0"/>
                <a:cs typeface="Calibri" pitchFamily="34" charset="0"/>
              </a:rPr>
              <a:t>has part</a:t>
            </a:r>
          </a:p>
        </p:txBody>
      </p:sp>
      <p:cxnSp>
        <p:nvCxnSpPr>
          <p:cNvPr id="16" name="Curved Connector 15"/>
          <p:cNvCxnSpPr>
            <a:cxnSpLocks noChangeShapeType="1"/>
            <a:stCxn id="40" idx="1"/>
            <a:endCxn id="41" idx="3"/>
          </p:cNvCxnSpPr>
          <p:nvPr/>
        </p:nvCxnSpPr>
        <p:spPr bwMode="auto">
          <a:xfrm rot="10800000" flipV="1">
            <a:off x="4305300" y="3149600"/>
            <a:ext cx="1485900" cy="793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4343" name="Title 25"/>
          <p:cNvSpPr>
            <a:spLocks noGrp="1"/>
          </p:cNvSpPr>
          <p:nvPr>
            <p:ph type="title"/>
          </p:nvPr>
        </p:nvSpPr>
        <p:spPr>
          <a:xfrm>
            <a:off x="4800600" y="381000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latin typeface="Calibri" pitchFamily="34" charset="0"/>
                <a:cs typeface="Calibri" pitchFamily="34" charset="0"/>
              </a:rPr>
              <a:t>High level database structure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572000" y="279241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Calibri" pitchFamily="34" charset="0"/>
                <a:cs typeface="Calibri" pitchFamily="34" charset="0"/>
              </a:rPr>
              <a:t>is about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54300" y="5326063"/>
            <a:ext cx="1600200" cy="3921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T cell response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67600" y="3325813"/>
            <a:ext cx="1371600" cy="6477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author submission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19200" y="2622550"/>
            <a:ext cx="1308100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chemeClr val="tx1"/>
                </a:solidFill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epitope structure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(material entity)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667000" y="2247900"/>
            <a:ext cx="1524000" cy="3429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peptide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67000" y="2692400"/>
            <a:ext cx="1524000" cy="8763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discontinuous protein residues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67000" y="3694113"/>
            <a:ext cx="1524000" cy="3714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carbohydrate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20788" y="152400"/>
            <a:ext cx="1306512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chemeClr val="tx1"/>
                </a:solidFill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epitope source </a:t>
            </a:r>
            <a:r>
              <a:rPr lang="en-US">
                <a:solidFill>
                  <a:schemeClr val="tx1"/>
                </a:solidFill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(material entity)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91200" y="2136775"/>
            <a:ext cx="3200400" cy="202565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ＭＳ Ｐゴシック" pitchFamily="-110" charset="-128"/>
              <a:cs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66800" y="2144713"/>
            <a:ext cx="3238500" cy="202565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ＭＳ Ｐゴシック" pitchFamily="-110" charset="-128"/>
              <a:cs typeface="Calibri" pitchFamily="34" charset="0"/>
            </a:endParaRPr>
          </a:p>
        </p:txBody>
      </p:sp>
      <p:cxnSp>
        <p:nvCxnSpPr>
          <p:cNvPr id="42" name="Curved Connector 41"/>
          <p:cNvCxnSpPr>
            <a:cxnSpLocks noChangeShapeType="1"/>
            <a:stCxn id="55" idx="2"/>
            <a:endCxn id="41" idx="0"/>
          </p:cNvCxnSpPr>
          <p:nvPr/>
        </p:nvCxnSpPr>
        <p:spPr bwMode="auto">
          <a:xfrm rot="16200000" flipH="1">
            <a:off x="2481262" y="1939926"/>
            <a:ext cx="403225" cy="635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50" name="Rectangle 49"/>
          <p:cNvSpPr/>
          <p:nvPr/>
        </p:nvSpPr>
        <p:spPr>
          <a:xfrm>
            <a:off x="2667000" y="152400"/>
            <a:ext cx="1524000" cy="3429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organism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667000" y="571500"/>
            <a:ext cx="1524000" cy="3429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protein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667000" y="1003300"/>
            <a:ext cx="1524000" cy="5969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protein complex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79500" y="65088"/>
            <a:ext cx="3200400" cy="16764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ＭＳ Ｐゴシック" pitchFamily="-110" charset="-128"/>
              <a:cs typeface="Calibri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219200" y="4895850"/>
            <a:ext cx="1295400" cy="120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immune recognition 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assay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(process)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654300" y="5783263"/>
            <a:ext cx="1600200" cy="392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MHC binding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041400" y="4662488"/>
            <a:ext cx="3276600" cy="161131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ＭＳ Ｐゴシック" pitchFamily="-110" charset="-128"/>
              <a:cs typeface="Calibri" pitchFamily="34" charset="0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990600" y="4241800"/>
            <a:ext cx="1854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Calibri" pitchFamily="34" charset="0"/>
                <a:cs typeface="Calibri" pitchFamily="34" charset="0"/>
              </a:rPr>
              <a:t>has participant</a:t>
            </a:r>
          </a:p>
        </p:txBody>
      </p:sp>
      <p:cxnSp>
        <p:nvCxnSpPr>
          <p:cNvPr id="76" name="Curved Connector 75"/>
          <p:cNvCxnSpPr>
            <a:cxnSpLocks noChangeShapeType="1"/>
            <a:stCxn id="74" idx="0"/>
            <a:endCxn id="41" idx="2"/>
          </p:cNvCxnSpPr>
          <p:nvPr/>
        </p:nvCxnSpPr>
        <p:spPr bwMode="auto">
          <a:xfrm rot="5400000" flipH="1" flipV="1">
            <a:off x="2436812" y="4413251"/>
            <a:ext cx="492125" cy="635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87" name="Rectangle 86"/>
          <p:cNvSpPr/>
          <p:nvPr/>
        </p:nvSpPr>
        <p:spPr>
          <a:xfrm>
            <a:off x="7467600" y="4800600"/>
            <a:ext cx="1536700" cy="5254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Natural Infection</a:t>
            </a:r>
          </a:p>
        </p:txBody>
      </p:sp>
      <p:sp>
        <p:nvSpPr>
          <p:cNvPr id="88" name="Rectangle 87"/>
          <p:cNvSpPr/>
          <p:nvPr/>
        </p:nvSpPr>
        <p:spPr>
          <a:xfrm>
            <a:off x="7467600" y="5468938"/>
            <a:ext cx="1536700" cy="6270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Administered Immunization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867400" y="4895850"/>
            <a:ext cx="1498600" cy="120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immunization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 (process)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791200" y="4662488"/>
            <a:ext cx="3276600" cy="161131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ＭＳ Ｐゴシック" pitchFamily="-110" charset="-128"/>
              <a:cs typeface="Calibri" pitchFamily="34" charset="0"/>
            </a:endParaRPr>
          </a:p>
        </p:txBody>
      </p:sp>
      <p:cxnSp>
        <p:nvCxnSpPr>
          <p:cNvPr id="92" name="Curved Connector 91"/>
          <p:cNvCxnSpPr>
            <a:cxnSpLocks noChangeShapeType="1"/>
            <a:stCxn id="91" idx="1"/>
            <a:endCxn id="74" idx="3"/>
          </p:cNvCxnSpPr>
          <p:nvPr/>
        </p:nvCxnSpPr>
        <p:spPr bwMode="auto">
          <a:xfrm rot="10800000">
            <a:off x="4318000" y="5468938"/>
            <a:ext cx="1473200" cy="158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4368800" y="5116513"/>
            <a:ext cx="1512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Calibri" pitchFamily="34" charset="0"/>
                <a:cs typeface="Calibri" pitchFamily="34" charset="0"/>
              </a:rPr>
              <a:t>preceded by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3" grpId="0"/>
      <p:bldP spid="32" grpId="0"/>
      <p:bldP spid="46" grpId="0" animBg="1"/>
      <p:bldP spid="19" grpId="0" animBg="1"/>
      <p:bldP spid="36" grpId="0" animBg="1"/>
      <p:bldP spid="40" grpId="0" animBg="1"/>
      <p:bldP spid="50" grpId="0" animBg="1"/>
      <p:bldP spid="51" grpId="0" animBg="1"/>
      <p:bldP spid="52" grpId="0" animBg="1"/>
      <p:bldP spid="55" grpId="0" animBg="1"/>
      <p:bldP spid="56" grpId="0" animBg="1"/>
      <p:bldP spid="64" grpId="0" animBg="1"/>
      <p:bldP spid="74" grpId="0" animBg="1"/>
      <p:bldP spid="75" grpId="0"/>
      <p:bldP spid="87" grpId="0" animBg="1"/>
      <p:bldP spid="88" grpId="0" animBg="1"/>
      <p:bldP spid="89" grpId="0" animBg="1"/>
      <p:bldP spid="91" grpId="0" animBg="1"/>
      <p:bldP spid="9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Replacing IEDB controlled vocabularies </a:t>
            </a:r>
            <a:br>
              <a:rPr lang="en-US" sz="3600" dirty="0" smtClean="0"/>
            </a:br>
            <a:r>
              <a:rPr lang="en-US" sz="3600" dirty="0" smtClean="0"/>
              <a:t>with OBI classes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7772400" cy="3992563"/>
          </a:xfrm>
        </p:spPr>
        <p:txBody>
          <a:bodyPr>
            <a:noAutofit/>
          </a:bodyPr>
          <a:lstStyle/>
          <a:p>
            <a:r>
              <a:rPr lang="en-US" dirty="0" smtClean="0"/>
              <a:t>Benefits:</a:t>
            </a:r>
            <a:endParaRPr lang="en-US" sz="3600" dirty="0" smtClean="0"/>
          </a:p>
          <a:p>
            <a:pPr lvl="1"/>
            <a:r>
              <a:rPr lang="en-US" dirty="0" smtClean="0"/>
              <a:t>Increase consistency in data curation</a:t>
            </a:r>
          </a:p>
          <a:p>
            <a:pPr lvl="1"/>
            <a:r>
              <a:rPr lang="en-US" dirty="0" smtClean="0"/>
              <a:t>Avoid duplicates</a:t>
            </a:r>
          </a:p>
          <a:p>
            <a:pPr lvl="1"/>
            <a:r>
              <a:rPr lang="en-US" dirty="0" smtClean="0"/>
              <a:t>Improve documentation to external users</a:t>
            </a:r>
          </a:p>
          <a:p>
            <a:pPr lvl="1"/>
            <a:r>
              <a:rPr lang="en-US" dirty="0" smtClean="0"/>
              <a:t>Enhance search capabilities</a:t>
            </a:r>
          </a:p>
          <a:p>
            <a:pPr lvl="1"/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OBI – a user driven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 communities that recognized they were trying to solve the same / related problems</a:t>
            </a:r>
          </a:p>
          <a:p>
            <a:r>
              <a:rPr lang="en-US" dirty="0" smtClean="0"/>
              <a:t>Members typically have one or more applications that drive OBI development</a:t>
            </a:r>
          </a:p>
          <a:p>
            <a:r>
              <a:rPr lang="en-US" dirty="0" smtClean="0"/>
              <a:t>6 year effort, 1+ phone calls per week, 1-2 meetings per year</a:t>
            </a:r>
          </a:p>
          <a:p>
            <a:r>
              <a:rPr lang="en-US" dirty="0" smtClean="0"/>
              <a:t>first stable release (Philly / 1.0) in Oct. 2009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 Open project with constant addition of new communities, please consider joining!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Original approach: controlled vocabularies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Used existing external </a:t>
            </a:r>
            <a:r>
              <a:rPr lang="en-US" sz="2400" dirty="0" err="1" smtClean="0"/>
              <a:t>ontologies</a:t>
            </a:r>
            <a:r>
              <a:rPr lang="en-US" sz="2400" dirty="0" smtClean="0"/>
              <a:t> as source where possible </a:t>
            </a:r>
            <a:br>
              <a:rPr lang="en-US" sz="2400" dirty="0" smtClean="0"/>
            </a:br>
            <a:r>
              <a:rPr lang="en-US" sz="2400" dirty="0" smtClean="0"/>
              <a:t>(none available for epitope specific T cell assays) </a:t>
            </a:r>
          </a:p>
          <a:p>
            <a:r>
              <a:rPr lang="en-US" sz="2400" dirty="0" smtClean="0"/>
              <a:t>Maintain list of assays; if a publication uses an assay that is different, add to this list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140 T cell assays</a:t>
            </a:r>
          </a:p>
          <a:p>
            <a:r>
              <a:rPr lang="en-US" sz="2400" dirty="0" smtClean="0"/>
              <a:t>Challenges : </a:t>
            </a:r>
          </a:p>
          <a:p>
            <a:pPr lvl="1"/>
            <a:r>
              <a:rPr lang="en-US" sz="2000" dirty="0" smtClean="0"/>
              <a:t>Ensure curators pick the right assays</a:t>
            </a:r>
          </a:p>
          <a:p>
            <a:pPr lvl="1"/>
            <a:r>
              <a:rPr lang="en-US" sz="2000" dirty="0" smtClean="0"/>
              <a:t>Communicate to external users what each assay is</a:t>
            </a:r>
          </a:p>
          <a:p>
            <a:pPr lvl="1"/>
            <a:r>
              <a:rPr lang="en-US" sz="2000" dirty="0" smtClean="0"/>
              <a:t>Avoid  introducing duplicates (“MCP-1 IFA” = “CCL-2 </a:t>
            </a:r>
            <a:r>
              <a:rPr lang="en-US" sz="2000" dirty="0" err="1" smtClean="0"/>
              <a:t>histostain</a:t>
            </a:r>
            <a:r>
              <a:rPr lang="en-US" sz="2000" dirty="0" smtClean="0"/>
              <a:t>”)</a:t>
            </a:r>
          </a:p>
          <a:p>
            <a:r>
              <a:rPr lang="en-US" sz="2400" dirty="0" smtClean="0"/>
              <a:t>In addition we want to </a:t>
            </a:r>
          </a:p>
          <a:p>
            <a:pPr lvl="1"/>
            <a:r>
              <a:rPr lang="en-US" sz="2000" dirty="0" smtClean="0"/>
              <a:t>Search for groups of related assays</a:t>
            </a:r>
          </a:p>
          <a:p>
            <a:pPr lvl="1"/>
            <a:r>
              <a:rPr lang="en-US" sz="2000" dirty="0" smtClean="0"/>
              <a:t>Interoperability (lots of it)</a:t>
            </a:r>
          </a:p>
          <a:p>
            <a:pPr>
              <a:buNone/>
            </a:pPr>
            <a:r>
              <a:rPr lang="en-US" sz="2400" dirty="0" smtClean="0">
                <a:sym typeface="Wingdings" pitchFamily="2" charset="2"/>
              </a:rPr>
              <a:t> Create an OBI class for </a:t>
            </a:r>
            <a:r>
              <a:rPr lang="en-US" sz="2400" b="1" i="1" dirty="0" smtClean="0">
                <a:sym typeface="Wingdings" pitchFamily="2" charset="2"/>
              </a:rPr>
              <a:t>each entry </a:t>
            </a:r>
            <a:r>
              <a:rPr lang="en-US" sz="2400" dirty="0" smtClean="0">
                <a:sym typeface="Wingdings" pitchFamily="2" charset="2"/>
              </a:rPr>
              <a:t>in our list of assay types</a:t>
            </a:r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OBI </a:t>
            </a:r>
            <a:br>
              <a:rPr lang="en-US" dirty="0" smtClean="0"/>
            </a:br>
            <a:r>
              <a:rPr lang="en-US" dirty="0" smtClean="0"/>
              <a:t>hierarchy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343" t="20833" r="67951" b="21875"/>
          <a:stretch>
            <a:fillRect/>
          </a:stretch>
        </p:blipFill>
        <p:spPr bwMode="auto">
          <a:xfrm>
            <a:off x="2819399" y="0"/>
            <a:ext cx="63246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057400"/>
            <a:ext cx="434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Assay definition: </a:t>
            </a:r>
          </a:p>
          <a:p>
            <a:r>
              <a:rPr lang="en-US" dirty="0" smtClean="0"/>
              <a:t>A planned process with the objective to produce information about an </a:t>
            </a:r>
            <a:r>
              <a:rPr lang="en-US" dirty="0" err="1" smtClean="0"/>
              <a:t>evaluant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OWL (partial):</a:t>
            </a:r>
          </a:p>
          <a:p>
            <a:r>
              <a:rPr lang="en-US" dirty="0" err="1" smtClean="0"/>
              <a:t>has_specified_input</a:t>
            </a:r>
            <a:r>
              <a:rPr lang="en-US" dirty="0" smtClean="0"/>
              <a:t> some </a:t>
            </a:r>
          </a:p>
          <a:p>
            <a:r>
              <a:rPr lang="en-US" dirty="0" smtClean="0"/>
              <a:t>    (</a:t>
            </a:r>
            <a:r>
              <a:rPr lang="en-US" dirty="0" err="1" smtClean="0"/>
              <a:t>material_entity</a:t>
            </a:r>
            <a:endParaRPr lang="en-US" dirty="0" smtClean="0"/>
          </a:p>
          <a:p>
            <a:r>
              <a:rPr lang="en-US" dirty="0" smtClean="0"/>
              <a:t>     and (</a:t>
            </a:r>
            <a:r>
              <a:rPr lang="en-US" dirty="0" err="1" smtClean="0"/>
              <a:t>has_role</a:t>
            </a:r>
            <a:r>
              <a:rPr lang="en-US" dirty="0" smtClean="0"/>
              <a:t> some '</a:t>
            </a:r>
            <a:r>
              <a:rPr lang="en-US" dirty="0" err="1" smtClean="0"/>
              <a:t>evaluant</a:t>
            </a:r>
            <a:r>
              <a:rPr lang="en-US" dirty="0" smtClean="0"/>
              <a:t> role'))</a:t>
            </a:r>
          </a:p>
          <a:p>
            <a:endParaRPr lang="en-US" dirty="0" smtClean="0"/>
          </a:p>
          <a:p>
            <a:r>
              <a:rPr lang="en-US" dirty="0" err="1" smtClean="0"/>
              <a:t>has_specified_output</a:t>
            </a:r>
            <a:r>
              <a:rPr lang="en-US" dirty="0" smtClean="0"/>
              <a:t> some </a:t>
            </a:r>
          </a:p>
          <a:p>
            <a:r>
              <a:rPr lang="en-US" dirty="0" smtClean="0"/>
              <a:t>    ('information content entity'</a:t>
            </a:r>
          </a:p>
          <a:p>
            <a:r>
              <a:rPr lang="en-US" dirty="0" smtClean="0"/>
              <a:t>     and ('is about' some </a:t>
            </a:r>
          </a:p>
          <a:p>
            <a:r>
              <a:rPr lang="en-US" dirty="0" smtClean="0"/>
              <a:t>        (continuant</a:t>
            </a:r>
          </a:p>
          <a:p>
            <a:r>
              <a:rPr lang="en-US" dirty="0" smtClean="0"/>
              <a:t>         and (</a:t>
            </a:r>
            <a:r>
              <a:rPr lang="en-US" dirty="0" err="1" smtClean="0"/>
              <a:t>has_role</a:t>
            </a:r>
            <a:r>
              <a:rPr lang="en-US" dirty="0" smtClean="0"/>
              <a:t> some '</a:t>
            </a:r>
            <a:r>
              <a:rPr lang="en-US" dirty="0" err="1" smtClean="0"/>
              <a:t>evaluant</a:t>
            </a:r>
            <a:r>
              <a:rPr lang="en-US" dirty="0" smtClean="0"/>
              <a:t> role'))))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cell epitope assay design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Majority of assays could be defined with N&amp;S conditions after specifying two variables: </a:t>
            </a:r>
          </a:p>
          <a:p>
            <a:pPr>
              <a:buNone/>
            </a:pPr>
            <a:r>
              <a:rPr lang="en-US" sz="2400" i="1" dirty="0" smtClean="0"/>
              <a:t>	</a:t>
            </a:r>
            <a:r>
              <a:rPr lang="en-US" sz="2400" i="1" dirty="0" smtClean="0">
                <a:solidFill>
                  <a:srgbClr val="FF0000"/>
                </a:solidFill>
              </a:rPr>
              <a:t>&lt;parent assay type&gt; </a:t>
            </a:r>
            <a:r>
              <a:rPr lang="en-US" sz="2400" i="1" dirty="0" smtClean="0"/>
              <a:t> and </a:t>
            </a:r>
            <a:r>
              <a:rPr lang="en-US" sz="2400" i="1" dirty="0" err="1" smtClean="0"/>
              <a:t>has_specified_output</a:t>
            </a:r>
            <a:r>
              <a:rPr lang="en-US" sz="2400" i="1" dirty="0" smtClean="0"/>
              <a:t> some </a:t>
            </a:r>
            <a:br>
              <a:rPr lang="en-US" sz="2400" i="1" dirty="0" smtClean="0"/>
            </a:br>
            <a:r>
              <a:rPr lang="en-US" sz="2400" i="1" dirty="0" smtClean="0"/>
              <a:t>'measurement datum‘  and 'is about' some </a:t>
            </a:r>
            <a:br>
              <a:rPr lang="en-US" sz="2400" i="1" dirty="0" smtClean="0"/>
            </a:br>
            <a:r>
              <a:rPr lang="en-US" sz="2400" i="1" dirty="0" smtClean="0"/>
              <a:t>(</a:t>
            </a:r>
            <a:r>
              <a:rPr lang="en-US" sz="2400" i="1" dirty="0" smtClean="0">
                <a:solidFill>
                  <a:srgbClr val="FF0000"/>
                </a:solidFill>
              </a:rPr>
              <a:t>&lt;GO process Y&gt; </a:t>
            </a:r>
            <a:r>
              <a:rPr lang="en-US" sz="2400" i="1" dirty="0" smtClean="0"/>
              <a:t>and 'process is result of' some '</a:t>
            </a:r>
            <a:r>
              <a:rPr lang="en-US" sz="2400" i="1" dirty="0" err="1" smtClean="0"/>
              <a:t>MHC:epitope</a:t>
            </a:r>
            <a:r>
              <a:rPr lang="en-US" sz="2400" i="1" dirty="0" smtClean="0"/>
              <a:t> complex binding to TCR')</a:t>
            </a:r>
          </a:p>
          <a:p>
            <a:r>
              <a:rPr lang="en-US" sz="2400" dirty="0" smtClean="0"/>
              <a:t>For example: “IL-17 ELISPOT” in the IEDB is logically defined as</a:t>
            </a:r>
          </a:p>
          <a:p>
            <a:pPr>
              <a:buNone/>
            </a:pPr>
            <a:r>
              <a:rPr lang="en-US" sz="2400" dirty="0" smtClean="0"/>
              <a:t>=  </a:t>
            </a:r>
            <a:r>
              <a:rPr lang="en-US" sz="2400" i="1" dirty="0" smtClean="0">
                <a:solidFill>
                  <a:srgbClr val="FF0000"/>
                </a:solidFill>
              </a:rPr>
              <a:t>'ELISPOT assay‘  </a:t>
            </a:r>
            <a:r>
              <a:rPr lang="en-US" sz="2400" i="1" dirty="0" smtClean="0"/>
              <a:t>and </a:t>
            </a:r>
            <a:r>
              <a:rPr lang="en-US" sz="2400" i="1" dirty="0" err="1" smtClean="0"/>
              <a:t>has_specified_output</a:t>
            </a:r>
            <a:r>
              <a:rPr lang="en-US" sz="2400" i="1" dirty="0" smtClean="0"/>
              <a:t> some </a:t>
            </a:r>
            <a:br>
              <a:rPr lang="en-US" sz="2400" i="1" dirty="0" smtClean="0"/>
            </a:br>
            <a:r>
              <a:rPr lang="en-US" sz="2400" i="1" dirty="0" smtClean="0"/>
              <a:t>'measurement datum‘  and 'is about' some </a:t>
            </a:r>
            <a:br>
              <a:rPr lang="en-US" sz="2400" i="1" dirty="0" smtClean="0"/>
            </a:br>
            <a:r>
              <a:rPr lang="en-US" sz="2400" i="1" dirty="0" smtClean="0"/>
              <a:t>(</a:t>
            </a:r>
            <a:r>
              <a:rPr lang="en-US" sz="2400" i="1" dirty="0" smtClean="0">
                <a:solidFill>
                  <a:srgbClr val="FF0000"/>
                </a:solidFill>
              </a:rPr>
              <a:t>‘IL-17 production’ </a:t>
            </a:r>
            <a:r>
              <a:rPr lang="en-US" sz="2400" i="1" dirty="0" smtClean="0"/>
              <a:t>and process is result of' some '</a:t>
            </a:r>
            <a:r>
              <a:rPr lang="en-US" sz="2400" i="1" dirty="0" err="1" smtClean="0"/>
              <a:t>MHC:epitope</a:t>
            </a:r>
            <a:r>
              <a:rPr lang="en-US" sz="2400" i="1" dirty="0" smtClean="0"/>
              <a:t> complex binding to TCR')</a:t>
            </a:r>
          </a:p>
          <a:p>
            <a:r>
              <a:rPr lang="en-US" sz="2400" dirty="0" smtClean="0"/>
              <a:t>Required expanding </a:t>
            </a:r>
            <a:r>
              <a:rPr lang="en-US" sz="2400" i="1" dirty="0" smtClean="0"/>
              <a:t>parent assay types </a:t>
            </a:r>
            <a:r>
              <a:rPr lang="en-US" sz="2400" dirty="0" smtClean="0"/>
              <a:t>(OBI) and </a:t>
            </a:r>
            <a:r>
              <a:rPr lang="en-US" sz="2400" i="1" dirty="0" smtClean="0"/>
              <a:t>GO process</a:t>
            </a:r>
          </a:p>
          <a:p>
            <a:pPr>
              <a:buNone/>
            </a:pPr>
            <a:endParaRPr lang="en-US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447800"/>
            <a:ext cx="8305800" cy="297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Adding parent assay types to OBI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983163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/>
              <a:t>label: </a:t>
            </a:r>
            <a:r>
              <a:rPr lang="en-US" sz="2400" dirty="0" err="1" smtClean="0"/>
              <a:t>cytometric</a:t>
            </a:r>
            <a:r>
              <a:rPr lang="en-US" sz="2400" dirty="0" smtClean="0"/>
              <a:t> bead array assay</a:t>
            </a:r>
            <a:endParaRPr lang="en-US" sz="2400" b="1" dirty="0" smtClean="0"/>
          </a:p>
          <a:p>
            <a:r>
              <a:rPr lang="en-US" sz="2400" b="1" dirty="0" smtClean="0"/>
              <a:t>definition</a:t>
            </a:r>
            <a:r>
              <a:rPr lang="en-US" sz="2400" dirty="0" smtClean="0"/>
              <a:t>: An assay in which a series of beads coated with antibodies specific for different </a:t>
            </a:r>
            <a:r>
              <a:rPr lang="en-US" sz="2400" dirty="0" err="1" smtClean="0"/>
              <a:t>analytes</a:t>
            </a:r>
            <a:r>
              <a:rPr lang="en-US" sz="2400" dirty="0" smtClean="0"/>
              <a:t> and marked with discrete fluorescent labels are used to simultaneously capture and </a:t>
            </a:r>
            <a:r>
              <a:rPr lang="en-US" sz="2400" dirty="0" err="1" smtClean="0"/>
              <a:t>quantitate</a:t>
            </a:r>
            <a:r>
              <a:rPr lang="en-US" sz="2400" dirty="0" smtClean="0"/>
              <a:t> soluble </a:t>
            </a:r>
            <a:r>
              <a:rPr lang="en-US" sz="2400" dirty="0" err="1" smtClean="0"/>
              <a:t>analytes</a:t>
            </a:r>
            <a:r>
              <a:rPr lang="en-US" sz="2400" dirty="0" smtClean="0"/>
              <a:t> using flow </a:t>
            </a:r>
            <a:r>
              <a:rPr lang="en-US" sz="2400" dirty="0" err="1" smtClean="0"/>
              <a:t>cytometric</a:t>
            </a:r>
            <a:r>
              <a:rPr lang="en-US" sz="2400" dirty="0" smtClean="0"/>
              <a:t> analysis.</a:t>
            </a:r>
          </a:p>
          <a:p>
            <a:r>
              <a:rPr lang="en-US" sz="2400" b="1" dirty="0" smtClean="0"/>
              <a:t>alternative term: </a:t>
            </a:r>
            <a:r>
              <a:rPr lang="en-US" sz="2400" dirty="0" smtClean="0"/>
              <a:t>multiplexed bead assay, CBA assay</a:t>
            </a:r>
          </a:p>
          <a:p>
            <a:r>
              <a:rPr lang="en-US" sz="2400" b="1" dirty="0" smtClean="0"/>
              <a:t>example of usage</a:t>
            </a:r>
            <a:r>
              <a:rPr lang="en-US" sz="2400" dirty="0" smtClean="0"/>
              <a:t>: Using a </a:t>
            </a:r>
            <a:r>
              <a:rPr lang="en-US" sz="2400" dirty="0" err="1" smtClean="0"/>
              <a:t>Luminex</a:t>
            </a:r>
            <a:r>
              <a:rPr lang="en-US" sz="2400" dirty="0" smtClean="0"/>
              <a:t> machine to detect IFN-gamma and IL-10 in the supernatant of a cell culture</a:t>
            </a:r>
          </a:p>
          <a:p>
            <a:pPr>
              <a:buFont typeface="Wingdings"/>
              <a:buChar char="à"/>
            </a:pPr>
            <a:r>
              <a:rPr lang="en-US" sz="2400" dirty="0" smtClean="0">
                <a:sym typeface="Wingdings" pitchFamily="2" charset="2"/>
              </a:rPr>
              <a:t>“Parent” assay definitions are discussed in OBI as a group and derived by consensus, to ensure exactness and ability to re-use. </a:t>
            </a:r>
          </a:p>
          <a:p>
            <a:pPr>
              <a:buFont typeface="Wingdings"/>
              <a:buChar char="à"/>
            </a:pPr>
            <a:r>
              <a:rPr lang="en-US" sz="2400" dirty="0" smtClean="0">
                <a:sym typeface="Wingdings" pitchFamily="2" charset="2"/>
              </a:rPr>
              <a:t>Child terms that follow design patterns are added without group discussion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Modifying external </a:t>
            </a:r>
            <a:r>
              <a:rPr lang="en-US" dirty="0" err="1" smtClean="0"/>
              <a:t>ontologies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Requests for new / modified terms are made through their respective trackers </a:t>
            </a:r>
            <a:br>
              <a:rPr lang="en-US" sz="2800" dirty="0" smtClean="0"/>
            </a:br>
            <a:r>
              <a:rPr lang="en-US" sz="2800" dirty="0" smtClean="0"/>
              <a:t>(sometimes additional prodding is needed)</a:t>
            </a:r>
          </a:p>
          <a:p>
            <a:r>
              <a:rPr lang="en-US" sz="2800" dirty="0" smtClean="0"/>
              <a:t>Often results in email discussions that clarify issues and result in improved definitions (but take time)</a:t>
            </a:r>
          </a:p>
          <a:p>
            <a:r>
              <a:rPr lang="en-US" sz="2800" dirty="0" smtClean="0"/>
              <a:t>Succeeded with GO, </a:t>
            </a:r>
            <a:r>
              <a:rPr lang="en-US" sz="2800" dirty="0" err="1" smtClean="0"/>
              <a:t>ChEBI</a:t>
            </a:r>
            <a:r>
              <a:rPr lang="en-US" sz="2800" dirty="0" smtClean="0"/>
              <a:t>, PRO, OGMS, IDO, PATO, UO, …</a:t>
            </a:r>
          </a:p>
          <a:p>
            <a:r>
              <a:rPr lang="en-US" sz="2800" dirty="0" smtClean="0"/>
              <a:t>Resulting terms are imported into OBI to reference them in logical definitions 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i="1" dirty="0" smtClean="0"/>
              <a:t>Using MIREOT mechanism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 Some terms have no ‘natural home ontology’, and are kept in OBI until they can be moved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Mapping IEDB assay types to OBI classes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" y="1219200"/>
            <a:ext cx="90201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590800" y="2819400"/>
            <a:ext cx="3886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Spreadsheet based template </a:t>
            </a:r>
          </a:p>
          <a:p>
            <a:pPr algn="ctr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Benefits of using OBI classes </a:t>
            </a:r>
            <a:br>
              <a:rPr lang="en-US" dirty="0" smtClean="0"/>
            </a:br>
            <a:r>
              <a:rPr lang="en-US" dirty="0" smtClean="0"/>
              <a:t>for IEDB assay types internally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Formal definitions of assay types serve as </a:t>
            </a:r>
            <a:r>
              <a:rPr lang="en-US" sz="2800" dirty="0" err="1" smtClean="0"/>
              <a:t>curation</a:t>
            </a:r>
            <a:r>
              <a:rPr lang="en-US" sz="2800" dirty="0" smtClean="0"/>
              <a:t> rules</a:t>
            </a:r>
          </a:p>
          <a:p>
            <a:r>
              <a:rPr lang="en-US" sz="2800" dirty="0" smtClean="0"/>
              <a:t>Issues arising in </a:t>
            </a:r>
            <a:r>
              <a:rPr lang="en-US" sz="2800" dirty="0" err="1" smtClean="0"/>
              <a:t>curation</a:t>
            </a:r>
            <a:r>
              <a:rPr lang="en-US" sz="2800" dirty="0" smtClean="0"/>
              <a:t> are reflected 1:1 by issues in writing definitions</a:t>
            </a:r>
          </a:p>
          <a:p>
            <a:r>
              <a:rPr lang="en-US" sz="2800" dirty="0" smtClean="0"/>
              <a:t>Linking to GO identified duplicate assay types (introduced in the IEDB controlled vocabulary as a result of changes in nomenclature over time)</a:t>
            </a:r>
          </a:p>
          <a:p>
            <a:pPr>
              <a:buFont typeface="Wingdings"/>
              <a:buChar char="à"/>
            </a:pPr>
            <a:r>
              <a:rPr lang="en-US" sz="2800" dirty="0" smtClean="0">
                <a:sym typeface="Wingdings" pitchFamily="2" charset="2"/>
              </a:rPr>
              <a:t>The same could have been achieved by carefully writing definitions for our controlled vocabulary terms, but ontologies can do more…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 t="11458" r="44948" b="34375"/>
          <a:stretch>
            <a:fillRect/>
          </a:stretch>
        </p:blipFill>
        <p:spPr bwMode="auto">
          <a:xfrm>
            <a:off x="0" y="1295400"/>
            <a:ext cx="922899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 cstate="print"/>
          <a:srcRect l="220" t="10417" r="44729" b="32292"/>
          <a:stretch>
            <a:fillRect/>
          </a:stretch>
        </p:blipFill>
        <p:spPr bwMode="auto">
          <a:xfrm>
            <a:off x="-1" y="1295400"/>
            <a:ext cx="911629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introduces hierarchy</a:t>
            </a:r>
            <a:endParaRPr lang="en-US" dirty="0"/>
          </a:p>
        </p:txBody>
      </p:sp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5" cstate="print"/>
          <a:srcRect t="10417" r="44729" b="33333"/>
          <a:stretch>
            <a:fillRect/>
          </a:stretch>
        </p:blipFill>
        <p:spPr bwMode="auto">
          <a:xfrm>
            <a:off x="0" y="1295400"/>
            <a:ext cx="932215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0" y="24384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Display with  community specific</a:t>
            </a:r>
            <a:br>
              <a:rPr lang="en-US" sz="2400" dirty="0" smtClean="0"/>
            </a:br>
            <a:r>
              <a:rPr lang="en-US" sz="2400" dirty="0" smtClean="0"/>
              <a:t>“IEDB alternative label”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2438400"/>
          <a:ext cx="86106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35369"/>
                <a:gridCol w="52988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Assay type ID 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[Primary Key]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Assay type name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Ontology ID</a:t>
                      </a:r>
                    </a:p>
                    <a:p>
                      <a:r>
                        <a:rPr lang="en-US" sz="2000" dirty="0" smtClean="0"/>
                        <a:t>[could be more than just OBI]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IFN-g ELISPOT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http://purl.obolibrary.org/obo/OBI_0001414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Survival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http://purl.obolibrary.org/obo/OBI_0001334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IL-10</a:t>
                      </a:r>
                      <a:r>
                        <a:rPr lang="en-US" sz="2000" baseline="0" dirty="0" smtClean="0"/>
                        <a:t> FACS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http://purl.obolibrary.org/obo/OBI_0000414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http://purl.obolibrary.org/obo/OBI_0002114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using OBI for external users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Required (minimal) modification of the assay type table</a:t>
            </a:r>
            <a:endParaRPr lang="en-U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r="61704"/>
          <a:stretch>
            <a:fillRect/>
          </a:stretch>
        </p:blipFill>
        <p:spPr bwMode="auto">
          <a:xfrm>
            <a:off x="304800" y="2362200"/>
            <a:ext cx="33528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5562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This allowed us to use OBI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4688" r="80263" b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18288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Ontology driven search interface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5486400"/>
            <a:ext cx="5105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Search for groups of related assays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Search using synonyms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Use IEDB specific labels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High level class hierarchy (partial)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3" y="1185862"/>
            <a:ext cx="8809037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Export IEDB data into triple store, enabling </a:t>
            </a:r>
            <a:r>
              <a:rPr lang="en-US" dirty="0" err="1" smtClean="0"/>
              <a:t>Sparql</a:t>
            </a:r>
            <a:r>
              <a:rPr lang="en-US" dirty="0" smtClean="0"/>
              <a:t> queries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 seamless interoperability</a:t>
            </a:r>
            <a:endParaRPr lang="en-US" dirty="0" smtClean="0"/>
          </a:p>
          <a:p>
            <a:r>
              <a:rPr lang="en-US" dirty="0" smtClean="0"/>
              <a:t>Integration into rule based validation system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smtClean="0"/>
              <a:t>Overall Conclusions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>
            <a:no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The IEDB catalogs and organizes experimental data characterizing immune epitopes</a:t>
            </a:r>
          </a:p>
          <a:p>
            <a:r>
              <a:rPr lang="en-US" dirty="0" smtClean="0"/>
              <a:t>We implemented a machine learning pipeline to identify and triage journal articles relevant for subject areas of interest</a:t>
            </a:r>
          </a:p>
          <a:p>
            <a:r>
              <a:rPr lang="en-US" dirty="0" smtClean="0"/>
              <a:t>OBI provides a framework to represent experimental information in an interoperable and semantically rich format that has immediate benefits for database resources such as the IEDB</a:t>
            </a:r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Flow </a:t>
            </a:r>
            <a:r>
              <a:rPr lang="en-US" dirty="0" err="1" smtClean="0"/>
              <a:t>cytometry</a:t>
            </a:r>
            <a:r>
              <a:rPr lang="en-US" dirty="0" smtClean="0"/>
              <a:t> for IEDB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>
            <a:normAutofit fontScale="92500"/>
          </a:bodyPr>
          <a:lstStyle/>
          <a:p>
            <a:r>
              <a:rPr lang="en-US" sz="2800" b="1" i="1" dirty="0" smtClean="0"/>
              <a:t>IL-10 production </a:t>
            </a:r>
            <a:r>
              <a:rPr lang="en-US" sz="2800" dirty="0" smtClean="0"/>
              <a:t>(GO)</a:t>
            </a:r>
          </a:p>
          <a:p>
            <a:r>
              <a:rPr lang="en-US" sz="2800" b="1" i="1" dirty="0" smtClean="0"/>
              <a:t>Epitope specific IL-10 production by T cells </a:t>
            </a:r>
            <a:r>
              <a:rPr lang="en-US" sz="2800" dirty="0" smtClean="0"/>
              <a:t>(OBI helper term).</a:t>
            </a:r>
          </a:p>
          <a:p>
            <a:pPr lvl="1"/>
            <a:r>
              <a:rPr lang="en-US" sz="2400" dirty="0" smtClean="0"/>
              <a:t>Textual Definition: “A biological process where </a:t>
            </a:r>
            <a:r>
              <a:rPr lang="en-US" sz="2400" b="1" dirty="0" smtClean="0"/>
              <a:t>T cells </a:t>
            </a:r>
            <a:r>
              <a:rPr lang="en-US" sz="2400" dirty="0" smtClean="0"/>
              <a:t>produce IL-10 resulting from the recognition of a T cell epitope”</a:t>
            </a:r>
          </a:p>
          <a:p>
            <a:pPr lvl="1"/>
            <a:r>
              <a:rPr lang="en-US" sz="2400" dirty="0" smtClean="0"/>
              <a:t>Logical definition: </a:t>
            </a:r>
            <a:br>
              <a:rPr lang="en-US" sz="2400" dirty="0" smtClean="0"/>
            </a:br>
            <a:r>
              <a:rPr lang="en-US" sz="2400" dirty="0" smtClean="0"/>
              <a:t>“'interleukin-10 production‘  and ('process is result of' some '</a:t>
            </a:r>
            <a:r>
              <a:rPr lang="en-US" sz="2400" dirty="0" err="1" smtClean="0"/>
              <a:t>MHC:epitope</a:t>
            </a:r>
            <a:r>
              <a:rPr lang="en-US" sz="2400" dirty="0" smtClean="0"/>
              <a:t> complex binding to TCR')”</a:t>
            </a:r>
          </a:p>
          <a:p>
            <a:r>
              <a:rPr lang="en-US" sz="2800" b="1" i="1" dirty="0" smtClean="0"/>
              <a:t>Intracellular cytokine staining assay </a:t>
            </a:r>
            <a:r>
              <a:rPr lang="en-US" sz="2800" dirty="0" smtClean="0"/>
              <a:t>(OBI)</a:t>
            </a:r>
          </a:p>
          <a:p>
            <a:r>
              <a:rPr lang="en-US" sz="2800" b="1" i="1" dirty="0" smtClean="0"/>
              <a:t>T cell epitope intracellular cytokine staining IL-10 assay </a:t>
            </a:r>
            <a:r>
              <a:rPr lang="en-US" sz="2800" dirty="0" smtClean="0"/>
              <a:t>(OBI, term that really just the IEDB wants)</a:t>
            </a:r>
            <a:endParaRPr lang="en-US" sz="2800" b="1" i="1" dirty="0" smtClean="0"/>
          </a:p>
          <a:p>
            <a:pPr>
              <a:buNone/>
            </a:pPr>
            <a:r>
              <a:rPr lang="en-US" sz="2800" dirty="0" smtClean="0">
                <a:sym typeface="Wingdings" pitchFamily="2" charset="2"/>
              </a:rPr>
              <a:t> Tie to cells, </a:t>
            </a:r>
            <a:r>
              <a:rPr lang="en-US" sz="2800" smtClean="0">
                <a:sym typeface="Wingdings" pitchFamily="2" charset="2"/>
              </a:rPr>
              <a:t>cell populations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Immunology terms in OBI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There is no ‘immune epitope ontology’ </a:t>
            </a:r>
            <a:br>
              <a:rPr lang="en-US" sz="2400" dirty="0" smtClean="0"/>
            </a:b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merged into OBI</a:t>
            </a:r>
          </a:p>
          <a:p>
            <a:r>
              <a:rPr lang="en-US" sz="2400" dirty="0" smtClean="0"/>
              <a:t>These terms are looking for a new home: </a:t>
            </a:r>
          </a:p>
          <a:p>
            <a:pPr lvl="1"/>
            <a:r>
              <a:rPr lang="en-US" sz="2000" dirty="0" smtClean="0"/>
              <a:t>disposition to be bound by immune receptor</a:t>
            </a:r>
          </a:p>
          <a:p>
            <a:pPr lvl="1"/>
            <a:r>
              <a:rPr lang="en-US" sz="2000" dirty="0" smtClean="0"/>
              <a:t>binding</a:t>
            </a:r>
          </a:p>
          <a:p>
            <a:pPr lvl="1"/>
            <a:r>
              <a:rPr lang="en-US" sz="2000" dirty="0" smtClean="0"/>
              <a:t>Epitope, antigen, immunogen, allergen, host</a:t>
            </a:r>
          </a:p>
          <a:p>
            <a:pPr lvl="1"/>
            <a:r>
              <a:rPr lang="en-US" sz="2000" dirty="0" smtClean="0"/>
              <a:t>‘epitope specific cytokine production by T cells’</a:t>
            </a:r>
          </a:p>
          <a:p>
            <a:pPr lvl="1"/>
            <a:r>
              <a:rPr lang="en-US" sz="2000" dirty="0" smtClean="0"/>
              <a:t>Environmental exposure / proximity to infectious agent (IDO)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381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Thanks!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127125"/>
            <a:ext cx="2971800" cy="4343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/>
              <a:t>SAIC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Stephen Greenlee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Jason Cantrell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Jason Buell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Robert Hinman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Kelly Wheeler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Eric Gutt</a:t>
            </a:r>
            <a:endParaRPr lang="en-US" sz="1100" smtClean="0"/>
          </a:p>
          <a:p>
            <a:pPr eaLnBrk="1" hangingPunct="1">
              <a:lnSpc>
                <a:spcPct val="80000"/>
              </a:lnSpc>
            </a:pPr>
            <a:endParaRPr lang="en-US" sz="11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/>
              <a:t>San Diego Supercomputer Center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Phil Bourne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Julia Ponomarenko</a:t>
            </a:r>
            <a:endParaRPr lang="en-US" sz="1100" smtClean="0"/>
          </a:p>
          <a:p>
            <a:pPr eaLnBrk="1" hangingPunct="1">
              <a:lnSpc>
                <a:spcPct val="80000"/>
              </a:lnSpc>
            </a:pPr>
            <a:endParaRPr lang="en-US" sz="11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/>
              <a:t>Technical University of Denmark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Ole Lund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Morten Nielsen</a:t>
            </a:r>
            <a:endParaRPr lang="en-US" sz="11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1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/>
              <a:t>University of Copenhagen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Søren Buus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3400" y="1273175"/>
            <a:ext cx="4956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La Jolla Institute for Allergy &amp; Immunology</a:t>
            </a:r>
          </a:p>
        </p:txBody>
      </p:sp>
      <p:pic>
        <p:nvPicPr>
          <p:cNvPr id="20485" name="Picture 2" descr="C:\Users\wfleri\Documents\IEDB\Meetings\Annual Workshop\2010\Annual Meeting\IEDB group sh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5" y="1866900"/>
            <a:ext cx="5688013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ure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19268"/>
            <a:ext cx="9067800" cy="55098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OBI – Recent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eagle-</a:t>
            </a:r>
            <a:r>
              <a:rPr lang="en-US" dirty="0" err="1" smtClean="0"/>
              <a:t>i</a:t>
            </a:r>
            <a:r>
              <a:rPr lang="en-US" dirty="0" smtClean="0"/>
              <a:t> project has/is integrating large vocabulary of research resources into OBI</a:t>
            </a:r>
          </a:p>
          <a:p>
            <a:r>
              <a:rPr lang="en-US" dirty="0" smtClean="0"/>
              <a:t>Evidence Ontology (ECO) codes are being mapped 1:1 to OBI classes to allow ‘round-tripping’ between simple codes (‘direct assay evidence’) and expressive OWL</a:t>
            </a:r>
          </a:p>
          <a:p>
            <a:r>
              <a:rPr lang="en-US" dirty="0" smtClean="0"/>
              <a:t>Finalization of OBI-core:</a:t>
            </a:r>
          </a:p>
          <a:p>
            <a:pPr lvl="1"/>
            <a:r>
              <a:rPr lang="en-US" dirty="0" smtClean="0"/>
              <a:t>Subset of OBI with extra promises for stability and quality</a:t>
            </a:r>
          </a:p>
          <a:p>
            <a:pPr lvl="1"/>
            <a:r>
              <a:rPr lang="en-US" dirty="0" smtClean="0"/>
              <a:t>Education tool for both users (where to look) and developers (where to add stuff)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229600" cy="1143000"/>
          </a:xfrm>
        </p:spPr>
        <p:txBody>
          <a:bodyPr/>
          <a:lstStyle/>
          <a:p>
            <a:r>
              <a:rPr lang="en-US" dirty="0" smtClean="0"/>
              <a:t>OBI  inner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48768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hlinkClick r:id="rId2" tooltip="http://purl.obolibrary.org/obo/OBI_0600008"/>
              </a:rPr>
              <a:t>planned process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hlinkClick r:id="rId3" tooltip="http://purl.obolibrary.org/obo/OBI_0000066"/>
              </a:rPr>
              <a:t>investigation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>
                <a:hlinkClick r:id="rId4" tooltip="http://purl.obolibrary.org/obo/OBI_0000471"/>
              </a:rPr>
              <a:t>study design execution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>
                <a:hlinkClick r:id="rId2" tooltip="http://purl.obolibrary.org/obo/OBI_0600008"/>
              </a:rPr>
              <a:t>acquisition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>
                <a:hlinkClick r:id="rId5" tooltip="http://purl.obolibrary.org/obo/OBI_0000659"/>
              </a:rPr>
              <a:t>specimen collection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>
                <a:hlinkClick r:id="rId6" tooltip="http://purl.obolibrary.org/obo/OBI_0600004"/>
              </a:rPr>
              <a:t>human subject enrollment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>
                <a:hlinkClick r:id="rId7" tooltip="http://purl.obolibrary.org/obo/OBI_0000070"/>
              </a:rPr>
              <a:t>material transformation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hlinkClick r:id="rId7" tooltip="http://purl.obolibrary.org/obo/OBI_0000070"/>
              </a:rPr>
              <a:t>assay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>
                <a:hlinkClick r:id="rId8" tooltip="http://purl.obolibrary.org/obo/OBI_0200000"/>
              </a:rPr>
              <a:t>data transformation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>
                <a:hlinkClick r:id="rId9" tooltip="http://purl.obolibrary.org/obo/IAO_0000572"/>
              </a:rPr>
              <a:t>documenting 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2400" dirty="0" smtClean="0">
                <a:hlinkClick r:id="rId10" tooltip="http://purl.obolibrary.org/obo/IAO_0000030"/>
              </a:rPr>
              <a:t>information content entity</a:t>
            </a: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>
                <a:hlinkClick r:id="rId11" tooltip="http://purl.obolibrary.org/obo/IAO_0000310"/>
              </a:rPr>
              <a:t>document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>
                <a:hlinkClick r:id="rId12" tooltip="http://purl.obolibrary.org/obo/OBI_0500000"/>
              </a:rPr>
              <a:t>study design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>
                <a:hlinkClick r:id="rId13" tooltip="http://purl.obolibrary.org/obo/IAO_0000415"/>
              </a:rPr>
              <a:t>hypothesis textual entity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>
                <a:hlinkClick r:id="rId14" tooltip="http://purl.obolibrary.org/obo/OBI_0000272"/>
              </a:rPr>
              <a:t>protocol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>
                <a:hlinkClick r:id="rId15" tooltip="http://purl.obolibrary.org/obo/OBI_0000750"/>
              </a:rPr>
              <a:t>independent variable specification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>
                <a:hlinkClick r:id="rId16" tooltip="http://purl.obolibrary.org/obo/OBI_0000751"/>
              </a:rPr>
              <a:t>dependent variable specification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>
                <a:hlinkClick r:id="rId17" tooltip="http://purl.obolibrary.org/obo/IAO_0000109"/>
              </a:rPr>
              <a:t>measurement datum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>
                <a:hlinkClick r:id="rId18" tooltip="http://purl.obolibrary.org/obo/IAO_0000027"/>
              </a:rPr>
              <a:t>data item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>
                <a:hlinkClick r:id="rId19" tooltip="http://purl.obolibrary.org/obo/IAO_0000144"/>
              </a:rPr>
              <a:t>conclusion textual entity</a:t>
            </a:r>
            <a:endParaRPr lang="en-US" sz="18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91000" y="20574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0" tooltip="http://purl.obolibrary.org/obo/OBI_0000202"/>
              </a:rPr>
              <a:t>dependent continuant</a:t>
            </a:r>
          </a:p>
          <a:p>
            <a:pPr marL="742950" lvl="1" indent="-285750">
              <a:buFont typeface="Arial" pitchFamily="34" charset="0"/>
              <a:buChar char="–"/>
            </a:pPr>
            <a:r>
              <a:rPr lang="en-US" dirty="0" smtClean="0">
                <a:hlinkClick r:id="rId21" tooltip="http://purl.obolibrary.org/obo/OBI_0000453"/>
              </a:rPr>
              <a:t>measure function</a:t>
            </a:r>
            <a:endParaRPr lang="en-US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0" tooltip="http://purl.obolibrary.org/obo/OBI_0000202"/>
              </a:rPr>
              <a:t>investigation agent role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2" tooltip="http://purl.obolibrary.org/obo/OBI_0000097"/>
              </a:rPr>
              <a:t>study subject role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buFont typeface="Arial" pitchFamily="34" charset="0"/>
              <a:buChar char="–"/>
            </a:pPr>
            <a:r>
              <a:rPr lang="en-US" dirty="0" smtClean="0">
                <a:hlinkClick r:id="rId22" tooltip="http://purl.obolibrary.org/obo/OBI_0000097"/>
              </a:rPr>
              <a:t>specimen role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3" tooltip="http://purl.obolibrary.org/obo/OBI_0000181"/>
              </a:rPr>
              <a:t>material entity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4" tooltip="http://purl.obolibrary.org/obo/OBI_0000968"/>
              </a:rPr>
              <a:t>device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3" tooltip="http://purl.obolibrary.org/obo/OBI_0000181"/>
              </a:rPr>
              <a:t>population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5" tooltip="http://purl.obolibrary.org/obo/OBI_0100051"/>
              </a:rPr>
              <a:t>specimen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OBI outer core</a:t>
            </a: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0" y="1295400"/>
            <a:ext cx="9144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800" dirty="0" err="1" smtClean="0">
                <a:hlinkClick r:id="rId2" tooltip="http://purl.obolibrary.org/obo/GO_0008150"/>
              </a:rPr>
              <a:t>biological_process</a:t>
            </a:r>
            <a:r>
              <a:rPr lang="en-US" sz="1800" dirty="0" smtClean="0"/>
              <a:t> from the </a:t>
            </a:r>
            <a:r>
              <a:rPr lang="en-US" sz="1800" dirty="0" smtClean="0">
                <a:hlinkClick r:id="rId3" tooltip="http://www.geneontology.org"/>
              </a:rPr>
              <a:t>Gene Ontology</a:t>
            </a:r>
            <a:r>
              <a:rPr lang="en-US" sz="1800" dirty="0" smtClean="0"/>
              <a:t> (GO)</a:t>
            </a:r>
          </a:p>
          <a:p>
            <a:r>
              <a:rPr lang="en-US" sz="1800" dirty="0" smtClean="0">
                <a:hlinkClick r:id="rId4" tooltip="http://purl.obolibrary.org/obo/CL_0000000"/>
              </a:rPr>
              <a:t>cell</a:t>
            </a:r>
            <a:r>
              <a:rPr lang="en-US" sz="1800" dirty="0" smtClean="0"/>
              <a:t> from the </a:t>
            </a:r>
            <a:r>
              <a:rPr lang="en-US" sz="1800" dirty="0" smtClean="0">
                <a:hlinkClick r:id="rId5" tooltip="http://cellontology.org"/>
              </a:rPr>
              <a:t>Cell Ontology</a:t>
            </a:r>
            <a:r>
              <a:rPr lang="en-US" sz="1800" dirty="0" smtClean="0"/>
              <a:t> (CL)</a:t>
            </a:r>
          </a:p>
          <a:p>
            <a:r>
              <a:rPr lang="en-US" sz="1800" dirty="0" err="1" smtClean="0">
                <a:hlinkClick r:id="rId6" tooltip="http://purl.obolibrary.org/obo/GO_0005575"/>
              </a:rPr>
              <a:t>cellular_component</a:t>
            </a:r>
            <a:r>
              <a:rPr lang="en-US" sz="1800" dirty="0" smtClean="0"/>
              <a:t> from the </a:t>
            </a:r>
            <a:r>
              <a:rPr lang="en-US" sz="1800" dirty="0" smtClean="0">
                <a:hlinkClick r:id="rId3" tooltip="http://www.geneontology.org"/>
              </a:rPr>
              <a:t>Gene Ontology</a:t>
            </a:r>
            <a:r>
              <a:rPr lang="en-US" sz="1800" dirty="0" smtClean="0"/>
              <a:t> (GO)</a:t>
            </a:r>
          </a:p>
          <a:p>
            <a:r>
              <a:rPr lang="en-US" sz="1800" dirty="0" smtClean="0">
                <a:hlinkClick r:id="rId7" tooltip="http://purl.obolibrary.org/obo/ENVO_00010483"/>
              </a:rPr>
              <a:t>environmental material</a:t>
            </a:r>
            <a:r>
              <a:rPr lang="en-US" sz="1800" dirty="0" smtClean="0"/>
              <a:t> from the </a:t>
            </a:r>
            <a:r>
              <a:rPr lang="en-US" sz="1800" dirty="0" smtClean="0">
                <a:hlinkClick r:id="rId8" tooltip="http://environmentontology.org/"/>
              </a:rPr>
              <a:t>Environment Ontology</a:t>
            </a:r>
            <a:r>
              <a:rPr lang="en-US" sz="1800" dirty="0" smtClean="0"/>
              <a:t> (</a:t>
            </a:r>
            <a:r>
              <a:rPr lang="en-US" sz="1800" dirty="0" err="1" smtClean="0"/>
              <a:t>EnVO</a:t>
            </a:r>
            <a:r>
              <a:rPr lang="en-US" sz="1800" dirty="0" smtClean="0"/>
              <a:t>)</a:t>
            </a:r>
          </a:p>
          <a:p>
            <a:r>
              <a:rPr lang="en-US" sz="1800" dirty="0" smtClean="0">
                <a:hlinkClick r:id="rId9" tooltip="http://purl.obolibrary.org/obo/GAZ_00000448"/>
              </a:rPr>
              <a:t>geographical location</a:t>
            </a:r>
            <a:r>
              <a:rPr lang="en-US" sz="1800" dirty="0" smtClean="0"/>
              <a:t> from </a:t>
            </a:r>
            <a:r>
              <a:rPr lang="en-US" sz="1800" dirty="0" smtClean="0">
                <a:hlinkClick r:id="rId10" tooltip="http://bioportal.bioontology.org/ontologies/1397"/>
              </a:rPr>
              <a:t>Gazetteer</a:t>
            </a:r>
            <a:endParaRPr lang="en-US" sz="1800" dirty="0" smtClean="0"/>
          </a:p>
          <a:p>
            <a:r>
              <a:rPr lang="en-US" sz="1800" dirty="0" smtClean="0">
                <a:hlinkClick r:id="rId11" tooltip="http://purl.obolibrary.org/obo/CARO_0001008"/>
              </a:rPr>
              <a:t>gross anatomical part</a:t>
            </a:r>
            <a:r>
              <a:rPr lang="en-US" sz="1800" dirty="0" smtClean="0"/>
              <a:t> from the </a:t>
            </a:r>
            <a:r>
              <a:rPr lang="en-US" sz="1800" dirty="0" smtClean="0">
                <a:hlinkClick r:id="rId12" tooltip="http://www.bioontology.org/wiki/index.php/CARO:Main_Page"/>
              </a:rPr>
              <a:t>Common Anatomy Reference Ontology</a:t>
            </a:r>
            <a:r>
              <a:rPr lang="en-US" sz="1800" dirty="0" smtClean="0"/>
              <a:t> (CARO)</a:t>
            </a:r>
          </a:p>
          <a:p>
            <a:r>
              <a:rPr lang="en-US" sz="1800" dirty="0" smtClean="0">
                <a:hlinkClick r:id="rId13" tooltip="http://purl.obolibrary.org/obo/NCBITaxon_9606"/>
              </a:rPr>
              <a:t>Homo sapiens</a:t>
            </a:r>
            <a:r>
              <a:rPr lang="en-US" sz="1800" dirty="0" smtClean="0"/>
              <a:t> from the </a:t>
            </a:r>
            <a:r>
              <a:rPr lang="en-US" sz="1800" dirty="0" smtClean="0">
                <a:hlinkClick r:id="rId14" tooltip="http://www.ncbi.nlm.nih.gov/Taxonomy/taxonomyhome.html"/>
              </a:rPr>
              <a:t>National Center for Biotechnology Information Taxonomy</a:t>
            </a:r>
            <a:r>
              <a:rPr lang="en-US" sz="1800" dirty="0" smtClean="0"/>
              <a:t> (</a:t>
            </a:r>
            <a:r>
              <a:rPr lang="en-US" sz="1800" dirty="0" err="1" smtClean="0"/>
              <a:t>NCBITaxon</a:t>
            </a:r>
            <a:r>
              <a:rPr lang="en-US" sz="1800" dirty="0" smtClean="0"/>
              <a:t>)</a:t>
            </a:r>
          </a:p>
          <a:p>
            <a:r>
              <a:rPr lang="en-US" sz="1800" dirty="0" smtClean="0">
                <a:hlinkClick r:id="rId15" tooltip="http://purl.obolibrary.org/obo/IAO_0000003"/>
              </a:rPr>
              <a:t>measurement unit label</a:t>
            </a:r>
            <a:r>
              <a:rPr lang="en-US" sz="1800" dirty="0" smtClean="0"/>
              <a:t>, included to connect to the </a:t>
            </a:r>
            <a:r>
              <a:rPr lang="en-US" sz="1800" dirty="0" smtClean="0">
                <a:hlinkClick r:id="rId16" tooltip="http://code.google.com/p/unit-ontology/"/>
              </a:rPr>
              <a:t>Ontology of Units of Measurement</a:t>
            </a:r>
            <a:r>
              <a:rPr lang="en-US" sz="1800" dirty="0" smtClean="0"/>
              <a:t> (UO)</a:t>
            </a:r>
          </a:p>
          <a:p>
            <a:r>
              <a:rPr lang="en-US" sz="1800" dirty="0" smtClean="0">
                <a:hlinkClick r:id="rId17" tooltip="http://purl.obolibrary.org/obo/CHEBI_23367"/>
              </a:rPr>
              <a:t>molecular entity</a:t>
            </a:r>
            <a:r>
              <a:rPr lang="en-US" sz="1800" dirty="0" smtClean="0"/>
              <a:t> from </a:t>
            </a:r>
            <a:r>
              <a:rPr lang="en-US" sz="1800" dirty="0" smtClean="0">
                <a:hlinkClick r:id="rId18" tooltip="http://www.ebi.ac.uk/chebi/"/>
              </a:rPr>
              <a:t>Chemical Entities of Biological Interest</a:t>
            </a:r>
            <a:r>
              <a:rPr lang="en-US" sz="1800" dirty="0" smtClean="0"/>
              <a:t> (</a:t>
            </a:r>
            <a:r>
              <a:rPr lang="en-US" sz="1800" dirty="0" err="1" smtClean="0"/>
              <a:t>ChEBI</a:t>
            </a:r>
            <a:r>
              <a:rPr lang="en-US" sz="1800" dirty="0" smtClean="0"/>
              <a:t>)</a:t>
            </a:r>
          </a:p>
          <a:p>
            <a:r>
              <a:rPr lang="en-US" sz="1800" dirty="0" smtClean="0">
                <a:hlinkClick r:id="rId19" tooltip="http://purl.obolibrary.org/obo/OBI_0100026"/>
              </a:rPr>
              <a:t>organism</a:t>
            </a:r>
            <a:r>
              <a:rPr lang="en-US" sz="1800" dirty="0" smtClean="0"/>
              <a:t>, included to connect to the </a:t>
            </a:r>
            <a:r>
              <a:rPr lang="en-US" sz="1800" dirty="0" smtClean="0">
                <a:hlinkClick r:id="rId14" tooltip="http://www.ncbi.nlm.nih.gov/Taxonomy/taxonomyhome.html"/>
              </a:rPr>
              <a:t>National Center for Biotechnology Information Taxonomy</a:t>
            </a:r>
            <a:r>
              <a:rPr lang="en-US" sz="1800" dirty="0" smtClean="0"/>
              <a:t> (</a:t>
            </a:r>
            <a:r>
              <a:rPr lang="en-US" sz="1800" dirty="0" err="1" smtClean="0"/>
              <a:t>NCBITaxon</a:t>
            </a:r>
            <a:r>
              <a:rPr lang="en-US" sz="1800" dirty="0" smtClean="0"/>
              <a:t>)</a:t>
            </a:r>
          </a:p>
          <a:p>
            <a:r>
              <a:rPr lang="en-US" sz="1800" dirty="0" smtClean="0">
                <a:hlinkClick r:id="rId20" tooltip="http://purl.obolibrary.org/obo/BFO_0000019"/>
              </a:rPr>
              <a:t>quality</a:t>
            </a:r>
            <a:r>
              <a:rPr lang="en-US" sz="1800" dirty="0" smtClean="0"/>
              <a:t>, included to connect to the </a:t>
            </a:r>
            <a:r>
              <a:rPr lang="en-US" sz="1800" dirty="0" smtClean="0">
                <a:hlinkClick r:id="rId21" tooltip="http://obofoundry.org/wiki/index.php/PATO:Main_Page"/>
              </a:rPr>
              <a:t>Phenotypic Quality Ontology</a:t>
            </a:r>
            <a:r>
              <a:rPr lang="en-US" sz="1800" dirty="0" smtClean="0"/>
              <a:t> (PATO)</a:t>
            </a:r>
          </a:p>
          <a:p>
            <a:pPr>
              <a:buNone/>
            </a:pPr>
            <a:r>
              <a:rPr lang="en-US" sz="1800" i="1" dirty="0" smtClean="0"/>
              <a:t>The following two terms are not in OBI yet:</a:t>
            </a:r>
          </a:p>
          <a:p>
            <a:r>
              <a:rPr lang="en-US" sz="1800" dirty="0" smtClean="0">
                <a:hlinkClick r:id="rId22" tooltip="http://purl.obolibrary.org/obo/OGMS_0000063"/>
              </a:rPr>
              <a:t>disease course</a:t>
            </a:r>
            <a:r>
              <a:rPr lang="en-US" sz="1800" dirty="0" smtClean="0"/>
              <a:t> from the </a:t>
            </a:r>
            <a:r>
              <a:rPr lang="en-US" sz="1800" dirty="0" smtClean="0">
                <a:hlinkClick r:id="rId23" tooltip="http://code.google.com/p/ogms/"/>
              </a:rPr>
              <a:t>Ontology for General Medical Science</a:t>
            </a:r>
            <a:r>
              <a:rPr lang="en-US" sz="1800" dirty="0" smtClean="0"/>
              <a:t> (OGMS)</a:t>
            </a:r>
          </a:p>
          <a:p>
            <a:r>
              <a:rPr lang="en-US" sz="1800" dirty="0" err="1" smtClean="0">
                <a:hlinkClick r:id="rId24" tooltip="http://purl.obolibrary.org/obo/GO_0003674"/>
              </a:rPr>
              <a:t>molecular_function</a:t>
            </a:r>
            <a:r>
              <a:rPr lang="en-US" sz="1800" dirty="0" smtClean="0"/>
              <a:t> from the </a:t>
            </a:r>
            <a:r>
              <a:rPr lang="en-US" sz="1800" dirty="0" smtClean="0">
                <a:hlinkClick r:id="rId3" tooltip="http://www.geneontology.org"/>
              </a:rPr>
              <a:t>Gene Ontology</a:t>
            </a:r>
            <a:r>
              <a:rPr lang="en-US" sz="1800" dirty="0" smtClean="0"/>
              <a:t> (GO)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Ontology of Biomedical Investigations (OBI)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Immune Epitope Database (IEDB)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Representing IEDB experiments using OBI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Flow </a:t>
            </a:r>
            <a:r>
              <a:rPr lang="en-US" dirty="0" err="1" smtClean="0"/>
              <a:t>cytometry</a:t>
            </a:r>
            <a:r>
              <a:rPr lang="en-US" dirty="0" smtClean="0"/>
              <a:t> in OBI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52400" y="1676400"/>
            <a:ext cx="5334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4.81481E-6 L 6.93889E-18 0.1613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1205</Words>
  <Application>Microsoft Office PowerPoint</Application>
  <PresentationFormat>On-screen Show (4:3)</PresentationFormat>
  <Paragraphs>334</Paragraphs>
  <Slides>44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The Immune Epitope Database - Representing Experiments Using the Ontology of Biomedical Investigations</vt:lpstr>
      <vt:lpstr>Presentation Overview</vt:lpstr>
      <vt:lpstr>OBI – a user driven project</vt:lpstr>
      <vt:lpstr>High level class hierarchy (partial)</vt:lpstr>
      <vt:lpstr>PowerPoint Presentation</vt:lpstr>
      <vt:lpstr>OBI – Recent Development</vt:lpstr>
      <vt:lpstr>OBI  inner core</vt:lpstr>
      <vt:lpstr>OBI outer core</vt:lpstr>
      <vt:lpstr>Presentation Overview</vt:lpstr>
      <vt:lpstr>Immune Epitope Definition</vt:lpstr>
      <vt:lpstr>CD8+ T cell epitopes in viral infection</vt:lpstr>
      <vt:lpstr>CD8+ T cell epitopes in viral infection</vt:lpstr>
      <vt:lpstr>Goals of the Immune Epitope Database and Analysis Resource (IEDB)‏</vt:lpstr>
      <vt:lpstr>Populating the IEDB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IEDB applications</vt:lpstr>
      <vt:lpstr>Presentation Overview</vt:lpstr>
      <vt:lpstr>Using OBI to represent experiments in the IEDB</vt:lpstr>
      <vt:lpstr>epitope mapping experiments</vt:lpstr>
      <vt:lpstr>High level database structure</vt:lpstr>
      <vt:lpstr>Replacing IEDB controlled vocabularies  with OBI classes</vt:lpstr>
      <vt:lpstr>Original approach: controlled vocabularies</vt:lpstr>
      <vt:lpstr>OBI  hierarchy</vt:lpstr>
      <vt:lpstr>T cell epitope assay design pattern</vt:lpstr>
      <vt:lpstr>Adding parent assay types to OBI</vt:lpstr>
      <vt:lpstr>Modifying external ontologies</vt:lpstr>
      <vt:lpstr>Mapping IEDB assay types to OBI classes</vt:lpstr>
      <vt:lpstr>Benefits of using OBI classes  for IEDB assay types internally</vt:lpstr>
      <vt:lpstr>Reasoning introduces hierarchy</vt:lpstr>
      <vt:lpstr>Benefits of using OBI for external users</vt:lpstr>
      <vt:lpstr>Ontology driven search interface</vt:lpstr>
      <vt:lpstr>Future work</vt:lpstr>
      <vt:lpstr>Overall Conclusions</vt:lpstr>
      <vt:lpstr>Flow cytometry for IEDB</vt:lpstr>
      <vt:lpstr>Immunology terms in OBI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Bjoern Peters</dc:creator>
  <cp:lastModifiedBy>phismith</cp:lastModifiedBy>
  <cp:revision>169</cp:revision>
  <dcterms:created xsi:type="dcterms:W3CDTF">2006-08-16T00:00:00Z</dcterms:created>
  <dcterms:modified xsi:type="dcterms:W3CDTF">2012-06-14T23:46:58Z</dcterms:modified>
</cp:coreProperties>
</file>