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8" r:id="rId2"/>
    <p:sldMasterId id="2147483837" r:id="rId3"/>
    <p:sldMasterId id="2147483850" r:id="rId4"/>
    <p:sldMasterId id="2147483863" r:id="rId5"/>
    <p:sldMasterId id="2147483875" r:id="rId6"/>
    <p:sldMasterId id="2147483880" r:id="rId7"/>
    <p:sldMasterId id="2147483903" r:id="rId8"/>
    <p:sldMasterId id="2147483923" r:id="rId9"/>
    <p:sldMasterId id="2147483967" r:id="rId10"/>
    <p:sldMasterId id="2147483981" r:id="rId11"/>
    <p:sldMasterId id="2147483999" r:id="rId12"/>
    <p:sldMasterId id="2147484012" r:id="rId13"/>
    <p:sldMasterId id="2147484025" r:id="rId14"/>
    <p:sldMasterId id="2147484039" r:id="rId15"/>
  </p:sldMasterIdLst>
  <p:notesMasterIdLst>
    <p:notesMasterId r:id="rId97"/>
  </p:notesMasterIdLst>
  <p:sldIdLst>
    <p:sldId id="819" r:id="rId16"/>
    <p:sldId id="1097" r:id="rId17"/>
    <p:sldId id="984" r:id="rId18"/>
    <p:sldId id="837" r:id="rId19"/>
    <p:sldId id="839" r:id="rId20"/>
    <p:sldId id="939" r:id="rId21"/>
    <p:sldId id="940" r:id="rId22"/>
    <p:sldId id="842" r:id="rId23"/>
    <p:sldId id="843" r:id="rId24"/>
    <p:sldId id="844" r:id="rId25"/>
    <p:sldId id="846" r:id="rId26"/>
    <p:sldId id="848" r:id="rId27"/>
    <p:sldId id="852" r:id="rId28"/>
    <p:sldId id="853" r:id="rId29"/>
    <p:sldId id="857" r:id="rId30"/>
    <p:sldId id="858" r:id="rId31"/>
    <p:sldId id="860" r:id="rId32"/>
    <p:sldId id="985" r:id="rId33"/>
    <p:sldId id="861" r:id="rId34"/>
    <p:sldId id="1093" r:id="rId35"/>
    <p:sldId id="871" r:id="rId36"/>
    <p:sldId id="872" r:id="rId37"/>
    <p:sldId id="873" r:id="rId38"/>
    <p:sldId id="874" r:id="rId39"/>
    <p:sldId id="875" r:id="rId40"/>
    <p:sldId id="1071" r:id="rId41"/>
    <p:sldId id="876" r:id="rId42"/>
    <p:sldId id="878" r:id="rId43"/>
    <p:sldId id="879" r:id="rId44"/>
    <p:sldId id="881" r:id="rId45"/>
    <p:sldId id="910" r:id="rId46"/>
    <p:sldId id="911" r:id="rId47"/>
    <p:sldId id="912" r:id="rId48"/>
    <p:sldId id="986" r:id="rId49"/>
    <p:sldId id="990" r:id="rId50"/>
    <p:sldId id="1076" r:id="rId51"/>
    <p:sldId id="1077" r:id="rId52"/>
    <p:sldId id="1078" r:id="rId53"/>
    <p:sldId id="1079" r:id="rId54"/>
    <p:sldId id="1094" r:id="rId55"/>
    <p:sldId id="1082" r:id="rId56"/>
    <p:sldId id="1072" r:id="rId57"/>
    <p:sldId id="1074" r:id="rId58"/>
    <p:sldId id="1073" r:id="rId59"/>
    <p:sldId id="820" r:id="rId60"/>
    <p:sldId id="821" r:id="rId61"/>
    <p:sldId id="822" r:id="rId62"/>
    <p:sldId id="823" r:id="rId63"/>
    <p:sldId id="824" r:id="rId64"/>
    <p:sldId id="1006" r:id="rId65"/>
    <p:sldId id="1007" r:id="rId66"/>
    <p:sldId id="1010" r:id="rId67"/>
    <p:sldId id="1012" r:id="rId68"/>
    <p:sldId id="1014" r:id="rId69"/>
    <p:sldId id="1015" r:id="rId70"/>
    <p:sldId id="1017" r:id="rId71"/>
    <p:sldId id="1019" r:id="rId72"/>
    <p:sldId id="1033" r:id="rId73"/>
    <p:sldId id="1083" r:id="rId74"/>
    <p:sldId id="1080" r:id="rId75"/>
    <p:sldId id="1095" r:id="rId76"/>
    <p:sldId id="1061" r:id="rId77"/>
    <p:sldId id="1062" r:id="rId78"/>
    <p:sldId id="1063" r:id="rId79"/>
    <p:sldId id="997" r:id="rId80"/>
    <p:sldId id="998" r:id="rId81"/>
    <p:sldId id="1067" r:id="rId82"/>
    <p:sldId id="999" r:id="rId83"/>
    <p:sldId id="1000" r:id="rId84"/>
    <p:sldId id="1002" r:id="rId85"/>
    <p:sldId id="1003" r:id="rId86"/>
    <p:sldId id="1066" r:id="rId87"/>
    <p:sldId id="795" r:id="rId88"/>
    <p:sldId id="1068" r:id="rId89"/>
    <p:sldId id="1069" r:id="rId90"/>
    <p:sldId id="749" r:id="rId91"/>
    <p:sldId id="1070" r:id="rId92"/>
    <p:sldId id="611" r:id="rId93"/>
    <p:sldId id="796" r:id="rId94"/>
    <p:sldId id="1089" r:id="rId95"/>
    <p:sldId id="1090" r:id="rId9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08" autoAdjust="0"/>
    <p:restoredTop sz="90667" autoAdjust="0"/>
  </p:normalViewPr>
  <p:slideViewPr>
    <p:cSldViewPr>
      <p:cViewPr>
        <p:scale>
          <a:sx n="60" d="100"/>
          <a:sy n="60" d="100"/>
        </p:scale>
        <p:origin x="-154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6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56" Type="http://schemas.openxmlformats.org/officeDocument/2006/relationships/slide" Target="slides/slide41.xml"/><Relationship Id="rId77" Type="http://schemas.openxmlformats.org/officeDocument/2006/relationships/slide" Target="slides/slide62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93" Type="http://schemas.openxmlformats.org/officeDocument/2006/relationships/slide" Target="slides/slide78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8634D42-F84B-40C3-999F-53360F42D901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70C55B-55A5-496E-AC2A-DB325A81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healthadvice.info/what-is-crohns-disease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3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http://www.w3.org/People/Ivan/CorePresentations/HighLevelIntro/ </a:t>
            </a:r>
          </a:p>
        </p:txBody>
      </p:sp>
      <p:sp>
        <p:nvSpPr>
          <p:cNvPr id="613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3438" indent="-27439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7598" indent="-2195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6636" indent="-2195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5676" indent="-2195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4714" indent="-219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3754" indent="-219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2792" indent="-219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1832" indent="-219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476A4DE-1071-4B2E-BD3C-CEC5B9239028}" type="slidenum">
              <a:rPr 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Arial" pitchFamily="34" charset="0"/>
                <a:hlinkClick r:id="rId3"/>
              </a:rPr>
              <a:t>http://ehealthadvice.info/what-is-crohns-disease/</a:t>
            </a:r>
            <a:endParaRPr lang="en-US" altLang="en-US" smtClean="0">
              <a:latin typeface="Arial" pitchFamily="34" charset="0"/>
            </a:endParaRPr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632" indent="-2884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762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912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7061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1211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5360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9510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3659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B457B4-7DBB-4D22-A8CC-04AF34D0616E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http://www.ncbi.nlm.nih.gov/entrez/viewer.fcgi?db=nuccore&amp;id=116006492</a:t>
            </a:r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632" indent="-2884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762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912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7061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1211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5360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9510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3659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E1CAD7-C2B0-4B39-AA5C-D8018C8875FD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http://www.ebi.ac.uk/QuickGO/GTerm?id=GO:0007507#term=ancchart</a:t>
            </a:r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726691-1639-444C-BF55-40D4A03285BD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632" indent="-2884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762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912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7061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1211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5360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9510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3659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755219-69D1-43AE-80F0-B7AB372FD23A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4936CF-BA22-47DC-9643-A9B39AE50B03}" type="slidenum">
              <a:rPr lang="en-GB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GB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FC779A-94B7-45C7-96C3-877478B44DE3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7CBEDF-03A6-4CB2-87F5-71731AACD3AA}" type="slidenum">
              <a:rPr lang="en-GB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GB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7CBEDF-03A6-4CB2-87F5-71731AACD3AA}" type="slidenum">
              <a:rPr lang="en-GB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GB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Arial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Arial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Arial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3392A3-A207-4CA1-9E67-AD18E4427792}" type="slidenum">
              <a:rPr lang="en-US">
                <a:solidFill>
                  <a:srgbClr val="000000"/>
                </a:solidFill>
                <a:cs typeface="Arial" charset="0"/>
              </a:rPr>
              <a:pPr/>
              <a:t>35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cs typeface="Arial" charset="0"/>
              </a:rPr>
              <a:t>* = dedicated NIH funding</a:t>
            </a:r>
          </a:p>
        </p:txBody>
      </p:sp>
    </p:spTree>
    <p:extLst>
      <p:ext uri="{BB962C8B-B14F-4D97-AF65-F5344CB8AC3E}">
        <p14:creationId xmlns:p14="http://schemas.microsoft.com/office/powerpoint/2010/main" val="1619933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FC779A-94B7-45C7-96C3-877478B44DE3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from</a:t>
            </a:r>
            <a:r>
              <a:rPr lang="en-US" baseline="0" smtClean="0"/>
              <a:t> Gerard Christman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17F2-F37D-47C1-A155-D7159C4573D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09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B9C9-2993-4072-B34D-3A51931DAD60}" type="slidenum">
              <a:rPr lang="en-GB" smtClean="0">
                <a:solidFill>
                  <a:prstClr val="black"/>
                </a:solidFill>
              </a:rPr>
              <a:pPr/>
              <a:t>44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65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3455" indent="-274406"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7623" indent="-219525"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6672" indent="-219525"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5721" indent="-219525"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4770" indent="-219525" defTabSz="9284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3820" indent="-219525" defTabSz="9284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2869" indent="-219525" defTabSz="9284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1918" indent="-219525" defTabSz="9284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55BB15-E4E6-416C-80B5-928BB151E73B}" type="slidenum">
              <a:rPr lang="en-US" sz="1200">
                <a:solidFill>
                  <a:prstClr val="black"/>
                </a:solidFill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3455" indent="-274406"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7623" indent="-219525"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6672" indent="-219525"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5721" indent="-219525"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4770" indent="-219525" defTabSz="9284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3820" indent="-219525" defTabSz="9284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2869" indent="-219525" defTabSz="9284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1918" indent="-219525" defTabSz="9284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06FAAB-C0C3-4BDB-81FF-EC9463A7BA30}" type="slidenum">
              <a:rPr lang="en-US" altLang="en-US" sz="1200">
                <a:solidFill>
                  <a:prstClr val="black"/>
                </a:solidFill>
              </a:rPr>
              <a:pPr eaLnBrk="1" hangingPunct="1"/>
              <a:t>53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7613" y="712788"/>
            <a:ext cx="4559300" cy="3421062"/>
          </a:xfrm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719" y="4419511"/>
            <a:ext cx="5108707" cy="41324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h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3455" indent="-274406"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7623" indent="-219525"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6672" indent="-219525"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5721" indent="-219525" defTabSz="9284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4770" indent="-219525" defTabSz="9284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3820" indent="-219525" defTabSz="9284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2869" indent="-219525" defTabSz="9284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1918" indent="-219525" defTabSz="9284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A225DD-607D-40A9-B34A-39B3BC4E909B}" type="slidenum">
              <a:rPr lang="en-US" altLang="en-US" sz="1200">
                <a:solidFill>
                  <a:prstClr val="black"/>
                </a:solidFill>
              </a:rPr>
              <a:pPr eaLnBrk="1" hangingPunct="1"/>
              <a:t>58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7613" y="712788"/>
            <a:ext cx="4559300" cy="3421062"/>
          </a:xfrm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719" y="4419511"/>
            <a:ext cx="5110228" cy="41324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h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C55B-55A5-496E-AC2A-DB325A81A6F9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37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F09B2-390A-4171-916D-747F6BF1ACB0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>
                <a:cs typeface="Times New Roman" pitchFamily="18" charset="0"/>
              </a:rPr>
              <a:t>Searle 1996, p. 9.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F09B2-390A-4171-916D-747F6BF1ACB0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>
                <a:cs typeface="Times New Roman" pitchFamily="18" charset="0"/>
              </a:rPr>
              <a:t>Searle 1996, p. 9.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mtClean="0"/>
              <a:t>in M. Vargas and G. Yaffe, eds., </a:t>
            </a:r>
            <a:r>
              <a:rPr lang="en-US" sz="1200" i="1" smtClean="0"/>
              <a:t>Rational and Social Agency: Essays on the Philosophy of Michael Bratman </a:t>
            </a:r>
            <a:r>
              <a:rPr lang="en-US" sz="1200" smtClean="0"/>
              <a:t>(New York: Oxford University Press)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C55B-55A5-496E-AC2A-DB325A81A6F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0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670F5-31A0-498D-BE3B-3E68C29FB5A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http://en.wikipedia.org/wiki/Constitution#mediaviewer/File:Aristotle%27s_consitutions_diagram.png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3653E-E475-4A15-8651-52CD1C80AAF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0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4C1B4D-7C37-47D3-B879-05A530D11A0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en-US" smtClean="0">
                <a:latin typeface="Times New Roman" pitchFamily="18" charset="0"/>
              </a:rPr>
              <a:t>Porphyry‘s Tree Ca. 1514</a:t>
            </a: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http://cca.kingsjournalism.com/?p=171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3653E-E475-4A15-8651-52CD1C80AAF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63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224B7C-E3D8-4DE5-9CDD-FE738EB11C8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http://www.kheper.auz.com/gaia/biosphere/systematics/Linnean.htm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http://www.ncbi.nlm.nih.gov/entrez/viewer.fcgi?db=nuccore&amp;id=116006492</a:t>
            </a: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sequence of X chromosome in baker’s yeast</a:t>
            </a: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632" indent="-2884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762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912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7061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1211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5360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9510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3659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C15F0F-5448-4D10-AC32-79396D8AC705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http://www.ncbi.nlm.nih.gov/entrez/viewer.fcgi?db=nuccore&amp;id=116006492</a:t>
            </a: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sequence of X chromosome in baker’s yeast</a:t>
            </a: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632" indent="-2884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762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912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7061" indent="-230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1211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5360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9510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3659" indent="-230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66FE49-3CFD-48C0-8B2B-4BF3BFC82807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http://ontologist.com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2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http://ontologist.com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614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65A4A-AD28-484B-8228-7C00E618388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339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276F-F626-4E84-ACFB-CFC26B331F3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513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F52EF-9414-432B-9DE7-6EB37F2BED3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761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1EEC-777D-4095-9AC6-035E0A999FC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354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1D600-6A72-411F-828C-D8C7CAB175C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57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9522E-1DD0-40B7-926B-BA428FF767A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584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F6CE-3E46-437B-A864-54C90F02AB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010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368EE-7B27-4AFF-8237-24F66992CBC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980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335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5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http://ontologist.com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37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842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280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031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108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410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401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966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13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741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http://ontology.buffalo.edu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20624-F45C-4B60-8D0D-84EEFCAD91E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http://ontology.buffalo.edu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20624-F45C-4B60-8D0D-84EEFCAD91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6977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53B801-2D28-43BC-B331-94251D4AC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274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E9E41E-CAAF-40EE-9411-2E099ED724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217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CC99-896E-46B2-9B2B-ED07EA2F8C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232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CC99-896E-46B2-9B2B-ED07EA2F8C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488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9BFD-ED33-4129-93E7-8545181664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515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E09-6271-4872-BCE0-03D4454E43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030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3C9A-B317-4C3B-8F58-72A8479E5A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01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74A0-1899-43EC-9ECA-1B90B7B39F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623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D57-EFBD-4AA6-836A-D1B1C31DA2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510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3E96-7FB9-4F74-BDFD-F940E08DE8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34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http://ontologist.com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CC99-896E-46B2-9B2B-ED07EA2F8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671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86C-8384-424D-83E9-400CC384F0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975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4E37-D3C3-4BB8-AF07-8804A4EB44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479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2480-48D4-4366-B523-57E2C53F71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49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D62F-89DB-4F43-A6E5-CC233F70FC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212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B981-D635-4963-ABF1-BC40913D8F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160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AEDAD-4C66-4985-9B93-A99E9DFFA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590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592E-F8D3-46CE-8052-7F25588A2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071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228600" y="152400"/>
            <a:ext cx="3048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81000" y="304800"/>
            <a:ext cx="3048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04800" y="457200"/>
            <a:ext cx="3048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52400" y="304800"/>
            <a:ext cx="3048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 descr="caffe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75196" cy="5905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04800" y="6461125"/>
            <a:ext cx="8534400" cy="0"/>
          </a:xfrm>
          <a:prstGeom prst="line">
            <a:avLst/>
          </a:prstGeom>
          <a:ln w="12700"/>
          <a:effectLst>
            <a:outerShdw blurRad="152400" dist="317500" dir="5400000" sx="90000" sy="90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62031ED-98CD-46AD-9DC8-504F8B42DB74}" type="datetime1">
              <a:rPr lang="en-US" smtClean="0">
                <a:solidFill>
                  <a:srgbClr val="C0504D"/>
                </a:solidFill>
              </a:rPr>
              <a:pPr/>
              <a:t>9/14/2014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‹#›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477000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648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8F7-5573-4BF0-B1EC-8ECE9C6F7B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322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9BC6-9CAA-48EA-A049-C66122CD9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4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24E552-B994-418C-A349-BDC0402C885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034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6758-BFF7-4434-B7D3-11226145DA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910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0CD-D3E3-4B70-9CC9-F65BA5D8D3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85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3C11-081F-4220-A12C-C269FF50C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8056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D264-88D8-4C1C-A500-7223E3E12F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256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7815-3A3F-48D8-B6C8-DEE17F069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938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592A-FEFA-4CDA-A523-8A47F265E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411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96BE-4DB9-416C-8298-8A9011F4C0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015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601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265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50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BF5E3B-1440-469B-8F60-09BBE8F1CF3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2161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730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767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636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440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144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135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844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055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http://ontology.buffalo.edu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20624-F45C-4B60-8D0D-84EEFCAD91E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668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CC99-896E-46B2-9B2B-ED07EA2F8C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07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56E5BF-3621-4054-B7B3-526F18D5885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0768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149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166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904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651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608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888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943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053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037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8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9AACB4-D334-4A30-9D0E-CCC8E3D7EA9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0076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515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http://ontology.buffalo.edu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20624-F45C-4B60-8D0D-84EEFCAD91E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249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CC99-896E-46B2-9B2B-ED07EA2F8C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7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22967B-CDCA-4431-AF00-59E6E4DC35D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7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5E7BA6-D5B0-4463-B333-4299CF91E3E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1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http://ontologist.com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90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0306B7-54D2-48FC-ABAD-314022B8279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27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CD3F52-9F4E-4FEF-91D6-ABE6CBBC5D6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30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343926-0009-4C05-A4C1-DF61BBEA1EA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30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5BC2CB-17E5-4D4F-89A0-AFE944EDD6D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71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7B7739-115D-4051-A70D-A4CC208A1EA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24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136BEE-DA6D-42A3-B643-706824A4203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09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6BE044-CEBE-4482-98B4-FA9BE3B0682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20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http://ontologist.com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CC99-896E-46B2-9B2B-ED07EA2F8C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05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4A19-58F1-4559-8AEC-C3392E71DF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48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18D8-557C-410A-AA79-AE11B35E41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8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http://ontologist.com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1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2479-13F2-4166-8FCC-643A506450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66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2D20-F1D2-4EF3-B8CA-DD28003A46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17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4172-97B3-46E7-AE7D-BA30E58A3E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29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65EB-4FC7-4F3C-BB19-5599C230B7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87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DDE3-0FC9-495B-8E8A-4D8BA6B5F0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74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B46-1263-4E9D-906D-72CBCB5D56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50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63E8-861B-452C-824A-3BD56362A5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17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4FE4-0B6E-4BCA-8319-37BE6BC60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5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5D3C-942B-4036-9352-42FCAF1F67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50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58CF2-247C-46F8-9018-D7ECAD23D9A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7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http://ontologist.com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11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D5FC-07AD-426D-A3A4-06D883C8A8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67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1BC-9228-4029-85CC-62204A46B9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31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C137-3139-4FF6-B5D6-E51C3603B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53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4130-387F-4F25-8E04-F3DE07961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10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33C4-0CCB-4D46-A91A-67F8EEC1BD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39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31D-A02A-4A72-BC79-844918FC78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0A6D-C43C-48E2-A6B5-56E1D4065A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04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44F3-62DF-4A57-A9D1-755527DA4D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77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53F-5716-44A2-8086-37C1E7CC2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4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E5E5-40D8-4890-B937-BE6F6EE100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http://ontologist.com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82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580-9594-439F-B31F-8503725CAC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2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ERDEC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371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ERDEC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054350"/>
            <a:ext cx="3568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I2WD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0"/>
            <a:ext cx="195103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6400800"/>
            <a:ext cx="6400800" cy="215444"/>
          </a:xfrm>
        </p:spPr>
        <p:txBody>
          <a:bodyPr/>
          <a:lstStyle>
            <a:lvl1pPr marL="0" indent="0" algn="ctr">
              <a:buFontTx/>
              <a:buNone/>
              <a:defRPr sz="14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5105400"/>
            <a:ext cx="8458200" cy="533400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316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43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3036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257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2992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33800" cy="2992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479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871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257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03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0115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13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14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http://ontologist.com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040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257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32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0"/>
            <a:ext cx="1905000" cy="45926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0"/>
            <a:ext cx="5562600" cy="4592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68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17A0-2E0F-4E3C-ACB4-CC0102A2B18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9/14/2014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D63CF-CBA0-4203-9F7E-23886ADD444E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11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B37C-6DDA-499C-93A5-257B3DF7CB0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9/14/2014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76146-0F99-4ACD-AAA6-A128995E377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910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BCFA-63A4-498A-8574-7A5D5CDE280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9/14/2014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27176-6362-4FDF-B2DF-2E132C4CA51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16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63A8-6EA5-46F7-BC98-7F4A825BB3E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9/14/2014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C13B-549E-418B-8AF0-AFD8DD2EC7A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457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95ED1-A481-497F-B247-0BB17657D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773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4721-B809-40BF-9199-D6819257A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44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0405BB-CA4F-43E6-81A7-141507E7D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47025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7200" cy="4602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A1539E6-1669-437D-80B3-A03A9BE9E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8765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http://ontologist.com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32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2057400"/>
            <a:ext cx="4152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305300"/>
            <a:ext cx="4152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</a:lstStyle>
          <a:p>
            <a:pPr lvl="2">
              <a:defRPr/>
            </a:pPr>
            <a:fld id="{90EE91EC-9846-45B7-96F0-5543A6CB8018}" type="slidenum">
              <a:rPr lang="en-US"/>
              <a:pPr lvl="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03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7ECA9-D7C3-4F96-ADC7-C21827411EF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8746-0F53-45B1-8D1A-570B0CDE3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190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3681-111A-48B2-8F2B-0DE7F2529D8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7B0C-DECE-4D1B-B4C1-8954E6EFDA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464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4CF1-FFA6-4524-8E02-3BC9B541BF7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21B2-E915-4708-BEF6-C5DB5F1C1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659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E71C1-B013-4C40-9AE5-D8D13C27F9C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6B2F-A7A6-4BF1-961D-27D1C29D01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85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CEAE-4106-478E-9C6E-12A4D05726B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9C1E-18F1-4E8F-B439-058C267363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223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00A5-50CB-479D-ACA0-C748F89143F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1EB1-CD07-4BB6-92D7-0A3FA6C621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589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B9BC-DF66-446A-B010-46E1705E3BD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3FAA-5899-4B18-98C5-7FC23410CF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206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0E44-C1C7-43EE-AA41-93AEB0D98CF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2176-F00D-40E7-A13B-3D981F5898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262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4AAF-DDF1-40CA-98FE-D8FEC5CDB3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37AD-58BE-43CE-9996-D4BBEB272B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2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http://ontologist.com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854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7B3F-B001-4466-8268-C3C1BCE8269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5067-908E-4F94-A1C9-9D99BAA011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380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4C50-E40D-4184-8676-F079A2925F5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F32BD-E1AD-4482-9E85-6396AA86E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950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187BD6-5B49-4A77-B418-7EE667D03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69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9F1FEC-9D98-488B-93D4-B857FAF28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629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D136E5-4F37-4C91-8C47-B6C98615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51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BEBE72-6566-468B-BA8C-917AD4ABE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43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CAF4EC-5F4D-4FAE-8E74-E682545FD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204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AA085D-1541-40C5-A7C3-21A4E9CFF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152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3141BC-01E6-45B6-BF1B-1922D1D5E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49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7E294DE-543E-4210-AA31-F3A2706E7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4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http://ontologist.com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56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C6650B-625B-4E8B-B55B-1DA51F5B1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840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DD8A22-8B45-4FDB-850F-69BFC03E8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61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B77EDE-755A-4D27-B184-99B72D1B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863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7200" cy="4602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0EEE-084A-42F8-B947-C694A3BC1DF8}" type="datetime1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C730E-24E0-4754-845B-1A65380D4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05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C00F-BC8A-49AC-BF2C-65EFD2BAD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317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5549-D4F7-4D25-8A64-E9FD98B169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736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B7729-B23A-4217-AC8D-EC70504FD3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012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2EF8F-C0C4-4FC5-9A12-9D4B34DE0A8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775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2FCB-0F4A-452A-87B8-33D19FEF1E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10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BCFC7-B448-44BB-BAC4-25206B34CB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6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w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http://ontologist.com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AEFE-8CA4-4550-ABCC-90EB2305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8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13" r:id="rId12"/>
    <p:sldLayoutId id="214748399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rgbClr val="000000"/>
                </a:solidFill>
              </a:rPr>
              <a:t>http://ontology.buffalo.edu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5A19F-C829-4348-9807-1E32C533AE73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8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B589-17A9-4F89-B160-D538023A75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2EF3D-EA8F-4B58-B858-5F9D697E8F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3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http://ontologist.com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56498B-B4AE-40FA-8859-2F690F5967F3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4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7F4B-DD9D-4A4B-AE95-F998D17D8B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5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95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AAD4-6476-4968-8F6C-7D5F2213FB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7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6200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48" descr="CERDEC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371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9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9pPr>
    </p:titleStyle>
    <p:bodyStyle>
      <a:lvl1pPr marL="171450" indent="-171450" algn="l" rtl="0" eaLnBrk="0" fontAlgn="base" hangingPunct="0">
        <a:spcBef>
          <a:spcPct val="0"/>
        </a:spcBef>
        <a:spcAft>
          <a:spcPct val="50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rtl="0" eaLnBrk="0" fontAlgn="base" hangingPunct="0">
        <a:spcBef>
          <a:spcPct val="0"/>
        </a:spcBef>
        <a:spcAft>
          <a:spcPct val="5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971550" indent="-171450" algn="l" rtl="0" eaLnBrk="0" fontAlgn="base" hangingPunct="0">
        <a:spcBef>
          <a:spcPct val="0"/>
        </a:spcBef>
        <a:spcAft>
          <a:spcPct val="5000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371600" indent="-285750" algn="l" rtl="0" eaLnBrk="0" fontAlgn="base" hangingPunct="0">
        <a:spcBef>
          <a:spcPct val="0"/>
        </a:spcBef>
        <a:spcAft>
          <a:spcPct val="5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1771650" indent="-285750" algn="l" rtl="0" eaLnBrk="0" fontAlgn="base" hangingPunct="0">
        <a:spcBef>
          <a:spcPct val="0"/>
        </a:spcBef>
        <a:spcAft>
          <a:spcPct val="5000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2228850" indent="-285750" algn="l" rtl="0" fontAlgn="base">
        <a:spcBef>
          <a:spcPct val="0"/>
        </a:spcBef>
        <a:spcAft>
          <a:spcPct val="5000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686050" indent="-285750" algn="l" rtl="0" fontAlgn="base">
        <a:spcBef>
          <a:spcPct val="0"/>
        </a:spcBef>
        <a:spcAft>
          <a:spcPct val="5000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143250" indent="-285750" algn="l" rtl="0" fontAlgn="base">
        <a:spcBef>
          <a:spcPct val="0"/>
        </a:spcBef>
        <a:spcAft>
          <a:spcPct val="5000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600450" indent="-285750" algn="l" rtl="0" fontAlgn="base">
        <a:spcBef>
          <a:spcPct val="0"/>
        </a:spcBef>
        <a:spcAft>
          <a:spcPct val="5000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3C3671-CD79-4D16-86A1-C30687782EB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50C29-5B26-44A1-8CDA-959942DDF2C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5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6962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CFBA3-82FF-4B3F-967C-51B41EF18E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39C45B-BB5F-4DF3-9B8D-681D5A7E34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B41F31-A45B-438F-AC24-9364C25A9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8DC465C6-5AD9-4D03-BE52-9066690A1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9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4024" r:id="rId12"/>
    <p:sldLayoutId id="214748405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itpr.dod.mil/" TargetMode="External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r>
              <a:rPr lang="en-US" dirty="0"/>
              <a:t>From speech acts to document acts: an ontology of institutions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Barry Smith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vs.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29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ontology provides a single synoptic view of the domain as opposed to the multiple flat and partial representations provided by the data models</a:t>
            </a:r>
            <a:endParaRPr lang="en-US" sz="2400" strike="sngStrike" dirty="0"/>
          </a:p>
        </p:txBody>
      </p:sp>
      <p:grpSp>
        <p:nvGrpSpPr>
          <p:cNvPr id="4" name="Canvas 4"/>
          <p:cNvGrpSpPr>
            <a:grpSpLocks noChangeAspect="1"/>
          </p:cNvGrpSpPr>
          <p:nvPr/>
        </p:nvGrpSpPr>
        <p:grpSpPr bwMode="auto">
          <a:xfrm>
            <a:off x="609600" y="1464971"/>
            <a:ext cx="8153400" cy="3564229"/>
            <a:chOff x="0" y="0"/>
            <a:chExt cx="44450" cy="16935"/>
          </a:xfrm>
        </p:grpSpPr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5816" y="6797"/>
              <a:ext cx="6604" cy="38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Computer Skill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AutoShape 8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44450" cy="16935"/>
            </a:xfrm>
            <a:prstGeom prst="rect">
              <a:avLst/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prstClr val="black"/>
                </a:solidFill>
              </a:endParaRPr>
            </a:p>
          </p:txBody>
        </p:sp>
        <p:sp>
          <p:nvSpPr>
            <p:cNvPr id="1042" name="Text Box 2"/>
            <p:cNvSpPr txBox="1">
              <a:spLocks noChangeArrowheads="1"/>
            </p:cNvSpPr>
            <p:nvPr/>
          </p:nvSpPr>
          <p:spPr bwMode="auto">
            <a:xfrm>
              <a:off x="6273" y="247"/>
              <a:ext cx="11487" cy="31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cs typeface="Arial" pitchFamily="34" charset="0"/>
                </a:rPr>
                <a:t>Single Ontology</a:t>
              </a:r>
              <a:endPara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Text Box 2"/>
            <p:cNvSpPr txBox="1">
              <a:spLocks noChangeArrowheads="1"/>
            </p:cNvSpPr>
            <p:nvPr/>
          </p:nvSpPr>
          <p:spPr bwMode="auto">
            <a:xfrm>
              <a:off x="23488" y="247"/>
              <a:ext cx="19412" cy="2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b="1" smtClean="0">
                  <a:solidFill>
                    <a:prstClr val="black"/>
                  </a:solidFill>
                  <a:cs typeface="Arial" pitchFamily="34" charset="0"/>
                </a:rPr>
                <a:t>Multiple Data models</a:t>
              </a:r>
              <a:endParaRPr lang="en-US" sz="3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Text Box 12"/>
            <p:cNvSpPr txBox="1">
              <a:spLocks noChangeArrowheads="1"/>
            </p:cNvSpPr>
            <p:nvPr/>
          </p:nvSpPr>
          <p:spPr bwMode="auto">
            <a:xfrm>
              <a:off x="18745" y="8934"/>
              <a:ext cx="6235" cy="22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Text Box 12"/>
            <p:cNvSpPr txBox="1">
              <a:spLocks noChangeArrowheads="1"/>
            </p:cNvSpPr>
            <p:nvPr/>
          </p:nvSpPr>
          <p:spPr bwMode="auto">
            <a:xfrm>
              <a:off x="20522" y="2286"/>
              <a:ext cx="6235" cy="22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Person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Text Box 12"/>
            <p:cNvSpPr txBox="1">
              <a:spLocks noChangeArrowheads="1"/>
            </p:cNvSpPr>
            <p:nvPr/>
          </p:nvSpPr>
          <p:spPr bwMode="auto">
            <a:xfrm>
              <a:off x="6228" y="2470"/>
              <a:ext cx="6235" cy="22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Person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AutoShape 13"/>
            <p:cNvSpPr>
              <a:spLocks noChangeArrowheads="1"/>
            </p:cNvSpPr>
            <p:nvPr/>
          </p:nvSpPr>
          <p:spPr bwMode="auto">
            <a:xfrm>
              <a:off x="9715" y="3251"/>
              <a:ext cx="1207" cy="1263"/>
            </a:xfrm>
            <a:prstGeom prst="flowChartConnector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prstClr val="black"/>
                </a:solidFill>
              </a:endParaRPr>
            </a:p>
          </p:txBody>
        </p:sp>
        <p:sp>
          <p:nvSpPr>
            <p:cNvPr id="1048" name="Text Box 15"/>
            <p:cNvSpPr txBox="1">
              <a:spLocks noChangeArrowheads="1"/>
            </p:cNvSpPr>
            <p:nvPr/>
          </p:nvSpPr>
          <p:spPr bwMode="auto">
            <a:xfrm>
              <a:off x="13792" y="4408"/>
              <a:ext cx="5518" cy="39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Person Name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49" name="AutoShape 16"/>
            <p:cNvCxnSpPr>
              <a:cxnSpLocks noChangeShapeType="1"/>
            </p:cNvCxnSpPr>
            <p:nvPr/>
          </p:nvCxnSpPr>
          <p:spPr bwMode="auto">
            <a:xfrm>
              <a:off x="15227" y="8350"/>
              <a:ext cx="2127" cy="140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50" name="AutoShape 17"/>
            <p:cNvSpPr>
              <a:spLocks noChangeArrowheads="1"/>
            </p:cNvSpPr>
            <p:nvPr/>
          </p:nvSpPr>
          <p:spPr bwMode="auto">
            <a:xfrm>
              <a:off x="14624" y="7086"/>
              <a:ext cx="1200" cy="1264"/>
            </a:xfrm>
            <a:prstGeom prst="flowChartConnector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prstClr val="black"/>
                </a:solidFill>
              </a:endParaRPr>
            </a:p>
          </p:txBody>
        </p:sp>
        <p:sp>
          <p:nvSpPr>
            <p:cNvPr id="1051" name="Text Box 18"/>
            <p:cNvSpPr txBox="1">
              <a:spLocks noChangeArrowheads="1"/>
            </p:cNvSpPr>
            <p:nvPr/>
          </p:nvSpPr>
          <p:spPr bwMode="auto">
            <a:xfrm>
              <a:off x="15682" y="10394"/>
              <a:ext cx="4674" cy="38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First Name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AutoShape 19"/>
            <p:cNvSpPr>
              <a:spLocks noChangeArrowheads="1"/>
            </p:cNvSpPr>
            <p:nvPr/>
          </p:nvSpPr>
          <p:spPr bwMode="auto">
            <a:xfrm>
              <a:off x="16656" y="9154"/>
              <a:ext cx="1207" cy="1264"/>
            </a:xfrm>
            <a:prstGeom prst="flowChartConnector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prstClr val="black"/>
                </a:solidFill>
              </a:endParaRPr>
            </a:p>
          </p:txBody>
        </p:sp>
        <p:cxnSp>
          <p:nvCxnSpPr>
            <p:cNvPr id="1053" name="AutoShape 20"/>
            <p:cNvCxnSpPr>
              <a:cxnSpLocks noChangeShapeType="1"/>
            </p:cNvCxnSpPr>
            <p:nvPr/>
          </p:nvCxnSpPr>
          <p:spPr bwMode="auto">
            <a:xfrm>
              <a:off x="9988" y="4514"/>
              <a:ext cx="5239" cy="257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054" name="Text Box 22"/>
            <p:cNvSpPr txBox="1">
              <a:spLocks noChangeArrowheads="1"/>
            </p:cNvSpPr>
            <p:nvPr/>
          </p:nvSpPr>
          <p:spPr bwMode="auto">
            <a:xfrm>
              <a:off x="10763" y="10420"/>
              <a:ext cx="4464" cy="38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Last Name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AutoShape 23"/>
            <p:cNvSpPr>
              <a:spLocks noChangeArrowheads="1"/>
            </p:cNvSpPr>
            <p:nvPr/>
          </p:nvSpPr>
          <p:spPr bwMode="auto">
            <a:xfrm>
              <a:off x="12003" y="9154"/>
              <a:ext cx="1207" cy="1264"/>
            </a:xfrm>
            <a:prstGeom prst="flowChartConnector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prstClr val="black"/>
                </a:solidFill>
              </a:endParaRPr>
            </a:p>
          </p:txBody>
        </p:sp>
        <p:cxnSp>
          <p:nvCxnSpPr>
            <p:cNvPr id="64" name="AutoShape 24"/>
            <p:cNvCxnSpPr>
              <a:cxnSpLocks noChangeShapeType="1"/>
            </p:cNvCxnSpPr>
            <p:nvPr/>
          </p:nvCxnSpPr>
          <p:spPr bwMode="auto">
            <a:xfrm flipH="1">
              <a:off x="12992" y="8350"/>
              <a:ext cx="2235" cy="100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>
              <a:off x="20522" y="7020"/>
              <a:ext cx="7112" cy="2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 err="1" smtClean="0">
                  <a:solidFill>
                    <a:prstClr val="black"/>
                  </a:solidFill>
                  <a:cs typeface="Arial" pitchFamily="34" charset="0"/>
                </a:rPr>
                <a:t>PersonSkill</a:t>
              </a:r>
              <a:endPara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 Box 34"/>
            <p:cNvSpPr txBox="1">
              <a:spLocks noChangeArrowheads="1"/>
            </p:cNvSpPr>
            <p:nvPr/>
          </p:nvSpPr>
          <p:spPr bwMode="auto">
            <a:xfrm>
              <a:off x="20398" y="3733"/>
              <a:ext cx="22971" cy="18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 err="1" smtClean="0">
                  <a:solidFill>
                    <a:prstClr val="black"/>
                  </a:solidFill>
                  <a:cs typeface="Arial" pitchFamily="34" charset="0"/>
                </a:rPr>
                <a:t>PersonName</a:t>
              </a:r>
              <a:r>
                <a:rPr lang="en-US" sz="1400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        </a:t>
              </a:r>
              <a:r>
                <a:rPr lang="en-US" sz="1400" dirty="0" err="1" smtClean="0">
                  <a:solidFill>
                    <a:prstClr val="black"/>
                  </a:solidFill>
                  <a:cs typeface="Arial" pitchFamily="34" charset="0"/>
                </a:rPr>
                <a:t>NetworkSkill</a:t>
              </a:r>
              <a:r>
                <a: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	</a:t>
              </a:r>
              <a:r>
                <a:rPr lang="en-US" sz="1400" dirty="0" err="1" smtClean="0">
                  <a:solidFill>
                    <a:prstClr val="black"/>
                  </a:solidFill>
                  <a:cs typeface="Arial" pitchFamily="34" charset="0"/>
                </a:rPr>
                <a:t>ProgrammingSkill</a:t>
              </a:r>
              <a:r>
                <a: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	</a:t>
              </a:r>
              <a:endParaRPr lang="en-US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831" y="14038"/>
              <a:ext cx="24175" cy="2425"/>
              <a:chOff x="-882" y="5621"/>
              <a:chExt cx="3807" cy="449"/>
            </a:xfrm>
          </p:grpSpPr>
          <p:sp>
            <p:nvSpPr>
              <p:cNvPr id="85" name="Text Box 93"/>
              <p:cNvSpPr txBox="1">
                <a:spLocks noChangeArrowheads="1"/>
              </p:cNvSpPr>
              <p:nvPr/>
            </p:nvSpPr>
            <p:spPr bwMode="auto">
              <a:xfrm>
                <a:off x="-882" y="5621"/>
                <a:ext cx="3807" cy="4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cs typeface="Arial" pitchFamily="34" charset="0"/>
                  </a:rPr>
                  <a:t>     Is-a                            Bearer-of</a:t>
                </a:r>
              </a:p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cs typeface="Arial" pitchFamily="34" charset="0"/>
                  </a:rPr>
                  <a:t>                   </a:t>
                </a:r>
                <a:endParaRPr lang="en-US" sz="3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6" name="AutoShape 20"/>
              <p:cNvCxnSpPr>
                <a:cxnSpLocks noChangeShapeType="1"/>
              </p:cNvCxnSpPr>
              <p:nvPr/>
            </p:nvCxnSpPr>
            <p:spPr bwMode="auto">
              <a:xfrm>
                <a:off x="431" y="5866"/>
                <a:ext cx="556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87" name="AutoShape 16"/>
              <p:cNvCxnSpPr>
                <a:cxnSpLocks noChangeShapeType="1"/>
              </p:cNvCxnSpPr>
              <p:nvPr/>
            </p:nvCxnSpPr>
            <p:spPr bwMode="auto">
              <a:xfrm>
                <a:off x="-839" y="5842"/>
                <a:ext cx="506" cy="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68" name="AutoShape 104"/>
            <p:cNvCxnSpPr>
              <a:cxnSpLocks noChangeShapeType="1"/>
            </p:cNvCxnSpPr>
            <p:nvPr/>
          </p:nvCxnSpPr>
          <p:spPr bwMode="auto">
            <a:xfrm>
              <a:off x="19276" y="1174"/>
              <a:ext cx="6" cy="13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9" name="Text Box 12"/>
            <p:cNvSpPr txBox="1">
              <a:spLocks noChangeArrowheads="1"/>
            </p:cNvSpPr>
            <p:nvPr/>
          </p:nvSpPr>
          <p:spPr bwMode="auto">
            <a:xfrm>
              <a:off x="20522" y="11179"/>
              <a:ext cx="6236" cy="22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 smtClean="0">
                  <a:solidFill>
                    <a:prstClr val="black"/>
                  </a:solidFill>
                  <a:cs typeface="Arial" pitchFamily="34" charset="0"/>
                </a:rPr>
                <a:t>Skill</a:t>
              </a:r>
              <a:endPara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 Box 35"/>
            <p:cNvSpPr txBox="1">
              <a:spLocks noChangeArrowheads="1"/>
            </p:cNvSpPr>
            <p:nvPr/>
          </p:nvSpPr>
          <p:spPr bwMode="auto">
            <a:xfrm>
              <a:off x="20398" y="8584"/>
              <a:ext cx="22971" cy="18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Last Name</a:t>
              </a:r>
              <a:r>
                <a: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	           </a:t>
              </a: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First Name</a:t>
              </a:r>
              <a:r>
                <a: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	         </a:t>
              </a: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Skill</a:t>
              </a:r>
              <a:r>
                <a: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	</a:t>
              </a:r>
              <a:endParaRPr lang="en-US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 Box 40"/>
            <p:cNvSpPr txBox="1">
              <a:spLocks noChangeArrowheads="1"/>
            </p:cNvSpPr>
            <p:nvPr/>
          </p:nvSpPr>
          <p:spPr bwMode="auto">
            <a:xfrm>
              <a:off x="20398" y="12646"/>
              <a:ext cx="22898" cy="18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Person Name</a:t>
              </a:r>
              <a:r>
                <a: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	</a:t>
              </a: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Computer Skill</a:t>
              </a:r>
              <a:r>
                <a: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	</a:t>
              </a:r>
              <a:endParaRPr lang="en-US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 Box 36"/>
            <p:cNvSpPr txBox="1">
              <a:spLocks noChangeArrowheads="1"/>
            </p:cNvSpPr>
            <p:nvPr/>
          </p:nvSpPr>
          <p:spPr bwMode="auto">
            <a:xfrm>
              <a:off x="279" y="11516"/>
              <a:ext cx="6750" cy="28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</a:pP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Programming</a:t>
              </a: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Skill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 Box 33"/>
            <p:cNvSpPr txBox="1">
              <a:spLocks noChangeArrowheads="1"/>
            </p:cNvSpPr>
            <p:nvPr/>
          </p:nvSpPr>
          <p:spPr bwMode="auto">
            <a:xfrm>
              <a:off x="6231" y="11753"/>
              <a:ext cx="4636" cy="22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</a:pP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Network</a:t>
              </a: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Skill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4" name="AutoShape 7"/>
            <p:cNvCxnSpPr>
              <a:cxnSpLocks noChangeShapeType="1"/>
            </p:cNvCxnSpPr>
            <p:nvPr/>
          </p:nvCxnSpPr>
          <p:spPr bwMode="auto">
            <a:xfrm flipH="1">
              <a:off x="2876" y="9182"/>
              <a:ext cx="1988" cy="158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9" name="Text Box 5"/>
            <p:cNvSpPr txBox="1">
              <a:spLocks noChangeArrowheads="1"/>
            </p:cNvSpPr>
            <p:nvPr/>
          </p:nvSpPr>
          <p:spPr bwMode="auto">
            <a:xfrm>
              <a:off x="2763" y="4263"/>
              <a:ext cx="4299" cy="28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prstClr val="black"/>
                  </a:solidFill>
                  <a:cs typeface="Arial" pitchFamily="34" charset="0"/>
                </a:rPr>
                <a:t>Skill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AutoShape 6"/>
            <p:cNvSpPr>
              <a:spLocks noChangeArrowheads="1"/>
            </p:cNvSpPr>
            <p:nvPr/>
          </p:nvSpPr>
          <p:spPr bwMode="auto">
            <a:xfrm>
              <a:off x="1847" y="10418"/>
              <a:ext cx="1207" cy="1257"/>
            </a:xfrm>
            <a:prstGeom prst="flowChartConnector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prstClr val="black"/>
                </a:solidFill>
              </a:endParaRPr>
            </a:p>
          </p:txBody>
        </p:sp>
        <p:cxnSp>
          <p:nvCxnSpPr>
            <p:cNvPr id="78" name="AutoShape 14"/>
            <p:cNvCxnSpPr>
              <a:cxnSpLocks noChangeShapeType="1"/>
            </p:cNvCxnSpPr>
            <p:nvPr/>
          </p:nvCxnSpPr>
          <p:spPr bwMode="auto">
            <a:xfrm flipH="1">
              <a:off x="5473" y="4514"/>
              <a:ext cx="5093" cy="118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76" name="AutoShape 10"/>
            <p:cNvSpPr>
              <a:spLocks noChangeArrowheads="1"/>
            </p:cNvSpPr>
            <p:nvPr/>
          </p:nvSpPr>
          <p:spPr bwMode="auto">
            <a:xfrm>
              <a:off x="4260" y="7918"/>
              <a:ext cx="1201" cy="1264"/>
            </a:xfrm>
            <a:prstGeom prst="flowChartConnector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prstClr val="black"/>
                </a:solidFill>
              </a:endParaRPr>
            </a:p>
          </p:txBody>
        </p:sp>
        <p:cxnSp>
          <p:nvCxnSpPr>
            <p:cNvPr id="81" name="AutoShape 21"/>
            <p:cNvCxnSpPr>
              <a:cxnSpLocks noChangeShapeType="1"/>
            </p:cNvCxnSpPr>
            <p:nvPr/>
          </p:nvCxnSpPr>
          <p:spPr bwMode="auto">
            <a:xfrm flipH="1">
              <a:off x="4864" y="6902"/>
              <a:ext cx="609" cy="101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0" name="AutoShape 8"/>
            <p:cNvSpPr>
              <a:spLocks noChangeArrowheads="1"/>
            </p:cNvSpPr>
            <p:nvPr/>
          </p:nvSpPr>
          <p:spPr bwMode="auto">
            <a:xfrm>
              <a:off x="4870" y="5638"/>
              <a:ext cx="1206" cy="1264"/>
            </a:xfrm>
            <a:prstGeom prst="flowChartConnector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prstClr val="black"/>
                </a:solidFill>
              </a:endParaRPr>
            </a:p>
          </p:txBody>
        </p:sp>
        <p:cxnSp>
          <p:nvCxnSpPr>
            <p:cNvPr id="77" name="AutoShape 11"/>
            <p:cNvCxnSpPr>
              <a:cxnSpLocks noChangeShapeType="1"/>
            </p:cNvCxnSpPr>
            <p:nvPr/>
          </p:nvCxnSpPr>
          <p:spPr bwMode="auto">
            <a:xfrm>
              <a:off x="4946" y="9182"/>
              <a:ext cx="1353" cy="149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3" name="AutoShape 31"/>
            <p:cNvSpPr>
              <a:spLocks noChangeArrowheads="1"/>
            </p:cNvSpPr>
            <p:nvPr/>
          </p:nvSpPr>
          <p:spPr bwMode="auto">
            <a:xfrm>
              <a:off x="6038" y="10496"/>
              <a:ext cx="1207" cy="1257"/>
            </a:xfrm>
            <a:prstGeom prst="flowChartConnector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prstClr val="black"/>
                </a:solidFill>
              </a:endParaRPr>
            </a:p>
          </p:txBody>
        </p:sp>
      </p:grpSp>
      <p:cxnSp>
        <p:nvCxnSpPr>
          <p:cNvPr id="125" name="Straight Connector 124"/>
          <p:cNvCxnSpPr/>
          <p:nvPr/>
        </p:nvCxnSpPr>
        <p:spPr>
          <a:xfrm>
            <a:off x="5532120" y="2270760"/>
            <a:ext cx="0" cy="36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532120" y="3276600"/>
            <a:ext cx="0" cy="36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903720" y="2270760"/>
            <a:ext cx="0" cy="36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903720" y="3276600"/>
            <a:ext cx="0" cy="36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532120" y="4114800"/>
            <a:ext cx="0" cy="36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5F43-1317-4352-8E80-2F8772A408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Index Contents without the ontology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61023"/>
              </p:ext>
            </p:extLst>
          </p:nvPr>
        </p:nvGraphicFramePr>
        <p:xfrm>
          <a:off x="1310640" y="1752600"/>
          <a:ext cx="6764592" cy="3048000"/>
        </p:xfrm>
        <a:graphic>
          <a:graphicData uri="http://schemas.openxmlformats.org/drawingml/2006/table">
            <a:tbl>
              <a:tblPr/>
              <a:tblGrid>
                <a:gridCol w="2725992"/>
                <a:gridCol w="40386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Index Entry</a:t>
                      </a:r>
                      <a:endParaRPr lang="en-US" sz="3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Associated Field-Value</a:t>
                      </a:r>
                      <a:endParaRPr lang="en-US" sz="3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111,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PersonID</a:t>
                      </a:r>
                      <a:endParaRPr lang="en-US" sz="3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Name: Java</a:t>
                      </a:r>
                      <a:endParaRPr lang="en-US" sz="3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Description: Programming</a:t>
                      </a:r>
                      <a:endParaRPr lang="en-US" sz="3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libri"/>
                          <a:cs typeface="Times New Roman"/>
                        </a:rPr>
                        <a:t>333, ID</a:t>
                      </a:r>
                      <a:endParaRPr lang="en-US" sz="3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libri"/>
                          <a:cs typeface="Times New Roman"/>
                        </a:rPr>
                        <a:t>SkillDescr: SQL</a:t>
                      </a:r>
                      <a:endParaRPr lang="en-US" sz="3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libri"/>
                          <a:cs typeface="Times New Roman"/>
                        </a:rPr>
                        <a:t>444, EmplID</a:t>
                      </a:r>
                      <a:endParaRPr lang="en-US" sz="3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SkillName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: Java</a:t>
                      </a:r>
                      <a:endParaRPr lang="en-US" sz="3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1066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Index entries based on native vocabularies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5F43-1317-4352-8E80-2F8772A408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1054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If an analyst is familiar with the labels used in Db1 and </a:t>
            </a:r>
            <a:r>
              <a:rPr lang="en-US" sz="2800" dirty="0" smtClean="0">
                <a:solidFill>
                  <a:prstClr val="black"/>
                </a:solidFill>
              </a:rPr>
              <a:t>thus knows to enter </a:t>
            </a:r>
            <a:r>
              <a:rPr lang="en-US" sz="2800" dirty="0">
                <a:solidFill>
                  <a:prstClr val="black"/>
                </a:solidFill>
              </a:rPr>
              <a:t>Name = Java, his query will still return only: person 111. </a:t>
            </a:r>
            <a:r>
              <a:rPr lang="en-US" sz="2800" dirty="0" smtClean="0">
                <a:solidFill>
                  <a:prstClr val="black"/>
                </a:solidFill>
              </a:rPr>
              <a:t>Salient </a:t>
            </a:r>
            <a:r>
              <a:rPr lang="en-US" sz="2800" dirty="0">
                <a:solidFill>
                  <a:prstClr val="black"/>
                </a:solidFill>
              </a:rPr>
              <a:t>information will </a:t>
            </a:r>
            <a:r>
              <a:rPr lang="en-US" sz="2800" dirty="0" smtClean="0">
                <a:solidFill>
                  <a:prstClr val="black"/>
                </a:solidFill>
              </a:rPr>
              <a:t>be </a:t>
            </a:r>
            <a:r>
              <a:rPr lang="en-US" sz="2800" dirty="0">
                <a:solidFill>
                  <a:prstClr val="black"/>
                </a:solidFill>
              </a:rPr>
              <a:t>missed</a:t>
            </a:r>
          </a:p>
        </p:txBody>
      </p:sp>
    </p:spTree>
    <p:extLst>
      <p:ext uri="{BB962C8B-B14F-4D97-AF65-F5344CB8AC3E}">
        <p14:creationId xmlns:p14="http://schemas.microsoft.com/office/powerpoint/2010/main" val="356363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860982"/>
          </a:xfrm>
        </p:spPr>
        <p:txBody>
          <a:bodyPr>
            <a:normAutofit fontScale="90000"/>
          </a:bodyPr>
          <a:lstStyle/>
          <a:p>
            <a:r>
              <a:rPr lang="en-US" dirty="0"/>
              <a:t>Indexed Contents with the Ontology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064376"/>
            <a:ext cx="8915400" cy="535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37032"/>
              </p:ext>
            </p:extLst>
          </p:nvPr>
        </p:nvGraphicFramePr>
        <p:xfrm>
          <a:off x="2209800" y="1316075"/>
          <a:ext cx="4890320" cy="2560320"/>
        </p:xfrm>
        <a:graphic>
          <a:graphicData uri="http://schemas.openxmlformats.org/drawingml/2006/table">
            <a:tbl>
              <a:tblPr/>
              <a:tblGrid>
                <a:gridCol w="2236839"/>
                <a:gridCol w="2653481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 smtClean="0">
                          <a:latin typeface="Times"/>
                          <a:ea typeface="Calibri"/>
                          <a:cs typeface="Times New Roman"/>
                        </a:rPr>
                        <a:t>PersonID</a:t>
                      </a:r>
                      <a:endParaRPr lang="en-US" sz="4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latin typeface="Times"/>
                          <a:ea typeface="Calibri"/>
                          <a:cs typeface="Times New Roman"/>
                        </a:rPr>
                        <a:t>Skill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imes"/>
                        <a:ea typeface="Calibri"/>
                        <a:cs typeface="Times New Roman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Times"/>
                          <a:ea typeface="Calibri"/>
                          <a:cs typeface="Times New Roman"/>
                        </a:rPr>
                        <a:t>111</a:t>
                      </a:r>
                      <a:endParaRPr lang="en-US" sz="4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"/>
                          <a:ea typeface="Calibri"/>
                          <a:cs typeface="Times New Roman"/>
                        </a:rPr>
                        <a:t>Java</a:t>
                      </a:r>
                      <a:endParaRPr lang="en-US" sz="4400" dirty="0" smtClean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Times"/>
                          <a:ea typeface="Calibri"/>
                          <a:cs typeface="Times New Roman"/>
                        </a:rPr>
                        <a:t>333</a:t>
                      </a:r>
                      <a:endParaRPr lang="en-US" sz="4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"/>
                          <a:ea typeface="Calibri"/>
                          <a:cs typeface="Times New Roman"/>
                        </a:rPr>
                        <a:t>SQL </a:t>
                      </a:r>
                      <a:endParaRPr lang="en-US" sz="4400" dirty="0" smtClean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Times"/>
                          <a:ea typeface="Calibri"/>
                          <a:cs typeface="Times New Roman"/>
                        </a:rPr>
                        <a:t>444</a:t>
                      </a:r>
                      <a:endParaRPr lang="en-US" sz="4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"/>
                          <a:ea typeface="Calibri"/>
                          <a:cs typeface="Times New Roman"/>
                        </a:rPr>
                        <a:t>Java</a:t>
                      </a:r>
                      <a:endParaRPr lang="en-US" sz="4400" dirty="0" smtClean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5F43-1317-4352-8E80-2F8772A408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the tagging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87963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Does not interfere with the source content</a:t>
            </a:r>
          </a:p>
          <a:p>
            <a:pPr lvl="0"/>
            <a:r>
              <a:rPr lang="en-US" dirty="0" smtClean="0"/>
              <a:t>Enables the content to evolve in </a:t>
            </a:r>
            <a:r>
              <a:rPr lang="en-US" dirty="0"/>
              <a:t>a cumulative fashion as it accommodates new kinds of </a:t>
            </a:r>
            <a:r>
              <a:rPr lang="en-US" dirty="0" smtClean="0"/>
              <a:t>data</a:t>
            </a:r>
          </a:p>
          <a:p>
            <a:pPr lvl="0"/>
            <a:r>
              <a:rPr lang="en-US" dirty="0" smtClean="0"/>
              <a:t>Can be developed in an incremental and distributed fashion</a:t>
            </a:r>
            <a:endParaRPr lang="en-US" dirty="0"/>
          </a:p>
          <a:p>
            <a:pPr lvl="0"/>
            <a:r>
              <a:rPr lang="en-US" dirty="0" smtClean="0"/>
              <a:t>If you do it right, allows computational reasoning across the data </a:t>
            </a:r>
            <a:endParaRPr lang="en-US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5F43-1317-4352-8E80-2F8772A408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6732" y="5525869"/>
            <a:ext cx="3792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How to do it right?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543800" cy="1371600"/>
          </a:xfrm>
        </p:spPr>
        <p:txBody>
          <a:bodyPr/>
          <a:lstStyle/>
          <a:p>
            <a:pPr marL="0" indent="0">
              <a:tabLst>
                <a:tab pos="860425" algn="l"/>
                <a:tab pos="1541463" algn="l"/>
              </a:tabLst>
            </a:pPr>
            <a:r>
              <a:rPr lang="en-US" sz="3600" dirty="0" smtClean="0"/>
              <a:t>Aristotle </a:t>
            </a:r>
            <a:r>
              <a:rPr lang="en-US" sz="3600" dirty="0"/>
              <a:t>(384 – 322 BCE)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7244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860425" algn="l"/>
                <a:tab pos="1541463" algn="l"/>
              </a:tabLst>
            </a:pPr>
            <a:endParaRPr lang="en-US" dirty="0"/>
          </a:p>
          <a:p>
            <a:pPr marL="0" indent="0">
              <a:buNone/>
              <a:tabLst>
                <a:tab pos="860425" algn="l"/>
                <a:tab pos="1541463" algn="l"/>
              </a:tabLs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E15-DADA-4305-8FD0-F7FA2D442F2E}" type="slidenum">
              <a:rPr lang="en-US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ncor.buffalo.edu/images/imagebar/aristo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057400"/>
            <a:ext cx="144779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4114800"/>
            <a:ext cx="6096000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200" i="1" dirty="0" smtClean="0"/>
              <a:t>Constitution </a:t>
            </a:r>
            <a:r>
              <a:rPr lang="en-US" sz="3200" i="1" dirty="0"/>
              <a:t>of </a:t>
            </a:r>
            <a:r>
              <a:rPr lang="en-US" sz="3200" i="1" dirty="0" smtClean="0"/>
              <a:t>Athens</a:t>
            </a:r>
          </a:p>
          <a:p>
            <a:pPr>
              <a:spcAft>
                <a:spcPts val="1000"/>
              </a:spcAft>
            </a:pPr>
            <a:r>
              <a:rPr lang="en-US" sz="3200" dirty="0" smtClean="0"/>
              <a:t>– </a:t>
            </a:r>
            <a:r>
              <a:rPr lang="en-US" sz="3200" dirty="0"/>
              <a:t>part of a (lost) database of 158 constitutions</a:t>
            </a:r>
          </a:p>
        </p:txBody>
      </p:sp>
    </p:spTree>
    <p:extLst>
      <p:ext uri="{BB962C8B-B14F-4D97-AF65-F5344CB8AC3E}">
        <p14:creationId xmlns:p14="http://schemas.microsoft.com/office/powerpoint/2010/main" val="3859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 descr="http://upload.wikimedia.org/wikipedia/commons/7/7e/Aristotle%27s_consitutions_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90" y="0"/>
            <a:ext cx="6705600" cy="619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0519" y="6198269"/>
            <a:ext cx="2419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Aristotle's C</a:t>
            </a:r>
            <a:r>
              <a:rPr lang="en-US" dirty="0" smtClean="0">
                <a:solidFill>
                  <a:prstClr val="black"/>
                </a:solidFill>
              </a:rPr>
              <a:t>onstitutions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4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WINDOWS\Desktop\porphyrytree(ca1514).jpg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143000"/>
            <a:ext cx="31233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Aristotle’s </a:t>
            </a:r>
            <a:r>
              <a:rPr lang="en-US" altLang="en-US" sz="3200" i="1" dirty="0"/>
              <a:t>Categories</a:t>
            </a:r>
            <a:r>
              <a:rPr lang="en-US" altLang="en-US" sz="3200" dirty="0"/>
              <a:t> </a:t>
            </a:r>
            <a:endParaRPr lang="en-US" altLang="en-US" sz="3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44CC4-31F3-42B2-8D54-C54D96149F1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6248400"/>
            <a:ext cx="638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sz="2800" dirty="0"/>
              <a:t>Hierarchy from</a:t>
            </a:r>
            <a:r>
              <a:rPr lang="en-US" altLang="en-US" sz="2800" dirty="0"/>
              <a:t> Porphyry’s </a:t>
            </a:r>
            <a:r>
              <a:rPr lang="en-US" altLang="en-US" sz="2800" dirty="0" smtClean="0"/>
              <a:t>Introduction</a:t>
            </a:r>
            <a:r>
              <a:rPr lang="en-US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15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76146-0F99-4ACD-AAA6-A128995E377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21506" name="Picture 2" descr="http://cca.kingsjournalism.com/wp-content/uploads/2012/11/Figure1-Example-of-Porphyrian-Tre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22789"/>
          <a:stretch/>
        </p:blipFill>
        <p:spPr bwMode="auto">
          <a:xfrm>
            <a:off x="272613" y="1"/>
            <a:ext cx="83658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2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76146-0F99-4ACD-AAA6-A128995E377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8434" name="Picture 2" descr="File_Hierarc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0487"/>
            <a:ext cx="4876252" cy="67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de-DE" altLang="en-US" sz="2800" dirty="0" smtClean="0"/>
              <a:t>Linnaean Hierarchy</a:t>
            </a:r>
          </a:p>
        </p:txBody>
      </p:sp>
      <p:pic>
        <p:nvPicPr>
          <p:cNvPr id="14339" name="Picture 3" descr="C:\WINDOWS\Desktop\hierarchy.gif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51054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84BF3-500A-4183-B128-CD31157D43B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35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ilitary examples</a:t>
            </a:r>
          </a:p>
          <a:p>
            <a:r>
              <a:rPr lang="en-US" dirty="0" smtClean="0"/>
              <a:t>The basic strategy</a:t>
            </a:r>
          </a:p>
          <a:p>
            <a:r>
              <a:rPr lang="en-US" dirty="0" smtClean="0"/>
              <a:t>The biological success story</a:t>
            </a:r>
          </a:p>
          <a:p>
            <a:r>
              <a:rPr lang="en-US" dirty="0" smtClean="0"/>
              <a:t>Extending the strategy to institutions</a:t>
            </a:r>
          </a:p>
          <a:p>
            <a:r>
              <a:rPr lang="en-US" dirty="0" smtClean="0"/>
              <a:t>The de Soto thesis</a:t>
            </a:r>
          </a:p>
          <a:p>
            <a:r>
              <a:rPr lang="en-US" dirty="0" smtClean="0"/>
              <a:t>Document acts</a:t>
            </a:r>
          </a:p>
          <a:p>
            <a:r>
              <a:rPr lang="en-US" dirty="0" smtClean="0"/>
              <a:t>Massively planned social agency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76146-0F99-4ACD-AAA6-A128995E377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52400" y="-216050"/>
            <a:ext cx="9296400" cy="7230130"/>
            <a:chOff x="-152400" y="-216050"/>
            <a:chExt cx="9296400" cy="7230130"/>
          </a:xfrm>
        </p:grpSpPr>
        <p:pic>
          <p:nvPicPr>
            <p:cNvPr id="1026" name="Picture 2" descr="http://4.bp.blogspot.com/-7FIw7olCdlc/Tx_xaYvtKwI/AAAAAAAADC0/mACbjUsqH1w/s1600/aristotle%2527s%2Bethic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8"/>
            <a:stretch/>
          </p:blipFill>
          <p:spPr bwMode="auto">
            <a:xfrm rot="21480000">
              <a:off x="840794" y="-216050"/>
              <a:ext cx="7391400" cy="7230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8077200" y="0"/>
              <a:ext cx="10668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52400" y="-29985"/>
              <a:ext cx="10668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8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82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Ontology reborn after Darwin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191000"/>
          </a:xfrm>
        </p:spPr>
        <p:txBody>
          <a:bodyPr>
            <a:normAutofit/>
          </a:bodyPr>
          <a:lstStyle/>
          <a:p>
            <a:pPr marL="400050" lvl="1" indent="0">
              <a:buNone/>
              <a:tabLst>
                <a:tab pos="736600" algn="l"/>
                <a:tab pos="860425" algn="l"/>
                <a:tab pos="1255713" algn="l"/>
                <a:tab pos="1541463" algn="l"/>
              </a:tabLst>
            </a:pPr>
            <a:r>
              <a:rPr lang="en-US" sz="3200" dirty="0" smtClean="0"/>
              <a:t>1990: 	Human Genome Project</a:t>
            </a:r>
          </a:p>
          <a:p>
            <a:pPr marL="400050" lvl="1" indent="0">
              <a:buNone/>
              <a:tabLst>
                <a:tab pos="736600" algn="l"/>
                <a:tab pos="860425" algn="l"/>
                <a:tab pos="1255713" algn="l"/>
                <a:tab pos="1541463" algn="l"/>
              </a:tabLst>
            </a:pPr>
            <a:r>
              <a:rPr lang="en-US" sz="3200" dirty="0" smtClean="0"/>
              <a:t>1999: 	The Gene Ontology (GO)</a:t>
            </a:r>
          </a:p>
          <a:p>
            <a:pPr marL="400050" lvl="1" indent="0">
              <a:buNone/>
              <a:tabLst>
                <a:tab pos="736600" algn="l"/>
                <a:tab pos="860425" algn="l"/>
                <a:tab pos="1255713" algn="l"/>
                <a:tab pos="1541463" algn="l"/>
              </a:tabLst>
            </a:pPr>
            <a:r>
              <a:rPr lang="en-US" sz="3200" dirty="0" smtClean="0"/>
              <a:t>2005: 	Open Biomedical Ontologies (OBO) Foundry</a:t>
            </a:r>
          </a:p>
          <a:p>
            <a:pPr marL="400050" lvl="1" indent="0">
              <a:buNone/>
              <a:tabLst>
                <a:tab pos="736600" algn="l"/>
                <a:tab pos="860425" algn="l"/>
                <a:tab pos="1255713" algn="l"/>
                <a:tab pos="1541463" algn="l"/>
              </a:tabLst>
            </a:pPr>
            <a:endParaRPr lang="en-US" sz="3200" dirty="0"/>
          </a:p>
          <a:p>
            <a:pPr marL="400050" lvl="1" indent="0" algn="ctr">
              <a:buNone/>
              <a:tabLst>
                <a:tab pos="736600" algn="l"/>
                <a:tab pos="860425" algn="l"/>
                <a:tab pos="1255713" algn="l"/>
                <a:tab pos="1541463" algn="l"/>
              </a:tabLst>
            </a:pPr>
            <a:r>
              <a:rPr lang="en-US" sz="4000" dirty="0" smtClean="0"/>
              <a:t>A new golden age of classification</a:t>
            </a:r>
          </a:p>
          <a:p>
            <a:pPr marL="457200" indent="-457200" algn="l">
              <a:buFont typeface="Wingdings" pitchFamily="2" charset="2"/>
              <a:buChar char="§"/>
              <a:tabLst>
                <a:tab pos="736600" algn="l"/>
                <a:tab pos="860425" algn="l"/>
                <a:tab pos="1255713" algn="l"/>
                <a:tab pos="1541463" algn="l"/>
              </a:tabLs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E15-DADA-4305-8FD0-F7FA2D442F2E}" type="slidenum">
              <a:rPr lang="en-US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Old biology data</a:t>
            </a: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2E947B3-AC77-4491-B842-83701AFC9E29}" type="slidenum">
              <a:rPr lang="en-US" altLang="en-US" sz="14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r>
              <a:rPr lang="en-US" altLang="en-US" sz="1400" smtClean="0">
                <a:solidFill>
                  <a:srgbClr val="000000"/>
                </a:solidFill>
                <a:cs typeface="Arial" pitchFamily="34" charset="0"/>
              </a:rPr>
              <a:t>/</a:t>
            </a:r>
          </a:p>
        </p:txBody>
      </p:sp>
      <p:pic>
        <p:nvPicPr>
          <p:cNvPr id="150532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3" y="1524000"/>
            <a:ext cx="8701087" cy="4365625"/>
          </a:xfrm>
        </p:spPr>
      </p:pic>
    </p:spTree>
    <p:extLst>
      <p:ext uri="{BB962C8B-B14F-4D97-AF65-F5344CB8AC3E}">
        <p14:creationId xmlns:p14="http://schemas.microsoft.com/office/powerpoint/2010/main" val="8516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Content Placeholder 2"/>
          <p:cNvSpPr>
            <a:spLocks noGrp="1"/>
          </p:cNvSpPr>
          <p:nvPr>
            <p:ph idx="1"/>
          </p:nvPr>
        </p:nvSpPr>
        <p:spPr>
          <a:xfrm>
            <a:off x="-381000" y="914400"/>
            <a:ext cx="96774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/>
              <a:t>	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DISRIVLYSYMFLNTAKGCLVEYATFRQYMRELPKNAPQKLNFREMRQGLIALGRHCVGSRFETDLYESATSELMANHSVQTGRNIYGVDFSLTSVSGTTATLLQERASERWIQWLGLESDYHCSFSSTRNAEDV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</p:txBody>
      </p:sp>
      <p:sp>
        <p:nvSpPr>
          <p:cNvPr id="151555" name="Rectangle 5"/>
          <p:cNvSpPr>
            <a:spLocks noChangeArrowheads="1"/>
          </p:cNvSpPr>
          <p:nvPr/>
        </p:nvSpPr>
        <p:spPr bwMode="auto">
          <a:xfrm>
            <a:off x="2286000" y="152400"/>
            <a:ext cx="4516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smtClean="0">
                <a:solidFill>
                  <a:srgbClr val="000000"/>
                </a:solidFill>
                <a:cs typeface="Arial" pitchFamily="34" charset="0"/>
              </a:rPr>
              <a:t>New biology data</a:t>
            </a:r>
          </a:p>
        </p:txBody>
      </p:sp>
      <p:sp>
        <p:nvSpPr>
          <p:cNvPr id="151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B9BB90-739C-4685-A4BA-5BBCA9FC9CA1}" type="slidenum">
              <a:rPr lang="en-US" altLang="en-US" sz="14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How to do biology across the genome?</a:t>
            </a:r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</p:nvPr>
        </p:nvSpPr>
        <p:spPr>
          <a:xfrm>
            <a:off x="-381000" y="914400"/>
            <a:ext cx="95250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smtClean="0"/>
              <a:t>	</a:t>
            </a:r>
            <a:r>
              <a:rPr lang="en-US" altLang="en-US" sz="1400" smtClean="0"/>
              <a:t>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</a:t>
            </a:r>
          </a:p>
          <a:p>
            <a:pPr eaLnBrk="1" hangingPunct="1">
              <a:buFontTx/>
              <a:buNone/>
            </a:pPr>
            <a:endParaRPr lang="en-US" altLang="en-US" sz="1400" smtClean="0"/>
          </a:p>
          <a:p>
            <a:pPr eaLnBrk="1" hangingPunct="1">
              <a:buFontTx/>
              <a:buNone/>
            </a:pPr>
            <a:endParaRPr lang="en-US" altLang="en-US" sz="1800" smtClean="0"/>
          </a:p>
          <a:p>
            <a:pPr eaLnBrk="1" hangingPunct="1">
              <a:buFontTx/>
              <a:buNone/>
            </a:pPr>
            <a:endParaRPr lang="en-US" altLang="en-US" sz="2000" smtClean="0"/>
          </a:p>
        </p:txBody>
      </p:sp>
      <p:sp>
        <p:nvSpPr>
          <p:cNvPr id="1525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AB748F-929B-40FC-9A7B-14CB586F8490}" type="slidenum">
              <a:rPr lang="en-US" altLang="en-US" sz="14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link the kinds of phenomena represented here</a:t>
            </a: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7A1D0EE-B611-43F0-9E46-CC558E971AF0}" type="slidenum">
              <a:rPr lang="en-US" altLang="en-US" sz="14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53604" name="Picture 2" descr="http://ehealthadvice.info/wp-content/uploads/2012/02/Crohns-diseas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1595438"/>
            <a:ext cx="4827587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2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here?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48B11-91EC-4DDC-A62F-8ED87606BF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599"/>
            <a:ext cx="3657600" cy="54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Content Placeholder 2"/>
          <p:cNvSpPr>
            <a:spLocks noGrp="1"/>
          </p:cNvSpPr>
          <p:nvPr>
            <p:ph idx="1"/>
          </p:nvPr>
        </p:nvSpPr>
        <p:spPr>
          <a:xfrm>
            <a:off x="-381000" y="0"/>
            <a:ext cx="9677400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400" smtClean="0"/>
              <a:t>	</a:t>
            </a:r>
            <a:r>
              <a:rPr lang="en-US" altLang="en-US" sz="1600" smtClean="0"/>
              <a:t>MKVSDRRKFEKANFDEFESALNNKNDLVHCPSITLFESIPTEVRSFYEDEKSGLIKVVKFRTGAMDRKRSFEKVVISVMVGKNVKKFLTFVEDEPDFQGGPIP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SFSLTSVSGTTATLLQERASERWIQWLGLESDYHCSFSSTRNAEDVVAGEAASSNHHQKISRVTRKRPREPKSTNDILVAGQKLFGSSFEFRDLHQLRLCYEIYMADTPSVAVQAPPGYGKTELFHLPLIALASKGDVEYVSFLFVPYTVLLANCMIRLGRRGCLNVAPVRNFIEEGYDGVTDLYVGIYDDLASTNFTDRIAAWENIVECTFRTNNVKLGYLIVDEFHNFETEVYRQSQFGGITNLDFDAFEKAIFLSGTAPEAVADAALQRIGLTGLAKKSMDINELKRSEDLSRGLSSYPTRMFNLIKEKSEVPLGHVHKIRKKVESQPEEALKLLLALFESEPESKAIVVASTTNEVEELACSWRKYFRVVWIHGKLGAAEKVSRTKEFVTDGSMQVLIGTKLVTEGIDIKQLMMVIMLDNRLNIIELIQGVGRLRDGGLCYLLSRKNSWAARNRKGELPPKEGCITEQVREFYGLESKKGKKGQHVGCCGSRTDLSADTVELIERMDRLAEKQATASMSIVALPSSFQESNSSDRYRKYCSSDEDSNTCIHGSANASTNASTNAITTASTNVRTNATTNASTNATTNASTNASTNATTNASTNATTNSSTNATTTASTNVRTSATTTASINVRTSATTTESTNSSTNATTTESTNSSTNATTTESTNSNTSATTTASINVRTSATTTESTNSSTSATTTASINVRTSATTTKSINSSTNATTTESTNSNTNATTTESTNSSTNATTTESTNSSTNATTTESTNSNTSAATTESTNSNTSATTTESTNASAKEDANKDGNAEDNRFHPVTDINKESYKRKGSQMVLLERKKLKAQFPNTSENMNVLQFLGFRSDEIKHLFLYGIDIYFCPEGVFTQYGLCKGCQKMFELCVCWAGQKVSYRRIAWEALAVERMLRNDEEYKEYLEDIEPYHGDPVGYLKYFSVKRREIYSQIQRNYAWYLAITRRRETISVLDSTRGKQGSQVFRMSGRQIKELYFKVWSNLRESKTEVLQYFLNWDEKKCQEEWEAKDDTVVVEALEKGGVFQRLRSMTSAGLQGPQYVKLQFSRHHRQLRSRYELSLGMHLRDQIALGVTPSKVPHWTAFLSMLIGLFYNKTFRQKLEYLLEQISEVWLLPHWLDLANVEVLAADDTRVPLYMLMVAVHKELDSDDVPDGRFDILLCRDSSREVGELIGLFYNKTFRQKLEYLLEQISEVWLLPHWLDLANVEVLAADDTRVPLYMLMVAVHKELDSDDVPDGRFDILLCRDSSREVGELIGLFYNKTFRQKLEYLLEQISEVWLLPHWLDLANVEVLAADDTRVPLYMLMVAVHKELDSDDVPDGRFDILLCRDSSREVGE</a:t>
            </a:r>
          </a:p>
          <a:p>
            <a:pPr eaLnBrk="1" hangingPunct="1">
              <a:buFontTx/>
              <a:buNone/>
            </a:pPr>
            <a:endParaRPr lang="en-US" altLang="en-US" sz="1600" smtClean="0"/>
          </a:p>
          <a:p>
            <a:pPr eaLnBrk="1" hangingPunct="1">
              <a:buFontTx/>
              <a:buNone/>
            </a:pPr>
            <a:endParaRPr lang="en-US" altLang="en-US" sz="1600" smtClean="0"/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08725"/>
            <a:ext cx="533400" cy="54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FA0F57-46DC-4F9A-B55A-395F695893EE}" type="slidenum">
              <a:rPr lang="de-DE" altLang="en-US" sz="14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de-DE" altLang="en-US" sz="1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4628" name="Right Triangle 1"/>
          <p:cNvSpPr>
            <a:spLocks noChangeArrowheads="1"/>
          </p:cNvSpPr>
          <p:nvPr/>
        </p:nvSpPr>
        <p:spPr bwMode="auto">
          <a:xfrm rot="5400000">
            <a:off x="-381000" y="381000"/>
            <a:ext cx="3581400" cy="2819400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4629" name="Rectangle 2"/>
          <p:cNvSpPr>
            <a:spLocks noChangeArrowheads="1"/>
          </p:cNvSpPr>
          <p:nvPr/>
        </p:nvSpPr>
        <p:spPr bwMode="auto">
          <a:xfrm>
            <a:off x="152400" y="304800"/>
            <a:ext cx="18288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smtClean="0">
                <a:solidFill>
                  <a:srgbClr val="000000"/>
                </a:solidFill>
                <a:cs typeface="Arial" pitchFamily="34" charset="0"/>
              </a:rPr>
              <a:t>to this?</a:t>
            </a:r>
          </a:p>
        </p:txBody>
      </p:sp>
    </p:spTree>
    <p:extLst>
      <p:ext uri="{BB962C8B-B14F-4D97-AF65-F5344CB8AC3E}">
        <p14:creationId xmlns:p14="http://schemas.microsoft.com/office/powerpoint/2010/main" val="41659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Answer</a:t>
            </a:r>
          </a:p>
        </p:txBody>
      </p:sp>
      <p:sp>
        <p:nvSpPr>
          <p:cNvPr id="15667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dirty="0" smtClean="0"/>
              <a:t>Create an ontology: a controlled logically structured consensus classification of the types of entities in the relevant domain</a:t>
            </a:r>
          </a:p>
          <a:p>
            <a:endParaRPr lang="en-US" altLang="en-US" dirty="0" smtClean="0"/>
          </a:p>
          <a:p>
            <a:r>
              <a:rPr lang="en-US" altLang="en-US" dirty="0"/>
              <a:t>U</a:t>
            </a:r>
            <a:r>
              <a:rPr lang="en-US" altLang="en-US" dirty="0" smtClean="0"/>
              <a:t>se the same ontology aggressively to tag data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F650F5-B92F-4058-974D-3B10BD2083E0}" type="slidenum">
              <a:rPr lang="en-US" altLang="en-US" sz="14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0C8BE-EFD8-4E10-8B0B-74E8718E8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6915" name="Picture 2" descr="http://www.ebi.ac.uk/QuickGO/IS?u=5dwbax35&amp;id=228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"/>
          <a:stretch>
            <a:fillRect/>
          </a:stretch>
        </p:blipFill>
        <p:spPr bwMode="auto">
          <a:xfrm>
            <a:off x="969963" y="0"/>
            <a:ext cx="619283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2766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fragment of the Gene Ontology (GO)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http://geneontology.org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2200"/>
            <a:ext cx="82296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http://ncor.us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8" t="10001" r="16618" b="4999"/>
          <a:stretch/>
        </p:blipFill>
        <p:spPr bwMode="auto">
          <a:xfrm>
            <a:off x="-152400" y="-152401"/>
            <a:ext cx="9296400" cy="641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7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6195" r="5556" b="10164"/>
          <a:stretch>
            <a:fillRect/>
          </a:stretch>
        </p:blipFill>
        <p:spPr>
          <a:xfrm>
            <a:off x="0" y="1536700"/>
            <a:ext cx="3352800" cy="2514600"/>
          </a:xfrm>
        </p:spPr>
      </p:pic>
      <p:pic>
        <p:nvPicPr>
          <p:cNvPr id="157699" name="Picture 3" descr="clust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6" t="19022" r="14099" b="2174"/>
          <a:stretch>
            <a:fillRect/>
          </a:stretch>
        </p:blipFill>
        <p:spPr>
          <a:xfrm>
            <a:off x="7507288" y="1477963"/>
            <a:ext cx="1016000" cy="4800600"/>
          </a:xfrm>
        </p:spPr>
      </p:pic>
      <p:sp>
        <p:nvSpPr>
          <p:cNvPr id="157700" name="Text Box 5"/>
          <p:cNvSpPr txBox="1">
            <a:spLocks noChangeArrowheads="1"/>
          </p:cNvSpPr>
          <p:nvPr/>
        </p:nvSpPr>
        <p:spPr bwMode="auto">
          <a:xfrm>
            <a:off x="381000" y="1157288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cs typeface="Arial" pitchFamily="34" charset="0"/>
              </a:rPr>
              <a:t>MouseEcotope</a:t>
            </a:r>
          </a:p>
        </p:txBody>
      </p:sp>
      <p:sp>
        <p:nvSpPr>
          <p:cNvPr id="157701" name="Text Box 6"/>
          <p:cNvSpPr txBox="1">
            <a:spLocks noChangeArrowheads="1"/>
          </p:cNvSpPr>
          <p:nvPr/>
        </p:nvSpPr>
        <p:spPr bwMode="auto">
          <a:xfrm>
            <a:off x="7350125" y="11017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cs typeface="Arial" pitchFamily="34" charset="0"/>
              </a:rPr>
              <a:t>GlyProt</a:t>
            </a:r>
          </a:p>
        </p:txBody>
      </p:sp>
      <p:sp>
        <p:nvSpPr>
          <p:cNvPr id="157702" name="Rectangle 7"/>
          <p:cNvSpPr>
            <a:spLocks noChangeArrowheads="1"/>
          </p:cNvSpPr>
          <p:nvPr/>
        </p:nvSpPr>
        <p:spPr bwMode="auto">
          <a:xfrm>
            <a:off x="71438" y="3430588"/>
            <a:ext cx="3048000" cy="303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7703" name="Rectangle 8"/>
          <p:cNvSpPr>
            <a:spLocks noChangeArrowheads="1"/>
          </p:cNvSpPr>
          <p:nvPr/>
        </p:nvSpPr>
        <p:spPr bwMode="auto">
          <a:xfrm flipV="1">
            <a:off x="7408863" y="3341688"/>
            <a:ext cx="990600" cy="1698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57704" name="Picture 9" descr="clus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19" b="81522"/>
          <a:stretch>
            <a:fillRect/>
          </a:stretch>
        </p:blipFill>
        <p:spPr>
          <a:xfrm>
            <a:off x="1239838" y="4084638"/>
            <a:ext cx="4152900" cy="2773362"/>
          </a:xfrm>
        </p:spPr>
      </p:pic>
      <p:sp>
        <p:nvSpPr>
          <p:cNvPr id="157705" name="Text Box 10"/>
          <p:cNvSpPr txBox="1">
            <a:spLocks noChangeArrowheads="1"/>
          </p:cNvSpPr>
          <p:nvPr/>
        </p:nvSpPr>
        <p:spPr bwMode="auto">
          <a:xfrm>
            <a:off x="771525" y="4494213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cs typeface="Arial" pitchFamily="34" charset="0"/>
              </a:rPr>
              <a:t>DiabetInGene</a:t>
            </a:r>
          </a:p>
        </p:txBody>
      </p:sp>
      <p:sp>
        <p:nvSpPr>
          <p:cNvPr id="157706" name="Text Box 11"/>
          <p:cNvSpPr txBox="1">
            <a:spLocks noChangeArrowheads="1"/>
          </p:cNvSpPr>
          <p:nvPr/>
        </p:nvSpPr>
        <p:spPr bwMode="auto">
          <a:xfrm>
            <a:off x="1371600" y="566737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cs typeface="Arial" pitchFamily="34" charset="0"/>
              </a:rPr>
              <a:t>GluChem</a:t>
            </a:r>
          </a:p>
        </p:txBody>
      </p:sp>
      <p:sp>
        <p:nvSpPr>
          <p:cNvPr id="157707" name="Rectangle 12"/>
          <p:cNvSpPr>
            <a:spLocks noChangeArrowheads="1"/>
          </p:cNvSpPr>
          <p:nvPr/>
        </p:nvSpPr>
        <p:spPr bwMode="auto">
          <a:xfrm flipH="1" flipV="1">
            <a:off x="2584450" y="4719638"/>
            <a:ext cx="127000" cy="7667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7708" name="Rectangle 13"/>
          <p:cNvSpPr>
            <a:spLocks noChangeArrowheads="1"/>
          </p:cNvSpPr>
          <p:nvPr/>
        </p:nvSpPr>
        <p:spPr bwMode="auto">
          <a:xfrm flipH="1" flipV="1">
            <a:off x="3322638" y="6091238"/>
            <a:ext cx="127000" cy="7667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7709" name="Rectangle 14"/>
          <p:cNvSpPr>
            <a:spLocks noChangeArrowheads="1"/>
          </p:cNvSpPr>
          <p:nvPr/>
        </p:nvSpPr>
        <p:spPr bwMode="auto">
          <a:xfrm>
            <a:off x="4038600" y="1752600"/>
            <a:ext cx="1981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smtClean="0">
                <a:solidFill>
                  <a:srgbClr val="000000"/>
                </a:solidFill>
                <a:cs typeface="Arial" pitchFamily="34" charset="0"/>
              </a:rPr>
              <a:t>sphingolipid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smtClean="0">
                <a:solidFill>
                  <a:srgbClr val="000000"/>
                </a:solidFill>
                <a:cs typeface="Arial" pitchFamily="34" charset="0"/>
              </a:rPr>
              <a:t>transporter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smtClean="0">
                <a:solidFill>
                  <a:srgbClr val="000000"/>
                </a:solidFill>
                <a:cs typeface="Arial" pitchFamily="34" charset="0"/>
              </a:rPr>
              <a:t>activity</a:t>
            </a:r>
          </a:p>
        </p:txBody>
      </p:sp>
      <p:cxnSp>
        <p:nvCxnSpPr>
          <p:cNvPr id="157710" name="AutoShape 15"/>
          <p:cNvCxnSpPr>
            <a:cxnSpLocks noChangeShapeType="1"/>
            <a:stCxn id="157702" idx="3"/>
            <a:endCxn id="157709" idx="1"/>
          </p:cNvCxnSpPr>
          <p:nvPr/>
        </p:nvCxnSpPr>
        <p:spPr bwMode="auto">
          <a:xfrm flipV="1">
            <a:off x="3133725" y="2324100"/>
            <a:ext cx="904875" cy="1258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711" name="AutoShape 16"/>
          <p:cNvCxnSpPr>
            <a:cxnSpLocks noChangeShapeType="1"/>
            <a:stCxn id="157709" idx="2"/>
            <a:endCxn id="157708" idx="1"/>
          </p:cNvCxnSpPr>
          <p:nvPr/>
        </p:nvCxnSpPr>
        <p:spPr bwMode="auto">
          <a:xfrm flipH="1">
            <a:off x="3468688" y="2895600"/>
            <a:ext cx="1560512" cy="3579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712" name="AutoShape 17"/>
          <p:cNvCxnSpPr>
            <a:cxnSpLocks noChangeShapeType="1"/>
            <a:stCxn id="157709" idx="3"/>
            <a:endCxn id="157703" idx="1"/>
          </p:cNvCxnSpPr>
          <p:nvPr/>
        </p:nvCxnSpPr>
        <p:spPr bwMode="auto">
          <a:xfrm>
            <a:off x="6019800" y="2324100"/>
            <a:ext cx="1370013" cy="1103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713" name="AutoShape 18"/>
          <p:cNvCxnSpPr>
            <a:cxnSpLocks noChangeShapeType="1"/>
            <a:stCxn id="157707" idx="1"/>
            <a:endCxn id="157709" idx="2"/>
          </p:cNvCxnSpPr>
          <p:nvPr/>
        </p:nvCxnSpPr>
        <p:spPr bwMode="auto">
          <a:xfrm flipV="1">
            <a:off x="2730500" y="2895600"/>
            <a:ext cx="2298700" cy="2208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7714" name="Rectangle 4"/>
          <p:cNvSpPr>
            <a:spLocks noChangeArrowheads="1"/>
          </p:cNvSpPr>
          <p:nvPr/>
        </p:nvSpPr>
        <p:spPr bwMode="auto">
          <a:xfrm>
            <a:off x="0" y="0"/>
            <a:ext cx="9144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cs typeface="Arial" pitchFamily="34" charset="0"/>
              </a:rPr>
              <a:t>tagging with common ontologies allows navigation between databases</a:t>
            </a:r>
          </a:p>
        </p:txBody>
      </p:sp>
      <p:sp>
        <p:nvSpPr>
          <p:cNvPr id="15771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r" eaLnBrk="1" hangingPunct="1">
              <a:spcBef>
                <a:spcPct val="0"/>
              </a:spcBef>
              <a:buFontTx/>
              <a:buNone/>
            </a:pPr>
            <a:fld id="{63CAA557-DE19-4EF7-A60B-DA79F56ED1E3}" type="slidenum">
              <a:rPr lang="en-US" altLang="en-US" sz="1800" smtClean="0">
                <a:solidFill>
                  <a:srgbClr val="000000"/>
                </a:solidFill>
                <a:cs typeface="Arial" pitchFamily="34" charset="0"/>
              </a:rPr>
              <a:pPr lvl="2"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8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54351"/>
      </p:ext>
    </p:extLst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1524000"/>
          </a:xfrm>
        </p:spPr>
        <p:txBody>
          <a:bodyPr/>
          <a:lstStyle/>
          <a:p>
            <a:pPr algn="l" eaLnBrk="1" hangingPunct="1"/>
            <a:r>
              <a:rPr lang="en-US" altLang="en-US" sz="4800" dirty="0" smtClean="0"/>
              <a:t>GO amazingly successful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6871" y="1981200"/>
            <a:ext cx="8915400" cy="4114800"/>
          </a:xfrm>
        </p:spPr>
        <p:txBody>
          <a:bodyPr/>
          <a:lstStyle/>
          <a:p>
            <a:pPr indent="0" eaLnBrk="1" hangingPunct="1">
              <a:buFontTx/>
              <a:buNone/>
              <a:defRPr/>
            </a:pPr>
            <a:r>
              <a:rPr lang="en-US" dirty="0" smtClean="0"/>
              <a:t>but covers only three sorts of entities:</a:t>
            </a:r>
            <a:endParaRPr lang="en-GB" sz="2400" dirty="0" smtClean="0"/>
          </a:p>
          <a:p>
            <a:pPr marL="1249363" lvl="1" eaLnBrk="1" hangingPunct="1">
              <a:buFont typeface="Arial" charset="0"/>
              <a:buChar char="–"/>
              <a:defRPr/>
            </a:pPr>
            <a:r>
              <a:rPr lang="en-US" sz="3200" dirty="0" smtClean="0"/>
              <a:t>cellular components</a:t>
            </a:r>
          </a:p>
          <a:p>
            <a:pPr marL="1249363" lvl="1" eaLnBrk="1" hangingPunct="1">
              <a:buFont typeface="Arial" charset="0"/>
              <a:buChar char="–"/>
              <a:defRPr/>
            </a:pPr>
            <a:r>
              <a:rPr lang="en-US" sz="3200" dirty="0" smtClean="0"/>
              <a:t>molecular functions</a:t>
            </a:r>
          </a:p>
          <a:p>
            <a:pPr marL="1249363" lvl="1" eaLnBrk="1" hangingPunct="1">
              <a:buFont typeface="Arial" charset="0"/>
              <a:buChar char="–"/>
              <a:defRPr/>
            </a:pPr>
            <a:r>
              <a:rPr lang="en-US" sz="3200" dirty="0" smtClean="0"/>
              <a:t>biological processes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sz="500" dirty="0" smtClean="0"/>
          </a:p>
          <a:p>
            <a:pPr marL="285750" lvl="1" eaLnBrk="1" hangingPunct="1">
              <a:buFontTx/>
              <a:buNone/>
              <a:defRPr/>
            </a:pPr>
            <a:r>
              <a:rPr lang="en-US" sz="3200" dirty="0" smtClean="0"/>
              <a:t>	does not provide representations of diseases, symptoms, anatomy, pathways, …</a:t>
            </a:r>
          </a:p>
          <a:p>
            <a:pPr marL="285750" lvl="1" eaLnBrk="1" hangingPunct="1">
              <a:buFontTx/>
              <a:buNone/>
              <a:defRPr/>
            </a:pPr>
            <a:r>
              <a:rPr lang="en-US" sz="3600" b="1" dirty="0" smtClean="0">
                <a:sym typeface="Symbol"/>
              </a:rPr>
              <a:t> Open Biological Ontologies (OBO) Foundry</a:t>
            </a:r>
            <a:endParaRPr lang="en-US" sz="3600" b="1" dirty="0" smtClean="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67C00-D143-4F33-B03A-79888E5D1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210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66005"/>
              </p:ext>
            </p:extLst>
          </p:nvPr>
        </p:nvGraphicFramePr>
        <p:xfrm>
          <a:off x="304800" y="304800"/>
          <a:ext cx="8534400" cy="5181601"/>
        </p:xfrm>
        <a:graphic>
          <a:graphicData uri="http://schemas.openxmlformats.org/drawingml/2006/table">
            <a:tbl>
              <a:tblPr/>
              <a:tblGrid>
                <a:gridCol w="1908175"/>
                <a:gridCol w="1216025"/>
                <a:gridCol w="1143000"/>
                <a:gridCol w="1295400"/>
                <a:gridCol w="1300163"/>
                <a:gridCol w="1671637"/>
              </a:tblGrid>
              <a:tr h="727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RELATION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TO TIME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GRANULARITY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349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Disease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(DO)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Biological Process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20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PaTO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(ChEBI, SO,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RnaO, PrO)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8454" name="Line 40"/>
          <p:cNvSpPr>
            <a:spLocks noChangeShapeType="1"/>
          </p:cNvSpPr>
          <p:nvPr/>
        </p:nvSpPr>
        <p:spPr bwMode="auto">
          <a:xfrm>
            <a:off x="317500" y="330200"/>
            <a:ext cx="1905000" cy="15240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455" name="Text Box 41"/>
          <p:cNvSpPr txBox="1">
            <a:spLocks noChangeArrowheads="1"/>
          </p:cNvSpPr>
          <p:nvPr/>
        </p:nvSpPr>
        <p:spPr bwMode="auto">
          <a:xfrm>
            <a:off x="0" y="5781675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Original OBO Foundry ontologies </a:t>
            </a:r>
          </a:p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(Gene Ontology in yellow)</a:t>
            </a:r>
          </a:p>
        </p:txBody>
      </p:sp>
      <p:sp>
        <p:nvSpPr>
          <p:cNvPr id="389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76932-11C4-4B2F-A1DA-DE4E5954C4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7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0" y="0"/>
            <a:ext cx="457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9443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4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07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813007"/>
              </p:ext>
            </p:extLst>
          </p:nvPr>
        </p:nvGraphicFramePr>
        <p:xfrm>
          <a:off x="228600" y="381001"/>
          <a:ext cx="8534400" cy="5086350"/>
        </p:xfrm>
        <a:graphic>
          <a:graphicData uri="http://schemas.openxmlformats.org/drawingml/2006/table">
            <a:tbl>
              <a:tblPr/>
              <a:tblGrid>
                <a:gridCol w="1656710"/>
                <a:gridCol w="1055774"/>
                <a:gridCol w="1173716"/>
                <a:gridCol w="943344"/>
                <a:gridCol w="1124688"/>
                <a:gridCol w="1128824"/>
                <a:gridCol w="1451344"/>
              </a:tblGrid>
              <a:tr h="69623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RELATION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TO TIME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GRANULARITY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86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(PaTO)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Biological Process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71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71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ChEBI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, SO,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83" name="Line 38"/>
          <p:cNvSpPr>
            <a:spLocks noChangeShapeType="1"/>
          </p:cNvSpPr>
          <p:nvPr/>
        </p:nvSpPr>
        <p:spPr bwMode="auto">
          <a:xfrm>
            <a:off x="228600" y="381000"/>
            <a:ext cx="1676400" cy="14478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484" name="Text Box 39"/>
          <p:cNvSpPr txBox="1">
            <a:spLocks noChangeArrowheads="1"/>
          </p:cNvSpPr>
          <p:nvPr/>
        </p:nvSpPr>
        <p:spPr bwMode="auto">
          <a:xfrm>
            <a:off x="0" y="5705475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Environment Ontology (EnvO)</a:t>
            </a:r>
          </a:p>
        </p:txBody>
      </p:sp>
      <p:sp>
        <p:nvSpPr>
          <p:cNvPr id="189485" name="TextBox 9"/>
          <p:cNvSpPr txBox="1">
            <a:spLocks noChangeArrowheads="1"/>
          </p:cNvSpPr>
          <p:nvPr/>
        </p:nvSpPr>
        <p:spPr bwMode="auto">
          <a:xfrm rot="-5400000">
            <a:off x="3425032" y="3413918"/>
            <a:ext cx="229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Environments</a:t>
            </a:r>
            <a:r>
              <a:rPr lang="en-US" altLang="en-US" sz="1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94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0407191-2E58-4F94-B3C8-314F4A712731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en-US" altLang="en-US" sz="120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16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0" y="0"/>
            <a:ext cx="457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9443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4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07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81309"/>
              </p:ext>
            </p:extLst>
          </p:nvPr>
        </p:nvGraphicFramePr>
        <p:xfrm>
          <a:off x="228600" y="457200"/>
          <a:ext cx="8534400" cy="5558055"/>
        </p:xfrm>
        <a:graphic>
          <a:graphicData uri="http://schemas.openxmlformats.org/drawingml/2006/table">
            <a:tbl>
              <a:tblPr/>
              <a:tblGrid>
                <a:gridCol w="1656710"/>
                <a:gridCol w="1238890"/>
                <a:gridCol w="990600"/>
                <a:gridCol w="943344"/>
                <a:gridCol w="1124688"/>
                <a:gridCol w="1128824"/>
                <a:gridCol w="1451344"/>
              </a:tblGrid>
              <a:tr h="304792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RELATION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TO TIME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GRANULARITY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7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COLLECTIONS OF ORGANISMS</a:t>
                      </a: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Population and Community Ontology (PCO) </a:t>
                      </a: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(PaTO)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Biological Process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7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ChEBI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, SO,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83" name="Line 38"/>
          <p:cNvSpPr>
            <a:spLocks noChangeShapeType="1"/>
          </p:cNvSpPr>
          <p:nvPr/>
        </p:nvSpPr>
        <p:spPr bwMode="auto">
          <a:xfrm>
            <a:off x="228600" y="381000"/>
            <a:ext cx="1600200" cy="14478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484" name="Text Box 39"/>
          <p:cNvSpPr txBox="1">
            <a:spLocks noChangeArrowheads="1"/>
          </p:cNvSpPr>
          <p:nvPr/>
        </p:nvSpPr>
        <p:spPr bwMode="auto">
          <a:xfrm>
            <a:off x="0" y="57912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Population and Community Ontology (PCO)</a:t>
            </a:r>
          </a:p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https://code.google.com/p/popcomm-ontology/</a:t>
            </a:r>
            <a:endParaRPr lang="en-US" alt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485" name="TextBox 9"/>
          <p:cNvSpPr txBox="1">
            <a:spLocks noChangeArrowheads="1"/>
          </p:cNvSpPr>
          <p:nvPr/>
        </p:nvSpPr>
        <p:spPr bwMode="auto">
          <a:xfrm rot="-5400000">
            <a:off x="3425032" y="3413918"/>
            <a:ext cx="229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Environments</a:t>
            </a:r>
            <a:r>
              <a:rPr lang="en-US" altLang="en-US" sz="1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94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0407191-2E58-4F94-B3C8-314F4A712731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33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2510250" y="219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2510250" y="219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47210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50897"/>
              </p:ext>
            </p:extLst>
          </p:nvPr>
        </p:nvGraphicFramePr>
        <p:xfrm>
          <a:off x="1800485" y="2537573"/>
          <a:ext cx="6498688" cy="4115395"/>
        </p:xfrm>
        <a:graphic>
          <a:graphicData uri="http://schemas.openxmlformats.org/drawingml/2006/table">
            <a:tbl>
              <a:tblPr/>
              <a:tblGrid>
                <a:gridCol w="1018915"/>
                <a:gridCol w="1433150"/>
                <a:gridCol w="1310050"/>
                <a:gridCol w="1447800"/>
                <a:gridCol w="1288773"/>
              </a:tblGrid>
              <a:tr h="69620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Population and Community Ontology (PCO)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Environment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(ENVO)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Infectious Disease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(IDO*)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Biological Process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Ontology (GO*)</a:t>
                      </a:r>
                      <a:endParaRPr lang="en-US" sz="2000" dirty="0"/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92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  Ontology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Component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Ontology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(FMA*, GO*)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6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Ontology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(PATO)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516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Subcellular Anatomy Ontology (SAO)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17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Sequence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(SO*)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(GO*)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69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Protein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(PRO*)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617" name="TextBox 10"/>
          <p:cNvSpPr txBox="1">
            <a:spLocks noChangeArrowheads="1"/>
          </p:cNvSpPr>
          <p:nvPr/>
        </p:nvSpPr>
        <p:spPr bwMode="auto">
          <a:xfrm>
            <a:off x="297879" y="482598"/>
            <a:ext cx="150260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top level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mid-level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2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004315"/>
              </p:ext>
            </p:extLst>
          </p:nvPr>
        </p:nvGraphicFramePr>
        <p:xfrm>
          <a:off x="1800485" y="1129751"/>
          <a:ext cx="6498688" cy="1368287"/>
        </p:xfrm>
        <a:graphic>
          <a:graphicData uri="http://schemas.openxmlformats.org/drawingml/2006/table">
            <a:tbl>
              <a:tblPr/>
              <a:tblGrid>
                <a:gridCol w="3000115"/>
                <a:gridCol w="3498573"/>
              </a:tblGrid>
              <a:tr h="1368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Information Artifact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(IAO)</a:t>
                      </a:r>
                    </a:p>
                  </a:txBody>
                  <a:tcPr marL="0" marR="0" marT="0" marB="45731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Ontology for Biomedical Investigations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(OBI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31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rapezoid 14"/>
          <p:cNvSpPr/>
          <p:nvPr/>
        </p:nvSpPr>
        <p:spPr bwMode="auto">
          <a:xfrm>
            <a:off x="1800485" y="381000"/>
            <a:ext cx="6498688" cy="748748"/>
          </a:xfrm>
          <a:prstGeom prst="trapezoid">
            <a:avLst>
              <a:gd name="adj" fmla="val 103997"/>
            </a:avLst>
          </a:prstGeom>
          <a:solidFill>
            <a:srgbClr val="92D050"/>
          </a:solidFill>
          <a:ln w="1968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lnSpc>
                <a:spcPct val="150000"/>
              </a:lnSpc>
              <a:spcBef>
                <a:spcPts val="14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Basic Formal Ontology (BFO)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76200"/>
            <a:ext cx="89916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How extend the Population and Community Ontology (built by biologists working on non-human organisms) to </a:t>
            </a:r>
            <a:r>
              <a:rPr lang="en-US" sz="3600" i="1" dirty="0" smtClean="0">
                <a:solidFill>
                  <a:schemeClr val="tx1"/>
                </a:solidFill>
              </a:rPr>
              <a:t>institutions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83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/>
              <a:t>GO provides a controlled system of terms and definitions for use in tagging biological data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7772400" cy="3687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species-neutral , disease neutral, discipline-neutral, </a:t>
            </a:r>
            <a:endParaRPr lang="en-US" altLang="en-US" sz="800" dirty="0" smtClean="0"/>
          </a:p>
          <a:p>
            <a:pPr eaLnBrk="1" hangingPunct="1"/>
            <a:r>
              <a:rPr lang="en-US" altLang="en-US" dirty="0" smtClean="0"/>
              <a:t>contributing to the </a:t>
            </a:r>
            <a:r>
              <a:rPr lang="en-US" altLang="en-US" dirty="0" err="1" smtClean="0"/>
              <a:t>cumulativity</a:t>
            </a:r>
            <a:r>
              <a:rPr lang="en-US" altLang="en-US" dirty="0" smtClean="0"/>
              <a:t> of scientific results obtained by distinct research communities</a:t>
            </a:r>
          </a:p>
          <a:p>
            <a:pPr eaLnBrk="1" hangingPunct="1"/>
            <a:endParaRPr lang="en-US" altLang="en-US" sz="500" dirty="0" smtClean="0"/>
          </a:p>
          <a:p>
            <a:pPr marL="0" indent="0" eaLnBrk="1" hangingPunct="1">
              <a:buNone/>
            </a:pPr>
            <a:r>
              <a:rPr lang="en-US" altLang="en-US" b="1" dirty="0"/>
              <a:t>C</a:t>
            </a:r>
            <a:r>
              <a:rPr lang="en-US" altLang="en-US" b="1" dirty="0" smtClean="0"/>
              <a:t>ompare use of kilograms, meters, seconds …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03F5-7DDA-4E41-8DEA-A632B5A0A09F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99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an interdisciplinary science of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82000" cy="46021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C</a:t>
            </a:r>
            <a:r>
              <a:rPr lang="en-US" altLang="en-US" b="1" dirty="0" smtClean="0"/>
              <a:t>reate a </a:t>
            </a:r>
            <a:r>
              <a:rPr lang="en-US" altLang="en-US" b="1" dirty="0"/>
              <a:t>controlled system of terms and definitions </a:t>
            </a:r>
            <a:r>
              <a:rPr lang="en-US" altLang="en-US" b="1" dirty="0" smtClean="0"/>
              <a:t>(an ontology) for </a:t>
            </a:r>
            <a:r>
              <a:rPr lang="en-US" altLang="en-US" b="1" dirty="0"/>
              <a:t>use in tagging </a:t>
            </a:r>
            <a:r>
              <a:rPr lang="en-US" altLang="en-US" b="1" dirty="0" smtClean="0"/>
              <a:t>data about institutions that is:</a:t>
            </a:r>
          </a:p>
          <a:p>
            <a:pPr marL="0" indent="0">
              <a:buNone/>
            </a:pPr>
            <a:endParaRPr lang="en-US" altLang="en-US" sz="1200" b="1" dirty="0" smtClean="0"/>
          </a:p>
          <a:p>
            <a:pPr eaLnBrk="1" hangingPunct="1"/>
            <a:r>
              <a:rPr lang="en-US" altLang="en-US" dirty="0" smtClean="0"/>
              <a:t>culture-neutral, legal, economic, and political system-neutral</a:t>
            </a:r>
            <a:endParaRPr lang="en-US" altLang="en-US" sz="800" dirty="0"/>
          </a:p>
          <a:p>
            <a:pPr eaLnBrk="1" hangingPunct="1"/>
            <a:r>
              <a:rPr lang="en-US" altLang="en-US" dirty="0"/>
              <a:t>contributing to the </a:t>
            </a:r>
            <a:r>
              <a:rPr lang="en-US" altLang="en-US" dirty="0" err="1"/>
              <a:t>cumulativity</a:t>
            </a:r>
            <a:r>
              <a:rPr lang="en-US" altLang="en-US" dirty="0"/>
              <a:t> of scientific results obtained by distinct research </a:t>
            </a:r>
            <a:r>
              <a:rPr lang="en-US" altLang="en-US" dirty="0" smtClean="0"/>
              <a:t>communities</a:t>
            </a:r>
          </a:p>
          <a:p>
            <a:pPr eaLnBrk="1" hangingPunct="1"/>
            <a:endParaRPr lang="en-US" altLang="en-US" sz="500" dirty="0"/>
          </a:p>
          <a:p>
            <a:pPr eaLnBrk="1" hangingPunct="1"/>
            <a:endParaRPr lang="en-US" alt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C730E-24E0-4754-845B-1A65380D425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29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524000"/>
          </a:xfrm>
        </p:spPr>
        <p:txBody>
          <a:bodyPr/>
          <a:lstStyle/>
          <a:p>
            <a:r>
              <a:rPr lang="en-US" dirty="0" smtClean="0"/>
              <a:t>Needed branches of this ontology </a:t>
            </a:r>
            <a:br>
              <a:rPr lang="en-US" dirty="0" smtClean="0"/>
            </a:br>
            <a:r>
              <a:rPr lang="en-US" dirty="0" smtClean="0"/>
              <a:t>(back of envelope list)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7"/>
            <a:ext cx="8077200" cy="4906963"/>
          </a:xfrm>
        </p:spPr>
        <p:txBody>
          <a:bodyPr/>
          <a:lstStyle/>
          <a:p>
            <a:r>
              <a:rPr lang="en-US" dirty="0"/>
              <a:t>Economics, property </a:t>
            </a:r>
            <a:r>
              <a:rPr lang="en-US" dirty="0" smtClean="0"/>
              <a:t>rights, money, finance …</a:t>
            </a:r>
            <a:endParaRPr lang="en-US" dirty="0"/>
          </a:p>
          <a:p>
            <a:r>
              <a:rPr lang="en-US" dirty="0" smtClean="0"/>
              <a:t>Emotions</a:t>
            </a:r>
            <a:r>
              <a:rPr lang="en-US" dirty="0"/>
              <a:t>, sentiments 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ocial acts, speech acts, documents, …</a:t>
            </a:r>
          </a:p>
          <a:p>
            <a:r>
              <a:rPr lang="en-US" dirty="0" smtClean="0"/>
              <a:t>Law, administration, command and control, crime and punishment …</a:t>
            </a:r>
          </a:p>
          <a:p>
            <a:r>
              <a:rPr lang="en-US" dirty="0" smtClean="0"/>
              <a:t>Territorial, boundaries, jurisdictions, real estate, war …</a:t>
            </a:r>
          </a:p>
          <a:p>
            <a:r>
              <a:rPr lang="en-US" dirty="0" smtClean="0"/>
              <a:t>Anthropology, history …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C730E-24E0-4754-845B-1A65380D425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3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2109" name="Group 45"/>
          <p:cNvGraphicFramePr>
            <a:graphicFrameLocks noGrp="1"/>
          </p:cNvGraphicFramePr>
          <p:nvPr/>
        </p:nvGraphicFramePr>
        <p:xfrm>
          <a:off x="304800" y="304800"/>
          <a:ext cx="8534400" cy="5181601"/>
        </p:xfrm>
        <a:graphic>
          <a:graphicData uri="http://schemas.openxmlformats.org/drawingml/2006/table">
            <a:tbl>
              <a:tblPr/>
              <a:tblGrid>
                <a:gridCol w="1908175"/>
                <a:gridCol w="1216025"/>
                <a:gridCol w="1143000"/>
                <a:gridCol w="1295400"/>
                <a:gridCol w="1300163"/>
                <a:gridCol w="1671637"/>
              </a:tblGrid>
              <a:tr h="727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RELATION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TO TIME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GRANULARITY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(PaTO)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Biological Process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(ChEBI, SO,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RnaO, PrO)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8454" name="Line 40"/>
          <p:cNvSpPr>
            <a:spLocks noChangeShapeType="1"/>
          </p:cNvSpPr>
          <p:nvPr/>
        </p:nvSpPr>
        <p:spPr bwMode="auto">
          <a:xfrm>
            <a:off x="317500" y="330200"/>
            <a:ext cx="1905000" cy="15240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455" name="Text Box 41"/>
          <p:cNvSpPr txBox="1">
            <a:spLocks noChangeArrowheads="1"/>
          </p:cNvSpPr>
          <p:nvPr/>
        </p:nvSpPr>
        <p:spPr bwMode="auto">
          <a:xfrm>
            <a:off x="0" y="5781675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76932-11C4-4B2F-A1DA-DE4E5954C4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41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 business problem: too many silos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lnSpcReduction="10000"/>
          </a:bodyPr>
          <a:lstStyle/>
          <a:p>
            <a:pPr marL="342825" indent="-342825" defTabSz="914199" eaLnBrk="1" fontAlgn="auto" hangingPunct="1">
              <a:spcAft>
                <a:spcPts val="0"/>
              </a:spcAft>
              <a:defRPr/>
            </a:pPr>
            <a:r>
              <a:rPr lang="en-US" dirty="0" smtClean="0"/>
              <a:t>(US) </a:t>
            </a:r>
            <a:r>
              <a:rPr lang="en-US" dirty="0" err="1" smtClean="0"/>
              <a:t>DoD</a:t>
            </a:r>
            <a:r>
              <a:rPr lang="en-US" dirty="0" smtClean="0"/>
              <a:t> </a:t>
            </a:r>
            <a:r>
              <a:rPr lang="en-US" dirty="0"/>
              <a:t>spends more than $6B annually developing a portfolio of more than 2,000 business systems and Web </a:t>
            </a:r>
            <a:r>
              <a:rPr lang="en-US" dirty="0" smtClean="0"/>
              <a:t>services</a:t>
            </a:r>
          </a:p>
          <a:p>
            <a:pPr marL="342825" indent="-342825" defTabSz="914199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these systems are </a:t>
            </a:r>
            <a:r>
              <a:rPr lang="en-US" dirty="0"/>
              <a:t>poorly </a:t>
            </a:r>
            <a:r>
              <a:rPr lang="en-US" dirty="0" smtClean="0"/>
              <a:t>integrated</a:t>
            </a:r>
          </a:p>
          <a:p>
            <a:pPr marL="342825" indent="-342825" defTabSz="914199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deliver redundant capabilities</a:t>
            </a:r>
          </a:p>
          <a:p>
            <a:pPr marL="342825" indent="-342825" defTabSz="914199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make data hard to access, foster error</a:t>
            </a:r>
            <a:r>
              <a:rPr lang="en-US" dirty="0"/>
              <a:t> </a:t>
            </a:r>
            <a:r>
              <a:rPr lang="en-US" dirty="0" smtClean="0"/>
              <a:t>and waste</a:t>
            </a:r>
          </a:p>
          <a:p>
            <a:pPr marL="0" indent="0" defTabSz="914199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defTabSz="914199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u="sng" dirty="0" smtClean="0">
                <a:hlinkClick r:id="rId2"/>
              </a:rPr>
              <a:t>https</a:t>
            </a:r>
            <a:r>
              <a:rPr lang="en-US" sz="2400" u="sng" dirty="0">
                <a:hlinkClick r:id="rId2"/>
              </a:rPr>
              <a:t>://ditpr.dod.mil/</a:t>
            </a:r>
            <a:r>
              <a:rPr lang="en-US" sz="2400" dirty="0"/>
              <a:t> Based on FY11 Defense Information Technology Repository (DITPR) data</a:t>
            </a:r>
          </a:p>
          <a:p>
            <a:pPr marL="342825" indent="-342825" defTabSz="914199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>
            <a:stCxn id="16" idx="4"/>
            <a:endCxn id="47" idx="0"/>
          </p:cNvCxnSpPr>
          <p:nvPr/>
        </p:nvCxnSpPr>
        <p:spPr>
          <a:xfrm>
            <a:off x="716280" y="4953000"/>
            <a:ext cx="3779520" cy="9144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" idx="4"/>
            <a:endCxn id="47" idx="0"/>
          </p:cNvCxnSpPr>
          <p:nvPr/>
        </p:nvCxnSpPr>
        <p:spPr>
          <a:xfrm flipH="1">
            <a:off x="4495800" y="4953000"/>
            <a:ext cx="3931920" cy="9144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z="3600" dirty="0"/>
              <a:t>Actionable Intelligence Retrieval System (AIRS</a:t>
            </a:r>
            <a:r>
              <a:rPr lang="en-US" sz="3600" dirty="0" smtClean="0"/>
              <a:t>) Ontologies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4876800" y="1219200"/>
            <a:ext cx="1752600" cy="685800"/>
          </a:xfrm>
          <a:prstGeom prst="ellipse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Basic Formal Ontology (BFO)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2438400" y="1295400"/>
            <a:ext cx="1752600" cy="609600"/>
          </a:xfrm>
          <a:prstGeom prst="ellipse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Relation Ontology (RO)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3581400" y="2133600"/>
            <a:ext cx="1828800" cy="609600"/>
          </a:xfrm>
          <a:prstGeom prst="ellipse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 BFO Bridge 1.1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3581400" y="2971800"/>
            <a:ext cx="1828800" cy="762000"/>
          </a:xfrm>
          <a:prstGeom prst="ellipse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Extended Relation Ontology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7787640" y="4343400"/>
            <a:ext cx="1280160" cy="609600"/>
          </a:xfrm>
          <a:prstGeom prst="ellipse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Time Ontology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6629400" y="4648200"/>
            <a:ext cx="1280160" cy="609600"/>
          </a:xfrm>
          <a:prstGeom prst="ellipse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Quality Ontology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5105400" y="4267200"/>
            <a:ext cx="1600200" cy="762000"/>
          </a:xfrm>
          <a:prstGeom prst="ellipse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Information Entity Ontology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3810000" y="4648200"/>
            <a:ext cx="1371600" cy="609600"/>
          </a:xfrm>
          <a:prstGeom prst="ellipse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Geospatial Ontology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2590800" y="4343400"/>
            <a:ext cx="1280160" cy="609600"/>
          </a:xfrm>
          <a:prstGeom prst="ellipse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 Ontology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1295400" y="4648200"/>
            <a:ext cx="1371600" cy="609600"/>
          </a:xfrm>
          <a:prstGeom prst="ellipse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Artifact Ontology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76200" y="4343400"/>
            <a:ext cx="1280160" cy="609600"/>
          </a:xfrm>
          <a:prstGeom prst="ellipse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Agent Ontology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stCxn id="7" idx="4"/>
            <a:endCxn id="8" idx="0"/>
          </p:cNvCxnSpPr>
          <p:nvPr/>
        </p:nvCxnSpPr>
        <p:spPr>
          <a:xfrm>
            <a:off x="3314700" y="1905000"/>
            <a:ext cx="1181100" cy="2286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4"/>
            <a:endCxn id="10" idx="0"/>
          </p:cNvCxnSpPr>
          <p:nvPr/>
        </p:nvCxnSpPr>
        <p:spPr>
          <a:xfrm>
            <a:off x="4495800" y="3733800"/>
            <a:ext cx="3931920" cy="6096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4"/>
            <a:endCxn id="9" idx="0"/>
          </p:cNvCxnSpPr>
          <p:nvPr/>
        </p:nvCxnSpPr>
        <p:spPr>
          <a:xfrm>
            <a:off x="4495800" y="2743200"/>
            <a:ext cx="0" cy="2286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4"/>
            <a:endCxn id="8" idx="0"/>
          </p:cNvCxnSpPr>
          <p:nvPr/>
        </p:nvCxnSpPr>
        <p:spPr>
          <a:xfrm flipH="1">
            <a:off x="4495800" y="1905000"/>
            <a:ext cx="1257300" cy="2286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4"/>
            <a:endCxn id="16" idx="0"/>
          </p:cNvCxnSpPr>
          <p:nvPr/>
        </p:nvCxnSpPr>
        <p:spPr>
          <a:xfrm flipH="1">
            <a:off x="716280" y="3733800"/>
            <a:ext cx="3779520" cy="6096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4"/>
            <a:endCxn id="15" idx="0"/>
          </p:cNvCxnSpPr>
          <p:nvPr/>
        </p:nvCxnSpPr>
        <p:spPr>
          <a:xfrm flipH="1">
            <a:off x="1981200" y="3733800"/>
            <a:ext cx="2514600" cy="9144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4"/>
            <a:endCxn id="11" idx="0"/>
          </p:cNvCxnSpPr>
          <p:nvPr/>
        </p:nvCxnSpPr>
        <p:spPr>
          <a:xfrm>
            <a:off x="4495800" y="3733800"/>
            <a:ext cx="2773680" cy="9144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4"/>
            <a:endCxn id="12" idx="0"/>
          </p:cNvCxnSpPr>
          <p:nvPr/>
        </p:nvCxnSpPr>
        <p:spPr>
          <a:xfrm>
            <a:off x="4495800" y="3733800"/>
            <a:ext cx="1409700" cy="5334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4" idx="0"/>
          </p:cNvCxnSpPr>
          <p:nvPr/>
        </p:nvCxnSpPr>
        <p:spPr>
          <a:xfrm flipH="1">
            <a:off x="3230880" y="3733800"/>
            <a:ext cx="1264920" cy="6096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4"/>
            <a:endCxn id="13" idx="0"/>
          </p:cNvCxnSpPr>
          <p:nvPr/>
        </p:nvCxnSpPr>
        <p:spPr>
          <a:xfrm>
            <a:off x="4495800" y="3733800"/>
            <a:ext cx="0" cy="9144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581400" y="5867400"/>
            <a:ext cx="1828800" cy="762000"/>
          </a:xfrm>
          <a:prstGeom prst="ellipse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AIRS Mid-Level Ontology</a:t>
            </a:r>
            <a:endParaRPr lang="en-US" sz="1400" dirty="0"/>
          </a:p>
        </p:txBody>
      </p:sp>
      <p:cxnSp>
        <p:nvCxnSpPr>
          <p:cNvPr id="49" name="Straight Arrow Connector 48"/>
          <p:cNvCxnSpPr>
            <a:stCxn id="15" idx="4"/>
            <a:endCxn id="47" idx="0"/>
          </p:cNvCxnSpPr>
          <p:nvPr/>
        </p:nvCxnSpPr>
        <p:spPr>
          <a:xfrm>
            <a:off x="1981200" y="5257800"/>
            <a:ext cx="2514600" cy="6096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4" idx="4"/>
            <a:endCxn id="47" idx="0"/>
          </p:cNvCxnSpPr>
          <p:nvPr/>
        </p:nvCxnSpPr>
        <p:spPr>
          <a:xfrm>
            <a:off x="3230880" y="4953000"/>
            <a:ext cx="1264920" cy="9144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3" idx="4"/>
            <a:endCxn id="47" idx="0"/>
          </p:cNvCxnSpPr>
          <p:nvPr/>
        </p:nvCxnSpPr>
        <p:spPr>
          <a:xfrm>
            <a:off x="4495800" y="5257800"/>
            <a:ext cx="0" cy="6096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4"/>
            <a:endCxn id="47" idx="0"/>
          </p:cNvCxnSpPr>
          <p:nvPr/>
        </p:nvCxnSpPr>
        <p:spPr>
          <a:xfrm flipH="1">
            <a:off x="4495800" y="5029200"/>
            <a:ext cx="1409700" cy="8382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" idx="4"/>
            <a:endCxn id="47" idx="0"/>
          </p:cNvCxnSpPr>
          <p:nvPr/>
        </p:nvCxnSpPr>
        <p:spPr>
          <a:xfrm flipH="1">
            <a:off x="4495800" y="5257800"/>
            <a:ext cx="2773680" cy="609600"/>
          </a:xfrm>
          <a:prstGeom prst="straightConnector1">
            <a:avLst/>
          </a:prstGeom>
          <a:ln w="158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0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775B-ADBC-47FC-9C3E-FEE6F198C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t="12127" r="15561" b="5490"/>
          <a:stretch/>
        </p:blipFill>
        <p:spPr bwMode="auto">
          <a:xfrm>
            <a:off x="1137" y="308211"/>
            <a:ext cx="9144000" cy="602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6334780"/>
            <a:ext cx="6896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http://www.edmcouncil.org/financialbusiness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449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(FIBO)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7" t="22859" r="16251" b="12464"/>
          <a:stretch/>
        </p:blipFill>
        <p:spPr bwMode="auto">
          <a:xfrm>
            <a:off x="0" y="8433"/>
            <a:ext cx="8938075" cy="672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6019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http://</a:t>
            </a:r>
            <a:r>
              <a:rPr lang="en-US" sz="2400" dirty="0" smtClean="0">
                <a:solidFill>
                  <a:prstClr val="black"/>
                </a:solidFill>
              </a:rPr>
              <a:t>bioportal.bioontology.org/ontologies/49078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837" y="274638"/>
            <a:ext cx="50559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Emotion Ontology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0" y="4114800"/>
            <a:ext cx="6247694" cy="79216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   subjective emotional feeling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18228" r="5468" b="6251"/>
          <a:stretch/>
        </p:blipFill>
        <p:spPr bwMode="auto">
          <a:xfrm>
            <a:off x="19050" y="0"/>
            <a:ext cx="89563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4724400"/>
            <a:ext cx="50559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emotion process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943600"/>
            <a:ext cx="50559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Emotion Ontology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44</a:t>
            </a:fld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r="40492" b="34465"/>
          <a:stretch/>
        </p:blipFill>
        <p:spPr>
          <a:xfrm>
            <a:off x="0" y="228600"/>
            <a:ext cx="9067116" cy="58748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456788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   physiological response to emotion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81000" y="5943600"/>
            <a:ext cx="50559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Emotion Ontology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>John Searle: start with biology, add speech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20484" name="Picture 2" descr="http://upload.wikimedia.org/wikipedia/commons/1/1d/John_Searle_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r="21396"/>
          <a:stretch>
            <a:fillRect/>
          </a:stretch>
        </p:blipFill>
        <p:spPr bwMode="auto">
          <a:xfrm>
            <a:off x="2604423" y="914400"/>
            <a:ext cx="3872577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0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6000" smtClean="0">
                <a:solidFill>
                  <a:schemeClr val="tx1"/>
                </a:solidFill>
              </a:rPr>
              <a:t>The Searle Thesis</a:t>
            </a:r>
            <a:br>
              <a:rPr lang="en-US" sz="6000" smtClean="0">
                <a:solidFill>
                  <a:schemeClr val="tx1"/>
                </a:solidFill>
              </a:rPr>
            </a:br>
            <a:endParaRPr lang="en-US" sz="6000" smtClean="0">
              <a:solidFill>
                <a:schemeClr val="tx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990600"/>
            <a:ext cx="82296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4763">
              <a:buFontTx/>
              <a:buNone/>
            </a:pPr>
            <a:r>
              <a:rPr lang="en-US" dirty="0" smtClean="0"/>
              <a:t>Through the performance of speech acts (of promising, marrying, accusing, </a:t>
            </a:r>
            <a:r>
              <a:rPr lang="en-US" dirty="0" err="1" smtClean="0"/>
              <a:t>exchusing</a:t>
            </a:r>
            <a:r>
              <a:rPr lang="en-US" dirty="0" smtClean="0"/>
              <a:t>) we bring into being</a:t>
            </a:r>
          </a:p>
          <a:p>
            <a:pPr marL="168275" indent="296863">
              <a:buFont typeface="Calibri" pitchFamily="34" charset="0"/>
              <a:buChar char="₋"/>
            </a:pPr>
            <a:r>
              <a:rPr lang="en-US" dirty="0"/>
              <a:t>	</a:t>
            </a:r>
            <a:r>
              <a:rPr lang="en-US" dirty="0" smtClean="0"/>
              <a:t>claims, </a:t>
            </a:r>
          </a:p>
          <a:p>
            <a:pPr marL="168275" indent="296863">
              <a:buFont typeface="Calibri" pitchFamily="34" charset="0"/>
              <a:buChar char="₋"/>
            </a:pPr>
            <a:r>
              <a:rPr lang="en-US" dirty="0"/>
              <a:t>	</a:t>
            </a:r>
            <a:r>
              <a:rPr lang="en-US" dirty="0" smtClean="0"/>
              <a:t>obligations, </a:t>
            </a:r>
            <a:endParaRPr lang="en-US" sz="2800" dirty="0" smtClean="0"/>
          </a:p>
          <a:p>
            <a:pPr marL="168275" indent="296863">
              <a:buFont typeface="Calibri" pitchFamily="34" charset="0"/>
              <a:buChar char="₋"/>
            </a:pPr>
            <a:r>
              <a:rPr lang="en-US" dirty="0"/>
              <a:t>	</a:t>
            </a:r>
            <a:r>
              <a:rPr lang="en-US" dirty="0" smtClean="0"/>
              <a:t>relations of authority, </a:t>
            </a:r>
          </a:p>
          <a:p>
            <a:pPr marL="168275" indent="296863">
              <a:buFont typeface="Calibri" pitchFamily="34" charset="0"/>
              <a:buChar char="₋"/>
            </a:pPr>
            <a:r>
              <a:rPr lang="en-US" dirty="0"/>
              <a:t>	</a:t>
            </a:r>
            <a:r>
              <a:rPr lang="en-US" dirty="0" smtClean="0"/>
              <a:t>relations of membership,</a:t>
            </a:r>
          </a:p>
          <a:p>
            <a:pPr marL="168275" indent="0">
              <a:buNone/>
            </a:pPr>
            <a:r>
              <a:rPr lang="en-US" dirty="0" smtClean="0"/>
              <a:t>…</a:t>
            </a:r>
          </a:p>
          <a:p>
            <a:pPr>
              <a:buFontTx/>
              <a:buNone/>
            </a:pPr>
            <a:r>
              <a:rPr lang="en-US" dirty="0" smtClean="0"/>
              <a:t> = the entities making up the ontology of the social world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7E76A3-7E9D-486F-AE95-E61627103E97}" type="slidenum">
              <a:rPr lang="es-ES" sz="1800" smtClean="0">
                <a:solidFill>
                  <a:prstClr val="black"/>
                </a:solidFill>
              </a:rPr>
              <a:pPr eaLnBrk="1" hangingPunct="1"/>
              <a:t>46</a:t>
            </a:fld>
            <a:endParaRPr lang="es-ES" sz="1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>How, on this view, can institutional entities, endure through time?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981200"/>
            <a:ext cx="82296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in the local case: through beliefs, memories, desires – planning a weekly coffee morning with your friends …</a:t>
            </a:r>
            <a:endParaRPr lang="en-US" dirty="0"/>
          </a:p>
          <a:p>
            <a:r>
              <a:rPr lang="en-US" dirty="0" smtClean="0"/>
              <a:t>But what about the global case (where there is no face-to-face contact, where there are many cheaters, where beliefs conflict ontologically)?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ADE9F2-C6E4-4157-9731-5FE95CEA59C0}" type="slidenum">
              <a:rPr lang="es-ES" sz="1800" smtClean="0">
                <a:solidFill>
                  <a:prstClr val="black"/>
                </a:solidFill>
              </a:rPr>
              <a:pPr eaLnBrk="1" hangingPunct="1"/>
              <a:t>47</a:t>
            </a:fld>
            <a:endParaRPr lang="es-ES" sz="1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505200"/>
            <a:ext cx="8991600" cy="2667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Hernando de Soto</a:t>
            </a:r>
            <a:br>
              <a:rPr lang="en-US" dirty="0" smtClean="0"/>
            </a:br>
            <a:r>
              <a:rPr lang="en-US" sz="3200" dirty="0" smtClean="0"/>
              <a:t>Institute for Liberty and Democracy, Lima, Peru</a:t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Bill Clinton: </a:t>
            </a:r>
            <a:br>
              <a:rPr lang="en-US" sz="2800" dirty="0" smtClean="0"/>
            </a:br>
            <a:r>
              <a:rPr lang="en-US" sz="2800" dirty="0" smtClean="0"/>
              <a:t>“The most promising anti-poverty initiative in the world”</a:t>
            </a:r>
          </a:p>
        </p:txBody>
      </p:sp>
      <p:pic>
        <p:nvPicPr>
          <p:cNvPr id="24579" name="Picture 3" descr="sec_speaker_hernando_de_s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0"/>
            <a:ext cx="3287713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64008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09FE7A-E798-4096-B2BE-D286F7F63CFF}" type="slidenum">
              <a:rPr lang="es-ES" sz="1800" smtClean="0">
                <a:solidFill>
                  <a:prstClr val="black"/>
                </a:solidFill>
              </a:rPr>
              <a:pPr eaLnBrk="1" hangingPunct="1"/>
              <a:t>48</a:t>
            </a:fld>
            <a:endParaRPr lang="es-ES" sz="1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00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de Soto thesis: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14400" y="1676400"/>
            <a:ext cx="72390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Tx/>
              <a:buNone/>
            </a:pPr>
            <a:r>
              <a:rPr lang="en-US" sz="4000" dirty="0" smtClean="0"/>
              <a:t>	documents and document systems are the mechanisms for creating the institutional orders of Western capitalism</a:t>
            </a:r>
            <a:endParaRPr lang="en-US" sz="3600" dirty="0" smtClean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066800" y="5334000"/>
            <a:ext cx="693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prstClr val="black"/>
                </a:solidFill>
              </a:rPr>
              <a:t>The Mystery of Capital: Why Capitalism Triumphs in the West and Fails Everywhere Else,</a:t>
            </a:r>
          </a:p>
          <a:p>
            <a:pPr algn="ctr"/>
            <a:r>
              <a:rPr lang="en-US" sz="2000">
                <a:solidFill>
                  <a:prstClr val="black"/>
                </a:solidFill>
              </a:rPr>
              <a:t>New York: Basic Books, 2000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64008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06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4977C7-08AA-4E2D-893C-51327ECD20F3}" type="slidenum">
              <a:rPr lang="es-ES" sz="1800" smtClean="0">
                <a:solidFill>
                  <a:prstClr val="black"/>
                </a:solidFill>
              </a:rPr>
              <a:pPr eaLnBrk="1" hangingPunct="1"/>
              <a:t>49</a:t>
            </a:fld>
            <a:endParaRPr lang="es-ES" sz="1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1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Some questions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343400"/>
          </a:xfrm>
        </p:spPr>
        <p:txBody>
          <a:bodyPr rtlCol="0">
            <a:noAutofit/>
          </a:bodyPr>
          <a:lstStyle/>
          <a:p>
            <a:r>
              <a:rPr lang="en-US" dirty="0"/>
              <a:t>How to find </a:t>
            </a:r>
            <a:r>
              <a:rPr lang="en-US" dirty="0" smtClean="0"/>
              <a:t>data?</a:t>
            </a:r>
          </a:p>
          <a:p>
            <a:r>
              <a:rPr lang="en-US" dirty="0" smtClean="0"/>
              <a:t>How to understand data when you find it?</a:t>
            </a:r>
          </a:p>
          <a:p>
            <a:r>
              <a:rPr lang="en-US" dirty="0" smtClean="0"/>
              <a:t>How to use data when you find it?</a:t>
            </a:r>
          </a:p>
          <a:p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compare and integrate </a:t>
            </a:r>
            <a:r>
              <a:rPr lang="en-US" dirty="0"/>
              <a:t>with other </a:t>
            </a:r>
            <a:r>
              <a:rPr lang="en-US" dirty="0" smtClean="0"/>
              <a:t>data?</a:t>
            </a:r>
            <a:endParaRPr lang="en-US" dirty="0"/>
          </a:p>
          <a:p>
            <a:r>
              <a:rPr lang="en-US" dirty="0" smtClean="0"/>
              <a:t>How to avoid data silos in the future?</a:t>
            </a:r>
          </a:p>
          <a:p>
            <a:endParaRPr lang="en-US" dirty="0"/>
          </a:p>
          <a:p>
            <a:pPr marL="0" indent="0">
              <a:buNone/>
            </a:pPr>
            <a:endParaRPr lang="en-US" sz="2600" dirty="0" smtClean="0"/>
          </a:p>
          <a:p>
            <a:endParaRPr lang="en-US" sz="24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A34-1945-4751-9C46-CB4E1B950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29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250"/>
            <a:ext cx="9144000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Common beliefs about the African village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no individual property rights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regime of ‘community property’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land cannot be bought and sold, because it is sacred 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no legal and economic institutions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law is confined to what is legislated (= big-city top-down, colonial law)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E84629-8B58-4BBA-BDB4-9B1665CBAD9B}" type="slidenum">
              <a:rPr lang="es-ES" altLang="en-US" sz="1800" smtClean="0">
                <a:solidFill>
                  <a:srgbClr val="000000"/>
                </a:solidFill>
              </a:rPr>
              <a:pPr eaLnBrk="1" hangingPunct="1"/>
              <a:t>50</a:t>
            </a:fld>
            <a:endParaRPr lang="es-E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7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12875"/>
            <a:ext cx="8162925" cy="143192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What really exists in the African village?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CA914B-E2D2-4A0A-9D75-1A20E4ED8550}" type="slidenum">
              <a:rPr lang="es-ES" altLang="en-US" sz="1800" smtClean="0">
                <a:solidFill>
                  <a:srgbClr val="000000"/>
                </a:solidFill>
              </a:rPr>
              <a:pPr eaLnBrk="1" hangingPunct="1"/>
              <a:t>51</a:t>
            </a:fld>
            <a:endParaRPr lang="es-E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dirty="0">
                <a:latin typeface="Calibri" panose="020F0502020204030204" pitchFamily="34" charset="0"/>
              </a:rPr>
              <a:t>A</a:t>
            </a:r>
            <a:r>
              <a:rPr lang="en-US" altLang="en-US" dirty="0" smtClean="0">
                <a:latin typeface="Calibri" panose="020F0502020204030204" pitchFamily="34" charset="0"/>
              </a:rPr>
              <a:t>djudication</a:t>
            </a:r>
          </a:p>
        </p:txBody>
      </p:sp>
      <p:pic>
        <p:nvPicPr>
          <p:cNvPr id="23555" name="Picture 3" descr="Arusha_281104_KisongoWard_DemocraciaDirecta2_for_Chairman&amp;Counse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46271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44958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alt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Elders</a:t>
            </a:r>
            <a:r>
              <a:rPr lang="es-PE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engaged</a:t>
            </a:r>
            <a:r>
              <a:rPr lang="es-PE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 dispute </a:t>
            </a:r>
            <a:r>
              <a:rPr lang="es-PE" alt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resolution</a:t>
            </a:r>
            <a:r>
              <a:rPr lang="es-PE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es-PE" alt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Kisongo</a:t>
            </a:r>
            <a:r>
              <a:rPr lang="es-PE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(Tanzania)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dealing with conflicts about family matters, parcel boundaries and other property issues. Evidence is brought from witnesses and community members. </a:t>
            </a: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64008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2DD713-8698-454E-862E-D5646526B745}" type="slidenum">
              <a:rPr lang="es-ES" altLang="en-US" sz="1800" smtClean="0">
                <a:solidFill>
                  <a:srgbClr val="000000"/>
                </a:solidFill>
              </a:rPr>
              <a:pPr eaLnBrk="1" hangingPunct="1"/>
              <a:t>52</a:t>
            </a:fld>
            <a:endParaRPr lang="es-E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07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533400" y="5334000"/>
            <a:ext cx="822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n-US" sz="1200" smtClean="0">
                <a:solidFill>
                  <a:srgbClr val="080500"/>
                </a:solidFill>
                <a:latin typeface="Verdana" pitchFamily="34" charset="0"/>
              </a:rPr>
              <a:t> </a:t>
            </a:r>
            <a:endParaRPr lang="es-ES" altLang="en-US" sz="1100" smtClean="0">
              <a:solidFill>
                <a:srgbClr val="080500"/>
              </a:solidFill>
              <a:latin typeface="Verdana" pitchFamily="34" charset="0"/>
            </a:endParaRPr>
          </a:p>
        </p:txBody>
      </p:sp>
      <p:pic>
        <p:nvPicPr>
          <p:cNvPr id="25603" name="Picture 5" descr="Arusha_resolucion_conflicto_Munyekiti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34845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Arusha_resolucion_conflicto_Munyekiti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4242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0" y="6477000"/>
            <a:ext cx="2514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6" name="Text Box 2"/>
          <p:cNvSpPr txBox="1">
            <a:spLocks noChangeArrowheads="1"/>
          </p:cNvSpPr>
          <p:nvPr/>
        </p:nvSpPr>
        <p:spPr bwMode="auto">
          <a:xfrm>
            <a:off x="0" y="487680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80500"/>
                </a:solidFill>
                <a:latin typeface="Calibri" panose="020F0502020204030204" pitchFamily="34" charset="0"/>
                <a:cs typeface="Times New Roman" pitchFamily="18" charset="0"/>
              </a:rPr>
              <a:t>	</a:t>
            </a:r>
            <a:r>
              <a:rPr lang="en-US" altLang="en-US" sz="2800" dirty="0" smtClean="0">
                <a:solidFill>
                  <a:srgbClr val="080500"/>
                </a:solidFill>
                <a:latin typeface="Calibri" panose="020F0502020204030204" pitchFamily="34" charset="0"/>
                <a:cs typeface="Times New Roman" pitchFamily="18" charset="0"/>
              </a:rPr>
              <a:t>Documentation of the resolution of a dispute over land in the Arusha area and of the property rights established</a:t>
            </a:r>
          </a:p>
        </p:txBody>
      </p:sp>
      <p:sp>
        <p:nvSpPr>
          <p:cNvPr id="25607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6D79C8-43AF-4A0F-9A86-2AEFD625C2F7}" type="slidenum">
              <a:rPr lang="es-ES" altLang="en-US" sz="1800" smtClean="0">
                <a:solidFill>
                  <a:srgbClr val="000000"/>
                </a:solidFill>
              </a:rPr>
              <a:pPr eaLnBrk="1" hangingPunct="1"/>
              <a:t>53</a:t>
            </a:fld>
            <a:endParaRPr lang="es-E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67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dirty="0">
                <a:latin typeface="Calibri" panose="020F0502020204030204" pitchFamily="34" charset="0"/>
              </a:rPr>
              <a:t>P</a:t>
            </a:r>
            <a:r>
              <a:rPr lang="en-US" altLang="en-US" dirty="0" smtClean="0">
                <a:latin typeface="Calibri" panose="020F0502020204030204" pitchFamily="34" charset="0"/>
              </a:rPr>
              <a:t>roperty right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99268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The difference between a piece of land and property is that property can be set out in a written document with determinate meaning. This </a:t>
            </a:r>
            <a:r>
              <a:rPr lang="en-US" altLang="en-US" b="1" dirty="0" smtClean="0">
                <a:latin typeface="Calibri" panose="020F0502020204030204" pitchFamily="34" charset="0"/>
              </a:rPr>
              <a:t>document creates and establishes the right, which ties owner to physical asset in an enduring way. </a:t>
            </a:r>
          </a:p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The system of such documents creates  a new abstract order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DD52DC-79AA-4E72-AFDF-4D300E6DD0F0}" type="slidenum">
              <a:rPr lang="es-ES" altLang="en-US" sz="1800" smtClean="0">
                <a:solidFill>
                  <a:srgbClr val="000000"/>
                </a:solidFill>
              </a:rPr>
              <a:pPr eaLnBrk="1" hangingPunct="1"/>
              <a:t>54</a:t>
            </a:fld>
            <a:endParaRPr lang="es-E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4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12175" cy="87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PE" altLang="en-US" sz="4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Registration</a:t>
            </a:r>
            <a:endParaRPr lang="es-PE" altLang="en-US" sz="4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8675" name="Picture 3" descr="DSC00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413"/>
            <a:ext cx="3975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800600" y="1219200"/>
            <a:ext cx="38100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805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800" dirty="0" err="1" smtClean="0">
                <a:solidFill>
                  <a:srgbClr val="080500"/>
                </a:solidFill>
                <a:latin typeface="Calibri" panose="020F0502020204030204" pitchFamily="34" charset="0"/>
              </a:rPr>
              <a:t>Mwenyekiti</a:t>
            </a:r>
            <a:r>
              <a:rPr lang="en-US" altLang="en-US" sz="2800" dirty="0" smtClean="0">
                <a:solidFill>
                  <a:srgbClr val="080500"/>
                </a:solidFill>
                <a:latin typeface="Calibri" panose="020F0502020204030204" pitchFamily="34" charset="0"/>
              </a:rPr>
              <a:t> (or democratically elected village chairman)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80500"/>
                </a:solidFill>
                <a:latin typeface="Calibri" panose="020F0502020204030204" pitchFamily="34" charset="0"/>
              </a:rPr>
              <a:t>keeps records of births deaths, contracts ..., provides written and unwritten proof of customary rights of occupancy, participates in real estate transactions as witness</a:t>
            </a:r>
            <a:endParaRPr lang="en-US" altLang="en-US" sz="2800" b="1" dirty="0" smtClean="0">
              <a:solidFill>
                <a:srgbClr val="080500"/>
              </a:solidFill>
              <a:latin typeface="Calibri" panose="020F050202020403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64770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7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DD8114-F736-443B-8895-16042EFE85D6}" type="slidenum">
              <a:rPr lang="es-ES" altLang="en-US" sz="1800" smtClean="0">
                <a:solidFill>
                  <a:srgbClr val="000000"/>
                </a:solidFill>
              </a:rPr>
              <a:pPr eaLnBrk="1" hangingPunct="1"/>
              <a:t>55</a:t>
            </a:fld>
            <a:endParaRPr lang="es-E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856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0075" cy="1143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dirty="0" smtClean="0">
                <a:latin typeface="Calibri" panose="020F0502020204030204" pitchFamily="34" charset="0"/>
              </a:rPr>
              <a:t>Registration</a:t>
            </a:r>
            <a:endParaRPr lang="en-US" alt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196263" cy="489585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the registrar oversees the ways in which records are </a:t>
            </a:r>
            <a:r>
              <a:rPr lang="en-US" altLang="en-US" b="1" dirty="0" smtClean="0">
                <a:latin typeface="Calibri" panose="020F0502020204030204" pitchFamily="34" charset="0"/>
              </a:rPr>
              <a:t>subjected to amendments</a:t>
            </a:r>
            <a:r>
              <a:rPr lang="en-US" altLang="en-US" dirty="0" smtClean="0">
                <a:latin typeface="Calibri" panose="020F0502020204030204" pitchFamily="34" charset="0"/>
              </a:rPr>
              <a:t>, e.g. when assets are used as collateral for loans.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0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000" u="sng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FEFC60-1056-4D85-8602-0D70A31A533D}" type="slidenum">
              <a:rPr lang="es-ES" altLang="en-US" sz="1800" smtClean="0">
                <a:solidFill>
                  <a:srgbClr val="000000"/>
                </a:solidFill>
              </a:rPr>
              <a:pPr eaLnBrk="1" hangingPunct="1"/>
              <a:t>56</a:t>
            </a:fld>
            <a:endParaRPr lang="es-E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74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534400" cy="1143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dirty="0" smtClean="0">
                <a:latin typeface="Calibri" panose="020F0502020204030204" pitchFamily="34" charset="0"/>
              </a:rPr>
              <a:t>Registration</a:t>
            </a:r>
            <a:endParaRPr lang="en-US" altLang="en-US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414463"/>
            <a:ext cx="8196263" cy="530066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Paper documents serve as </a:t>
            </a:r>
            <a:r>
              <a:rPr lang="en-US" altLang="en-US" b="1" dirty="0" smtClean="0">
                <a:latin typeface="Calibri" panose="020F0502020204030204" pitchFamily="34" charset="0"/>
              </a:rPr>
              <a:t>filaments that bind </a:t>
            </a:r>
            <a:r>
              <a:rPr lang="en-US" altLang="en-US" dirty="0" smtClean="0">
                <a:latin typeface="Calibri" panose="020F0502020204030204" pitchFamily="34" charset="0"/>
              </a:rPr>
              <a:t>different elements of social and institutional reality in a way which leads to the creation of new types of value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0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000" u="sng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B0A80A-0F10-4D4F-A956-4E0DF71914F6}" type="slidenum">
              <a:rPr lang="es-ES" altLang="en-US" sz="1800" smtClean="0">
                <a:solidFill>
                  <a:srgbClr val="000000"/>
                </a:solidFill>
              </a:rPr>
              <a:pPr eaLnBrk="1" hangingPunct="1"/>
              <a:t>57</a:t>
            </a:fld>
            <a:endParaRPr lang="es-E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84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CA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7" b="15451"/>
          <a:stretch>
            <a:fillRect/>
          </a:stretch>
        </p:blipFill>
        <p:spPr bwMode="auto">
          <a:xfrm>
            <a:off x="555625" y="1109663"/>
            <a:ext cx="4049713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0" y="2852738"/>
            <a:ext cx="3851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PE" alt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Extralegal </a:t>
            </a:r>
            <a:r>
              <a:rPr lang="es-PE" altLang="en-US" sz="2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will</a:t>
            </a:r>
            <a:r>
              <a:rPr lang="es-PE" alt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PE" altLang="en-US" sz="2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filled</a:t>
            </a:r>
            <a:r>
              <a:rPr lang="es-PE" alt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PE" altLang="en-US" sz="2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out</a:t>
            </a:r>
            <a:r>
              <a:rPr lang="es-PE" alt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“in </a:t>
            </a:r>
            <a:r>
              <a:rPr lang="es-PE" altLang="en-US" sz="2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s-PE" alt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PE" altLang="en-US" sz="2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name</a:t>
            </a:r>
            <a:r>
              <a:rPr lang="es-PE" alt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es-PE" altLang="en-US" sz="2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s-PE" alt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PE" altLang="en-US" sz="2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Republic</a:t>
            </a:r>
            <a:r>
              <a:rPr lang="es-PE" alt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of Tanzania”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6427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Testament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4008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711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F9149F-0C1F-42B2-9CAA-F265CB95D011}" type="slidenum">
              <a:rPr lang="es-ES" altLang="en-US" sz="1800" smtClean="0">
                <a:solidFill>
                  <a:srgbClr val="000000"/>
                </a:solidFill>
              </a:rPr>
              <a:pPr eaLnBrk="1" hangingPunct="1"/>
              <a:t>58</a:t>
            </a:fld>
            <a:endParaRPr lang="es-E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60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With the invention of </a:t>
            </a:r>
            <a:r>
              <a:rPr lang="en-US" i="1" smtClean="0">
                <a:solidFill>
                  <a:schemeClr val="tx1"/>
                </a:solidFill>
              </a:rPr>
              <a:t>documented</a:t>
            </a:r>
            <a:r>
              <a:rPr lang="en-US" smtClean="0">
                <a:solidFill>
                  <a:schemeClr val="tx1"/>
                </a:solidFill>
              </a:rPr>
              <a:t> claims and obligations</a:t>
            </a:r>
            <a:endParaRPr lang="en-US" sz="320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798638"/>
            <a:ext cx="8229600" cy="45259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a new dimension of socio-economic reality comes into existence:</a:t>
            </a:r>
          </a:p>
          <a:p>
            <a:pPr marL="684213">
              <a:buFontTx/>
              <a:buNone/>
              <a:defRPr/>
            </a:pPr>
            <a:r>
              <a:rPr lang="en-US" dirty="0" smtClean="0"/>
              <a:t>	bank accounts, stocks, shares, bonds, mortgages, credit cards</a:t>
            </a:r>
          </a:p>
          <a:p>
            <a:pPr>
              <a:defRPr/>
            </a:pPr>
            <a:r>
              <a:rPr lang="en-US" dirty="0" smtClean="0"/>
              <a:t>these form enduring social networks – document systems – of entirely new types</a:t>
            </a:r>
          </a:p>
          <a:p>
            <a:pPr>
              <a:defRPr/>
            </a:pPr>
            <a:r>
              <a:rPr lang="en-US" dirty="0" smtClean="0"/>
              <a:t>debts become information entities analogous to digital artifacts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9BC3C2-AB7A-4AAB-AA32-A964F6F96223}" type="slidenum">
              <a:rPr lang="es-ES" sz="1800" smtClean="0">
                <a:solidFill>
                  <a:prstClr val="black"/>
                </a:solidFill>
              </a:rPr>
              <a:pPr eaLnBrk="1" hangingPunct="1"/>
              <a:t>59</a:t>
            </a:fld>
            <a:endParaRPr lang="es-ES" sz="1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36824-447B-4EF9-AA70-18A4C7EC9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1249" r="16091" b="5000"/>
          <a:stretch/>
        </p:blipFill>
        <p:spPr bwMode="auto">
          <a:xfrm>
            <a:off x="26670" y="228600"/>
            <a:ext cx="9162766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5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From speech act theory to document act theory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667000"/>
            <a:ext cx="8435975" cy="34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prstClr val="black"/>
                </a:solidFill>
              </a:rPr>
              <a:t>Generalizing the de Soto thesis:</a:t>
            </a:r>
          </a:p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prstClr val="black"/>
                </a:solidFill>
              </a:rPr>
              <a:t>documents and document systems </a:t>
            </a:r>
            <a:r>
              <a:rPr lang="en-US" sz="3600" dirty="0">
                <a:solidFill>
                  <a:prstClr val="black"/>
                </a:solidFill>
              </a:rPr>
              <a:t>are the mechanisms for </a:t>
            </a:r>
            <a:r>
              <a:rPr lang="en-US" sz="3600" dirty="0" smtClean="0">
                <a:solidFill>
                  <a:prstClr val="black"/>
                </a:solidFill>
              </a:rPr>
              <a:t>creating all institutional </a:t>
            </a:r>
            <a:r>
              <a:rPr lang="en-US" sz="3600" dirty="0">
                <a:solidFill>
                  <a:prstClr val="black"/>
                </a:solidFill>
              </a:rPr>
              <a:t>orders of modern </a:t>
            </a:r>
            <a:r>
              <a:rPr lang="en-US" sz="3600" dirty="0" smtClean="0">
                <a:solidFill>
                  <a:prstClr val="black"/>
                </a:solidFill>
              </a:rPr>
              <a:t>civilization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ABF5-CBD5-45B2-B288-E387949B0AE3}" type="slidenum">
              <a:rPr lang="en-US" altLang="en-US">
                <a:solidFill>
                  <a:srgbClr val="492417"/>
                </a:solidFill>
              </a:rPr>
              <a:pPr/>
              <a:t>61</a:t>
            </a:fld>
            <a:endParaRPr lang="en-US" altLang="en-US">
              <a:solidFill>
                <a:srgbClr val="492417"/>
              </a:solidFill>
            </a:endParaRPr>
          </a:p>
        </p:txBody>
      </p:sp>
      <p:pic>
        <p:nvPicPr>
          <p:cNvPr id="849922" name="Picture 2" descr="Ngorongoro_291104_NgorongoroWard_OloyrobiVillage_LibretaBanco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13072" r="11838"/>
          <a:stretch/>
        </p:blipFill>
        <p:spPr bwMode="auto">
          <a:xfrm>
            <a:off x="1460309" y="1102817"/>
            <a:ext cx="7435847" cy="576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24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693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PE" altLang="en-US" sz="4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Identity</a:t>
            </a:r>
            <a:endParaRPr lang="en-US" altLang="en-US" sz="4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267200" y="1295400"/>
            <a:ext cx="4495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80500"/>
                </a:solidFill>
                <a:latin typeface="Calibri" panose="020F0502020204030204" pitchFamily="34" charset="0"/>
                <a:cs typeface="Times New Roman" pitchFamily="18" charset="0"/>
              </a:rPr>
              <a:t>	</a:t>
            </a:r>
            <a:r>
              <a:rPr lang="en-US" alt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 extralegal </a:t>
            </a:r>
            <a:r>
              <a:rPr lang="en-US" altLang="en-US" sz="2800" dirty="0" smtClean="0">
                <a:solidFill>
                  <a:srgbClr val="080500"/>
                </a:solidFill>
                <a:latin typeface="Calibri" panose="020F0502020204030204" pitchFamily="34" charset="0"/>
                <a:cs typeface="Times New Roman" pitchFamily="18" charset="0"/>
              </a:rPr>
              <a:t>standardized sales contract for a one-acre parcel in the outskirts of Arusha, </a:t>
            </a:r>
            <a:r>
              <a:rPr lang="en-US" altLang="en-US" sz="2800" dirty="0" smtClean="0">
                <a:solidFill>
                  <a:srgbClr val="080500"/>
                </a:solidFill>
                <a:latin typeface="Calibri" panose="020F0502020204030204" pitchFamily="34" charset="0"/>
              </a:rPr>
              <a:t>including the involvement of witnesses in the preparation of the document and the use of fingerprints to ensure the authenticity of the document.</a:t>
            </a:r>
            <a:endParaRPr lang="es-PE" altLang="en-US" sz="2800" dirty="0" smtClean="0">
              <a:solidFill>
                <a:srgbClr val="080500"/>
              </a:solidFill>
              <a:latin typeface="Calibri" panose="020F0502020204030204" pitchFamily="34" charset="0"/>
            </a:endParaRPr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304800" y="266700"/>
            <a:ext cx="8228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alt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tandardization</a:t>
            </a: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0" y="64008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75781" name="Picture 3" descr="Arusha_271104_KisongoWard_IlkerinVillage_Compraventa_1acr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2291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0F71D6-90E9-4633-A075-11AD5E975AD8}" type="slidenum">
              <a:rPr lang="es-ES" altLang="en-US" sz="1800" smtClean="0">
                <a:solidFill>
                  <a:srgbClr val="000000"/>
                </a:solidFill>
              </a:rPr>
              <a:pPr eaLnBrk="1" hangingPunct="1"/>
              <a:t>62</a:t>
            </a:fld>
            <a:endParaRPr lang="es-E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54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28600"/>
            <a:ext cx="8162925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dirty="0">
                <a:latin typeface="Calibri" panose="020F0502020204030204" pitchFamily="34" charset="0"/>
              </a:rPr>
              <a:t>S</a:t>
            </a:r>
            <a:r>
              <a:rPr lang="en-US" altLang="en-US" dirty="0" smtClean="0">
                <a:latin typeface="Calibri" panose="020F0502020204030204" pitchFamily="34" charset="0"/>
              </a:rPr>
              <a:t>tandardized documents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339138" cy="48006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</a:rPr>
              <a:t>allow standardized transactions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</a:rPr>
              <a:t>improve the flow of communications </a:t>
            </a:r>
          </a:p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</a:rPr>
              <a:t>allow assets to be described using standard categories, so as to enable comparisons</a:t>
            </a:r>
          </a:p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</a:rPr>
              <a:t>allow the transition from ad hoc narratives (as in ancient title deeds) to structured representations </a:t>
            </a:r>
          </a:p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</a:rPr>
              <a:t>communication is advanced because signals are abbreviated</a:t>
            </a:r>
          </a:p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</a:rPr>
              <a:t>supports the creation of more effective registries</a:t>
            </a:r>
            <a:endParaRPr lang="en-US" altLang="en-US" sz="2800" i="1" dirty="0" smtClean="0">
              <a:latin typeface="Calibri" panose="020F0502020204030204" pitchFamily="34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0" y="0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000" u="sng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80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557EF8-9E14-4331-B15D-1FC0A2CB916B}" type="slidenum">
              <a:rPr lang="es-ES" altLang="en-US" sz="1800" smtClean="0">
                <a:solidFill>
                  <a:srgbClr val="000000"/>
                </a:solidFill>
              </a:rPr>
              <a:pPr eaLnBrk="1" hangingPunct="1"/>
              <a:t>63</a:t>
            </a:fld>
            <a:endParaRPr lang="es-E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72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N. </a:t>
            </a:r>
            <a:r>
              <a:rPr lang="en-US" dirty="0"/>
              <a:t>Whitehead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is a profoundly erroneous truism, repeated by all copy-books and by eminent people when they are making speeches, that we should cultivate the habit of thinking what we are doing. The precise opposite is the case. </a:t>
            </a:r>
            <a:r>
              <a:rPr lang="en-US" b="1" dirty="0"/>
              <a:t>Civilization advances by extending the number of important operations which we can perform without thinking about them</a:t>
            </a:r>
            <a:r>
              <a:rPr lang="en-US" b="1" dirty="0" smtClean="0"/>
              <a:t>.</a:t>
            </a:r>
            <a:r>
              <a:rPr lang="en-US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Standardized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enable </a:t>
            </a:r>
          </a:p>
          <a:p>
            <a:pPr lvl="1">
              <a:defRPr/>
            </a:pPr>
            <a:r>
              <a:rPr lang="en-US" dirty="0" smtClean="0"/>
              <a:t>new types of distributed </a:t>
            </a:r>
            <a:r>
              <a:rPr lang="en-US" dirty="0" smtClean="0">
                <a:ea typeface="+mn-ea"/>
                <a:cs typeface="+mn-cs"/>
              </a:rPr>
              <a:t>ownership through stocks, shares, pensions, …</a:t>
            </a:r>
          </a:p>
          <a:p>
            <a:pPr lvl="1">
              <a:defRPr/>
            </a:pPr>
            <a:r>
              <a:rPr lang="en-US" dirty="0"/>
              <a:t>currency notes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new types of legal accountability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new types of business organization</a:t>
            </a:r>
          </a:p>
          <a:p>
            <a:pPr lvl="1">
              <a:defRPr/>
            </a:pPr>
            <a:r>
              <a:rPr lang="en-US" dirty="0" smtClean="0"/>
              <a:t>new types of massively planned social agency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democracy</a:t>
            </a:r>
          </a:p>
          <a:p>
            <a:pPr lvl="1">
              <a:defRPr/>
            </a:pPr>
            <a:r>
              <a:rPr lang="en-US" dirty="0" smtClean="0"/>
              <a:t>the state</a:t>
            </a:r>
          </a:p>
          <a:p>
            <a:pPr lvl="1">
              <a:defRPr/>
            </a:pPr>
            <a:r>
              <a:rPr lang="en-US" dirty="0" smtClean="0"/>
              <a:t>law …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681BCA-4CC3-4966-947A-C7D4D5BEE03D}" type="slidenum">
              <a:rPr lang="es-ES" sz="1800" smtClean="0">
                <a:solidFill>
                  <a:prstClr val="black"/>
                </a:solidFill>
              </a:rPr>
              <a:pPr eaLnBrk="1" hangingPunct="1"/>
              <a:t>65</a:t>
            </a:fld>
            <a:endParaRPr lang="es-ES" sz="1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dirty="0" smtClean="0"/>
              <a:t>Scope of document act theory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35975" cy="467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 social and institutional (deontic, quasi-legal) </a:t>
            </a:r>
            <a:r>
              <a:rPr lang="en-US" i="1" dirty="0" smtClean="0"/>
              <a:t>powers</a:t>
            </a:r>
            <a:r>
              <a:rPr lang="en-US" dirty="0" smtClean="0"/>
              <a:t> of documents</a:t>
            </a:r>
          </a:p>
          <a:p>
            <a:pPr eaLnBrk="1" hangingPunct="1"/>
            <a:r>
              <a:rPr lang="en-US" dirty="0" smtClean="0"/>
              <a:t>the sorts of things we can </a:t>
            </a:r>
            <a:r>
              <a:rPr lang="en-US" i="1" dirty="0" smtClean="0"/>
              <a:t>do </a:t>
            </a:r>
            <a:r>
              <a:rPr lang="en-US" dirty="0" smtClean="0"/>
              <a:t>with documents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i="1" dirty="0" smtClean="0"/>
              <a:t>social interactions</a:t>
            </a:r>
            <a:r>
              <a:rPr lang="en-US" dirty="0" smtClean="0"/>
              <a:t> in which documents play an essential role 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i="1" dirty="0" smtClean="0"/>
              <a:t>enduring institutional systems</a:t>
            </a:r>
            <a:r>
              <a:rPr lang="en-US" dirty="0" smtClean="0"/>
              <a:t> to which documents belong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E8ADC9-C6DE-498C-91DA-1B18470560CB}" type="slidenum">
              <a:rPr lang="es-ES" sz="1800" smtClean="0">
                <a:solidFill>
                  <a:prstClr val="black"/>
                </a:solidFill>
              </a:rPr>
              <a:pPr eaLnBrk="1" hangingPunct="1"/>
              <a:t>66</a:t>
            </a:fld>
            <a:endParaRPr lang="es-ES" sz="1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33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The ontology not only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4525963"/>
          </a:xfrm>
        </p:spPr>
        <p:txBody>
          <a:bodyPr>
            <a:noAutofit/>
          </a:bodyPr>
          <a:lstStyle/>
          <a:p>
            <a:pPr marL="1093788" indent="-1093788"/>
            <a:r>
              <a:rPr lang="en-US" sz="2800" dirty="0" smtClean="0"/>
              <a:t>capital, bankruptcy, stock market …</a:t>
            </a:r>
          </a:p>
          <a:p>
            <a:pPr marL="0" indent="0">
              <a:buNone/>
            </a:pPr>
            <a:r>
              <a:rPr lang="en-US" sz="3600" dirty="0" smtClean="0"/>
              <a:t>but also of</a:t>
            </a:r>
          </a:p>
          <a:p>
            <a:pPr marL="1093788" indent="-1093788"/>
            <a:r>
              <a:rPr lang="en-US" sz="2800" dirty="0" smtClean="0"/>
              <a:t>the </a:t>
            </a:r>
            <a:r>
              <a:rPr lang="en-US" sz="2800" dirty="0"/>
              <a:t>Holy Roman </a:t>
            </a:r>
            <a:r>
              <a:rPr lang="en-US" sz="2800" dirty="0" smtClean="0"/>
              <a:t>Empire</a:t>
            </a:r>
          </a:p>
          <a:p>
            <a:pPr marL="1093788" indent="-1093788"/>
            <a:r>
              <a:rPr lang="en-US" sz="2800" dirty="0" smtClean="0"/>
              <a:t>the </a:t>
            </a:r>
            <a:r>
              <a:rPr lang="en-US" sz="2800" dirty="0"/>
              <a:t>Swedish </a:t>
            </a:r>
            <a:r>
              <a:rPr lang="en-US" sz="2800" dirty="0" smtClean="0"/>
              <a:t>language</a:t>
            </a:r>
          </a:p>
          <a:p>
            <a:pPr marL="1093788" indent="-1093788"/>
            <a:r>
              <a:rPr lang="en-US" sz="2800" dirty="0" smtClean="0"/>
              <a:t>the United Nations</a:t>
            </a:r>
          </a:p>
          <a:p>
            <a:pPr marL="1093788" indent="-1093788"/>
            <a:r>
              <a:rPr lang="en-US" sz="2800" dirty="0"/>
              <a:t>the </a:t>
            </a:r>
            <a:r>
              <a:rPr lang="en-US" sz="2800" dirty="0" smtClean="0"/>
              <a:t>internet</a:t>
            </a:r>
          </a:p>
          <a:p>
            <a:pPr marL="1093788" indent="-1093788"/>
            <a:r>
              <a:rPr lang="en-US" sz="2800" dirty="0" smtClean="0"/>
              <a:t>a symphony concert</a:t>
            </a:r>
          </a:p>
          <a:p>
            <a:pPr marL="1093788" indent="-1093788"/>
            <a:r>
              <a:rPr lang="en-US" sz="2800" dirty="0" smtClean="0"/>
              <a:t>urban planning</a:t>
            </a:r>
          </a:p>
          <a:p>
            <a:pPr marL="1093788" indent="-1093788"/>
            <a:r>
              <a:rPr lang="en-US" sz="2800" dirty="0" smtClean="0"/>
              <a:t>mathematicians</a:t>
            </a:r>
          </a:p>
          <a:p>
            <a:pPr marL="0" indent="0">
              <a:buNone/>
            </a:pPr>
            <a:r>
              <a:rPr lang="en-US" dirty="0" smtClean="0"/>
              <a:t>is to be understood in terms of the different sorts of documents which these phenomena involve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9C214-D8CD-4703-A64B-B1E84307C992}" type="slidenum">
              <a:rPr lang="es-ES">
                <a:solidFill>
                  <a:srgbClr val="000000"/>
                </a:solidFill>
              </a:rPr>
              <a:pPr/>
              <a:t>68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smtClean="0"/>
              <a:t>How to do things with words </a:t>
            </a:r>
            <a:br>
              <a:rPr lang="en-US" sz="4000" smtClean="0"/>
            </a:br>
            <a:r>
              <a:rPr lang="en-US" sz="4000" smtClean="0"/>
              <a:t>(speech act theory)</a:t>
            </a:r>
            <a:endParaRPr lang="en-US" sz="4000" b="1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dirty="0"/>
              <a:t>W</a:t>
            </a:r>
            <a:r>
              <a:rPr lang="en-GB" dirty="0">
                <a:cs typeface="Times New Roman" pitchFamily="18" charset="0"/>
              </a:rPr>
              <a:t>e </a:t>
            </a:r>
            <a:r>
              <a:rPr lang="en-GB" dirty="0" smtClean="0">
                <a:cs typeface="Times New Roman" pitchFamily="18" charset="0"/>
              </a:rPr>
              <a:t>represent </a:t>
            </a:r>
            <a:r>
              <a:rPr lang="en-GB" dirty="0">
                <a:cs typeface="Times New Roman" pitchFamily="18" charset="0"/>
              </a:rPr>
              <a:t>how things </a:t>
            </a:r>
            <a:r>
              <a:rPr lang="en-GB" dirty="0" smtClean="0">
                <a:cs typeface="Times New Roman" pitchFamily="18" charset="0"/>
              </a:rPr>
              <a:t>are: </a:t>
            </a:r>
          </a:p>
          <a:p>
            <a:pPr marL="400050" lvl="1" indent="0">
              <a:buNone/>
            </a:pPr>
            <a:r>
              <a:rPr lang="en-GB" i="1" dirty="0">
                <a:cs typeface="Times New Roman" pitchFamily="18" charset="0"/>
              </a:rPr>
              <a:t>	</a:t>
            </a:r>
            <a:r>
              <a:rPr lang="en-GB" sz="3000" i="1" dirty="0" smtClean="0">
                <a:cs typeface="Times New Roman" pitchFamily="18" charset="0"/>
              </a:rPr>
              <a:t>record, report, </a:t>
            </a:r>
            <a:r>
              <a:rPr lang="en-GB" sz="3000" b="1" i="1" dirty="0" smtClean="0">
                <a:cs typeface="Times New Roman" pitchFamily="18" charset="0"/>
              </a:rPr>
              <a:t>description</a:t>
            </a:r>
            <a:r>
              <a:rPr lang="en-GB" sz="3000" dirty="0" smtClean="0">
                <a:cs typeface="Times New Roman" pitchFamily="18" charset="0"/>
              </a:rPr>
              <a:t>, assertion …</a:t>
            </a:r>
            <a:endParaRPr lang="en-GB" dirty="0"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GB" dirty="0">
                <a:cs typeface="Times New Roman" pitchFamily="18" charset="0"/>
              </a:rPr>
              <a:t>We try to get </a:t>
            </a:r>
            <a:r>
              <a:rPr lang="en-GB" dirty="0" smtClean="0">
                <a:cs typeface="Times New Roman" pitchFamily="18" charset="0"/>
              </a:rPr>
              <a:t>people </a:t>
            </a:r>
            <a:r>
              <a:rPr lang="en-GB" dirty="0">
                <a:cs typeface="Times New Roman" pitchFamily="18" charset="0"/>
              </a:rPr>
              <a:t>to do </a:t>
            </a:r>
            <a:r>
              <a:rPr lang="en-GB" dirty="0" smtClean="0">
                <a:cs typeface="Times New Roman" pitchFamily="18" charset="0"/>
              </a:rPr>
              <a:t>things:</a:t>
            </a:r>
          </a:p>
          <a:p>
            <a:pPr marL="0" indent="0">
              <a:buNone/>
            </a:pPr>
            <a:r>
              <a:rPr lang="en-GB" sz="3000" i="1" dirty="0">
                <a:cs typeface="Times New Roman" pitchFamily="18" charset="0"/>
              </a:rPr>
              <a:t>	</a:t>
            </a:r>
            <a:r>
              <a:rPr lang="en-GB" sz="3000" i="1" dirty="0" smtClean="0">
                <a:cs typeface="Times New Roman" pitchFamily="18" charset="0"/>
              </a:rPr>
              <a:t>request, order</a:t>
            </a:r>
            <a:r>
              <a:rPr lang="en-GB" sz="3000" i="1" dirty="0">
                <a:cs typeface="Times New Roman" pitchFamily="18" charset="0"/>
              </a:rPr>
              <a:t>, </a:t>
            </a:r>
            <a:r>
              <a:rPr lang="en-GB" sz="3000" i="1" dirty="0" smtClean="0">
                <a:cs typeface="Times New Roman" pitchFamily="18" charset="0"/>
              </a:rPr>
              <a:t>command …</a:t>
            </a:r>
            <a:endParaRPr lang="en-GB" sz="3000" i="1" dirty="0">
              <a:cs typeface="Times New Roman" pitchFamily="18" charset="0"/>
            </a:endParaRPr>
          </a:p>
          <a:p>
            <a:pPr marL="609600" indent="-609600">
              <a:buFont typeface="+mj-lt"/>
              <a:buAutoNum type="arabicPeriod" startAt="3"/>
            </a:pPr>
            <a:r>
              <a:rPr lang="en-GB" dirty="0" smtClean="0">
                <a:cs typeface="Times New Roman" pitchFamily="18" charset="0"/>
              </a:rPr>
              <a:t>We commit </a:t>
            </a:r>
            <a:r>
              <a:rPr lang="en-GB" dirty="0">
                <a:cs typeface="Times New Roman" pitchFamily="18" charset="0"/>
              </a:rPr>
              <a:t>ourselves to doing things 	</a:t>
            </a:r>
            <a:r>
              <a:rPr lang="en-GB" dirty="0" smtClean="0">
                <a:cs typeface="Times New Roman" pitchFamily="18" charset="0"/>
              </a:rPr>
              <a:t>		</a:t>
            </a:r>
            <a:r>
              <a:rPr lang="en-GB" i="1" dirty="0" smtClean="0">
                <a:cs typeface="Times New Roman" pitchFamily="18" charset="0"/>
              </a:rPr>
              <a:t>promise, agreement, …</a:t>
            </a:r>
            <a:endParaRPr lang="en-GB" dirty="0">
              <a:cs typeface="Times New Roman" pitchFamily="18" charset="0"/>
            </a:endParaRPr>
          </a:p>
          <a:p>
            <a:pPr marL="609600" indent="-609600">
              <a:buFontTx/>
              <a:buAutoNum type="arabicPeriod" startAt="3"/>
            </a:pPr>
            <a:r>
              <a:rPr lang="en-GB" dirty="0" smtClean="0">
                <a:cs typeface="Times New Roman" pitchFamily="18" charset="0"/>
              </a:rPr>
              <a:t>We </a:t>
            </a:r>
            <a:r>
              <a:rPr lang="en-GB" dirty="0">
                <a:cs typeface="Times New Roman" pitchFamily="18" charset="0"/>
              </a:rPr>
              <a:t>bring about changes in the world through utterances </a:t>
            </a:r>
          </a:p>
          <a:p>
            <a:pPr marL="1828800" indent="-914400">
              <a:buNone/>
            </a:pPr>
            <a:r>
              <a:rPr lang="en-GB" sz="3200" i="1" dirty="0" smtClean="0">
                <a:cs typeface="Times New Roman" pitchFamily="18" charset="0"/>
              </a:rPr>
              <a:t>congratulating, blessing, forgiving …</a:t>
            </a:r>
            <a:endParaRPr lang="en-GB" sz="32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9C214-D8CD-4703-A64B-B1E84307C992}" type="slidenum">
              <a:rPr lang="es-ES">
                <a:solidFill>
                  <a:srgbClr val="000000"/>
                </a:solidFill>
              </a:rPr>
              <a:pPr/>
              <a:t>69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86868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smtClean="0"/>
              <a:t>How to do things with documents</a:t>
            </a:r>
            <a:br>
              <a:rPr lang="en-US" sz="4000" smtClean="0"/>
            </a:br>
            <a:r>
              <a:rPr lang="en-US" sz="4000" smtClean="0"/>
              <a:t>(document act theory)</a:t>
            </a:r>
            <a:endParaRPr lang="en-US" sz="4000" b="1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22437"/>
            <a:ext cx="86868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W</a:t>
            </a:r>
            <a:r>
              <a:rPr lang="en-GB" dirty="0" smtClean="0">
                <a:cs typeface="Times New Roman" pitchFamily="18" charset="0"/>
              </a:rPr>
              <a:t>e represent how things are: </a:t>
            </a:r>
          </a:p>
          <a:p>
            <a:pPr marL="400050" lvl="1" indent="0">
              <a:buNone/>
            </a:pPr>
            <a:r>
              <a:rPr lang="en-GB" sz="3300" i="1" dirty="0">
                <a:cs typeface="Times New Roman" pitchFamily="18" charset="0"/>
              </a:rPr>
              <a:t>	</a:t>
            </a:r>
            <a:r>
              <a:rPr lang="en-GB" sz="3300" i="1" dirty="0" smtClean="0">
                <a:cs typeface="Times New Roman" pitchFamily="18" charset="0"/>
              </a:rPr>
              <a:t>map, chemical diagram, x-ray image, </a:t>
            </a:r>
            <a:r>
              <a:rPr lang="en-GB" sz="3300" dirty="0" smtClean="0">
                <a:cs typeface="Times New Roman" pitchFamily="18" charset="0"/>
              </a:rPr>
              <a:t>…</a:t>
            </a:r>
          </a:p>
          <a:p>
            <a:pPr marL="609600" indent="-609600">
              <a:buFontTx/>
              <a:buAutoNum type="arabicPeriod"/>
            </a:pPr>
            <a:r>
              <a:rPr lang="en-GB" dirty="0" smtClean="0">
                <a:cs typeface="Times New Roman" pitchFamily="18" charset="0"/>
              </a:rPr>
              <a:t>We try to get people to do things:</a:t>
            </a:r>
          </a:p>
          <a:p>
            <a:pPr marL="909638" lvl="2" indent="0">
              <a:buNone/>
            </a:pPr>
            <a:r>
              <a:rPr lang="en-GB" sz="3300" i="1" dirty="0" smtClean="0">
                <a:cs typeface="Times New Roman" pitchFamily="18" charset="0"/>
              </a:rPr>
              <a:t>blueprint, musical score, plan of battle …</a:t>
            </a:r>
          </a:p>
          <a:p>
            <a:pPr marL="609600" indent="-609600">
              <a:buFontTx/>
              <a:buAutoNum type="arabicPeriod"/>
            </a:pPr>
            <a:r>
              <a:rPr lang="en-GB" dirty="0" smtClean="0">
                <a:cs typeface="Times New Roman" pitchFamily="18" charset="0"/>
              </a:rPr>
              <a:t>We commit ourselves to doing things 			</a:t>
            </a:r>
            <a:r>
              <a:rPr lang="en-GB" i="1" dirty="0" smtClean="0">
                <a:cs typeface="Times New Roman" pitchFamily="18" charset="0"/>
              </a:rPr>
              <a:t>contract, planning agreement, flow chart …</a:t>
            </a:r>
            <a:endParaRPr lang="en-GB" dirty="0" smtClean="0"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GB" dirty="0" smtClean="0">
                <a:cs typeface="Times New Roman" pitchFamily="18" charset="0"/>
              </a:rPr>
              <a:t>We bring about changes in the world through document acts</a:t>
            </a:r>
          </a:p>
          <a:p>
            <a:pPr marL="914400" indent="0">
              <a:buNone/>
            </a:pPr>
            <a:r>
              <a:rPr lang="en-GB" i="1" dirty="0" smtClean="0">
                <a:cs typeface="Times New Roman" pitchFamily="18" charset="0"/>
              </a:rPr>
              <a:t>organigram, act of parliament, license, diploma </a:t>
            </a:r>
            <a:r>
              <a:rPr lang="en-GB" sz="3200" i="1" dirty="0" smtClean="0">
                <a:cs typeface="Times New Roman" pitchFamily="18" charset="0"/>
              </a:rPr>
              <a:t>…</a:t>
            </a:r>
            <a:endParaRPr lang="en-GB" sz="32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30480"/>
            <a:ext cx="8924924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US </a:t>
            </a:r>
            <a:r>
              <a:rPr lang="en-US" dirty="0" err="1" smtClean="0"/>
              <a:t>DoD</a:t>
            </a:r>
            <a:r>
              <a:rPr lang="en-US" dirty="0" smtClean="0"/>
              <a:t> Civil Affairs strategy for non-classified information sharing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36824-447B-4EF9-AA70-18A4C7EC9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773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1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do things with diagrams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t="12500" r="69239" b="10246"/>
          <a:stretch/>
        </p:blipFill>
        <p:spPr bwMode="auto">
          <a:xfrm rot="16200000">
            <a:off x="1465792" y="-1253585"/>
            <a:ext cx="6196022" cy="916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From speech acts to document acts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Documents can be copied, modified, stored 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Documents can be aggregated (attachment of liens …)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Documents can be meshed together (for example into plans and sub-plans – as in a musical score, plans for a military operation)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Documents can be algorithmically executable (</a:t>
            </a:r>
            <a:r>
              <a:rPr lang="en-US" dirty="0" err="1" smtClean="0"/>
              <a:t>Turbotax</a:t>
            </a:r>
            <a:r>
              <a:rPr lang="en-US" dirty="0" smtClean="0"/>
              <a:t> …)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John Searle: Directions of fit</a:t>
            </a:r>
          </a:p>
        </p:txBody>
      </p:sp>
      <p:sp>
        <p:nvSpPr>
          <p:cNvPr id="30925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r>
              <a:rPr lang="en-US" b="1" dirty="0"/>
              <a:t>world-to-mind: </a:t>
            </a:r>
            <a:r>
              <a:rPr lang="en-US" dirty="0" smtClean="0"/>
              <a:t>I promise I will mow your lawn tomorrow</a:t>
            </a:r>
            <a:endParaRPr lang="en-US" dirty="0"/>
          </a:p>
          <a:p>
            <a:pPr eaLnBrk="1" hangingPunct="1"/>
            <a:r>
              <a:rPr lang="en-US" b="1" dirty="0" smtClean="0"/>
              <a:t>mind-to-world: </a:t>
            </a:r>
            <a:r>
              <a:rPr lang="en-US" dirty="0" smtClean="0"/>
              <a:t>I see that my lawn has been mowed</a:t>
            </a:r>
          </a:p>
          <a:p>
            <a:pPr eaLnBrk="1" hangingPunct="1"/>
            <a:r>
              <a:rPr lang="en-US" b="1" dirty="0" smtClean="0"/>
              <a:t>automatic mind-to-world-and-world-to-mind: </a:t>
            </a:r>
            <a:r>
              <a:rPr lang="en-US" dirty="0" smtClean="0"/>
              <a:t>I say “I promise to pay you $100 dollars” and thereby make it true that </a:t>
            </a:r>
            <a:r>
              <a:rPr lang="en-US" i="1" dirty="0" smtClean="0"/>
              <a:t>I promise to pay you $100 dollars</a:t>
            </a:r>
          </a:p>
          <a:p>
            <a:pPr marL="0" indent="0" eaLnBrk="1" hangingPunct="1">
              <a:buNone/>
            </a:pPr>
            <a:endParaRPr lang="en-US" i="1" dirty="0" smtClean="0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295586-060F-4BFB-99D6-7AC027E0C48F}" type="slidenum">
              <a:rPr lang="en-US" smtClean="0">
                <a:solidFill>
                  <a:srgbClr val="000000"/>
                </a:solidFill>
              </a:rPr>
              <a:pPr eaLnBrk="1" hangingPunct="1"/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Directions of fit for documents</a:t>
            </a:r>
          </a:p>
        </p:txBody>
      </p:sp>
      <p:sp>
        <p:nvSpPr>
          <p:cNvPr id="30925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world-to-mind: </a:t>
            </a:r>
            <a:r>
              <a:rPr lang="en-US" dirty="0"/>
              <a:t>a plan is formulated to change the world (to make it conform to the mind of the planner …)</a:t>
            </a:r>
          </a:p>
          <a:p>
            <a:pPr eaLnBrk="1" hangingPunct="1"/>
            <a:r>
              <a:rPr lang="en-US" b="1" dirty="0" smtClean="0"/>
              <a:t>mind-to-world: </a:t>
            </a:r>
            <a:r>
              <a:rPr lang="en-US" dirty="0" smtClean="0"/>
              <a:t>a report is published evaluating the success of the execution of the plan</a:t>
            </a:r>
          </a:p>
          <a:p>
            <a:pPr eaLnBrk="1" hangingPunct="1"/>
            <a:r>
              <a:rPr lang="en-US" b="1" dirty="0" smtClean="0"/>
              <a:t>automatic mind-to-world-and-world-to-mind: </a:t>
            </a:r>
            <a:r>
              <a:rPr lang="en-US" dirty="0" smtClean="0"/>
              <a:t>Act of Parliament is published declaring that such-and-such is the law and such-and-such is the law</a:t>
            </a:r>
            <a:endParaRPr lang="en-US" i="1" dirty="0" smtClean="0"/>
          </a:p>
          <a:p>
            <a:pPr marL="0" indent="0" eaLnBrk="1" hangingPunct="1">
              <a:buNone/>
            </a:pPr>
            <a:endParaRPr lang="en-US" i="1" dirty="0" smtClean="0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295586-060F-4BFB-99D6-7AC027E0C48F}" type="slidenum">
              <a:rPr lang="en-US" smtClean="0">
                <a:solidFill>
                  <a:srgbClr val="000000"/>
                </a:solidFill>
              </a:rPr>
              <a:pPr eaLnBrk="1" hangingPunct="1"/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(musical) directions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fit</a:t>
            </a:r>
          </a:p>
        </p:txBody>
      </p:sp>
      <p:sp>
        <p:nvSpPr>
          <p:cNvPr id="30925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4864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world-to-score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score tells the world how to shape itself to create a performance that is in conformance with the score</a:t>
            </a:r>
          </a:p>
          <a:p>
            <a:pPr>
              <a:spcAft>
                <a:spcPts val="10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score-to-world: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score, when the performance is completed, serves as a record of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the performance</a:t>
            </a:r>
          </a:p>
          <a:p>
            <a:pPr>
              <a:spcAft>
                <a:spcPts val="1000"/>
              </a:spcAft>
            </a:pPr>
            <a:r>
              <a:rPr lang="en-US" sz="2800" b="1">
                <a:latin typeface="Arial" pitchFamily="34" charset="0"/>
                <a:cs typeface="Arial" pitchFamily="34" charset="0"/>
              </a:rPr>
              <a:t>automatic score-to-world-and-world-to-score: </a:t>
            </a:r>
            <a:r>
              <a:rPr lang="en-US" sz="2800">
                <a:latin typeface="Arial" pitchFamily="34" charset="0"/>
                <a:cs typeface="Arial" pitchFamily="34" charset="0"/>
              </a:rPr>
              <a:t>Berlioz completes the score and thereby brings into being a work that is precisely in conformance to the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score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295586-060F-4BFB-99D6-7AC027E0C48F}" type="slidenum">
              <a:rPr lang="en-US" smtClean="0">
                <a:solidFill>
                  <a:srgbClr val="000000"/>
                </a:solidFill>
              </a:rPr>
              <a:pPr eaLnBrk="1" hangingPunct="1"/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Individual performers may use their scores in different ways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>
                <a:latin typeface="Calibri" pitchFamily="34" charset="0"/>
              </a:rPr>
              <a:t>they may mark up their copies of the score to add </a:t>
            </a:r>
            <a:r>
              <a:rPr lang="en-US" smtClean="0">
                <a:latin typeface="Calibri" pitchFamily="34" charset="0"/>
              </a:rPr>
              <a:t>specific instructions for their own use</a:t>
            </a:r>
            <a:endParaRPr lang="en-US">
              <a:latin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>
                <a:latin typeface="Calibri" pitchFamily="34" charset="0"/>
              </a:rPr>
              <a:t>they may mark up their copy of the score to record errors in </a:t>
            </a:r>
            <a:r>
              <a:rPr lang="en-US" smtClean="0">
                <a:latin typeface="Calibri" pitchFamily="34" charset="0"/>
              </a:rPr>
              <a:t>their own </a:t>
            </a:r>
            <a:r>
              <a:rPr lang="en-US">
                <a:latin typeface="Calibri" pitchFamily="34" charset="0"/>
              </a:rPr>
              <a:t>performance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EFE-8CA4-4550-ABCC-90EB23059AFB}" type="slidenum">
              <a:rPr lang="en-US" smtClean="0"/>
              <a:t>76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7" t="29822" r="18631" b="8999"/>
          <a:stretch/>
        </p:blipFill>
        <p:spPr bwMode="auto">
          <a:xfrm>
            <a:off x="0" y="16263"/>
            <a:ext cx="9144000" cy="682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463689"/>
            <a:ext cx="476068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/>
              <a:t>what begins as a </a:t>
            </a:r>
            <a:r>
              <a:rPr lang="en-US" sz="3600" i="1"/>
              <a:t>plan</a:t>
            </a:r>
            <a:r>
              <a:rPr lang="en-US" sz="3600"/>
              <a:t>, ends as a </a:t>
            </a:r>
            <a:r>
              <a:rPr lang="en-US" sz="3600" i="1" smtClean="0"/>
              <a:t>record </a:t>
            </a:r>
          </a:p>
        </p:txBody>
      </p:sp>
    </p:spTree>
    <p:extLst>
      <p:ext uri="{BB962C8B-B14F-4D97-AF65-F5344CB8AC3E}">
        <p14:creationId xmlns:p14="http://schemas.microsoft.com/office/powerpoint/2010/main" val="7908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Blueprint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43600" y="1206310"/>
            <a:ext cx="3200400" cy="4602163"/>
          </a:xfrm>
        </p:spPr>
        <p:txBody>
          <a:bodyPr/>
          <a:lstStyle/>
          <a:p>
            <a:endParaRPr lang="en-US" sz="2800" i="1" smtClean="0"/>
          </a:p>
          <a:p>
            <a:r>
              <a:rPr lang="en-US" sz="2800" smtClean="0">
                <a:latin typeface="Calibri" pitchFamily="34" charset="0"/>
              </a:rPr>
              <a:t>what begins as a plan </a:t>
            </a:r>
            <a:endParaRPr lang="en-US" sz="2800" dirty="0" smtClean="0">
              <a:latin typeface="Calibri" pitchFamily="34" charset="0"/>
            </a:endParaRPr>
          </a:p>
          <a:p>
            <a:pPr marL="3175" indent="-3175"/>
            <a:r>
              <a:rPr lang="en-US" sz="2800" smtClean="0">
                <a:latin typeface="Calibri" pitchFamily="34" charset="0"/>
              </a:rPr>
              <a:t>ends  as a record </a:t>
            </a:r>
            <a:endParaRPr lang="en-US" sz="2800" dirty="0" smtClean="0">
              <a:latin typeface="Calibri" pitchFamily="34" charset="0"/>
            </a:endParaRPr>
          </a:p>
          <a:p>
            <a:pPr marL="282575" indent="-282575">
              <a:buFont typeface="Arial" pitchFamily="34" charset="0"/>
              <a:buChar char="•"/>
            </a:pPr>
            <a:r>
              <a:rPr lang="en-US" sz="2800" smtClean="0">
                <a:latin typeface="Calibri" pitchFamily="34" charset="0"/>
              </a:rPr>
              <a:t>of process</a:t>
            </a:r>
            <a:endParaRPr lang="en-US" sz="2800" dirty="0" smtClean="0">
              <a:latin typeface="Calibri" pitchFamily="34" charset="0"/>
            </a:endParaRPr>
          </a:p>
          <a:p>
            <a:pPr marL="282575" indent="-282575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of </a:t>
            </a:r>
            <a:r>
              <a:rPr lang="en-US" sz="2800" smtClean="0">
                <a:latin typeface="Calibri" pitchFamily="34" charset="0"/>
              </a:rPr>
              <a:t>product 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172200"/>
            <a:ext cx="1905000" cy="457200"/>
          </a:xfrm>
        </p:spPr>
        <p:txBody>
          <a:bodyPr/>
          <a:lstStyle/>
          <a:p>
            <a:pPr>
              <a:defRPr/>
            </a:pPr>
            <a:fld id="{C411CC99-896E-46B2-9B2B-ED07EA2F8C3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1378" name="Picture 2" descr="Architectural blueprint background. Vector by emaria - Stock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1"/>
            <a:ext cx="57149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From speech acts to document acts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E7BA6-D5B0-4463-B333-4299CF91E3E0}" type="slidenum">
              <a:rPr lang="es-ES" smtClean="0">
                <a:solidFill>
                  <a:srgbClr val="000000"/>
                </a:solidFill>
              </a:rPr>
              <a:pPr/>
              <a:t>78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Searle, </a:t>
            </a:r>
            <a:r>
              <a:rPr lang="en-US" sz="3200" dirty="0" err="1" smtClean="0">
                <a:latin typeface="Calibri" pitchFamily="34" charset="0"/>
              </a:rPr>
              <a:t>Tuomela</a:t>
            </a:r>
            <a:r>
              <a:rPr lang="en-US" sz="3200" dirty="0" smtClean="0">
                <a:latin typeface="Calibri" pitchFamily="34" charset="0"/>
              </a:rPr>
              <a:t>, Gilbert, </a:t>
            </a:r>
            <a:r>
              <a:rPr lang="en-US" sz="3200" dirty="0" err="1" smtClean="0">
                <a:latin typeface="Calibri" pitchFamily="34" charset="0"/>
              </a:rPr>
              <a:t>Bratman</a:t>
            </a:r>
            <a:r>
              <a:rPr lang="en-US" sz="3200" dirty="0" smtClean="0">
                <a:latin typeface="Calibri" pitchFamily="34" charset="0"/>
              </a:rPr>
              <a:t> deal with simple local interaction of cooperative agents communicating by speech</a:t>
            </a:r>
          </a:p>
          <a:p>
            <a:endParaRPr lang="en-US" sz="3200" dirty="0" smtClean="0">
              <a:latin typeface="Calibri" pitchFamily="34" charset="0"/>
            </a:endParaRPr>
          </a:p>
          <a:p>
            <a:pPr lvl="1"/>
            <a:r>
              <a:rPr lang="en-US" sz="3200" dirty="0" smtClean="0">
                <a:latin typeface="Calibri" pitchFamily="34" charset="0"/>
              </a:rPr>
              <a:t>“Would you like to dance?”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“Let’s lift this table”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“Shall we cook dinner together?”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“Waiter, bring me a beer!”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265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dirty="0" smtClean="0">
                <a:latin typeface="Calibri" panose="020F0502020204030204" pitchFamily="34" charset="0"/>
              </a:rPr>
              <a:t>Scott J. Shapiro, “Massively Shared Agency”, 2013 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[</a:t>
            </a:r>
            <a:r>
              <a:rPr lang="en-US" dirty="0" err="1" smtClean="0">
                <a:latin typeface="Calibri" panose="020F0502020204030204" pitchFamily="34" charset="0"/>
              </a:rPr>
              <a:t>Bratman</a:t>
            </a:r>
            <a:r>
              <a:rPr lang="en-US" dirty="0" smtClean="0">
                <a:latin typeface="Calibri" panose="020F0502020204030204" pitchFamily="34" charset="0"/>
              </a:rPr>
              <a:t>, Searle …] ‘are </a:t>
            </a:r>
            <a:r>
              <a:rPr lang="en-US" dirty="0">
                <a:latin typeface="Calibri" panose="020F0502020204030204" pitchFamily="34" charset="0"/>
              </a:rPr>
              <a:t>unable to account for the existence of massively shared agency.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they ‘have </a:t>
            </a:r>
            <a:r>
              <a:rPr lang="en-US" dirty="0">
                <a:latin typeface="Calibri" panose="020F0502020204030204" pitchFamily="34" charset="0"/>
              </a:rPr>
              <a:t>largely concentrated on analyzing </a:t>
            </a:r>
            <a:r>
              <a:rPr lang="en-US" dirty="0" smtClean="0">
                <a:latin typeface="Calibri" panose="020F0502020204030204" pitchFamily="34" charset="0"/>
              </a:rPr>
              <a:t>shared activities </a:t>
            </a:r>
            <a:r>
              <a:rPr lang="en-US" dirty="0">
                <a:latin typeface="Calibri" panose="020F0502020204030204" pitchFamily="34" charset="0"/>
              </a:rPr>
              <a:t>among highly committed participants. The working assumption has been </a:t>
            </a:r>
            <a:r>
              <a:rPr lang="en-US" dirty="0" smtClean="0">
                <a:latin typeface="Calibri" panose="020F0502020204030204" pitchFamily="34" charset="0"/>
              </a:rPr>
              <a:t>that those </a:t>
            </a:r>
            <a:r>
              <a:rPr lang="en-US" dirty="0">
                <a:latin typeface="Calibri" panose="020F0502020204030204" pitchFamily="34" charset="0"/>
              </a:rPr>
              <a:t>who sing duets or paint houses together are all committed to the success of </a:t>
            </a:r>
            <a:r>
              <a:rPr lang="en-US" dirty="0" smtClean="0">
                <a:latin typeface="Calibri" panose="020F0502020204030204" pitchFamily="34" charset="0"/>
              </a:rPr>
              <a:t>the activity.’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DAEFE-8CA4-4550-ABCC-90EB23059AF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23455" y="1371600"/>
            <a:ext cx="6691745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Distributed </a:t>
            </a:r>
            <a:r>
              <a:rPr lang="en-US" b="1" dirty="0"/>
              <a:t>Common Ground System </a:t>
            </a:r>
            <a:r>
              <a:rPr lang="en-US" b="1" dirty="0" smtClean="0"/>
              <a:t>– Army (</a:t>
            </a:r>
            <a:r>
              <a:rPr lang="en-US" dirty="0" smtClean="0"/>
              <a:t>DCGS-A)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2362200"/>
            <a:ext cx="4953000" cy="166199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Semantic Enhancement of the </a:t>
            </a:r>
            <a:r>
              <a:rPr lang="en-US" sz="36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Dataspace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on the Cloud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6114288"/>
            <a:ext cx="3441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http://x.co/5HLRQ</a:t>
            </a:r>
          </a:p>
        </p:txBody>
      </p:sp>
    </p:spTree>
    <p:extLst>
      <p:ext uri="{BB962C8B-B14F-4D97-AF65-F5344CB8AC3E}">
        <p14:creationId xmlns:p14="http://schemas.microsoft.com/office/powerpoint/2010/main" val="18262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Calibri" pitchFamily="34" charset="0"/>
              </a:rPr>
              <a:t>Shapiro: To adapt standard theory of collective agency to deal with massively shared actions we need to add </a:t>
            </a:r>
            <a:r>
              <a:rPr lang="en-US" sz="4000" b="1" smtClean="0">
                <a:latin typeface="Calibri" pitchFamily="34" charset="0"/>
              </a:rPr>
              <a:t>authority</a:t>
            </a:r>
            <a:endParaRPr lang="en-US" sz="4000" b="1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8229600" cy="3535363"/>
          </a:xfrm>
        </p:spPr>
        <p:txBody>
          <a:bodyPr/>
          <a:lstStyle/>
          <a:p>
            <a:pPr marL="0" indent="4763"/>
            <a:r>
              <a:rPr lang="en-US" dirty="0" smtClean="0">
                <a:latin typeface="Calibri" pitchFamily="34" charset="0"/>
              </a:rPr>
              <a:t>Authorities </a:t>
            </a:r>
            <a:r>
              <a:rPr lang="en-US" dirty="0">
                <a:latin typeface="Calibri" pitchFamily="34" charset="0"/>
              </a:rPr>
              <a:t>are </a:t>
            </a:r>
            <a:r>
              <a:rPr lang="en-US" dirty="0" smtClean="0">
                <a:latin typeface="Calibri" pitchFamily="34" charset="0"/>
              </a:rPr>
              <a:t>… “mesh creating” mechanisms</a:t>
            </a:r>
            <a:r>
              <a:rPr lang="en-US" dirty="0">
                <a:latin typeface="Calibri" pitchFamily="34" charset="0"/>
              </a:rPr>
              <a:t>. When disputes between participants break out with respect to </a:t>
            </a:r>
            <a:r>
              <a:rPr lang="en-US" dirty="0" smtClean="0">
                <a:latin typeface="Calibri" pitchFamily="34" charset="0"/>
              </a:rPr>
              <a:t>the proper </a:t>
            </a:r>
            <a:r>
              <a:rPr lang="en-US" dirty="0">
                <a:latin typeface="Calibri" pitchFamily="34" charset="0"/>
              </a:rPr>
              <a:t>way to proceed, authorities can create a mesh between the </a:t>
            </a:r>
            <a:r>
              <a:rPr lang="en-US" dirty="0" err="1">
                <a:latin typeface="Calibri" pitchFamily="34" charset="0"/>
              </a:rPr>
              <a:t>subplans</a:t>
            </a:r>
            <a:r>
              <a:rPr lang="en-US" dirty="0">
                <a:latin typeface="Calibri" pitchFamily="34" charset="0"/>
              </a:rPr>
              <a:t> of </a:t>
            </a:r>
            <a:r>
              <a:rPr lang="en-US" dirty="0" smtClean="0">
                <a:latin typeface="Calibri" pitchFamily="34" charset="0"/>
              </a:rPr>
              <a:t>the participants </a:t>
            </a:r>
            <a:r>
              <a:rPr lang="en-US" dirty="0">
                <a:latin typeface="Calibri" pitchFamily="34" charset="0"/>
              </a:rPr>
              <a:t>by demanding that both sides accept a certain solution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marL="0" indent="4763"/>
            <a:endParaRPr lang="en-US" dirty="0">
              <a:latin typeface="Calibri" pitchFamily="34" charset="0"/>
            </a:endParaRPr>
          </a:p>
          <a:p>
            <a:pPr marL="0" indent="4763"/>
            <a:r>
              <a:rPr lang="en-US" dirty="0" smtClean="0">
                <a:latin typeface="Calibri" pitchFamily="34" charset="0"/>
              </a:rPr>
              <a:t>Basic for Shapiro’s theory of the nature of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1CC99-896E-46B2-9B2B-ED07EA2F8C3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1524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Arial" pitchFamily="34" charset="0"/>
              </a:rPr>
              <a:t>Conclusion</a:t>
            </a:r>
            <a:br>
              <a:rPr lang="en-US" dirty="0" smtClean="0">
                <a:latin typeface="Calibri" panose="020F0502020204030204" pitchFamily="34" charset="0"/>
                <a:cs typeface="Arial" pitchFamily="34" charset="0"/>
              </a:rPr>
            </a:b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itchFamily="34" charset="0"/>
              </a:rPr>
              <a:t>Documents, as much as authority, are what make possible the sorts of massively shared agency we find in </a:t>
            </a:r>
            <a:r>
              <a:rPr lang="en-US" dirty="0" smtClean="0">
                <a:latin typeface="Calibri" pitchFamily="34" charset="0"/>
              </a:rPr>
              <a:t>business </a:t>
            </a:r>
            <a:r>
              <a:rPr lang="en-US" dirty="0">
                <a:latin typeface="Calibri" pitchFamily="34" charset="0"/>
              </a:rPr>
              <a:t>corporations, universities, organized religions, governments, legal systems, standing </a:t>
            </a:r>
            <a:r>
              <a:rPr lang="en-US" dirty="0" smtClean="0">
                <a:latin typeface="Calibri" pitchFamily="34" charset="0"/>
              </a:rPr>
              <a:t>armies</a:t>
            </a:r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1CC99-896E-46B2-9B2B-ED07EA2F8C3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4102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Source database </a:t>
            </a:r>
            <a:r>
              <a:rPr lang="en-US" sz="2400" b="1" dirty="0"/>
              <a:t>Db1</a:t>
            </a:r>
            <a:r>
              <a:rPr lang="en-US" sz="2400" dirty="0"/>
              <a:t>, with tables </a:t>
            </a:r>
            <a:r>
              <a:rPr lang="en-US" sz="2400" dirty="0" smtClean="0"/>
              <a:t>Person </a:t>
            </a:r>
            <a:r>
              <a:rPr lang="en-US" sz="2400" dirty="0"/>
              <a:t>and </a:t>
            </a:r>
            <a:r>
              <a:rPr lang="en-US" sz="2400" dirty="0" smtClean="0"/>
              <a:t>Skill</a:t>
            </a:r>
            <a:r>
              <a:rPr lang="en-US" sz="2400" dirty="0"/>
              <a:t>, containing person data and data pertaining to skills of different kinds, respectively. 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r>
              <a:rPr lang="en-US" sz="2400" dirty="0" smtClean="0"/>
              <a:t>Source database </a:t>
            </a:r>
            <a:r>
              <a:rPr lang="en-US" sz="2400" b="1" dirty="0" smtClean="0"/>
              <a:t>Db2</a:t>
            </a:r>
            <a:r>
              <a:rPr lang="en-US" sz="2400" dirty="0" smtClean="0"/>
              <a:t>, with the table Person, containing data about IT personnel and their skills:</a:t>
            </a:r>
          </a:p>
          <a:p>
            <a:pPr lvl="0"/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Source database </a:t>
            </a:r>
            <a:r>
              <a:rPr lang="en-US" sz="2400" b="1" dirty="0" smtClean="0"/>
              <a:t>Db3</a:t>
            </a:r>
            <a:r>
              <a:rPr lang="en-US" sz="2400" dirty="0" smtClean="0"/>
              <a:t>, with the table </a:t>
            </a:r>
            <a:r>
              <a:rPr lang="en-US" sz="2400" dirty="0" err="1" smtClean="0"/>
              <a:t>ProgrSkill</a:t>
            </a:r>
            <a:r>
              <a:rPr lang="en-US" sz="2400" dirty="0" smtClean="0"/>
              <a:t>, containing data about programmers’ skills: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148840"/>
          <a:ext cx="3048000" cy="700067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36478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"/>
                          <a:ea typeface="Calibri"/>
                          <a:cs typeface="Times New Roman"/>
                        </a:rPr>
                        <a:t>PersonID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"/>
                          <a:ea typeface="Calibri"/>
                          <a:cs typeface="Times New Roman"/>
                        </a:rPr>
                        <a:t>SkillID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Calibri"/>
                          <a:cs typeface="Times New Roman"/>
                        </a:rPr>
                        <a:t>111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Calibri"/>
                          <a:cs typeface="Times New Roman"/>
                        </a:rPr>
                        <a:t>222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67200" y="2148840"/>
          <a:ext cx="4038600" cy="685800"/>
        </p:xfrm>
        <a:graphic>
          <a:graphicData uri="http://schemas.openxmlformats.org/drawingml/2006/table">
            <a:tbl>
              <a:tblPr/>
              <a:tblGrid>
                <a:gridCol w="874909"/>
                <a:gridCol w="1331383"/>
                <a:gridCol w="1832308"/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"/>
                          <a:ea typeface="Calibri"/>
                          <a:cs typeface="Times New Roman"/>
                        </a:rPr>
                        <a:t>SkillID</a:t>
                      </a:r>
                      <a:endParaRPr lang="en-US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"/>
                          <a:ea typeface="Calibri"/>
                          <a:cs typeface="Times New Roman"/>
                        </a:rPr>
                        <a:t>Name</a:t>
                      </a:r>
                      <a:endParaRPr lang="en-US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Calibri"/>
                          <a:cs typeface="Times New Roman"/>
                        </a:rPr>
                        <a:t>222</a:t>
                      </a:r>
                      <a:endParaRPr lang="en-US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Calibri"/>
                          <a:cs typeface="Times New Roman"/>
                        </a:rPr>
                        <a:t>Java</a:t>
                      </a:r>
                      <a:endParaRPr lang="en-US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Calibri"/>
                          <a:cs typeface="Times New Roman"/>
                        </a:rPr>
                        <a:t>Programming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3825240"/>
          <a:ext cx="3048000" cy="670560"/>
        </p:xfrm>
        <a:graphic>
          <a:graphicData uri="http://schemas.openxmlformats.org/drawingml/2006/table">
            <a:tbl>
              <a:tblPr/>
              <a:tblGrid>
                <a:gridCol w="1516380"/>
                <a:gridCol w="153162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"/>
                          <a:ea typeface="Calibri"/>
                          <a:cs typeface="Times New Roman"/>
                        </a:rPr>
                        <a:t>ID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"/>
                          <a:ea typeface="Calibri"/>
                          <a:cs typeface="Times New Roman"/>
                        </a:rPr>
                        <a:t>SkillDescr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Calibri"/>
                          <a:cs typeface="Times New Roman"/>
                        </a:rPr>
                        <a:t>333</a:t>
                      </a:r>
                      <a:endParaRPr lang="en-US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Calibri"/>
                          <a:cs typeface="Times New Roman"/>
                        </a:rPr>
                        <a:t>SQL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5486400"/>
          <a:ext cx="3048000" cy="670560"/>
        </p:xfrm>
        <a:graphic>
          <a:graphicData uri="http://schemas.openxmlformats.org/drawingml/2006/table">
            <a:tbl>
              <a:tblPr/>
              <a:tblGrid>
                <a:gridCol w="1562100"/>
                <a:gridCol w="14859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"/>
                          <a:ea typeface="Calibri"/>
                          <a:cs typeface="Times New Roman"/>
                        </a:rPr>
                        <a:t>EmplID</a:t>
                      </a:r>
                      <a:endParaRPr lang="en-US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"/>
                          <a:ea typeface="Calibri"/>
                          <a:cs typeface="Times New Roman"/>
                        </a:rPr>
                        <a:t>SkillName</a:t>
                      </a:r>
                      <a:endParaRPr lang="en-US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Calibri"/>
                          <a:cs typeface="Times New Roman"/>
                        </a:rPr>
                        <a:t>444</a:t>
                      </a:r>
                      <a:endParaRPr lang="en-US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Calibri"/>
                          <a:cs typeface="Times New Roman"/>
                        </a:rPr>
                        <a:t>Java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5F43-1317-4352-8E80-2F8772A408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DECOM_template6_06">
  <a:themeElements>
    <a:clrScheme name="RDECOM_template6_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DECOM_template6_06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RDECOM_template6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ECOM_template6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ECOM_template6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ECOM_template6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ECOM_template6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ECOM_template6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DECOM_template6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DECOM_template6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DECOM_template6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DECOM_template6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DECOM_template6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DECOM_template6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24600</TotalTime>
  <Words>2697</Words>
  <Application>Microsoft Office PowerPoint</Application>
  <PresentationFormat>On-screen Show (4:3)</PresentationFormat>
  <Paragraphs>669</Paragraphs>
  <Slides>81</Slides>
  <Notes>27</Notes>
  <HiddenSlides>1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81</vt:i4>
      </vt:variant>
    </vt:vector>
  </HeadingPairs>
  <TitlesOfParts>
    <vt:vector size="96" baseType="lpstr">
      <vt:lpstr>Office Theme</vt:lpstr>
      <vt:lpstr>1_Diseño predeterminado</vt:lpstr>
      <vt:lpstr>3_Office Theme</vt:lpstr>
      <vt:lpstr>15_Office Theme</vt:lpstr>
      <vt:lpstr>RDECOM_template6_06</vt:lpstr>
      <vt:lpstr>Standarddesign</vt:lpstr>
      <vt:lpstr>5_Default Design</vt:lpstr>
      <vt:lpstr>6_Office Theme</vt:lpstr>
      <vt:lpstr>11_Office Theme</vt:lpstr>
      <vt:lpstr>2_Diseño predeterminado</vt:lpstr>
      <vt:lpstr>4_Office Theme</vt:lpstr>
      <vt:lpstr>5_Office Theme</vt:lpstr>
      <vt:lpstr>7_Office Theme</vt:lpstr>
      <vt:lpstr>8_Office Theme</vt:lpstr>
      <vt:lpstr>9_Office Theme</vt:lpstr>
      <vt:lpstr>From speech acts to document acts: an ontology of institutions </vt:lpstr>
      <vt:lpstr>Overview</vt:lpstr>
      <vt:lpstr>PowerPoint Presentation</vt:lpstr>
      <vt:lpstr>A business problem: too many silos</vt:lpstr>
      <vt:lpstr>Some questions</vt:lpstr>
      <vt:lpstr>PowerPoint Presentation</vt:lpstr>
      <vt:lpstr>PowerPoint Presentation</vt:lpstr>
      <vt:lpstr>Distributed Common Ground System – Army (DCGS-A)  </vt:lpstr>
      <vt:lpstr>Sources</vt:lpstr>
      <vt:lpstr>Ontology vs. Data Model</vt:lpstr>
      <vt:lpstr>Index Contents without the ontology</vt:lpstr>
      <vt:lpstr>Indexed Contents with the Ontology</vt:lpstr>
      <vt:lpstr>Benefits of the tagging approach</vt:lpstr>
      <vt:lpstr>Aristotle (384 – 322 BCE)</vt:lpstr>
      <vt:lpstr>PowerPoint Presentation</vt:lpstr>
      <vt:lpstr>Aristotle’s Categories </vt:lpstr>
      <vt:lpstr>PowerPoint Presentation</vt:lpstr>
      <vt:lpstr>PowerPoint Presentation</vt:lpstr>
      <vt:lpstr>Linnaean Hierarchy</vt:lpstr>
      <vt:lpstr>PowerPoint Presentation</vt:lpstr>
      <vt:lpstr>Ontology reborn after Darwin</vt:lpstr>
      <vt:lpstr>Old biology data</vt:lpstr>
      <vt:lpstr>PowerPoint Presentation</vt:lpstr>
      <vt:lpstr>How to do biology across the genome?</vt:lpstr>
      <vt:lpstr>how to link the kinds of phenomena represented here</vt:lpstr>
      <vt:lpstr>or here?</vt:lpstr>
      <vt:lpstr>PowerPoint Presentation</vt:lpstr>
      <vt:lpstr>Answer</vt:lpstr>
      <vt:lpstr>PowerPoint Presentation</vt:lpstr>
      <vt:lpstr>PowerPoint Presentation</vt:lpstr>
      <vt:lpstr>GO amazingly successful</vt:lpstr>
      <vt:lpstr>PowerPoint Presentation</vt:lpstr>
      <vt:lpstr>PowerPoint Presentation</vt:lpstr>
      <vt:lpstr>PowerPoint Presentation</vt:lpstr>
      <vt:lpstr>PowerPoint Presentation</vt:lpstr>
      <vt:lpstr>GO provides a controlled system of terms and definitions for use in tagging biological data</vt:lpstr>
      <vt:lpstr>How to create an interdisciplinary science of institutions</vt:lpstr>
      <vt:lpstr>Needed branches of this ontology  (back of envelope list)</vt:lpstr>
      <vt:lpstr>PowerPoint Presentation</vt:lpstr>
      <vt:lpstr>Actionable Intelligence Retrieval System (AIRS) Ontologies</vt:lpstr>
      <vt:lpstr>PowerPoint Presentation</vt:lpstr>
      <vt:lpstr>The Emotion Ontology</vt:lpstr>
      <vt:lpstr>PowerPoint Presentation</vt:lpstr>
      <vt:lpstr>PowerPoint Presentation</vt:lpstr>
      <vt:lpstr>John Searle: start with biology, add speech</vt:lpstr>
      <vt:lpstr>The Searle Thesis </vt:lpstr>
      <vt:lpstr>How, on this view, can institutional entities, endure through time?</vt:lpstr>
      <vt:lpstr>Hernando de Soto Institute for Liberty and Democracy, Lima, Peru  Bill Clinton:  “The most promising anti-poverty initiative in the world”</vt:lpstr>
      <vt:lpstr>The de Soto thesis:</vt:lpstr>
      <vt:lpstr>Common beliefs about the African village</vt:lpstr>
      <vt:lpstr>What really exists in the African village?</vt:lpstr>
      <vt:lpstr>Adjudication</vt:lpstr>
      <vt:lpstr>PowerPoint Presentation</vt:lpstr>
      <vt:lpstr>Property right</vt:lpstr>
      <vt:lpstr>PowerPoint Presentation</vt:lpstr>
      <vt:lpstr>Registration</vt:lpstr>
      <vt:lpstr>Registration</vt:lpstr>
      <vt:lpstr>PowerPoint Presentation</vt:lpstr>
      <vt:lpstr>With the invention of documented claims and obligations</vt:lpstr>
      <vt:lpstr>From speech act theory to document act theory</vt:lpstr>
      <vt:lpstr>PowerPoint Presentation</vt:lpstr>
      <vt:lpstr>PowerPoint Presentation</vt:lpstr>
      <vt:lpstr>Standardized documents</vt:lpstr>
      <vt:lpstr>A. N. Whitehead</vt:lpstr>
      <vt:lpstr>Standardized documents</vt:lpstr>
      <vt:lpstr>Scope of document act theory</vt:lpstr>
      <vt:lpstr>The ontology not only of</vt:lpstr>
      <vt:lpstr>How to do things with words  (speech act theory)</vt:lpstr>
      <vt:lpstr>How to do things with documents (document act theory)</vt:lpstr>
      <vt:lpstr>How to do things with diagrams</vt:lpstr>
      <vt:lpstr>From speech acts to document acts</vt:lpstr>
      <vt:lpstr>John Searle: Directions of fit</vt:lpstr>
      <vt:lpstr>Directions of fit for documents</vt:lpstr>
      <vt:lpstr>(musical) directions of fit</vt:lpstr>
      <vt:lpstr>Individual performers may use their scores in different ways</vt:lpstr>
      <vt:lpstr>PowerPoint Presentation</vt:lpstr>
      <vt:lpstr>Blueprint</vt:lpstr>
      <vt:lpstr>From speech acts to document acts</vt:lpstr>
      <vt:lpstr>Scott J. Shapiro, “Massively Shared Agency”, 2013 </vt:lpstr>
      <vt:lpstr>Shapiro: To adapt standard theory of collective agency to deal with massively shared actions we need to add authority</vt:lpstr>
      <vt:lpstr>Conclusion  Documents, as much as authority, are what make possible the sorts of massively shared agency we find in business corporations, universities, organized religions, governments, legal systems, standing armies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BFO 2.0 Representation of Process Profiles</dc:title>
  <dc:creator>phismith</dc:creator>
  <cp:lastModifiedBy>phismith</cp:lastModifiedBy>
  <cp:revision>349</cp:revision>
  <cp:lastPrinted>2013-03-13T01:12:44Z</cp:lastPrinted>
  <dcterms:created xsi:type="dcterms:W3CDTF">2011-12-19T17:13:45Z</dcterms:created>
  <dcterms:modified xsi:type="dcterms:W3CDTF">2014-09-14T20:49:55Z</dcterms:modified>
</cp:coreProperties>
</file>