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3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4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5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6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7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  <p:sldMasterId id="2147483674" r:id="rId3"/>
    <p:sldMasterId id="2147483697" r:id="rId4"/>
    <p:sldMasterId id="2147483709" r:id="rId5"/>
    <p:sldMasterId id="2147483761" r:id="rId6"/>
    <p:sldMasterId id="2147483774" r:id="rId7"/>
    <p:sldMasterId id="2147483784" r:id="rId8"/>
    <p:sldMasterId id="2147483791" r:id="rId9"/>
    <p:sldMasterId id="2147483799" r:id="rId10"/>
    <p:sldMasterId id="2147483813" r:id="rId11"/>
    <p:sldMasterId id="2147483830" r:id="rId12"/>
    <p:sldMasterId id="2147483833" r:id="rId13"/>
    <p:sldMasterId id="2147483838" r:id="rId14"/>
    <p:sldMasterId id="2147483850" r:id="rId15"/>
    <p:sldMasterId id="2147483862" r:id="rId16"/>
    <p:sldMasterId id="2147483874" r:id="rId17"/>
    <p:sldMasterId id="2147483881" r:id="rId18"/>
  </p:sldMasterIdLst>
  <p:notesMasterIdLst>
    <p:notesMasterId r:id="rId102"/>
  </p:notesMasterIdLst>
  <p:sldIdLst>
    <p:sldId id="256" r:id="rId19"/>
    <p:sldId id="262" r:id="rId20"/>
    <p:sldId id="265" r:id="rId21"/>
    <p:sldId id="266" r:id="rId22"/>
    <p:sldId id="268" r:id="rId23"/>
    <p:sldId id="257" r:id="rId24"/>
    <p:sldId id="269" r:id="rId25"/>
    <p:sldId id="260" r:id="rId26"/>
    <p:sldId id="261" r:id="rId27"/>
    <p:sldId id="263" r:id="rId28"/>
    <p:sldId id="270" r:id="rId29"/>
    <p:sldId id="275" r:id="rId30"/>
    <p:sldId id="274" r:id="rId31"/>
    <p:sldId id="373" r:id="rId32"/>
    <p:sldId id="374" r:id="rId33"/>
    <p:sldId id="375" r:id="rId34"/>
    <p:sldId id="376" r:id="rId35"/>
    <p:sldId id="377" r:id="rId36"/>
    <p:sldId id="301" r:id="rId37"/>
    <p:sldId id="288" r:id="rId38"/>
    <p:sldId id="289" r:id="rId39"/>
    <p:sldId id="290" r:id="rId40"/>
    <p:sldId id="291" r:id="rId41"/>
    <p:sldId id="294" r:id="rId42"/>
    <p:sldId id="292" r:id="rId43"/>
    <p:sldId id="293" r:id="rId44"/>
    <p:sldId id="325" r:id="rId45"/>
    <p:sldId id="326" r:id="rId46"/>
    <p:sldId id="327" r:id="rId47"/>
    <p:sldId id="295" r:id="rId48"/>
    <p:sldId id="298" r:id="rId49"/>
    <p:sldId id="297" r:id="rId50"/>
    <p:sldId id="299" r:id="rId51"/>
    <p:sldId id="300" r:id="rId52"/>
    <p:sldId id="368" r:id="rId53"/>
    <p:sldId id="369" r:id="rId54"/>
    <p:sldId id="370" r:id="rId55"/>
    <p:sldId id="371" r:id="rId56"/>
    <p:sldId id="372" r:id="rId57"/>
    <p:sldId id="304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05" r:id="rId66"/>
    <p:sldId id="306" r:id="rId67"/>
    <p:sldId id="281" r:id="rId68"/>
    <p:sldId id="302" r:id="rId69"/>
    <p:sldId id="303" r:id="rId70"/>
    <p:sldId id="282" r:id="rId71"/>
    <p:sldId id="283" r:id="rId72"/>
    <p:sldId id="328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41" r:id="rId81"/>
    <p:sldId id="342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  <p:sldId id="360" r:id="rId95"/>
    <p:sldId id="361" r:id="rId96"/>
    <p:sldId id="363" r:id="rId97"/>
    <p:sldId id="364" r:id="rId98"/>
    <p:sldId id="365" r:id="rId99"/>
    <p:sldId id="366" r:id="rId100"/>
    <p:sldId id="367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2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presProps" Target="presProp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hismith\Documents\Folders\Ontologies_Terminologies\Bodenreider\ontology_in_pubmed%20(1)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800" dirty="0"/>
              <a:t>Number of </a:t>
            </a:r>
            <a:r>
              <a:rPr lang="en-US" sz="2800" dirty="0" smtClean="0"/>
              <a:t>abstracts mentioning</a:t>
            </a:r>
            <a:r>
              <a:rPr lang="en-US" sz="2800" baseline="0" dirty="0" smtClean="0"/>
              <a:t> </a:t>
            </a:r>
            <a:r>
              <a:rPr lang="en-US" sz="2800" dirty="0" smtClean="0"/>
              <a:t>"ontology</a:t>
            </a:r>
            <a:r>
              <a:rPr lang="en-US" sz="2800" dirty="0"/>
              <a:t>"</a:t>
            </a:r>
            <a:r>
              <a:rPr lang="en-US" sz="2800" baseline="0" dirty="0"/>
              <a:t> or </a:t>
            </a:r>
            <a:endParaRPr lang="en-US" sz="2800" baseline="0" dirty="0" smtClean="0"/>
          </a:p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800" baseline="0" dirty="0" smtClean="0"/>
              <a:t>"</a:t>
            </a:r>
            <a:r>
              <a:rPr lang="en-US" sz="2800" baseline="0" dirty="0"/>
              <a:t>ontolog</a:t>
            </a:r>
            <a:r>
              <a:rPr lang="en-US" sz="2800" dirty="0"/>
              <a:t>ies" in PubMed/MEDLINE</a:t>
            </a:r>
          </a:p>
        </c:rich>
      </c:tx>
      <c:layout>
        <c:manualLayout>
          <c:xMode val="edge"/>
          <c:yMode val="edge"/>
          <c:x val="0.23064465980214011"/>
          <c:y val="6.654432779235929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hPercent val="42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2478645938488458"/>
          <c:y val="0.27686789151356078"/>
          <c:w val="0.78822787536173355"/>
          <c:h val="0.53088611840186639"/>
        </c:manualLayout>
      </c:layout>
      <c:bar3DChart>
        <c:barDir val="col"/>
        <c:grouping val="stacked"/>
        <c:varyColors val="0"/>
        <c:ser>
          <c:idx val="2"/>
          <c:order val="0"/>
          <c:tx>
            <c:strRef>
              <c:f>Sheet1!$C$1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Sheet1!$A$2:$A$18</c:f>
              <c:numCache>
                <c:formatCode>General</c:formatCode>
                <c:ptCount val="1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</c:numCache>
            </c:numRef>
          </c:cat>
          <c:val>
            <c:numRef>
              <c:f>Sheet1!$C$2:$C$18</c:f>
              <c:numCache>
                <c:formatCode>General</c:formatCode>
                <c:ptCount val="17"/>
                <c:pt idx="0">
                  <c:v>14</c:v>
                </c:pt>
                <c:pt idx="1">
                  <c:v>29</c:v>
                </c:pt>
                <c:pt idx="2">
                  <c:v>40</c:v>
                </c:pt>
                <c:pt idx="3">
                  <c:v>42</c:v>
                </c:pt>
                <c:pt idx="4">
                  <c:v>53</c:v>
                </c:pt>
                <c:pt idx="5">
                  <c:v>70</c:v>
                </c:pt>
                <c:pt idx="6">
                  <c:v>86</c:v>
                </c:pt>
                <c:pt idx="7">
                  <c:v>129</c:v>
                </c:pt>
                <c:pt idx="8">
                  <c:v>191</c:v>
                </c:pt>
                <c:pt idx="9">
                  <c:v>249</c:v>
                </c:pt>
                <c:pt idx="10">
                  <c:v>244</c:v>
                </c:pt>
                <c:pt idx="11">
                  <c:v>294</c:v>
                </c:pt>
                <c:pt idx="12">
                  <c:v>291</c:v>
                </c:pt>
                <c:pt idx="13">
                  <c:v>305</c:v>
                </c:pt>
                <c:pt idx="14">
                  <c:v>384</c:v>
                </c:pt>
                <c:pt idx="15">
                  <c:v>494</c:v>
                </c:pt>
                <c:pt idx="16">
                  <c:v>521</c:v>
                </c:pt>
              </c:numCache>
            </c:numRef>
          </c:val>
        </c:ser>
        <c:ser>
          <c:idx val="3"/>
          <c:order val="1"/>
          <c:tx>
            <c:strRef>
              <c:f>Sheet1!$D$1</c:f>
              <c:strCache>
                <c:ptCount val="1"/>
                <c:pt idx="0">
                  <c:v>GO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Sheet1!$A$2:$A$18</c:f>
              <c:numCache>
                <c:formatCode>General</c:formatCode>
                <c:ptCount val="1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</c:numCache>
            </c:numRef>
          </c:cat>
          <c:val>
            <c:numRef>
              <c:f>Sheet1!$D$2:$D$18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7</c:v>
                </c:pt>
                <c:pt idx="5">
                  <c:v>24</c:v>
                </c:pt>
                <c:pt idx="6">
                  <c:v>83</c:v>
                </c:pt>
                <c:pt idx="7">
                  <c:v>161</c:v>
                </c:pt>
                <c:pt idx="8">
                  <c:v>297</c:v>
                </c:pt>
                <c:pt idx="9">
                  <c:v>391</c:v>
                </c:pt>
                <c:pt idx="10">
                  <c:v>497</c:v>
                </c:pt>
                <c:pt idx="11">
                  <c:v>602</c:v>
                </c:pt>
                <c:pt idx="12">
                  <c:v>656</c:v>
                </c:pt>
                <c:pt idx="13">
                  <c:v>708</c:v>
                </c:pt>
                <c:pt idx="14">
                  <c:v>881</c:v>
                </c:pt>
                <c:pt idx="15">
                  <c:v>1080</c:v>
                </c:pt>
                <c:pt idx="16">
                  <c:v>1364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65091968"/>
        <c:axId val="-265089248"/>
        <c:axId val="0"/>
      </c:bar3DChart>
      <c:catAx>
        <c:axId val="-265091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650892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6508924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650919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2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44542748502591023"/>
          <c:y val="0.84412321376494603"/>
          <c:w val="0.19464425600646074"/>
          <c:h val="0.1558767862350539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C51F8-B5E3-4324-BBE6-3AA048F10810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141A2-EB00-4CED-BF18-C7ED47F05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9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holicapologetics.info/catholicteaching/philosophy/axiomata.htm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bioportal.bioontology.org/ontologies/IAO/?p=classes&amp;conceptid=http://www.ifomis.org/bfo/1.1#Entity" TargetMode="External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4936CF-BA22-47DC-9643-A9B39AE50B03}" type="slidenum">
              <a:rPr lang="en-GB" altLang="en-US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GB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3467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0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310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01675" indent="-269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0810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128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446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0003E-FAB0-45BE-AE3C-5B7C13CDF3B1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52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90E86B-F5CC-4BB6-9584-156EF64FF60B}" type="slidenum">
              <a:rPr lang="en-GB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en-GB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056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1798" indent="-28530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2730" indent="-22824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99222" indent="-22824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214" indent="-22824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89680" indent="-22824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22145" indent="-22824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354611" indent="-22824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87076" indent="-22824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43F253-F25E-4FBA-87D9-3BCCEF63DE91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pitchFamily="34" charset="0"/>
              </a:rPr>
              <a:t>* = dedicated NIH funding</a:t>
            </a:r>
          </a:p>
        </p:txBody>
      </p:sp>
    </p:spTree>
    <p:extLst>
      <p:ext uri="{BB962C8B-B14F-4D97-AF65-F5344CB8AC3E}">
        <p14:creationId xmlns:p14="http://schemas.microsoft.com/office/powerpoint/2010/main" val="1707569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90E86B-F5CC-4BB6-9584-156EF64FF60B}" type="slidenum">
              <a:rPr lang="en-GB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en-GB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796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1798" indent="-28530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2730" indent="-22824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99222" indent="-22824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214" indent="-22824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89680" indent="-22824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22145" indent="-22824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354611" indent="-22824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87076" indent="-22824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43F253-F25E-4FBA-87D9-3BCCEF63DE91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pitchFamily="34" charset="0"/>
              </a:rPr>
              <a:t>* = dedicated NIH funding</a:t>
            </a:r>
          </a:p>
        </p:txBody>
      </p:sp>
    </p:spTree>
    <p:extLst>
      <p:ext uri="{BB962C8B-B14F-4D97-AF65-F5344CB8AC3E}">
        <p14:creationId xmlns:p14="http://schemas.microsoft.com/office/powerpoint/2010/main" val="1208411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FM 3-21-10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141A2-EB00-4CED-BF18-C7ED47F0542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86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7108DB0-3A9C-4A12-8976-ABCD9DCB47F7}" type="slidenum">
              <a:rPr lang="en-US" altLang="en-US">
                <a:solidFill>
                  <a:srgbClr val="000000"/>
                </a:solidFill>
              </a:rPr>
              <a:pPr/>
              <a:t>55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00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7108DB0-3A9C-4A12-8976-ABCD9DCB47F7}" type="slidenum">
              <a:rPr lang="en-US" altLang="en-US">
                <a:solidFill>
                  <a:srgbClr val="000000"/>
                </a:solidFill>
              </a:rPr>
              <a:pPr/>
              <a:t>56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7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92516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92517" name="Header Placeholder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92518" name="Date Placeholder 6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52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94F6D0D-9B72-4C90-BA92-2ED2581679EB}" type="slidenum">
              <a:rPr lang="en-US" altLang="en-US">
                <a:solidFill>
                  <a:prstClr val="black"/>
                </a:solidFill>
              </a:rPr>
              <a:pPr/>
              <a:t>58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84184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FC779A-94B7-45C7-96C3-877478B44DE3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76564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FAB5429-66B7-47F9-9870-76E604BA8FFF}" type="slidenum">
              <a:rPr lang="en-US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75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94564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94565" name="Header Placeholder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94566" name="Date Placeholder 6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95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4812CC8-E90F-456F-A985-03773BA5016B}" type="slidenum">
              <a:rPr lang="en-US" altLang="en-US">
                <a:solidFill>
                  <a:prstClr val="black"/>
                </a:solidFill>
              </a:rPr>
              <a:pPr/>
              <a:t>62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55409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53392A3-A207-4CA1-9E67-AD18E4427792}" type="slidenum">
              <a:rPr lang="en-US">
                <a:solidFill>
                  <a:srgbClr val="000000"/>
                </a:solidFill>
                <a:cs typeface="Arial" charset="0"/>
              </a:rPr>
              <a:pPr/>
              <a:t>63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cs typeface="Arial" charset="0"/>
              </a:rPr>
              <a:t>* = dedicated NIH funding</a:t>
            </a:r>
          </a:p>
        </p:txBody>
      </p:sp>
    </p:spTree>
    <p:extLst>
      <p:ext uri="{BB962C8B-B14F-4D97-AF65-F5344CB8AC3E}">
        <p14:creationId xmlns:p14="http://schemas.microsoft.com/office/powerpoint/2010/main" val="1551726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BCB402-9341-4197-807A-1433C1A83A45}" type="slidenum">
              <a:rPr lang="en-US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77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35BFF1-AE42-41C4-9D52-05973E3C656B}" type="slidenum">
              <a:rPr lang="en-US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997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hlinkClick r:id="rId3"/>
              </a:rPr>
              <a:t>http://www.catholicapologetics.info/catholicteaching/philosophy/axiomata.htm</a:t>
            </a:r>
            <a:r>
              <a:rPr lang="en-US" dirty="0" smtClean="0"/>
              <a:t>;</a:t>
            </a:r>
            <a:r>
              <a:rPr lang="en-US" baseline="0" dirty="0" smtClean="0"/>
              <a:t> see also http://x.co/2oDWp</a:t>
            </a:r>
            <a:endParaRPr lang="en-US" dirty="0" smtClean="0">
              <a:latin typeface="Arial" panose="020B0604020202020204" pitchFamily="34" charset="0"/>
            </a:endParaRPr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35BFF1-AE42-41C4-9D52-05973E3C656B}" type="slidenum">
              <a:rPr lang="en-US">
                <a:solidFill>
                  <a:srgbClr val="000000"/>
                </a:solidFill>
              </a:rPr>
              <a:pPr/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411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anose="020B0604020202020204" pitchFamily="34" charset="0"/>
            </a:endParaRPr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62042C8-F216-4058-B847-7167878A5C1C}" type="slidenum">
              <a:rPr lang="en-US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615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C410FE-4A80-42E1-88BB-0D868FFBB5A6}" type="slidenum">
              <a:rPr lang="en-US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94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BCB402-9341-4197-807A-1433C1A83A45}" type="slidenum">
              <a:rPr lang="en-US">
                <a:solidFill>
                  <a:srgbClr val="000000"/>
                </a:solidFill>
              </a:rPr>
              <a:pPr/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55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7CBEDF-03A6-4CB2-87F5-71731AACD3AA}" type="slidenum">
              <a:rPr lang="en-GB" altLang="en-US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GB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902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BCB402-9341-4197-807A-1433C1A83A45}" type="slidenum">
              <a:rPr lang="en-US">
                <a:solidFill>
                  <a:srgbClr val="000000"/>
                </a:solidFill>
              </a:rPr>
              <a:pPr/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839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anose="020B0604020202020204" pitchFamily="34" charset="0"/>
            </a:endParaRPr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BCB402-9341-4197-807A-1433C1A83A45}" type="slidenum">
              <a:rPr lang="en-US">
                <a:solidFill>
                  <a:srgbClr val="000000"/>
                </a:solidFill>
              </a:rPr>
              <a:pPr/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064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anose="020B0604020202020204" pitchFamily="34" charset="0"/>
            </a:endParaRPr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BCB402-9341-4197-807A-1433C1A83A45}" type="slidenum">
              <a:rPr lang="en-US">
                <a:solidFill>
                  <a:srgbClr val="000000"/>
                </a:solidFill>
              </a:rPr>
              <a:pPr/>
              <a:t>73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4675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anose="020B0604020202020204" pitchFamily="34" charset="0"/>
            </a:endParaRPr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BCB402-9341-4197-807A-1433C1A83A45}" type="slidenum">
              <a:rPr lang="en-US">
                <a:solidFill>
                  <a:srgbClr val="000000"/>
                </a:solidFill>
              </a:rPr>
              <a:pPr/>
              <a:t>74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154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hlinkClick r:id="rId3"/>
              </a:rPr>
              <a:t>http://bioportal.bioontology.org/ontologies/IAO/?p=classes&amp;conceptid=http%3A%2F%2Fwww.ifomis.org%2Fbfo%2F1.1%23Entity</a:t>
            </a:r>
            <a:endParaRPr lang="en-US" dirty="0" smtClean="0">
              <a:latin typeface="Arial" panose="020B0604020202020204" pitchFamily="34" charset="0"/>
            </a:endParaRPr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BCB402-9341-4197-807A-1433C1A83A45}" type="slidenum">
              <a:rPr lang="en-US">
                <a:solidFill>
                  <a:srgbClr val="000000"/>
                </a:solidFill>
              </a:rPr>
              <a:pPr/>
              <a:t>75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993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AC8B4C-BC30-40C7-BB49-81D88B8901C0}" type="slidenum">
              <a:rPr lang="en-US">
                <a:solidFill>
                  <a:srgbClr val="000000"/>
                </a:solidFill>
              </a:rPr>
              <a:pPr/>
              <a:t>76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99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53392A3-A207-4CA1-9E67-AD18E4427792}" type="slidenum">
              <a:rPr lang="en-US">
                <a:solidFill>
                  <a:srgbClr val="000000"/>
                </a:solidFill>
                <a:cs typeface="Arial" charset="0"/>
              </a:rPr>
              <a:pPr/>
              <a:t>25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cs typeface="Arial" charset="0"/>
              </a:rPr>
              <a:t>* = dedicated NIH funding</a:t>
            </a:r>
          </a:p>
        </p:txBody>
      </p:sp>
    </p:spTree>
    <p:extLst>
      <p:ext uri="{BB962C8B-B14F-4D97-AF65-F5344CB8AC3E}">
        <p14:creationId xmlns:p14="http://schemas.microsoft.com/office/powerpoint/2010/main" val="472425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53392A3-A207-4CA1-9E67-AD18E4427792}" type="slidenum">
              <a:rPr lang="en-US">
                <a:solidFill>
                  <a:srgbClr val="000000"/>
                </a:solidFill>
                <a:cs typeface="Arial" charset="0"/>
              </a:rPr>
              <a:pPr/>
              <a:t>26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cs typeface="Arial" charset="0"/>
              </a:rPr>
              <a:t>* = dedicated NIH funding</a:t>
            </a:r>
          </a:p>
        </p:txBody>
      </p:sp>
    </p:spTree>
    <p:extLst>
      <p:ext uri="{BB962C8B-B14F-4D97-AF65-F5344CB8AC3E}">
        <p14:creationId xmlns:p14="http://schemas.microsoft.com/office/powerpoint/2010/main" val="2966920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53392A3-A207-4CA1-9E67-AD18E4427792}" type="slidenum">
              <a:rPr lang="en-US">
                <a:solidFill>
                  <a:srgbClr val="000000"/>
                </a:solidFill>
                <a:cs typeface="Arial" charset="0"/>
              </a:rPr>
              <a:pPr/>
              <a:t>27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cs typeface="Arial" charset="0"/>
              </a:rPr>
              <a:t>* = dedicated NIH funding</a:t>
            </a:r>
          </a:p>
        </p:txBody>
      </p:sp>
    </p:spTree>
    <p:extLst>
      <p:ext uri="{BB962C8B-B14F-4D97-AF65-F5344CB8AC3E}">
        <p14:creationId xmlns:p14="http://schemas.microsoft.com/office/powerpoint/2010/main" val="1465383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F455A8-BF30-41A9-BC60-786E17CCFDC0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83352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0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310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01675" indent="-269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0810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128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446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0003E-FAB0-45BE-AE3C-5B7C13CDF3B1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010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0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310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01675" indent="-269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0810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128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446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0003E-FAB0-45BE-AE3C-5B7C13CDF3B1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64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5B9E3-A0B6-4F37-9373-033195A6AB7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546F-862C-459F-A8E1-B548767A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36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5B9E3-A0B6-4F37-9373-033195A6AB7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546F-862C-459F-A8E1-B548767A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55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F1529-91F2-4C9B-87FD-CAA12D7ED9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07257-6DB2-4B20-97F2-CD8C607CC9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693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13E3D-91BA-4EE0-90DE-E2DE778AC5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EBF63-97FB-41E3-97DB-6076ECF102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798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66436-F979-41AD-B968-1BB000FE04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AD567-E15B-4C33-B264-6212F90015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193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78D1B-F511-4AB7-8434-3E81B0D939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DD947-5DD8-4DA8-955E-6BAC8D8A9C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774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8"/>
            <a:ext cx="8229600" cy="4602163"/>
          </a:xfr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28C77120-D32F-40ED-98AC-92D56BD10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646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>
            <a:lvl1pPr algn="ctr">
              <a:defRPr sz="4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8"/>
            <a:ext cx="8229600" cy="4602163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A0C9999-83DB-4031-B10F-204121AE3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66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09C7F9A1-A494-4493-9088-BEA30C4299DD}" type="slidenum">
              <a:rPr lang="en-US" altLang="en-US">
                <a:solidFill>
                  <a:srgbClr val="000000"/>
                </a:solidFill>
              </a:rPr>
              <a:pPr lvl="2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351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48077EFA-47C4-4527-8AC7-F34A6FE84BE5}" type="slidenum">
              <a:rPr lang="en-US" altLang="en-US">
                <a:solidFill>
                  <a:srgbClr val="000000"/>
                </a:solidFill>
              </a:rPr>
              <a:pPr lvl="2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270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454508C4-548D-4979-9F33-D627EB7B053D}" type="slidenum">
              <a:rPr lang="en-US" altLang="en-US">
                <a:solidFill>
                  <a:srgbClr val="000000"/>
                </a:solidFill>
              </a:rPr>
              <a:pPr lvl="2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004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057400"/>
            <a:ext cx="41529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2057400"/>
            <a:ext cx="41529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CDFCBC51-773F-4BE1-83C2-4CE8A9254141}" type="slidenum">
              <a:rPr lang="en-US" altLang="en-US">
                <a:solidFill>
                  <a:srgbClr val="000000"/>
                </a:solidFill>
              </a:rPr>
              <a:pPr lvl="2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76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5B9E3-A0B6-4F37-9373-033195A6AB7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546F-862C-459F-A8E1-B548767A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00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C8A3C7DB-D498-4AB8-8646-70712B8E91D5}" type="slidenum">
              <a:rPr lang="en-US" altLang="en-US">
                <a:solidFill>
                  <a:srgbClr val="000000"/>
                </a:solidFill>
              </a:rPr>
              <a:pPr lvl="2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293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237D8407-4710-4A69-9A6F-F5CF506D79DA}" type="slidenum">
              <a:rPr lang="en-US" altLang="en-US">
                <a:solidFill>
                  <a:srgbClr val="000000"/>
                </a:solidFill>
              </a:rPr>
              <a:pPr lvl="2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088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C8F77EE2-2F85-47B8-8224-6B611C44E825}" type="slidenum">
              <a:rPr lang="en-US" altLang="en-US">
                <a:solidFill>
                  <a:srgbClr val="000000"/>
                </a:solidFill>
              </a:rPr>
              <a:pPr lvl="2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853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51DD3A90-478E-47AB-926B-CC53202CDCDE}" type="slidenum">
              <a:rPr lang="en-US" altLang="en-US">
                <a:solidFill>
                  <a:srgbClr val="000000"/>
                </a:solidFill>
              </a:rPr>
              <a:pPr lvl="2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445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2031A2FA-A1AC-41AB-A9A2-E2E687E86982}" type="slidenum">
              <a:rPr lang="en-US" altLang="en-US">
                <a:solidFill>
                  <a:srgbClr val="000000"/>
                </a:solidFill>
              </a:rPr>
              <a:pPr lvl="2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90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570C2A73-7350-454C-9AB5-7C52D326039D}" type="slidenum">
              <a:rPr lang="en-US" altLang="en-US">
                <a:solidFill>
                  <a:srgbClr val="000000"/>
                </a:solidFill>
              </a:rPr>
              <a:pPr lvl="2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268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914400"/>
            <a:ext cx="21145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914400"/>
            <a:ext cx="61912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C4E70351-F22E-47DA-AEE7-240D65D62406}" type="slidenum">
              <a:rPr lang="en-US" altLang="en-US">
                <a:solidFill>
                  <a:srgbClr val="000000"/>
                </a:solidFill>
              </a:rPr>
              <a:pPr lvl="2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847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2057400"/>
            <a:ext cx="41529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2057400"/>
            <a:ext cx="41529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6EF9B3BA-3EBA-4899-B179-5AFC03B786E2}" type="slidenum">
              <a:rPr lang="en-US" altLang="en-US">
                <a:solidFill>
                  <a:srgbClr val="000000"/>
                </a:solidFill>
              </a:rPr>
              <a:pPr lvl="2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681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057400"/>
            <a:ext cx="41529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2057400"/>
            <a:ext cx="41529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305300"/>
            <a:ext cx="41529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0F7E1910-900B-419E-B642-BC0727164CC4}" type="slidenum">
              <a:rPr lang="en-US" altLang="en-US">
                <a:solidFill>
                  <a:srgbClr val="000000"/>
                </a:solidFill>
              </a:rPr>
              <a:pPr lvl="2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124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2057400"/>
            <a:ext cx="8458200" cy="4343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B58885B7-FC47-4F08-9E52-74AE6DC8FAC8}" type="slidenum">
              <a:rPr lang="en-US" altLang="en-US">
                <a:solidFill>
                  <a:srgbClr val="000000"/>
                </a:solidFill>
              </a:rPr>
              <a:pPr lvl="2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98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7ECA9-D7C3-4F96-ADC7-C21827411EF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38746-0F53-45B1-8D1A-570B0CDE3F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328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381000" y="2057400"/>
            <a:ext cx="8458200" cy="4343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3D33C0FB-01D4-42FF-ABD5-FBD204508F07}" type="slidenum">
              <a:rPr lang="en-US" altLang="en-US">
                <a:solidFill>
                  <a:srgbClr val="000000"/>
                </a:solidFill>
              </a:rPr>
              <a:pPr lvl="2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3640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914400"/>
            <a:ext cx="84582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D121069F-41C7-4223-92D1-24D54EA04C7E}" type="slidenum">
              <a:rPr lang="en-US" altLang="en-US">
                <a:solidFill>
                  <a:srgbClr val="000000"/>
                </a:solidFill>
              </a:rPr>
              <a:pPr lvl="2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510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0156C-1793-40FB-A2C4-32A144D71B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037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D78AB7-F706-4102-B3BC-4B270E519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689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C5E03-F545-4887-A64F-779388B8CD3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7/7/2015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0156C-1793-40FB-A2C4-32A144D71B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2452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4BF0-1F68-4CAB-A129-53437D1A773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7/7/2015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2962E8-BD73-4FE2-89AD-15E608E5BE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164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FC88B-F5AC-4497-99CF-0D5B7CBD239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7/7/2015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D78AB7-F706-4102-B3BC-4B270E519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513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6BCFA-7323-4CEE-8BD2-C72FF36311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2644-B9EE-4072-856B-2FA56E451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3137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F07B-5596-4765-BF4B-017FF3EDA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9BE66-C733-45B2-9CA8-5BDFA6EB601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233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F07B-5596-4765-BF4B-017FF3EDA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9BE66-C733-45B2-9CA8-5BDFA6EB601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97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3681-111A-48B2-8F2B-0DE7F2529D8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E7B0C-DECE-4D1B-B4C1-8954E6EFDA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2575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F07B-5596-4765-BF4B-017FF3EDA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9BE66-C733-45B2-9CA8-5BDFA6EB601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514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F07B-5596-4765-BF4B-017FF3EDA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9BE66-C733-45B2-9CA8-5BDFA6EB601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188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F07B-5596-4765-BF4B-017FF3EDA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9BE66-C733-45B2-9CA8-5BDFA6EB601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8183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F07B-5596-4765-BF4B-017FF3EDA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9BE66-C733-45B2-9CA8-5BDFA6EB601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988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F07B-5596-4765-BF4B-017FF3EDA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9BE66-C733-45B2-9CA8-5BDFA6EB601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027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F07B-5596-4765-BF4B-017FF3EDA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9BE66-C733-45B2-9CA8-5BDFA6EB601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448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F07B-5596-4765-BF4B-017FF3EDA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9BE66-C733-45B2-9CA8-5BDFA6EB601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517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F07B-5596-4765-BF4B-017FF3EDA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9BE66-C733-45B2-9CA8-5BDFA6EB601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900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F07B-5596-4765-BF4B-017FF3EDA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9BE66-C733-45B2-9CA8-5BDFA6EB601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465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1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34CF1-FFA6-4524-8E02-3BC9B541BF7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D21B2-E915-4708-BEF6-C5DB5F1C1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969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063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37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311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822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706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409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266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529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4453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83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E71C1-B013-4C40-9AE5-D8D13C27F9C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46B2F-A7A6-4BF1-961D-27D1C29D01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4970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E0C92AB-3483-4ACF-A690-8CC26A1C472E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A2EEA13-67A8-4BEF-8937-CF0C0B320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256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7472418-93F1-47CB-8AA7-3B7FC63D8E25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06BDCFD-5D32-4F35-8A51-4028C54AB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167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FA5D5DE-393E-45E0-9112-792D66E675DA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19DC670-9CE3-4CD8-B805-50A765901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1463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3CDC622-2F2B-4B63-89A3-4F81A8AE4AD4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4E4F9DE-207B-4CD4-B161-3EBC3102E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104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0687A44-98F3-444A-A2ED-68237F3EBC11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F0A8D2E-7327-4426-B60A-2CCF31CCE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964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3494763-C388-4CCB-981F-DA5F8CF0D525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1F1BC41-BD3D-4B8D-B8D0-F74EF90BF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522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E189ABF-F497-4B7A-8747-1A4BE6A727E4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65F68E1-ACE0-4029-A212-F13EB672B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19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EDBEFE5-A824-4A35-91F8-A51667F59B92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AF65892-B520-446B-A6FC-49DB6B0F4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024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825F32-C00C-44CE-9074-BBF99EF1F775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81B2CDD-9C0F-49F3-B312-7D3C507D8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695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11D5908-04E8-4DA1-B139-0175EFDAF87E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D693DBB-1AA4-44C5-B288-4C0A22A56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0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8CEAE-4106-478E-9C6E-12A4D05726B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A9C1E-18F1-4E8F-B439-058C267363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2688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2A687DA-FE9C-4AAD-B8CB-A96230ACE997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53D64FB-296C-4A55-9657-545A24D75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6982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662" y="2144713"/>
            <a:ext cx="8220763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662" y="3886199"/>
            <a:ext cx="8220763" cy="257839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CRA-LOGO-Large.em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7537123" y="6469661"/>
            <a:ext cx="1618482" cy="3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286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pen/Clos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7677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spcBef>
                <a:spcPts val="6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4/22/2010 2:56 PM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37884E-E6BB-47BF-9E39-055BA69E440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Company Confidential and Proprietary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798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4/22/2010 2:56 PM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Company Confidential and Proprietary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7884E-E6BB-47BF-9E39-055BA69E440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52412" y="1030915"/>
            <a:ext cx="4142232" cy="5257800"/>
          </a:xfrm>
        </p:spPr>
        <p:txBody>
          <a:bodyPr/>
          <a:lstStyle>
            <a:lvl1pPr marL="228600" indent="-228600">
              <a:buFont typeface="Arial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6pPr marL="1143000" indent="-228600">
              <a:defRPr sz="1200"/>
            </a:lvl6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652963" y="1044575"/>
            <a:ext cx="4142232" cy="5257800"/>
          </a:xfrm>
        </p:spPr>
        <p:txBody>
          <a:bodyPr/>
          <a:lstStyle>
            <a:lvl1pPr marL="228600" indent="-228600">
              <a:buFont typeface="Arial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6pPr marL="1143000" indent="-228600">
              <a:defRPr sz="1200"/>
            </a:lvl6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898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4/22/2010 2:56 PM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37884E-E6BB-47BF-9E39-055BA69E440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Company Confidential and Proprietary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642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4/22/2010 2:56 PM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37884E-E6BB-47BF-9E39-055BA69E440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Company Confidential and Proprietary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344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FD87A-AA48-4FB8-AB02-B0798265EAA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443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5C905-4F41-46D7-A353-610A7F48E6B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9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C7B8F-C5AF-450B-AD0C-BFB550BFFFE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69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D00A5-50CB-479D-ACA0-C748F89143F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1EB1-CD07-4BB6-92D7-0A3FA6C621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0384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1E036-DCC5-48E0-883A-FFC668A1AE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3500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A476D-3072-4188-A354-F44F9D254E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7675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017A6-E17B-4A0E-A391-282E669CD0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8196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B2C06-DF60-4FA8-B7E2-C3462143085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7074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EE6FA-4653-459D-8CCA-6C003827423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33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EDFE-94EA-4D1A-A669-7FA7588412F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0907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89D31-4957-46D2-ABFC-DA8D5BEDA97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8079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44491-F15E-4D0A-8FD6-6810A4B3BE2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945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BB9BC-DF66-446A-B010-46E1705E3BD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D3FAA-5899-4B18-98C5-7FC23410CF3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38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F0E44-C1C7-43EE-AA41-93AEB0D98CF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32176-F00D-40E7-A13B-3D981F5898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2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5B9E3-A0B6-4F37-9373-033195A6AB7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546F-862C-459F-A8E1-B548767A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18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A4AAF-DDF1-40CA-98FE-D8FEC5CDB3C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E37AD-58BE-43CE-9996-D4BBEB272B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87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87B3F-B001-4466-8268-C3C1BCE8269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45067-908E-4F94-A1C9-9D99BAA011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678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84C50-E40D-4184-8676-F079A2925F5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F32BD-E1AD-4482-9E85-6396AA86EA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61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8077200" cy="46021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02F0D-0556-4BBE-97BE-85B53C99B9A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85D57-0FD1-4F33-8CC6-5E1FFA215C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63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8229600" cy="4602163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7330-ACB5-44B6-A290-9242ED771A6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3532C-3144-4A30-BACE-12C5963CE0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2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187BD6-5B49-4A77-B418-7EE667D03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91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79F1FEC-9D98-488B-93D4-B857FAF28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8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2D136E5-4F37-4C91-8C47-B6C986157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40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3BEBE72-6566-468B-BA8C-917AD4ABE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8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CAF4EC-5F4D-4FAE-8E74-E682545FD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8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5B9E3-A0B6-4F37-9373-033195A6AB7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546F-862C-459F-A8E1-B548767A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82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9AA085D-1541-40C5-A7C3-21A4E9CFF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23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83141BC-01E6-45B6-BF1B-1922D1D5E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296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7E294DE-543E-4210-AA31-F3A2706E7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94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C6650B-625B-4E8B-B55B-1DA51F5B1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68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DD8A22-8B45-4FDB-850F-69BFC03E8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20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2B77EDE-755A-4D27-B184-99B72D1B7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91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8229600" cy="4602163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E22AC7E-F932-4DB3-85C5-734A42A38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975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98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021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4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5B9E3-A0B6-4F37-9373-033195A6AB7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546F-862C-459F-A8E1-B548767A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86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68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71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296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37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18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870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23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511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B290-2015-4C7F-B30C-2BCECF18B7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7B7A-CF58-41F2-9844-DEDADD6BD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5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B03C-F8F8-4D54-A3BD-840C865EB8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7B7A-CF58-41F2-9844-DEDADD6BD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2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5B9E3-A0B6-4F37-9373-033195A6AB7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546F-862C-459F-A8E1-B548767A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589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3F318-482F-428D-ADBB-2E944B698E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7B7A-CF58-41F2-9844-DEDADD6BD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125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E7E0-0C1F-4B42-AEA5-04F95013EC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7B7A-CF58-41F2-9844-DEDADD6BD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86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E09B-5799-49E9-B30D-D5F7D5E3D4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7B7A-CF58-41F2-9844-DEDADD6BD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694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E18FC-1651-4F08-B0B8-DD1C536CB9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7B7A-CF58-41F2-9844-DEDADD6BD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7078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4281-1FEE-4851-834E-86614AB260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7B7A-CF58-41F2-9844-DEDADD6BD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044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33B6-14B9-4EE9-9AF9-2888CC01B7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7B7A-CF58-41F2-9844-DEDADD6BD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050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CF6E-3528-41BF-82F1-79E723A5C0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7B7A-CF58-41F2-9844-DEDADD6BD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612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82EF-45E3-4BEF-8F4A-A2299750D9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7B7A-CF58-41F2-9844-DEDADD6BD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217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1D43-E377-4397-AC35-C5E6B05B69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7B7A-CF58-41F2-9844-DEDADD6BD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735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F153-2DD4-4E7E-B83A-1D7701B0C1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5FD8A-45AA-4473-ABEE-A34405E2D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5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5B9E3-A0B6-4F37-9373-033195A6AB7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546F-862C-459F-A8E1-B548767A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93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F153-2DD4-4E7E-B83A-1D7701B0C1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5FD8A-45AA-4473-ABEE-A34405E2D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807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F153-2DD4-4E7E-B83A-1D7701B0C1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5FD8A-45AA-4473-ABEE-A34405E2D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479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F153-2DD4-4E7E-B83A-1D7701B0C1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5FD8A-45AA-4473-ABEE-A34405E2D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5760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F153-2DD4-4E7E-B83A-1D7701B0C1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5FD8A-45AA-4473-ABEE-A34405E2D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814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F153-2DD4-4E7E-B83A-1D7701B0C1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5FD8A-45AA-4473-ABEE-A34405E2D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862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F153-2DD4-4E7E-B83A-1D7701B0C1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5FD8A-45AA-4473-ABEE-A34405E2D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956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F153-2DD4-4E7E-B83A-1D7701B0C1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5FD8A-45AA-4473-ABEE-A34405E2D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192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F153-2DD4-4E7E-B83A-1D7701B0C1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5FD8A-45AA-4473-ABEE-A34405E2D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443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F153-2DD4-4E7E-B83A-1D7701B0C1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5FD8A-45AA-4473-ABEE-A34405E2D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575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F153-2DD4-4E7E-B83A-1D7701B0C1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5FD8A-45AA-4473-ABEE-A34405E2D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53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5B9E3-A0B6-4F37-9373-033195A6AB7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546F-862C-459F-A8E1-B548767A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4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Gill Sans" charset="0"/>
                <a:sym typeface="Gill Sans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Gill Sans" charset="0"/>
                <a:sym typeface="Gill Sans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6824-447B-4EF9-AA70-18A4C7EC90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343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168775"/>
            <a:ext cx="7772400" cy="1470025"/>
          </a:xfrm>
        </p:spPr>
        <p:txBody>
          <a:bodyPr anchor="t" anchorCtr="1">
            <a:normAutofit/>
          </a:bodyPr>
          <a:lstStyle>
            <a:lvl1pPr algn="ctr">
              <a:defRPr lang="en-US" sz="3100" b="1" kern="1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insert 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943600"/>
            <a:ext cx="9144000" cy="6096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16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insert Presenters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638800"/>
            <a:ext cx="9144000" cy="320675"/>
          </a:xfrm>
          <a:prstGeom prst="rect">
            <a:avLst/>
          </a:prstGeom>
        </p:spPr>
        <p:txBody>
          <a:bodyPr/>
          <a:lstStyle>
            <a:lvl1pPr algn="ctr">
              <a:defRPr lang="en-US" sz="1600" b="1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155677E-002D-42BF-B59D-F163C5FA7412}" type="datetimeFigureOut">
              <a:rPr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7/7/2015</a:t>
            </a:fld>
            <a:endParaRPr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C00F-BC8A-49AC-BF2C-65EFD2BAD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3" descr="CUBRC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458912"/>
            <a:ext cx="3452813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685800" y="2743200"/>
            <a:ext cx="7772400" cy="9223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 Through Technology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685800" y="2743200"/>
            <a:ext cx="7772400" cy="9223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 Through Technology</a:t>
            </a:r>
          </a:p>
        </p:txBody>
      </p:sp>
    </p:spTree>
    <p:extLst>
      <p:ext uri="{BB962C8B-B14F-4D97-AF65-F5344CB8AC3E}">
        <p14:creationId xmlns:p14="http://schemas.microsoft.com/office/powerpoint/2010/main" val="18426365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C00F-BC8A-49AC-BF2C-65EFD2BAD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105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C00F-BC8A-49AC-BF2C-65EFD2BAD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8"/>
          <p:cNvSpPr>
            <a:spLocks noGrp="1"/>
          </p:cNvSpPr>
          <p:nvPr>
            <p:ph sz="quarter" idx="13"/>
          </p:nvPr>
        </p:nvSpPr>
        <p:spPr>
          <a:xfrm>
            <a:off x="152400" y="914400"/>
            <a:ext cx="8991600" cy="685800"/>
          </a:xfrm>
        </p:spPr>
        <p:txBody>
          <a:bodyPr anchor="ctr" anchorCtr="0">
            <a:normAutofit/>
          </a:bodyPr>
          <a:lstStyle>
            <a:lvl1pPr>
              <a:buNone/>
              <a:defRPr lang="en-US" sz="3200" b="1" kern="1200" spc="5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9149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C00F-BC8A-49AC-BF2C-65EFD2BAD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8"/>
          <p:cNvSpPr>
            <a:spLocks noGrp="1"/>
          </p:cNvSpPr>
          <p:nvPr>
            <p:ph sz="quarter" idx="13"/>
          </p:nvPr>
        </p:nvSpPr>
        <p:spPr>
          <a:xfrm>
            <a:off x="152400" y="914400"/>
            <a:ext cx="8991600" cy="685800"/>
          </a:xfrm>
        </p:spPr>
        <p:txBody>
          <a:bodyPr anchor="ctr" anchorCtr="0">
            <a:normAutofit/>
          </a:bodyPr>
          <a:lstStyle>
            <a:lvl1pPr>
              <a:buNone/>
              <a:defRPr lang="en-US" sz="3200" b="1" kern="1200" spc="5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73475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lang="en-US" sz="4000" b="1" kern="1200" spc="5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C00F-BC8A-49AC-BF2C-65EFD2BAD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306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C00F-BC8A-49AC-BF2C-65EFD2BAD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/>
          </p:nvPr>
        </p:nvSpPr>
        <p:spPr>
          <a:xfrm>
            <a:off x="152400" y="914400"/>
            <a:ext cx="8991600" cy="685800"/>
          </a:xfrm>
        </p:spPr>
        <p:txBody>
          <a:bodyPr anchor="ctr" anchorCtr="0">
            <a:normAutofit/>
          </a:bodyPr>
          <a:lstStyle>
            <a:lvl1pPr>
              <a:buNone/>
              <a:defRPr lang="en-US" sz="3200" b="1" kern="1200" spc="5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21145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57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4179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57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7112"/>
            <a:ext cx="4041775" cy="4179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C00F-BC8A-49AC-BF2C-65EFD2BAD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3"/>
          </p:nvPr>
        </p:nvSpPr>
        <p:spPr>
          <a:xfrm>
            <a:off x="152400" y="914400"/>
            <a:ext cx="8991600" cy="685800"/>
          </a:xfrm>
        </p:spPr>
        <p:txBody>
          <a:bodyPr anchor="ctr" anchorCtr="0">
            <a:normAutofit/>
          </a:bodyPr>
          <a:lstStyle>
            <a:lvl1pPr>
              <a:buNone/>
              <a:defRPr lang="en-US" sz="3200" b="1" kern="1200" spc="5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44019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8687"/>
            <a:ext cx="3008313" cy="1162050"/>
          </a:xfrm>
        </p:spPr>
        <p:txBody>
          <a:bodyPr anchor="b">
            <a:noAutofit/>
          </a:bodyPr>
          <a:lstStyle>
            <a:lvl1pPr algn="l">
              <a:defRPr lang="en-US" sz="2000" b="1" kern="1200" spc="5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28687"/>
            <a:ext cx="5111750" cy="55483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90737"/>
            <a:ext cx="3008313" cy="4386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C00F-BC8A-49AC-BF2C-65EFD2BAD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>
              <a:spcBef>
                <a:spcPct val="0"/>
              </a:spcBef>
              <a:defRPr/>
            </a:pPr>
            <a:r>
              <a:rPr lang="en-US" sz="3200" b="1" spc="5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Click to edit Master title style</a:t>
            </a:r>
            <a:endParaRPr lang="en-US" sz="3200" b="1" spc="50" dirty="0" smtClean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1053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81600"/>
            <a:ext cx="5486400" cy="566738"/>
          </a:xfrm>
        </p:spPr>
        <p:txBody>
          <a:bodyPr anchor="b">
            <a:normAutofit/>
          </a:bodyPr>
          <a:lstStyle>
            <a:lvl1pPr algn="l">
              <a:defRPr lang="en-US" sz="2000" b="1" kern="1200" spc="5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3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48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C00F-BC8A-49AC-BF2C-65EFD2BAD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spc="5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Click to edit Master title style</a:t>
            </a:r>
            <a:endParaRPr lang="en-US" sz="3200" b="1" spc="50" dirty="0" smtClean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572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5B9E3-A0B6-4F37-9373-033195A6AB7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546F-862C-459F-A8E1-B548767A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350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A70C5-87AE-4F96-851E-F15F2413E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74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8"/>
            <a:ext cx="8229600" cy="4602163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3F4E-FD57-49E5-A0AD-2FBDF332E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338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0B073-4CFA-464B-A12A-8432E0D68C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15263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8"/>
            <a:ext cx="8077200" cy="46021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91585A4-75CB-43F8-BC25-6AFDA1EC0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82017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1_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057400"/>
            <a:ext cx="41529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2057400"/>
            <a:ext cx="41529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305300"/>
            <a:ext cx="41529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>
                <a:solidFill>
                  <a:srgbClr val="000000"/>
                </a:solidFill>
              </a:defRPr>
            </a:lvl3pPr>
          </a:lstStyle>
          <a:p>
            <a:pPr lvl="2">
              <a:defRPr/>
            </a:pPr>
            <a:fld id="{E0152A3B-346D-4BE2-AEA6-1461D08FAFCD}" type="slidenum">
              <a:rPr lang="en-US"/>
              <a:pPr lvl="2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121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8"/>
            <a:ext cx="8229600" cy="4602163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1FBC9-86AF-4446-AE3A-D16A4C90B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805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RA-LOGO-Large.em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6469063"/>
            <a:ext cx="1617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687" y="2144763"/>
            <a:ext cx="8220763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687" y="3886249"/>
            <a:ext cx="8220763" cy="257839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252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pen/Clos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195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spcBef>
                <a:spcPts val="600"/>
              </a:spcBef>
              <a:defRPr/>
            </a:lvl1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0CD76270-C2B8-4F13-A53A-1DA772C41E68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1100">
                <a:latin typeface="Arial Narrow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Company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214242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52412" y="1030915"/>
            <a:ext cx="4142232" cy="5257800"/>
          </a:xfrm>
        </p:spPr>
        <p:txBody>
          <a:bodyPr/>
          <a:lstStyle>
            <a:lvl1pPr marL="228600" indent="-228600">
              <a:buFont typeface="Arial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6pPr marL="1143000" indent="-228600">
              <a:defRPr sz="1200"/>
            </a:lvl6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652963" y="1044575"/>
            <a:ext cx="4142232" cy="5257800"/>
          </a:xfrm>
        </p:spPr>
        <p:txBody>
          <a:bodyPr/>
          <a:lstStyle>
            <a:lvl1pPr marL="228600" indent="-228600">
              <a:buFont typeface="Arial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6pPr marL="1143000" indent="-228600">
              <a:defRPr sz="1200"/>
            </a:lvl6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1100">
                <a:latin typeface="Arial Narrow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Company Confidential and Proprietary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4758AFA0-F0F8-4578-AD77-E69A91252A69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3123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5B9E3-A0B6-4F37-9373-033195A6AB7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546F-862C-459F-A8E1-B548767A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91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578CD527-F064-4698-86F1-37CA42B9ED7F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1100">
                <a:latin typeface="Arial Narrow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Company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349873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345F317-E79E-48CB-BD2A-9A2850653441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1100">
                <a:latin typeface="Arial Narrow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Company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674891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76200"/>
            <a:ext cx="8407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84200" y="1371600"/>
            <a:ext cx="8382000" cy="4267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Confidential and Proprietary</a:t>
            </a:r>
            <a:endParaRPr lang="en-US" sz="1100">
              <a:latin typeface="Arial Narrow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B0B77B-A76C-44BE-A5AA-8179DD2A61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84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82E67-9ED3-463C-B77E-D9BA96BD00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45C1A-283A-4A67-BFD2-25958A1348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349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74888-DC8E-462E-8250-31A0F6FA51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B1D4A-6520-4516-B727-CD38EC0473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804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2D395-9EFE-4259-AB1F-D28768EDE3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A241F-89E7-41A8-AA9A-E925BC6956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467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8B99F-CDD0-4C10-BD56-A4F875CD4F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E98D8-5B85-4DA4-BA7F-44C2A3950F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223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64CE5-C75D-4343-B685-B4855808EA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767BB-4469-4910-89EE-43A169577C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51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F6F67-BE54-43A0-8280-BB0925CB77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928E7-5D1E-435A-81D3-F0E49D3A8A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973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DD694-88FF-4833-9136-930075230A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5CC42-A42D-40FE-BDA2-E76A81487E4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2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1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3.xml"/><Relationship Id="rId7" Type="http://schemas.openxmlformats.org/officeDocument/2006/relationships/theme" Target="../theme/theme17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64.xml"/><Relationship Id="rId9" Type="http://schemas.openxmlformats.org/officeDocument/2006/relationships/image" Target="../media/image3.emf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5B9E3-A0B6-4F37-9373-033195A6AB7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C546F-862C-459F-A8E1-B548767A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0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908657-2223-4243-8B56-F4F32EA80A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1130F6-5242-4664-BC29-BD96B3A0E0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45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7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914400"/>
            <a:ext cx="8458200" cy="1143000"/>
          </a:xfrm>
          <a:prstGeom prst="rect">
            <a:avLst/>
          </a:prstGeom>
          <a:gradFill rotWithShape="1">
            <a:gsLst>
              <a:gs pos="0">
                <a:schemeClr val="tx1">
                  <a:alpha val="67999"/>
                </a:schemeClr>
              </a:gs>
              <a:gs pos="50000">
                <a:schemeClr val="accent2">
                  <a:alpha val="67000"/>
                </a:schemeClr>
              </a:gs>
              <a:gs pos="100000">
                <a:schemeClr val="tx1">
                  <a:alpha val="67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2057400"/>
            <a:ext cx="8458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</p:txBody>
      </p:sp>
      <p:sp>
        <p:nvSpPr>
          <p:cNvPr id="67891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3800" y="65532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3pPr lvl="2" algn="r">
              <a:defRPr sz="1400">
                <a:latin typeface="Arial" pitchFamily="34" charset="0"/>
              </a:defRPr>
            </a:lvl3pPr>
          </a:lstStyle>
          <a:p>
            <a:pPr lvl="2" fontAlgn="base">
              <a:spcBef>
                <a:spcPct val="0"/>
              </a:spcBef>
              <a:spcAft>
                <a:spcPct val="0"/>
              </a:spcAft>
              <a:defRPr/>
            </a:pPr>
            <a:fld id="{5AED9E81-BD6D-4BE6-8302-9408504CEF8B}" type="slidenum">
              <a:rPr lang="en-US" altLang="en-US">
                <a:solidFill>
                  <a:srgbClr val="000000"/>
                </a:solidFill>
              </a:rPr>
              <a:pPr lvl="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30" name="Picture 6" descr="Picture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24554" r="22102" b="62785"/>
          <a:stretch>
            <a:fillRect/>
          </a:stretch>
        </p:blipFill>
        <p:spPr bwMode="auto">
          <a:xfrm>
            <a:off x="2362219" y="3"/>
            <a:ext cx="42719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56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57C9E7F-C7EC-43D2-8EE7-20D158FEC32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0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4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8D7B367-ECE1-4FA1-9BF4-6B623CED7B11}" type="datetime1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57C9E7F-C7EC-43D2-8EE7-20D158FEC32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9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1F07B-5596-4765-BF4B-017FF3EDA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9BE66-C733-45B2-9CA8-5BDFA6EB6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9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1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7546285-EFF8-4952-93FE-9A29AD1497D4}" type="datetimeFigureOut">
              <a:rPr lang="en-US">
                <a:cs typeface="Arial" pitchFamily="34" charset="0"/>
              </a:rPr>
              <a:pPr>
                <a:defRPr/>
              </a:pPr>
              <a:t>7/7/2015</a:t>
            </a:fld>
            <a:endParaRPr lang="en-U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00F993A-1B49-4282-8C4F-EF84FB43EAF1}" type="slidenum">
              <a:rPr lang="en-US">
                <a:cs typeface="Arial" pitchFamily="34" charset="0"/>
              </a:rPr>
              <a:pPr>
                <a:defRPr/>
              </a:pPr>
              <a:t>‹#›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43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PPT-SKY-Head-NEW-9.png"/>
          <p:cNvPicPr>
            <a:picLocks noChangeAspect="1"/>
          </p:cNvPicPr>
          <p:nvPr/>
        </p:nvPicPr>
        <p:blipFill>
          <a:blip r:embed="rId8" cstate="print"/>
          <a:srcRect b="5911"/>
          <a:stretch>
            <a:fillRect/>
          </a:stretch>
        </p:blipFill>
        <p:spPr bwMode="auto">
          <a:xfrm>
            <a:off x="0" y="0"/>
            <a:ext cx="91440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774" y="1039483"/>
            <a:ext cx="8455025" cy="5257800"/>
          </a:xfrm>
          <a:prstGeom prst="rect">
            <a:avLst/>
          </a:prstGeom>
        </p:spPr>
        <p:txBody>
          <a:bodyPr vert="horz" lIns="0" tIns="45720" rIns="45720" bIns="45720" rtlCol="0">
            <a:normAutofit/>
          </a:bodyPr>
          <a:lstStyle/>
          <a:p>
            <a:pPr marL="228600" lvl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" pitchFamily="2" charset="2"/>
              <a:buChar char=""/>
            </a:pPr>
            <a:r>
              <a:rPr lang="en-US" smtClean="0"/>
              <a:t>Click to edit Master text styles</a:t>
            </a:r>
          </a:p>
          <a:p>
            <a:pPr marL="22860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" pitchFamily="2" charset="2"/>
              <a:buChar char="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" pitchFamily="2" charset="2"/>
              <a:buChar char="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" pitchFamily="2" charset="2"/>
              <a:buChar char="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" pitchFamily="2" charset="2"/>
              <a:buChar char=""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09116" y="6599203"/>
            <a:ext cx="2133600" cy="201168"/>
          </a:xfrm>
          <a:prstGeom prst="rect">
            <a:avLst/>
          </a:prstGeom>
        </p:spPr>
        <p:txBody>
          <a:bodyPr vert="horz" lIns="18288" tIns="18288" rIns="18288" bIns="18288" rtlCol="0" anchor="t" anchorCtr="0"/>
          <a:lstStyle>
            <a:lvl1pPr algn="l">
              <a:defRPr sz="110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4/22/2010 2:56 PM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4274" y="6607829"/>
            <a:ext cx="2895600" cy="201168"/>
          </a:xfrm>
          <a:prstGeom prst="rect">
            <a:avLst/>
          </a:prstGeom>
        </p:spPr>
        <p:txBody>
          <a:bodyPr vert="horz" lIns="18288" tIns="18288" rIns="18288" bIns="18288" rtlCol="0" anchor="t" anchorCtr="0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</a:rPr>
              <a:t>Company Confidential and Proprietary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304" y="6611112"/>
            <a:ext cx="228600" cy="201168"/>
          </a:xfrm>
          <a:prstGeom prst="rect">
            <a:avLst/>
          </a:prstGeom>
        </p:spPr>
        <p:txBody>
          <a:bodyPr vert="horz" lIns="18288" tIns="18288" rIns="18288" bIns="18288" rtlCol="0" anchor="t" anchorCtr="0"/>
          <a:lstStyle>
            <a:lvl1pPr algn="r">
              <a:defRPr sz="110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37884E-E6BB-47BF-9E39-055BA69E4404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298" y="58988"/>
            <a:ext cx="8462502" cy="769158"/>
          </a:xfrm>
          <a:prstGeom prst="rect">
            <a:avLst/>
          </a:prstGeom>
        </p:spPr>
        <p:txBody>
          <a:bodyPr vert="horz" lIns="0" tIns="45720" rIns="4572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393700" y="6611112"/>
            <a:ext cx="711200" cy="201168"/>
          </a:xfrm>
          <a:prstGeom prst="rect">
            <a:avLst/>
          </a:prstGeom>
        </p:spPr>
        <p:txBody>
          <a:bodyPr vert="horz" lIns="18288" tIns="18288" rIns="18288" bIns="18288" rtlCol="0" anchor="t" anchorCtr="0"/>
          <a:lstStyle>
            <a:lvl1pPr algn="l">
              <a:defRPr sz="110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of  FILL-IN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1" descr="CRA-LOGO-Large.em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43800" y="6469063"/>
            <a:ext cx="1617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552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2400" kern="1200" smtClean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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300"/>
        </a:spcBef>
        <a:buClr>
          <a:schemeClr val="accent1"/>
        </a:buClr>
        <a:buFont typeface="Wingdings" pitchFamily="2" charset="2"/>
        <a:buChar char="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200"/>
        </a:spcBef>
        <a:buClr>
          <a:schemeClr val="accent1"/>
        </a:buClr>
        <a:buFont typeface="Wingdings" pitchFamily="2" charset="2"/>
        <a:buChar char="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100"/>
        </a:spcBef>
        <a:buClr>
          <a:schemeClr val="accent1"/>
        </a:buClr>
        <a:buFont typeface="Wingdings" pitchFamily="2" charset="2"/>
        <a:buChar char="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0"/>
        </a:spcBef>
        <a:buClr>
          <a:schemeClr val="accent1"/>
        </a:buClr>
        <a:buFont typeface="Wingdings" pitchFamily="2" charset="2"/>
        <a:buChar char="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7400"/>
            <a:ext cx="8229600" cy="406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	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</p:txBody>
      </p:sp>
      <p:sp>
        <p:nvSpPr>
          <p:cNvPr id="611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1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1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9DFBC4-8A4C-4A1F-90B9-B8AFF3F607CE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5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ts val="1200"/>
        </a:spcBef>
        <a:spcAft>
          <a:spcPts val="30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ts val="1200"/>
        </a:spcBef>
        <a:spcAft>
          <a:spcPts val="300"/>
        </a:spcAft>
        <a:defRPr sz="44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ts val="1200"/>
        </a:spcBef>
        <a:spcAft>
          <a:spcPts val="300"/>
        </a:spcAft>
        <a:defRPr sz="44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ts val="1200"/>
        </a:spcBef>
        <a:spcAft>
          <a:spcPts val="300"/>
        </a:spcAft>
        <a:defRPr sz="44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ts val="1200"/>
        </a:spcBef>
        <a:spcAft>
          <a:spcPts val="300"/>
        </a:spcAft>
        <a:defRPr sz="4400" b="1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ts val="1200"/>
        </a:spcBef>
        <a:spcAft>
          <a:spcPts val="300"/>
        </a:spcAft>
        <a:defRPr sz="4400" b="1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ts val="1200"/>
        </a:spcBef>
        <a:spcAft>
          <a:spcPts val="300"/>
        </a:spcAft>
        <a:defRPr sz="4400" b="1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ts val="1200"/>
        </a:spcBef>
        <a:spcAft>
          <a:spcPts val="300"/>
        </a:spcAft>
        <a:defRPr sz="4400" b="1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ts val="1200"/>
        </a:spcBef>
        <a:spcAft>
          <a:spcPts val="300"/>
        </a:spcAft>
        <a:defRPr sz="44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ts val="1200"/>
        </a:spcBef>
        <a:spcAft>
          <a:spcPts val="300"/>
        </a:spcAft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1200"/>
        </a:spcBef>
        <a:spcAft>
          <a:spcPts val="30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39C45B-BB5F-4DF3-9B8D-681D5A7E347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B41F31-A45B-438F-AC24-9364C25A9D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3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88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8DC465C6-5AD9-4D03-BE52-9066690A1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8229600" cy="4221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6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8229600" cy="3992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C8E4E-FAB9-4114-B0B2-72817DA984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C7B7A-CF58-41F2-9844-DEDADD6BD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2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FF153-2DD4-4E7E-B83A-1D7701B0C1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5FD8A-45AA-4473-ABEE-A34405E2D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9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66294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1C00F-BC8A-49AC-BF2C-65EFD2BAD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76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92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p:txStyles>
    <p:titleStyle>
      <a:lvl1pPr algn="l" defTabSz="914400" rtl="0" eaLnBrk="1" latinLnBrk="0" hangingPunct="1">
        <a:spcBef>
          <a:spcPct val="0"/>
        </a:spcBef>
        <a:buNone/>
        <a:defRPr lang="en-US" sz="3200" b="1" kern="1200" spc="50" dirty="0" smtClean="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chemeClr val="accent1">
              <a:tint val="3000"/>
              <a:alpha val="95000"/>
            </a:schemeClr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8"/>
            <a:ext cx="7696200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</p:txBody>
      </p:sp>
      <p:sp>
        <p:nvSpPr>
          <p:cNvPr id="325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5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5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46AFFE-FCB2-4006-92A2-936D9AA12A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6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PPT-SKY-Head-NEW-9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1"/>
          <a:stretch>
            <a:fillRect/>
          </a:stretch>
        </p:blipFill>
        <p:spPr bwMode="auto">
          <a:xfrm>
            <a:off x="0" y="0"/>
            <a:ext cx="9144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1775" y="1039813"/>
            <a:ext cx="84550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4463" y="6607175"/>
            <a:ext cx="2895600" cy="201613"/>
          </a:xfrm>
          <a:prstGeom prst="rect">
            <a:avLst/>
          </a:prstGeom>
        </p:spPr>
        <p:txBody>
          <a:bodyPr vert="horz" lIns="18288" tIns="18288" rIns="18288" bIns="18288" rtlCol="0" anchor="t" anchorCtr="0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dirty="0" smtClean="0">
                <a:solidFill>
                  <a:srgbClr val="000000"/>
                </a:solidFill>
                <a:latin typeface="Verdana" pitchFamily="34" charset="0"/>
                <a:ea typeface="ＭＳ Ｐゴシック"/>
              </a:defRPr>
            </a:lvl1pPr>
          </a:lstStyle>
          <a:p>
            <a:pPr>
              <a:defRPr/>
            </a:pPr>
            <a:r>
              <a:rPr lang="en-US"/>
              <a:t>Company Confidential and Proprietary</a:t>
            </a:r>
            <a:endParaRPr lang="en-US" sz="1100"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050" y="6610350"/>
            <a:ext cx="228600" cy="201613"/>
          </a:xfrm>
          <a:prstGeom prst="rect">
            <a:avLst/>
          </a:prstGeom>
        </p:spPr>
        <p:txBody>
          <a:bodyPr vert="horz" lIns="18288" tIns="18288" rIns="18288" bIns="18288" rtlCol="0" anchor="t" anchorCtr="0"/>
          <a:lstStyle>
            <a:lvl1pPr algn="r">
              <a:defRPr sz="1100" smtClean="0">
                <a:solidFill>
                  <a:srgbClr val="000000"/>
                </a:solidFill>
                <a:latin typeface="Arial Narrow" pitchFamily="34" charset="0"/>
                <a:ea typeface="ＭＳ Ｐゴシック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B0B77B-A76C-44BE-A5AA-8179DD2A6180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055" name="Title Placeholder 1"/>
          <p:cNvSpPr>
            <a:spLocks noGrp="1"/>
          </p:cNvSpPr>
          <p:nvPr>
            <p:ph type="title"/>
          </p:nvPr>
        </p:nvSpPr>
        <p:spPr bwMode="auto">
          <a:xfrm>
            <a:off x="223838" y="58738"/>
            <a:ext cx="84629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4572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393700" y="6610350"/>
            <a:ext cx="711200" cy="201613"/>
          </a:xfrm>
          <a:prstGeom prst="rect">
            <a:avLst/>
          </a:prstGeom>
        </p:spPr>
        <p:txBody>
          <a:bodyPr lIns="18288" tIns="18288" rIns="18288" bIns="18288"/>
          <a:lstStyle>
            <a:lvl1pPr algn="l">
              <a:defRPr sz="110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of  110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7" name="Picture 11" descr="CRA-LOGO-Large.em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469063"/>
            <a:ext cx="1617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75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0"/>
        </a:spcBef>
        <a:spcAft>
          <a:spcPct val="0"/>
        </a:spcAft>
        <a:defRPr lang="en-US" sz="2400" kern="12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MS PGothic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MS PGothic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MS PGothic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MS PGothic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MS PGothic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MS PGothic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MS PGothic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"/>
        <a:defRPr lang="en-US" sz="2000" kern="1200" dirty="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457200" indent="-228600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" pitchFamily="2" charset="2"/>
        <a:buChar char=""/>
        <a:defRPr lang="en-US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685800" indent="-228600" algn="l" rtl="0" fontAlgn="base">
        <a:spcBef>
          <a:spcPts val="200"/>
        </a:spcBef>
        <a:spcAft>
          <a:spcPct val="0"/>
        </a:spcAft>
        <a:buClr>
          <a:schemeClr val="accent1"/>
        </a:buClr>
        <a:buFont typeface="Wingdings" pitchFamily="2" charset="2"/>
        <a:buChar char=""/>
        <a:defRPr lang="en-US"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914400" indent="-228600" algn="l" rtl="0" fontAlgn="base">
        <a:spcBef>
          <a:spcPts val="100"/>
        </a:spcBef>
        <a:spcAft>
          <a:spcPct val="0"/>
        </a:spcAft>
        <a:buClr>
          <a:schemeClr val="accent1"/>
        </a:buClr>
        <a:buFont typeface="Wingdings" pitchFamily="2" charset="2"/>
        <a:buChar char=""/>
        <a:defRPr lang="en-US"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143000" indent="-228600" algn="l" rtl="0" fontAlgn="base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buChar char=""/>
        <a:defRPr lang="en-US" sz="1200" kern="1200" dirty="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omis.org/bfo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3.png"/><Relationship Id="rId5" Type="http://schemas.openxmlformats.org/officeDocument/2006/relationships/hyperlink" Target="http://www.ifomis.org/bfo/" TargetMode="External"/><Relationship Id="rId4" Type="http://schemas.openxmlformats.org/officeDocument/2006/relationships/notesSlide" Target="../notesSlides/notesSlide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9.xml"/><Relationship Id="rId7" Type="http://schemas.openxmlformats.org/officeDocument/2006/relationships/image" Target="../media/image2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4.png"/><Relationship Id="rId5" Type="http://schemas.openxmlformats.org/officeDocument/2006/relationships/hyperlink" Target="http://bioportal.bioontology.org/ontologies/IAO" TargetMode="External"/><Relationship Id="rId4" Type="http://schemas.openxmlformats.org/officeDocument/2006/relationships/notesSlide" Target="../notesSlides/notesSlide3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0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2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2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2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2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2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Ontology </a:t>
            </a:r>
            <a:r>
              <a:rPr lang="en-US" dirty="0" err="1" smtClean="0"/>
              <a:t>Bootcamp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AFRL </a:t>
            </a:r>
            <a:r>
              <a:rPr lang="en-US" sz="3200" dirty="0" smtClean="0"/>
              <a:t>Rome </a:t>
            </a:r>
            <a:br>
              <a:rPr lang="en-US" sz="3200" dirty="0" smtClean="0"/>
            </a:br>
            <a:r>
              <a:rPr lang="en-US" sz="3200" dirty="0" smtClean="0"/>
              <a:t>July 7,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Barry Smith and Ron </a:t>
            </a:r>
            <a:r>
              <a:rPr lang="en-US" dirty="0" err="1" smtClean="0"/>
              <a:t>Rudnicki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0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94"/>
          <a:stretch/>
        </p:blipFill>
        <p:spPr bwMode="auto">
          <a:xfrm>
            <a:off x="-27432" y="12192"/>
            <a:ext cx="9167398" cy="704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97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3" t="21887" r="1522" b="5717"/>
          <a:stretch/>
        </p:blipFill>
        <p:spPr>
          <a:xfrm>
            <a:off x="914400" y="76200"/>
            <a:ext cx="7103165" cy="455874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3" t="55560" r="1521" b="5717"/>
          <a:stretch/>
        </p:blipFill>
        <p:spPr>
          <a:xfrm>
            <a:off x="914399" y="4267200"/>
            <a:ext cx="7103165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4394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PP:Abstract</a:t>
            </a:r>
            <a:r>
              <a:rPr lang="en-US" dirty="0" smtClean="0"/>
              <a:t> Entity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1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3" t="20203" r="1522" b="7401"/>
          <a:stretch/>
        </p:blipFill>
        <p:spPr>
          <a:xfrm>
            <a:off x="-38988" y="533400"/>
            <a:ext cx="9260959" cy="5943600"/>
          </a:xfrm>
        </p:spPr>
      </p:pic>
    </p:spTree>
    <p:extLst>
      <p:ext uri="{BB962C8B-B14F-4D97-AF65-F5344CB8AC3E}">
        <p14:creationId xmlns:p14="http://schemas.microsoft.com/office/powerpoint/2010/main" val="356797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1" t="47141" r="20089" b="5718"/>
          <a:stretch/>
        </p:blipFill>
        <p:spPr>
          <a:xfrm>
            <a:off x="0" y="762000"/>
            <a:ext cx="9010651" cy="5148943"/>
          </a:xfrm>
        </p:spPr>
      </p:pic>
    </p:spTree>
    <p:extLst>
      <p:ext uri="{BB962C8B-B14F-4D97-AF65-F5344CB8AC3E}">
        <p14:creationId xmlns:p14="http://schemas.microsoft.com/office/powerpoint/2010/main" val="347589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Ontologies with BFO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Division of labor (modularity)</a:t>
            </a:r>
          </a:p>
          <a:p>
            <a:r>
              <a:rPr lang="en-US" dirty="0" smtClean="0"/>
              <a:t>Reusability</a:t>
            </a:r>
          </a:p>
          <a:p>
            <a:r>
              <a:rPr lang="en-US" dirty="0" smtClean="0"/>
              <a:t>Secondary uses</a:t>
            </a:r>
          </a:p>
          <a:p>
            <a:r>
              <a:rPr lang="en-US" dirty="0" smtClean="0"/>
              <a:t>Need for a common benchmark </a:t>
            </a:r>
          </a:p>
          <a:p>
            <a:r>
              <a:rPr lang="en-US" dirty="0" smtClean="0"/>
              <a:t>Common principles</a:t>
            </a:r>
          </a:p>
          <a:p>
            <a:r>
              <a:rPr lang="en-US" dirty="0" smtClean="0"/>
              <a:t>Shared expertise</a:t>
            </a:r>
          </a:p>
          <a:p>
            <a:r>
              <a:rPr lang="en-US" dirty="0" smtClean="0"/>
              <a:t>Traffic rules</a:t>
            </a:r>
          </a:p>
          <a:p>
            <a:r>
              <a:rPr lang="en-US" dirty="0" smtClean="0"/>
              <a:t>Common </a:t>
            </a:r>
            <a:r>
              <a:rPr lang="en-US" smtClean="0"/>
              <a:t>upper level (BFO)</a:t>
            </a:r>
            <a:endParaRPr lang="en-US" dirty="0" smtClean="0"/>
          </a:p>
          <a:p>
            <a:r>
              <a:rPr lang="en-US" dirty="0" err="1"/>
              <a:t>Cumulation</a:t>
            </a:r>
            <a:r>
              <a:rPr lang="en-US" dirty="0"/>
              <a:t> of lessons learned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Ontologies with BFO, </a:t>
            </a:r>
            <a:r>
              <a:rPr lang="en-US" dirty="0" err="1" smtClean="0"/>
              <a:t>ch.</a:t>
            </a:r>
            <a:r>
              <a:rPr lang="en-US" dirty="0" smtClean="0"/>
              <a:t>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1200" dirty="0"/>
              <a:t>Principles for Terminology    </a:t>
            </a:r>
          </a:p>
          <a:p>
            <a:pPr marL="0" indent="0">
              <a:buNone/>
            </a:pPr>
            <a:r>
              <a:rPr lang="en-US" sz="3600" dirty="0"/>
              <a:t>Gather and Select Terminology</a:t>
            </a:r>
          </a:p>
          <a:p>
            <a:pPr marL="0" indent="0">
              <a:buNone/>
            </a:pPr>
            <a:r>
              <a:rPr lang="en-US" sz="3600" dirty="0"/>
              <a:t>1. Include in the terminology terms used by scientists</a:t>
            </a:r>
          </a:p>
          <a:p>
            <a:pPr marL="0" indent="0">
              <a:buNone/>
            </a:pPr>
            <a:r>
              <a:rPr lang="en-US" sz="3600" dirty="0"/>
              <a:t>2. Strive to ensure maximal consensus with the scientists’ usage</a:t>
            </a:r>
          </a:p>
          <a:p>
            <a:pPr marL="0" indent="0">
              <a:buNone/>
            </a:pPr>
            <a:r>
              <a:rPr lang="en-US" sz="3600" dirty="0"/>
              <a:t>3. Identify areas of disciplinary overlap where terminological usage is not consistent</a:t>
            </a:r>
          </a:p>
          <a:p>
            <a:pPr marL="0" indent="0">
              <a:buNone/>
            </a:pPr>
            <a:r>
              <a:rPr lang="en-US" sz="3600" dirty="0"/>
              <a:t>4. In terminology construction and ontology design, make use of as many existing resources (terminologies and ontologies) as possible.</a:t>
            </a:r>
          </a:p>
          <a:p>
            <a:pPr marL="0" indent="0">
              <a:buNone/>
            </a:pPr>
            <a:r>
              <a:rPr lang="en-US" sz="3600" dirty="0"/>
              <a:t>Formatting Terminology</a:t>
            </a:r>
          </a:p>
          <a:p>
            <a:pPr marL="0" indent="0">
              <a:buNone/>
            </a:pPr>
            <a:r>
              <a:rPr lang="en-US" sz="3600" dirty="0"/>
              <a:t>5. Use singular nouns.</a:t>
            </a:r>
          </a:p>
          <a:p>
            <a:pPr marL="0" indent="0">
              <a:buNone/>
            </a:pPr>
            <a:r>
              <a:rPr lang="en-US" sz="3600" dirty="0"/>
              <a:t>6. Use lowercase for common nouns.</a:t>
            </a:r>
          </a:p>
          <a:p>
            <a:pPr marL="0" indent="0">
              <a:buNone/>
            </a:pPr>
            <a:r>
              <a:rPr lang="en-US" sz="3600" dirty="0"/>
              <a:t>7. Avoid acronyms.</a:t>
            </a:r>
          </a:p>
          <a:p>
            <a:pPr marL="0" indent="0">
              <a:buNone/>
            </a:pPr>
            <a:r>
              <a:rPr lang="en-US" sz="3600" dirty="0"/>
              <a:t>8. Associate each term in the ontology with a unique alphanumeric identifier.</a:t>
            </a:r>
          </a:p>
          <a:p>
            <a:pPr marL="0" indent="0">
              <a:buNone/>
            </a:pPr>
            <a:r>
              <a:rPr lang="en-US" sz="3600" dirty="0"/>
              <a:t>9. Ensure </a:t>
            </a:r>
            <a:r>
              <a:rPr lang="en-US" sz="3600" dirty="0" err="1"/>
              <a:t>univocity</a:t>
            </a:r>
            <a:r>
              <a:rPr lang="en-US" sz="3600" dirty="0"/>
              <a:t> of terms.</a:t>
            </a:r>
          </a:p>
          <a:p>
            <a:pPr marL="0" indent="0">
              <a:buNone/>
            </a:pPr>
            <a:r>
              <a:rPr lang="en-US" sz="3600" dirty="0"/>
              <a:t>10. Ensure </a:t>
            </a:r>
            <a:r>
              <a:rPr lang="en-US" sz="3600" dirty="0" err="1"/>
              <a:t>univocity</a:t>
            </a:r>
            <a:r>
              <a:rPr lang="en-US" sz="3600" dirty="0"/>
              <a:t> of relational expressions.</a:t>
            </a:r>
          </a:p>
          <a:p>
            <a:pPr marL="0" indent="0">
              <a:buNone/>
            </a:pPr>
            <a:r>
              <a:rPr lang="en-US" sz="3600" dirty="0"/>
              <a:t>11. Avoid mass terms.</a:t>
            </a:r>
          </a:p>
          <a:p>
            <a:pPr marL="0" indent="0">
              <a:buNone/>
            </a:pPr>
            <a:r>
              <a:rPr lang="en-US" sz="3600" dirty="0"/>
              <a:t>12. Distinguish the general from the particular.      </a:t>
            </a:r>
          </a:p>
          <a:p>
            <a:pPr marL="0" indent="0">
              <a:buNone/>
            </a:pPr>
            <a:r>
              <a:rPr lang="en-US" sz="11200" dirty="0"/>
              <a:t>Principles for Definitions</a:t>
            </a:r>
          </a:p>
          <a:p>
            <a:pPr marL="0" indent="0">
              <a:buNone/>
            </a:pPr>
            <a:r>
              <a:rPr lang="en-US" sz="3600" dirty="0"/>
              <a:t>13. Provide all </a:t>
            </a:r>
            <a:r>
              <a:rPr lang="en-US" sz="3600" dirty="0" err="1"/>
              <a:t>nonroot</a:t>
            </a:r>
            <a:r>
              <a:rPr lang="en-US" sz="3600" dirty="0"/>
              <a:t> terms with definitions</a:t>
            </a:r>
          </a:p>
          <a:p>
            <a:pPr marL="0" indent="0">
              <a:buNone/>
            </a:pPr>
            <a:r>
              <a:rPr lang="en-US" sz="3600" dirty="0"/>
              <a:t>14. Use Aristotelian definitions</a:t>
            </a:r>
          </a:p>
          <a:p>
            <a:pPr marL="0" indent="0">
              <a:buNone/>
            </a:pPr>
            <a:r>
              <a:rPr lang="en-US" sz="3600" dirty="0"/>
              <a:t>15. Use essential features in defining terms.</a:t>
            </a:r>
          </a:p>
          <a:p>
            <a:pPr marL="0" indent="0">
              <a:buNone/>
            </a:pPr>
            <a:r>
              <a:rPr lang="en-US" sz="3600" dirty="0"/>
              <a:t>16. Start with the most general terms in your domain.</a:t>
            </a:r>
          </a:p>
          <a:p>
            <a:pPr marL="0" indent="0">
              <a:buNone/>
            </a:pPr>
            <a:r>
              <a:rPr lang="en-US" sz="3600" dirty="0"/>
              <a:t>17. Avoid circularity in defining terms.</a:t>
            </a:r>
          </a:p>
          <a:p>
            <a:pPr marL="0" indent="0">
              <a:buNone/>
            </a:pPr>
            <a:r>
              <a:rPr lang="en-US" sz="3600" dirty="0"/>
              <a:t>18. To ensure the intelligibility of definitions, use simpler terms than the term you are defining.</a:t>
            </a:r>
          </a:p>
          <a:p>
            <a:pPr marL="0" indent="0">
              <a:buNone/>
            </a:pPr>
            <a:r>
              <a:rPr lang="en-US" sz="3600" dirty="0"/>
              <a:t>19. Do not create terms for universals through logical combination.</a:t>
            </a:r>
          </a:p>
          <a:p>
            <a:pPr marL="0" indent="0">
              <a:buNone/>
            </a:pPr>
            <a:r>
              <a:rPr lang="en-US" sz="3600" dirty="0"/>
              <a:t>20. Definitions should be </a:t>
            </a:r>
            <a:r>
              <a:rPr lang="en-US" sz="3600" dirty="0" err="1"/>
              <a:t>unpackable</a:t>
            </a:r>
            <a:r>
              <a:rPr lang="en-US" sz="3600" dirty="0"/>
              <a:t> (Term-definition intersubstitutability)</a:t>
            </a:r>
          </a:p>
          <a:p>
            <a:pPr marL="0" indent="0">
              <a:buNone/>
            </a:pPr>
            <a:r>
              <a:rPr lang="en-US" sz="11200" dirty="0"/>
              <a:t>Principles for Taxonomies</a:t>
            </a:r>
          </a:p>
          <a:p>
            <a:pPr marL="0" indent="0">
              <a:buNone/>
            </a:pPr>
            <a:r>
              <a:rPr lang="en-US" sz="3600" dirty="0"/>
              <a:t>21. Structure every ontology around a backbone </a:t>
            </a:r>
            <a:r>
              <a:rPr lang="en-US" sz="3600" i="1" dirty="0" err="1"/>
              <a:t>is_a</a:t>
            </a:r>
            <a:r>
              <a:rPr lang="en-US" sz="3600" dirty="0"/>
              <a:t> hierarchy.</a:t>
            </a:r>
          </a:p>
          <a:p>
            <a:pPr marL="0" indent="0">
              <a:buNone/>
            </a:pPr>
            <a:r>
              <a:rPr lang="en-US" sz="3600" dirty="0"/>
              <a:t>22. Ensure </a:t>
            </a:r>
            <a:r>
              <a:rPr lang="en-US" sz="3600" i="1" dirty="0" err="1"/>
              <a:t>is_a</a:t>
            </a:r>
            <a:r>
              <a:rPr lang="en-US" sz="3600" dirty="0"/>
              <a:t> completeness.</a:t>
            </a:r>
          </a:p>
          <a:p>
            <a:pPr marL="0" indent="0">
              <a:buNone/>
            </a:pPr>
            <a:r>
              <a:rPr lang="en-US" sz="3600" dirty="0"/>
              <a:t>23. Ensure asserted single inheritance.</a:t>
            </a:r>
          </a:p>
          <a:p>
            <a:pPr marL="0" indent="0">
              <a:buNone/>
            </a:pPr>
            <a:r>
              <a:rPr lang="en-US" sz="3600" dirty="0"/>
              <a:t>24. Both developers and users of an ontology should respect the open-world assumption.</a:t>
            </a:r>
          </a:p>
          <a:p>
            <a:pPr marL="0" indent="0">
              <a:buNone/>
            </a:pPr>
            <a:r>
              <a:rPr lang="en-US" sz="3600" dirty="0"/>
              <a:t>25. Adhere to the rule of objectivity, which means: describe what exists in reality, not what is known about what exists in reality    </a:t>
            </a:r>
            <a:r>
              <a:rPr lang="en-US" dirty="0"/>
              <a:t>  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23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Principles for Terminology</a:t>
            </a:r>
            <a:r>
              <a:rPr lang="en-US" sz="9600" dirty="0"/>
              <a:t>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9144000" cy="5715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1</a:t>
            </a:r>
            <a:r>
              <a:rPr lang="en-US" sz="2200" dirty="0"/>
              <a:t>. Include in the terminology terms used by scientists</a:t>
            </a:r>
          </a:p>
          <a:p>
            <a:pPr marL="0" indent="0">
              <a:buNone/>
            </a:pPr>
            <a:r>
              <a:rPr lang="en-US" sz="2200" dirty="0"/>
              <a:t>2. Strive to ensure maximal consensus with the scientists’ usage</a:t>
            </a:r>
          </a:p>
          <a:p>
            <a:pPr marL="0" indent="0">
              <a:buNone/>
            </a:pPr>
            <a:r>
              <a:rPr lang="en-US" sz="2200" dirty="0"/>
              <a:t>3. Identify areas of disciplinary overlap where terminological usage is not consistent</a:t>
            </a:r>
          </a:p>
          <a:p>
            <a:pPr marL="0" indent="0">
              <a:buNone/>
            </a:pPr>
            <a:r>
              <a:rPr lang="en-US" sz="2200" dirty="0"/>
              <a:t>4. In terminology construction and ontology design, make use of as many existing resources (terminologies and ontologies) as possible.</a:t>
            </a:r>
          </a:p>
          <a:p>
            <a:pPr marL="0" indent="0">
              <a:buNone/>
            </a:pPr>
            <a:r>
              <a:rPr lang="en-US" sz="2200" dirty="0" smtClean="0"/>
              <a:t>5</a:t>
            </a:r>
            <a:r>
              <a:rPr lang="en-US" sz="2200" dirty="0"/>
              <a:t>. Use singular nouns.</a:t>
            </a:r>
          </a:p>
          <a:p>
            <a:pPr marL="0" indent="0">
              <a:buNone/>
            </a:pPr>
            <a:r>
              <a:rPr lang="en-US" sz="2200" dirty="0"/>
              <a:t>6. Use lowercase for common nouns.</a:t>
            </a:r>
          </a:p>
          <a:p>
            <a:pPr marL="0" indent="0">
              <a:buNone/>
            </a:pPr>
            <a:r>
              <a:rPr lang="en-US" sz="2200" dirty="0"/>
              <a:t>7. Avoid acronyms.</a:t>
            </a:r>
          </a:p>
          <a:p>
            <a:pPr marL="0" indent="0">
              <a:buNone/>
            </a:pPr>
            <a:r>
              <a:rPr lang="en-US" sz="2200" dirty="0"/>
              <a:t>8. Associate each term in the ontology with a unique alphanumeric identifier.</a:t>
            </a:r>
          </a:p>
          <a:p>
            <a:pPr marL="0" indent="0">
              <a:buNone/>
            </a:pPr>
            <a:r>
              <a:rPr lang="en-US" sz="2200" dirty="0"/>
              <a:t>9. Ensure </a:t>
            </a:r>
            <a:r>
              <a:rPr lang="en-US" sz="2200" dirty="0" err="1"/>
              <a:t>univocity</a:t>
            </a:r>
            <a:r>
              <a:rPr lang="en-US" sz="2200" dirty="0"/>
              <a:t> of terms.</a:t>
            </a:r>
          </a:p>
          <a:p>
            <a:pPr marL="0" indent="0">
              <a:buNone/>
            </a:pPr>
            <a:r>
              <a:rPr lang="en-US" sz="2200" dirty="0"/>
              <a:t>10. Ensure </a:t>
            </a:r>
            <a:r>
              <a:rPr lang="en-US" sz="2200" dirty="0" err="1"/>
              <a:t>univocity</a:t>
            </a:r>
            <a:r>
              <a:rPr lang="en-US" sz="2200" dirty="0"/>
              <a:t> of relational expressions.</a:t>
            </a:r>
          </a:p>
          <a:p>
            <a:pPr marL="0" indent="0">
              <a:buNone/>
            </a:pPr>
            <a:r>
              <a:rPr lang="en-US" sz="2200" dirty="0"/>
              <a:t>11. Avoid mass terms.</a:t>
            </a:r>
          </a:p>
          <a:p>
            <a:pPr marL="0" indent="0">
              <a:buNone/>
            </a:pPr>
            <a:r>
              <a:rPr lang="en-US" sz="2200" dirty="0"/>
              <a:t>12. Distinguish the general from the particular.  </a:t>
            </a:r>
            <a:r>
              <a:rPr lang="en-US" sz="2000" dirty="0"/>
              <a:t>   </a:t>
            </a:r>
          </a:p>
        </p:txBody>
      </p:sp>
    </p:spTree>
    <p:extLst>
      <p:ext uri="{BB962C8B-B14F-4D97-AF65-F5344CB8AC3E}">
        <p14:creationId xmlns:p14="http://schemas.microsoft.com/office/powerpoint/2010/main" val="282591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Principles for Definitions</a:t>
            </a:r>
            <a:r>
              <a:rPr lang="en-US" sz="9600" dirty="0"/>
              <a:t/>
            </a:r>
            <a:br>
              <a:rPr lang="en-US" sz="96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13</a:t>
            </a:r>
            <a:r>
              <a:rPr lang="en-US" dirty="0"/>
              <a:t>. Provide all </a:t>
            </a:r>
            <a:r>
              <a:rPr lang="en-US" dirty="0" err="1"/>
              <a:t>nonroot</a:t>
            </a:r>
            <a:r>
              <a:rPr lang="en-US" dirty="0"/>
              <a:t> terms with definitions</a:t>
            </a:r>
          </a:p>
          <a:p>
            <a:pPr marL="0" indent="0">
              <a:buNone/>
            </a:pPr>
            <a:r>
              <a:rPr lang="en-US" dirty="0"/>
              <a:t>14. Use Aristotelian definitions</a:t>
            </a:r>
          </a:p>
          <a:p>
            <a:pPr marL="0" indent="0">
              <a:buNone/>
            </a:pPr>
            <a:r>
              <a:rPr lang="en-US" dirty="0"/>
              <a:t>15. Use essential features in defining terms.</a:t>
            </a:r>
          </a:p>
          <a:p>
            <a:pPr marL="0" indent="0">
              <a:buNone/>
            </a:pPr>
            <a:r>
              <a:rPr lang="en-US" dirty="0"/>
              <a:t>16. Start with the most general terms in your domain.</a:t>
            </a:r>
          </a:p>
          <a:p>
            <a:pPr marL="0" indent="0">
              <a:buNone/>
            </a:pPr>
            <a:r>
              <a:rPr lang="en-US" dirty="0"/>
              <a:t>17. Avoid circularity in defining terms.</a:t>
            </a:r>
          </a:p>
          <a:p>
            <a:pPr marL="0" indent="0">
              <a:buNone/>
            </a:pPr>
            <a:r>
              <a:rPr lang="en-US" dirty="0"/>
              <a:t>18. To ensure the intelligibility of definitions, use simpler terms than the term you are defining.</a:t>
            </a:r>
          </a:p>
          <a:p>
            <a:pPr marL="0" indent="0">
              <a:buNone/>
            </a:pPr>
            <a:r>
              <a:rPr lang="en-US" dirty="0"/>
              <a:t>19. Do not create terms for universals through logical combination.</a:t>
            </a:r>
          </a:p>
          <a:p>
            <a:pPr marL="0" indent="0">
              <a:buNone/>
            </a:pPr>
            <a:r>
              <a:rPr lang="en-US" dirty="0"/>
              <a:t>20. Definitions should be </a:t>
            </a:r>
            <a:r>
              <a:rPr lang="en-US" dirty="0" err="1"/>
              <a:t>unpackable</a:t>
            </a:r>
            <a:r>
              <a:rPr lang="en-US" dirty="0"/>
              <a:t> (Term-definition intersubstitutability)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Principles for </a:t>
            </a:r>
            <a:r>
              <a:rPr lang="en-US" dirty="0" smtClean="0"/>
              <a:t>Taxonomies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21</a:t>
            </a:r>
            <a:r>
              <a:rPr lang="en-US" dirty="0"/>
              <a:t>. Structure every ontology around a backbone </a:t>
            </a:r>
            <a:r>
              <a:rPr lang="en-US" i="1" dirty="0" err="1"/>
              <a:t>is_a</a:t>
            </a:r>
            <a:r>
              <a:rPr lang="en-US" dirty="0"/>
              <a:t> hierarchy.</a:t>
            </a:r>
          </a:p>
          <a:p>
            <a:pPr marL="0" indent="0">
              <a:buNone/>
            </a:pPr>
            <a:r>
              <a:rPr lang="en-US" dirty="0"/>
              <a:t>22. Ensure </a:t>
            </a:r>
            <a:r>
              <a:rPr lang="en-US" i="1" dirty="0" err="1"/>
              <a:t>is_a</a:t>
            </a:r>
            <a:r>
              <a:rPr lang="en-US" dirty="0"/>
              <a:t> completeness.</a:t>
            </a:r>
          </a:p>
          <a:p>
            <a:pPr marL="0" indent="0">
              <a:buNone/>
            </a:pPr>
            <a:r>
              <a:rPr lang="en-US" dirty="0"/>
              <a:t>23. Ensure asserted single inheritance.</a:t>
            </a:r>
          </a:p>
          <a:p>
            <a:pPr marL="0" indent="0">
              <a:buNone/>
            </a:pPr>
            <a:r>
              <a:rPr lang="en-US" dirty="0"/>
              <a:t>24. Both developers and users of an ontology should respect the open-world assumption.</a:t>
            </a:r>
          </a:p>
          <a:p>
            <a:pPr marL="0" indent="0">
              <a:buNone/>
            </a:pPr>
            <a:r>
              <a:rPr lang="en-US" dirty="0"/>
              <a:t>25. Adhere to the rule of objectivity, which means: describe what exists in reality, not what is known about what exists in reality      </a:t>
            </a:r>
          </a:p>
        </p:txBody>
      </p:sp>
      <p:sp>
        <p:nvSpPr>
          <p:cNvPr id="4" name="Rectangle 3"/>
          <p:cNvSpPr/>
          <p:nvPr/>
        </p:nvSpPr>
        <p:spPr>
          <a:xfrm>
            <a:off x="4270731" y="3244334"/>
            <a:ext cx="602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crop</a:t>
            </a:r>
          </a:p>
        </p:txBody>
      </p:sp>
    </p:spTree>
    <p:extLst>
      <p:ext uri="{BB962C8B-B14F-4D97-AF65-F5344CB8AC3E}">
        <p14:creationId xmlns:p14="http://schemas.microsoft.com/office/powerpoint/2010/main" val="176520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Ontologies with BFO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Division of labor (modularity)</a:t>
            </a:r>
          </a:p>
          <a:p>
            <a:r>
              <a:rPr lang="en-US" dirty="0" smtClean="0"/>
              <a:t>Reusability</a:t>
            </a:r>
          </a:p>
          <a:p>
            <a:r>
              <a:rPr lang="en-US" dirty="0" smtClean="0"/>
              <a:t>Secondary uses</a:t>
            </a:r>
          </a:p>
          <a:p>
            <a:r>
              <a:rPr lang="en-US" dirty="0" smtClean="0"/>
              <a:t>Need for a common benchmark </a:t>
            </a:r>
          </a:p>
          <a:p>
            <a:r>
              <a:rPr lang="en-US" dirty="0" smtClean="0"/>
              <a:t>Common principles</a:t>
            </a:r>
          </a:p>
          <a:p>
            <a:r>
              <a:rPr lang="en-US" dirty="0" smtClean="0"/>
              <a:t>Shared expertise</a:t>
            </a:r>
          </a:p>
          <a:p>
            <a:r>
              <a:rPr lang="en-US" dirty="0" smtClean="0"/>
              <a:t>Traffic rules</a:t>
            </a:r>
          </a:p>
          <a:p>
            <a:r>
              <a:rPr lang="en-US" dirty="0" smtClean="0"/>
              <a:t>Common upper level</a:t>
            </a:r>
          </a:p>
          <a:p>
            <a:r>
              <a:rPr lang="en-US" dirty="0" err="1"/>
              <a:t>Cumulation</a:t>
            </a:r>
            <a:r>
              <a:rPr lang="en-US" dirty="0"/>
              <a:t> of lessons learned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Morning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9:00 </a:t>
            </a:r>
            <a:r>
              <a:rPr lang="en-US" dirty="0" smtClean="0"/>
              <a:t>Reviews of </a:t>
            </a:r>
            <a:r>
              <a:rPr lang="en-US" dirty="0" err="1" smtClean="0"/>
              <a:t>TrackableObject</a:t>
            </a:r>
            <a:r>
              <a:rPr lang="en-US" dirty="0" smtClean="0"/>
              <a:t> and </a:t>
            </a:r>
            <a:r>
              <a:rPr lang="en-US" dirty="0" err="1"/>
              <a:t>PheonixPrime</a:t>
            </a:r>
            <a:r>
              <a:rPr lang="en-US" dirty="0"/>
              <a:t> </a:t>
            </a:r>
            <a:r>
              <a:rPr lang="en-US" dirty="0" smtClean="0"/>
              <a:t>ontologies</a:t>
            </a:r>
            <a:endParaRPr lang="en-US" dirty="0"/>
          </a:p>
          <a:p>
            <a:r>
              <a:rPr lang="en-US" dirty="0"/>
              <a:t>9:30 </a:t>
            </a:r>
            <a:r>
              <a:rPr lang="en-US" dirty="0" smtClean="0"/>
              <a:t>Traffic </a:t>
            </a:r>
            <a:r>
              <a:rPr lang="en-US" dirty="0"/>
              <a:t>laws for ontology building (from BOBFO book</a:t>
            </a:r>
            <a:r>
              <a:rPr lang="en-US" dirty="0" smtClean="0"/>
              <a:t>) and why we need them</a:t>
            </a:r>
            <a:endParaRPr lang="en-US" dirty="0"/>
          </a:p>
          <a:p>
            <a:r>
              <a:rPr lang="en-US" dirty="0"/>
              <a:t>10:00 Coffee</a:t>
            </a:r>
          </a:p>
          <a:p>
            <a:r>
              <a:rPr lang="en-US" dirty="0"/>
              <a:t>10:30 Overview of Common Core </a:t>
            </a:r>
            <a:r>
              <a:rPr lang="en-US" dirty="0" smtClean="0"/>
              <a:t>Ontologies</a:t>
            </a:r>
          </a:p>
          <a:p>
            <a:r>
              <a:rPr lang="en-US" dirty="0" smtClean="0"/>
              <a:t>10:45 </a:t>
            </a:r>
            <a:r>
              <a:rPr lang="en-US" dirty="0"/>
              <a:t>Introduction to Basic Formal Ontology </a:t>
            </a:r>
          </a:p>
          <a:p>
            <a:r>
              <a:rPr lang="en-US" dirty="0"/>
              <a:t>11:15 </a:t>
            </a:r>
            <a:r>
              <a:rPr lang="en-US" dirty="0" smtClean="0"/>
              <a:t>MAMA </a:t>
            </a:r>
            <a:r>
              <a:rPr lang="en-US" dirty="0"/>
              <a:t>Mission Ontology</a:t>
            </a:r>
          </a:p>
          <a:p>
            <a:r>
              <a:rPr lang="en-US" dirty="0"/>
              <a:t>12:00 Lunch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0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7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-2895600" y="-76200"/>
          <a:ext cx="14859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368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915400" cy="1524000"/>
          </a:xfrm>
        </p:spPr>
        <p:txBody>
          <a:bodyPr/>
          <a:lstStyle/>
          <a:p>
            <a:pPr algn="l" eaLnBrk="1" hangingPunct="1"/>
            <a:r>
              <a:rPr lang="en-US" altLang="en-US" sz="4000" dirty="0" smtClean="0"/>
              <a:t>GO is amazingly successful in overcoming problems of balkanization, especially for retrieval of data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36871" y="2438400"/>
            <a:ext cx="8915400" cy="4114800"/>
          </a:xfrm>
        </p:spPr>
        <p:txBody>
          <a:bodyPr/>
          <a:lstStyle/>
          <a:p>
            <a:pPr indent="0" eaLnBrk="1" hangingPunct="1">
              <a:buFontTx/>
              <a:buNone/>
              <a:defRPr/>
            </a:pPr>
            <a:r>
              <a:rPr lang="en-US" dirty="0" smtClean="0"/>
              <a:t>but it covers only generic biological entities of three sorts:</a:t>
            </a:r>
            <a:endParaRPr lang="en-GB" sz="2400" dirty="0" smtClean="0"/>
          </a:p>
          <a:p>
            <a:pPr marL="1249363" lvl="1" eaLnBrk="1" hangingPunct="1">
              <a:buFont typeface="Arial" charset="0"/>
              <a:buChar char="–"/>
              <a:defRPr/>
            </a:pPr>
            <a:r>
              <a:rPr lang="en-US" sz="3200" dirty="0" smtClean="0"/>
              <a:t>cellular components</a:t>
            </a:r>
          </a:p>
          <a:p>
            <a:pPr marL="1249363" lvl="1" eaLnBrk="1" hangingPunct="1">
              <a:buFont typeface="Arial" charset="0"/>
              <a:buChar char="–"/>
              <a:defRPr/>
            </a:pPr>
            <a:r>
              <a:rPr lang="en-US" sz="3200" dirty="0" smtClean="0"/>
              <a:t>molecular functions</a:t>
            </a:r>
          </a:p>
          <a:p>
            <a:pPr marL="1249363" lvl="1" eaLnBrk="1" hangingPunct="1">
              <a:buFont typeface="Arial" charset="0"/>
              <a:buChar char="–"/>
              <a:defRPr/>
            </a:pPr>
            <a:r>
              <a:rPr lang="en-US" sz="3200" dirty="0" smtClean="0"/>
              <a:t>biological processes</a:t>
            </a:r>
          </a:p>
          <a:p>
            <a:pPr lvl="1" eaLnBrk="1" hangingPunct="1">
              <a:buFont typeface="Arial" charset="0"/>
              <a:buChar char="–"/>
              <a:defRPr/>
            </a:pPr>
            <a:endParaRPr lang="en-US" sz="500" dirty="0" smtClean="0"/>
          </a:p>
          <a:p>
            <a:pPr marL="285750" lvl="1" eaLnBrk="1" hangingPunct="1">
              <a:buFontTx/>
              <a:buNone/>
              <a:defRPr/>
            </a:pPr>
            <a:r>
              <a:rPr lang="en-US" sz="3200" dirty="0" smtClean="0"/>
              <a:t>	and it does not provide representations of diseases, symptoms, anatomy, pathways, …</a:t>
            </a: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67C00-D143-4F33-B03A-79888E5D1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Line 2"/>
          <p:cNvSpPr>
            <a:spLocks noChangeShapeType="1"/>
          </p:cNvSpPr>
          <p:nvPr/>
        </p:nvSpPr>
        <p:spPr bwMode="auto">
          <a:xfrm>
            <a:off x="2419350" y="2273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8419" name="Line 3"/>
          <p:cNvSpPr>
            <a:spLocks noChangeShapeType="1"/>
          </p:cNvSpPr>
          <p:nvPr/>
        </p:nvSpPr>
        <p:spPr bwMode="auto">
          <a:xfrm>
            <a:off x="2419350" y="2273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72109" name="Group 45"/>
          <p:cNvGraphicFramePr>
            <a:graphicFrameLocks noGrp="1"/>
          </p:cNvGraphicFramePr>
          <p:nvPr/>
        </p:nvGraphicFramePr>
        <p:xfrm>
          <a:off x="304800" y="304800"/>
          <a:ext cx="8534400" cy="5181601"/>
        </p:xfrm>
        <a:graphic>
          <a:graphicData uri="http://schemas.openxmlformats.org/drawingml/2006/table">
            <a:tbl>
              <a:tblPr/>
              <a:tblGrid>
                <a:gridCol w="1908175"/>
                <a:gridCol w="1216025"/>
                <a:gridCol w="1143000"/>
                <a:gridCol w="1295400"/>
                <a:gridCol w="1300163"/>
                <a:gridCol w="1671637"/>
              </a:tblGrid>
              <a:tr h="7270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                   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RELATION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               TO TIME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GRANULARITY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CONTINUANT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OCCURRENT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6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INDEPENDENT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DEPENDENT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ORGAN AND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ORGANISM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Organism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(NCBI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Taxonomy)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Anatomical Entity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(FMA, CARO)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Organ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Function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(FMP, CPRO)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Phenotypic Quality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(PaTO)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Biological Process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041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CELL AND CELLULAR COMPONENT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(CL)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Cellular Component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(FMA, GO)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Cellular Function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41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MOLECULE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Molecule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(ChEBI, SO,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RnaO, PrO)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Molecular Function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Molecular Process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8454" name="Line 40"/>
          <p:cNvSpPr>
            <a:spLocks noChangeShapeType="1"/>
          </p:cNvSpPr>
          <p:nvPr/>
        </p:nvSpPr>
        <p:spPr bwMode="auto">
          <a:xfrm>
            <a:off x="317500" y="330200"/>
            <a:ext cx="1905000" cy="1524000"/>
          </a:xfrm>
          <a:prstGeom prst="line">
            <a:avLst/>
          </a:prstGeom>
          <a:noFill/>
          <a:ln w="127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8455" name="Text Box 41"/>
          <p:cNvSpPr txBox="1">
            <a:spLocks noChangeArrowheads="1"/>
          </p:cNvSpPr>
          <p:nvPr/>
        </p:nvSpPr>
        <p:spPr bwMode="auto">
          <a:xfrm>
            <a:off x="0" y="5781675"/>
            <a:ext cx="9144000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sz="3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Original OBO Foundry ontologies </a:t>
            </a:r>
          </a:p>
          <a:p>
            <a:pPr algn="ctr"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(Gene Ontology in yellow)</a:t>
            </a:r>
          </a:p>
        </p:txBody>
      </p:sp>
      <p:sp>
        <p:nvSpPr>
          <p:cNvPr id="3895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576932-11C4-4B2F-A1DA-DE4E5954C4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70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0" y="0"/>
            <a:ext cx="4572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9443" name="Line 2"/>
          <p:cNvSpPr>
            <a:spLocks noChangeShapeType="1"/>
          </p:cNvSpPr>
          <p:nvPr/>
        </p:nvSpPr>
        <p:spPr bwMode="auto">
          <a:xfrm>
            <a:off x="2419350" y="2273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9444" name="Line 3"/>
          <p:cNvSpPr>
            <a:spLocks noChangeShapeType="1"/>
          </p:cNvSpPr>
          <p:nvPr/>
        </p:nvSpPr>
        <p:spPr bwMode="auto">
          <a:xfrm>
            <a:off x="2419350" y="2273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0708" name="Group 4"/>
          <p:cNvGraphicFramePr>
            <a:graphicFrameLocks noGrp="1"/>
          </p:cNvGraphicFramePr>
          <p:nvPr/>
        </p:nvGraphicFramePr>
        <p:xfrm>
          <a:off x="228600" y="457200"/>
          <a:ext cx="8534400" cy="5010151"/>
        </p:xfrm>
        <a:graphic>
          <a:graphicData uri="http://schemas.openxmlformats.org/drawingml/2006/table">
            <a:tbl>
              <a:tblPr/>
              <a:tblGrid>
                <a:gridCol w="1656710"/>
                <a:gridCol w="1055774"/>
                <a:gridCol w="1173716"/>
                <a:gridCol w="943344"/>
                <a:gridCol w="1124688"/>
                <a:gridCol w="1128824"/>
                <a:gridCol w="1451344"/>
              </a:tblGrid>
              <a:tr h="304792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                  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RELATION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               TO TIME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GRANULARITY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CONTINUANT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OCCURRENT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INDEPENDENT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DEPENDENT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54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ORGAN AND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ORGANISM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Organism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(NCBI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Taxonomy)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Anatomical Entity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(FMA, CARO)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Organ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Function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(FMP, CPRO)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Phenotypic Quality</a:t>
                      </a:r>
                      <a:b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</a:b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(PaTO)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Biological Process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413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CELL AND CELLULAR COMPONENT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(CL)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Cellular Component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(FMA, GO)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Cellular Function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413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MOLECULE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ChEBI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, SO,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RnaO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PrO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Molecular Function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Molecular Process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9483" name="Line 38"/>
          <p:cNvSpPr>
            <a:spLocks noChangeShapeType="1"/>
          </p:cNvSpPr>
          <p:nvPr/>
        </p:nvSpPr>
        <p:spPr bwMode="auto">
          <a:xfrm>
            <a:off x="228600" y="381000"/>
            <a:ext cx="1600200" cy="1447800"/>
          </a:xfrm>
          <a:prstGeom prst="line">
            <a:avLst/>
          </a:prstGeom>
          <a:noFill/>
          <a:ln w="127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9484" name="Text Box 39"/>
          <p:cNvSpPr txBox="1">
            <a:spLocks noChangeArrowheads="1"/>
          </p:cNvSpPr>
          <p:nvPr/>
        </p:nvSpPr>
        <p:spPr bwMode="auto">
          <a:xfrm>
            <a:off x="0" y="5705475"/>
            <a:ext cx="9144000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Environment Ontology (EnvO)</a:t>
            </a:r>
          </a:p>
        </p:txBody>
      </p:sp>
      <p:sp>
        <p:nvSpPr>
          <p:cNvPr id="189485" name="TextBox 9"/>
          <p:cNvSpPr txBox="1">
            <a:spLocks noChangeArrowheads="1"/>
          </p:cNvSpPr>
          <p:nvPr/>
        </p:nvSpPr>
        <p:spPr bwMode="auto">
          <a:xfrm rot="-5400000">
            <a:off x="3425032" y="3413918"/>
            <a:ext cx="2298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Environments</a:t>
            </a:r>
            <a:r>
              <a:rPr lang="en-US" altLang="en-US" sz="18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948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40407191-2E58-4F94-B3C8-314F4A712731}" type="slidenum">
              <a:rPr lang="en-US" altLang="en-US" sz="1200" smtClean="0">
                <a:solidFill>
                  <a:srgbClr val="898989"/>
                </a:solidFill>
                <a:latin typeface="Arial" pitchFamily="34" charset="0"/>
                <a:cs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23</a:t>
            </a:fld>
            <a:endParaRPr lang="en-US" altLang="en-US" sz="1200" smtClean="0">
              <a:solidFill>
                <a:srgbClr val="89898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90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933" y="5761037"/>
            <a:ext cx="8229600" cy="1096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BFO 2.0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7E7B0C-DECE-4D1B-B4C1-8954E6EFD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21042" r="8521" b="6557"/>
          <a:stretch/>
        </p:blipFill>
        <p:spPr bwMode="auto">
          <a:xfrm>
            <a:off x="30479" y="15240"/>
            <a:ext cx="9076509" cy="58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07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Line 2"/>
          <p:cNvSpPr>
            <a:spLocks noChangeShapeType="1"/>
          </p:cNvSpPr>
          <p:nvPr/>
        </p:nvSpPr>
        <p:spPr bwMode="auto">
          <a:xfrm>
            <a:off x="2510250" y="256358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2510250" y="256358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472109" name="Group 45"/>
          <p:cNvGraphicFramePr>
            <a:graphicFrameLocks noGrp="1"/>
          </p:cNvGraphicFramePr>
          <p:nvPr>
            <p:extLst/>
          </p:nvPr>
        </p:nvGraphicFramePr>
        <p:xfrm>
          <a:off x="1800485" y="2904053"/>
          <a:ext cx="6498688" cy="3942916"/>
        </p:xfrm>
        <a:graphic>
          <a:graphicData uri="http://schemas.openxmlformats.org/drawingml/2006/table">
            <a:tbl>
              <a:tblPr/>
              <a:tblGrid>
                <a:gridCol w="1018915"/>
                <a:gridCol w="1433150"/>
                <a:gridCol w="1221289"/>
                <a:gridCol w="1312777"/>
                <a:gridCol w="1512557"/>
              </a:tblGrid>
              <a:tr h="696206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Anatomy Ontology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(FMA*, CARO)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Environment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Ontology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(ENVO)</a:t>
                      </a: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Infectious Disease Ontology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(IDO*)</a:t>
                      </a: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ea typeface="+mn-ea"/>
                          <a:cs typeface="Times New Roman" pitchFamily="18" charset="0"/>
                        </a:rPr>
                        <a:t>Biological Process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ea typeface="+mn-ea"/>
                          <a:cs typeface="Times New Roman" pitchFamily="18" charset="0"/>
                        </a:rPr>
                        <a:t>Ontology (GO*)</a:t>
                      </a:r>
                      <a:endParaRPr lang="en-US" sz="2000" dirty="0"/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76921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  Ontology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(CL)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Cellular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Component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Ontology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(FMA*, GO*)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dirty="0"/>
                    </a:p>
                  </a:txBody>
                  <a:tcPr marL="0" marR="0" marT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361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Phenotypic Quality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Ontology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(PATO)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516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Subcellular Anatomy Ontology (SAO)</a:t>
                      </a: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917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Sequence Ontology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 (SO*)</a:t>
                      </a: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Molecular Function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(GO*)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698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Protein Ontology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(PRO*)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7617" name="TextBox 10"/>
          <p:cNvSpPr txBox="1">
            <a:spLocks noChangeArrowheads="1"/>
          </p:cNvSpPr>
          <p:nvPr/>
        </p:nvSpPr>
        <p:spPr bwMode="auto">
          <a:xfrm>
            <a:off x="297879" y="849078"/>
            <a:ext cx="1502606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top level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mid-level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domain </a:t>
            </a:r>
            <a:endParaRPr lang="en-US" sz="24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level</a:t>
            </a:r>
            <a:endParaRPr lang="en-US" sz="24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12" name="Group 45"/>
          <p:cNvGraphicFramePr>
            <a:graphicFrameLocks noGrp="1"/>
          </p:cNvGraphicFramePr>
          <p:nvPr>
            <p:extLst/>
          </p:nvPr>
        </p:nvGraphicFramePr>
        <p:xfrm>
          <a:off x="1800485" y="1496231"/>
          <a:ext cx="6498688" cy="1368287"/>
        </p:xfrm>
        <a:graphic>
          <a:graphicData uri="http://schemas.openxmlformats.org/drawingml/2006/table">
            <a:tbl>
              <a:tblPr/>
              <a:tblGrid>
                <a:gridCol w="2455060"/>
                <a:gridCol w="2094022"/>
                <a:gridCol w="1949606"/>
              </a:tblGrid>
              <a:tr h="13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Information Artifact Ontology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(IAO)</a:t>
                      </a:r>
                    </a:p>
                  </a:txBody>
                  <a:tcPr marL="0" marR="0" marT="0" marB="4573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Ontology for Biomedical Investigations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(OBI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)</a:t>
                      </a:r>
                    </a:p>
                  </a:txBody>
                  <a:tcPr marL="0" marR="0" marT="0" marB="4573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Spatial Ontology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(BSPO)</a:t>
                      </a:r>
                    </a:p>
                  </a:txBody>
                  <a:tcPr marL="0" marR="0" marT="0" marB="45731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Trapezoid 14"/>
          <p:cNvSpPr/>
          <p:nvPr/>
        </p:nvSpPr>
        <p:spPr bwMode="auto">
          <a:xfrm>
            <a:off x="1800485" y="747480"/>
            <a:ext cx="6498688" cy="748748"/>
          </a:xfrm>
          <a:prstGeom prst="trapezoid">
            <a:avLst>
              <a:gd name="adj" fmla="val 103997"/>
            </a:avLst>
          </a:prstGeom>
          <a:solidFill>
            <a:srgbClr val="92D050"/>
          </a:solidFill>
          <a:ln w="1968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lnSpc>
                <a:spcPct val="150000"/>
              </a:lnSpc>
              <a:spcBef>
                <a:spcPts val="14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Basic Formal Ontology (BFO)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9028" y="7257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domain ontologies created by specialization from BFO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60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/>
          <p:cNvSpPr/>
          <p:nvPr/>
        </p:nvSpPr>
        <p:spPr bwMode="auto">
          <a:xfrm>
            <a:off x="1800485" y="747480"/>
            <a:ext cx="6498688" cy="1081320"/>
          </a:xfrm>
          <a:prstGeom prst="trapezoid">
            <a:avLst>
              <a:gd name="adj" fmla="val 103997"/>
            </a:avLst>
          </a:prstGeom>
          <a:solidFill>
            <a:srgbClr val="92D050"/>
          </a:solidFill>
          <a:ln w="1968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Basic Formal Ontology (BFO</a:t>
            </a:r>
            <a:r>
              <a:rPr lang="en-US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)</a:t>
            </a:r>
          </a:p>
          <a:p>
            <a:pPr algn="ctr" eaLnBrk="0" fontAlgn="base" hangingPunct="0">
              <a:spcBef>
                <a:spcPts val="1400"/>
              </a:spcBef>
              <a:spcAft>
                <a:spcPct val="0"/>
              </a:spcAft>
              <a:defRPr/>
            </a:pPr>
            <a:r>
              <a:rPr lang="en-US" sz="2400" b="1" smtClean="0">
                <a:solidFill>
                  <a:prstClr val="black"/>
                </a:solidFill>
                <a:latin typeface="Arial" charset="0"/>
                <a:cs typeface="Arial" charset="0"/>
              </a:rPr>
              <a:t>core nodes</a:t>
            </a:r>
            <a:endParaRPr lang="en-US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9028" y="7257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domain ontologies created by specialization from BFO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aphicFrame>
        <p:nvGraphicFramePr>
          <p:cNvPr id="5" name="Group 115"/>
          <p:cNvGraphicFramePr>
            <a:graphicFrameLocks noGrp="1"/>
          </p:cNvGraphicFramePr>
          <p:nvPr>
            <p:ph idx="1"/>
            <p:extLst/>
          </p:nvPr>
        </p:nvGraphicFramePr>
        <p:xfrm>
          <a:off x="381000" y="1841500"/>
          <a:ext cx="8077200" cy="3797300"/>
        </p:xfrm>
        <a:graphic>
          <a:graphicData uri="http://schemas.openxmlformats.org/drawingml/2006/table">
            <a:tbl>
              <a:tblPr/>
              <a:tblGrid>
                <a:gridCol w="1494678"/>
                <a:gridCol w="2169428"/>
                <a:gridCol w="2095189"/>
                <a:gridCol w="2317905"/>
              </a:tblGrid>
              <a:tr h="774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Independent continuants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Dependent continuants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Occurrents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10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Classes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Object types</a:t>
                      </a: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5" marB="468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Attribute types </a:t>
                      </a: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Process types</a:t>
                      </a: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127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Particulars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Individual objects </a:t>
                      </a: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5" marB="468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Individual attributes</a:t>
                      </a: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Individual processes</a:t>
                      </a: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200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Line 2"/>
          <p:cNvSpPr>
            <a:spLocks noChangeShapeType="1"/>
          </p:cNvSpPr>
          <p:nvPr/>
        </p:nvSpPr>
        <p:spPr bwMode="auto">
          <a:xfrm>
            <a:off x="2419350" y="2273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2419350" y="2273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472109" name="Group 45"/>
          <p:cNvGraphicFramePr>
            <a:graphicFrameLocks noGrp="1"/>
          </p:cNvGraphicFramePr>
          <p:nvPr>
            <p:extLst/>
          </p:nvPr>
        </p:nvGraphicFramePr>
        <p:xfrm>
          <a:off x="1905011" y="2590800"/>
          <a:ext cx="6875463" cy="3452814"/>
        </p:xfrm>
        <a:graphic>
          <a:graphicData uri="http://schemas.openxmlformats.org/drawingml/2006/table">
            <a:tbl>
              <a:tblPr/>
              <a:tblGrid>
                <a:gridCol w="970805"/>
                <a:gridCol w="1623423"/>
                <a:gridCol w="1292096"/>
                <a:gridCol w="1388888"/>
                <a:gridCol w="1600251"/>
              </a:tblGrid>
              <a:tr h="609667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Anatomy Ontology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(FMA*, CARO)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Environment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Ontology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(EnvO)</a:t>
                      </a: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Ontology for General Medical Science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(OGMS)</a:t>
                      </a: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ea typeface="+mn-ea"/>
                          <a:cs typeface="Times New Roman" pitchFamily="18" charset="0"/>
                        </a:rPr>
                        <a:t>Biological Process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ea typeface="+mn-ea"/>
                          <a:cs typeface="Times New Roman" pitchFamily="18" charset="0"/>
                        </a:rPr>
                        <a:t>Ontology (GO*)</a:t>
                      </a:r>
                      <a:endParaRPr lang="en-US" sz="1800" dirty="0"/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6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  Ontology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(CL)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Cellular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Component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Ontology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(FMA*, GO*)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dirty="0"/>
                    </a:p>
                  </a:txBody>
                  <a:tcPr marL="0" marR="0" marT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9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Phenotypic Quality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Ontology</a:t>
                      </a:r>
                      <a:b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PaTO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124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CHEBI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345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Sequence Ontology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 (SO*)</a:t>
                      </a: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Molecular Function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(GO*)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532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Protein Ontology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(PRO*)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7615" name="Text Box 41"/>
          <p:cNvSpPr txBox="1">
            <a:spLocks noChangeArrowheads="1"/>
          </p:cNvSpPr>
          <p:nvPr/>
        </p:nvSpPr>
        <p:spPr bwMode="auto">
          <a:xfrm>
            <a:off x="0" y="62484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Strategy of Modularity &amp; Downward Population</a:t>
            </a:r>
            <a:endParaRPr lang="en-US" sz="20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792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DEA47B-FA35-4E5C-AF75-F79B22E6C8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7617" name="TextBox 10"/>
          <p:cNvSpPr txBox="1">
            <a:spLocks noChangeArrowheads="1"/>
          </p:cNvSpPr>
          <p:nvPr/>
        </p:nvSpPr>
        <p:spPr bwMode="auto">
          <a:xfrm>
            <a:off x="277813" y="395289"/>
            <a:ext cx="16002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top level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mid-level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domain level</a:t>
            </a:r>
          </a:p>
        </p:txBody>
      </p:sp>
      <p:graphicFrame>
        <p:nvGraphicFramePr>
          <p:cNvPr id="12" name="Group 45"/>
          <p:cNvGraphicFramePr>
            <a:graphicFrameLocks noGrp="1"/>
          </p:cNvGraphicFramePr>
          <p:nvPr>
            <p:extLst/>
          </p:nvPr>
        </p:nvGraphicFramePr>
        <p:xfrm>
          <a:off x="1905000" y="1295400"/>
          <a:ext cx="6858000" cy="1265238"/>
        </p:xfrm>
        <a:graphic>
          <a:graphicData uri="http://schemas.openxmlformats.org/drawingml/2006/table">
            <a:tbl>
              <a:tblPr/>
              <a:tblGrid>
                <a:gridCol w="3701143"/>
                <a:gridCol w="3156857"/>
              </a:tblGrid>
              <a:tr h="1265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Information Artifact Ontology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(IAO)</a:t>
                      </a:r>
                    </a:p>
                  </a:txBody>
                  <a:tcPr marL="0" marR="0" marT="0" marB="4573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Ontology for Biomedical Investigations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(OBI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)</a:t>
                      </a:r>
                    </a:p>
                  </a:txBody>
                  <a:tcPr marL="0" marR="0" marT="0" marB="4573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Trapezoid 14"/>
          <p:cNvSpPr/>
          <p:nvPr/>
        </p:nvSpPr>
        <p:spPr bwMode="auto">
          <a:xfrm>
            <a:off x="1878013" y="685800"/>
            <a:ext cx="6884987" cy="609600"/>
          </a:xfrm>
          <a:prstGeom prst="trapezoid">
            <a:avLst>
              <a:gd name="adj" fmla="val 103997"/>
            </a:avLst>
          </a:prstGeom>
          <a:solidFill>
            <a:srgbClr val="92D050"/>
          </a:solidFill>
          <a:ln w="1968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Basic Formal Ontology (BFO)</a:t>
            </a:r>
          </a:p>
        </p:txBody>
      </p:sp>
    </p:spTree>
    <p:extLst>
      <p:ext uri="{BB962C8B-B14F-4D97-AF65-F5344CB8AC3E}">
        <p14:creationId xmlns:p14="http://schemas.microsoft.com/office/powerpoint/2010/main" val="3652180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 t="5051" r="3531" b="9758"/>
          <a:stretch/>
        </p:blipFill>
        <p:spPr>
          <a:xfrm>
            <a:off x="914400" y="152401"/>
            <a:ext cx="3794760" cy="3179055"/>
          </a:xfrm>
        </p:spPr>
      </p:pic>
      <p:sp>
        <p:nvSpPr>
          <p:cNvPr id="5" name="Trapezoid 4"/>
          <p:cNvSpPr/>
          <p:nvPr/>
        </p:nvSpPr>
        <p:spPr>
          <a:xfrm>
            <a:off x="2743200" y="1325881"/>
            <a:ext cx="1447800" cy="1798320"/>
          </a:xfrm>
          <a:prstGeom prst="trapezoid">
            <a:avLst/>
          </a:prstGeom>
          <a:solidFill>
            <a:srgbClr val="FF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0" y="1447804"/>
            <a:ext cx="838200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OGMS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63240" y="2092576"/>
            <a:ext cx="4099560" cy="298543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prstClr val="black"/>
                </a:solidFill>
              </a:rPr>
              <a:t>Cardiovascular Disease Ontology</a:t>
            </a:r>
          </a:p>
          <a:p>
            <a:r>
              <a:rPr lang="en-US" sz="2000" smtClean="0">
                <a:solidFill>
                  <a:prstClr val="black"/>
                </a:solidFill>
              </a:rPr>
              <a:t>Genetic Disease Ontology</a:t>
            </a:r>
          </a:p>
          <a:p>
            <a:r>
              <a:rPr lang="en-US" sz="2000" smtClean="0">
                <a:solidFill>
                  <a:prstClr val="black"/>
                </a:solidFill>
              </a:rPr>
              <a:t>Cancer Disease Ontology</a:t>
            </a:r>
          </a:p>
          <a:p>
            <a:r>
              <a:rPr lang="en-US" sz="2000" smtClean="0">
                <a:solidFill>
                  <a:prstClr val="black"/>
                </a:solidFill>
              </a:rPr>
              <a:t>Genetic Disease Ontology</a:t>
            </a:r>
          </a:p>
          <a:p>
            <a:r>
              <a:rPr lang="en-US" sz="2000" smtClean="0">
                <a:solidFill>
                  <a:prstClr val="black"/>
                </a:solidFill>
              </a:rPr>
              <a:t>Immune Disease Ontology</a:t>
            </a:r>
          </a:p>
          <a:p>
            <a:r>
              <a:rPr lang="en-US" sz="2000" smtClean="0">
                <a:solidFill>
                  <a:prstClr val="black"/>
                </a:solidFill>
              </a:rPr>
              <a:t>Environmental Disease Ontology</a:t>
            </a:r>
          </a:p>
          <a:p>
            <a:r>
              <a:rPr lang="en-US" sz="2000" smtClean="0">
                <a:solidFill>
                  <a:prstClr val="black"/>
                </a:solidFill>
              </a:rPr>
              <a:t>Oral Disease Ontology</a:t>
            </a:r>
          </a:p>
          <a:p>
            <a:r>
              <a:rPr lang="en-US" sz="2400" b="1" smtClean="0">
                <a:solidFill>
                  <a:prstClr val="black"/>
                </a:solidFill>
              </a:rPr>
              <a:t>Infectious Disease Ontology</a:t>
            </a:r>
            <a:endParaRPr lang="en-US">
              <a:solidFill>
                <a:prstClr val="black"/>
              </a:solidFill>
            </a:endParaRPr>
          </a:p>
          <a:p>
            <a:endParaRPr lang="en-US" sz="2400" b="1" smtClean="0">
              <a:solidFill>
                <a:prstClr val="black"/>
              </a:solidFill>
            </a:endParaRPr>
          </a:p>
        </p:txBody>
      </p:sp>
      <p:sp>
        <p:nvSpPr>
          <p:cNvPr id="3" name="Trapezoid 2"/>
          <p:cNvSpPr/>
          <p:nvPr/>
        </p:nvSpPr>
        <p:spPr>
          <a:xfrm>
            <a:off x="4191000" y="4724400"/>
            <a:ext cx="4724400" cy="2209800"/>
          </a:xfrm>
          <a:prstGeom prst="trapezoid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3920" y="4724400"/>
            <a:ext cx="388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prstClr val="black"/>
                </a:solidFill>
              </a:rPr>
              <a:t>IDO Staph Aureus</a:t>
            </a:r>
          </a:p>
          <a:p>
            <a:r>
              <a:rPr lang="en-US" smtClean="0">
                <a:solidFill>
                  <a:prstClr val="black"/>
                </a:solidFill>
              </a:rPr>
              <a:t>    IDO MRSA</a:t>
            </a:r>
          </a:p>
          <a:p>
            <a:r>
              <a:rPr lang="en-US">
                <a:solidFill>
                  <a:prstClr val="black"/>
                </a:solidFill>
              </a:rPr>
              <a:t> </a:t>
            </a:r>
            <a:r>
              <a:rPr lang="en-US" smtClean="0">
                <a:solidFill>
                  <a:prstClr val="black"/>
                </a:solidFill>
              </a:rPr>
              <a:t>         IDO Australian MRSA</a:t>
            </a:r>
          </a:p>
          <a:p>
            <a:r>
              <a:rPr lang="en-US">
                <a:solidFill>
                  <a:prstClr val="black"/>
                </a:solidFill>
              </a:rPr>
              <a:t> </a:t>
            </a:r>
            <a:r>
              <a:rPr lang="en-US" smtClean="0">
                <a:solidFill>
                  <a:prstClr val="black"/>
                </a:solidFill>
              </a:rPr>
              <a:t>                IDO Australian Hospital MRSA</a:t>
            </a:r>
          </a:p>
          <a:p>
            <a:r>
              <a:rPr lang="en-US">
                <a:solidFill>
                  <a:prstClr val="black"/>
                </a:solidFill>
              </a:rPr>
              <a:t> </a:t>
            </a:r>
            <a:r>
              <a:rPr lang="en-US" smtClean="0">
                <a:solidFill>
                  <a:prstClr val="black"/>
                </a:solidFill>
              </a:rPr>
              <a:t>  	…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Arrow Connector 47"/>
          <p:cNvCxnSpPr>
            <a:stCxn id="16" idx="4"/>
            <a:endCxn id="47" idx="0"/>
          </p:cNvCxnSpPr>
          <p:nvPr/>
        </p:nvCxnSpPr>
        <p:spPr>
          <a:xfrm>
            <a:off x="716280" y="4953000"/>
            <a:ext cx="3779520" cy="9144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0" idx="4"/>
            <a:endCxn id="47" idx="0"/>
          </p:cNvCxnSpPr>
          <p:nvPr/>
        </p:nvCxnSpPr>
        <p:spPr>
          <a:xfrm flipH="1">
            <a:off x="4495800" y="4953000"/>
            <a:ext cx="3931920" cy="9144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BFO and Common Core Ontologies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876800" y="1219200"/>
            <a:ext cx="1752600" cy="685800"/>
          </a:xfrm>
          <a:prstGeom prst="ellipse">
            <a:avLst/>
          </a:prstGeom>
          <a:solidFill>
            <a:srgbClr val="00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Basic Formal Ontology (BFO)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438400" y="1295400"/>
            <a:ext cx="1752600" cy="609600"/>
          </a:xfrm>
          <a:prstGeom prst="ellipse">
            <a:avLst/>
          </a:prstGeom>
          <a:solidFill>
            <a:srgbClr val="00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Relation Ontology (RO)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81400" y="2133600"/>
            <a:ext cx="1828800" cy="609600"/>
          </a:xfrm>
          <a:prstGeom prst="ellipse">
            <a:avLst/>
          </a:prstGeom>
          <a:solidFill>
            <a:srgbClr val="00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RO BFO Bridge 1.1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581400" y="2971800"/>
            <a:ext cx="1828800" cy="762000"/>
          </a:xfrm>
          <a:prstGeom prst="ellipse">
            <a:avLst/>
          </a:prstGeom>
          <a:solidFill>
            <a:srgbClr val="00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Extended Relation Ontology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787640" y="4343400"/>
            <a:ext cx="1280160" cy="609600"/>
          </a:xfrm>
          <a:prstGeom prst="ellipse">
            <a:avLst/>
          </a:prstGeom>
          <a:solidFill>
            <a:srgbClr val="00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Time Ontology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4648200"/>
            <a:ext cx="1280160" cy="609600"/>
          </a:xfrm>
          <a:prstGeom prst="ellipse">
            <a:avLst/>
          </a:prstGeom>
          <a:solidFill>
            <a:srgbClr val="00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Quality Ontology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05400" y="4267200"/>
            <a:ext cx="1600200" cy="762000"/>
          </a:xfrm>
          <a:prstGeom prst="ellipse">
            <a:avLst/>
          </a:prstGeom>
          <a:solidFill>
            <a:srgbClr val="00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Information Entity Ontology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10000" y="4648200"/>
            <a:ext cx="1371600" cy="609600"/>
          </a:xfrm>
          <a:prstGeom prst="ellipse">
            <a:avLst/>
          </a:prstGeom>
          <a:solidFill>
            <a:srgbClr val="00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Geospatial Ontology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90800" y="4343400"/>
            <a:ext cx="1280160" cy="609600"/>
          </a:xfrm>
          <a:prstGeom prst="ellipse">
            <a:avLst/>
          </a:prstGeom>
          <a:solidFill>
            <a:srgbClr val="00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Event Ontology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95400" y="4648200"/>
            <a:ext cx="1371600" cy="609600"/>
          </a:xfrm>
          <a:prstGeom prst="ellipse">
            <a:avLst/>
          </a:prstGeom>
          <a:solidFill>
            <a:srgbClr val="00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Artifact Ontology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200" y="4343400"/>
            <a:ext cx="1280160" cy="609600"/>
          </a:xfrm>
          <a:prstGeom prst="ellipse">
            <a:avLst/>
          </a:prstGeom>
          <a:solidFill>
            <a:srgbClr val="00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Agent Ontology</a:t>
            </a:r>
            <a:endParaRPr lang="en-US" sz="1400" dirty="0">
              <a:solidFill>
                <a:prstClr val="white"/>
              </a:solidFill>
            </a:endParaRPr>
          </a:p>
        </p:txBody>
      </p:sp>
      <p:cxnSp>
        <p:nvCxnSpPr>
          <p:cNvPr id="18" name="Straight Arrow Connector 17"/>
          <p:cNvCxnSpPr>
            <a:stCxn id="7" idx="4"/>
            <a:endCxn id="8" idx="0"/>
          </p:cNvCxnSpPr>
          <p:nvPr/>
        </p:nvCxnSpPr>
        <p:spPr>
          <a:xfrm>
            <a:off x="3314700" y="1905000"/>
            <a:ext cx="1181100" cy="2286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4"/>
            <a:endCxn id="10" idx="0"/>
          </p:cNvCxnSpPr>
          <p:nvPr/>
        </p:nvCxnSpPr>
        <p:spPr>
          <a:xfrm>
            <a:off x="4495800" y="3733800"/>
            <a:ext cx="3931920" cy="6096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4"/>
            <a:endCxn id="9" idx="0"/>
          </p:cNvCxnSpPr>
          <p:nvPr/>
        </p:nvCxnSpPr>
        <p:spPr>
          <a:xfrm>
            <a:off x="4495800" y="2743200"/>
            <a:ext cx="0" cy="2286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4"/>
            <a:endCxn id="8" idx="0"/>
          </p:cNvCxnSpPr>
          <p:nvPr/>
        </p:nvCxnSpPr>
        <p:spPr>
          <a:xfrm flipH="1">
            <a:off x="4495800" y="1905000"/>
            <a:ext cx="1257300" cy="2286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4"/>
            <a:endCxn id="16" idx="0"/>
          </p:cNvCxnSpPr>
          <p:nvPr/>
        </p:nvCxnSpPr>
        <p:spPr>
          <a:xfrm flipH="1">
            <a:off x="716280" y="3733800"/>
            <a:ext cx="3779520" cy="6096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4"/>
            <a:endCxn id="15" idx="0"/>
          </p:cNvCxnSpPr>
          <p:nvPr/>
        </p:nvCxnSpPr>
        <p:spPr>
          <a:xfrm flipH="1">
            <a:off x="1981200" y="3733800"/>
            <a:ext cx="2514600" cy="9144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4"/>
            <a:endCxn id="11" idx="0"/>
          </p:cNvCxnSpPr>
          <p:nvPr/>
        </p:nvCxnSpPr>
        <p:spPr>
          <a:xfrm>
            <a:off x="4495800" y="3733800"/>
            <a:ext cx="2773680" cy="9144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9" idx="4"/>
            <a:endCxn id="12" idx="0"/>
          </p:cNvCxnSpPr>
          <p:nvPr/>
        </p:nvCxnSpPr>
        <p:spPr>
          <a:xfrm>
            <a:off x="4495800" y="3733800"/>
            <a:ext cx="1409700" cy="5334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4"/>
            <a:endCxn id="14" idx="0"/>
          </p:cNvCxnSpPr>
          <p:nvPr/>
        </p:nvCxnSpPr>
        <p:spPr>
          <a:xfrm flipH="1">
            <a:off x="3230880" y="3733800"/>
            <a:ext cx="1264920" cy="6096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9" idx="4"/>
            <a:endCxn id="13" idx="0"/>
          </p:cNvCxnSpPr>
          <p:nvPr/>
        </p:nvCxnSpPr>
        <p:spPr>
          <a:xfrm>
            <a:off x="4495800" y="3733800"/>
            <a:ext cx="0" cy="9144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3581400" y="5867400"/>
            <a:ext cx="1828800" cy="762000"/>
          </a:xfrm>
          <a:prstGeom prst="ellipse">
            <a:avLst/>
          </a:prstGeom>
          <a:solidFill>
            <a:srgbClr val="00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AIRS Mid-Level Ontology</a:t>
            </a:r>
            <a:endParaRPr lang="en-US" sz="1400" dirty="0">
              <a:solidFill>
                <a:prstClr val="white"/>
              </a:solidFill>
            </a:endParaRPr>
          </a:p>
        </p:txBody>
      </p:sp>
      <p:cxnSp>
        <p:nvCxnSpPr>
          <p:cNvPr id="49" name="Straight Arrow Connector 48"/>
          <p:cNvCxnSpPr>
            <a:stCxn id="15" idx="4"/>
            <a:endCxn id="47" idx="0"/>
          </p:cNvCxnSpPr>
          <p:nvPr/>
        </p:nvCxnSpPr>
        <p:spPr>
          <a:xfrm>
            <a:off x="1981200" y="5257800"/>
            <a:ext cx="2514600" cy="6096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4" idx="4"/>
            <a:endCxn id="47" idx="0"/>
          </p:cNvCxnSpPr>
          <p:nvPr/>
        </p:nvCxnSpPr>
        <p:spPr>
          <a:xfrm>
            <a:off x="3230880" y="4953000"/>
            <a:ext cx="1264920" cy="9144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3" idx="4"/>
            <a:endCxn id="47" idx="0"/>
          </p:cNvCxnSpPr>
          <p:nvPr/>
        </p:nvCxnSpPr>
        <p:spPr>
          <a:xfrm>
            <a:off x="4495800" y="5257800"/>
            <a:ext cx="0" cy="6096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2" idx="4"/>
            <a:endCxn id="47" idx="0"/>
          </p:cNvCxnSpPr>
          <p:nvPr/>
        </p:nvCxnSpPr>
        <p:spPr>
          <a:xfrm flipH="1">
            <a:off x="4495800" y="5029200"/>
            <a:ext cx="1409700" cy="8382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1" idx="4"/>
            <a:endCxn id="47" idx="0"/>
          </p:cNvCxnSpPr>
          <p:nvPr/>
        </p:nvCxnSpPr>
        <p:spPr>
          <a:xfrm flipH="1">
            <a:off x="4495800" y="5257800"/>
            <a:ext cx="2773680" cy="609600"/>
          </a:xfrm>
          <a:prstGeom prst="straightConnector1">
            <a:avLst/>
          </a:prstGeom>
          <a:ln w="158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9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Trackable Object Ontology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2" r="64275" b="13238"/>
          <a:stretch/>
        </p:blipFill>
        <p:spPr bwMode="auto">
          <a:xfrm>
            <a:off x="1371600" y="674668"/>
            <a:ext cx="6477000" cy="618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52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7463" y="1066800"/>
            <a:ext cx="9144001" cy="5410200"/>
          </a:xfrm>
        </p:spPr>
        <p:txBody>
          <a:bodyPr/>
          <a:lstStyle/>
          <a:p>
            <a:pPr lvl="1" eaLnBrk="1" hangingPunct="1"/>
            <a:r>
              <a:rPr lang="en-US" altLang="en-US" dirty="0" smtClean="0"/>
              <a:t>CHEBI: Chemical Entities of Biological Interest</a:t>
            </a:r>
          </a:p>
          <a:p>
            <a:pPr lvl="1" eaLnBrk="1" hangingPunct="1"/>
            <a:r>
              <a:rPr lang="en-US" altLang="en-US" dirty="0" smtClean="0"/>
              <a:t>GO: Gene Ontology</a:t>
            </a:r>
          </a:p>
          <a:p>
            <a:pPr lvl="1" eaLnBrk="1" hangingPunct="1"/>
            <a:r>
              <a:rPr lang="en-US" altLang="en-US" dirty="0" smtClean="0"/>
              <a:t>OBI: Ontology for Biomedical Investigations	</a:t>
            </a:r>
          </a:p>
          <a:p>
            <a:pPr lvl="1" eaLnBrk="1" hangingPunct="1"/>
            <a:r>
              <a:rPr lang="en-US" altLang="en-US" dirty="0" smtClean="0"/>
              <a:t>PATO: Phenotypic Quality Ontology</a:t>
            </a:r>
          </a:p>
          <a:p>
            <a:pPr lvl="1" eaLnBrk="1" hangingPunct="1"/>
            <a:r>
              <a:rPr lang="en-US" altLang="en-US" dirty="0" smtClean="0"/>
              <a:t>PO: Plant Ontology</a:t>
            </a:r>
          </a:p>
          <a:p>
            <a:pPr lvl="1" eaLnBrk="1" hangingPunct="1"/>
            <a:r>
              <a:rPr lang="en-US" altLang="en-US" dirty="0" smtClean="0"/>
              <a:t>PATO: Phenotypic Quality Ontology</a:t>
            </a:r>
          </a:p>
          <a:p>
            <a:pPr lvl="1" eaLnBrk="1" hangingPunct="1"/>
            <a:r>
              <a:rPr lang="en-US" altLang="en-US" dirty="0" smtClean="0"/>
              <a:t>PRO: Protein Ontology</a:t>
            </a:r>
          </a:p>
          <a:p>
            <a:pPr lvl="1" eaLnBrk="1" hangingPunct="1"/>
            <a:r>
              <a:rPr lang="en-US" altLang="en-US" dirty="0" smtClean="0"/>
              <a:t>XAO: </a:t>
            </a:r>
            <a:r>
              <a:rPr lang="en-US" altLang="en-US" dirty="0" err="1" smtClean="0"/>
              <a:t>Xenopus</a:t>
            </a:r>
            <a:r>
              <a:rPr lang="en-US" altLang="en-US" dirty="0" smtClean="0"/>
              <a:t> Anatomy Ontology</a:t>
            </a:r>
          </a:p>
          <a:p>
            <a:pPr lvl="1" eaLnBrk="1" hangingPunct="1"/>
            <a:r>
              <a:rPr lang="en-US" altLang="en-US" dirty="0" smtClean="0"/>
              <a:t>ZFA: </a:t>
            </a:r>
            <a:r>
              <a:rPr lang="en-US" altLang="en-US" dirty="0" err="1" smtClean="0"/>
              <a:t>Zebrafish</a:t>
            </a:r>
            <a:r>
              <a:rPr lang="en-US" altLang="en-US" dirty="0" smtClean="0"/>
              <a:t> Anatomy Ontology </a:t>
            </a:r>
          </a:p>
        </p:txBody>
      </p:sp>
      <p:sp>
        <p:nvSpPr>
          <p:cNvPr id="19046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 anchor="t"/>
          <a:lstStyle/>
          <a:p>
            <a:pPr marL="342900" indent="-342900" eaLnBrk="1" hangingPunct="1"/>
            <a:r>
              <a:rPr lang="en-US" altLang="en-US" sz="3600" b="1" smtClean="0"/>
              <a:t>http://obofoundry.org</a:t>
            </a:r>
            <a:endParaRPr lang="en-US" altLang="en-US" b="1" smtClean="0"/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95326-D37F-49A6-9B4B-9085728A72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11876" r="40147" b="6249"/>
          <a:stretch/>
        </p:blipFill>
        <p:spPr bwMode="auto">
          <a:xfrm>
            <a:off x="15240" y="-1"/>
            <a:ext cx="9128760" cy="687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66360" y="6172200"/>
            <a:ext cx="32019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http://</a:t>
            </a:r>
            <a:r>
              <a:rPr lang="en-US" sz="2000" b="1" dirty="0" smtClean="0">
                <a:solidFill>
                  <a:prstClr val="black"/>
                </a:solidFill>
              </a:rPr>
              <a:t>www.ifomis.org/bfo/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84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2AC7E-F932-4DB3-85C5-734A42A3892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1" r="34407" b="3749"/>
          <a:stretch/>
        </p:blipFill>
        <p:spPr bwMode="auto">
          <a:xfrm>
            <a:off x="0" y="-25400"/>
            <a:ext cx="9144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04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OBO Foundry approach extended into other domains</a:t>
            </a:r>
          </a:p>
        </p:txBody>
      </p:sp>
      <p:sp>
        <p:nvSpPr>
          <p:cNvPr id="195587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8229600" cy="4602163"/>
          </a:xfrm>
        </p:spPr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19558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2E303A-CF91-405C-B0EC-AD3461DBF3DE}" type="slidenum">
              <a:rPr lang="en-US" altLang="en-US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85800" y="1752600"/>
          <a:ext cx="7848600" cy="240823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8000"/>
                <a:gridCol w="4800600"/>
              </a:tblGrid>
              <a:tr h="9450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/>
                        <a:t>NIF Standard</a:t>
                      </a:r>
                    </a:p>
                    <a:p>
                      <a:endParaRPr lang="en-US" sz="2800" b="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/>
                        <a:t>Neuroscience Information Framework </a:t>
                      </a:r>
                      <a:endParaRPr lang="en-US" sz="2800" b="0" dirty="0"/>
                    </a:p>
                  </a:txBody>
                  <a:tcPr marT="45726" marB="45726"/>
                </a:tc>
              </a:tr>
              <a:tr h="51822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IDO Consortium</a:t>
                      </a:r>
                      <a:endParaRPr lang="en-US" sz="2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Infectious</a:t>
                      </a:r>
                      <a:r>
                        <a:rPr lang="en-US" sz="2800" baseline="0" dirty="0" smtClean="0"/>
                        <a:t> Disease Ontology</a:t>
                      </a:r>
                      <a:endParaRPr lang="en-US" sz="2800" dirty="0"/>
                    </a:p>
                  </a:txBody>
                  <a:tcPr marT="45726" marB="45726"/>
                </a:tc>
              </a:tr>
              <a:tr h="945005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cROP</a:t>
                      </a:r>
                      <a:endParaRPr lang="en-US" sz="2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Common Reference Ontologies for Plants</a:t>
                      </a:r>
                      <a:endParaRPr lang="en-US" sz="28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633092"/>
              </p:ext>
            </p:extLst>
          </p:nvPr>
        </p:nvGraphicFramePr>
        <p:xfrm>
          <a:off x="685800" y="4192249"/>
          <a:ext cx="7848600" cy="256261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8000"/>
                <a:gridCol w="4800600"/>
              </a:tblGrid>
              <a:tr h="473751">
                <a:tc>
                  <a:txBody>
                    <a:bodyPr/>
                    <a:lstStyle/>
                    <a:p>
                      <a:r>
                        <a:rPr lang="en-US" sz="2800" b="0" baseline="0" dirty="0" smtClean="0"/>
                        <a:t>MilPortal.org</a:t>
                      </a:r>
                      <a:endParaRPr lang="en-US" sz="2800" b="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smtClean="0">
                          <a:solidFill>
                            <a:srgbClr val="000000"/>
                          </a:solidFill>
                        </a:rPr>
                        <a:t>Military Ontology</a:t>
                      </a:r>
                    </a:p>
                  </a:txBody>
                  <a:tcPr marT="45734" marB="45734"/>
                </a:tc>
              </a:tr>
              <a:tr h="86387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AIRS Ontology Suite / Common Core</a:t>
                      </a:r>
                      <a:endParaRPr lang="en-US" sz="2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Actionable Intelligence</a:t>
                      </a:r>
                      <a:r>
                        <a:rPr lang="en-US" sz="2800" baseline="0" dirty="0" smtClean="0"/>
                        <a:t> Retrieval System</a:t>
                      </a:r>
                    </a:p>
                  </a:txBody>
                  <a:tcPr marT="45734" marB="45734"/>
                </a:tc>
              </a:tr>
              <a:tr h="1099522">
                <a:tc>
                  <a:txBody>
                    <a:bodyPr/>
                    <a:lstStyle/>
                    <a:p>
                      <a:r>
                        <a:rPr lang="en-US" sz="2800" baseline="0" dirty="0" smtClean="0"/>
                        <a:t>UNEP Ontology Framework</a:t>
                      </a:r>
                      <a:endParaRPr lang="en-US" sz="2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United Nations Environment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Programme</a:t>
                      </a:r>
                      <a:endParaRPr lang="en-US" sz="2800" dirty="0"/>
                    </a:p>
                  </a:txBody>
                  <a:tcPr marT="45734" marB="4573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1535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dirty="0" smtClean="0"/>
              <a:t>       Ontologies | Benchmarks</a:t>
            </a:r>
          </a:p>
        </p:txBody>
      </p:sp>
      <p:sp>
        <p:nvSpPr>
          <p:cNvPr id="195587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8229600" cy="4602163"/>
          </a:xfrm>
        </p:spPr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19558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2E303A-CF91-405C-B0EC-AD3461DBF3DE}" type="slidenum">
              <a:rPr lang="en-US" altLang="en-US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457233"/>
              </p:ext>
            </p:extLst>
          </p:nvPr>
        </p:nvGraphicFramePr>
        <p:xfrm>
          <a:off x="685800" y="1219200"/>
          <a:ext cx="7848600" cy="336823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8000"/>
                <a:gridCol w="4800600"/>
              </a:tblGrid>
              <a:tr h="762000">
                <a:tc>
                  <a:txBody>
                    <a:bodyPr/>
                    <a:lstStyle/>
                    <a:p>
                      <a:r>
                        <a:rPr lang="en-US" sz="2800" b="0" dirty="0" smtClean="0"/>
                        <a:t>OBO Foundry</a:t>
                      </a:r>
                      <a:endParaRPr lang="en-US" sz="2800" b="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/>
                        <a:t>Oxford Dictionary of Molecular Biology</a:t>
                      </a:r>
                      <a:endParaRPr lang="en-US" sz="2800" b="0" dirty="0"/>
                    </a:p>
                  </a:txBody>
                  <a:tcPr marT="45726" marB="45726"/>
                </a:tc>
              </a:tr>
              <a:tr h="9601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NIF Standard</a:t>
                      </a:r>
                    </a:p>
                    <a:p>
                      <a:endParaRPr lang="en-US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Neuroscience published literature</a:t>
                      </a:r>
                    </a:p>
                  </a:txBody>
                  <a:tcPr marT="45726" marB="45726"/>
                </a:tc>
              </a:tr>
              <a:tr h="51822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IDO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Textbook Immunology </a:t>
                      </a:r>
                      <a:endParaRPr lang="en-US" sz="2800" dirty="0"/>
                    </a:p>
                  </a:txBody>
                  <a:tcPr marT="45726" marB="45726"/>
                </a:tc>
              </a:tr>
              <a:tr h="945005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cROP</a:t>
                      </a:r>
                      <a:endParaRPr lang="en-US" sz="2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Plant</a:t>
                      </a:r>
                      <a:r>
                        <a:rPr lang="en-US" sz="2800" baseline="0" dirty="0" smtClean="0"/>
                        <a:t> genomics</a:t>
                      </a:r>
                      <a:endParaRPr lang="en-US" sz="28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445063"/>
              </p:ext>
            </p:extLst>
          </p:nvPr>
        </p:nvGraphicFramePr>
        <p:xfrm>
          <a:off x="685800" y="4192249"/>
          <a:ext cx="7848600" cy="256261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8000"/>
                <a:gridCol w="4800600"/>
              </a:tblGrid>
              <a:tr h="473751">
                <a:tc>
                  <a:txBody>
                    <a:bodyPr/>
                    <a:lstStyle/>
                    <a:p>
                      <a:r>
                        <a:rPr lang="en-US" sz="2800" b="0" baseline="0" dirty="0" smtClean="0"/>
                        <a:t>MilPortal.org</a:t>
                      </a:r>
                      <a:endParaRPr lang="en-US" sz="2800" b="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34" marB="45734"/>
                </a:tc>
              </a:tr>
              <a:tr h="86387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AIRS Ontology Suite / Common Core</a:t>
                      </a:r>
                      <a:endParaRPr lang="en-US" sz="2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34" marB="45734"/>
                </a:tc>
              </a:tr>
              <a:tr h="1099522">
                <a:tc>
                  <a:txBody>
                    <a:bodyPr/>
                    <a:lstStyle/>
                    <a:p>
                      <a:r>
                        <a:rPr lang="en-US" sz="2800" baseline="0" dirty="0" smtClean="0"/>
                        <a:t>UNEP Ontology Framework</a:t>
                      </a:r>
                      <a:endParaRPr lang="en-US" sz="2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UN documents,</a:t>
                      </a:r>
                      <a:r>
                        <a:rPr lang="en-US" sz="2800" baseline="0" dirty="0" smtClean="0"/>
                        <a:t> outcomes of Millennium Development Goal </a:t>
                      </a:r>
                      <a:endParaRPr lang="en-US" sz="2800" dirty="0"/>
                    </a:p>
                  </a:txBody>
                  <a:tcPr marT="45734" marB="4573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0358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dirty="0" smtClean="0"/>
              <a:t>       Ontologies | Benchmarks</a:t>
            </a:r>
          </a:p>
        </p:txBody>
      </p:sp>
      <p:sp>
        <p:nvSpPr>
          <p:cNvPr id="195587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8229600" cy="4602163"/>
          </a:xfrm>
        </p:spPr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19558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2E303A-CF91-405C-B0EC-AD3461DBF3DE}" type="slidenum">
              <a:rPr lang="en-US" altLang="en-US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506612"/>
              </p:ext>
            </p:extLst>
          </p:nvPr>
        </p:nvGraphicFramePr>
        <p:xfrm>
          <a:off x="685800" y="1219200"/>
          <a:ext cx="7848600" cy="336823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8000"/>
                <a:gridCol w="4800600"/>
              </a:tblGrid>
              <a:tr h="762000">
                <a:tc>
                  <a:txBody>
                    <a:bodyPr/>
                    <a:lstStyle/>
                    <a:p>
                      <a:r>
                        <a:rPr lang="en-US" sz="2800" b="0" dirty="0" smtClean="0"/>
                        <a:t>OBO Foundry</a:t>
                      </a:r>
                      <a:endParaRPr lang="en-US" sz="2800" b="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/>
                        <a:t>Oxford Dictionary of Molecular Biology</a:t>
                      </a:r>
                      <a:endParaRPr lang="en-US" sz="2800" b="0" dirty="0"/>
                    </a:p>
                  </a:txBody>
                  <a:tcPr marT="45726" marB="45726"/>
                </a:tc>
              </a:tr>
              <a:tr h="9601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NIF Standard</a:t>
                      </a:r>
                    </a:p>
                    <a:p>
                      <a:endParaRPr lang="en-US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Neuroscience published literature</a:t>
                      </a:r>
                    </a:p>
                  </a:txBody>
                  <a:tcPr marT="45726" marB="45726"/>
                </a:tc>
              </a:tr>
              <a:tr h="51822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IDO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Textbook Immunology </a:t>
                      </a:r>
                      <a:endParaRPr lang="en-US" sz="2800" dirty="0"/>
                    </a:p>
                  </a:txBody>
                  <a:tcPr marT="45726" marB="45726"/>
                </a:tc>
              </a:tr>
              <a:tr h="945005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cROP</a:t>
                      </a:r>
                      <a:endParaRPr lang="en-US" sz="2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Plant</a:t>
                      </a:r>
                      <a:r>
                        <a:rPr lang="en-US" sz="2800" baseline="0" dirty="0" smtClean="0"/>
                        <a:t> genomics</a:t>
                      </a:r>
                      <a:endParaRPr lang="en-US" sz="28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84890"/>
              </p:ext>
            </p:extLst>
          </p:nvPr>
        </p:nvGraphicFramePr>
        <p:xfrm>
          <a:off x="685800" y="4192249"/>
          <a:ext cx="7848600" cy="256261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8000"/>
                <a:gridCol w="4800600"/>
              </a:tblGrid>
              <a:tr h="473751">
                <a:tc>
                  <a:txBody>
                    <a:bodyPr/>
                    <a:lstStyle/>
                    <a:p>
                      <a:r>
                        <a:rPr lang="en-US" sz="2800" b="0" baseline="0" dirty="0" smtClean="0"/>
                        <a:t>MilPortal.org</a:t>
                      </a:r>
                      <a:endParaRPr lang="en-US" sz="2800" b="0" dirty="0"/>
                    </a:p>
                  </a:txBody>
                  <a:tcPr marT="45734" marB="45734"/>
                </a:tc>
                <a:tc rowSpan="2">
                  <a:txBody>
                    <a:bodyPr/>
                    <a:lstStyle/>
                    <a:p>
                      <a:endParaRPr lang="en-US" sz="25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Joint doctrine</a:t>
                      </a:r>
                      <a:endParaRPr lang="en-US" sz="2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4" marB="45734"/>
                </a:tc>
              </a:tr>
              <a:tr h="86387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AIRS Ontology Suite / Common Core</a:t>
                      </a:r>
                      <a:endParaRPr lang="en-US" sz="2800" dirty="0"/>
                    </a:p>
                  </a:txBody>
                  <a:tcPr marT="45734" marB="45734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T="45734" marB="45734"/>
                </a:tc>
              </a:tr>
              <a:tr h="1099522">
                <a:tc>
                  <a:txBody>
                    <a:bodyPr/>
                    <a:lstStyle/>
                    <a:p>
                      <a:r>
                        <a:rPr lang="en-US" sz="2800" baseline="0" dirty="0" smtClean="0"/>
                        <a:t>UNEP Ontology Framework</a:t>
                      </a:r>
                      <a:endParaRPr lang="en-US" sz="2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UN documents,</a:t>
                      </a:r>
                      <a:r>
                        <a:rPr lang="en-US" sz="2800" baseline="0" dirty="0" smtClean="0"/>
                        <a:t> outcomes of Millennium Development Goal </a:t>
                      </a:r>
                      <a:endParaRPr lang="en-US" sz="2800" dirty="0"/>
                    </a:p>
                  </a:txBody>
                  <a:tcPr marT="45734" marB="4573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38554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0" y="0"/>
            <a:ext cx="4572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9443" name="Line 2"/>
          <p:cNvSpPr>
            <a:spLocks noChangeShapeType="1"/>
          </p:cNvSpPr>
          <p:nvPr/>
        </p:nvSpPr>
        <p:spPr bwMode="auto">
          <a:xfrm>
            <a:off x="2419350" y="2273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9444" name="Line 3"/>
          <p:cNvSpPr>
            <a:spLocks noChangeShapeType="1"/>
          </p:cNvSpPr>
          <p:nvPr/>
        </p:nvSpPr>
        <p:spPr bwMode="auto">
          <a:xfrm>
            <a:off x="2419350" y="2273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0708" name="Group 4"/>
          <p:cNvGraphicFramePr>
            <a:graphicFrameLocks noGrp="1"/>
          </p:cNvGraphicFramePr>
          <p:nvPr>
            <p:extLst/>
          </p:nvPr>
        </p:nvGraphicFramePr>
        <p:xfrm>
          <a:off x="228600" y="457200"/>
          <a:ext cx="8534400" cy="4796783"/>
        </p:xfrm>
        <a:graphic>
          <a:graphicData uri="http://schemas.openxmlformats.org/drawingml/2006/table">
            <a:tbl>
              <a:tblPr/>
              <a:tblGrid>
                <a:gridCol w="1371600"/>
                <a:gridCol w="838200"/>
                <a:gridCol w="1066800"/>
                <a:gridCol w="533400"/>
                <a:gridCol w="990600"/>
                <a:gridCol w="533400"/>
                <a:gridCol w="1143000"/>
                <a:gridCol w="20574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                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RELATION TO TIME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CONTINUANT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OCCURRENT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GRANULARITY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INDEPENDENT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CONTINUANT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DEPENDENT CONTINUANT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+mn-ea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54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ORGAN AND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ORGANISM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Organism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NCBI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Taxonomy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Anatomical Entity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(FMA, CARO)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Organ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Function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(FMP, CPRO)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Biological Process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Ontology for Biomedical Investigations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(OBI)</a:t>
                      </a: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0413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CELL AND CELLULAR COMPONENT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(CL)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Cellular Component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(FMA, GO)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Cellular Function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413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MOLECULE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ChEBI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, SO,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RnaO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PrO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Molecular Function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Molecular Process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189485" name="TextBox 9"/>
          <p:cNvSpPr txBox="1">
            <a:spLocks noChangeArrowheads="1"/>
          </p:cNvSpPr>
          <p:nvPr/>
        </p:nvSpPr>
        <p:spPr bwMode="auto">
          <a:xfrm rot="-5400000">
            <a:off x="2101334" y="3244333"/>
            <a:ext cx="33527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 Ontology (ENVO)</a:t>
            </a:r>
            <a:r>
              <a:rPr lang="en-US" alt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48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62EF77B1-54D9-45D4-BD78-9B7FD6E01AF1}" type="slidenum">
              <a:rPr lang="en-US" altLang="en-US" sz="1200" smtClean="0">
                <a:solidFill>
                  <a:srgbClr val="898989"/>
                </a:solidFill>
                <a:latin typeface="Arial" pitchFamily="34" charset="0"/>
                <a:cs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35</a:t>
            </a:fld>
            <a:endParaRPr lang="en-US" altLang="en-US" sz="1200" smtClean="0">
              <a:solidFill>
                <a:srgbClr val="89898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 rot="-5400000">
            <a:off x="3880367" y="2756726"/>
            <a:ext cx="281939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Phenotypic Quality (PATO)</a:t>
            </a:r>
            <a:endParaRPr lang="en-US" altLang="en-US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0" y="5562600"/>
            <a:ext cx="9144000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Recognizing a new family of </a:t>
            </a:r>
            <a:r>
              <a:rPr lang="en-US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protocol-driven </a:t>
            </a:r>
            <a:r>
              <a:rPr lang="en-US" alt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processes (investigation, assay, …)</a:t>
            </a:r>
            <a:endParaRPr lang="en-US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218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Line 2"/>
          <p:cNvSpPr>
            <a:spLocks noChangeShapeType="1"/>
          </p:cNvSpPr>
          <p:nvPr/>
        </p:nvSpPr>
        <p:spPr bwMode="auto">
          <a:xfrm>
            <a:off x="2935285" y="2273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835" name="Line 3"/>
          <p:cNvSpPr>
            <a:spLocks noChangeShapeType="1"/>
          </p:cNvSpPr>
          <p:nvPr/>
        </p:nvSpPr>
        <p:spPr bwMode="auto">
          <a:xfrm>
            <a:off x="2935285" y="2273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72109" name="Group 45"/>
          <p:cNvGraphicFramePr>
            <a:graphicFrameLocks noGrp="1"/>
          </p:cNvGraphicFramePr>
          <p:nvPr>
            <p:extLst/>
          </p:nvPr>
        </p:nvGraphicFramePr>
        <p:xfrm>
          <a:off x="1125536" y="2590800"/>
          <a:ext cx="7027864" cy="3029032"/>
        </p:xfrm>
        <a:graphic>
          <a:graphicData uri="http://schemas.openxmlformats.org/drawingml/2006/table">
            <a:tbl>
              <a:tblPr/>
              <a:tblGrid>
                <a:gridCol w="1922463"/>
                <a:gridCol w="1981200"/>
                <a:gridCol w="1143000"/>
                <a:gridCol w="1981201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Anatomy Ontology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(FMA*, CARO)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Disease Ontology (OGMS, IDO, HDO, HPO)</a:t>
                      </a: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ea typeface="+mn-ea"/>
                          <a:cs typeface="Times New Roman" pitchFamily="18" charset="0"/>
                        </a:rPr>
                        <a:t>Bio-logical Process</a:t>
                      </a:r>
                      <a:endParaRPr lang="en-US" sz="2400" dirty="0" smtClean="0"/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800" dirty="0"/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000" dirty="0" smtClean="0"/>
                        <a:t>Protocol-driven</a:t>
                      </a:r>
                      <a:r>
                        <a:rPr lang="en-US" sz="4000" baseline="0" dirty="0" smtClean="0"/>
                        <a:t> process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000" baseline="0" dirty="0" smtClean="0"/>
                        <a:t>(OBI)</a:t>
                      </a:r>
                      <a:endParaRPr lang="en-US" sz="4000" dirty="0"/>
                    </a:p>
                  </a:txBody>
                  <a:tcPr marL="0" marR="0" marT="0" marB="45725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  Ontology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(CL)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1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Subcellular Anatomy Ontology (SAO)</a:t>
                      </a: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Phenotypic Quality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Ontology</a:t>
                      </a:r>
                      <a:b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(PATO)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34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Sequence Ontology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 (SO)</a:t>
                      </a: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Molecular Function Ontology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5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Protein Ontology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(PRO)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0863" name="Text Box 41"/>
          <p:cNvSpPr txBox="1">
            <a:spLocks noChangeArrowheads="1"/>
          </p:cNvSpPr>
          <p:nvPr/>
        </p:nvSpPr>
        <p:spPr bwMode="auto">
          <a:xfrm>
            <a:off x="7883" y="5888421"/>
            <a:ext cx="8915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sz="3000" dirty="0" smtClean="0">
                <a:solidFill>
                  <a:srgbClr val="000000"/>
                </a:solidFill>
                <a:cs typeface="Arial" pitchFamily="34" charset="0"/>
              </a:rPr>
              <a:t>           Extension Strategy +  Modular Organization</a:t>
            </a:r>
            <a:endParaRPr lang="en-US" altLang="en-US" sz="20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12" name="Group 45"/>
          <p:cNvGraphicFramePr>
            <a:graphicFrameLocks noGrp="1"/>
          </p:cNvGraphicFramePr>
          <p:nvPr>
            <p:extLst/>
          </p:nvPr>
        </p:nvGraphicFramePr>
        <p:xfrm>
          <a:off x="1125535" y="1295400"/>
          <a:ext cx="7027864" cy="1265238"/>
        </p:xfrm>
        <a:graphic>
          <a:graphicData uri="http://schemas.openxmlformats.org/drawingml/2006/table">
            <a:tbl>
              <a:tblPr/>
              <a:tblGrid>
                <a:gridCol w="1922465"/>
                <a:gridCol w="1981200"/>
                <a:gridCol w="3124199"/>
              </a:tblGrid>
              <a:tr h="1265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Independent Continuant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(~Thing))</a:t>
                      </a:r>
                    </a:p>
                  </a:txBody>
                  <a:tcPr marL="0" marR="0" marT="0" marB="4573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Dependent Continuant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(~Attribute)</a:t>
                      </a:r>
                    </a:p>
                  </a:txBody>
                  <a:tcPr marL="0" marR="0" marT="0" marB="4573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small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Occurrent</a:t>
                      </a:r>
                      <a:endParaRPr kumimoji="0" lang="en-US" sz="2000" b="0" i="0" u="none" strike="noStrike" cap="small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(~Process)</a:t>
                      </a:r>
                    </a:p>
                  </a:txBody>
                  <a:tcPr marL="0" marR="0" marT="0" marB="45731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Trapezoid 14"/>
          <p:cNvSpPr/>
          <p:nvPr/>
        </p:nvSpPr>
        <p:spPr bwMode="auto">
          <a:xfrm>
            <a:off x="1125535" y="685800"/>
            <a:ext cx="7027864" cy="609600"/>
          </a:xfrm>
          <a:prstGeom prst="trapezoid">
            <a:avLst>
              <a:gd name="adj" fmla="val 103997"/>
            </a:avLst>
          </a:prstGeom>
          <a:solidFill>
            <a:schemeClr val="bg1"/>
          </a:solidFill>
          <a:ln w="1968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Basic Formal Ontology (BFO)</a:t>
            </a:r>
          </a:p>
        </p:txBody>
      </p:sp>
      <p:sp>
        <p:nvSpPr>
          <p:cNvPr id="12087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26E7DE0-538D-47CA-8009-906899455F0E}" type="slidenum">
              <a:rPr lang="en-US" altLang="en-US" sz="1200" smtClean="0">
                <a:solidFill>
                  <a:srgbClr val="898989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r>
              <a:rPr lang="en-US" altLang="en-US" sz="1200" smtClean="0">
                <a:solidFill>
                  <a:srgbClr val="898989"/>
                </a:solidFill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2363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3569" name="Picture 2" descr="File:Investig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8804"/>
            <a:ext cx="9144001" cy="356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72440" y="5247755"/>
            <a:ext cx="82143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4F81B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Structure of a typical investigation as viewed by OBI </a:t>
            </a:r>
            <a:br>
              <a:rPr lang="en-US" altLang="en-US" sz="2400" b="1" dirty="0" smtClean="0">
                <a:solidFill>
                  <a:srgbClr val="4F81B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</a:br>
            <a:r>
              <a:rPr lang="en-US" altLang="en-US" sz="2400" b="1" dirty="0" smtClean="0">
                <a:solidFill>
                  <a:srgbClr val="4F81BD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(from http://obi-ontology.org/page/Investigation)</a:t>
            </a:r>
            <a:endParaRPr lang="en-US" altLang="en-US" sz="5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mtClean="0">
                <a:solidFill>
                  <a:prstClr val="black"/>
                </a:solidFill>
              </a:rPr>
              <a:t>The Ontology for Biomedical Investigations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0" y="0"/>
            <a:ext cx="4572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9443" name="Line 2"/>
          <p:cNvSpPr>
            <a:spLocks noChangeShapeType="1"/>
          </p:cNvSpPr>
          <p:nvPr/>
        </p:nvSpPr>
        <p:spPr bwMode="auto">
          <a:xfrm>
            <a:off x="2419350" y="2273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9444" name="Line 3"/>
          <p:cNvSpPr>
            <a:spLocks noChangeShapeType="1"/>
          </p:cNvSpPr>
          <p:nvPr/>
        </p:nvSpPr>
        <p:spPr bwMode="auto">
          <a:xfrm>
            <a:off x="2419350" y="2273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0708" name="Group 4"/>
          <p:cNvGraphicFramePr>
            <a:graphicFrameLocks noGrp="1"/>
          </p:cNvGraphicFramePr>
          <p:nvPr>
            <p:extLst/>
          </p:nvPr>
        </p:nvGraphicFramePr>
        <p:xfrm>
          <a:off x="228600" y="457200"/>
          <a:ext cx="8534400" cy="4851287"/>
        </p:xfrm>
        <a:graphic>
          <a:graphicData uri="http://schemas.openxmlformats.org/drawingml/2006/table">
            <a:tbl>
              <a:tblPr/>
              <a:tblGrid>
                <a:gridCol w="1371600"/>
                <a:gridCol w="838200"/>
                <a:gridCol w="1066800"/>
                <a:gridCol w="533400"/>
                <a:gridCol w="990600"/>
                <a:gridCol w="533400"/>
                <a:gridCol w="1447800"/>
                <a:gridCol w="876300"/>
                <a:gridCol w="8763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                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RELATION TO TIME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CONTINUANT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+mn-ea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OCCURRENT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GRANULARITY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INDEPENDENT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CONTINUANT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DEPENDENT CONTINUANT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ea typeface="+mn-ea"/>
                          <a:cs typeface="Arial" charset="0"/>
                        </a:rPr>
                        <a:t>INFORMATION ARTIFACT</a:t>
                      </a: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4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ORGAN AND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ORGANISM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Organism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NCBI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Taxonomy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Anatomical Entity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(FMA, CARO)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Organ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Function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(FMP, CPRO)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  <a:defRPr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IAO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Software,  Algorithms,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…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Sequence Data,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EHR Data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…</a:t>
                      </a:r>
                      <a:b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</a:b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Biological Process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OBI</a:t>
                      </a: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0413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CELL AND CELLULAR COMPONENT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(CL)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Cellular Component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(FMA, GO)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Cellular Function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413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MOLECULE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ChEBI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, SO,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RnaO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PrO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Molecular Function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Images,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Image Data,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Flow Cytometry Data, …</a:t>
                      </a:r>
                    </a:p>
                  </a:txBody>
                  <a:tcPr marL="0" marR="0" marT="45716" marB="45716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Molecular Process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OBI: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Imaging</a:t>
                      </a:r>
                    </a:p>
                  </a:txBody>
                  <a:tcPr marL="0" marR="0" marT="45716" marB="45716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189485" name="TextBox 9"/>
          <p:cNvSpPr txBox="1">
            <a:spLocks noChangeArrowheads="1"/>
          </p:cNvSpPr>
          <p:nvPr/>
        </p:nvSpPr>
        <p:spPr bwMode="auto">
          <a:xfrm rot="-5400000">
            <a:off x="2101334" y="3244333"/>
            <a:ext cx="33527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 Ontology (ENVO)</a:t>
            </a:r>
            <a:r>
              <a:rPr lang="en-US" alt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48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62EF77B1-54D9-45D4-BD78-9B7FD6E01AF1}" type="slidenum">
              <a:rPr lang="en-US" altLang="en-US" sz="1200" smtClean="0">
                <a:solidFill>
                  <a:srgbClr val="898989"/>
                </a:solidFill>
                <a:latin typeface="Arial" pitchFamily="34" charset="0"/>
                <a:cs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38</a:t>
            </a:fld>
            <a:endParaRPr lang="en-US" altLang="en-US" sz="1200" smtClean="0">
              <a:solidFill>
                <a:srgbClr val="89898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 rot="-5400000">
            <a:off x="3880367" y="2756726"/>
            <a:ext cx="281939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Phenotypic Quality (PATO)</a:t>
            </a:r>
            <a:endParaRPr lang="en-US" altLang="en-US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0" y="5562600"/>
            <a:ext cx="9144000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Recognizing a new family of information entities: data, publications, images, algorithms …</a:t>
            </a:r>
            <a:endParaRPr lang="en-US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61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Line 2"/>
          <p:cNvSpPr>
            <a:spLocks noChangeShapeType="1"/>
          </p:cNvSpPr>
          <p:nvPr/>
        </p:nvSpPr>
        <p:spPr bwMode="auto">
          <a:xfrm>
            <a:off x="2419350" y="2273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835" name="Line 3"/>
          <p:cNvSpPr>
            <a:spLocks noChangeShapeType="1"/>
          </p:cNvSpPr>
          <p:nvPr/>
        </p:nvSpPr>
        <p:spPr bwMode="auto">
          <a:xfrm>
            <a:off x="2419350" y="2273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72109" name="Group 45"/>
          <p:cNvGraphicFramePr>
            <a:graphicFrameLocks noGrp="1"/>
          </p:cNvGraphicFramePr>
          <p:nvPr>
            <p:extLst/>
          </p:nvPr>
        </p:nvGraphicFramePr>
        <p:xfrm>
          <a:off x="609601" y="2590800"/>
          <a:ext cx="8170863" cy="3029032"/>
        </p:xfrm>
        <a:graphic>
          <a:graphicData uri="http://schemas.openxmlformats.org/drawingml/2006/table">
            <a:tbl>
              <a:tblPr/>
              <a:tblGrid>
                <a:gridCol w="1904999"/>
                <a:gridCol w="1981200"/>
                <a:gridCol w="1752600"/>
                <a:gridCol w="1219200"/>
                <a:gridCol w="1312864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Anatomy Ontology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(FMA*, CARO)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Disease Ontology (OGMS, IDO, HDO, HPO)</a:t>
                      </a: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dirty="0" smtClean="0"/>
                        <a:t>Data</a:t>
                      </a:r>
                      <a:endParaRPr lang="en-US" sz="3200" dirty="0"/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ea typeface="+mn-ea"/>
                          <a:cs typeface="Times New Roman" pitchFamily="18" charset="0"/>
                        </a:rPr>
                        <a:t>Biological Process</a:t>
                      </a:r>
                      <a:endParaRPr lang="en-US" sz="1800" dirty="0"/>
                    </a:p>
                  </a:txBody>
                  <a:tcPr marL="0" marR="0" marT="0" marB="45725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dirty="0" smtClean="0"/>
                        <a:t>Assays</a:t>
                      </a:r>
                      <a:endParaRPr lang="en-US" sz="2800" dirty="0"/>
                    </a:p>
                  </a:txBody>
                  <a:tcPr marL="0" marR="0" marT="0" marB="45725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  Ontology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(CL)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dirty="0"/>
                    </a:p>
                  </a:txBody>
                  <a:tcPr marL="0" marR="0" marT="0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1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Subcellular Anatomy Ontology (SAO)</a:t>
                      </a: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Phenotypic Quality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Ontology</a:t>
                      </a:r>
                      <a:b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(PATO)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34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Sequence Ontology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 (SO)</a:t>
                      </a: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Molecular Function Ontology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5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Protein Ontology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(PRO)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0863" name="Text Box 41"/>
          <p:cNvSpPr txBox="1">
            <a:spLocks noChangeArrowheads="1"/>
          </p:cNvSpPr>
          <p:nvPr/>
        </p:nvSpPr>
        <p:spPr bwMode="auto">
          <a:xfrm>
            <a:off x="7883" y="5888421"/>
            <a:ext cx="8915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sz="3000" dirty="0" smtClean="0">
                <a:solidFill>
                  <a:srgbClr val="000000"/>
                </a:solidFill>
                <a:cs typeface="Arial" pitchFamily="34" charset="0"/>
              </a:rPr>
              <a:t>             Extension Strategy +  Modular Organization</a:t>
            </a:r>
            <a:endParaRPr lang="en-US" altLang="en-US" sz="20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12" name="Group 45"/>
          <p:cNvGraphicFramePr>
            <a:graphicFrameLocks noGrp="1"/>
          </p:cNvGraphicFramePr>
          <p:nvPr>
            <p:extLst/>
          </p:nvPr>
        </p:nvGraphicFramePr>
        <p:xfrm>
          <a:off x="609600" y="1295400"/>
          <a:ext cx="8153400" cy="1265238"/>
        </p:xfrm>
        <a:graphic>
          <a:graphicData uri="http://schemas.openxmlformats.org/drawingml/2006/table">
            <a:tbl>
              <a:tblPr/>
              <a:tblGrid>
                <a:gridCol w="1905000"/>
                <a:gridCol w="1981200"/>
                <a:gridCol w="1752600"/>
                <a:gridCol w="2514600"/>
              </a:tblGrid>
              <a:tr h="1265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Independent Continuant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(~Thing))</a:t>
                      </a:r>
                    </a:p>
                  </a:txBody>
                  <a:tcPr marL="0" marR="0" marT="0" marB="4573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Dependent Continuant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(~Attribute)</a:t>
                      </a:r>
                    </a:p>
                  </a:txBody>
                  <a:tcPr marL="0" marR="0" marT="0" marB="4573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information Artifact (~Data)</a:t>
                      </a:r>
                    </a:p>
                  </a:txBody>
                  <a:tcPr marL="0" marR="0" marT="0" marB="45731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small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Occurrent</a:t>
                      </a:r>
                      <a:endParaRPr kumimoji="0" lang="en-US" sz="2000" b="0" i="0" u="none" strike="noStrike" cap="small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(~Process)</a:t>
                      </a:r>
                    </a:p>
                  </a:txBody>
                  <a:tcPr marL="0" marR="0" marT="0" marB="45731" anchor="ctr" horzOverflow="overflow">
                    <a:lnL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Trapezoid 14"/>
          <p:cNvSpPr/>
          <p:nvPr/>
        </p:nvSpPr>
        <p:spPr bwMode="auto">
          <a:xfrm>
            <a:off x="609600" y="685800"/>
            <a:ext cx="8153400" cy="609600"/>
          </a:xfrm>
          <a:prstGeom prst="trapezoid">
            <a:avLst>
              <a:gd name="adj" fmla="val 103997"/>
            </a:avLst>
          </a:prstGeom>
          <a:solidFill>
            <a:schemeClr val="bg1"/>
          </a:solidFill>
          <a:ln w="1968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Basic Formal Ontology (BFO)</a:t>
            </a:r>
          </a:p>
        </p:txBody>
      </p:sp>
      <p:sp>
        <p:nvSpPr>
          <p:cNvPr id="12087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26E7DE0-538D-47CA-8009-906899455F0E}" type="slidenum">
              <a:rPr lang="en-US" altLang="en-US" sz="1200" smtClean="0">
                <a:solidFill>
                  <a:srgbClr val="898989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r>
              <a:rPr lang="en-US" altLang="en-US" sz="1200" smtClean="0">
                <a:solidFill>
                  <a:srgbClr val="898989"/>
                </a:solidFill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7434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7" t="45458" r="33497" b="-1017"/>
          <a:stretch/>
        </p:blipFill>
        <p:spPr>
          <a:xfrm>
            <a:off x="304800" y="21336"/>
            <a:ext cx="8153400" cy="6899031"/>
          </a:xfrm>
        </p:spPr>
      </p:pic>
    </p:spTree>
    <p:extLst>
      <p:ext uri="{BB962C8B-B14F-4D97-AF65-F5344CB8AC3E}">
        <p14:creationId xmlns:p14="http://schemas.microsoft.com/office/powerpoint/2010/main" val="22840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Mission Awareness for Mission Assurance (MAMA) program has the goal of enhancing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“… </a:t>
            </a:r>
            <a:r>
              <a:rPr lang="en-US" dirty="0"/>
              <a:t>cyber situational awareness by the automated assessment of mission execution through the analysis of network traffic flows.” </a:t>
            </a:r>
          </a:p>
        </p:txBody>
      </p:sp>
    </p:spTree>
    <p:extLst>
      <p:ext uri="{BB962C8B-B14F-4D97-AF65-F5344CB8AC3E}">
        <p14:creationId xmlns:p14="http://schemas.microsoft.com/office/powerpoint/2010/main" val="357432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Military Doctrine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facilitates </a:t>
            </a:r>
            <a:r>
              <a:rPr lang="en-US" dirty="0"/>
              <a:t>readiness by allowing common ways of training</a:t>
            </a:r>
          </a:p>
          <a:p>
            <a:r>
              <a:rPr lang="en-US" dirty="0" smtClean="0"/>
              <a:t>a </a:t>
            </a:r>
            <a:r>
              <a:rPr lang="en-US" dirty="0"/>
              <a:t>guide to action, rather than hard and fast </a:t>
            </a:r>
            <a:r>
              <a:rPr lang="en-US" dirty="0" smtClean="0"/>
              <a:t>rules</a:t>
            </a:r>
            <a:endParaRPr lang="en-US" dirty="0"/>
          </a:p>
          <a:p>
            <a:r>
              <a:rPr lang="en-US" dirty="0" smtClean="0"/>
              <a:t>provides </a:t>
            </a:r>
            <a:r>
              <a:rPr lang="en-US" dirty="0"/>
              <a:t>a common frame of reference across the </a:t>
            </a:r>
            <a:r>
              <a:rPr lang="en-US" dirty="0" smtClean="0"/>
              <a:t>military that helps </a:t>
            </a:r>
            <a:r>
              <a:rPr lang="en-US" dirty="0"/>
              <a:t>standardize </a:t>
            </a:r>
            <a:r>
              <a:rPr lang="en-US" dirty="0" smtClean="0"/>
              <a:t>operations by </a:t>
            </a:r>
            <a:r>
              <a:rPr lang="en-US" dirty="0"/>
              <a:t>establishing common ways of accomplishing military </a:t>
            </a:r>
            <a:r>
              <a:rPr lang="en-US" dirty="0" smtClean="0"/>
              <a:t>tasks</a:t>
            </a:r>
            <a:r>
              <a:rPr lang="en-US" dirty="0"/>
              <a:t> </a:t>
            </a:r>
            <a:r>
              <a:rPr lang="en-US" dirty="0" smtClean="0"/>
              <a:t>and a common language for planning and communicating orders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1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Military Doctrine feeds into Military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Doctrine </a:t>
            </a:r>
            <a:r>
              <a:rPr lang="en-US" dirty="0"/>
              <a:t>provides </a:t>
            </a:r>
            <a:r>
              <a:rPr lang="en-US" dirty="0" smtClean="0"/>
              <a:t>an </a:t>
            </a:r>
            <a:r>
              <a:rPr lang="en-US" dirty="0"/>
              <a:t>authoritative body of </a:t>
            </a:r>
            <a:r>
              <a:rPr lang="en-US" dirty="0" smtClean="0"/>
              <a:t>consistent* statements </a:t>
            </a:r>
            <a:r>
              <a:rPr lang="en-US" dirty="0"/>
              <a:t>on </a:t>
            </a:r>
            <a:endParaRPr lang="en-US" dirty="0" smtClean="0"/>
          </a:p>
          <a:p>
            <a:pPr lvl="1"/>
            <a:r>
              <a:rPr lang="en-US" dirty="0" smtClean="0"/>
              <a:t>how </a:t>
            </a:r>
            <a:r>
              <a:rPr lang="en-US" dirty="0"/>
              <a:t>military forces conduct </a:t>
            </a:r>
            <a:r>
              <a:rPr lang="en-US" dirty="0" smtClean="0"/>
              <a:t>(joint) operations </a:t>
            </a:r>
          </a:p>
          <a:p>
            <a:pPr lvl="1"/>
            <a:r>
              <a:rPr lang="en-US" dirty="0" smtClean="0"/>
              <a:t>how military plans are to be constructed</a:t>
            </a:r>
          </a:p>
          <a:p>
            <a:r>
              <a:rPr lang="en-US" dirty="0" smtClean="0"/>
              <a:t>provides </a:t>
            </a:r>
            <a:r>
              <a:rPr lang="en-US" dirty="0"/>
              <a:t>a </a:t>
            </a:r>
            <a:r>
              <a:rPr lang="en-US" b="1" dirty="0"/>
              <a:t>common lexicon </a:t>
            </a:r>
          </a:p>
          <a:p>
            <a:pPr lvl="1"/>
            <a:r>
              <a:rPr lang="en-US" dirty="0" smtClean="0"/>
              <a:t>which must be used </a:t>
            </a:r>
            <a:r>
              <a:rPr lang="en-US" dirty="0"/>
              <a:t>by military planners and </a:t>
            </a:r>
            <a:r>
              <a:rPr lang="en-US" dirty="0" smtClean="0"/>
              <a:t>leaders</a:t>
            </a:r>
          </a:p>
          <a:p>
            <a:pPr lvl="1"/>
            <a:r>
              <a:rPr lang="en-US" dirty="0" smtClean="0"/>
              <a:t>which will be what those charged with execution of military plans will anticipate and understand</a:t>
            </a:r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*ideally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t="2725" r="867" b="1872"/>
          <a:stretch/>
        </p:blipFill>
        <p:spPr>
          <a:xfrm>
            <a:off x="1" y="0"/>
            <a:ext cx="9219728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3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t="2725" r="65819" b="62748"/>
          <a:stretch/>
        </p:blipFill>
        <p:spPr>
          <a:xfrm>
            <a:off x="0" y="-1219201"/>
            <a:ext cx="9448800" cy="757042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2" t="10851" r="9882" b="51886"/>
          <a:stretch/>
        </p:blipFill>
        <p:spPr>
          <a:xfrm>
            <a:off x="-96938" y="533403"/>
            <a:ext cx="9240939" cy="61264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16" y="274638"/>
            <a:ext cx="8686799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does </a:t>
            </a:r>
            <a:r>
              <a:rPr lang="en-US" dirty="0" err="1" smtClean="0"/>
              <a:t>DoD</a:t>
            </a:r>
            <a:r>
              <a:rPr lang="en-US" dirty="0" smtClean="0"/>
              <a:t> need a dictionary?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For people (people need </a:t>
            </a:r>
            <a:r>
              <a:rPr lang="en-US" b="1" dirty="0"/>
              <a:t>to </a:t>
            </a:r>
            <a:r>
              <a:rPr lang="en-US" b="1" dirty="0" smtClean="0"/>
              <a:t>understand </a:t>
            </a:r>
            <a:r>
              <a:rPr lang="en-US" b="1" dirty="0"/>
              <a:t>each </a:t>
            </a:r>
            <a:r>
              <a:rPr lang="en-US" b="1" dirty="0" smtClean="0"/>
              <a:t>other)</a:t>
            </a:r>
            <a:endParaRPr lang="en-US" b="1" dirty="0"/>
          </a:p>
          <a:p>
            <a:r>
              <a:rPr lang="en-US" dirty="0" smtClean="0"/>
              <a:t>Training (Developing doctrine, …)</a:t>
            </a:r>
          </a:p>
          <a:p>
            <a:r>
              <a:rPr lang="en-US" dirty="0" smtClean="0"/>
              <a:t>Planning (Joint operations, SOPs, …)</a:t>
            </a:r>
          </a:p>
          <a:p>
            <a:r>
              <a:rPr lang="en-US" dirty="0" smtClean="0"/>
              <a:t>Executing (C2, …)</a:t>
            </a:r>
          </a:p>
          <a:p>
            <a:r>
              <a:rPr lang="en-US" dirty="0" smtClean="0"/>
              <a:t>Reporting, Outcomes evaluation, lessons learned</a:t>
            </a:r>
          </a:p>
          <a:p>
            <a:endParaRPr lang="en-US" sz="300" dirty="0" smtClean="0"/>
          </a:p>
          <a:p>
            <a:pPr marL="0" indent="0">
              <a:buNone/>
            </a:pPr>
            <a:r>
              <a:rPr lang="en-US" b="1" dirty="0" smtClean="0"/>
              <a:t>For machines</a:t>
            </a:r>
            <a:endParaRPr lang="en-US" b="1" dirty="0"/>
          </a:p>
          <a:p>
            <a:r>
              <a:rPr lang="en-US" dirty="0" smtClean="0"/>
              <a:t>Compiling data (e.g. results of testing …)</a:t>
            </a:r>
          </a:p>
          <a:p>
            <a:r>
              <a:rPr lang="en-US" dirty="0"/>
              <a:t>Sharing of data (Compiling lessons learned …)</a:t>
            </a:r>
          </a:p>
          <a:p>
            <a:r>
              <a:rPr lang="en-US" dirty="0" smtClean="0"/>
              <a:t>Collective </a:t>
            </a:r>
            <a:r>
              <a:rPr lang="en-US" dirty="0" err="1" smtClean="0"/>
              <a:t>inferencing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486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Digitalizing </a:t>
            </a:r>
            <a:r>
              <a:rPr lang="en-US" dirty="0" smtClean="0"/>
              <a:t>doctrine (the ideal)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associate with each term in JP 1.0 a URL</a:t>
            </a:r>
          </a:p>
          <a:p>
            <a:r>
              <a:rPr lang="en-US" dirty="0" smtClean="0"/>
              <a:t>formulate authoritative definitions of each term in OWL </a:t>
            </a:r>
          </a:p>
          <a:p>
            <a:r>
              <a:rPr lang="en-US" dirty="0" smtClean="0"/>
              <a:t>use these terms as basis for computational definitions of terms </a:t>
            </a:r>
            <a:r>
              <a:rPr lang="en-US" dirty="0"/>
              <a:t>at lower levels in the </a:t>
            </a:r>
            <a:r>
              <a:rPr lang="en-US" dirty="0" smtClean="0"/>
              <a:t>hierarchy, incorporating hyperlinks to the JP 1.0 URLs</a:t>
            </a:r>
            <a:endParaRPr lang="en-US" dirty="0"/>
          </a:p>
          <a:p>
            <a:r>
              <a:rPr lang="en-US" dirty="0" smtClean="0"/>
              <a:t>use OWL </a:t>
            </a:r>
            <a:r>
              <a:rPr lang="en-US" dirty="0" err="1" smtClean="0"/>
              <a:t>reasoners</a:t>
            </a:r>
            <a:r>
              <a:rPr lang="en-US" dirty="0" smtClean="0"/>
              <a:t> for </a:t>
            </a:r>
            <a:r>
              <a:rPr lang="en-US" dirty="0"/>
              <a:t>computer-aided </a:t>
            </a:r>
            <a:r>
              <a:rPr lang="en-US" dirty="0" smtClean="0"/>
              <a:t>consistency checking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7B7A-CF58-41F2-9844-DEDADD6BD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79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‘mission’ in doctrine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1. The </a:t>
            </a:r>
            <a:r>
              <a:rPr lang="en-US" dirty="0"/>
              <a:t>task, together with the purpose, that clearly indicates the action to be taken and the reason therefore.	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dirty="0"/>
              <a:t>.  In common usage, especially when applied to lower military units, a duty assigned to an individual or unit; a task.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dirty="0"/>
              <a:t>.  The dispatching of one or more aircraft to accomplish one particular task.	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9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‘mission’ in doctrine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mission </a:t>
            </a:r>
            <a:r>
              <a:rPr lang="en-US" i="1" dirty="0" smtClean="0"/>
              <a:t>command </a:t>
            </a:r>
            <a:r>
              <a:rPr lang="en-US" dirty="0" smtClean="0"/>
              <a:t>--- The </a:t>
            </a:r>
            <a:r>
              <a:rPr lang="en-US" dirty="0"/>
              <a:t>conduct of military operations through decentralized execution based upon mission-type orders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mission statement</a:t>
            </a:r>
            <a:r>
              <a:rPr lang="en-US" i="1" dirty="0"/>
              <a:t> </a:t>
            </a:r>
            <a:r>
              <a:rPr lang="en-US" dirty="0"/>
              <a:t>--- </a:t>
            </a:r>
            <a:r>
              <a:rPr lang="en-US" dirty="0" smtClean="0"/>
              <a:t>A </a:t>
            </a:r>
            <a:r>
              <a:rPr lang="en-US" dirty="0"/>
              <a:t>short sentence or paragraph that describes the organization's essential task(s), purpose, and action containing the elements of who, what, when, where, and why. </a:t>
            </a:r>
            <a:endParaRPr lang="en-US" dirty="0" smtClean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mission </a:t>
            </a:r>
            <a:r>
              <a:rPr lang="en-US" i="1" dirty="0"/>
              <a:t>type order</a:t>
            </a: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dirty="0"/>
              <a:t>. An order issued to a lower unit that includes the accomplishment of the total mission assigned to the higher headquarters.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dirty="0"/>
              <a:t>. An order to a unit to perform a mission without specifying how it is to be accomplished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60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TO:Physical</a:t>
            </a:r>
            <a:r>
              <a:rPr lang="en-US" dirty="0" smtClean="0"/>
              <a:t> Entity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1" t="24168" r="20637" b="32655"/>
          <a:stretch/>
        </p:blipFill>
        <p:spPr>
          <a:xfrm>
            <a:off x="51609" y="1752600"/>
            <a:ext cx="9016191" cy="4343400"/>
          </a:xfrm>
        </p:spPr>
      </p:pic>
    </p:spTree>
    <p:extLst>
      <p:ext uri="{BB962C8B-B14F-4D97-AF65-F5344CB8AC3E}">
        <p14:creationId xmlns:p14="http://schemas.microsoft.com/office/powerpoint/2010/main" val="368048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Army Planning Process (FM 3-21.10)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rdl.train.army.mil/catalog-ws/view/100.ATSC/423B3CC4-3606-4E1B-86A6-F37C4BC792C3-1274572553978/3-21.10/image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47150"/>
            <a:ext cx="6400800" cy="551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66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rdl.train.army.mil/catalog-ws/view/100.ATSC/423B3CC4-3606-4E1B-86A6-F37C4BC792C3-1274572553978/3-21.10/image0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28" b="42757"/>
          <a:stretch/>
        </p:blipFill>
        <p:spPr bwMode="auto">
          <a:xfrm>
            <a:off x="242820" y="11801"/>
            <a:ext cx="3948180" cy="685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62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Make a tentative plan via </a:t>
            </a:r>
            <a:r>
              <a:rPr lang="en-US" dirty="0"/>
              <a:t>m</a:t>
            </a:r>
            <a:r>
              <a:rPr lang="en-US" dirty="0" smtClean="0"/>
              <a:t>ission </a:t>
            </a:r>
            <a:r>
              <a:rPr lang="en-US" dirty="0"/>
              <a:t>a</a:t>
            </a:r>
            <a:r>
              <a:rPr lang="en-US" dirty="0" smtClean="0"/>
              <a:t>nalysis</a:t>
            </a:r>
            <a:endParaRPr lang="en-US" dirty="0"/>
          </a:p>
        </p:txBody>
      </p:sp>
      <p:pic>
        <p:nvPicPr>
          <p:cNvPr id="4" name="Picture 2" descr="https://rdl.train.army.mil/catalog-ws/view/100.ATSC/423B3CC4-3606-4E1B-86A6-F37C4BC792C3-1274572553978/3-21.10/image0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8" t="16781" r="7093" b="42757"/>
          <a:stretch/>
        </p:blipFill>
        <p:spPr bwMode="auto">
          <a:xfrm>
            <a:off x="276816" y="1143000"/>
            <a:ext cx="8550250" cy="580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70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69314"/>
            <a:ext cx="1644149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0" lang="en-US" altLang="en-US" sz="900" b="1" i="0" u="none" strike="noStrike" cap="none" normalizeH="0" baseline="0" smtClean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igure 2-5. Analysis of mission using METT-TC.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Analysis of Mission</a:t>
            </a:r>
            <a:endParaRPr kumimoji="0" lang="en-US" altLang="en-US" sz="20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rdl.train.army.mil/catalog-ws/view/100.ATSC/423B3CC4-3606-4E1B-86A6-F37C4BC792C3-1274572553978/3-21.10/image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" y="0"/>
            <a:ext cx="896347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7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Restated mission in terms of 5 </a:t>
            </a:r>
            <a:r>
              <a:rPr lang="en-US" dirty="0" err="1" smtClean="0"/>
              <a:t>Ws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0582072"/>
              </p:ext>
            </p:extLst>
          </p:nvPr>
        </p:nvGraphicFramePr>
        <p:xfrm>
          <a:off x="533400" y="990600"/>
          <a:ext cx="8305800" cy="10510096"/>
        </p:xfrm>
        <a:graphic>
          <a:graphicData uri="http://schemas.openxmlformats.org/drawingml/2006/table">
            <a:tbl>
              <a:tblPr/>
              <a:tblGrid>
                <a:gridCol w="8305800"/>
              </a:tblGrid>
              <a:tr h="5217584">
                <a:tc>
                  <a:txBody>
                    <a:bodyPr/>
                    <a:lstStyle/>
                    <a:p>
                      <a:pPr marL="182880" marR="91440" algn="l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EXAMPLE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82880" marR="9144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 Company/1-87 IN 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(who)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82880" marR="9144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Attacks to seize 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(what)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82880" marR="9144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OBJ FOX (NB123456) 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(where)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82880" marR="9144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NLT 010200 October ___ 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(when)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8288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 prevent enemy forces from counterattacking into the battalion's decisive operation 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(why)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8288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marL="758825" marR="91440" indent="-758825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Who?            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 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Company/1-87 IN</a:t>
                      </a:r>
                    </a:p>
                    <a:p>
                      <a:pPr marL="758825" marR="91440" indent="-758825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What?           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Essential 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task: seize, type of operation–attack</a:t>
                      </a:r>
                    </a:p>
                    <a:p>
                      <a:pPr marL="758825" marR="91440" indent="-758825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Where?         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OBJ 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Fox (NB123456)</a:t>
                      </a:r>
                    </a:p>
                    <a:p>
                      <a:pPr marL="758825" marR="91440" indent="-758825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When?          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010200 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October ___ (attack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time)</a:t>
                      </a:r>
                    </a:p>
                    <a:p>
                      <a:pPr marL="1771650" marR="91440" indent="-1771650" algn="l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Why?            To prevent enemy forces from counterattacking into the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battalion's decisive operation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860" marR="22860" marT="22860" marB="228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62736">
                <a:tc>
                  <a:txBody>
                    <a:bodyPr/>
                    <a:lstStyle/>
                    <a:p>
                      <a:pPr marL="758825" marR="91440" indent="-758825" algn="l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860" marR="22860" marT="22860" marB="228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3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27437"/>
            <a:ext cx="9144000" cy="411162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Basic Formal Ontology 1.0</a:t>
            </a:r>
            <a:br>
              <a:rPr lang="en-US" altLang="en-US" sz="4000" b="1" dirty="0" smtClean="0"/>
            </a:br>
            <a:r>
              <a:rPr lang="en-US" altLang="en-US" sz="2400" b="1" dirty="0" smtClean="0"/>
              <a:t/>
            </a:r>
            <a:br>
              <a:rPr lang="en-US" altLang="en-US" sz="2400" b="1" dirty="0" smtClean="0"/>
            </a:br>
            <a:r>
              <a:rPr lang="en-US" altLang="en-US" sz="3600" b="1" dirty="0" smtClean="0"/>
              <a:t/>
            </a:r>
            <a:br>
              <a:rPr lang="en-US" altLang="en-US" sz="3600" b="1" dirty="0" smtClean="0"/>
            </a:br>
            <a:r>
              <a:rPr lang="en-US" altLang="en-US" sz="3600" dirty="0" smtClean="0">
                <a:hlinkClick r:id="rId3"/>
              </a:rPr>
              <a:t> </a:t>
            </a:r>
            <a:br>
              <a:rPr lang="en-US" altLang="en-US" sz="3600" dirty="0" smtClean="0">
                <a:hlinkClick r:id="rId3"/>
              </a:rPr>
            </a:br>
            <a:r>
              <a:rPr lang="en-US" altLang="en-US" sz="3600" dirty="0" smtClean="0">
                <a:hlinkClick r:id="rId3"/>
              </a:rPr>
              <a:t/>
            </a:r>
            <a:br>
              <a:rPr lang="en-US" altLang="en-US" sz="3600" dirty="0" smtClean="0">
                <a:hlinkClick r:id="rId3"/>
              </a:rPr>
            </a:br>
            <a:r>
              <a:rPr lang="en-US" altLang="en-US" sz="3600" dirty="0" smtClean="0">
                <a:hlinkClick r:id="rId3"/>
              </a:rPr>
              <a:t/>
            </a:r>
            <a:br>
              <a:rPr lang="en-US" altLang="en-US" sz="3600" dirty="0" smtClean="0">
                <a:hlinkClick r:id="rId3"/>
              </a:rPr>
            </a:br>
            <a:r>
              <a:rPr lang="en-US" altLang="en-US" sz="3600" dirty="0" smtClean="0">
                <a:hlinkClick r:id="rId3"/>
              </a:rPr>
              <a:t/>
            </a:r>
            <a:br>
              <a:rPr lang="en-US" altLang="en-US" sz="3600" dirty="0" smtClean="0">
                <a:hlinkClick r:id="rId3"/>
              </a:rPr>
            </a:br>
            <a:r>
              <a:rPr lang="en-US" altLang="en-US" sz="3600" dirty="0" smtClean="0">
                <a:hlinkClick r:id="rId3"/>
              </a:rPr>
              <a:t/>
            </a:r>
            <a:br>
              <a:rPr lang="en-US" altLang="en-US" sz="3600" dirty="0" smtClean="0">
                <a:hlinkClick r:id="rId3"/>
              </a:rPr>
            </a:br>
            <a:r>
              <a:rPr lang="en-US" altLang="en-US" sz="3600" dirty="0" smtClean="0">
                <a:hlinkClick r:id="rId3"/>
              </a:rPr>
              <a:t/>
            </a:r>
            <a:br>
              <a:rPr lang="en-US" altLang="en-US" sz="3600" dirty="0" smtClean="0">
                <a:hlinkClick r:id="rId3"/>
              </a:rPr>
            </a:br>
            <a:r>
              <a:rPr lang="en-US" altLang="en-US" sz="3600" dirty="0" smtClean="0">
                <a:hlinkClick r:id="rId3"/>
              </a:rPr>
              <a:t/>
            </a:r>
            <a:br>
              <a:rPr lang="en-US" altLang="en-US" sz="3600" dirty="0" smtClean="0">
                <a:hlinkClick r:id="rId3"/>
              </a:rPr>
            </a:br>
            <a:r>
              <a:rPr lang="en-US" altLang="en-US" sz="3600" dirty="0" smtClean="0">
                <a:hlinkClick r:id="rId3"/>
              </a:rPr>
              <a:t>http://www.ifomis.org/bfo/</a:t>
            </a:r>
            <a:endParaRPr lang="en-US" altLang="en-US" sz="3600" dirty="0" smtClean="0"/>
          </a:p>
        </p:txBody>
      </p:sp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1190625" y="1981199"/>
            <a:ext cx="27432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Continuant</a:t>
            </a: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5610226" y="1987549"/>
            <a:ext cx="2692400" cy="1289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Occurrent</a:t>
            </a: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123825" y="3809999"/>
            <a:ext cx="1857375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Independent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Continuant</a:t>
            </a: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2209800" y="3809999"/>
            <a:ext cx="17526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Continuant</a:t>
            </a:r>
          </a:p>
        </p:txBody>
      </p:sp>
      <p:cxnSp>
        <p:nvCxnSpPr>
          <p:cNvPr id="113671" name="AutoShape 7"/>
          <p:cNvCxnSpPr>
            <a:cxnSpLocks noChangeShapeType="1"/>
            <a:stCxn id="113667" idx="2"/>
            <a:endCxn id="113669" idx="0"/>
          </p:cNvCxnSpPr>
          <p:nvPr/>
        </p:nvCxnSpPr>
        <p:spPr bwMode="auto">
          <a:xfrm flipH="1">
            <a:off x="1052513" y="3276599"/>
            <a:ext cx="1509712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72" name="AutoShape 8"/>
          <p:cNvCxnSpPr>
            <a:cxnSpLocks noChangeShapeType="1"/>
            <a:stCxn id="113667" idx="2"/>
            <a:endCxn id="113670" idx="0"/>
          </p:cNvCxnSpPr>
          <p:nvPr/>
        </p:nvCxnSpPr>
        <p:spPr bwMode="auto">
          <a:xfrm>
            <a:off x="2562225" y="3276599"/>
            <a:ext cx="523875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76" name="Slide Number Placeholder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AEEB071-709A-44EC-95B1-EC654545905A}" type="slidenum">
              <a:rPr lang="en-US" altLang="en-US" smtClean="0">
                <a:solidFill>
                  <a:srgbClr val="000000"/>
                </a:solidFill>
              </a:rPr>
              <a:pPr/>
              <a:t>55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132700" y="3809999"/>
            <a:ext cx="13537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Spatial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Region</a:t>
            </a:r>
          </a:p>
        </p:txBody>
      </p:sp>
      <p:cxnSp>
        <p:nvCxnSpPr>
          <p:cNvPr id="17" name="AutoShape 8"/>
          <p:cNvCxnSpPr>
            <a:cxnSpLocks noChangeShapeType="1"/>
            <a:stCxn id="113667" idx="2"/>
            <a:endCxn id="16" idx="0"/>
          </p:cNvCxnSpPr>
          <p:nvPr/>
        </p:nvCxnSpPr>
        <p:spPr bwMode="auto">
          <a:xfrm>
            <a:off x="2562225" y="3276599"/>
            <a:ext cx="2247325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5702876" y="3809999"/>
            <a:ext cx="1536124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Process</a:t>
            </a:r>
          </a:p>
        </p:txBody>
      </p:sp>
      <p:cxnSp>
        <p:nvCxnSpPr>
          <p:cNvPr id="26" name="AutoShape 8"/>
          <p:cNvCxnSpPr>
            <a:cxnSpLocks noChangeShapeType="1"/>
            <a:stCxn id="113668" idx="2"/>
            <a:endCxn id="25" idx="0"/>
          </p:cNvCxnSpPr>
          <p:nvPr/>
        </p:nvCxnSpPr>
        <p:spPr bwMode="auto">
          <a:xfrm flipH="1">
            <a:off x="6470938" y="3276599"/>
            <a:ext cx="485488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7467600" y="3810000"/>
            <a:ext cx="1518224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Temporal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Region</a:t>
            </a:r>
          </a:p>
        </p:txBody>
      </p:sp>
      <p:cxnSp>
        <p:nvCxnSpPr>
          <p:cNvPr id="28" name="AutoShape 8"/>
          <p:cNvCxnSpPr>
            <a:cxnSpLocks noChangeShapeType="1"/>
            <a:stCxn id="113668" idx="2"/>
            <a:endCxn id="27" idx="0"/>
          </p:cNvCxnSpPr>
          <p:nvPr/>
        </p:nvCxnSpPr>
        <p:spPr bwMode="auto">
          <a:xfrm>
            <a:off x="6956426" y="3276599"/>
            <a:ext cx="1270286" cy="5334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14573918"/>
      </p:ext>
    </p:extLst>
  </p:cSld>
  <p:clrMapOvr>
    <a:masterClrMapping/>
  </p:clrMapOvr>
  <p:transition advTm="40765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98838"/>
            <a:ext cx="9144000" cy="411162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Basic Formal Ontology 1.0</a:t>
            </a:r>
            <a:br>
              <a:rPr lang="en-US" altLang="en-US" sz="4000" b="1" dirty="0" smtClean="0"/>
            </a:br>
            <a:r>
              <a:rPr lang="en-US" altLang="en-US" sz="2400" b="1" dirty="0" smtClean="0"/>
              <a:t/>
            </a:r>
            <a:br>
              <a:rPr lang="en-US" altLang="en-US" sz="2400" b="1" dirty="0" smtClean="0"/>
            </a:br>
            <a:r>
              <a:rPr lang="en-US" altLang="en-US" sz="3600" b="1" dirty="0" smtClean="0"/>
              <a:t/>
            </a:r>
            <a:br>
              <a:rPr lang="en-US" altLang="en-US" sz="3600" b="1" dirty="0" smtClean="0"/>
            </a:br>
            <a:r>
              <a:rPr lang="en-US" altLang="en-US" sz="3600" dirty="0" smtClean="0">
                <a:hlinkClick r:id="rId5"/>
              </a:rPr>
              <a:t> </a:t>
            </a:r>
            <a:br>
              <a:rPr lang="en-US" altLang="en-US" sz="3600" dirty="0" smtClean="0">
                <a:hlinkClick r:id="rId5"/>
              </a:rPr>
            </a:br>
            <a:r>
              <a:rPr lang="en-US" altLang="en-US" sz="3600" dirty="0" smtClean="0">
                <a:hlinkClick r:id="rId5"/>
              </a:rPr>
              <a:t/>
            </a:r>
            <a:br>
              <a:rPr lang="en-US" altLang="en-US" sz="3600" dirty="0" smtClean="0">
                <a:hlinkClick r:id="rId5"/>
              </a:rPr>
            </a:br>
            <a:r>
              <a:rPr lang="en-US" altLang="en-US" sz="3600" dirty="0" smtClean="0">
                <a:hlinkClick r:id="rId5"/>
              </a:rPr>
              <a:t/>
            </a:r>
            <a:br>
              <a:rPr lang="en-US" altLang="en-US" sz="3600" dirty="0" smtClean="0">
                <a:hlinkClick r:id="rId5"/>
              </a:rPr>
            </a:br>
            <a:r>
              <a:rPr lang="en-US" altLang="en-US" sz="3600" dirty="0" smtClean="0">
                <a:hlinkClick r:id="rId5"/>
              </a:rPr>
              <a:t/>
            </a:r>
            <a:br>
              <a:rPr lang="en-US" altLang="en-US" sz="3600" dirty="0" smtClean="0">
                <a:hlinkClick r:id="rId5"/>
              </a:rPr>
            </a:br>
            <a:r>
              <a:rPr lang="en-US" altLang="en-US" sz="3600" dirty="0" smtClean="0">
                <a:hlinkClick r:id="rId5"/>
              </a:rPr>
              <a:t/>
            </a:r>
            <a:br>
              <a:rPr lang="en-US" altLang="en-US" sz="3600" dirty="0" smtClean="0">
                <a:hlinkClick r:id="rId5"/>
              </a:rPr>
            </a:br>
            <a:r>
              <a:rPr lang="en-US" altLang="en-US" sz="3600" dirty="0" smtClean="0">
                <a:hlinkClick r:id="rId5"/>
              </a:rPr>
              <a:t/>
            </a:r>
            <a:br>
              <a:rPr lang="en-US" altLang="en-US" sz="3600" dirty="0" smtClean="0">
                <a:hlinkClick r:id="rId5"/>
              </a:rPr>
            </a:br>
            <a:r>
              <a:rPr lang="en-US" altLang="en-US" sz="3600" dirty="0" smtClean="0">
                <a:hlinkClick r:id="rId5"/>
              </a:rPr>
              <a:t/>
            </a:r>
            <a:br>
              <a:rPr lang="en-US" altLang="en-US" sz="3600" dirty="0" smtClean="0">
                <a:hlinkClick r:id="rId5"/>
              </a:rPr>
            </a:br>
            <a:r>
              <a:rPr lang="en-US" altLang="en-US" sz="3600" dirty="0" smtClean="0">
                <a:hlinkClick r:id="rId5"/>
              </a:rPr>
              <a:t>http://www.ifomis.org/bfo/</a:t>
            </a:r>
            <a:endParaRPr lang="en-US" altLang="en-US" sz="3600" dirty="0" smtClean="0"/>
          </a:p>
        </p:txBody>
      </p:sp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1190625" y="1752600"/>
            <a:ext cx="27432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Continuant</a:t>
            </a: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5610226" y="1758950"/>
            <a:ext cx="2692400" cy="1289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Occurrent</a:t>
            </a: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123825" y="3581400"/>
            <a:ext cx="1857375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Independent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Continuant</a:t>
            </a: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2209800" y="3581400"/>
            <a:ext cx="17526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Continuant</a:t>
            </a:r>
          </a:p>
        </p:txBody>
      </p:sp>
      <p:cxnSp>
        <p:nvCxnSpPr>
          <p:cNvPr id="113671" name="AutoShape 7"/>
          <p:cNvCxnSpPr>
            <a:cxnSpLocks noChangeShapeType="1"/>
            <a:stCxn id="113667" idx="2"/>
            <a:endCxn id="113669" idx="0"/>
          </p:cNvCxnSpPr>
          <p:nvPr/>
        </p:nvCxnSpPr>
        <p:spPr bwMode="auto">
          <a:xfrm flipH="1">
            <a:off x="1052513" y="3048000"/>
            <a:ext cx="1509712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72" name="AutoShape 8"/>
          <p:cNvCxnSpPr>
            <a:cxnSpLocks noChangeShapeType="1"/>
            <a:stCxn id="113667" idx="2"/>
            <a:endCxn id="113670" idx="0"/>
          </p:cNvCxnSpPr>
          <p:nvPr/>
        </p:nvCxnSpPr>
        <p:spPr bwMode="auto">
          <a:xfrm>
            <a:off x="2562225" y="3048000"/>
            <a:ext cx="523875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73" name="Text Box 9"/>
          <p:cNvSpPr txBox="1">
            <a:spLocks noChangeArrowheads="1"/>
          </p:cNvSpPr>
          <p:nvPr/>
        </p:nvSpPr>
        <p:spPr bwMode="auto">
          <a:xfrm>
            <a:off x="-304800" y="4572038"/>
            <a:ext cx="2765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ts val="538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Object</a:t>
            </a:r>
          </a:p>
        </p:txBody>
      </p:sp>
      <p:sp>
        <p:nvSpPr>
          <p:cNvPr id="113674" name="Text Box 10"/>
          <p:cNvSpPr txBox="1">
            <a:spLocks noChangeArrowheads="1"/>
          </p:cNvSpPr>
          <p:nvPr/>
        </p:nvSpPr>
        <p:spPr bwMode="auto">
          <a:xfrm>
            <a:off x="4966959" y="4552987"/>
            <a:ext cx="350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ts val="538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Action</a:t>
            </a:r>
          </a:p>
        </p:txBody>
      </p:sp>
      <p:sp>
        <p:nvSpPr>
          <p:cNvPr id="113675" name="Text Box 11"/>
          <p:cNvSpPr txBox="1">
            <a:spLocks noChangeArrowheads="1"/>
          </p:cNvSpPr>
          <p:nvPr/>
        </p:nvSpPr>
        <p:spPr bwMode="auto">
          <a:xfrm>
            <a:off x="1546225" y="4572000"/>
            <a:ext cx="3178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ts val="538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Attribute</a:t>
            </a:r>
          </a:p>
        </p:txBody>
      </p:sp>
      <p:sp>
        <p:nvSpPr>
          <p:cNvPr id="113676" name="Slide Number Placeholder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AEEB071-709A-44EC-95B1-EC654545905A}" type="slidenum">
              <a:rPr lang="en-US" altLang="en-US" smtClean="0">
                <a:solidFill>
                  <a:srgbClr val="000000"/>
                </a:solidFill>
              </a:rPr>
              <a:pPr/>
              <a:t>56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132700" y="3581400"/>
            <a:ext cx="13537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Spatial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Region</a:t>
            </a:r>
          </a:p>
        </p:txBody>
      </p:sp>
      <p:cxnSp>
        <p:nvCxnSpPr>
          <p:cNvPr id="17" name="AutoShape 8"/>
          <p:cNvCxnSpPr>
            <a:cxnSpLocks noChangeShapeType="1"/>
            <a:stCxn id="113667" idx="2"/>
            <a:endCxn id="16" idx="0"/>
          </p:cNvCxnSpPr>
          <p:nvPr/>
        </p:nvCxnSpPr>
        <p:spPr bwMode="auto">
          <a:xfrm>
            <a:off x="2562225" y="3048000"/>
            <a:ext cx="2247325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276600" y="4572000"/>
            <a:ext cx="3178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ts val="538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Space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6477000" y="4543098"/>
            <a:ext cx="350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ts val="538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Time</a:t>
            </a: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5702876" y="3581400"/>
            <a:ext cx="1536124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Process</a:t>
            </a:r>
          </a:p>
        </p:txBody>
      </p:sp>
      <p:cxnSp>
        <p:nvCxnSpPr>
          <p:cNvPr id="26" name="AutoShape 8"/>
          <p:cNvCxnSpPr>
            <a:cxnSpLocks noChangeShapeType="1"/>
            <a:stCxn id="113668" idx="2"/>
            <a:endCxn id="25" idx="0"/>
          </p:cNvCxnSpPr>
          <p:nvPr/>
        </p:nvCxnSpPr>
        <p:spPr bwMode="auto">
          <a:xfrm flipH="1">
            <a:off x="6470938" y="3048000"/>
            <a:ext cx="485488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7467600" y="3581400"/>
            <a:ext cx="1518224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Temporal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Region</a:t>
            </a:r>
          </a:p>
        </p:txBody>
      </p:sp>
      <p:cxnSp>
        <p:nvCxnSpPr>
          <p:cNvPr id="28" name="AutoShape 8"/>
          <p:cNvCxnSpPr>
            <a:cxnSpLocks noChangeShapeType="1"/>
            <a:stCxn id="113668" idx="2"/>
            <a:endCxn id="27" idx="0"/>
          </p:cNvCxnSpPr>
          <p:nvPr/>
        </p:nvCxnSpPr>
        <p:spPr bwMode="auto">
          <a:xfrm>
            <a:off x="6956426" y="3048000"/>
            <a:ext cx="1270286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53990"/>
      </p:ext>
    </p:extLst>
  </p:cSld>
  <p:clrMapOvr>
    <a:masterClrMapping/>
  </p:clrMapOvr>
  <p:transition advTm="466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3"/>
          <p:cNvSpPr>
            <a:spLocks noChangeArrowheads="1"/>
          </p:cNvSpPr>
          <p:nvPr/>
        </p:nvSpPr>
        <p:spPr bwMode="auto">
          <a:xfrm>
            <a:off x="914400" y="867102"/>
            <a:ext cx="2743200" cy="6568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</p:txBody>
      </p:sp>
      <p:sp>
        <p:nvSpPr>
          <p:cNvPr id="118787" name="Rectangle 5"/>
          <p:cNvSpPr>
            <a:spLocks noChangeArrowheads="1"/>
          </p:cNvSpPr>
          <p:nvPr/>
        </p:nvSpPr>
        <p:spPr bwMode="auto">
          <a:xfrm>
            <a:off x="228600" y="1981200"/>
            <a:ext cx="19050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Independent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</p:txBody>
      </p:sp>
      <p:sp>
        <p:nvSpPr>
          <p:cNvPr id="118788" name="Rectangle 6"/>
          <p:cNvSpPr>
            <a:spLocks noChangeArrowheads="1"/>
          </p:cNvSpPr>
          <p:nvPr/>
        </p:nvSpPr>
        <p:spPr bwMode="auto">
          <a:xfrm>
            <a:off x="2438400" y="2057400"/>
            <a:ext cx="17526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Dependent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</p:txBody>
      </p:sp>
      <p:cxnSp>
        <p:nvCxnSpPr>
          <p:cNvPr id="118789" name="AutoShape 9"/>
          <p:cNvCxnSpPr>
            <a:cxnSpLocks noChangeShapeType="1"/>
            <a:stCxn id="118786" idx="2"/>
            <a:endCxn id="118787" idx="0"/>
          </p:cNvCxnSpPr>
          <p:nvPr/>
        </p:nvCxnSpPr>
        <p:spPr bwMode="auto">
          <a:xfrm flipH="1">
            <a:off x="1181100" y="1523999"/>
            <a:ext cx="1104900" cy="4572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790" name="AutoShape 10"/>
          <p:cNvCxnSpPr>
            <a:cxnSpLocks noChangeShapeType="1"/>
            <a:stCxn id="118786" idx="2"/>
            <a:endCxn id="118788" idx="0"/>
          </p:cNvCxnSpPr>
          <p:nvPr/>
        </p:nvCxnSpPr>
        <p:spPr bwMode="auto">
          <a:xfrm>
            <a:off x="2286000" y="1523999"/>
            <a:ext cx="1028700" cy="5334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791" name="Line 13"/>
          <p:cNvSpPr>
            <a:spLocks noChangeShapeType="1"/>
          </p:cNvSpPr>
          <p:nvPr/>
        </p:nvSpPr>
        <p:spPr bwMode="auto">
          <a:xfrm>
            <a:off x="0" y="5943600"/>
            <a:ext cx="937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8792" name="Text Box 14"/>
          <p:cNvSpPr txBox="1">
            <a:spLocks noChangeArrowheads="1"/>
          </p:cNvSpPr>
          <p:nvPr/>
        </p:nvSpPr>
        <p:spPr bwMode="auto">
          <a:xfrm>
            <a:off x="76200" y="5562600"/>
            <a:ext cx="92964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10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 .....   .....</a:t>
            </a:r>
          </a:p>
        </p:txBody>
      </p:sp>
      <p:sp>
        <p:nvSpPr>
          <p:cNvPr id="118793" name="Rectangle 5"/>
          <p:cNvSpPr>
            <a:spLocks noChangeArrowheads="1"/>
          </p:cNvSpPr>
          <p:nvPr/>
        </p:nvSpPr>
        <p:spPr bwMode="auto">
          <a:xfrm>
            <a:off x="457200" y="3733800"/>
            <a:ext cx="23622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Non-realizable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Dependent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(</a:t>
            </a:r>
            <a:r>
              <a:rPr lang="en-US" altLang="en-US" sz="2400" i="1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quality</a:t>
            </a: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118794" name="Rectangle 6"/>
          <p:cNvSpPr>
            <a:spLocks noChangeArrowheads="1"/>
          </p:cNvSpPr>
          <p:nvPr/>
        </p:nvSpPr>
        <p:spPr bwMode="auto">
          <a:xfrm>
            <a:off x="3276600" y="3733800"/>
            <a:ext cx="24384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Realizable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Dependent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(</a:t>
            </a:r>
            <a:r>
              <a:rPr lang="en-US" altLang="en-US" sz="2400" i="1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function</a:t>
            </a: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, </a:t>
            </a:r>
            <a:r>
              <a:rPr lang="en-US" altLang="en-US" sz="2400" i="1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role</a:t>
            </a: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disposition</a:t>
            </a: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)</a:t>
            </a:r>
          </a:p>
        </p:txBody>
      </p:sp>
      <p:cxnSp>
        <p:nvCxnSpPr>
          <p:cNvPr id="118795" name="AutoShape 9"/>
          <p:cNvCxnSpPr>
            <a:cxnSpLocks noChangeShapeType="1"/>
            <a:stCxn id="118788" idx="2"/>
            <a:endCxn id="118793" idx="0"/>
          </p:cNvCxnSpPr>
          <p:nvPr/>
        </p:nvCxnSpPr>
        <p:spPr bwMode="auto">
          <a:xfrm flipH="1">
            <a:off x="1638300" y="3276600"/>
            <a:ext cx="1676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796" name="AutoShape 10"/>
          <p:cNvCxnSpPr>
            <a:cxnSpLocks noChangeShapeType="1"/>
            <a:stCxn id="118788" idx="2"/>
            <a:endCxn id="118794" idx="0"/>
          </p:cNvCxnSpPr>
          <p:nvPr/>
        </p:nvCxnSpPr>
        <p:spPr bwMode="auto">
          <a:xfrm>
            <a:off x="3314700" y="3276600"/>
            <a:ext cx="11811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5638800" y="2095500"/>
            <a:ext cx="312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000000"/>
                </a:solidFill>
                <a:latin typeface="Trebuchet MS" pitchFamily="34" charset="0"/>
              </a:rPr>
              <a:t>TYPES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6324600" y="6057900"/>
            <a:ext cx="2743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000000"/>
                </a:solidFill>
                <a:latin typeface="Trebuchet MS" pitchFamily="34" charset="0"/>
              </a:rPr>
              <a:t>INSTANCES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98607"/>
      </p:ext>
    </p:extLst>
  </p:cSld>
  <p:clrMapOvr>
    <a:masterClrMapping/>
  </p:clrMapOvr>
  <p:transition advTm="105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i="1" dirty="0" err="1" smtClean="0"/>
              <a:t>depends_on</a:t>
            </a:r>
            <a:endParaRPr i="1" dirty="0" smtClean="0"/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914400" y="1600200"/>
            <a:ext cx="27432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</p:txBody>
      </p:sp>
      <p:sp>
        <p:nvSpPr>
          <p:cNvPr id="119812" name="Rectangle 5"/>
          <p:cNvSpPr>
            <a:spLocks noChangeArrowheads="1"/>
          </p:cNvSpPr>
          <p:nvPr/>
        </p:nvSpPr>
        <p:spPr bwMode="auto">
          <a:xfrm>
            <a:off x="304800" y="3429000"/>
            <a:ext cx="19050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Independent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000000"/>
              </a:solidFill>
              <a:latin typeface="Tahoma" pitchFamily="34" charset="0"/>
              <a:ea typeface="MS PGothic" pitchFamily="34" charset="-128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thing</a:t>
            </a:r>
          </a:p>
        </p:txBody>
      </p:sp>
      <p:sp>
        <p:nvSpPr>
          <p:cNvPr id="119813" name="Rectangle 6"/>
          <p:cNvSpPr>
            <a:spLocks noChangeArrowheads="1"/>
          </p:cNvSpPr>
          <p:nvPr/>
        </p:nvSpPr>
        <p:spPr bwMode="auto">
          <a:xfrm>
            <a:off x="2438400" y="3429000"/>
            <a:ext cx="17526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000000"/>
              </a:solidFill>
              <a:latin typeface="Tahoma" pitchFamily="34" charset="0"/>
              <a:ea typeface="MS PGothic" pitchFamily="34" charset="-128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quality</a:t>
            </a:r>
          </a:p>
        </p:txBody>
      </p:sp>
      <p:cxnSp>
        <p:nvCxnSpPr>
          <p:cNvPr id="119814" name="AutoShape 7"/>
          <p:cNvCxnSpPr>
            <a:cxnSpLocks noChangeShapeType="1"/>
            <a:stCxn id="119811" idx="2"/>
            <a:endCxn id="119812" idx="0"/>
          </p:cNvCxnSpPr>
          <p:nvPr/>
        </p:nvCxnSpPr>
        <p:spPr bwMode="auto">
          <a:xfrm rot="5400000">
            <a:off x="1504950" y="2647950"/>
            <a:ext cx="533400" cy="1028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9815" name="AutoShape 8"/>
          <p:cNvCxnSpPr>
            <a:cxnSpLocks noChangeShapeType="1"/>
            <a:stCxn id="119811" idx="2"/>
            <a:endCxn id="119813" idx="0"/>
          </p:cNvCxnSpPr>
          <p:nvPr/>
        </p:nvCxnSpPr>
        <p:spPr bwMode="auto">
          <a:xfrm rot="16200000" flipH="1">
            <a:off x="2533650" y="2647950"/>
            <a:ext cx="533400" cy="1028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9816" name="Line 9"/>
          <p:cNvSpPr>
            <a:spLocks noChangeShapeType="1"/>
          </p:cNvSpPr>
          <p:nvPr/>
        </p:nvSpPr>
        <p:spPr bwMode="auto">
          <a:xfrm>
            <a:off x="0" y="5943600"/>
            <a:ext cx="937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9817" name="Text Box 10"/>
          <p:cNvSpPr txBox="1">
            <a:spLocks noChangeArrowheads="1"/>
          </p:cNvSpPr>
          <p:nvPr/>
        </p:nvSpPr>
        <p:spPr bwMode="auto">
          <a:xfrm>
            <a:off x="76200" y="5562638"/>
            <a:ext cx="9296400" cy="102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1000" smtClean="0">
                <a:solidFill>
                  <a:srgbClr val="000000"/>
                </a:solidFill>
                <a:latin typeface="Times New Roman" pitchFamily="18" charset="0"/>
              </a:rPr>
              <a:t> ....  .....    </a:t>
            </a:r>
          </a:p>
        </p:txBody>
      </p:sp>
      <p:sp>
        <p:nvSpPr>
          <p:cNvPr id="119818" name="TextBox 11"/>
          <p:cNvSpPr txBox="1">
            <a:spLocks noChangeArrowheads="1"/>
          </p:cNvSpPr>
          <p:nvPr/>
        </p:nvSpPr>
        <p:spPr bwMode="auto">
          <a:xfrm>
            <a:off x="4605338" y="3187700"/>
            <a:ext cx="44577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000000"/>
                </a:solidFill>
              </a:rPr>
              <a:t>example: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000000"/>
                </a:solidFill>
              </a:rPr>
              <a:t>temperature depends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000000"/>
                </a:solidFill>
              </a:rPr>
              <a:t>on bearer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 rot="10800000">
            <a:off x="1295400" y="4495800"/>
            <a:ext cx="1981200" cy="457200"/>
          </a:xfrm>
          <a:prstGeom prst="curved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20" name="Rectangle 13"/>
          <p:cNvSpPr>
            <a:spLocks noChangeArrowheads="1"/>
          </p:cNvSpPr>
          <p:nvPr/>
        </p:nvSpPr>
        <p:spPr bwMode="auto">
          <a:xfrm>
            <a:off x="5638800" y="2095500"/>
            <a:ext cx="312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000000"/>
                </a:solidFill>
                <a:latin typeface="Trebuchet MS" pitchFamily="34" charset="0"/>
              </a:rPr>
              <a:t>TYPES</a:t>
            </a:r>
          </a:p>
        </p:txBody>
      </p:sp>
      <p:sp>
        <p:nvSpPr>
          <p:cNvPr id="119821" name="Rectangle 14"/>
          <p:cNvSpPr>
            <a:spLocks noChangeArrowheads="1"/>
          </p:cNvSpPr>
          <p:nvPr/>
        </p:nvSpPr>
        <p:spPr bwMode="auto">
          <a:xfrm>
            <a:off x="6324600" y="6057900"/>
            <a:ext cx="2743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000000"/>
                </a:solidFill>
                <a:latin typeface="Trebuchet MS" pitchFamily="34" charset="0"/>
              </a:rPr>
              <a:t>INSTANCES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34708"/>
      </p:ext>
    </p:extLst>
  </p:cSld>
  <p:clrMapOvr>
    <a:masterClrMapping/>
  </p:clrMapOvr>
  <p:transition advTm="9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6" name="Group 12"/>
          <p:cNvGrpSpPr>
            <a:grpSpLocks/>
          </p:cNvGrpSpPr>
          <p:nvPr/>
        </p:nvGrpSpPr>
        <p:grpSpPr bwMode="auto">
          <a:xfrm>
            <a:off x="206386" y="1129605"/>
            <a:ext cx="8785225" cy="4813995"/>
            <a:chOff x="205725" y="762000"/>
            <a:chExt cx="8785875" cy="4814690"/>
          </a:xfrm>
        </p:grpSpPr>
        <p:sp>
          <p:nvSpPr>
            <p:cNvPr id="103428" name="Rectangle 2"/>
            <p:cNvSpPr>
              <a:spLocks noChangeArrowheads="1"/>
            </p:cNvSpPr>
            <p:nvPr/>
          </p:nvSpPr>
          <p:spPr bwMode="auto">
            <a:xfrm>
              <a:off x="532774" y="4115284"/>
              <a:ext cx="3276842" cy="13851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8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the particular case of redness (of a particular fly eye)</a:t>
              </a:r>
            </a:p>
          </p:txBody>
        </p:sp>
        <p:sp>
          <p:nvSpPr>
            <p:cNvPr id="103429" name="Rectangle 3"/>
            <p:cNvSpPr>
              <a:spLocks noChangeArrowheads="1"/>
            </p:cNvSpPr>
            <p:nvPr/>
          </p:nvSpPr>
          <p:spPr bwMode="auto">
            <a:xfrm>
              <a:off x="532774" y="838211"/>
              <a:ext cx="2845862" cy="523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8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the universal </a:t>
              </a:r>
              <a:r>
                <a:rPr lang="en-US" altLang="en-US" sz="2800" i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red</a:t>
              </a:r>
              <a:endParaRPr lang="en-US" altLang="en-US" sz="28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430" name="Line 4"/>
            <p:cNvSpPr>
              <a:spLocks noChangeShapeType="1"/>
            </p:cNvSpPr>
            <p:nvPr/>
          </p:nvSpPr>
          <p:spPr bwMode="auto">
            <a:xfrm flipV="1">
              <a:off x="2209298" y="1295477"/>
              <a:ext cx="0" cy="28198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431" name="Text Box 5"/>
            <p:cNvSpPr txBox="1">
              <a:spLocks noChangeArrowheads="1"/>
            </p:cNvSpPr>
            <p:nvPr/>
          </p:nvSpPr>
          <p:spPr bwMode="auto">
            <a:xfrm>
              <a:off x="205725" y="2438642"/>
              <a:ext cx="2004223" cy="523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800" i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instantiates</a:t>
              </a:r>
            </a:p>
          </p:txBody>
        </p:sp>
        <p:sp>
          <p:nvSpPr>
            <p:cNvPr id="103432" name="Rectangle 6"/>
            <p:cNvSpPr>
              <a:spLocks noChangeArrowheads="1"/>
            </p:cNvSpPr>
            <p:nvPr/>
          </p:nvSpPr>
          <p:spPr bwMode="auto">
            <a:xfrm>
              <a:off x="5790963" y="4191495"/>
              <a:ext cx="3200637" cy="13851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8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an instance of an eye (in a particular fly)</a:t>
              </a:r>
            </a:p>
          </p:txBody>
        </p:sp>
        <p:sp>
          <p:nvSpPr>
            <p:cNvPr id="103433" name="Rectangle 7"/>
            <p:cNvSpPr>
              <a:spLocks noChangeArrowheads="1"/>
            </p:cNvSpPr>
            <p:nvPr/>
          </p:nvSpPr>
          <p:spPr bwMode="auto">
            <a:xfrm>
              <a:off x="5638552" y="762000"/>
              <a:ext cx="2905177" cy="523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8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the universal </a:t>
              </a:r>
              <a:r>
                <a:rPr lang="en-US" altLang="en-US" sz="2800" i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eye</a:t>
              </a:r>
              <a:endParaRPr lang="en-US" altLang="en-US" sz="28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434" name="Line 8"/>
            <p:cNvSpPr>
              <a:spLocks noChangeShapeType="1"/>
            </p:cNvSpPr>
            <p:nvPr/>
          </p:nvSpPr>
          <p:spPr bwMode="auto">
            <a:xfrm flipV="1">
              <a:off x="7254747" y="1311354"/>
              <a:ext cx="0" cy="28198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435" name="Text Box 9"/>
            <p:cNvSpPr txBox="1">
              <a:spLocks noChangeArrowheads="1"/>
            </p:cNvSpPr>
            <p:nvPr/>
          </p:nvSpPr>
          <p:spPr bwMode="auto">
            <a:xfrm>
              <a:off x="5257524" y="2438642"/>
              <a:ext cx="2004223" cy="523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800" i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instantiates</a:t>
              </a:r>
            </a:p>
          </p:txBody>
        </p:sp>
        <p:sp>
          <p:nvSpPr>
            <p:cNvPr id="103436" name="Line 10"/>
            <p:cNvSpPr>
              <a:spLocks noChangeShapeType="1"/>
            </p:cNvSpPr>
            <p:nvPr/>
          </p:nvSpPr>
          <p:spPr bwMode="auto">
            <a:xfrm>
              <a:off x="3885822" y="4801183"/>
              <a:ext cx="18289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437" name="Text Box 11"/>
            <p:cNvSpPr txBox="1">
              <a:spLocks noChangeArrowheads="1"/>
            </p:cNvSpPr>
            <p:nvPr/>
          </p:nvSpPr>
          <p:spPr bwMode="auto">
            <a:xfrm>
              <a:off x="3809617" y="4404251"/>
              <a:ext cx="2046439" cy="95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8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depends on</a:t>
              </a:r>
            </a:p>
          </p:txBody>
        </p:sp>
      </p:grpSp>
      <p:sp>
        <p:nvSpPr>
          <p:cNvPr id="667651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DAC66D-3089-4843-AEA8-5CE734A61BC4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>
                <a:defRPr/>
              </a:pPr>
              <a:t>59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5027"/>
      </p:ext>
    </p:extLst>
  </p:cSld>
  <p:clrMapOvr>
    <a:masterClrMapping/>
  </p:clrMapOvr>
  <p:transition advTm="34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88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228600" y="5016517"/>
            <a:ext cx="3276600" cy="1384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the particular case of redness (of a particular fly eye)</a:t>
            </a: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1524000" y="2590801"/>
            <a:ext cx="705642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i="1" smtClean="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red</a:t>
            </a:r>
            <a:endParaRPr lang="en-US" altLang="en-US" sz="2800" smtClean="0">
              <a:solidFill>
                <a:srgbClr val="000000"/>
              </a:solidFill>
              <a:latin typeface="Helvetica" pitchFamily="34" charset="0"/>
              <a:cs typeface="Arial" pitchFamily="34" charset="0"/>
            </a:endParaRPr>
          </a:p>
        </p:txBody>
      </p:sp>
      <p:sp>
        <p:nvSpPr>
          <p:cNvPr id="104452" name="Line 4"/>
          <p:cNvSpPr>
            <a:spLocks noChangeShapeType="1"/>
          </p:cNvSpPr>
          <p:nvPr/>
        </p:nvSpPr>
        <p:spPr bwMode="auto">
          <a:xfrm flipV="1">
            <a:off x="1905000" y="3124200"/>
            <a:ext cx="0" cy="189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44476" y="3849689"/>
            <a:ext cx="2004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instantiates</a:t>
            </a:r>
          </a:p>
        </p:txBody>
      </p:sp>
      <p:sp>
        <p:nvSpPr>
          <p:cNvPr id="104454" name="Rectangle 6"/>
          <p:cNvSpPr>
            <a:spLocks noChangeArrowheads="1"/>
          </p:cNvSpPr>
          <p:nvPr/>
        </p:nvSpPr>
        <p:spPr bwMode="auto">
          <a:xfrm>
            <a:off x="5486400" y="5092737"/>
            <a:ext cx="3200400" cy="1384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an instance of an eye (in a particular fly)</a:t>
            </a:r>
          </a:p>
        </p:txBody>
      </p:sp>
      <p:sp>
        <p:nvSpPr>
          <p:cNvPr id="104455" name="Rectangle 7"/>
          <p:cNvSpPr>
            <a:spLocks noChangeArrowheads="1"/>
          </p:cNvSpPr>
          <p:nvPr/>
        </p:nvSpPr>
        <p:spPr bwMode="auto">
          <a:xfrm>
            <a:off x="6553219" y="2590801"/>
            <a:ext cx="764953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i="1" smtClean="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eye</a:t>
            </a:r>
            <a:endParaRPr lang="en-US" altLang="en-US" sz="2800" smtClean="0">
              <a:solidFill>
                <a:srgbClr val="000000"/>
              </a:solidFill>
              <a:latin typeface="Helvetica" pitchFamily="34" charset="0"/>
              <a:cs typeface="Arial" pitchFamily="34" charset="0"/>
            </a:endParaRPr>
          </a:p>
        </p:txBody>
      </p:sp>
      <p:sp>
        <p:nvSpPr>
          <p:cNvPr id="104456" name="Line 8"/>
          <p:cNvSpPr>
            <a:spLocks noChangeShapeType="1"/>
          </p:cNvSpPr>
          <p:nvPr/>
        </p:nvSpPr>
        <p:spPr bwMode="auto">
          <a:xfrm flipH="1" flipV="1">
            <a:off x="6934219" y="3124200"/>
            <a:ext cx="15875" cy="1908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5173682" y="3886200"/>
            <a:ext cx="2004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instantiates</a:t>
            </a:r>
          </a:p>
        </p:txBody>
      </p:sp>
      <p:sp>
        <p:nvSpPr>
          <p:cNvPr id="104458" name="Line 10"/>
          <p:cNvSpPr>
            <a:spLocks noChangeShapeType="1"/>
          </p:cNvSpPr>
          <p:nvPr/>
        </p:nvSpPr>
        <p:spPr bwMode="auto">
          <a:xfrm>
            <a:off x="3429000" y="5791200"/>
            <a:ext cx="20574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3505200" y="5305443"/>
            <a:ext cx="2057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depends on</a:t>
            </a:r>
          </a:p>
        </p:txBody>
      </p:sp>
      <p:sp>
        <p:nvSpPr>
          <p:cNvPr id="104460" name="Line 4"/>
          <p:cNvSpPr>
            <a:spLocks noChangeShapeType="1"/>
          </p:cNvSpPr>
          <p:nvPr/>
        </p:nvSpPr>
        <p:spPr bwMode="auto">
          <a:xfrm flipV="1">
            <a:off x="1905000" y="1143000"/>
            <a:ext cx="0" cy="143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61" name="Line 4"/>
          <p:cNvSpPr>
            <a:spLocks noChangeShapeType="1"/>
          </p:cNvSpPr>
          <p:nvPr/>
        </p:nvSpPr>
        <p:spPr bwMode="auto">
          <a:xfrm flipV="1">
            <a:off x="6934200" y="11430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62" name="Rectangle 3"/>
          <p:cNvSpPr>
            <a:spLocks noChangeArrowheads="1"/>
          </p:cNvSpPr>
          <p:nvPr/>
        </p:nvSpPr>
        <p:spPr bwMode="auto">
          <a:xfrm>
            <a:off x="1427179" y="609600"/>
            <a:ext cx="965329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i="1" smtClean="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color</a:t>
            </a:r>
            <a:endParaRPr lang="en-US" altLang="en-US" sz="2800" smtClean="0">
              <a:solidFill>
                <a:srgbClr val="000000"/>
              </a:solidFill>
              <a:latin typeface="Helvetica" pitchFamily="34" charset="0"/>
              <a:cs typeface="Arial" pitchFamily="34" charset="0"/>
            </a:endParaRPr>
          </a:p>
        </p:txBody>
      </p:sp>
      <p:sp>
        <p:nvSpPr>
          <p:cNvPr id="104463" name="Rectangle 3"/>
          <p:cNvSpPr>
            <a:spLocks noChangeArrowheads="1"/>
          </p:cNvSpPr>
          <p:nvPr/>
        </p:nvSpPr>
        <p:spPr bwMode="auto">
          <a:xfrm>
            <a:off x="5243533" y="609600"/>
            <a:ext cx="3424335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i="1" smtClean="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anatomical structure</a:t>
            </a:r>
            <a:endParaRPr lang="en-US" altLang="en-US" sz="2800" smtClean="0">
              <a:solidFill>
                <a:srgbClr val="000000"/>
              </a:solidFill>
              <a:latin typeface="Helvetica" pitchFamily="34" charset="0"/>
              <a:cs typeface="Arial" pitchFamily="34" charset="0"/>
            </a:endParaRPr>
          </a:p>
        </p:txBody>
      </p:sp>
      <p:sp>
        <p:nvSpPr>
          <p:cNvPr id="104464" name="Text Box 5"/>
          <p:cNvSpPr txBox="1">
            <a:spLocks noChangeArrowheads="1"/>
          </p:cNvSpPr>
          <p:nvPr/>
        </p:nvSpPr>
        <p:spPr bwMode="auto">
          <a:xfrm>
            <a:off x="1143019" y="1600200"/>
            <a:ext cx="8451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is_a</a:t>
            </a:r>
          </a:p>
        </p:txBody>
      </p:sp>
      <p:sp>
        <p:nvSpPr>
          <p:cNvPr id="104465" name="Text Box 5"/>
          <p:cNvSpPr txBox="1">
            <a:spLocks noChangeArrowheads="1"/>
          </p:cNvSpPr>
          <p:nvPr/>
        </p:nvSpPr>
        <p:spPr bwMode="auto">
          <a:xfrm>
            <a:off x="6172219" y="1600200"/>
            <a:ext cx="8451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is_a</a:t>
            </a:r>
          </a:p>
        </p:txBody>
      </p:sp>
      <p:sp>
        <p:nvSpPr>
          <p:cNvPr id="668690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7010400" y="6019800"/>
            <a:ext cx="2133600" cy="457200"/>
          </a:xfrm>
        </p:spPr>
        <p:txBody>
          <a:bodyPr/>
          <a:lstStyle/>
          <a:p>
            <a:pPr>
              <a:defRPr/>
            </a:pPr>
            <a:fld id="{07C0926D-ACB3-4C2B-B5DF-545EC3F22E48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>
                <a:defRPr/>
              </a:pPr>
              <a:t>60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69212"/>
      </p:ext>
    </p:extLst>
  </p:cSld>
  <p:clrMapOvr>
    <a:masterClrMapping/>
  </p:clrMapOvr>
  <p:transition advTm="205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/>
          <p:cNvSpPr>
            <a:spLocks noChangeArrowheads="1"/>
          </p:cNvSpPr>
          <p:nvPr/>
        </p:nvSpPr>
        <p:spPr bwMode="auto">
          <a:xfrm>
            <a:off x="2971800" y="954088"/>
            <a:ext cx="17526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</p:txBody>
      </p:sp>
      <p:sp>
        <p:nvSpPr>
          <p:cNvPr id="120835" name="Rectangle 5"/>
          <p:cNvSpPr>
            <a:spLocks noChangeArrowheads="1"/>
          </p:cNvSpPr>
          <p:nvPr/>
        </p:nvSpPr>
        <p:spPr bwMode="auto">
          <a:xfrm>
            <a:off x="914400" y="2325688"/>
            <a:ext cx="1600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Quality</a:t>
            </a:r>
          </a:p>
        </p:txBody>
      </p:sp>
      <p:sp>
        <p:nvSpPr>
          <p:cNvPr id="120836" name="Rectangle 6"/>
          <p:cNvSpPr>
            <a:spLocks noChangeArrowheads="1"/>
          </p:cNvSpPr>
          <p:nvPr/>
        </p:nvSpPr>
        <p:spPr bwMode="auto">
          <a:xfrm>
            <a:off x="4159252" y="2249488"/>
            <a:ext cx="353695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Realizable 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</p:txBody>
      </p:sp>
      <p:cxnSp>
        <p:nvCxnSpPr>
          <p:cNvPr id="120837" name="AutoShape 9"/>
          <p:cNvCxnSpPr>
            <a:cxnSpLocks noChangeShapeType="1"/>
            <a:stCxn id="120834" idx="2"/>
            <a:endCxn id="120835" idx="0"/>
          </p:cNvCxnSpPr>
          <p:nvPr/>
        </p:nvCxnSpPr>
        <p:spPr bwMode="auto">
          <a:xfrm flipH="1">
            <a:off x="1714500" y="1944688"/>
            <a:ext cx="21336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838" name="AutoShape 10"/>
          <p:cNvCxnSpPr>
            <a:cxnSpLocks noChangeShapeType="1"/>
            <a:stCxn id="120834" idx="2"/>
            <a:endCxn id="120836" idx="0"/>
          </p:cNvCxnSpPr>
          <p:nvPr/>
        </p:nvCxnSpPr>
        <p:spPr bwMode="auto">
          <a:xfrm>
            <a:off x="3848110" y="1944688"/>
            <a:ext cx="2079625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0839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2955435-E955-4786-AA62-0A22D58BD583}" type="slidenum">
              <a:rPr lang="en-US" altLang="en-US" smtClean="0">
                <a:solidFill>
                  <a:srgbClr val="000000"/>
                </a:solidFill>
              </a:rPr>
              <a:pPr/>
              <a:t>61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0840" name="Rectangle 5"/>
          <p:cNvSpPr>
            <a:spLocks noChangeArrowheads="1"/>
          </p:cNvSpPr>
          <p:nvPr/>
        </p:nvSpPr>
        <p:spPr bwMode="auto">
          <a:xfrm>
            <a:off x="1143000" y="4403725"/>
            <a:ext cx="1600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Disposition</a:t>
            </a:r>
          </a:p>
        </p:txBody>
      </p:sp>
      <p:cxnSp>
        <p:nvCxnSpPr>
          <p:cNvPr id="120841" name="AutoShape 9"/>
          <p:cNvCxnSpPr>
            <a:cxnSpLocks noChangeShapeType="1"/>
            <a:stCxn id="120836" idx="2"/>
            <a:endCxn id="120840" idx="0"/>
          </p:cNvCxnSpPr>
          <p:nvPr/>
        </p:nvCxnSpPr>
        <p:spPr bwMode="auto">
          <a:xfrm flipH="1">
            <a:off x="1943119" y="3468726"/>
            <a:ext cx="3984625" cy="935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0842" name="Rectangle 5"/>
          <p:cNvSpPr>
            <a:spLocks noChangeArrowheads="1"/>
          </p:cNvSpPr>
          <p:nvPr/>
        </p:nvSpPr>
        <p:spPr bwMode="auto">
          <a:xfrm>
            <a:off x="3657600" y="4403725"/>
            <a:ext cx="1600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Function</a:t>
            </a:r>
          </a:p>
        </p:txBody>
      </p:sp>
      <p:cxnSp>
        <p:nvCxnSpPr>
          <p:cNvPr id="120843" name="AutoShape 9"/>
          <p:cNvCxnSpPr>
            <a:cxnSpLocks noChangeShapeType="1"/>
            <a:stCxn id="120836" idx="2"/>
            <a:endCxn id="120842" idx="0"/>
          </p:cNvCxnSpPr>
          <p:nvPr/>
        </p:nvCxnSpPr>
        <p:spPr bwMode="auto">
          <a:xfrm flipH="1">
            <a:off x="4457710" y="3468726"/>
            <a:ext cx="1470025" cy="935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0844" name="Rectangle 5"/>
          <p:cNvSpPr>
            <a:spLocks noChangeArrowheads="1"/>
          </p:cNvSpPr>
          <p:nvPr/>
        </p:nvSpPr>
        <p:spPr bwMode="auto">
          <a:xfrm>
            <a:off x="6096000" y="4403725"/>
            <a:ext cx="1600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Role</a:t>
            </a:r>
          </a:p>
        </p:txBody>
      </p:sp>
      <p:cxnSp>
        <p:nvCxnSpPr>
          <p:cNvPr id="120845" name="AutoShape 9"/>
          <p:cNvCxnSpPr>
            <a:cxnSpLocks noChangeShapeType="1"/>
            <a:stCxn id="120836" idx="2"/>
            <a:endCxn id="120844" idx="0"/>
          </p:cNvCxnSpPr>
          <p:nvPr/>
        </p:nvCxnSpPr>
        <p:spPr bwMode="auto">
          <a:xfrm>
            <a:off x="5927744" y="3468726"/>
            <a:ext cx="968375" cy="935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0846" name="TextBox 18"/>
          <p:cNvSpPr txBox="1">
            <a:spLocks noChangeArrowheads="1"/>
          </p:cNvSpPr>
          <p:nvPr/>
        </p:nvSpPr>
        <p:spPr bwMode="auto">
          <a:xfrm>
            <a:off x="1143000" y="5754688"/>
            <a:ext cx="1828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</a:rPr>
              <a:t>of banana, </a:t>
            </a:r>
            <a:br>
              <a:rPr lang="en-US" altLang="en-US" b="1" dirty="0" smtClean="0">
                <a:solidFill>
                  <a:srgbClr val="000000"/>
                </a:solidFill>
              </a:rPr>
            </a:br>
            <a:r>
              <a:rPr lang="en-US" altLang="en-US" b="1" dirty="0" smtClean="0">
                <a:solidFill>
                  <a:srgbClr val="000000"/>
                </a:solidFill>
              </a:rPr>
              <a:t>to ripen</a:t>
            </a:r>
          </a:p>
        </p:txBody>
      </p:sp>
      <p:sp>
        <p:nvSpPr>
          <p:cNvPr id="120847" name="TextBox 37"/>
          <p:cNvSpPr txBox="1">
            <a:spLocks noChangeArrowheads="1"/>
          </p:cNvSpPr>
          <p:nvPr/>
        </p:nvSpPr>
        <p:spPr bwMode="auto">
          <a:xfrm>
            <a:off x="3657600" y="5754688"/>
            <a:ext cx="1828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</a:rPr>
              <a:t>of gun, </a:t>
            </a:r>
            <a:br>
              <a:rPr lang="en-US" altLang="en-US" b="1" dirty="0" smtClean="0">
                <a:solidFill>
                  <a:srgbClr val="000000"/>
                </a:solidFill>
              </a:rPr>
            </a:br>
            <a:r>
              <a:rPr lang="en-US" altLang="en-US" b="1" dirty="0" smtClean="0">
                <a:solidFill>
                  <a:srgbClr val="000000"/>
                </a:solidFill>
              </a:rPr>
              <a:t>to fire bullets</a:t>
            </a:r>
          </a:p>
        </p:txBody>
      </p:sp>
      <p:sp>
        <p:nvSpPr>
          <p:cNvPr id="120848" name="TextBox 38"/>
          <p:cNvSpPr txBox="1">
            <a:spLocks noChangeArrowheads="1"/>
          </p:cNvSpPr>
          <p:nvPr/>
        </p:nvSpPr>
        <p:spPr bwMode="auto">
          <a:xfrm>
            <a:off x="6127750" y="5754688"/>
            <a:ext cx="1828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of employee, to work for pay</a:t>
            </a:r>
          </a:p>
        </p:txBody>
      </p:sp>
    </p:spTree>
    <p:extLst>
      <p:ext uri="{BB962C8B-B14F-4D97-AF65-F5344CB8AC3E}">
        <p14:creationId xmlns:p14="http://schemas.microsoft.com/office/powerpoint/2010/main" val="3165520152"/>
      </p:ext>
    </p:extLst>
  </p:cSld>
  <p:clrMapOvr>
    <a:masterClrMapping/>
  </p:clrMapOvr>
  <p:transition advTm="30991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i="1" dirty="0" smtClean="0"/>
              <a:t>process of realization depends_on realizable</a:t>
            </a:r>
            <a:endParaRPr i="1" dirty="0" smtClean="0"/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914400" y="1600200"/>
            <a:ext cx="27432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461000" y="1606550"/>
            <a:ext cx="2692400" cy="121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Occurrent</a:t>
            </a:r>
          </a:p>
        </p:txBody>
      </p:sp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304800" y="3429000"/>
            <a:ext cx="19050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Independent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000000"/>
              </a:solidFill>
              <a:latin typeface="Tahoma" pitchFamily="34" charset="0"/>
              <a:ea typeface="MS PGothic" pitchFamily="34" charset="-128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bearer</a:t>
            </a:r>
          </a:p>
        </p:txBody>
      </p:sp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2438400" y="3429000"/>
            <a:ext cx="17526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Realizable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 smtClean="0">
              <a:solidFill>
                <a:srgbClr val="000000"/>
              </a:solidFill>
              <a:latin typeface="Tahoma" pitchFamily="34" charset="0"/>
              <a:ea typeface="MS PGothic" pitchFamily="34" charset="-128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disposition</a:t>
            </a:r>
          </a:p>
        </p:txBody>
      </p:sp>
      <p:cxnSp>
        <p:nvCxnSpPr>
          <p:cNvPr id="121863" name="AutoShape 7"/>
          <p:cNvCxnSpPr>
            <a:cxnSpLocks noChangeShapeType="1"/>
            <a:endCxn id="121861" idx="0"/>
          </p:cNvCxnSpPr>
          <p:nvPr/>
        </p:nvCxnSpPr>
        <p:spPr bwMode="auto">
          <a:xfrm rot="5400000">
            <a:off x="1504950" y="2647950"/>
            <a:ext cx="533400" cy="1028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1864" name="AutoShape 8"/>
          <p:cNvCxnSpPr>
            <a:cxnSpLocks noChangeShapeType="1"/>
            <a:endCxn id="121862" idx="0"/>
          </p:cNvCxnSpPr>
          <p:nvPr/>
        </p:nvCxnSpPr>
        <p:spPr bwMode="auto">
          <a:xfrm rot="16200000" flipH="1">
            <a:off x="2533650" y="2647950"/>
            <a:ext cx="533400" cy="1028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1865" name="Line 9"/>
          <p:cNvSpPr>
            <a:spLocks noChangeShapeType="1"/>
          </p:cNvSpPr>
          <p:nvPr/>
        </p:nvSpPr>
        <p:spPr bwMode="auto">
          <a:xfrm>
            <a:off x="0" y="5943600"/>
            <a:ext cx="937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1866" name="Text Box 10"/>
          <p:cNvSpPr txBox="1">
            <a:spLocks noChangeArrowheads="1"/>
          </p:cNvSpPr>
          <p:nvPr/>
        </p:nvSpPr>
        <p:spPr bwMode="auto">
          <a:xfrm>
            <a:off x="76200" y="5562638"/>
            <a:ext cx="9296400" cy="102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1000" smtClean="0">
                <a:solidFill>
                  <a:srgbClr val="000000"/>
                </a:solidFill>
                <a:latin typeface="Times New Roman" pitchFamily="18" charset="0"/>
              </a:rPr>
              <a:t> ....  .....    .......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219200" y="4191000"/>
            <a:ext cx="4953000" cy="762000"/>
            <a:chOff x="1219200" y="4191000"/>
            <a:chExt cx="4953000" cy="762000"/>
          </a:xfrm>
        </p:grpSpPr>
        <p:sp>
          <p:nvSpPr>
            <p:cNvPr id="13" name="Curved Up Arrow 12"/>
            <p:cNvSpPr/>
            <p:nvPr/>
          </p:nvSpPr>
          <p:spPr>
            <a:xfrm rot="10800000">
              <a:off x="1295400" y="4495800"/>
              <a:ext cx="1981200" cy="457200"/>
            </a:xfrm>
            <a:prstGeom prst="curvedUp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Curved Up Arrow 13"/>
            <p:cNvSpPr/>
            <p:nvPr/>
          </p:nvSpPr>
          <p:spPr>
            <a:xfrm rot="10800000">
              <a:off x="1219200" y="4191000"/>
              <a:ext cx="4953000" cy="762000"/>
            </a:xfrm>
            <a:prstGeom prst="curvedUp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1868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FC0B8F-F9E9-4180-BB45-B44AEB1C9CAA}" type="slidenum">
              <a:rPr lang="en-US" altLang="en-US" smtClean="0">
                <a:solidFill>
                  <a:srgbClr val="000000"/>
                </a:solidFill>
              </a:rPr>
              <a:pPr/>
              <a:t>62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1869" name="Rectangle 4"/>
          <p:cNvSpPr>
            <a:spLocks noChangeArrowheads="1"/>
          </p:cNvSpPr>
          <p:nvPr/>
        </p:nvSpPr>
        <p:spPr bwMode="auto">
          <a:xfrm>
            <a:off x="5562600" y="4038600"/>
            <a:ext cx="2692400" cy="151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Process of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realization </a:t>
            </a:r>
          </a:p>
        </p:txBody>
      </p:sp>
      <p:cxnSp>
        <p:nvCxnSpPr>
          <p:cNvPr id="121870" name="AutoShape 8"/>
          <p:cNvCxnSpPr>
            <a:cxnSpLocks noChangeShapeType="1"/>
            <a:stCxn id="121860" idx="2"/>
            <a:endCxn id="121869" idx="0"/>
          </p:cNvCxnSpPr>
          <p:nvPr/>
        </p:nvCxnSpPr>
        <p:spPr bwMode="auto">
          <a:xfrm rot="16200000" flipH="1">
            <a:off x="6248400" y="3378204"/>
            <a:ext cx="1219200" cy="101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Curved Up Arrow 23"/>
          <p:cNvSpPr/>
          <p:nvPr/>
        </p:nvSpPr>
        <p:spPr>
          <a:xfrm rot="10800000">
            <a:off x="3352800" y="4495800"/>
            <a:ext cx="2667000" cy="457200"/>
          </a:xfrm>
          <a:prstGeom prst="curved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199178"/>
      </p:ext>
    </p:extLst>
  </p:cSld>
  <p:clrMapOvr>
    <a:masterClrMapping/>
  </p:clrMapOvr>
  <p:transition advTm="297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Line 2"/>
          <p:cNvSpPr>
            <a:spLocks noChangeShapeType="1"/>
          </p:cNvSpPr>
          <p:nvPr/>
        </p:nvSpPr>
        <p:spPr bwMode="auto">
          <a:xfrm>
            <a:off x="1504950" y="28829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1504950" y="28829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graphicFrame>
        <p:nvGraphicFramePr>
          <p:cNvPr id="472109" name="Group 45"/>
          <p:cNvGraphicFramePr>
            <a:graphicFrameLocks noGrp="1"/>
          </p:cNvGraphicFramePr>
          <p:nvPr>
            <p:extLst/>
          </p:nvPr>
        </p:nvGraphicFramePr>
        <p:xfrm>
          <a:off x="990610" y="2819438"/>
          <a:ext cx="7239001" cy="899165"/>
        </p:xfrm>
        <a:graphic>
          <a:graphicData uri="http://schemas.openxmlformats.org/drawingml/2006/table">
            <a:tbl>
              <a:tblPr/>
              <a:tblGrid>
                <a:gridCol w="2117531"/>
                <a:gridCol w="2560735"/>
                <a:gridCol w="2560735"/>
              </a:tblGrid>
              <a:tr h="789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ea typeface="+mn-ea"/>
                          <a:cs typeface="Arial" charset="0"/>
                        </a:rPr>
                        <a:t>IAO-Intel</a:t>
                      </a: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ea typeface="+mn-ea"/>
                          <a:cs typeface="Arial" charset="0"/>
                        </a:rPr>
                        <a:t>Email Ontology</a:t>
                      </a:r>
                      <a:endParaRPr kumimoji="0" 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ea typeface="+mn-ea"/>
                          <a:cs typeface="Arial" charset="0"/>
                        </a:rPr>
                        <a:t> IAO-Science</a:t>
                      </a:r>
                      <a:endParaRPr kumimoji="0" 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45725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67615" name="Text Box 41"/>
          <p:cNvSpPr txBox="1">
            <a:spLocks noChangeArrowheads="1"/>
          </p:cNvSpPr>
          <p:nvPr/>
        </p:nvSpPr>
        <p:spPr bwMode="auto">
          <a:xfrm>
            <a:off x="0" y="51054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36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12" name="Group 45"/>
          <p:cNvGraphicFramePr>
            <a:graphicFrameLocks noGrp="1"/>
          </p:cNvGraphicFramePr>
          <p:nvPr>
            <p:extLst/>
          </p:nvPr>
        </p:nvGraphicFramePr>
        <p:xfrm>
          <a:off x="990618" y="1905000"/>
          <a:ext cx="7238999" cy="914400"/>
        </p:xfrm>
        <a:graphic>
          <a:graphicData uri="http://schemas.openxmlformats.org/drawingml/2006/table">
            <a:tbl>
              <a:tblPr/>
              <a:tblGrid>
                <a:gridCol w="7238999"/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Information Artifact Ontology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(IAO) </a:t>
                      </a:r>
                    </a:p>
                  </a:txBody>
                  <a:tcPr marL="0" marR="0" marT="0" marB="4573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5" name="Trapezoid 14"/>
          <p:cNvSpPr/>
          <p:nvPr/>
        </p:nvSpPr>
        <p:spPr bwMode="auto">
          <a:xfrm>
            <a:off x="963616" y="1066800"/>
            <a:ext cx="7265986" cy="838200"/>
          </a:xfrm>
          <a:prstGeom prst="trapezoid">
            <a:avLst>
              <a:gd name="adj" fmla="val 103997"/>
            </a:avLst>
          </a:prstGeom>
          <a:solidFill>
            <a:srgbClr val="92D050"/>
          </a:solidFill>
          <a:ln w="1968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lnSpc>
                <a:spcPct val="150000"/>
              </a:lnSpc>
              <a:spcBef>
                <a:spcPts val="4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Basic Formal Ontology (BFO)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3863B42-158A-4174-B95F-65B68403E0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81807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BFO-based Ontology Development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239"/>
      </p:ext>
    </p:extLst>
  </p:cSld>
  <p:clrMapOvr>
    <a:masterClrMapping/>
  </p:clrMapOvr>
  <p:transition advTm="42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artifact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 </a:t>
            </a:r>
            <a:r>
              <a:rPr lang="en-US" dirty="0"/>
              <a:t>entity </a:t>
            </a:r>
            <a:r>
              <a:rPr lang="en-US" dirty="0" smtClean="0"/>
              <a:t>created </a:t>
            </a:r>
            <a:r>
              <a:rPr lang="en-US" dirty="0"/>
              <a:t>through some deliberate act or acts by one or more human beings, and which endures through time, potentially in multiple (for example digital or printed) </a:t>
            </a:r>
            <a:r>
              <a:rPr lang="en-US" dirty="0" smtClean="0"/>
              <a:t>copies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Examples</a:t>
            </a:r>
            <a:r>
              <a:rPr lang="en-US" dirty="0"/>
              <a:t>: a diagram on a sheet of paper, a document specifying three alternative courses of action for a commander, a recipe book, a </a:t>
            </a:r>
            <a:r>
              <a:rPr lang="en-US" dirty="0" smtClean="0"/>
              <a:t>recipe in a recipe 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7B7A-CF58-41F2-9844-DEDADD6BDC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1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99"/>
    </mc:Choice>
    <mc:Fallback xmlns="">
      <p:transition spd="slow" advTm="21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4"/>
          <p:cNvSpPr>
            <a:spLocks noChangeArrowheads="1"/>
          </p:cNvSpPr>
          <p:nvPr/>
        </p:nvSpPr>
        <p:spPr bwMode="auto">
          <a:xfrm>
            <a:off x="1219219" y="152400"/>
            <a:ext cx="2557463" cy="1068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1" name="Rectangle 5"/>
          <p:cNvSpPr>
            <a:spLocks noChangeArrowheads="1"/>
          </p:cNvSpPr>
          <p:nvPr/>
        </p:nvSpPr>
        <p:spPr bwMode="auto">
          <a:xfrm>
            <a:off x="5943600" y="228638"/>
            <a:ext cx="2509838" cy="1063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Occurrent</a:t>
            </a:r>
          </a:p>
        </p:txBody>
      </p:sp>
      <p:sp>
        <p:nvSpPr>
          <p:cNvPr id="165892" name="Rectangle 6"/>
          <p:cNvSpPr>
            <a:spLocks noChangeArrowheads="1"/>
          </p:cNvSpPr>
          <p:nvPr/>
        </p:nvSpPr>
        <p:spPr bwMode="auto">
          <a:xfrm>
            <a:off x="225426" y="1752638"/>
            <a:ext cx="1989138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Independent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3" name="Rectangle 7"/>
          <p:cNvSpPr>
            <a:spLocks noChangeArrowheads="1"/>
          </p:cNvSpPr>
          <p:nvPr/>
        </p:nvSpPr>
        <p:spPr bwMode="auto">
          <a:xfrm>
            <a:off x="2608264" y="1752638"/>
            <a:ext cx="2108810" cy="1087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4" name="Rectangle 8"/>
          <p:cNvSpPr>
            <a:spLocks noChangeArrowheads="1"/>
          </p:cNvSpPr>
          <p:nvPr/>
        </p:nvSpPr>
        <p:spPr bwMode="auto">
          <a:xfrm>
            <a:off x="165437" y="3782226"/>
            <a:ext cx="1563688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Quality</a:t>
            </a:r>
          </a:p>
        </p:txBody>
      </p:sp>
      <p:sp>
        <p:nvSpPr>
          <p:cNvPr id="165895" name="Rectangle 9"/>
          <p:cNvSpPr>
            <a:spLocks noChangeArrowheads="1"/>
          </p:cNvSpPr>
          <p:nvPr/>
        </p:nvSpPr>
        <p:spPr bwMode="auto">
          <a:xfrm>
            <a:off x="2608282" y="5300701"/>
            <a:ext cx="1692275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Disposition</a:t>
            </a:r>
          </a:p>
        </p:txBody>
      </p:sp>
      <p:sp>
        <p:nvSpPr>
          <p:cNvPr id="165896" name="Rectangle 11"/>
          <p:cNvSpPr>
            <a:spLocks noChangeArrowheads="1"/>
          </p:cNvSpPr>
          <p:nvPr/>
        </p:nvSpPr>
        <p:spPr bwMode="auto">
          <a:xfrm>
            <a:off x="6629400" y="5105438"/>
            <a:ext cx="1989138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Process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65897" name="AutoShape 13"/>
          <p:cNvCxnSpPr>
            <a:cxnSpLocks noChangeShapeType="1"/>
            <a:stCxn id="165890" idx="2"/>
            <a:endCxn id="165892" idx="0"/>
          </p:cNvCxnSpPr>
          <p:nvPr/>
        </p:nvCxnSpPr>
        <p:spPr bwMode="auto">
          <a:xfrm rot="5400000">
            <a:off x="1593851" y="847744"/>
            <a:ext cx="531812" cy="12779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8" name="AutoShape 14"/>
          <p:cNvCxnSpPr>
            <a:cxnSpLocks noChangeShapeType="1"/>
            <a:stCxn id="165890" idx="2"/>
            <a:endCxn id="165893" idx="0"/>
          </p:cNvCxnSpPr>
          <p:nvPr/>
        </p:nvCxnSpPr>
        <p:spPr bwMode="auto">
          <a:xfrm>
            <a:off x="2497932" y="1220788"/>
            <a:ext cx="1164736" cy="5318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9" name="AutoShape 15"/>
          <p:cNvCxnSpPr>
            <a:cxnSpLocks noChangeShapeType="1"/>
            <a:stCxn id="165891" idx="2"/>
            <a:endCxn id="165896" idx="0"/>
          </p:cNvCxnSpPr>
          <p:nvPr/>
        </p:nvCxnSpPr>
        <p:spPr bwMode="auto">
          <a:xfrm>
            <a:off x="7198520" y="1292263"/>
            <a:ext cx="425450" cy="381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900" name="AutoShape 17"/>
          <p:cNvCxnSpPr>
            <a:cxnSpLocks noChangeShapeType="1"/>
            <a:stCxn id="165893" idx="2"/>
            <a:endCxn id="165894" idx="0"/>
          </p:cNvCxnSpPr>
          <p:nvPr/>
        </p:nvCxnSpPr>
        <p:spPr bwMode="auto">
          <a:xfrm flipH="1">
            <a:off x="947280" y="2840075"/>
            <a:ext cx="2715388" cy="94218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901" name="AutoShape 18"/>
          <p:cNvCxnSpPr>
            <a:cxnSpLocks noChangeShapeType="1"/>
            <a:stCxn id="165908" idx="2"/>
            <a:endCxn id="165895" idx="0"/>
          </p:cNvCxnSpPr>
          <p:nvPr/>
        </p:nvCxnSpPr>
        <p:spPr bwMode="auto">
          <a:xfrm flipH="1">
            <a:off x="3454420" y="4724438"/>
            <a:ext cx="251801" cy="5762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906" name="Rectangle 9"/>
          <p:cNvSpPr>
            <a:spLocks noChangeArrowheads="1"/>
          </p:cNvSpPr>
          <p:nvPr/>
        </p:nvSpPr>
        <p:spPr bwMode="auto">
          <a:xfrm>
            <a:off x="4579938" y="5300663"/>
            <a:ext cx="16764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Role</a:t>
            </a:r>
          </a:p>
        </p:txBody>
      </p:sp>
      <p:cxnSp>
        <p:nvCxnSpPr>
          <p:cNvPr id="165907" name="AutoShape 18"/>
          <p:cNvCxnSpPr>
            <a:cxnSpLocks noChangeShapeType="1"/>
            <a:stCxn id="165908" idx="2"/>
            <a:endCxn id="165906" idx="0"/>
          </p:cNvCxnSpPr>
          <p:nvPr/>
        </p:nvCxnSpPr>
        <p:spPr bwMode="auto">
          <a:xfrm>
            <a:off x="3706203" y="4724438"/>
            <a:ext cx="1711936" cy="5762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908" name="Rectangle 7"/>
          <p:cNvSpPr>
            <a:spLocks noChangeArrowheads="1"/>
          </p:cNvSpPr>
          <p:nvPr/>
        </p:nvSpPr>
        <p:spPr bwMode="auto">
          <a:xfrm>
            <a:off x="2715602" y="3657600"/>
            <a:ext cx="19812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Realizable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 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Continuant</a:t>
            </a:r>
          </a:p>
        </p:txBody>
      </p:sp>
      <p:cxnSp>
        <p:nvCxnSpPr>
          <p:cNvPr id="165909" name="AutoShape 17"/>
          <p:cNvCxnSpPr>
            <a:cxnSpLocks noChangeShapeType="1"/>
            <a:stCxn id="165893" idx="2"/>
            <a:endCxn id="165908" idx="0"/>
          </p:cNvCxnSpPr>
          <p:nvPr/>
        </p:nvCxnSpPr>
        <p:spPr bwMode="auto">
          <a:xfrm>
            <a:off x="3662670" y="2840075"/>
            <a:ext cx="43534" cy="8175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910" name="Slide Number Placeholder 2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2F5BD4-7573-47FC-8273-48937E6957D8}" type="slidenum">
              <a:rPr lang="en-US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04506"/>
      </p:ext>
    </p:extLst>
  </p:cSld>
  <p:clrMapOvr>
    <a:masterClrMapping/>
  </p:clrMapOvr>
  <p:transition advTm="3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BFO 1.1: Specifically Dependent Continuant</a:t>
            </a:r>
          </a:p>
        </p:txBody>
      </p:sp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1676402" y="1524000"/>
            <a:ext cx="1633538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Specifically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4876800"/>
            <a:ext cx="2325688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Quality, </a:t>
            </a:r>
            <a:endParaRPr lang="en-US" sz="2400" dirty="0" smtClean="0">
              <a:solidFill>
                <a:srgbClr val="000000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Role, Disposition</a:t>
            </a:r>
            <a:endParaRPr lang="en-US" sz="2400" dirty="0">
              <a:solidFill>
                <a:srgbClr val="000000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2743219" y="4876800"/>
            <a:ext cx="2073275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Realizable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Dependent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Continuant</a:t>
            </a:r>
          </a:p>
        </p:txBody>
      </p:sp>
      <p:cxnSp>
        <p:nvCxnSpPr>
          <p:cNvPr id="167942" name="AutoShape 6"/>
          <p:cNvCxnSpPr>
            <a:cxnSpLocks noChangeShapeType="1"/>
            <a:stCxn id="167939" idx="2"/>
            <a:endCxn id="167940" idx="0"/>
          </p:cNvCxnSpPr>
          <p:nvPr/>
        </p:nvCxnSpPr>
        <p:spPr bwMode="auto">
          <a:xfrm rot="5400000">
            <a:off x="952501" y="3335344"/>
            <a:ext cx="1752600" cy="1330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7943" name="AutoShape 7"/>
          <p:cNvCxnSpPr>
            <a:cxnSpLocks noChangeShapeType="1"/>
            <a:stCxn id="167939" idx="2"/>
            <a:endCxn id="167941" idx="0"/>
          </p:cNvCxnSpPr>
          <p:nvPr/>
        </p:nvCxnSpPr>
        <p:spPr bwMode="auto">
          <a:xfrm>
            <a:off x="2493974" y="3124200"/>
            <a:ext cx="1285875" cy="1752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7944" name="Text Box 8"/>
          <p:cNvSpPr txBox="1">
            <a:spLocks noChangeArrowheads="1"/>
          </p:cNvSpPr>
          <p:nvPr/>
        </p:nvSpPr>
        <p:spPr bwMode="auto">
          <a:xfrm>
            <a:off x="4267200" y="1600201"/>
            <a:ext cx="4343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if any bearer ceases to exist, then the quality or function ceases to exist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</a:rPr>
              <a:t>the color of my skin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</a:rPr>
              <a:t>the function of my heart</a:t>
            </a:r>
          </a:p>
        </p:txBody>
      </p:sp>
      <p:sp>
        <p:nvSpPr>
          <p:cNvPr id="167945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A007D7-5772-46B1-8F82-D28A03DF8EC8}" type="slidenum">
              <a:rPr lang="en-US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65070"/>
      </p:ext>
    </p:extLst>
  </p:cSld>
  <p:clrMapOvr>
    <a:masterClrMapping/>
  </p:clrMapOvr>
  <p:transition advTm="17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Specifically Dependent Continuant</a:t>
            </a:r>
          </a:p>
        </p:txBody>
      </p:sp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346075" y="1518138"/>
            <a:ext cx="1633538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Red color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of my skin</a:t>
            </a:r>
            <a:endParaRPr lang="en-US" sz="2400" dirty="0">
              <a:solidFill>
                <a:srgbClr val="000000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152411" y="4876800"/>
            <a:ext cx="1979613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You</a:t>
            </a:r>
            <a:endParaRPr lang="en-US" sz="2400" dirty="0">
              <a:solidFill>
                <a:srgbClr val="000000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2574150" y="4876800"/>
            <a:ext cx="1921669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Me</a:t>
            </a:r>
            <a:endParaRPr lang="en-US" sz="2400" dirty="0">
              <a:solidFill>
                <a:srgbClr val="000000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7942" name="AutoShape 6"/>
          <p:cNvCxnSpPr>
            <a:cxnSpLocks noChangeShapeType="1"/>
            <a:stCxn id="167939" idx="2"/>
            <a:endCxn id="167940" idx="0"/>
          </p:cNvCxnSpPr>
          <p:nvPr/>
        </p:nvCxnSpPr>
        <p:spPr bwMode="auto">
          <a:xfrm flipH="1">
            <a:off x="1142210" y="3118338"/>
            <a:ext cx="20637" cy="1758462"/>
          </a:xfrm>
          <a:prstGeom prst="straightConnector1">
            <a:avLst/>
          </a:prstGeom>
          <a:noFill/>
          <a:ln w="73025">
            <a:solidFill>
              <a:schemeClr val="tx1"/>
            </a:solidFill>
            <a:round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7943" name="AutoShape 7"/>
          <p:cNvCxnSpPr>
            <a:cxnSpLocks noChangeShapeType="1"/>
            <a:stCxn id="13" idx="2"/>
            <a:endCxn id="167941" idx="0"/>
          </p:cNvCxnSpPr>
          <p:nvPr/>
        </p:nvCxnSpPr>
        <p:spPr bwMode="auto">
          <a:xfrm flipH="1">
            <a:off x="3534966" y="3118338"/>
            <a:ext cx="4168" cy="17584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7944" name="Text Box 8"/>
          <p:cNvSpPr txBox="1">
            <a:spLocks noChangeArrowheads="1"/>
          </p:cNvSpPr>
          <p:nvPr/>
        </p:nvSpPr>
        <p:spPr bwMode="auto">
          <a:xfrm>
            <a:off x="4839922" y="2324138"/>
            <a:ext cx="4787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0000"/>
                </a:solidFill>
              </a:rPr>
              <a:t>Accidents do not </a:t>
            </a:r>
            <a:r>
              <a:rPr lang="fr-FR" sz="2400" dirty="0" err="1" smtClean="0">
                <a:solidFill>
                  <a:srgbClr val="000000"/>
                </a:solidFill>
              </a:rPr>
              <a:t>migrate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from</a:t>
            </a:r>
            <a:r>
              <a:rPr lang="fr-FR" sz="2400" dirty="0" smtClean="0">
                <a:solidFill>
                  <a:srgbClr val="000000"/>
                </a:solidFill>
              </a:rPr>
              <a:t> one substance to </a:t>
            </a:r>
            <a:r>
              <a:rPr lang="fr-FR" sz="2400" dirty="0" err="1" smtClean="0">
                <a:solidFill>
                  <a:srgbClr val="000000"/>
                </a:solidFill>
              </a:rPr>
              <a:t>another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7945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A007D7-5772-46B1-8F82-D28A03DF8EC8}" type="slidenum">
              <a:rPr lang="en-US">
                <a:solidFill>
                  <a:srgbClr val="000000"/>
                </a:solidFill>
              </a:rPr>
              <a:pPr/>
              <a:t>67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650351" y="1518138"/>
            <a:ext cx="1777603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Red color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of your skin</a:t>
            </a:r>
            <a:endParaRPr lang="en-US" sz="2400" dirty="0">
              <a:solidFill>
                <a:srgbClr val="000000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817" y="3793214"/>
            <a:ext cx="148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depends_on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1286" y="3812903"/>
            <a:ext cx="148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depends_on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0" name="AutoShape 6"/>
          <p:cNvCxnSpPr>
            <a:cxnSpLocks noChangeShapeType="1"/>
          </p:cNvCxnSpPr>
          <p:nvPr/>
        </p:nvCxnSpPr>
        <p:spPr bwMode="auto">
          <a:xfrm flipH="1">
            <a:off x="3570139" y="3098649"/>
            <a:ext cx="20637" cy="1758462"/>
          </a:xfrm>
          <a:prstGeom prst="straightConnector1">
            <a:avLst/>
          </a:prstGeom>
          <a:noFill/>
          <a:ln w="73025">
            <a:solidFill>
              <a:schemeClr val="tx1"/>
            </a:solidFill>
            <a:round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0932"/>
      </p:ext>
    </p:extLst>
  </p:cSld>
  <p:clrMapOvr>
    <a:masterClrMapping/>
  </p:clrMapOvr>
  <p:transition advTm="20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Generically Dependent Continuant</a:t>
            </a:r>
          </a:p>
        </p:txBody>
      </p:sp>
      <p:sp>
        <p:nvSpPr>
          <p:cNvPr id="168963" name="Rectangle 9"/>
          <p:cNvSpPr>
            <a:spLocks noChangeArrowheads="1"/>
          </p:cNvSpPr>
          <p:nvPr/>
        </p:nvSpPr>
        <p:spPr bwMode="auto">
          <a:xfrm>
            <a:off x="5486402" y="1447800"/>
            <a:ext cx="1633538" cy="1600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Generically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168964" name="Rectangle 10"/>
          <p:cNvSpPr>
            <a:spLocks noChangeArrowheads="1"/>
          </p:cNvSpPr>
          <p:nvPr/>
        </p:nvSpPr>
        <p:spPr bwMode="auto">
          <a:xfrm>
            <a:off x="4648200" y="4800600"/>
            <a:ext cx="1905000" cy="838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pdf file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jpg file</a:t>
            </a:r>
            <a:endParaRPr lang="en-US" sz="2400" dirty="0">
              <a:solidFill>
                <a:srgbClr val="000000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8965" name="Rectangle 11"/>
          <p:cNvSpPr>
            <a:spLocks noChangeArrowheads="1"/>
          </p:cNvSpPr>
          <p:nvPr/>
        </p:nvSpPr>
        <p:spPr bwMode="auto">
          <a:xfrm>
            <a:off x="7010419" y="4800600"/>
            <a:ext cx="1616075" cy="838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Gene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Sequence</a:t>
            </a:r>
            <a:endParaRPr lang="en-US" sz="2400" dirty="0">
              <a:solidFill>
                <a:srgbClr val="000000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8966" name="AutoShape 12"/>
          <p:cNvCxnSpPr>
            <a:cxnSpLocks noChangeShapeType="1"/>
            <a:stCxn id="168963" idx="2"/>
            <a:endCxn id="168964" idx="0"/>
          </p:cNvCxnSpPr>
          <p:nvPr/>
        </p:nvCxnSpPr>
        <p:spPr bwMode="auto">
          <a:xfrm flipH="1">
            <a:off x="5600711" y="3048000"/>
            <a:ext cx="703263" cy="1752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8967" name="AutoShape 13"/>
          <p:cNvCxnSpPr>
            <a:cxnSpLocks noChangeShapeType="1"/>
            <a:stCxn id="168963" idx="2"/>
            <a:endCxn id="168965" idx="0"/>
          </p:cNvCxnSpPr>
          <p:nvPr/>
        </p:nvCxnSpPr>
        <p:spPr bwMode="auto">
          <a:xfrm>
            <a:off x="6303974" y="3048000"/>
            <a:ext cx="1514475" cy="1752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8968" name="Text Box 14"/>
          <p:cNvSpPr txBox="1">
            <a:spLocks noChangeArrowheads="1"/>
          </p:cNvSpPr>
          <p:nvPr/>
        </p:nvSpPr>
        <p:spPr bwMode="auto">
          <a:xfrm>
            <a:off x="381000" y="2743200"/>
            <a:ext cx="4800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if one bearer ceases to exist, then the entity can survive, because there are other bearers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(copyability)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</a:rPr>
              <a:t>the pdf file on my laptop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</a:rPr>
              <a:t>the DNA (sequence) in this chromosome</a:t>
            </a:r>
          </a:p>
        </p:txBody>
      </p:sp>
      <p:sp>
        <p:nvSpPr>
          <p:cNvPr id="168969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55F4A5-6647-49A2-99F0-50EA0F471E9E}" type="slidenum">
              <a:rPr lang="en-US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5917"/>
      </p:ext>
    </p:extLst>
  </p:cSld>
  <p:clrMapOvr>
    <a:masterClrMapping/>
  </p:clrMapOvr>
  <p:transition advTm="17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Information artifacts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pdf file</a:t>
            </a:r>
          </a:p>
          <a:p>
            <a:pPr eaLnBrk="1" hangingPunct="1"/>
            <a:r>
              <a:rPr lang="en-US" dirty="0" smtClean="0"/>
              <a:t>email</a:t>
            </a:r>
          </a:p>
          <a:p>
            <a:pPr eaLnBrk="1" hangingPunct="1"/>
            <a:r>
              <a:rPr lang="en-US" dirty="0" smtClean="0"/>
              <a:t>poem</a:t>
            </a:r>
          </a:p>
          <a:p>
            <a:pPr eaLnBrk="1" hangingPunct="1"/>
            <a:r>
              <a:rPr lang="en-US" dirty="0" smtClean="0"/>
              <a:t>symphony</a:t>
            </a:r>
          </a:p>
          <a:p>
            <a:pPr eaLnBrk="1" hangingPunct="1"/>
            <a:r>
              <a:rPr lang="en-US" dirty="0" smtClean="0"/>
              <a:t>algorithm</a:t>
            </a:r>
          </a:p>
          <a:p>
            <a:pPr eaLnBrk="1" hangingPunct="1"/>
            <a:r>
              <a:rPr lang="en-US" dirty="0" smtClean="0"/>
              <a:t>symbol</a:t>
            </a:r>
          </a:p>
          <a:p>
            <a:pPr eaLnBrk="1" hangingPunct="1"/>
            <a:r>
              <a:rPr lang="en-US" dirty="0"/>
              <a:t>	</a:t>
            </a:r>
            <a:r>
              <a:rPr lang="en-US" dirty="0" smtClean="0"/>
              <a:t>– can migrate from one physical information bearer to another</a:t>
            </a:r>
          </a:p>
        </p:txBody>
      </p:sp>
      <p:sp>
        <p:nvSpPr>
          <p:cNvPr id="166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91B3C4-4770-4E41-BEE2-A79F5C5B6183}" type="slidenum">
              <a:rPr lang="en-US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6930"/>
      </p:ext>
    </p:extLst>
  </p:cSld>
  <p:clrMapOvr>
    <a:masterClrMapping/>
  </p:clrMapOvr>
  <p:transition advTm="8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TO:Contractor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45526" b="55518"/>
          <a:stretch/>
        </p:blipFill>
        <p:spPr>
          <a:xfrm>
            <a:off x="-36613" y="1066800"/>
            <a:ext cx="9092227" cy="4343400"/>
          </a:xfrm>
        </p:spPr>
      </p:pic>
    </p:spTree>
    <p:extLst>
      <p:ext uri="{BB962C8B-B14F-4D97-AF65-F5344CB8AC3E}">
        <p14:creationId xmlns:p14="http://schemas.microsoft.com/office/powerpoint/2010/main" val="301787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4"/>
          <p:cNvSpPr>
            <a:spLocks noChangeArrowheads="1"/>
          </p:cNvSpPr>
          <p:nvPr/>
        </p:nvSpPr>
        <p:spPr bwMode="auto">
          <a:xfrm>
            <a:off x="1219219" y="152400"/>
            <a:ext cx="2557463" cy="1068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2" name="Rectangle 6"/>
          <p:cNvSpPr>
            <a:spLocks noChangeArrowheads="1"/>
          </p:cNvSpPr>
          <p:nvPr/>
        </p:nvSpPr>
        <p:spPr bwMode="auto">
          <a:xfrm>
            <a:off x="225426" y="1752638"/>
            <a:ext cx="1989138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Independent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3" name="Rectangle 7"/>
          <p:cNvSpPr>
            <a:spLocks noChangeArrowheads="1"/>
          </p:cNvSpPr>
          <p:nvPr/>
        </p:nvSpPr>
        <p:spPr bwMode="auto">
          <a:xfrm>
            <a:off x="2608264" y="1752638"/>
            <a:ext cx="2108810" cy="1087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Specifically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Dependent</a:t>
            </a:r>
            <a:endParaRPr lang="en-US" sz="24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4" name="Rectangle 8"/>
          <p:cNvSpPr>
            <a:spLocks noChangeArrowheads="1"/>
          </p:cNvSpPr>
          <p:nvPr/>
        </p:nvSpPr>
        <p:spPr bwMode="auto">
          <a:xfrm>
            <a:off x="165437" y="3782226"/>
            <a:ext cx="1563688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Quality</a:t>
            </a:r>
          </a:p>
        </p:txBody>
      </p:sp>
      <p:sp>
        <p:nvSpPr>
          <p:cNvPr id="165895" name="Rectangle 9"/>
          <p:cNvSpPr>
            <a:spLocks noChangeArrowheads="1"/>
          </p:cNvSpPr>
          <p:nvPr/>
        </p:nvSpPr>
        <p:spPr bwMode="auto">
          <a:xfrm>
            <a:off x="470490" y="5257837"/>
            <a:ext cx="1692275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Disposition</a:t>
            </a:r>
          </a:p>
        </p:txBody>
      </p:sp>
      <p:sp>
        <p:nvSpPr>
          <p:cNvPr id="165896" name="Rectangle 11"/>
          <p:cNvSpPr>
            <a:spLocks noChangeArrowheads="1"/>
          </p:cNvSpPr>
          <p:nvPr/>
        </p:nvSpPr>
        <p:spPr bwMode="auto">
          <a:xfrm>
            <a:off x="6618642" y="3906875"/>
            <a:ext cx="1989138" cy="8175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Information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Artifact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65897" name="AutoShape 13"/>
          <p:cNvCxnSpPr>
            <a:cxnSpLocks noChangeShapeType="1"/>
            <a:stCxn id="165890" idx="2"/>
            <a:endCxn id="165892" idx="0"/>
          </p:cNvCxnSpPr>
          <p:nvPr/>
        </p:nvCxnSpPr>
        <p:spPr bwMode="auto">
          <a:xfrm rot="5400000">
            <a:off x="1593851" y="847744"/>
            <a:ext cx="531812" cy="12779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8" name="AutoShape 14"/>
          <p:cNvCxnSpPr>
            <a:cxnSpLocks noChangeShapeType="1"/>
            <a:stCxn id="165890" idx="2"/>
            <a:endCxn id="165893" idx="0"/>
          </p:cNvCxnSpPr>
          <p:nvPr/>
        </p:nvCxnSpPr>
        <p:spPr bwMode="auto">
          <a:xfrm>
            <a:off x="2497932" y="1220788"/>
            <a:ext cx="1164736" cy="5318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9" name="AutoShape 15"/>
          <p:cNvCxnSpPr>
            <a:cxnSpLocks noChangeShapeType="1"/>
            <a:stCxn id="19" idx="2"/>
            <a:endCxn id="165896" idx="0"/>
          </p:cNvCxnSpPr>
          <p:nvPr/>
        </p:nvCxnSpPr>
        <p:spPr bwMode="auto">
          <a:xfrm>
            <a:off x="5943602" y="2840074"/>
            <a:ext cx="1669610" cy="10668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900" name="AutoShape 17"/>
          <p:cNvCxnSpPr>
            <a:cxnSpLocks noChangeShapeType="1"/>
            <a:stCxn id="165893" idx="2"/>
            <a:endCxn id="165894" idx="0"/>
          </p:cNvCxnSpPr>
          <p:nvPr/>
        </p:nvCxnSpPr>
        <p:spPr bwMode="auto">
          <a:xfrm flipH="1">
            <a:off x="947280" y="2840075"/>
            <a:ext cx="2715388" cy="94218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901" name="AutoShape 18"/>
          <p:cNvCxnSpPr>
            <a:cxnSpLocks noChangeShapeType="1"/>
            <a:stCxn id="165908" idx="2"/>
            <a:endCxn id="165895" idx="0"/>
          </p:cNvCxnSpPr>
          <p:nvPr/>
        </p:nvCxnSpPr>
        <p:spPr bwMode="auto">
          <a:xfrm flipH="1">
            <a:off x="1316643" y="4724438"/>
            <a:ext cx="1719653" cy="53339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906" name="Rectangle 9"/>
          <p:cNvSpPr>
            <a:spLocks noChangeArrowheads="1"/>
          </p:cNvSpPr>
          <p:nvPr/>
        </p:nvSpPr>
        <p:spPr bwMode="auto">
          <a:xfrm>
            <a:off x="2497932" y="5285580"/>
            <a:ext cx="1699102" cy="78978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Role</a:t>
            </a:r>
          </a:p>
        </p:txBody>
      </p:sp>
      <p:cxnSp>
        <p:nvCxnSpPr>
          <p:cNvPr id="165907" name="AutoShape 18"/>
          <p:cNvCxnSpPr>
            <a:cxnSpLocks noChangeShapeType="1"/>
            <a:stCxn id="165908" idx="2"/>
            <a:endCxn id="165906" idx="0"/>
          </p:cNvCxnSpPr>
          <p:nvPr/>
        </p:nvCxnSpPr>
        <p:spPr bwMode="auto">
          <a:xfrm>
            <a:off x="3036287" y="4724400"/>
            <a:ext cx="311205" cy="5611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908" name="Rectangle 7"/>
          <p:cNvSpPr>
            <a:spLocks noChangeArrowheads="1"/>
          </p:cNvSpPr>
          <p:nvPr/>
        </p:nvSpPr>
        <p:spPr bwMode="auto">
          <a:xfrm>
            <a:off x="2045677" y="3657600"/>
            <a:ext cx="19812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Realizable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 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Continuant</a:t>
            </a:r>
          </a:p>
        </p:txBody>
      </p:sp>
      <p:cxnSp>
        <p:nvCxnSpPr>
          <p:cNvPr id="165909" name="AutoShape 17"/>
          <p:cNvCxnSpPr>
            <a:cxnSpLocks noChangeShapeType="1"/>
            <a:stCxn id="165893" idx="2"/>
            <a:endCxn id="165908" idx="0"/>
          </p:cNvCxnSpPr>
          <p:nvPr/>
        </p:nvCxnSpPr>
        <p:spPr bwMode="auto">
          <a:xfrm flipH="1">
            <a:off x="3036287" y="2840075"/>
            <a:ext cx="626391" cy="8175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910" name="Slide Number Placeholder 2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2F5BD4-7573-47FC-8273-48937E6957D8}" type="slidenum">
              <a:rPr lang="en-US">
                <a:solidFill>
                  <a:srgbClr val="000000"/>
                </a:solidFill>
              </a:rPr>
              <a:pPr/>
              <a:t>70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889198" y="1752637"/>
            <a:ext cx="2108810" cy="10874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Generically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Dependent</a:t>
            </a:r>
            <a:endParaRPr lang="en-US" sz="24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Continuant</a:t>
            </a:r>
          </a:p>
        </p:txBody>
      </p:sp>
      <p:cxnSp>
        <p:nvCxnSpPr>
          <p:cNvPr id="22" name="AutoShape 14"/>
          <p:cNvCxnSpPr>
            <a:cxnSpLocks noChangeShapeType="1"/>
            <a:stCxn id="165890" idx="2"/>
            <a:endCxn id="19" idx="0"/>
          </p:cNvCxnSpPr>
          <p:nvPr/>
        </p:nvCxnSpPr>
        <p:spPr bwMode="auto">
          <a:xfrm>
            <a:off x="2497932" y="1220826"/>
            <a:ext cx="3445668" cy="53181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4328190" y="3890705"/>
            <a:ext cx="1989138" cy="8175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Gene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Sequence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31" name="AutoShape 15"/>
          <p:cNvCxnSpPr>
            <a:cxnSpLocks noChangeShapeType="1"/>
            <a:stCxn id="19" idx="2"/>
            <a:endCxn id="27" idx="0"/>
          </p:cNvCxnSpPr>
          <p:nvPr/>
        </p:nvCxnSpPr>
        <p:spPr bwMode="auto">
          <a:xfrm flipH="1">
            <a:off x="5322770" y="2840074"/>
            <a:ext cx="620841" cy="105063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6317346" y="286768"/>
            <a:ext cx="229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BFO 1.1 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30031"/>
      </p:ext>
    </p:extLst>
  </p:cSld>
  <p:clrMapOvr>
    <a:masterClrMapping/>
  </p:clrMapOvr>
  <p:transition advTm="97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4"/>
          <p:cNvSpPr>
            <a:spLocks noChangeArrowheads="1"/>
          </p:cNvSpPr>
          <p:nvPr/>
        </p:nvSpPr>
        <p:spPr bwMode="auto">
          <a:xfrm>
            <a:off x="1219219" y="152400"/>
            <a:ext cx="2557463" cy="1068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2" name="Rectangle 6"/>
          <p:cNvSpPr>
            <a:spLocks noChangeArrowheads="1"/>
          </p:cNvSpPr>
          <p:nvPr/>
        </p:nvSpPr>
        <p:spPr bwMode="auto">
          <a:xfrm>
            <a:off x="225426" y="1752638"/>
            <a:ext cx="1989138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Independent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3" name="Rectangle 7"/>
          <p:cNvSpPr>
            <a:spLocks noChangeArrowheads="1"/>
          </p:cNvSpPr>
          <p:nvPr/>
        </p:nvSpPr>
        <p:spPr bwMode="auto">
          <a:xfrm>
            <a:off x="2608264" y="1752638"/>
            <a:ext cx="2108810" cy="1087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Specifically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Dependent</a:t>
            </a:r>
            <a:endParaRPr lang="en-US" sz="24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4" name="Rectangle 8"/>
          <p:cNvSpPr>
            <a:spLocks noChangeArrowheads="1"/>
          </p:cNvSpPr>
          <p:nvPr/>
        </p:nvSpPr>
        <p:spPr bwMode="auto">
          <a:xfrm>
            <a:off x="2658593" y="3733806"/>
            <a:ext cx="1260737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Quality</a:t>
            </a:r>
          </a:p>
        </p:txBody>
      </p:sp>
      <p:sp>
        <p:nvSpPr>
          <p:cNvPr id="165896" name="Rectangle 11"/>
          <p:cNvSpPr>
            <a:spLocks noChangeArrowheads="1"/>
          </p:cNvSpPr>
          <p:nvPr/>
        </p:nvSpPr>
        <p:spPr bwMode="auto">
          <a:xfrm>
            <a:off x="6618642" y="3906875"/>
            <a:ext cx="1989138" cy="8175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Information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Artifact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65897" name="AutoShape 13"/>
          <p:cNvCxnSpPr>
            <a:cxnSpLocks noChangeShapeType="1"/>
            <a:stCxn id="165890" idx="2"/>
            <a:endCxn id="165892" idx="0"/>
          </p:cNvCxnSpPr>
          <p:nvPr/>
        </p:nvCxnSpPr>
        <p:spPr bwMode="auto">
          <a:xfrm rot="5400000">
            <a:off x="1593851" y="847744"/>
            <a:ext cx="531812" cy="12779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8" name="AutoShape 14"/>
          <p:cNvCxnSpPr>
            <a:cxnSpLocks noChangeShapeType="1"/>
            <a:stCxn id="165890" idx="2"/>
            <a:endCxn id="165893" idx="0"/>
          </p:cNvCxnSpPr>
          <p:nvPr/>
        </p:nvCxnSpPr>
        <p:spPr bwMode="auto">
          <a:xfrm>
            <a:off x="2497932" y="1220788"/>
            <a:ext cx="1164736" cy="5318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9" name="AutoShape 15"/>
          <p:cNvCxnSpPr>
            <a:cxnSpLocks noChangeShapeType="1"/>
            <a:stCxn id="19" idx="2"/>
            <a:endCxn id="165896" idx="0"/>
          </p:cNvCxnSpPr>
          <p:nvPr/>
        </p:nvCxnSpPr>
        <p:spPr bwMode="auto">
          <a:xfrm>
            <a:off x="5943602" y="2840074"/>
            <a:ext cx="1669610" cy="10668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900" name="AutoShape 17"/>
          <p:cNvCxnSpPr>
            <a:cxnSpLocks noChangeShapeType="1"/>
            <a:stCxn id="165893" idx="2"/>
            <a:endCxn id="165894" idx="0"/>
          </p:cNvCxnSpPr>
          <p:nvPr/>
        </p:nvCxnSpPr>
        <p:spPr bwMode="auto">
          <a:xfrm flipH="1">
            <a:off x="3288948" y="2840075"/>
            <a:ext cx="373720" cy="893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910" name="Slide Number Placeholder 2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2F5BD4-7573-47FC-8273-48937E6957D8}" type="slidenum">
              <a:rPr lang="en-US">
                <a:solidFill>
                  <a:srgbClr val="000000"/>
                </a:solidFill>
              </a:rPr>
              <a:pPr/>
              <a:t>71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889198" y="1752637"/>
            <a:ext cx="2108810" cy="1087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Generically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Dependent</a:t>
            </a:r>
            <a:endParaRPr lang="en-US" sz="24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Continuant</a:t>
            </a:r>
          </a:p>
        </p:txBody>
      </p:sp>
      <p:cxnSp>
        <p:nvCxnSpPr>
          <p:cNvPr id="22" name="AutoShape 14"/>
          <p:cNvCxnSpPr>
            <a:cxnSpLocks noChangeShapeType="1"/>
            <a:stCxn id="165890" idx="2"/>
            <a:endCxn id="19" idx="0"/>
          </p:cNvCxnSpPr>
          <p:nvPr/>
        </p:nvCxnSpPr>
        <p:spPr bwMode="auto">
          <a:xfrm>
            <a:off x="2497932" y="1220826"/>
            <a:ext cx="3445668" cy="53181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4328190" y="3890705"/>
            <a:ext cx="1989138" cy="8175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Gene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Sequence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31" name="AutoShape 15"/>
          <p:cNvCxnSpPr>
            <a:cxnSpLocks noChangeShapeType="1"/>
            <a:stCxn id="19" idx="2"/>
            <a:endCxn id="27" idx="0"/>
          </p:cNvCxnSpPr>
          <p:nvPr/>
        </p:nvCxnSpPr>
        <p:spPr bwMode="auto">
          <a:xfrm flipH="1">
            <a:off x="5322770" y="2840074"/>
            <a:ext cx="620841" cy="105063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AutoShape 17"/>
          <p:cNvCxnSpPr>
            <a:cxnSpLocks noChangeShapeType="1"/>
            <a:stCxn id="165892" idx="2"/>
            <a:endCxn id="33" idx="0"/>
          </p:cNvCxnSpPr>
          <p:nvPr/>
        </p:nvCxnSpPr>
        <p:spPr bwMode="auto">
          <a:xfrm flipH="1">
            <a:off x="1089806" y="2570163"/>
            <a:ext cx="130195" cy="94945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394078" y="3519621"/>
            <a:ext cx="1391444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Material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Entity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225443" y="5105400"/>
            <a:ext cx="2136775" cy="1143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Information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Bearing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Entity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42" name="AutoShape 17"/>
          <p:cNvCxnSpPr>
            <a:cxnSpLocks noChangeShapeType="1"/>
            <a:stCxn id="33" idx="2"/>
            <a:endCxn id="38" idx="0"/>
          </p:cNvCxnSpPr>
          <p:nvPr/>
        </p:nvCxnSpPr>
        <p:spPr bwMode="auto">
          <a:xfrm>
            <a:off x="1089814" y="4337184"/>
            <a:ext cx="204013" cy="76821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04084"/>
      </p:ext>
    </p:extLst>
  </p:cSld>
  <p:clrMapOvr>
    <a:masterClrMapping/>
  </p:clrMapOvr>
  <p:transition advTm="2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4"/>
          <p:cNvSpPr>
            <a:spLocks noChangeArrowheads="1"/>
          </p:cNvSpPr>
          <p:nvPr/>
        </p:nvSpPr>
        <p:spPr bwMode="auto">
          <a:xfrm>
            <a:off x="1219219" y="152400"/>
            <a:ext cx="2557463" cy="1068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2" name="Rectangle 6"/>
          <p:cNvSpPr>
            <a:spLocks noChangeArrowheads="1"/>
          </p:cNvSpPr>
          <p:nvPr/>
        </p:nvSpPr>
        <p:spPr bwMode="auto">
          <a:xfrm>
            <a:off x="225426" y="1752638"/>
            <a:ext cx="1989138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Independent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3" name="Rectangle 7"/>
          <p:cNvSpPr>
            <a:spLocks noChangeArrowheads="1"/>
          </p:cNvSpPr>
          <p:nvPr/>
        </p:nvSpPr>
        <p:spPr bwMode="auto">
          <a:xfrm>
            <a:off x="2608264" y="1752638"/>
            <a:ext cx="2108810" cy="1087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Specifically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Dependent</a:t>
            </a:r>
            <a:endParaRPr lang="en-US" sz="24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4" name="Rectangle 8"/>
          <p:cNvSpPr>
            <a:spLocks noChangeArrowheads="1"/>
          </p:cNvSpPr>
          <p:nvPr/>
        </p:nvSpPr>
        <p:spPr bwMode="auto">
          <a:xfrm>
            <a:off x="3628477" y="3519621"/>
            <a:ext cx="1260737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Quality</a:t>
            </a:r>
          </a:p>
        </p:txBody>
      </p:sp>
      <p:sp>
        <p:nvSpPr>
          <p:cNvPr id="165896" name="Rectangle 11"/>
          <p:cNvSpPr>
            <a:spLocks noChangeArrowheads="1"/>
          </p:cNvSpPr>
          <p:nvPr/>
        </p:nvSpPr>
        <p:spPr bwMode="auto">
          <a:xfrm>
            <a:off x="6618642" y="3906875"/>
            <a:ext cx="1989138" cy="8175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Information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Artifact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65897" name="AutoShape 13"/>
          <p:cNvCxnSpPr>
            <a:cxnSpLocks noChangeShapeType="1"/>
            <a:stCxn id="165890" idx="2"/>
            <a:endCxn id="165892" idx="0"/>
          </p:cNvCxnSpPr>
          <p:nvPr/>
        </p:nvCxnSpPr>
        <p:spPr bwMode="auto">
          <a:xfrm rot="5400000">
            <a:off x="1593851" y="847744"/>
            <a:ext cx="531812" cy="12779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8" name="AutoShape 14"/>
          <p:cNvCxnSpPr>
            <a:cxnSpLocks noChangeShapeType="1"/>
            <a:stCxn id="165890" idx="2"/>
            <a:endCxn id="165893" idx="0"/>
          </p:cNvCxnSpPr>
          <p:nvPr/>
        </p:nvCxnSpPr>
        <p:spPr bwMode="auto">
          <a:xfrm>
            <a:off x="2497932" y="1220788"/>
            <a:ext cx="1164736" cy="5318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9" name="AutoShape 15"/>
          <p:cNvCxnSpPr>
            <a:cxnSpLocks noChangeShapeType="1"/>
            <a:stCxn id="19" idx="2"/>
            <a:endCxn id="165896" idx="0"/>
          </p:cNvCxnSpPr>
          <p:nvPr/>
        </p:nvCxnSpPr>
        <p:spPr bwMode="auto">
          <a:xfrm>
            <a:off x="5943602" y="2840074"/>
            <a:ext cx="1669610" cy="10668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900" name="AutoShape 17"/>
          <p:cNvCxnSpPr>
            <a:cxnSpLocks noChangeShapeType="1"/>
            <a:stCxn id="165893" idx="2"/>
            <a:endCxn id="165894" idx="0"/>
          </p:cNvCxnSpPr>
          <p:nvPr/>
        </p:nvCxnSpPr>
        <p:spPr bwMode="auto">
          <a:xfrm>
            <a:off x="3662687" y="2840037"/>
            <a:ext cx="596159" cy="67958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910" name="Slide Number Placeholder 2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2F5BD4-7573-47FC-8273-48937E6957D8}" type="slidenum">
              <a:rPr lang="en-US">
                <a:solidFill>
                  <a:srgbClr val="000000"/>
                </a:solidFill>
              </a:rPr>
              <a:pPr/>
              <a:t>72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889198" y="1752637"/>
            <a:ext cx="2108810" cy="1087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Generically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Dependent</a:t>
            </a:r>
            <a:endParaRPr lang="en-US" sz="24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Continuant</a:t>
            </a:r>
          </a:p>
        </p:txBody>
      </p:sp>
      <p:cxnSp>
        <p:nvCxnSpPr>
          <p:cNvPr id="22" name="AutoShape 14"/>
          <p:cNvCxnSpPr>
            <a:cxnSpLocks noChangeShapeType="1"/>
            <a:stCxn id="165890" idx="2"/>
            <a:endCxn id="19" idx="0"/>
          </p:cNvCxnSpPr>
          <p:nvPr/>
        </p:nvCxnSpPr>
        <p:spPr bwMode="auto">
          <a:xfrm>
            <a:off x="2497932" y="1220826"/>
            <a:ext cx="3445668" cy="53181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AutoShape 17"/>
          <p:cNvCxnSpPr>
            <a:cxnSpLocks noChangeShapeType="1"/>
            <a:stCxn id="165892" idx="2"/>
            <a:endCxn id="33" idx="0"/>
          </p:cNvCxnSpPr>
          <p:nvPr/>
        </p:nvCxnSpPr>
        <p:spPr bwMode="auto">
          <a:xfrm flipH="1">
            <a:off x="1089806" y="2570163"/>
            <a:ext cx="130195" cy="94945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394078" y="3519621"/>
            <a:ext cx="1391444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Material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Entity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225444" y="5105400"/>
            <a:ext cx="1685195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Information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Bearing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Entity (your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hard drive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42" name="AutoShape 17"/>
          <p:cNvCxnSpPr>
            <a:cxnSpLocks noChangeShapeType="1"/>
            <a:stCxn id="38" idx="3"/>
            <a:endCxn id="20" idx="1"/>
          </p:cNvCxnSpPr>
          <p:nvPr/>
        </p:nvCxnSpPr>
        <p:spPr bwMode="auto">
          <a:xfrm flipV="1">
            <a:off x="1910639" y="5866814"/>
            <a:ext cx="1442179" cy="586"/>
          </a:xfrm>
          <a:prstGeom prst="straightConnector1">
            <a:avLst/>
          </a:prstGeom>
          <a:noFill/>
          <a:ln w="73025">
            <a:solidFill>
              <a:schemeClr val="tx1"/>
            </a:solidFill>
            <a:round/>
            <a:headEnd type="stealth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3352818" y="5104228"/>
            <a:ext cx="2286001" cy="152517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Information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Quality Entity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(pattern 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your hard drive)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21" name="AutoShape 17"/>
          <p:cNvCxnSpPr>
            <a:cxnSpLocks noChangeShapeType="1"/>
            <a:stCxn id="33" idx="2"/>
            <a:endCxn id="38" idx="0"/>
          </p:cNvCxnSpPr>
          <p:nvPr/>
        </p:nvCxnSpPr>
        <p:spPr bwMode="auto">
          <a:xfrm flipH="1">
            <a:off x="1068025" y="4337184"/>
            <a:ext cx="21776" cy="76821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17"/>
          <p:cNvCxnSpPr>
            <a:cxnSpLocks noChangeShapeType="1"/>
            <a:stCxn id="165894" idx="2"/>
            <a:endCxn id="20" idx="0"/>
          </p:cNvCxnSpPr>
          <p:nvPr/>
        </p:nvCxnSpPr>
        <p:spPr bwMode="auto">
          <a:xfrm>
            <a:off x="4258838" y="4337184"/>
            <a:ext cx="236973" cy="76704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165162" y="5864423"/>
            <a:ext cx="133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depends_on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01547"/>
      </p:ext>
    </p:extLst>
  </p:cSld>
  <p:clrMapOvr>
    <a:masterClrMapping/>
  </p:clrMapOvr>
  <p:transition advTm="152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4"/>
          <p:cNvSpPr>
            <a:spLocks noChangeArrowheads="1"/>
          </p:cNvSpPr>
          <p:nvPr/>
        </p:nvSpPr>
        <p:spPr bwMode="auto">
          <a:xfrm>
            <a:off x="1219219" y="152400"/>
            <a:ext cx="2557463" cy="1068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2" name="Rectangle 6"/>
          <p:cNvSpPr>
            <a:spLocks noChangeArrowheads="1"/>
          </p:cNvSpPr>
          <p:nvPr/>
        </p:nvSpPr>
        <p:spPr bwMode="auto">
          <a:xfrm>
            <a:off x="225426" y="1752638"/>
            <a:ext cx="1989138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Independent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3" name="Rectangle 7"/>
          <p:cNvSpPr>
            <a:spLocks noChangeArrowheads="1"/>
          </p:cNvSpPr>
          <p:nvPr/>
        </p:nvSpPr>
        <p:spPr bwMode="auto">
          <a:xfrm>
            <a:off x="2608264" y="1752638"/>
            <a:ext cx="2108810" cy="1087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Specifically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Dependent</a:t>
            </a:r>
            <a:endParaRPr lang="en-US" sz="24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4" name="Rectangle 8"/>
          <p:cNvSpPr>
            <a:spLocks noChangeArrowheads="1"/>
          </p:cNvSpPr>
          <p:nvPr/>
        </p:nvSpPr>
        <p:spPr bwMode="auto">
          <a:xfrm>
            <a:off x="2658593" y="3733806"/>
            <a:ext cx="1260737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Quality</a:t>
            </a:r>
          </a:p>
        </p:txBody>
      </p:sp>
      <p:sp>
        <p:nvSpPr>
          <p:cNvPr id="165896" name="Rectangle 11"/>
          <p:cNvSpPr>
            <a:spLocks noChangeArrowheads="1"/>
          </p:cNvSpPr>
          <p:nvPr/>
        </p:nvSpPr>
        <p:spPr bwMode="auto">
          <a:xfrm>
            <a:off x="6618642" y="3906837"/>
            <a:ext cx="1989138" cy="1048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Information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Content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Entity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65897" name="AutoShape 13"/>
          <p:cNvCxnSpPr>
            <a:cxnSpLocks noChangeShapeType="1"/>
            <a:stCxn id="165890" idx="2"/>
            <a:endCxn id="165892" idx="0"/>
          </p:cNvCxnSpPr>
          <p:nvPr/>
        </p:nvCxnSpPr>
        <p:spPr bwMode="auto">
          <a:xfrm rot="5400000">
            <a:off x="1593851" y="847744"/>
            <a:ext cx="531812" cy="12779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8" name="AutoShape 14"/>
          <p:cNvCxnSpPr>
            <a:cxnSpLocks noChangeShapeType="1"/>
            <a:stCxn id="165890" idx="2"/>
            <a:endCxn id="165893" idx="0"/>
          </p:cNvCxnSpPr>
          <p:nvPr/>
        </p:nvCxnSpPr>
        <p:spPr bwMode="auto">
          <a:xfrm>
            <a:off x="2497932" y="1220788"/>
            <a:ext cx="1164736" cy="5318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9" name="AutoShape 15"/>
          <p:cNvCxnSpPr>
            <a:cxnSpLocks noChangeShapeType="1"/>
            <a:stCxn id="19" idx="2"/>
            <a:endCxn id="165896" idx="0"/>
          </p:cNvCxnSpPr>
          <p:nvPr/>
        </p:nvCxnSpPr>
        <p:spPr bwMode="auto">
          <a:xfrm>
            <a:off x="5943602" y="2840074"/>
            <a:ext cx="1669610" cy="10668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900" name="AutoShape 17"/>
          <p:cNvCxnSpPr>
            <a:cxnSpLocks noChangeShapeType="1"/>
            <a:stCxn id="165893" idx="2"/>
            <a:endCxn id="165894" idx="0"/>
          </p:cNvCxnSpPr>
          <p:nvPr/>
        </p:nvCxnSpPr>
        <p:spPr bwMode="auto">
          <a:xfrm flipH="1">
            <a:off x="3288948" y="2840075"/>
            <a:ext cx="373720" cy="893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910" name="Slide Number Placeholder 2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2F5BD4-7573-47FC-8273-48937E6957D8}" type="slidenum">
              <a:rPr lang="en-US">
                <a:solidFill>
                  <a:srgbClr val="000000"/>
                </a:solidFill>
              </a:rPr>
              <a:pPr/>
              <a:t>73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889198" y="1752637"/>
            <a:ext cx="2108810" cy="1087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Generically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Dependent</a:t>
            </a:r>
            <a:endParaRPr lang="en-US" sz="24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Continuant</a:t>
            </a:r>
          </a:p>
        </p:txBody>
      </p:sp>
      <p:cxnSp>
        <p:nvCxnSpPr>
          <p:cNvPr id="22" name="AutoShape 14"/>
          <p:cNvCxnSpPr>
            <a:cxnSpLocks noChangeShapeType="1"/>
            <a:stCxn id="165890" idx="2"/>
            <a:endCxn id="19" idx="0"/>
          </p:cNvCxnSpPr>
          <p:nvPr/>
        </p:nvCxnSpPr>
        <p:spPr bwMode="auto">
          <a:xfrm>
            <a:off x="2497932" y="1220826"/>
            <a:ext cx="3445668" cy="53181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AutoShape 17"/>
          <p:cNvCxnSpPr>
            <a:cxnSpLocks noChangeShapeType="1"/>
            <a:stCxn id="165892" idx="2"/>
            <a:endCxn id="33" idx="0"/>
          </p:cNvCxnSpPr>
          <p:nvPr/>
        </p:nvCxnSpPr>
        <p:spPr bwMode="auto">
          <a:xfrm flipH="1">
            <a:off x="1089806" y="2570163"/>
            <a:ext cx="130195" cy="94945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394078" y="3519621"/>
            <a:ext cx="1391444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Material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Entity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225444" y="5105400"/>
            <a:ext cx="1685195" cy="1143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Information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Bearing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Entity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42" name="AutoShape 17"/>
          <p:cNvCxnSpPr>
            <a:cxnSpLocks noChangeShapeType="1"/>
            <a:stCxn id="38" idx="3"/>
            <a:endCxn id="20" idx="1"/>
          </p:cNvCxnSpPr>
          <p:nvPr/>
        </p:nvCxnSpPr>
        <p:spPr bwMode="auto">
          <a:xfrm flipV="1">
            <a:off x="1910620" y="5675728"/>
            <a:ext cx="1442180" cy="1172"/>
          </a:xfrm>
          <a:prstGeom prst="straightConnector1">
            <a:avLst/>
          </a:prstGeom>
          <a:noFill/>
          <a:ln w="73025">
            <a:solidFill>
              <a:schemeClr val="tx1"/>
            </a:solidFill>
            <a:round/>
            <a:headEnd type="stealth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3352819" y="5104228"/>
            <a:ext cx="1685195" cy="1143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Information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Quality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Entity 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21" name="AutoShape 17"/>
          <p:cNvCxnSpPr>
            <a:cxnSpLocks noChangeShapeType="1"/>
            <a:stCxn id="33" idx="2"/>
            <a:endCxn id="38" idx="0"/>
          </p:cNvCxnSpPr>
          <p:nvPr/>
        </p:nvCxnSpPr>
        <p:spPr bwMode="auto">
          <a:xfrm flipH="1">
            <a:off x="1068025" y="4337184"/>
            <a:ext cx="21776" cy="76821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17"/>
          <p:cNvCxnSpPr>
            <a:cxnSpLocks noChangeShapeType="1"/>
            <a:stCxn id="165894" idx="2"/>
            <a:endCxn id="20" idx="0"/>
          </p:cNvCxnSpPr>
          <p:nvPr/>
        </p:nvCxnSpPr>
        <p:spPr bwMode="auto">
          <a:xfrm>
            <a:off x="3288948" y="4551401"/>
            <a:ext cx="906450" cy="55286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1925361" y="5697956"/>
            <a:ext cx="1469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depends_on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>
            <a:off x="5080434" y="4994273"/>
            <a:ext cx="2532793" cy="1017068"/>
          </a:xfrm>
          <a:prstGeom prst="bentArrow">
            <a:avLst>
              <a:gd name="adj1" fmla="val 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86419" y="5650468"/>
            <a:ext cx="1981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concretized_by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467618" y="152400"/>
            <a:ext cx="1230947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BFO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7427004" y="752475"/>
            <a:ext cx="1335996" cy="4683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IAO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00012"/>
      </p:ext>
    </p:extLst>
  </p:cSld>
  <p:clrMapOvr>
    <a:masterClrMapping/>
  </p:clrMapOvr>
  <p:transition advTm="32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Rectangle 6"/>
          <p:cNvSpPr>
            <a:spLocks noChangeArrowheads="1"/>
          </p:cNvSpPr>
          <p:nvPr/>
        </p:nvSpPr>
        <p:spPr bwMode="auto">
          <a:xfrm>
            <a:off x="225426" y="455615"/>
            <a:ext cx="1989138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Independent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3" name="Rectangle 7"/>
          <p:cNvSpPr>
            <a:spLocks noChangeArrowheads="1"/>
          </p:cNvSpPr>
          <p:nvPr/>
        </p:nvSpPr>
        <p:spPr bwMode="auto">
          <a:xfrm>
            <a:off x="2608264" y="455618"/>
            <a:ext cx="2108810" cy="1087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Specifically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Dependent</a:t>
            </a:r>
            <a:endParaRPr lang="en-US" sz="24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Continuant</a:t>
            </a:r>
          </a:p>
        </p:txBody>
      </p:sp>
      <p:sp>
        <p:nvSpPr>
          <p:cNvPr id="165894" name="Rectangle 8"/>
          <p:cNvSpPr>
            <a:spLocks noChangeArrowheads="1"/>
          </p:cNvSpPr>
          <p:nvPr/>
        </p:nvSpPr>
        <p:spPr bwMode="auto">
          <a:xfrm>
            <a:off x="2658593" y="2436851"/>
            <a:ext cx="1260737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Quality</a:t>
            </a:r>
          </a:p>
        </p:txBody>
      </p:sp>
      <p:sp>
        <p:nvSpPr>
          <p:cNvPr id="165896" name="Rectangle 11"/>
          <p:cNvSpPr>
            <a:spLocks noChangeArrowheads="1"/>
          </p:cNvSpPr>
          <p:nvPr/>
        </p:nvSpPr>
        <p:spPr bwMode="auto">
          <a:xfrm>
            <a:off x="6618642" y="2609888"/>
            <a:ext cx="1989138" cy="115887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Information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Content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Entity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65897" name="AutoShape 13"/>
          <p:cNvCxnSpPr>
            <a:cxnSpLocks noChangeShapeType="1"/>
            <a:endCxn id="165892" idx="0"/>
          </p:cNvCxnSpPr>
          <p:nvPr/>
        </p:nvCxnSpPr>
        <p:spPr bwMode="auto">
          <a:xfrm rot="5400000">
            <a:off x="1593851" y="-449262"/>
            <a:ext cx="531812" cy="12779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8" name="AutoShape 14"/>
          <p:cNvCxnSpPr>
            <a:cxnSpLocks noChangeShapeType="1"/>
            <a:endCxn id="165893" idx="0"/>
          </p:cNvCxnSpPr>
          <p:nvPr/>
        </p:nvCxnSpPr>
        <p:spPr bwMode="auto">
          <a:xfrm>
            <a:off x="2497932" y="-76199"/>
            <a:ext cx="1164736" cy="5318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9" name="AutoShape 15"/>
          <p:cNvCxnSpPr>
            <a:cxnSpLocks noChangeShapeType="1"/>
            <a:stCxn id="19" idx="2"/>
            <a:endCxn id="165896" idx="0"/>
          </p:cNvCxnSpPr>
          <p:nvPr/>
        </p:nvCxnSpPr>
        <p:spPr bwMode="auto">
          <a:xfrm>
            <a:off x="5943602" y="1543049"/>
            <a:ext cx="1669610" cy="10668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900" name="AutoShape 17"/>
          <p:cNvCxnSpPr>
            <a:cxnSpLocks noChangeShapeType="1"/>
            <a:stCxn id="165893" idx="2"/>
            <a:endCxn id="165894" idx="0"/>
          </p:cNvCxnSpPr>
          <p:nvPr/>
        </p:nvCxnSpPr>
        <p:spPr bwMode="auto">
          <a:xfrm flipH="1">
            <a:off x="3288948" y="1543050"/>
            <a:ext cx="373720" cy="893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910" name="Slide Number Placeholder 2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2F5BD4-7573-47FC-8273-48937E6957D8}" type="slidenum">
              <a:rPr lang="en-US">
                <a:solidFill>
                  <a:srgbClr val="000000"/>
                </a:solidFill>
              </a:rPr>
              <a:pPr/>
              <a:t>74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889198" y="455618"/>
            <a:ext cx="2108810" cy="1087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Generically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Dependent</a:t>
            </a:r>
            <a:endParaRPr lang="en-US" sz="24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Continuant</a:t>
            </a:r>
          </a:p>
        </p:txBody>
      </p:sp>
      <p:cxnSp>
        <p:nvCxnSpPr>
          <p:cNvPr id="22" name="AutoShape 14"/>
          <p:cNvCxnSpPr>
            <a:cxnSpLocks noChangeShapeType="1"/>
            <a:endCxn id="19" idx="0"/>
          </p:cNvCxnSpPr>
          <p:nvPr/>
        </p:nvCxnSpPr>
        <p:spPr bwMode="auto">
          <a:xfrm>
            <a:off x="2497932" y="-76199"/>
            <a:ext cx="3445668" cy="53181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AutoShape 17"/>
          <p:cNvCxnSpPr>
            <a:cxnSpLocks noChangeShapeType="1"/>
            <a:stCxn id="165892" idx="2"/>
            <a:endCxn id="33" idx="0"/>
          </p:cNvCxnSpPr>
          <p:nvPr/>
        </p:nvCxnSpPr>
        <p:spPr bwMode="auto">
          <a:xfrm flipH="1">
            <a:off x="1089806" y="1273176"/>
            <a:ext cx="130195" cy="94945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394078" y="2222672"/>
            <a:ext cx="1391444" cy="817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Material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Entity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225444" y="3808413"/>
            <a:ext cx="1685195" cy="1143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Information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Bearing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Entity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42" name="AutoShape 17"/>
          <p:cNvCxnSpPr>
            <a:cxnSpLocks noChangeShapeType="1"/>
            <a:stCxn id="38" idx="3"/>
            <a:endCxn id="20" idx="1"/>
          </p:cNvCxnSpPr>
          <p:nvPr/>
        </p:nvCxnSpPr>
        <p:spPr bwMode="auto">
          <a:xfrm flipV="1">
            <a:off x="1910620" y="4378741"/>
            <a:ext cx="1442180" cy="1172"/>
          </a:xfrm>
          <a:prstGeom prst="straightConnector1">
            <a:avLst/>
          </a:prstGeom>
          <a:noFill/>
          <a:ln w="73025">
            <a:solidFill>
              <a:schemeClr val="tx1"/>
            </a:solidFill>
            <a:round/>
            <a:headEnd type="stealth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3352819" y="3807241"/>
            <a:ext cx="1685195" cy="1143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Information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Quality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Entity 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21" name="AutoShape 17"/>
          <p:cNvCxnSpPr>
            <a:cxnSpLocks noChangeShapeType="1"/>
            <a:stCxn id="33" idx="2"/>
            <a:endCxn id="38" idx="0"/>
          </p:cNvCxnSpPr>
          <p:nvPr/>
        </p:nvCxnSpPr>
        <p:spPr bwMode="auto">
          <a:xfrm flipH="1">
            <a:off x="1068025" y="3040197"/>
            <a:ext cx="21776" cy="76821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17"/>
          <p:cNvCxnSpPr>
            <a:cxnSpLocks noChangeShapeType="1"/>
            <a:stCxn id="165894" idx="2"/>
            <a:endCxn id="20" idx="0"/>
          </p:cNvCxnSpPr>
          <p:nvPr/>
        </p:nvCxnSpPr>
        <p:spPr bwMode="auto">
          <a:xfrm>
            <a:off x="3288948" y="3254379"/>
            <a:ext cx="906450" cy="55286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165162" y="4406617"/>
            <a:ext cx="133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depends_on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>
            <a:off x="5080434" y="3768726"/>
            <a:ext cx="2532793" cy="945628"/>
          </a:xfrm>
          <a:prstGeom prst="bentArrow">
            <a:avLst>
              <a:gd name="adj1" fmla="val 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86419" y="4353481"/>
            <a:ext cx="187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concretized_by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-304800" y="5105400"/>
            <a:ext cx="1082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301015" y="4703762"/>
            <a:ext cx="239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universals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08887" y="6442074"/>
            <a:ext cx="239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instances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17672" y="5201528"/>
            <a:ext cx="1939728" cy="11430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hard drive,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book</a:t>
            </a:r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3124204" y="5201700"/>
            <a:ext cx="1926142" cy="158157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excitation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pattern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piles of ink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5943600" y="5198717"/>
            <a:ext cx="2895600" cy="124339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pdf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file, </a:t>
            </a:r>
            <a:endParaRPr lang="en-US" sz="2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Target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 Matrix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2554"/>
      </p:ext>
    </p:extLst>
  </p:cSld>
  <p:clrMapOvr>
    <a:masterClrMapping/>
  </p:clrMapOvr>
  <p:transition advTm="4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156C-1793-40FB-A2C4-32A144D71B6E}" type="slidenum">
              <a:rPr lang="en-US" smtClean="0">
                <a:solidFill>
                  <a:srgbClr val="000000"/>
                </a:solidFill>
              </a:rPr>
              <a:pPr/>
              <a:t>75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457201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hlinkClick r:id="rId5"/>
              </a:rPr>
              <a:t>http://bioportal.bioontology.org/ontologies/IAO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-783" t="10894" r="6848" b="6961"/>
          <a:stretch/>
        </p:blipFill>
        <p:spPr>
          <a:xfrm>
            <a:off x="-152400" y="1295400"/>
            <a:ext cx="9298983" cy="4572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44699"/>
      </p:ext>
    </p:extLst>
  </p:cSld>
  <p:clrMapOvr>
    <a:masterClrMapping/>
  </p:clrMapOvr>
  <p:transition advTm="36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Generically dependent continuants such as plans, laws …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	are concretized in specifically dependent continuants</a:t>
            </a:r>
          </a:p>
          <a:p>
            <a:pPr eaLnBrk="1" hangingPunct="1"/>
            <a:r>
              <a:rPr lang="en-US" dirty="0" smtClean="0"/>
              <a:t>	(the plan in your head, the protocol being realized by your research team, the law being implemented by this government agency)</a:t>
            </a:r>
          </a:p>
          <a:p>
            <a:pPr eaLnBrk="1" hangingPunct="1"/>
            <a:r>
              <a:rPr lang="en-US" i="1" dirty="0" smtClean="0"/>
              <a:t>But these involve more than just </a:t>
            </a:r>
            <a:r>
              <a:rPr lang="en-US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aboutness</a:t>
            </a:r>
            <a:r>
              <a:rPr lang="en-US" i="1" dirty="0" smtClean="0"/>
              <a:t>, they also involve </a:t>
            </a:r>
            <a:r>
              <a:rPr lang="en-US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oughtness</a:t>
            </a:r>
            <a:endParaRPr lang="en-US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9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B94CA1-7F8C-4083-9785-85E17DB34039}" type="slidenum">
              <a:rPr lang="en-US">
                <a:solidFill>
                  <a:srgbClr val="000000"/>
                </a:solidFill>
              </a:rPr>
              <a:pPr/>
              <a:t>76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9690"/>
      </p:ext>
    </p:extLst>
  </p:cSld>
  <p:clrMapOvr>
    <a:masterClrMapping/>
  </p:clrMapOvr>
  <p:transition advTm="53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issue we are trying to address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How to understand the deontic aspect of plans</a:t>
            </a:r>
          </a:p>
          <a:p>
            <a:pPr marL="0" indent="0">
              <a:buNone/>
            </a:pPr>
            <a:r>
              <a:rPr lang="en-US" dirty="0" smtClean="0"/>
              <a:t>(The </a:t>
            </a:r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oughtness</a:t>
            </a:r>
            <a:r>
              <a:rPr lang="en-US" dirty="0" smtClean="0"/>
              <a:t> of plans: I have made a plan, I am in some sense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committed</a:t>
            </a:r>
            <a:r>
              <a:rPr lang="en-US" dirty="0" smtClean="0"/>
              <a:t> to the plan, some parts of the plan are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compulsory</a:t>
            </a:r>
            <a:r>
              <a:rPr lang="en-US" dirty="0" smtClean="0"/>
              <a:t>, other parts of the plan are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optional</a:t>
            </a:r>
            <a:r>
              <a:rPr lang="en-US" dirty="0" smtClean="0"/>
              <a:t>; I have authority to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</a:t>
            </a:r>
            <a:r>
              <a:rPr lang="en-US" dirty="0" smtClean="0"/>
              <a:t> others to realize the plan …)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CA34-1945-4751-9C46-CB4E1B950B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7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29"/>
    </mc:Choice>
    <mc:Fallback xmlns="">
      <p:transition spd="slow" advTm="104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specification vs.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Recipe in a book vs. Recipe in your head when you start to cook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7B7A-CF58-41F2-9844-DEDADD6BDC29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5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99"/>
    </mc:Choice>
    <mc:Fallback xmlns="">
      <p:transition spd="slow" advTm="190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the planning process (early phases)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Plan development </a:t>
            </a:r>
            <a:r>
              <a:rPr lang="en-US" sz="2800" i="1" dirty="0" err="1" smtClean="0"/>
              <a:t>has_output</a:t>
            </a:r>
            <a:r>
              <a:rPr lang="en-US" sz="2800" i="1" dirty="0" smtClean="0"/>
              <a:t> </a:t>
            </a:r>
            <a:r>
              <a:rPr lang="en-US" sz="2800" dirty="0" smtClean="0"/>
              <a:t>plan specification</a:t>
            </a:r>
          </a:p>
          <a:p>
            <a:pPr marL="0" indent="0">
              <a:buNone/>
            </a:pPr>
            <a:r>
              <a:rPr lang="en-US" sz="2800" dirty="0"/>
              <a:t>Commander </a:t>
            </a:r>
            <a:r>
              <a:rPr lang="en-US" sz="2800" i="1" dirty="0"/>
              <a:t>performs </a:t>
            </a:r>
            <a:r>
              <a:rPr lang="en-US" sz="2800" dirty="0"/>
              <a:t>review of alternative plan specifications</a:t>
            </a:r>
          </a:p>
          <a:p>
            <a:pPr marL="0" indent="0">
              <a:buNone/>
            </a:pPr>
            <a:r>
              <a:rPr lang="en-US" sz="2800" dirty="0" smtClean="0"/>
              <a:t>Commander </a:t>
            </a:r>
            <a:r>
              <a:rPr lang="en-US" sz="2800" i="1" dirty="0" err="1"/>
              <a:t>commits_to</a:t>
            </a:r>
            <a:r>
              <a:rPr lang="en-US" sz="2800" i="1" dirty="0"/>
              <a:t> </a:t>
            </a:r>
            <a:r>
              <a:rPr lang="en-US" sz="2800" dirty="0"/>
              <a:t>plan </a:t>
            </a:r>
            <a:r>
              <a:rPr lang="en-US" sz="2800" dirty="0" smtClean="0"/>
              <a:t>specification #1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Commander’s act of commitment </a:t>
            </a:r>
            <a:r>
              <a:rPr lang="en-US" sz="2800" i="1" dirty="0" err="1" smtClean="0"/>
              <a:t>has_output</a:t>
            </a:r>
            <a:r>
              <a:rPr lang="en-US" sz="2800" i="1" dirty="0" smtClean="0"/>
              <a:t> </a:t>
            </a:r>
            <a:r>
              <a:rPr lang="en-US" sz="2800" dirty="0" smtClean="0"/>
              <a:t>plan #1</a:t>
            </a:r>
          </a:p>
          <a:p>
            <a:pPr marL="0" indent="0">
              <a:buNone/>
            </a:pPr>
            <a:r>
              <a:rPr lang="en-US" sz="2800" dirty="0" smtClean="0"/>
              <a:t>Commander </a:t>
            </a:r>
            <a:r>
              <a:rPr lang="en-US" sz="2800" i="1" dirty="0" err="1" smtClean="0"/>
              <a:t>has_commitment</a:t>
            </a:r>
            <a:r>
              <a:rPr lang="en-US" sz="2800" i="1" dirty="0" smtClean="0"/>
              <a:t> </a:t>
            </a:r>
            <a:r>
              <a:rPr lang="en-US" sz="2800" dirty="0" smtClean="0"/>
              <a:t>to realize plan #1 by following the actions specified in the plan specification</a:t>
            </a:r>
          </a:p>
          <a:p>
            <a:pPr marL="0" indent="0">
              <a:buNone/>
            </a:pPr>
            <a:r>
              <a:rPr lang="en-US" sz="2800" dirty="0" smtClean="0"/>
              <a:t>Plan </a:t>
            </a:r>
            <a:r>
              <a:rPr lang="en-US" sz="2800" i="1" dirty="0" err="1" smtClean="0"/>
              <a:t>is_a</a:t>
            </a:r>
            <a:r>
              <a:rPr lang="en-US" sz="2800" i="1" dirty="0" smtClean="0"/>
              <a:t> </a:t>
            </a:r>
            <a:r>
              <a:rPr lang="en-US" sz="2800" dirty="0" smtClean="0"/>
              <a:t>disposition</a:t>
            </a:r>
          </a:p>
          <a:p>
            <a:pPr marL="0" indent="0">
              <a:buNone/>
            </a:pPr>
            <a:r>
              <a:rPr lang="en-US" sz="2800" dirty="0" smtClean="0"/>
              <a:t>Plan </a:t>
            </a:r>
            <a:r>
              <a:rPr lang="en-US" sz="2800" i="1" dirty="0" err="1" smtClean="0"/>
              <a:t>realized_in</a:t>
            </a:r>
            <a:r>
              <a:rPr lang="en-US" sz="2800" i="1" dirty="0" smtClean="0"/>
              <a:t> </a:t>
            </a:r>
            <a:r>
              <a:rPr lang="en-US" sz="2800" dirty="0" smtClean="0"/>
              <a:t>plan execution</a:t>
            </a:r>
          </a:p>
          <a:p>
            <a:pPr marL="0" indent="0">
              <a:buNone/>
            </a:pPr>
            <a:r>
              <a:rPr lang="en-US" sz="2800" dirty="0" smtClean="0"/>
              <a:t>Plan </a:t>
            </a:r>
            <a:r>
              <a:rPr lang="en-US" sz="2800" i="1" dirty="0" err="1" smtClean="0"/>
              <a:t>has_goal</a:t>
            </a:r>
            <a:r>
              <a:rPr lang="en-US" sz="2800" dirty="0" smtClean="0"/>
              <a:t>: future world-state F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8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80"/>
    </mc:Choice>
    <mc:Fallback xmlns="">
      <p:transition spd="slow" advTm="29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8"/>
          <a:stretch/>
        </p:blipFill>
        <p:spPr bwMode="auto">
          <a:xfrm>
            <a:off x="52388" y="-228600"/>
            <a:ext cx="910113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33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the planning process </a:t>
            </a:r>
            <a:r>
              <a:rPr lang="en-US" dirty="0"/>
              <a:t/>
            </a:r>
            <a:br>
              <a:rPr lang="en-US" dirty="0"/>
            </a:b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artifact elements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Plan development </a:t>
            </a:r>
            <a:r>
              <a:rPr lang="en-US" sz="2800" i="1" dirty="0" err="1" smtClean="0"/>
              <a:t>has_output</a:t>
            </a:r>
            <a:r>
              <a:rPr lang="en-US" sz="2800" i="1" dirty="0" smtClean="0"/>
              <a:t> </a:t>
            </a:r>
            <a:r>
              <a:rPr 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specification</a:t>
            </a:r>
          </a:p>
          <a:p>
            <a:pPr marL="0" indent="0">
              <a:buNone/>
            </a:pPr>
            <a:r>
              <a:rPr lang="en-US" sz="2800" dirty="0"/>
              <a:t>Commander </a:t>
            </a:r>
            <a:r>
              <a:rPr lang="en-US" sz="2800" i="1" dirty="0"/>
              <a:t>performs </a:t>
            </a:r>
            <a:r>
              <a:rPr lang="en-US" sz="2800" dirty="0"/>
              <a:t>review of alternative plan specifications</a:t>
            </a:r>
          </a:p>
          <a:p>
            <a:pPr marL="0" indent="0">
              <a:buNone/>
            </a:pPr>
            <a:r>
              <a:rPr lang="en-US" sz="2800" dirty="0" smtClean="0"/>
              <a:t>Commander </a:t>
            </a:r>
            <a:r>
              <a:rPr lang="en-US" sz="2800" i="1" dirty="0" err="1"/>
              <a:t>commits_to</a:t>
            </a:r>
            <a:r>
              <a:rPr lang="en-US" sz="2800" i="1" dirty="0"/>
              <a:t>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</a:t>
            </a:r>
            <a:r>
              <a:rPr 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specification #1</a:t>
            </a:r>
            <a:endParaRPr lang="en-US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800" dirty="0" smtClean="0"/>
              <a:t>Commander’s act of commitment </a:t>
            </a:r>
            <a:r>
              <a:rPr lang="en-US" sz="2800" i="1" dirty="0" err="1" smtClean="0"/>
              <a:t>has_output</a:t>
            </a:r>
            <a:r>
              <a:rPr lang="en-US" sz="2800" i="1" dirty="0" smtClean="0"/>
              <a:t> </a:t>
            </a:r>
            <a:r>
              <a:rPr lang="en-US" sz="2800" dirty="0" smtClean="0"/>
              <a:t>plan #1</a:t>
            </a:r>
          </a:p>
          <a:p>
            <a:pPr marL="0" indent="0">
              <a:buNone/>
            </a:pPr>
            <a:r>
              <a:rPr lang="en-US" sz="2800" dirty="0" smtClean="0"/>
              <a:t>Commander </a:t>
            </a:r>
            <a:r>
              <a:rPr lang="en-US" sz="2800" i="1" dirty="0" err="1" smtClean="0"/>
              <a:t>has_commitment</a:t>
            </a:r>
            <a:r>
              <a:rPr lang="en-US" sz="2800" i="1" dirty="0" smtClean="0"/>
              <a:t> </a:t>
            </a:r>
            <a:r>
              <a:rPr lang="en-US" sz="2800" dirty="0" smtClean="0"/>
              <a:t>to realize plan #1 by following the actions specified in the </a:t>
            </a:r>
            <a:r>
              <a:rPr 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specification</a:t>
            </a:r>
          </a:p>
          <a:p>
            <a:pPr marL="0" indent="0">
              <a:buNone/>
            </a:pPr>
            <a:r>
              <a:rPr lang="en-US" sz="2800" dirty="0" smtClean="0"/>
              <a:t>Plan </a:t>
            </a:r>
            <a:r>
              <a:rPr lang="en-US" sz="2800" i="1" dirty="0" err="1" smtClean="0"/>
              <a:t>is_a</a:t>
            </a:r>
            <a:r>
              <a:rPr lang="en-US" sz="2800" i="1" dirty="0" smtClean="0"/>
              <a:t> </a:t>
            </a:r>
            <a:r>
              <a:rPr lang="en-US" sz="2800" dirty="0" smtClean="0"/>
              <a:t>disposition</a:t>
            </a:r>
          </a:p>
          <a:p>
            <a:pPr marL="0" indent="0">
              <a:buNone/>
            </a:pPr>
            <a:r>
              <a:rPr lang="en-US" sz="2800" dirty="0" smtClean="0"/>
              <a:t>Plan </a:t>
            </a:r>
            <a:r>
              <a:rPr lang="en-US" sz="2800" i="1" dirty="0" err="1" smtClean="0"/>
              <a:t>realized_in</a:t>
            </a:r>
            <a:r>
              <a:rPr lang="en-US" sz="2800" i="1" dirty="0" smtClean="0"/>
              <a:t> </a:t>
            </a:r>
            <a:r>
              <a:rPr lang="en-US" sz="2800" dirty="0" smtClean="0"/>
              <a:t>plan execution</a:t>
            </a:r>
          </a:p>
          <a:p>
            <a:pPr marL="0" indent="0">
              <a:buNone/>
            </a:pPr>
            <a:r>
              <a:rPr lang="en-US" sz="2800" dirty="0" smtClean="0"/>
              <a:t>Plan </a:t>
            </a:r>
            <a:r>
              <a:rPr lang="en-US" sz="2800" i="1" dirty="0" err="1" smtClean="0"/>
              <a:t>has_goal</a:t>
            </a:r>
            <a:r>
              <a:rPr lang="en-US" sz="2800" dirty="0" smtClean="0"/>
              <a:t>: future world-state F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8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91"/>
    </mc:Choice>
    <mc:Fallback xmlns="">
      <p:transition spd="slow" advTm="30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the planning process (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mental elements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development </a:t>
            </a:r>
            <a:r>
              <a:rPr lang="en-US" sz="2800" i="1" dirty="0" err="1" smtClean="0"/>
              <a:t>has_output</a:t>
            </a:r>
            <a:r>
              <a:rPr lang="en-US" sz="2800" i="1" dirty="0" smtClean="0"/>
              <a:t> </a:t>
            </a:r>
            <a:r>
              <a:rPr lang="en-US" sz="2800" dirty="0" smtClean="0"/>
              <a:t>plan specification</a:t>
            </a:r>
          </a:p>
          <a:p>
            <a:pPr marL="0" indent="0">
              <a:buNone/>
            </a:pPr>
            <a:r>
              <a:rPr lang="en-US" sz="2800" dirty="0"/>
              <a:t>Commander </a:t>
            </a:r>
            <a:r>
              <a:rPr lang="en-US" sz="2800" i="1" dirty="0" smtClean="0"/>
              <a:t>performs </a:t>
            </a:r>
            <a:r>
              <a:rPr 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of </a:t>
            </a:r>
            <a:r>
              <a:rPr lang="en-US" sz="2800" dirty="0"/>
              <a:t>alternative plan specifications</a:t>
            </a:r>
          </a:p>
          <a:p>
            <a:pPr marL="0" indent="0">
              <a:buNone/>
            </a:pPr>
            <a:r>
              <a:rPr lang="en-US" sz="2800" dirty="0"/>
              <a:t>Commander </a:t>
            </a:r>
            <a:r>
              <a:rPr lang="en-US" sz="2800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commits_to</a:t>
            </a:r>
            <a:r>
              <a:rPr lang="en-US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/>
              <a:t>plan </a:t>
            </a:r>
            <a:r>
              <a:rPr lang="en-US" sz="2800" dirty="0" smtClean="0"/>
              <a:t>specification #1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Commander’s </a:t>
            </a:r>
            <a:r>
              <a:rPr 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 of commitment </a:t>
            </a:r>
            <a:r>
              <a:rPr lang="en-US" sz="2800" i="1" dirty="0" err="1" smtClean="0"/>
              <a:t>has_output</a:t>
            </a:r>
            <a:r>
              <a:rPr lang="en-US" sz="2800" i="1" dirty="0" smtClean="0"/>
              <a:t> </a:t>
            </a:r>
            <a:r>
              <a:rPr lang="en-US" sz="2800" dirty="0" smtClean="0"/>
              <a:t>plan #1</a:t>
            </a:r>
          </a:p>
          <a:p>
            <a:pPr marL="0" indent="0">
              <a:buNone/>
            </a:pPr>
            <a:r>
              <a:rPr lang="en-US" sz="2800" dirty="0" smtClean="0"/>
              <a:t>Commander </a:t>
            </a:r>
            <a:r>
              <a:rPr lang="en-US" sz="280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has_commitment</a:t>
            </a:r>
            <a:r>
              <a:rPr lang="en-US" sz="2800" i="1" dirty="0" smtClean="0"/>
              <a:t> </a:t>
            </a:r>
            <a:r>
              <a:rPr lang="en-US" sz="2800" dirty="0" smtClean="0"/>
              <a:t>to realize plan #1 by following the actions specified in the plan specification</a:t>
            </a:r>
          </a:p>
          <a:p>
            <a:pPr marL="0" indent="0">
              <a:buNone/>
            </a:pPr>
            <a:r>
              <a:rPr lang="en-US" sz="2800" dirty="0" smtClean="0"/>
              <a:t>Plan </a:t>
            </a:r>
            <a:r>
              <a:rPr lang="en-US" sz="2800" i="1" dirty="0" err="1" smtClean="0"/>
              <a:t>is_a</a:t>
            </a:r>
            <a:r>
              <a:rPr lang="en-US" sz="2800" i="1" dirty="0" smtClean="0"/>
              <a:t> </a:t>
            </a:r>
            <a:r>
              <a:rPr lang="en-US" sz="2800" dirty="0" smtClean="0"/>
              <a:t>disposition</a:t>
            </a:r>
          </a:p>
          <a:p>
            <a:pPr marL="0" indent="0">
              <a:buNone/>
            </a:pPr>
            <a:r>
              <a:rPr lang="en-US" sz="2800" dirty="0" smtClean="0"/>
              <a:t>Plan </a:t>
            </a:r>
            <a:r>
              <a:rPr lang="en-US" sz="2800" i="1" dirty="0" err="1" smtClean="0"/>
              <a:t>realized_in</a:t>
            </a:r>
            <a:r>
              <a:rPr lang="en-US" sz="2800" i="1" dirty="0" smtClean="0"/>
              <a:t> </a:t>
            </a:r>
            <a:r>
              <a:rPr lang="en-US" sz="2800" dirty="0" smtClean="0"/>
              <a:t>plan execution</a:t>
            </a:r>
          </a:p>
          <a:p>
            <a:pPr marL="0" indent="0">
              <a:buNone/>
            </a:pPr>
            <a:r>
              <a:rPr lang="en-US" sz="2800" dirty="0" smtClean="0"/>
              <a:t>Plan </a:t>
            </a:r>
            <a:r>
              <a:rPr lang="en-US" sz="2800" i="1" dirty="0" err="1" smtClean="0"/>
              <a:t>has_goal</a:t>
            </a:r>
            <a:r>
              <a:rPr lang="en-US" sz="2800" dirty="0" smtClean="0"/>
              <a:t>: future world-state F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8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45"/>
    </mc:Choice>
    <mc:Fallback xmlns="">
      <p:transition spd="slow" advTm="20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r>
              <a:rPr lang="en-US" dirty="0" smtClean="0"/>
              <a:t>Elements of the planning process (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action-related elements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Plan development </a:t>
            </a:r>
            <a:r>
              <a:rPr lang="en-US" sz="2800" i="1" dirty="0" err="1" smtClean="0"/>
              <a:t>has_output</a:t>
            </a:r>
            <a:r>
              <a:rPr lang="en-US" sz="2800" i="1" dirty="0" smtClean="0"/>
              <a:t> </a:t>
            </a:r>
            <a:r>
              <a:rPr lang="en-US" sz="2800" dirty="0" smtClean="0"/>
              <a:t>plan specification</a:t>
            </a:r>
          </a:p>
          <a:p>
            <a:pPr marL="0" indent="0">
              <a:buNone/>
            </a:pPr>
            <a:r>
              <a:rPr lang="en-US" sz="2800" dirty="0"/>
              <a:t>Commander </a:t>
            </a:r>
            <a:r>
              <a:rPr lang="en-US" sz="2800" i="1" dirty="0"/>
              <a:t>performs </a:t>
            </a:r>
            <a:r>
              <a:rPr lang="en-US" sz="2800" dirty="0"/>
              <a:t>review of alternative plan specifications</a:t>
            </a:r>
          </a:p>
          <a:p>
            <a:pPr marL="0" indent="0">
              <a:buNone/>
            </a:pPr>
            <a:r>
              <a:rPr lang="en-US" sz="2800" dirty="0" smtClean="0"/>
              <a:t>Commander </a:t>
            </a:r>
            <a:r>
              <a:rPr lang="en-US" sz="2800" i="1" dirty="0" err="1"/>
              <a:t>commits_to</a:t>
            </a:r>
            <a:r>
              <a:rPr lang="en-US" sz="2800" i="1" dirty="0"/>
              <a:t> </a:t>
            </a:r>
            <a:r>
              <a:rPr lang="en-US" sz="2800" dirty="0"/>
              <a:t>plan </a:t>
            </a:r>
            <a:r>
              <a:rPr lang="en-US" sz="2800" dirty="0" smtClean="0"/>
              <a:t>specification #1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Commander’s act of commitment </a:t>
            </a:r>
            <a:r>
              <a:rPr lang="en-US" sz="2800" i="1" dirty="0" err="1" smtClean="0"/>
              <a:t>has_output</a:t>
            </a:r>
            <a:r>
              <a:rPr lang="en-US" sz="2800" i="1" dirty="0" smtClean="0"/>
              <a:t> </a:t>
            </a:r>
            <a:r>
              <a:rPr lang="en-US" sz="2800" dirty="0" smtClean="0"/>
              <a:t>plan #1</a:t>
            </a:r>
          </a:p>
          <a:p>
            <a:pPr marL="0" indent="0">
              <a:buNone/>
            </a:pPr>
            <a:r>
              <a:rPr lang="en-US" sz="2800" dirty="0" smtClean="0"/>
              <a:t>Commander </a:t>
            </a:r>
            <a:r>
              <a:rPr lang="en-US" sz="2800" i="1" dirty="0" err="1" smtClean="0"/>
              <a:t>has_commitment</a:t>
            </a:r>
            <a:r>
              <a:rPr lang="en-US" sz="2800" i="1" dirty="0" smtClean="0"/>
              <a:t> </a:t>
            </a:r>
            <a:r>
              <a:rPr lang="en-US" sz="2800" dirty="0" smtClean="0"/>
              <a:t>to realize plan #1 by following the </a:t>
            </a:r>
            <a:r>
              <a:rPr 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 specified in the plan specification</a:t>
            </a:r>
          </a:p>
          <a:p>
            <a:pPr marL="0" indent="0">
              <a:buNone/>
            </a:pPr>
            <a:r>
              <a:rPr lang="en-US" sz="2800" dirty="0" smtClean="0"/>
              <a:t>Plan </a:t>
            </a:r>
            <a:r>
              <a:rPr lang="en-US" sz="2800" i="1" dirty="0" err="1" smtClean="0"/>
              <a:t>is_a</a:t>
            </a:r>
            <a:r>
              <a:rPr lang="en-US" sz="2800" i="1" dirty="0" smtClean="0"/>
              <a:t> </a:t>
            </a:r>
            <a:r>
              <a:rPr 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disposition</a:t>
            </a:r>
          </a:p>
          <a:p>
            <a:pPr marL="0" indent="0">
              <a:buNone/>
            </a:pPr>
            <a:r>
              <a:rPr lang="en-US" sz="2800" dirty="0" smtClean="0"/>
              <a:t>Plan </a:t>
            </a:r>
            <a:r>
              <a:rPr lang="en-US" sz="2800" i="1" dirty="0" err="1" smtClean="0"/>
              <a:t>realized_in</a:t>
            </a:r>
            <a:r>
              <a:rPr lang="en-US" sz="2800" i="1" dirty="0" smtClean="0"/>
              <a:t> </a:t>
            </a:r>
            <a:r>
              <a:rPr 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execution</a:t>
            </a:r>
          </a:p>
          <a:p>
            <a:pPr marL="0" indent="0">
              <a:buNone/>
            </a:pPr>
            <a:r>
              <a:rPr lang="en-US" sz="2800" dirty="0" smtClean="0"/>
              <a:t>Plan </a:t>
            </a:r>
            <a:r>
              <a:rPr lang="en-US" sz="280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has_goal</a:t>
            </a:r>
            <a:r>
              <a:rPr 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future world-state F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2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51"/>
    </mc:Choice>
    <mc:Fallback xmlns="">
      <p:transition spd="slow" advTm="37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should be the framework for understanding how these elements hang together?</a:t>
            </a:r>
          </a:p>
          <a:p>
            <a:endParaRPr lang="en-US" dirty="0"/>
          </a:p>
          <a:p>
            <a:r>
              <a:rPr lang="en-US" dirty="0" smtClean="0"/>
              <a:t>http://ncor.buffalo.edu/plan-ontology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5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97"/>
    </mc:Choice>
    <mc:Fallback xmlns="">
      <p:transition spd="slow" advTm="36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" t="20833" r="33821"/>
          <a:stretch/>
        </p:blipFill>
        <p:spPr bwMode="auto">
          <a:xfrm>
            <a:off x="9745" y="147320"/>
            <a:ext cx="9134255" cy="661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76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CRA Template">
  <a:themeElements>
    <a:clrScheme name="CRA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5595"/>
      </a:accent1>
      <a:accent2>
        <a:srgbClr val="C1D72E"/>
      </a:accent2>
      <a:accent3>
        <a:srgbClr val="F8981C"/>
      </a:accent3>
      <a:accent4>
        <a:srgbClr val="CEE3F3"/>
      </a:accent4>
      <a:accent5>
        <a:srgbClr val="0B9BDE"/>
      </a:accent5>
      <a:accent6>
        <a:srgbClr val="7D81BE"/>
      </a:accent6>
      <a:hlink>
        <a:srgbClr val="0000FF"/>
      </a:hlink>
      <a:folHlink>
        <a:srgbClr val="800080"/>
      </a:folHlink>
    </a:clrScheme>
    <a:fontScheme name="CRA_PPT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v1.00 - CUBRC (No Classification) - PowerPoint 200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CRA Template-Confidential">
  <a:themeElements>
    <a:clrScheme name="CRA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5595"/>
      </a:accent1>
      <a:accent2>
        <a:srgbClr val="C1D72E"/>
      </a:accent2>
      <a:accent3>
        <a:srgbClr val="F8981C"/>
      </a:accent3>
      <a:accent4>
        <a:srgbClr val="CEE3F3"/>
      </a:accent4>
      <a:accent5>
        <a:srgbClr val="0B9BDE"/>
      </a:accent5>
      <a:accent6>
        <a:srgbClr val="7D81BE"/>
      </a:accent6>
      <a:hlink>
        <a:srgbClr val="0000FF"/>
      </a:hlink>
      <a:folHlink>
        <a:srgbClr val="800080"/>
      </a:folHlink>
    </a:clrScheme>
    <a:fontScheme name="CRA_PPT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rgbClr val="7030A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orth_Campus 16">
    <a:dk1>
      <a:srgbClr val="000000"/>
    </a:dk1>
    <a:lt1>
      <a:srgbClr val="FFFFFF"/>
    </a:lt1>
    <a:dk2>
      <a:srgbClr val="FF99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FF9900"/>
    </a:hlink>
    <a:folHlink>
      <a:srgbClr val="99CC00"/>
    </a:folHlink>
  </a:clrScheme>
  <a:fontScheme name="North_Campus">
    <a:majorFont>
      <a:latin typeface="Times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2634</Words>
  <Application>Microsoft Office PowerPoint</Application>
  <PresentationFormat>On-screen Show (4:3)</PresentationFormat>
  <Paragraphs>997</Paragraphs>
  <Slides>83</Slides>
  <Notes>35</Notes>
  <HiddenSlides>0</HiddenSlides>
  <MMClips>26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83</vt:i4>
      </vt:variant>
    </vt:vector>
  </HeadingPairs>
  <TitlesOfParts>
    <vt:vector size="115" baseType="lpstr">
      <vt:lpstr>MS PGothic</vt:lpstr>
      <vt:lpstr>MS PGothic</vt:lpstr>
      <vt:lpstr>Arial</vt:lpstr>
      <vt:lpstr>Arial Narrow</vt:lpstr>
      <vt:lpstr>Calibri</vt:lpstr>
      <vt:lpstr>Gill Sans</vt:lpstr>
      <vt:lpstr>Helvetica</vt:lpstr>
      <vt:lpstr>Lucida Sans Unicode</vt:lpstr>
      <vt:lpstr>Palatino Linotype</vt:lpstr>
      <vt:lpstr>Tahoma</vt:lpstr>
      <vt:lpstr>Times New Roman</vt:lpstr>
      <vt:lpstr>Trebuchet MS</vt:lpstr>
      <vt:lpstr>Verdana</vt:lpstr>
      <vt:lpstr>Wingdings</vt:lpstr>
      <vt:lpstr>Office Theme</vt:lpstr>
      <vt:lpstr>6_Office Theme</vt:lpstr>
      <vt:lpstr>11_Office Theme</vt:lpstr>
      <vt:lpstr>1_Office Theme</vt:lpstr>
      <vt:lpstr>2_Office Theme</vt:lpstr>
      <vt:lpstr>9_Office Theme</vt:lpstr>
      <vt:lpstr>v1.00 - CUBRC (No Classification) - PowerPoint 2007</vt:lpstr>
      <vt:lpstr>8_Default Design</vt:lpstr>
      <vt:lpstr>2_CRA Template-Confidential</vt:lpstr>
      <vt:lpstr>4_Office Theme</vt:lpstr>
      <vt:lpstr>1_Default Design</vt:lpstr>
      <vt:lpstr>5_Default Design</vt:lpstr>
      <vt:lpstr>6_Default Design</vt:lpstr>
      <vt:lpstr>3_Office Theme</vt:lpstr>
      <vt:lpstr>12_Office Theme</vt:lpstr>
      <vt:lpstr>7_Office Theme</vt:lpstr>
      <vt:lpstr>CRA Template</vt:lpstr>
      <vt:lpstr>13_Default Design</vt:lpstr>
      <vt:lpstr>Ontology Bootcamp AFRL Rome  July 7, 2015</vt:lpstr>
      <vt:lpstr>Morning agenda</vt:lpstr>
      <vt:lpstr>Trackable Object Ontology</vt:lpstr>
      <vt:lpstr>PowerPoint Presentation</vt:lpstr>
      <vt:lpstr>TO:Physical Entity</vt:lpstr>
      <vt:lpstr>PowerPoint Presentation</vt:lpstr>
      <vt:lpstr>TO:Contractor</vt:lpstr>
      <vt:lpstr>PowerPoint Presentation</vt:lpstr>
      <vt:lpstr>PowerPoint Presentation</vt:lpstr>
      <vt:lpstr>PowerPoint Presentation</vt:lpstr>
      <vt:lpstr>PP:Abstract Entity</vt:lpstr>
      <vt:lpstr>PowerPoint Presentation</vt:lpstr>
      <vt:lpstr>PowerPoint Presentation</vt:lpstr>
      <vt:lpstr>Building Ontologies with BFO</vt:lpstr>
      <vt:lpstr>Building Ontologies with BFO, ch. 5</vt:lpstr>
      <vt:lpstr>Principles for Terminology </vt:lpstr>
      <vt:lpstr>Principles for Definitions </vt:lpstr>
      <vt:lpstr>Principles for Taxonomies</vt:lpstr>
      <vt:lpstr>Building Ontologies with BFO</vt:lpstr>
      <vt:lpstr>PowerPoint Presentation</vt:lpstr>
      <vt:lpstr>GO is amazingly successful in overcoming problems of balkanization, especially for retrieval of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BFO and Common Core Ontologies</vt:lpstr>
      <vt:lpstr>http://obofoundry.org</vt:lpstr>
      <vt:lpstr>PowerPoint Presentation</vt:lpstr>
      <vt:lpstr>OBO Foundry approach extended into other domains</vt:lpstr>
      <vt:lpstr>       Ontologies | Benchmarks</vt:lpstr>
      <vt:lpstr>       Ontologies | Benchmarks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MAMA</vt:lpstr>
      <vt:lpstr>Military Doctrine</vt:lpstr>
      <vt:lpstr>Military Doctrine feeds into Military Planning</vt:lpstr>
      <vt:lpstr>PowerPoint Presentation</vt:lpstr>
      <vt:lpstr>PowerPoint Presentation</vt:lpstr>
      <vt:lpstr>PowerPoint Presentation</vt:lpstr>
      <vt:lpstr>Why does DoD need a dictionary?</vt:lpstr>
      <vt:lpstr>Digitalizing doctrine (the ideal)</vt:lpstr>
      <vt:lpstr>‘mission’ in doctrine</vt:lpstr>
      <vt:lpstr>‘mission’ in doctrine</vt:lpstr>
      <vt:lpstr>Army Planning Process (FM 3-21.10)</vt:lpstr>
      <vt:lpstr>PowerPoint Presentation</vt:lpstr>
      <vt:lpstr>Make a tentative plan via mission analysis</vt:lpstr>
      <vt:lpstr>F</vt:lpstr>
      <vt:lpstr>Restated mission in terms of 5 Ws</vt:lpstr>
      <vt:lpstr>Basic Formal Ontology 1.0           http://www.ifomis.org/bfo/</vt:lpstr>
      <vt:lpstr>Basic Formal Ontology 1.0           http://www.ifomis.org/bfo/</vt:lpstr>
      <vt:lpstr>PowerPoint Presentation</vt:lpstr>
      <vt:lpstr>depends_on</vt:lpstr>
      <vt:lpstr>PowerPoint Presentation</vt:lpstr>
      <vt:lpstr>PowerPoint Presentation</vt:lpstr>
      <vt:lpstr>PowerPoint Presentation</vt:lpstr>
      <vt:lpstr>process of realization depends_on realizable</vt:lpstr>
      <vt:lpstr>BFO-based Ontology Development </vt:lpstr>
      <vt:lpstr>Information artifact</vt:lpstr>
      <vt:lpstr>PowerPoint Presentation</vt:lpstr>
      <vt:lpstr>BFO 1.1: Specifically Dependent Continuant</vt:lpstr>
      <vt:lpstr>Specifically Dependent Continuant</vt:lpstr>
      <vt:lpstr>Generically Dependent Continuant</vt:lpstr>
      <vt:lpstr>Information artifacts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Generically dependent continuants such as plans, laws …</vt:lpstr>
      <vt:lpstr>The issue we are trying to address here</vt:lpstr>
      <vt:lpstr>Plan specification vs. Plan</vt:lpstr>
      <vt:lpstr>Elements of the planning process (early phases)</vt:lpstr>
      <vt:lpstr>Elements of the planning process  Information artifact elements</vt:lpstr>
      <vt:lpstr>Elements of the planning process (mental elements)</vt:lpstr>
      <vt:lpstr>Elements of the planning process (external action-related elements)</vt:lpstr>
      <vt:lpstr>PowerPoint Presentation</vt:lpstr>
    </vt:vector>
  </TitlesOfParts>
  <Company>SUNY Campus Agreement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phismith</dc:creator>
  <cp:lastModifiedBy>phismith@buffalo.edu</cp:lastModifiedBy>
  <cp:revision>43</cp:revision>
  <dcterms:created xsi:type="dcterms:W3CDTF">2015-07-06T21:02:59Z</dcterms:created>
  <dcterms:modified xsi:type="dcterms:W3CDTF">2015-07-07T17:15:20Z</dcterms:modified>
</cp:coreProperties>
</file>