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8" r:id="rId3"/>
    <p:sldMasterId id="2147483732" r:id="rId4"/>
  </p:sldMasterIdLst>
  <p:notesMasterIdLst>
    <p:notesMasterId r:id="rId25"/>
  </p:notesMasterIdLst>
  <p:sldIdLst>
    <p:sldId id="256" r:id="rId5"/>
    <p:sldId id="298" r:id="rId6"/>
    <p:sldId id="299" r:id="rId7"/>
    <p:sldId id="300" r:id="rId8"/>
    <p:sldId id="301" r:id="rId9"/>
    <p:sldId id="302" r:id="rId10"/>
    <p:sldId id="304" r:id="rId11"/>
    <p:sldId id="303" r:id="rId12"/>
    <p:sldId id="307" r:id="rId13"/>
    <p:sldId id="305" r:id="rId14"/>
    <p:sldId id="261" r:id="rId15"/>
    <p:sldId id="260" r:id="rId16"/>
    <p:sldId id="309" r:id="rId17"/>
    <p:sldId id="312" r:id="rId18"/>
    <p:sldId id="311" r:id="rId19"/>
    <p:sldId id="313" r:id="rId20"/>
    <p:sldId id="314" r:id="rId21"/>
    <p:sldId id="317" r:id="rId22"/>
    <p:sldId id="315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7F5C9-4868-433A-BB8E-D41E208490F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FD071-256B-45AC-A6C7-6E57494B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healthadvice.info/what-is-crohns-diseas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hlinkClick r:id="rId3"/>
              </a:rPr>
              <a:t>http://ehealthadvice.info/what-is-crohns-disease/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7C66317-7295-4E33-B646-1A9453CEE5B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3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1A75AC-6EC9-4346-9620-A1B71B43BD6A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587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6AC477-0188-4D40-B37A-CC49F5C2CCDE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* = dedicated NIH funding</a:t>
            </a:r>
          </a:p>
        </p:txBody>
      </p:sp>
    </p:spTree>
    <p:extLst>
      <p:ext uri="{BB962C8B-B14F-4D97-AF65-F5344CB8AC3E}">
        <p14:creationId xmlns:p14="http://schemas.microsoft.com/office/powerpoint/2010/main" val="37855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1798" indent="-28530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42730" indent="-22824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99222" indent="-22824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57214" indent="-22824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89680" indent="-22824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22145" indent="-22824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54611" indent="-22824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87076" indent="-22824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43F253-F25E-4FBA-87D9-3BCCEF63DE91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Arial" pitchFamily="34" charset="0"/>
              </a:rPr>
              <a:t>* = dedicated NIH funding</a:t>
            </a:r>
          </a:p>
        </p:txBody>
      </p:sp>
    </p:spTree>
    <p:extLst>
      <p:ext uri="{BB962C8B-B14F-4D97-AF65-F5344CB8AC3E}">
        <p14:creationId xmlns:p14="http://schemas.microsoft.com/office/powerpoint/2010/main" val="411222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5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4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8B11-91EC-4DDC-A62F-8ED87606B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1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F73A-0AD1-4962-9CC3-24C1A147932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44AC-56E8-4E3F-9774-6BC5768594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1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BCCF-F372-4E22-9788-5E324F402E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8144-B4B9-4BC0-A0DC-63F4AE844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3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9277-AF2A-41D6-9342-C2BD17D1047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378F-5F2D-4535-B18F-9B7A4A1DF1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72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E0D1-FEC3-4ED8-B3E5-CC1BC9647F0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54AF-E941-46BF-8587-A0AA659610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06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A43D-7AF7-4CAA-9D25-CE8DE575AB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0F6E-6F3F-4E07-B527-FB5632806B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7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83F5-B414-4499-B5AD-DFEB13D711C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500E-D5AE-4C51-B8E8-E13BFBA3A3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64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3DE7-4771-4ED2-A7DF-147C0BD9357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55FF-23E9-4DC3-84B3-921AC3E391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3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1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9D30-645B-4233-A6EE-75F8925E5AF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EED6-8CD7-44C1-9747-7678AE6367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0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CE32-AA3E-469B-A3FE-8753141F930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A98B-A26C-49BE-B75E-BFC5667AFC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41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6D72-95C0-41B8-9776-5473EA26264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3C38-56D4-46C8-B32B-B529748628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16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5DA0-4653-4868-A2C6-4EE7D65FA32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ADD5-A681-49C1-9D98-D162F07E51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0245D9C-4A0C-43C0-A4CA-21368D3EF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5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6B70-E4E4-4ADB-852A-BC6A57053E98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816C-B6FE-4C2E-A101-21C5BA79C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670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B61E-79D9-4AD9-B373-01A315F1B7E0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B9830-B3A5-47B9-A712-A683CB0A4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917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4932-E537-4B40-A422-0D54A829B195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4F3C-7B10-4406-90FB-AE15D9CC3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49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4753-1780-4F5E-ADDB-858FB9E2B6D0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13394-0421-401A-8B7D-5431B8AE4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321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95AC-4F2B-4D8D-8864-162833E4A603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7C63-C8E3-4881-A3F8-5029CE2D6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89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0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53D69-C23E-4CBB-A3AE-E1AB4C83CD36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8650-3535-4592-8DF9-4B970AF4C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53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0EE0-265F-4B3D-9699-5D921C725B5F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53B4F-B49C-4510-87C1-9786BFA68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38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162A-D01E-4C21-A61F-A273460EBDCE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BD6D5-E441-4A1E-B118-654C9905A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248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3EEC-14F7-4D9D-BC65-BD5C5E29F599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393AE-2E3F-4207-B021-1385EB042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346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BCE1-D61D-4874-9CB5-36E13EE11821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7840D-72E1-4332-A4C6-D4EAD4538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746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AD24-4F72-495D-8FBF-92C553EEF14F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AC228-5637-4BD5-9B8E-571EF2845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06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10769600" cy="4602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6CFA5BB1-3BF1-49F8-9364-E413FEABC43C}" type="datetime1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4B1A0"/>
                </a:solidFill>
                <a:cs typeface="Arial" panose="020B0604020202020204" pitchFamily="34" charset="0"/>
              </a:defRPr>
            </a:lvl1pPr>
          </a:lstStyle>
          <a:p>
            <a:fld id="{73891ED9-BCDF-470F-9917-17AEFA911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972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4B1A0"/>
                </a:solidFill>
                <a:cs typeface="Arial" panose="020B0604020202020204" pitchFamily="34" charset="0"/>
              </a:defRPr>
            </a:lvl1pPr>
          </a:lstStyle>
          <a:p>
            <a:fld id="{38BD2CD8-1D4F-4099-A0BD-6FF3032C2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359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A5DEB52C-11F7-4705-B5BC-2201698883CB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770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AE104EA5-2C09-4C84-8E49-F3EFE1B256C4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67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19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57B65FDE-3457-4DAF-B32C-F42437157813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520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695F5D40-FF87-4B11-BED3-97472528007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87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824B90CC-41B2-4A7A-84E4-EF60F0DA62C1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322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EB1FFAAB-137A-4787-B934-02EEC924595A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241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859ADD93-7C3D-41CB-BDBF-AD26059CC5E2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27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355D18A7-3847-40B6-BCF3-EE02737076E8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25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62C9F93D-D3AB-4DF2-8120-69005A9459FE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85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D23FFC1C-9575-4B8F-B5EA-EBB98870F30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98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914400"/>
            <a:ext cx="2819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914400"/>
            <a:ext cx="82550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2C3BD21B-64A7-4481-9235-1668A9B9259D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71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2057400"/>
            <a:ext cx="5537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305300"/>
            <a:ext cx="5537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2DA1C59D-489D-47E9-BE01-AD572C31D388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93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35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D7D877F0-5FDA-42D6-9628-9B4A64B9D83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646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8000" y="914400"/>
            <a:ext cx="11277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9D7201D5-DCEE-49F7-93D5-153081FB1CB4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169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E03A8B14-8139-43BC-93BF-AC8DA1281C33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485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2057400"/>
            <a:ext cx="112776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/>
            <a:fld id="{03E928F2-06BF-4DAE-910F-2F6C127824AC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67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2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2E56-1C95-4950-B509-BF85725D6CE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B719-BAFC-4F07-902A-43A72BF0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52E1D-9F78-4CDA-8E56-3CCD191BACF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30186C-FDDB-443F-B3CC-1D4D8BFD7A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4639BD-87FC-4C84-8D10-AEC245EDE7B9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10236A-C02A-4115-827E-0DA439E4072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713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 userDrawn="1"/>
        </p:nvSpPr>
        <p:spPr bwMode="auto">
          <a:xfrm>
            <a:off x="11684000" y="6553200"/>
            <a:ext cx="508000" cy="304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277600" cy="1143000"/>
          </a:xfrm>
          <a:prstGeom prst="rect">
            <a:avLst/>
          </a:prstGeom>
          <a:gradFill rotWithShape="1">
            <a:gsLst>
              <a:gs pos="0">
                <a:schemeClr val="tx1">
                  <a:alpha val="67999"/>
                </a:schemeClr>
              </a:gs>
              <a:gs pos="50000">
                <a:schemeClr val="accent2">
                  <a:alpha val="67000"/>
                </a:schemeClr>
              </a:gs>
              <a:gs pos="100000">
                <a:schemeClr val="tx1">
                  <a:alpha val="67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057400"/>
            <a:ext cx="1127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3pPr lvl="2" algn="r">
              <a:defRPr sz="1400">
                <a:solidFill>
                  <a:srgbClr val="000000"/>
                </a:solidFill>
              </a:defRPr>
            </a:lvl3pPr>
          </a:lstStyle>
          <a:p>
            <a:pPr lvl="2" fontAlgn="base">
              <a:spcBef>
                <a:spcPct val="0"/>
              </a:spcBef>
              <a:spcAft>
                <a:spcPct val="0"/>
              </a:spcAft>
            </a:pPr>
            <a:fld id="{84A7BDB3-CF4D-48A0-A9D4-4D3AC50048D2}" type="slidenum">
              <a:rPr lang="en-US" altLang="en-US" smtClean="0"/>
              <a:pPr lvl="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444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ifomis.uni-saarland.de/bfo/user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roups.google.com/forum/#!forum/bfo-discuss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8081/plosone/article?id=info:doi/10.1371/journal.pone.008960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Need for common standard upper ontology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Barry Smith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3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BFO now being used in many other areas to ensure interoperability by providing common domain neutral starting point for distributed ontology creation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81177"/>
              </p:ext>
            </p:extLst>
          </p:nvPr>
        </p:nvGraphicFramePr>
        <p:xfrm>
          <a:off x="838201" y="1905001"/>
          <a:ext cx="10899912" cy="40765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32974"/>
                <a:gridCol w="6666938"/>
              </a:tblGrid>
              <a:tr h="510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/>
                        <a:t>NIF Standard</a:t>
                      </a:r>
                      <a:endParaRPr lang="en-US" sz="2400" b="0" dirty="0" smtClean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Neuroscience Information Framework </a:t>
                      </a:r>
                      <a:endParaRPr lang="en-US" sz="2400" b="0" dirty="0"/>
                    </a:p>
                  </a:txBody>
                  <a:tcPr marT="45730" marB="45730"/>
                </a:tc>
              </a:tr>
              <a:tr h="1814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eagle-I</a:t>
                      </a:r>
                      <a:r>
                        <a:rPr lang="en-US" sz="2400" baseline="0" dirty="0" smtClean="0"/>
                        <a:t> / VIVO</a:t>
                      </a:r>
                      <a:endParaRPr lang="en-US" sz="24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VIVO</a:t>
                      </a:r>
                      <a:r>
                        <a:rPr lang="en-US" sz="2400" baseline="0" dirty="0" smtClean="0"/>
                        <a:t> consortium</a:t>
                      </a:r>
                      <a:endParaRPr lang="en-US" sz="2400" dirty="0"/>
                    </a:p>
                  </a:txBody>
                  <a:tcPr marT="45738" marB="45738"/>
                </a:tc>
              </a:tr>
              <a:tr h="39752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cROP</a:t>
                      </a:r>
                      <a:r>
                        <a:rPr lang="en-US" sz="2400" dirty="0" smtClean="0"/>
                        <a:t> /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Planteome</a:t>
                      </a:r>
                      <a:endParaRPr lang="en-US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Common Reference Ontologies </a:t>
                      </a:r>
                      <a:r>
                        <a:rPr lang="en-US" sz="2400" smtClean="0"/>
                        <a:t>for Plants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30" marB="45730"/>
                </a:tc>
              </a:tr>
              <a:tr h="25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UNEP Ontology Framework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Unite</a:t>
                      </a:r>
                      <a:r>
                        <a:rPr lang="en-US" sz="2400" b="0" baseline="0" dirty="0" smtClean="0"/>
                        <a:t>d Nations Environment </a:t>
                      </a:r>
                      <a:r>
                        <a:rPr lang="en-US" sz="2400" b="0" baseline="0" dirty="0" err="1" smtClean="0"/>
                        <a:t>Programme</a:t>
                      </a:r>
                      <a:r>
                        <a:rPr lang="en-US" sz="2400" b="0" baseline="0" dirty="0" smtClean="0"/>
                        <a:t> </a:t>
                      </a:r>
                    </a:p>
                  </a:txBody>
                  <a:tcPr marT="45731" marB="45731"/>
                </a:tc>
              </a:tr>
              <a:tr h="4347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USGS </a:t>
                      </a:r>
                      <a:r>
                        <a:rPr lang="en-US" sz="2400" smtClean="0"/>
                        <a:t>National Map</a:t>
                      </a:r>
                      <a:endParaRPr lang="en-US" sz="24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United States Geological</a:t>
                      </a:r>
                      <a:r>
                        <a:rPr lang="en-US" sz="2400" baseline="0" dirty="0" smtClean="0"/>
                        <a:t> Survey</a:t>
                      </a:r>
                      <a:endParaRPr lang="en-US" sz="2400" dirty="0"/>
                    </a:p>
                  </a:txBody>
                  <a:tcPr marT="45739" marB="45739"/>
                </a:tc>
              </a:tr>
              <a:tr h="2286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Joint</a:t>
                      </a:r>
                      <a:r>
                        <a:rPr lang="en-US" sz="2400" baseline="0" dirty="0" smtClean="0"/>
                        <a:t> Doctrine Ontologies</a:t>
                      </a:r>
                      <a:endParaRPr lang="en-US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 Air Force </a:t>
                      </a:r>
                      <a:r>
                        <a:rPr lang="en-US" sz="2400" smtClean="0"/>
                        <a:t>Research Labs</a:t>
                      </a:r>
                      <a:endParaRPr lang="en-US" sz="2400" dirty="0"/>
                    </a:p>
                  </a:txBody>
                  <a:tcPr marT="45731" marB="45731"/>
                </a:tc>
              </a:tr>
              <a:tr h="228611">
                <a:tc>
                  <a:txBody>
                    <a:bodyPr/>
                    <a:lstStyle/>
                    <a:p>
                      <a:r>
                        <a:rPr lang="en-US" sz="2400" smtClean="0"/>
                        <a:t>Common Core Ontologies (CCO)</a:t>
                      </a:r>
                      <a:endParaRPr lang="en-US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US</a:t>
                      </a:r>
                      <a:r>
                        <a:rPr lang="en-US" sz="2400" baseline="0" smtClean="0"/>
                        <a:t> Army / I2WD and ARL, </a:t>
                      </a:r>
                      <a:r>
                        <a:rPr lang="en-US" sz="2400" smtClean="0"/>
                        <a:t>IARPA, JIDO, ONR, AFRL</a:t>
                      </a:r>
                      <a:endParaRPr lang="en-US" sz="2400" dirty="0"/>
                    </a:p>
                  </a:txBody>
                  <a:tcPr marT="45731" marB="45731"/>
                </a:tc>
              </a:tr>
              <a:tr h="3384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TRIP Ontologies</a:t>
                      </a:r>
                      <a:endParaRPr lang="en-US" sz="2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Federal Highway Administration (FHWA) Transportation Research Informatics Platform (TRIP)</a:t>
                      </a:r>
                    </a:p>
                  </a:txBody>
                  <a:tcPr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73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C8144-B4B9-4BC0-A0DC-63F4AE844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0" y="542925"/>
            <a:ext cx="10210800" cy="8815388"/>
            <a:chOff x="0" y="542924"/>
            <a:chExt cx="10210800" cy="881538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" t="18940" r="9873" b="10182"/>
            <a:stretch/>
          </p:blipFill>
          <p:spPr bwMode="auto">
            <a:xfrm>
              <a:off x="0" y="542924"/>
              <a:ext cx="9182215" cy="418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" t="10988" b="10589"/>
            <a:stretch/>
          </p:blipFill>
          <p:spPr bwMode="auto">
            <a:xfrm>
              <a:off x="0" y="4724401"/>
              <a:ext cx="10210800" cy="463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735233" y="44451"/>
            <a:ext cx="865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158 ontologies using BFO as starting point listed at: </a:t>
            </a:r>
            <a:r>
              <a:rPr lang="en-US" smtClean="0">
                <a:hlinkClick r:id="rId4"/>
              </a:rPr>
              <a:t>http://ifomis.uni-saarland.de/bfo/users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19801"/>
            <a:ext cx="82296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http://ontology.buffalo.edu/BOBFO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C8144-B4B9-4BC0-A0DC-63F4AE844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10207" r="12152" b="4375"/>
          <a:stretch/>
        </p:blipFill>
        <p:spPr bwMode="auto">
          <a:xfrm>
            <a:off x="152400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2470" y="136526"/>
            <a:ext cx="698161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smtClean="0"/>
              <a:t>Guide to use of BFO published August 2015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766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BFO, DOLCE, SUMO</a:t>
            </a:r>
          </a:p>
        </p:txBody>
      </p:sp>
      <p:sp>
        <p:nvSpPr>
          <p:cNvPr id="16896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BFO: A small ontology that is strictly domain neutral (contains only terms of application to all domains without restriction, such as ‘object’, ‘role’, ‘function’)</a:t>
            </a:r>
          </a:p>
          <a:p>
            <a:r>
              <a:rPr lang="en-US" smtClean="0"/>
              <a:t>DOLCE: Closely related to BFO in size, goals, and structure, but with some domain-specific terms such as ‘society’, ‘achievement’, ‘accomplishment’</a:t>
            </a:r>
          </a:p>
          <a:p>
            <a:r>
              <a:rPr lang="en-US" smtClean="0"/>
              <a:t>SUMO: Much larger than BFO and with many domain specific terms (for instance ‘body-covering’, ‘fruit-Or-vegetable’ from biology)</a:t>
            </a:r>
          </a:p>
          <a:p>
            <a:endParaRPr lang="en-US" smtClean="0"/>
          </a:p>
        </p:txBody>
      </p:sp>
      <p:sp>
        <p:nvSpPr>
          <p:cNvPr id="1689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4A0E64-9187-4407-BD63-C2FE3EDD4EB0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9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45D9C-4A0C-43C0-A4CA-21368D3EF0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50217" y="100015"/>
            <a:ext cx="9625013" cy="423306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23614" r="7320" b="25542"/>
          <a:stretch/>
        </p:blipFill>
        <p:spPr bwMode="auto">
          <a:xfrm>
            <a:off x="2195512" y="3572670"/>
            <a:ext cx="7700963" cy="30186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2475"/>
          </a:xfrm>
        </p:spPr>
        <p:txBody>
          <a:bodyPr/>
          <a:lstStyle/>
          <a:p>
            <a:pPr algn="l"/>
            <a:r>
              <a:rPr lang="en-US" smtClean="0"/>
              <a:t>	BFO two ontologies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8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BFO maintenance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1582400" cy="4602163"/>
          </a:xfrm>
        </p:spPr>
        <p:txBody>
          <a:bodyPr/>
          <a:lstStyle/>
          <a:p>
            <a:r>
              <a:rPr lang="en-US">
                <a:hlinkClick r:id="rId2"/>
              </a:rPr>
              <a:t>https://groups.google.com/forum/#!</a:t>
            </a:r>
            <a:r>
              <a:rPr lang="en-US" smtClean="0">
                <a:hlinkClick r:id="rId2"/>
              </a:rPr>
              <a:t>forum/bfo-discuss</a:t>
            </a:r>
            <a:endParaRPr lang="en-US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169 members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including prominent subject-matter experts in a variety of domains, including biomedicine, military, intelligence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representatives of standards initiatives in logic and computing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mtClean="0"/>
              <a:t>prominent ontologists from academia, industry and government</a:t>
            </a:r>
          </a:p>
          <a:p>
            <a:r>
              <a:rPr lang="en-US" smtClean="0"/>
              <a:t>Decision-making is through consensus, which is made possible by the fact that BFO is very small (just 34 terms) and changes very slowly (just two revisions in over 10 years)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45D9C-4A0C-43C0-A4CA-21368D3EF0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BFO implementatios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BFO </a:t>
            </a:r>
            <a:r>
              <a:rPr lang="en-US"/>
              <a:t>2.0 OWL </a:t>
            </a:r>
            <a:r>
              <a:rPr lang="en-US" smtClean="0"/>
              <a:t>(W3C Web Ontology Language 2)</a:t>
            </a:r>
          </a:p>
          <a:p>
            <a:r>
              <a:rPr lang="en-US" smtClean="0"/>
              <a:t>BFO </a:t>
            </a:r>
            <a:r>
              <a:rPr lang="en-US"/>
              <a:t>2.0 OBO </a:t>
            </a:r>
            <a:r>
              <a:rPr lang="en-US" smtClean="0"/>
              <a:t>(Open Biomedical Ontologies format)</a:t>
            </a:r>
            <a:endParaRPr lang="en-US"/>
          </a:p>
          <a:p>
            <a:r>
              <a:rPr lang="en-US"/>
              <a:t>BFO 2.0 CLIF (draft) </a:t>
            </a:r>
            <a:r>
              <a:rPr lang="en-US" smtClean="0"/>
              <a:t>(Common </a:t>
            </a:r>
            <a:r>
              <a:rPr lang="en-US"/>
              <a:t>Logic (CL) standard </a:t>
            </a:r>
            <a:r>
              <a:rPr lang="en-US" smtClean="0"/>
              <a:t>ISO </a:t>
            </a:r>
            <a:r>
              <a:rPr lang="en-US"/>
              <a:t>24707</a:t>
            </a:r>
            <a:r>
              <a:rPr lang="en-US" smtClean="0"/>
              <a:t>)</a:t>
            </a:r>
          </a:p>
          <a:p>
            <a:r>
              <a:rPr lang="en-US"/>
              <a:t>See: https://github.com/BFO-ontology/BFO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45D9C-4A0C-43C0-A4CA-21368D3EF0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BFO unique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Very large user base of ontology experts</a:t>
            </a:r>
          </a:p>
          <a:p>
            <a:r>
              <a:rPr lang="en-US"/>
              <a:t>BFO most widely reused </a:t>
            </a:r>
            <a:r>
              <a:rPr lang="en-US" smtClean="0"/>
              <a:t>ontology </a:t>
            </a:r>
          </a:p>
          <a:p>
            <a:r>
              <a:rPr lang="en-US" smtClean="0"/>
              <a:t>BFO used in a wide variety of ontology projects as a starting point for domain ontology development</a:t>
            </a:r>
          </a:p>
          <a:p>
            <a:r>
              <a:rPr lang="en-US" smtClean="0"/>
              <a:t>BFO is very small, and correspondingly easy to learn and easy to use</a:t>
            </a:r>
          </a:p>
          <a:p>
            <a:r>
              <a:rPr lang="en-US" smtClean="0"/>
              <a:t>BFO can be applied in the same way to many different kinds of problem case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45D9C-4A0C-43C0-A4CA-21368D3EF0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45D9C-4A0C-43C0-A4CA-21368D3EF0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350"/>
            <a:ext cx="6629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20800" y="5657850"/>
            <a:ext cx="9182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Walls RL, Deck J, Guralnick R, Baskauf S, Beaman R, et al. (2014) Semantics in Support of Biodiversity Knowledge Discovery: An Introduction to the Biological Collections Ontology and Related Ontologies. PLoS ONE 9(3): e89606. doi:10.1371/journal.pone.0089606</a:t>
            </a:r>
          </a:p>
          <a:p>
            <a:pPr eaLnBrk="1" hangingPunct="1"/>
            <a:r>
              <a:rPr lang="en-US" altLang="en-US" sz="1200">
                <a:hlinkClick r:id="rId3"/>
              </a:rPr>
              <a:t>http://127.0.0.1:8081/plosone/article?id=info:doi/10.1371/journal.pone.0089606</a:t>
            </a:r>
            <a:endParaRPr lang="en-US" altLang="en-US" sz="120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6330950"/>
            <a:ext cx="2425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2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45D9C-4A0C-43C0-A4CA-21368D3EF0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/>
          <a:stretch/>
        </p:blipFill>
        <p:spPr>
          <a:xfrm>
            <a:off x="1524000" y="1295400"/>
            <a:ext cx="8191500" cy="55625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53139" y="586408"/>
            <a:ext cx="6161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Civil Military Operations Village Target Database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9390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828799" y="0"/>
            <a:ext cx="9410701" cy="1143000"/>
          </a:xfrm>
        </p:spPr>
        <p:txBody>
          <a:bodyPr>
            <a:noAutofit/>
          </a:bodyPr>
          <a:lstStyle/>
          <a:p>
            <a:r>
              <a:rPr lang="en-US" sz="3600" smtClean="0"/>
              <a:t>Old biology data		New biology (Big, omics) </a:t>
            </a:r>
            <a:br>
              <a:rPr lang="en-US" sz="3600" smtClean="0"/>
            </a:br>
            <a:r>
              <a:rPr lang="en-US" sz="3600" smtClean="0"/>
              <a:t>					data</a:t>
            </a:r>
            <a:endParaRPr lang="en-US" sz="3600" dirty="0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DAD9A7-6F62-4DAF-84AB-92EE68C4BBE1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r>
              <a:rPr lang="en-US" smtClean="0">
                <a:solidFill>
                  <a:srgbClr val="000000"/>
                </a:solidFill>
              </a:rPr>
              <a:t>/</a:t>
            </a:r>
          </a:p>
        </p:txBody>
      </p:sp>
      <p:pic>
        <p:nvPicPr>
          <p:cNvPr id="76804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60499"/>
            <a:ext cx="4404330" cy="220979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t="13680" r="11381"/>
          <a:stretch/>
        </p:blipFill>
        <p:spPr>
          <a:xfrm>
            <a:off x="6524626" y="1143000"/>
            <a:ext cx="4457700" cy="2844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61155" y="13129543"/>
            <a:ext cx="11288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sequencing floor in BGI Hong Kong, showing the Illumina Hiseq 2000 sequencers</a:t>
            </a:r>
            <a:endParaRPr lang="en-US"/>
          </a:p>
        </p:txBody>
      </p:sp>
      <p:pic>
        <p:nvPicPr>
          <p:cNvPr id="1026" name="Picture 2" descr="Illumina Hiseq 2000 sequencers, BGI Hong Kong sequencing r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4092572"/>
            <a:ext cx="4391024" cy="25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8115" y="46020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mtClean="0"/>
              <a:t>The 1000 Human Genomes Project</a:t>
            </a:r>
          </a:p>
          <a:p>
            <a:pPr algn="r"/>
            <a:r>
              <a:rPr lang="en-US" smtClean="0"/>
              <a:t>Cancer Genome Project</a:t>
            </a:r>
          </a:p>
          <a:p>
            <a:pPr algn="r"/>
            <a:r>
              <a:rPr lang="en-US" smtClean="0"/>
              <a:t>1,000 Plant and Animal Reference Genomes Project</a:t>
            </a:r>
          </a:p>
          <a:p>
            <a:pPr algn="r"/>
            <a:r>
              <a:rPr lang="en-US" smtClean="0"/>
              <a:t>Extreme-Environment Animal Genomes Project</a:t>
            </a:r>
          </a:p>
          <a:p>
            <a:pPr algn="r"/>
            <a:r>
              <a:rPr lang="en-US" smtClean="0"/>
              <a:t>International Big Cats Genome Project</a:t>
            </a:r>
          </a:p>
          <a:p>
            <a:pPr algn="r"/>
            <a:r>
              <a:rPr lang="en-US" smtClean="0"/>
              <a:t>Ten Thousand Microbial Genomes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45D9C-4A0C-43C0-A4CA-21368D3EF0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/>
          <a:stretch/>
        </p:blipFill>
        <p:spPr>
          <a:xfrm>
            <a:off x="1524000" y="1295400"/>
            <a:ext cx="8191500" cy="5562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1710" y="155713"/>
            <a:ext cx="169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IAO: Information Artifact</a:t>
            </a:r>
            <a:endParaRPr lang="en-US" sz="1600" b="1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V="1">
            <a:off x="2425148" y="740488"/>
            <a:ext cx="14701" cy="55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156174" y="829940"/>
            <a:ext cx="11802" cy="1694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8247" y="245165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BFO: Spatial Region</a:t>
            </a:r>
            <a:endParaRPr lang="en-US" sz="1600" b="1"/>
          </a:p>
        </p:txBody>
      </p:sp>
      <p:cxnSp>
        <p:nvCxnSpPr>
          <p:cNvPr id="17" name="Straight Arrow Connector 16"/>
          <p:cNvCxnSpPr>
            <a:endCxn id="16" idx="2"/>
          </p:cNvCxnSpPr>
          <p:nvPr/>
        </p:nvCxnSpPr>
        <p:spPr>
          <a:xfrm flipV="1">
            <a:off x="4516091" y="829940"/>
            <a:ext cx="353669" cy="1555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66087" y="283288"/>
            <a:ext cx="1343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BFO: Site</a:t>
            </a:r>
            <a:endParaRPr lang="en-US" sz="1600" b="1"/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 flipV="1">
            <a:off x="8737600" y="621842"/>
            <a:ext cx="0" cy="998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19837" y="245165"/>
            <a:ext cx="169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IAO: Information Artifact</a:t>
            </a:r>
            <a:endParaRPr lang="en-US" sz="1600" b="1"/>
          </a:p>
        </p:txBody>
      </p:sp>
      <p:sp>
        <p:nvSpPr>
          <p:cNvPr id="31" name="TextBox 30"/>
          <p:cNvSpPr txBox="1"/>
          <p:nvPr/>
        </p:nvSpPr>
        <p:spPr>
          <a:xfrm>
            <a:off x="4481997" y="1087999"/>
            <a:ext cx="169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BFO: </a:t>
            </a:r>
          </a:p>
          <a:p>
            <a:pPr algn="ctr"/>
            <a:r>
              <a:rPr lang="en-US" sz="1600" b="1" smtClean="0"/>
              <a:t>Material</a:t>
            </a:r>
          </a:p>
          <a:p>
            <a:pPr algn="ctr"/>
            <a:r>
              <a:rPr lang="en-US" sz="1600" b="1" smtClean="0"/>
              <a:t>Entity</a:t>
            </a:r>
            <a:endParaRPr lang="en-US" sz="1600" b="1"/>
          </a:p>
        </p:txBody>
      </p:sp>
      <p:cxnSp>
        <p:nvCxnSpPr>
          <p:cNvPr id="32" name="Straight Arrow Connector 31"/>
          <p:cNvCxnSpPr>
            <a:endCxn id="31" idx="2"/>
          </p:cNvCxnSpPr>
          <p:nvPr/>
        </p:nvCxnSpPr>
        <p:spPr>
          <a:xfrm flipH="1" flipV="1">
            <a:off x="5330136" y="1918996"/>
            <a:ext cx="551500" cy="1585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49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link the two kinds of data?</a:t>
            </a:r>
            <a:endParaRPr lang="en-US"/>
          </a:p>
        </p:txBody>
      </p:sp>
      <p:pic>
        <p:nvPicPr>
          <p:cNvPr id="4" name="Picture 2" descr="rna-seq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6" t="11353" r="3167" b="5920"/>
          <a:stretch/>
        </p:blipFill>
        <p:spPr bwMode="auto">
          <a:xfrm>
            <a:off x="8678974" y="1399719"/>
            <a:ext cx="2362200" cy="50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Answer: The Gene Ontology (GO)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15734" r="24633" b="4741"/>
          <a:stretch/>
        </p:blipFill>
        <p:spPr bwMode="auto">
          <a:xfrm>
            <a:off x="887524" y="1399719"/>
            <a:ext cx="7742126" cy="502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7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10048875" cy="1524000"/>
          </a:xfrm>
        </p:spPr>
        <p:txBody>
          <a:bodyPr>
            <a:normAutofit/>
          </a:bodyPr>
          <a:lstStyle/>
          <a:p>
            <a:r>
              <a:rPr lang="en-US" sz="3600" smtClean="0"/>
              <a:t>A new kind of information-driven biomedical research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21717" r="7860" b="13131"/>
          <a:stretch/>
        </p:blipFill>
        <p:spPr>
          <a:xfrm>
            <a:off x="2683137" y="3714809"/>
            <a:ext cx="5891744" cy="2790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0180" y="4673084"/>
            <a:ext cx="25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Uses of ‘ontology’ in PubMed abstracts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1550" y="1123950"/>
            <a:ext cx="9705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The Gene Ontology (GO) is a controlled, logically structured vocabulary consisting of terms representing types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cellular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molecular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biological processes</a:t>
            </a:r>
            <a:endParaRPr lang="en-US" sz="2400"/>
          </a:p>
          <a:p>
            <a:r>
              <a:rPr lang="en-US" sz="2400" smtClean="0"/>
              <a:t>to be used for consistent tagging omics data and literature to make these data discoverable, combinable and analyzable with the aid of computers</a:t>
            </a:r>
          </a:p>
        </p:txBody>
      </p:sp>
    </p:spTree>
    <p:extLst>
      <p:ext uri="{BB962C8B-B14F-4D97-AF65-F5344CB8AC3E}">
        <p14:creationId xmlns:p14="http://schemas.microsoft.com/office/powerpoint/2010/main" val="23881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3810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/>
              <a:t>2004: GO extended by new ontologies to provide representations of further sorts of biological entities</a:t>
            </a:r>
            <a:endParaRPr lang="en-US" altLang="en-US" sz="40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38275" y="1685925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–"/>
              <a:defRPr/>
            </a:pPr>
            <a:endParaRPr lang="en-US" sz="500" smtClean="0"/>
          </a:p>
          <a:p>
            <a:pPr marL="285750" lvl="1">
              <a:buFont typeface="Arial" panose="020B0604020202020204" pitchFamily="34" charset="0"/>
              <a:buNone/>
              <a:defRPr/>
            </a:pPr>
            <a:r>
              <a:rPr lang="en-US" sz="3200" smtClean="0"/>
              <a:t>	proteins, species, populations, diseases, sequences, metabolism, symptoms, anatomy, experimental processes, behavior …</a:t>
            </a:r>
          </a:p>
          <a:p>
            <a:pPr marL="285750" lvl="1">
              <a:buFont typeface="Arial" panose="020B0604020202020204" pitchFamily="34" charset="0"/>
              <a:buNone/>
              <a:defRPr/>
            </a:pPr>
            <a:endParaRPr lang="en-US" sz="320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0EEA4-17C5-4BE0-94A8-E0BD0C4F74F9}" type="slidenum">
              <a:rPr lang="en-US" altLang="en-US">
                <a:solidFill>
                  <a:srgbClr val="B4B1A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B4B1A0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69016" y="3254681"/>
            <a:ext cx="6489422" cy="3603319"/>
            <a:chOff x="2428569" y="1304822"/>
            <a:chExt cx="6489422" cy="36033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9544" t="48365" r="27113" b="19164"/>
            <a:stretch/>
          </p:blipFill>
          <p:spPr>
            <a:xfrm>
              <a:off x="2428569" y="2686050"/>
              <a:ext cx="6489421" cy="22220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400" t="12687" r="41944" b="61190"/>
            <a:stretch/>
          </p:blipFill>
          <p:spPr>
            <a:xfrm>
              <a:off x="2576053" y="1304822"/>
              <a:ext cx="6341938" cy="1644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447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Line 2"/>
          <p:cNvSpPr>
            <a:spLocks noChangeShapeType="1"/>
          </p:cNvSpPr>
          <p:nvPr/>
        </p:nvSpPr>
        <p:spPr bwMode="auto">
          <a:xfrm>
            <a:off x="3943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9491" name="Line 3"/>
          <p:cNvSpPr>
            <a:spLocks noChangeShapeType="1"/>
          </p:cNvSpPr>
          <p:nvPr/>
        </p:nvSpPr>
        <p:spPr bwMode="auto">
          <a:xfrm>
            <a:off x="3943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/>
        </p:nvGraphicFramePr>
        <p:xfrm>
          <a:off x="1828800" y="304801"/>
          <a:ext cx="8534400" cy="5181601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526" name="Line 40"/>
          <p:cNvSpPr>
            <a:spLocks noChangeShapeType="1"/>
          </p:cNvSpPr>
          <p:nvPr/>
        </p:nvSpPr>
        <p:spPr bwMode="auto">
          <a:xfrm>
            <a:off x="1841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9527" name="Text Box 41"/>
          <p:cNvSpPr txBox="1">
            <a:spLocks noChangeArrowheads="1"/>
          </p:cNvSpPr>
          <p:nvPr/>
        </p:nvSpPr>
        <p:spPr bwMode="auto">
          <a:xfrm>
            <a:off x="1524000" y="5781676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cs typeface="Arial" panose="020B0604020202020204" pitchFamily="34" charset="0"/>
              </a:rPr>
              <a:t>Original OBO Foundry ontologies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(Gene Ontology in yellow)</a:t>
            </a:r>
          </a:p>
        </p:txBody>
      </p:sp>
      <p:sp>
        <p:nvSpPr>
          <p:cNvPr id="389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D6AEA9-A9DC-42F5-960B-B8BF4F7AF66C}" type="slidenum">
              <a:rPr lang="en-US" altLang="en-US">
                <a:solidFill>
                  <a:srgbClr val="B4B1A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B4B1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6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7387"/>
          </a:xfrm>
        </p:spPr>
        <p:txBody>
          <a:bodyPr/>
          <a:lstStyle/>
          <a:p>
            <a:r>
              <a:rPr lang="en-US" sz="4000" smtClean="0"/>
              <a:t>OBO Foundry grows to encompass further domains</a:t>
            </a:r>
            <a:endParaRPr lang="en-US" sz="4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6163" r="16262" b="19608"/>
          <a:stretch/>
        </p:blipFill>
        <p:spPr>
          <a:xfrm>
            <a:off x="1504950" y="1047747"/>
            <a:ext cx="4781550" cy="2667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t="26768" r="14299" b="10100"/>
          <a:stretch/>
        </p:blipFill>
        <p:spPr>
          <a:xfrm>
            <a:off x="6858000" y="1047748"/>
            <a:ext cx="41529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7625" y="4000495"/>
            <a:ext cx="37338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mtClean="0"/>
              <a:t>Environments   (ENVO)    </a:t>
            </a:r>
          </a:p>
          <a:p>
            <a:pPr>
              <a:spcAft>
                <a:spcPts val="1000"/>
              </a:spcAft>
            </a:pPr>
            <a:r>
              <a:rPr lang="en-US" smtClean="0"/>
              <a:t>Populations, Communities (PCO)</a:t>
            </a:r>
          </a:p>
          <a:p>
            <a:pPr>
              <a:spcAft>
                <a:spcPts val="1000"/>
              </a:spcAft>
            </a:pPr>
            <a:r>
              <a:rPr lang="en-US" smtClean="0"/>
              <a:t>Information Artifacts (IAO)</a:t>
            </a:r>
          </a:p>
          <a:p>
            <a:pPr>
              <a:spcAft>
                <a:spcPts val="1000"/>
              </a:spcAft>
            </a:pPr>
            <a:r>
              <a:rPr lang="en-US" smtClean="0"/>
              <a:t>Experiments and Investigations (OBI)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5" t="23233" r="15341" b="37037"/>
          <a:stretch/>
        </p:blipFill>
        <p:spPr>
          <a:xfrm>
            <a:off x="1504950" y="4000495"/>
            <a:ext cx="5991225" cy="22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10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23122"/>
              </p:ext>
            </p:extLst>
          </p:nvPr>
        </p:nvGraphicFramePr>
        <p:xfrm>
          <a:off x="2872410" y="2590801"/>
          <a:ext cx="6875463" cy="3452814"/>
        </p:xfrm>
        <a:graphic>
          <a:graphicData uri="http://schemas.openxmlformats.org/drawingml/2006/table">
            <a:tbl>
              <a:tblPr/>
              <a:tblGrid>
                <a:gridCol w="970805"/>
                <a:gridCol w="1623423"/>
                <a:gridCol w="1292096"/>
                <a:gridCol w="1388888"/>
                <a:gridCol w="1600251"/>
              </a:tblGrid>
              <a:tr h="60966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Anatomy Ontology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(FMA*,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Environment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(EnvO)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Infectious Disease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(IDO*)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Biological Process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Ontology (GO*)</a:t>
                      </a:r>
                      <a:endParaRPr lang="en-US" sz="1800" dirty="0"/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673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  Ontology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Component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Ontology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(FMA*, GO*)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Ontology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PaTO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2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Subcellular Anatomy Ontology (SAO)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5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Sequence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(SO*)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(GO*)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3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Protein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(PRO*)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rapezoid 14"/>
          <p:cNvSpPr/>
          <p:nvPr/>
        </p:nvSpPr>
        <p:spPr bwMode="auto">
          <a:xfrm>
            <a:off x="2862470" y="1754714"/>
            <a:ext cx="6877878" cy="838200"/>
          </a:xfrm>
          <a:prstGeom prst="trapezoid">
            <a:avLst/>
          </a:prstGeom>
          <a:solidFill>
            <a:srgbClr val="92D050"/>
          </a:solidFill>
          <a:ln w="1968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Palatino Linotype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Basic Formal Ontology (BFO)</a:t>
            </a:r>
          </a:p>
        </p:txBody>
      </p:sp>
      <p:sp>
        <p:nvSpPr>
          <p:cNvPr id="336940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fld id="{F2A5AD53-7FFD-4637-AE79-EBDA7E175DFE}" type="slidenum">
              <a:rPr lang="en-US" altLang="en-US">
                <a:solidFill>
                  <a:srgbClr val="000000"/>
                </a:solidFill>
              </a:rPr>
              <a:pPr lvl="2"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67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Line 2"/>
          <p:cNvSpPr>
            <a:spLocks noChangeShapeType="1"/>
          </p:cNvSpPr>
          <p:nvPr/>
        </p:nvSpPr>
        <p:spPr bwMode="auto">
          <a:xfrm>
            <a:off x="3943350" y="33020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>
            <a:off x="3943350" y="33020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1355"/>
              </p:ext>
            </p:extLst>
          </p:nvPr>
        </p:nvGraphicFramePr>
        <p:xfrm>
          <a:off x="2133602" y="2614612"/>
          <a:ext cx="8339137" cy="4033923"/>
        </p:xfrm>
        <a:graphic>
          <a:graphicData uri="http://schemas.openxmlformats.org/drawingml/2006/table">
            <a:tbl>
              <a:tblPr/>
              <a:tblGrid>
                <a:gridCol w="1944231"/>
                <a:gridCol w="1751467"/>
                <a:gridCol w="1714500"/>
                <a:gridCol w="1443038"/>
                <a:gridCol w="1485901"/>
              </a:tblGrid>
              <a:tr h="811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Anatomy Ontology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(FMA*,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Disease Ontology (OGMS, IDO, HDO, HPO)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Artifact Ontology (IAO)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Database, Document,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Publication, Citation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Biological Process Ontology (GO)</a:t>
                      </a:r>
                      <a:endParaRPr lang="en-US" sz="200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800" dirty="0"/>
                    </a:p>
                  </a:txBody>
                  <a:tcPr marL="0" marR="0" marT="0" marB="45725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Ontology of Biomedical Invesigations (OBI)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0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Assay,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45725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10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  Ontology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5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Subcellular Anatomy Ontology (SAO)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Ontology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Sequence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(SO)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 Ontology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Protein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rapezoid 14"/>
          <p:cNvSpPr/>
          <p:nvPr/>
        </p:nvSpPr>
        <p:spPr bwMode="auto">
          <a:xfrm>
            <a:off x="2133600" y="1714503"/>
            <a:ext cx="8339138" cy="900110"/>
          </a:xfrm>
          <a:prstGeom prst="trapezoid">
            <a:avLst>
              <a:gd name="adj" fmla="val 103997"/>
            </a:avLst>
          </a:prstGeom>
          <a:solidFill>
            <a:schemeClr val="bg1"/>
          </a:solidFill>
          <a:ln w="1968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endParaRPr lang="en-US" sz="6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400" b="1" smtClean="0">
                <a:solidFill>
                  <a:prstClr val="black"/>
                </a:solidFill>
                <a:latin typeface="Arial" charset="0"/>
                <a:cs typeface="Arial" charset="0"/>
              </a:rPr>
              <a:t>Basic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Formal Ontology (BFO)</a:t>
            </a:r>
          </a:p>
        </p:txBody>
      </p:sp>
      <p:sp>
        <p:nvSpPr>
          <p:cNvPr id="12087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6E7DE0-538D-47CA-8009-906899455F0E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r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0" y="2324103"/>
            <a:ext cx="211040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domain neutral upper-level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ontology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domain-level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ontologies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9613" y="428625"/>
            <a:ext cx="109728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 of these ontologies are created by  downward population from a common upper level ontology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827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916</Words>
  <Application>Microsoft Office PowerPoint</Application>
  <PresentationFormat>Widescreen</PresentationFormat>
  <Paragraphs>208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Palatino Linotype</vt:lpstr>
      <vt:lpstr>Times New Roman</vt:lpstr>
      <vt:lpstr>Office Theme</vt:lpstr>
      <vt:lpstr>1_Office Theme</vt:lpstr>
      <vt:lpstr>4_Office Theme</vt:lpstr>
      <vt:lpstr>9_Default Design</vt:lpstr>
      <vt:lpstr>Need for common standard upper ontology</vt:lpstr>
      <vt:lpstr>Old biology data  New biology (Big, omics)       data</vt:lpstr>
      <vt:lpstr>How to link the two kinds of data?</vt:lpstr>
      <vt:lpstr>A new kind of information-driven biomedical research</vt:lpstr>
      <vt:lpstr>PowerPoint Presentation</vt:lpstr>
      <vt:lpstr>PowerPoint Presentation</vt:lpstr>
      <vt:lpstr>OBO Foundry grows to encompass further domains</vt:lpstr>
      <vt:lpstr>PowerPoint Presentation</vt:lpstr>
      <vt:lpstr>PowerPoint Presentation</vt:lpstr>
      <vt:lpstr>BFO now being used in many other areas to ensure interoperability by providing common domain neutral starting point for distributed ontology creation</vt:lpstr>
      <vt:lpstr>PowerPoint Presentation</vt:lpstr>
      <vt:lpstr>PowerPoint Presentation</vt:lpstr>
      <vt:lpstr>BFO, DOLCE, SUMO</vt:lpstr>
      <vt:lpstr> BFO two ontologies</vt:lpstr>
      <vt:lpstr>BFO maintenance</vt:lpstr>
      <vt:lpstr>BFO implementatios</vt:lpstr>
      <vt:lpstr>What makes BFO unique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phismith@buffalo.edu</dc:creator>
  <cp:lastModifiedBy>phismith@buffalo.edu</cp:lastModifiedBy>
  <cp:revision>47</cp:revision>
  <dcterms:created xsi:type="dcterms:W3CDTF">2015-08-20T20:42:49Z</dcterms:created>
  <dcterms:modified xsi:type="dcterms:W3CDTF">2015-08-24T15:17:00Z</dcterms:modified>
</cp:coreProperties>
</file>