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8" r:id="rId2"/>
    <p:sldMasterId id="2147483816" r:id="rId3"/>
    <p:sldMasterId id="2147483832" r:id="rId4"/>
    <p:sldMasterId id="2147483856" r:id="rId5"/>
    <p:sldMasterId id="2147483986" r:id="rId6"/>
    <p:sldMasterId id="2147483998" r:id="rId7"/>
    <p:sldMasterId id="2147484073" r:id="rId8"/>
    <p:sldMasterId id="2147484081" r:id="rId9"/>
    <p:sldMasterId id="2147484111" r:id="rId10"/>
    <p:sldMasterId id="2147484123" r:id="rId11"/>
  </p:sldMasterIdLst>
  <p:notesMasterIdLst>
    <p:notesMasterId r:id="rId97"/>
  </p:notesMasterIdLst>
  <p:sldIdLst>
    <p:sldId id="256" r:id="rId12"/>
    <p:sldId id="733" r:id="rId13"/>
    <p:sldId id="785" r:id="rId14"/>
    <p:sldId id="536" r:id="rId15"/>
    <p:sldId id="537" r:id="rId16"/>
    <p:sldId id="538" r:id="rId17"/>
    <p:sldId id="539" r:id="rId18"/>
    <p:sldId id="540" r:id="rId19"/>
    <p:sldId id="541" r:id="rId20"/>
    <p:sldId id="626" r:id="rId21"/>
    <p:sldId id="631" r:id="rId22"/>
    <p:sldId id="543" r:id="rId23"/>
    <p:sldId id="632" r:id="rId24"/>
    <p:sldId id="544" r:id="rId25"/>
    <p:sldId id="545" r:id="rId26"/>
    <p:sldId id="546" r:id="rId27"/>
    <p:sldId id="547" r:id="rId28"/>
    <p:sldId id="634" r:id="rId29"/>
    <p:sldId id="549" r:id="rId30"/>
    <p:sldId id="638" r:id="rId31"/>
    <p:sldId id="740" r:id="rId32"/>
    <p:sldId id="752" r:id="rId33"/>
    <p:sldId id="550" r:id="rId34"/>
    <p:sldId id="641" r:id="rId35"/>
    <p:sldId id="576" r:id="rId36"/>
    <p:sldId id="652" r:id="rId37"/>
    <p:sldId id="729" r:id="rId38"/>
    <p:sldId id="653" r:id="rId39"/>
    <p:sldId id="617" r:id="rId40"/>
    <p:sldId id="730" r:id="rId41"/>
    <p:sldId id="642" r:id="rId42"/>
    <p:sldId id="731" r:id="rId43"/>
    <p:sldId id="655" r:id="rId44"/>
    <p:sldId id="741" r:id="rId45"/>
    <p:sldId id="743" r:id="rId46"/>
    <p:sldId id="746" r:id="rId47"/>
    <p:sldId id="656" r:id="rId48"/>
    <p:sldId id="619" r:id="rId49"/>
    <p:sldId id="622" r:id="rId50"/>
    <p:sldId id="745" r:id="rId51"/>
    <p:sldId id="786" r:id="rId52"/>
    <p:sldId id="603" r:id="rId53"/>
    <p:sldId id="595" r:id="rId54"/>
    <p:sldId id="607" r:id="rId55"/>
    <p:sldId id="608" r:id="rId56"/>
    <p:sldId id="602" r:id="rId57"/>
    <p:sldId id="750" r:id="rId58"/>
    <p:sldId id="751" r:id="rId59"/>
    <p:sldId id="753" r:id="rId60"/>
    <p:sldId id="755" r:id="rId61"/>
    <p:sldId id="789" r:id="rId62"/>
    <p:sldId id="762" r:id="rId63"/>
    <p:sldId id="761" r:id="rId64"/>
    <p:sldId id="754" r:id="rId65"/>
    <p:sldId id="790" r:id="rId66"/>
    <p:sldId id="649" r:id="rId67"/>
    <p:sldId id="585" r:id="rId68"/>
    <p:sldId id="598" r:id="rId69"/>
    <p:sldId id="657" r:id="rId70"/>
    <p:sldId id="644" r:id="rId71"/>
    <p:sldId id="780" r:id="rId72"/>
    <p:sldId id="787" r:id="rId73"/>
    <p:sldId id="776" r:id="rId74"/>
    <p:sldId id="614" r:id="rId75"/>
    <p:sldId id="778" r:id="rId76"/>
    <p:sldId id="779" r:id="rId77"/>
    <p:sldId id="777" r:id="rId78"/>
    <p:sldId id="615" r:id="rId79"/>
    <p:sldId id="764" r:id="rId80"/>
    <p:sldId id="783" r:id="rId81"/>
    <p:sldId id="781" r:id="rId82"/>
    <p:sldId id="685" r:id="rId83"/>
    <p:sldId id="686" r:id="rId84"/>
    <p:sldId id="687" r:id="rId85"/>
    <p:sldId id="688" r:id="rId86"/>
    <p:sldId id="689" r:id="rId87"/>
    <p:sldId id="690" r:id="rId88"/>
    <p:sldId id="691" r:id="rId89"/>
    <p:sldId id="692" r:id="rId90"/>
    <p:sldId id="693" r:id="rId91"/>
    <p:sldId id="756" r:id="rId92"/>
    <p:sldId id="757" r:id="rId93"/>
    <p:sldId id="758" r:id="rId94"/>
    <p:sldId id="759" r:id="rId95"/>
    <p:sldId id="760" r:id="rId96"/>
  </p:sldIdLst>
  <p:sldSz cx="9144000" cy="6858000" type="screen4x3"/>
  <p:notesSz cx="7315200" cy="9601200"/>
  <p:defaultTextStyle>
    <a:defPPr>
      <a:defRPr lang="en-US"/>
    </a:defPPr>
    <a:lvl1pPr marL="0" algn="l" defTabSz="912697" rtl="0" eaLnBrk="1" latinLnBrk="0" hangingPunct="1">
      <a:defRPr sz="1800" kern="1200">
        <a:solidFill>
          <a:schemeClr val="tx1"/>
        </a:solidFill>
        <a:latin typeface="+mn-lt"/>
        <a:ea typeface="+mn-ea"/>
        <a:cs typeface="+mn-cs"/>
      </a:defRPr>
    </a:lvl1pPr>
    <a:lvl2pPr marL="456348" algn="l" defTabSz="912697" rtl="0" eaLnBrk="1" latinLnBrk="0" hangingPunct="1">
      <a:defRPr sz="1800" kern="1200">
        <a:solidFill>
          <a:schemeClr val="tx1"/>
        </a:solidFill>
        <a:latin typeface="+mn-lt"/>
        <a:ea typeface="+mn-ea"/>
        <a:cs typeface="+mn-cs"/>
      </a:defRPr>
    </a:lvl2pPr>
    <a:lvl3pPr marL="912697" algn="l" defTabSz="912697" rtl="0" eaLnBrk="1" latinLnBrk="0" hangingPunct="1">
      <a:defRPr sz="1800" kern="1200">
        <a:solidFill>
          <a:schemeClr val="tx1"/>
        </a:solidFill>
        <a:latin typeface="+mn-lt"/>
        <a:ea typeface="+mn-ea"/>
        <a:cs typeface="+mn-cs"/>
      </a:defRPr>
    </a:lvl3pPr>
    <a:lvl4pPr marL="1369043" algn="l" defTabSz="912697" rtl="0" eaLnBrk="1" latinLnBrk="0" hangingPunct="1">
      <a:defRPr sz="1800" kern="1200">
        <a:solidFill>
          <a:schemeClr val="tx1"/>
        </a:solidFill>
        <a:latin typeface="+mn-lt"/>
        <a:ea typeface="+mn-ea"/>
        <a:cs typeface="+mn-cs"/>
      </a:defRPr>
    </a:lvl4pPr>
    <a:lvl5pPr marL="1825393" algn="l" defTabSz="912697" rtl="0" eaLnBrk="1" latinLnBrk="0" hangingPunct="1">
      <a:defRPr sz="1800" kern="1200">
        <a:solidFill>
          <a:schemeClr val="tx1"/>
        </a:solidFill>
        <a:latin typeface="+mn-lt"/>
        <a:ea typeface="+mn-ea"/>
        <a:cs typeface="+mn-cs"/>
      </a:defRPr>
    </a:lvl5pPr>
    <a:lvl6pPr marL="2281739" algn="l" defTabSz="912697" rtl="0" eaLnBrk="1" latinLnBrk="0" hangingPunct="1">
      <a:defRPr sz="1800" kern="1200">
        <a:solidFill>
          <a:schemeClr val="tx1"/>
        </a:solidFill>
        <a:latin typeface="+mn-lt"/>
        <a:ea typeface="+mn-ea"/>
        <a:cs typeface="+mn-cs"/>
      </a:defRPr>
    </a:lvl6pPr>
    <a:lvl7pPr marL="2738089" algn="l" defTabSz="912697" rtl="0" eaLnBrk="1" latinLnBrk="0" hangingPunct="1">
      <a:defRPr sz="1800" kern="1200">
        <a:solidFill>
          <a:schemeClr val="tx1"/>
        </a:solidFill>
        <a:latin typeface="+mn-lt"/>
        <a:ea typeface="+mn-ea"/>
        <a:cs typeface="+mn-cs"/>
      </a:defRPr>
    </a:lvl7pPr>
    <a:lvl8pPr marL="3194434" algn="l" defTabSz="912697" rtl="0" eaLnBrk="1" latinLnBrk="0" hangingPunct="1">
      <a:defRPr sz="1800" kern="1200">
        <a:solidFill>
          <a:schemeClr val="tx1"/>
        </a:solidFill>
        <a:latin typeface="+mn-lt"/>
        <a:ea typeface="+mn-ea"/>
        <a:cs typeface="+mn-cs"/>
      </a:defRPr>
    </a:lvl8pPr>
    <a:lvl9pPr marL="3650783" algn="l" defTabSz="91269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3" autoAdjust="0"/>
    <p:restoredTop sz="93961" autoAdjust="0"/>
  </p:normalViewPr>
  <p:slideViewPr>
    <p:cSldViewPr snapToGrid="0">
      <p:cViewPr varScale="1">
        <p:scale>
          <a:sx n="45" d="100"/>
          <a:sy n="45" d="100"/>
        </p:scale>
        <p:origin x="1363"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5" tIns="48327" rIns="96655"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5" tIns="48327" rIns="96655" bIns="48327" rtlCol="0"/>
          <a:lstStyle>
            <a:lvl1pPr algn="r">
              <a:defRPr sz="1200"/>
            </a:lvl1pPr>
          </a:lstStyle>
          <a:p>
            <a:fld id="{C808FBE2-7428-4364-A7E1-78F00947A438}" type="datetimeFigureOut">
              <a:rPr lang="en-US" smtClean="0"/>
              <a:t>6/2/2017</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5" tIns="48327" rIns="96655" bIns="48327"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5" tIns="48327" rIns="96655"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55" tIns="48327" rIns="96655"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55" tIns="48327" rIns="96655" bIns="48327" rtlCol="0" anchor="b"/>
          <a:lstStyle>
            <a:lvl1pPr algn="r">
              <a:defRPr sz="1200"/>
            </a:lvl1pPr>
          </a:lstStyle>
          <a:p>
            <a:fld id="{5DDC642D-0D09-49B0-92E9-ADD7D4B87E44}" type="slidenum">
              <a:rPr lang="en-US" smtClean="0"/>
              <a:t>‹#›</a:t>
            </a:fld>
            <a:endParaRPr lang="en-US"/>
          </a:p>
        </p:txBody>
      </p:sp>
    </p:spTree>
    <p:extLst>
      <p:ext uri="{BB962C8B-B14F-4D97-AF65-F5344CB8AC3E}">
        <p14:creationId xmlns:p14="http://schemas.microsoft.com/office/powerpoint/2010/main" val="2429744271"/>
      </p:ext>
    </p:extLst>
  </p:cSld>
  <p:clrMap bg1="lt1" tx1="dk1" bg2="lt2" tx2="dk2" accent1="accent1" accent2="accent2" accent3="accent3" accent4="accent4" accent5="accent5" accent6="accent6" hlink="hlink" folHlink="folHlink"/>
  <p:notesStyle>
    <a:lvl1pPr marL="0" algn="l" defTabSz="912697" rtl="0" eaLnBrk="1" latinLnBrk="0" hangingPunct="1">
      <a:defRPr sz="1200" kern="1200">
        <a:solidFill>
          <a:schemeClr val="tx1"/>
        </a:solidFill>
        <a:latin typeface="+mn-lt"/>
        <a:ea typeface="+mn-ea"/>
        <a:cs typeface="+mn-cs"/>
      </a:defRPr>
    </a:lvl1pPr>
    <a:lvl2pPr marL="456348" algn="l" defTabSz="912697" rtl="0" eaLnBrk="1" latinLnBrk="0" hangingPunct="1">
      <a:defRPr sz="1200" kern="1200">
        <a:solidFill>
          <a:schemeClr val="tx1"/>
        </a:solidFill>
        <a:latin typeface="+mn-lt"/>
        <a:ea typeface="+mn-ea"/>
        <a:cs typeface="+mn-cs"/>
      </a:defRPr>
    </a:lvl2pPr>
    <a:lvl3pPr marL="912697" algn="l" defTabSz="912697" rtl="0" eaLnBrk="1" latinLnBrk="0" hangingPunct="1">
      <a:defRPr sz="1200" kern="1200">
        <a:solidFill>
          <a:schemeClr val="tx1"/>
        </a:solidFill>
        <a:latin typeface="+mn-lt"/>
        <a:ea typeface="+mn-ea"/>
        <a:cs typeface="+mn-cs"/>
      </a:defRPr>
    </a:lvl3pPr>
    <a:lvl4pPr marL="1369043" algn="l" defTabSz="912697" rtl="0" eaLnBrk="1" latinLnBrk="0" hangingPunct="1">
      <a:defRPr sz="1200" kern="1200">
        <a:solidFill>
          <a:schemeClr val="tx1"/>
        </a:solidFill>
        <a:latin typeface="+mn-lt"/>
        <a:ea typeface="+mn-ea"/>
        <a:cs typeface="+mn-cs"/>
      </a:defRPr>
    </a:lvl4pPr>
    <a:lvl5pPr marL="1825393" algn="l" defTabSz="912697" rtl="0" eaLnBrk="1" latinLnBrk="0" hangingPunct="1">
      <a:defRPr sz="1200" kern="1200">
        <a:solidFill>
          <a:schemeClr val="tx1"/>
        </a:solidFill>
        <a:latin typeface="+mn-lt"/>
        <a:ea typeface="+mn-ea"/>
        <a:cs typeface="+mn-cs"/>
      </a:defRPr>
    </a:lvl5pPr>
    <a:lvl6pPr marL="2281739" algn="l" defTabSz="912697" rtl="0" eaLnBrk="1" latinLnBrk="0" hangingPunct="1">
      <a:defRPr sz="1200" kern="1200">
        <a:solidFill>
          <a:schemeClr val="tx1"/>
        </a:solidFill>
        <a:latin typeface="+mn-lt"/>
        <a:ea typeface="+mn-ea"/>
        <a:cs typeface="+mn-cs"/>
      </a:defRPr>
    </a:lvl6pPr>
    <a:lvl7pPr marL="2738089" algn="l" defTabSz="912697" rtl="0" eaLnBrk="1" latinLnBrk="0" hangingPunct="1">
      <a:defRPr sz="1200" kern="1200">
        <a:solidFill>
          <a:schemeClr val="tx1"/>
        </a:solidFill>
        <a:latin typeface="+mn-lt"/>
        <a:ea typeface="+mn-ea"/>
        <a:cs typeface="+mn-cs"/>
      </a:defRPr>
    </a:lvl7pPr>
    <a:lvl8pPr marL="3194434" algn="l" defTabSz="912697" rtl="0" eaLnBrk="1" latinLnBrk="0" hangingPunct="1">
      <a:defRPr sz="1200" kern="1200">
        <a:solidFill>
          <a:schemeClr val="tx1"/>
        </a:solidFill>
        <a:latin typeface="+mn-lt"/>
        <a:ea typeface="+mn-ea"/>
        <a:cs typeface="+mn-cs"/>
      </a:defRPr>
    </a:lvl8pPr>
    <a:lvl9pPr marL="3650783" algn="l" defTabSz="912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ontolog.cim3.net/file/resource/presentation/Siri_20100225/Siri--An-Ontology-driven-Application-for-the-Masses--AdamCheyer-TomGruber_20100225.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kern="1200" dirty="0">
                <a:solidFill>
                  <a:schemeClr val="tx1"/>
                </a:solidFill>
                <a:effectLst/>
                <a:latin typeface="+mn-lt"/>
                <a:ea typeface="+mn-ea"/>
                <a:cs typeface="+mn-cs"/>
              </a:rPr>
              <a:t>Über die Gründe der Entmuthigung auf philosophischem Gebiete</a:t>
            </a:r>
          </a:p>
        </p:txBody>
      </p:sp>
      <p:sp>
        <p:nvSpPr>
          <p:cNvPr id="4" name="Slide Number Placeholder 3"/>
          <p:cNvSpPr>
            <a:spLocks noGrp="1"/>
          </p:cNvSpPr>
          <p:nvPr>
            <p:ph type="sldNum" sz="quarter" idx="10"/>
          </p:nvPr>
        </p:nvSpPr>
        <p:spPr/>
        <p:txBody>
          <a:bodyPr/>
          <a:lstStyle/>
          <a:p>
            <a:fld id="{5DDC642D-0D09-49B0-92E9-ADD7D4B87E44}" type="slidenum">
              <a:rPr lang="en-US" smtClean="0"/>
              <a:t>3</a:t>
            </a:fld>
            <a:endParaRPr lang="en-US"/>
          </a:p>
        </p:txBody>
      </p:sp>
    </p:spTree>
    <p:extLst>
      <p:ext uri="{BB962C8B-B14F-4D97-AF65-F5344CB8AC3E}">
        <p14:creationId xmlns:p14="http://schemas.microsoft.com/office/powerpoint/2010/main" val="167308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DC642D-0D09-49B0-92E9-ADD7D4B87E44}" type="slidenum">
              <a:rPr lang="en-US" smtClean="0"/>
              <a:t>37</a:t>
            </a:fld>
            <a:endParaRPr lang="en-US"/>
          </a:p>
        </p:txBody>
      </p:sp>
    </p:spTree>
    <p:extLst>
      <p:ext uri="{BB962C8B-B14F-4D97-AF65-F5344CB8AC3E}">
        <p14:creationId xmlns:p14="http://schemas.microsoft.com/office/powerpoint/2010/main" val="2620743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https://scholar.google.it/citations?user=3-WRYO4AAAAJ</a:t>
            </a:r>
          </a:p>
        </p:txBody>
      </p:sp>
      <p:sp>
        <p:nvSpPr>
          <p:cNvPr id="4" name="Slide Number Placeholder 3"/>
          <p:cNvSpPr>
            <a:spLocks noGrp="1"/>
          </p:cNvSpPr>
          <p:nvPr>
            <p:ph type="sldNum" sz="quarter" idx="10"/>
          </p:nvPr>
        </p:nvSpPr>
        <p:spPr/>
        <p:txBody>
          <a:bodyPr/>
          <a:lstStyle/>
          <a:p>
            <a:fld id="{5DDC642D-0D09-49B0-92E9-ADD7D4B87E44}" type="slidenum">
              <a:rPr lang="en-US" smtClean="0"/>
              <a:t>38</a:t>
            </a:fld>
            <a:endParaRPr lang="en-US"/>
          </a:p>
        </p:txBody>
      </p:sp>
    </p:spTree>
    <p:extLst>
      <p:ext uri="{BB962C8B-B14F-4D97-AF65-F5344CB8AC3E}">
        <p14:creationId xmlns:p14="http://schemas.microsoft.com/office/powerpoint/2010/main" val="209635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https://scholar.google.it/citations?user=3-WRYO4AAAAJ</a:t>
            </a:r>
          </a:p>
        </p:txBody>
      </p:sp>
      <p:sp>
        <p:nvSpPr>
          <p:cNvPr id="4" name="Slide Number Placeholder 3"/>
          <p:cNvSpPr>
            <a:spLocks noGrp="1"/>
          </p:cNvSpPr>
          <p:nvPr>
            <p:ph type="sldNum" sz="quarter" idx="10"/>
          </p:nvPr>
        </p:nvSpPr>
        <p:spPr/>
        <p:txBody>
          <a:bodyPr/>
          <a:lstStyle/>
          <a:p>
            <a:fld id="{5DDC642D-0D09-49B0-92E9-ADD7D4B87E44}" type="slidenum">
              <a:rPr lang="en-US" smtClean="0"/>
              <a:t>39</a:t>
            </a:fld>
            <a:endParaRPr lang="en-US"/>
          </a:p>
        </p:txBody>
      </p:sp>
    </p:spTree>
    <p:extLst>
      <p:ext uri="{BB962C8B-B14F-4D97-AF65-F5344CB8AC3E}">
        <p14:creationId xmlns:p14="http://schemas.microsoft.com/office/powerpoint/2010/main" val="10662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https://scholar.google.it/citations?user=3-WRYO4AAAAJ</a:t>
            </a:r>
          </a:p>
        </p:txBody>
      </p:sp>
      <p:sp>
        <p:nvSpPr>
          <p:cNvPr id="4" name="Slide Number Placeholder 3"/>
          <p:cNvSpPr>
            <a:spLocks noGrp="1"/>
          </p:cNvSpPr>
          <p:nvPr>
            <p:ph type="sldNum" sz="quarter" idx="10"/>
          </p:nvPr>
        </p:nvSpPr>
        <p:spPr/>
        <p:txBody>
          <a:bodyPr/>
          <a:lstStyle/>
          <a:p>
            <a:fld id="{5DDC642D-0D09-49B0-92E9-ADD7D4B87E44}" type="slidenum">
              <a:rPr lang="en-US" smtClean="0"/>
              <a:t>41</a:t>
            </a:fld>
            <a:endParaRPr lang="en-US"/>
          </a:p>
        </p:txBody>
      </p:sp>
    </p:spTree>
    <p:extLst>
      <p:ext uri="{BB962C8B-B14F-4D97-AF65-F5344CB8AC3E}">
        <p14:creationId xmlns:p14="http://schemas.microsoft.com/office/powerpoint/2010/main" val="3207717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DC642D-0D09-49B0-92E9-ADD7D4B87E44}" type="slidenum">
              <a:rPr lang="en-US" smtClean="0"/>
              <a:t>42</a:t>
            </a:fld>
            <a:endParaRPr lang="en-US"/>
          </a:p>
        </p:txBody>
      </p:sp>
    </p:spTree>
    <p:extLst>
      <p:ext uri="{BB962C8B-B14F-4D97-AF65-F5344CB8AC3E}">
        <p14:creationId xmlns:p14="http://schemas.microsoft.com/office/powerpoint/2010/main" val="261455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Slide Image Placeholder 1"/>
          <p:cNvSpPr>
            <a:spLocks noGrp="1" noRot="1" noChangeAspect="1" noTextEdit="1"/>
          </p:cNvSpPr>
          <p:nvPr>
            <p:ph type="sldImg"/>
          </p:nvPr>
        </p:nvSpPr>
        <p:spPr>
          <a:ln/>
        </p:spPr>
      </p:sp>
      <p:sp>
        <p:nvSpPr>
          <p:cNvPr id="73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hlinkClick r:id="rId3"/>
              </a:rPr>
              <a:t>http://ontolog.cim3.net/file/resource/presentation/Siri_20100225/Siri--An-Ontology-driven-Application-for-the-Masses--AdamCheyer-TomGruber_20100225.pdf</a:t>
            </a:r>
            <a:endParaRPr lang="en-US" altLang="en-US"/>
          </a:p>
        </p:txBody>
      </p:sp>
      <p:sp>
        <p:nvSpPr>
          <p:cNvPr id="73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700">
                <a:solidFill>
                  <a:schemeClr val="tx1"/>
                </a:solidFill>
                <a:latin typeface="Arial" pitchFamily="34" charset="0"/>
              </a:defRPr>
            </a:lvl1pPr>
            <a:lvl2pPr marL="828946" indent="-318826" eaLnBrk="0" hangingPunct="0">
              <a:defRPr sz="4700">
                <a:solidFill>
                  <a:schemeClr val="tx1"/>
                </a:solidFill>
                <a:latin typeface="Arial" pitchFamily="34" charset="0"/>
              </a:defRPr>
            </a:lvl2pPr>
            <a:lvl3pPr marL="1276981" indent="-255061" eaLnBrk="0" hangingPunct="0">
              <a:defRPr sz="4700">
                <a:solidFill>
                  <a:schemeClr val="tx1"/>
                </a:solidFill>
                <a:latin typeface="Arial" pitchFamily="34" charset="0"/>
              </a:defRPr>
            </a:lvl3pPr>
            <a:lvl4pPr marL="1787101" indent="-255061" eaLnBrk="0" hangingPunct="0">
              <a:defRPr sz="4700">
                <a:solidFill>
                  <a:schemeClr val="tx1"/>
                </a:solidFill>
                <a:latin typeface="Arial" pitchFamily="34" charset="0"/>
              </a:defRPr>
            </a:lvl4pPr>
            <a:lvl5pPr marL="2298900" indent="-255061" eaLnBrk="0" hangingPunct="0">
              <a:defRPr sz="4700">
                <a:solidFill>
                  <a:schemeClr val="tx1"/>
                </a:solidFill>
                <a:latin typeface="Arial" pitchFamily="34" charset="0"/>
              </a:defRPr>
            </a:lvl5pPr>
            <a:lvl6pPr marL="2782173" indent="-255061" eaLnBrk="0" fontAlgn="base" hangingPunct="0">
              <a:spcBef>
                <a:spcPct val="0"/>
              </a:spcBef>
              <a:spcAft>
                <a:spcPct val="0"/>
              </a:spcAft>
              <a:defRPr sz="4700">
                <a:solidFill>
                  <a:schemeClr val="tx1"/>
                </a:solidFill>
                <a:latin typeface="Arial" pitchFamily="34" charset="0"/>
              </a:defRPr>
            </a:lvl6pPr>
            <a:lvl7pPr marL="3265445" indent="-255061" eaLnBrk="0" fontAlgn="base" hangingPunct="0">
              <a:spcBef>
                <a:spcPct val="0"/>
              </a:spcBef>
              <a:spcAft>
                <a:spcPct val="0"/>
              </a:spcAft>
              <a:defRPr sz="4700">
                <a:solidFill>
                  <a:schemeClr val="tx1"/>
                </a:solidFill>
                <a:latin typeface="Arial" pitchFamily="34" charset="0"/>
              </a:defRPr>
            </a:lvl7pPr>
            <a:lvl8pPr marL="3748717" indent="-255061" eaLnBrk="0" fontAlgn="base" hangingPunct="0">
              <a:spcBef>
                <a:spcPct val="0"/>
              </a:spcBef>
              <a:spcAft>
                <a:spcPct val="0"/>
              </a:spcAft>
              <a:defRPr sz="4700">
                <a:solidFill>
                  <a:schemeClr val="tx1"/>
                </a:solidFill>
                <a:latin typeface="Arial" pitchFamily="34" charset="0"/>
              </a:defRPr>
            </a:lvl8pPr>
            <a:lvl9pPr marL="4231990" indent="-255061" eaLnBrk="0" fontAlgn="base" hangingPunct="0">
              <a:spcBef>
                <a:spcPct val="0"/>
              </a:spcBef>
              <a:spcAft>
                <a:spcPct val="0"/>
              </a:spcAft>
              <a:defRPr sz="4700">
                <a:solidFill>
                  <a:schemeClr val="tx1"/>
                </a:solidFill>
                <a:latin typeface="Arial" pitchFamily="34" charset="0"/>
              </a:defRPr>
            </a:lvl9pPr>
          </a:lstStyle>
          <a:p>
            <a:pPr defTabSz="966545" eaLnBrk="1" fontAlgn="base" hangingPunct="1">
              <a:spcBef>
                <a:spcPct val="0"/>
              </a:spcBef>
              <a:spcAft>
                <a:spcPct val="0"/>
              </a:spcAft>
              <a:defRPr/>
            </a:pPr>
            <a:fld id="{60826212-49A7-40BB-A7A6-7767B9022E28}" type="slidenum">
              <a:rPr lang="en-US" altLang="en-US" sz="1400">
                <a:solidFill>
                  <a:srgbClr val="000000"/>
                </a:solidFill>
              </a:rPr>
              <a:pPr defTabSz="966545" eaLnBrk="1" fontAlgn="base" hangingPunct="1">
                <a:spcBef>
                  <a:spcPct val="0"/>
                </a:spcBef>
                <a:spcAft>
                  <a:spcPct val="0"/>
                </a:spcAft>
                <a:defRPr/>
              </a:pPr>
              <a:t>46</a:t>
            </a:fld>
            <a:endParaRPr lang="en-US" altLang="en-US" sz="1400">
              <a:solidFill>
                <a:srgbClr val="000000"/>
              </a:solidFill>
            </a:endParaRPr>
          </a:p>
        </p:txBody>
      </p:sp>
    </p:spTree>
    <p:extLst>
      <p:ext uri="{BB962C8B-B14F-4D97-AF65-F5344CB8AC3E}">
        <p14:creationId xmlns:p14="http://schemas.microsoft.com/office/powerpoint/2010/main" val="4113907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2014, 2016</a:t>
            </a:r>
          </a:p>
        </p:txBody>
      </p:sp>
      <p:sp>
        <p:nvSpPr>
          <p:cNvPr id="4" name="Slide Number Placeholder 3"/>
          <p:cNvSpPr>
            <a:spLocks noGrp="1"/>
          </p:cNvSpPr>
          <p:nvPr>
            <p:ph type="sldNum" sz="quarter" idx="10"/>
          </p:nvPr>
        </p:nvSpPr>
        <p:spPr/>
        <p:txBody>
          <a:bodyPr/>
          <a:lstStyle/>
          <a:p>
            <a:fld id="{5DDC642D-0D09-49B0-92E9-ADD7D4B87E44}" type="slidenum">
              <a:rPr lang="en-US" smtClean="0"/>
              <a:t>48</a:t>
            </a:fld>
            <a:endParaRPr lang="en-US"/>
          </a:p>
        </p:txBody>
      </p:sp>
    </p:spTree>
    <p:extLst>
      <p:ext uri="{BB962C8B-B14F-4D97-AF65-F5344CB8AC3E}">
        <p14:creationId xmlns:p14="http://schemas.microsoft.com/office/powerpoint/2010/main" val="3400980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2014, 2016</a:t>
            </a:r>
          </a:p>
        </p:txBody>
      </p:sp>
      <p:sp>
        <p:nvSpPr>
          <p:cNvPr id="4" name="Slide Number Placeholder 3"/>
          <p:cNvSpPr>
            <a:spLocks noGrp="1"/>
          </p:cNvSpPr>
          <p:nvPr>
            <p:ph type="sldNum" sz="quarter" idx="10"/>
          </p:nvPr>
        </p:nvSpPr>
        <p:spPr/>
        <p:txBody>
          <a:bodyPr/>
          <a:lstStyle/>
          <a:p>
            <a:fld id="{5DDC642D-0D09-49B0-92E9-ADD7D4B87E44}" type="slidenum">
              <a:rPr lang="en-US" smtClean="0"/>
              <a:t>49</a:t>
            </a:fld>
            <a:endParaRPr lang="en-US"/>
          </a:p>
        </p:txBody>
      </p:sp>
    </p:spTree>
    <p:extLst>
      <p:ext uri="{BB962C8B-B14F-4D97-AF65-F5344CB8AC3E}">
        <p14:creationId xmlns:p14="http://schemas.microsoft.com/office/powerpoint/2010/main" val="3199591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0300"/>
            <a:fld id="{5DDC642D-0D09-49B0-92E9-ADD7D4B87E44}" type="slidenum">
              <a:rPr lang="en-US">
                <a:solidFill>
                  <a:prstClr val="black"/>
                </a:solidFill>
                <a:latin typeface="Calibri"/>
              </a:rPr>
              <a:pPr defTabSz="950300"/>
              <a:t>50</a:t>
            </a:fld>
            <a:endParaRPr lang="en-US">
              <a:solidFill>
                <a:prstClr val="black"/>
              </a:solidFill>
              <a:latin typeface="Calibri"/>
            </a:endParaRPr>
          </a:p>
        </p:txBody>
      </p:sp>
    </p:spTree>
    <p:extLst>
      <p:ext uri="{BB962C8B-B14F-4D97-AF65-F5344CB8AC3E}">
        <p14:creationId xmlns:p14="http://schemas.microsoft.com/office/powerpoint/2010/main" val="485168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a:p>
            <a:r>
              <a:rPr lang="en-US" dirty="0" err="1"/>
              <a:t>Roderic</a:t>
            </a:r>
            <a:r>
              <a:rPr lang="en-US" dirty="0"/>
              <a:t> Page: Semantic Publishing</a:t>
            </a:r>
          </a:p>
          <a:p>
            <a:r>
              <a:rPr lang="en-US" dirty="0"/>
              <a:t>http://iphylo.blogspot.co.uk/2009/04/semantic-publishing-towards-real.html</a:t>
            </a:r>
          </a:p>
        </p:txBody>
      </p:sp>
      <p:sp>
        <p:nvSpPr>
          <p:cNvPr id="4" name="Slide Number Placeholder 3"/>
          <p:cNvSpPr>
            <a:spLocks noGrp="1"/>
          </p:cNvSpPr>
          <p:nvPr>
            <p:ph type="sldNum" sz="quarter" idx="10"/>
          </p:nvPr>
        </p:nvSpPr>
        <p:spPr/>
        <p:txBody>
          <a:bodyPr/>
          <a:lstStyle/>
          <a:p>
            <a:fld id="{5DDC642D-0D09-49B0-92E9-ADD7D4B87E44}" type="slidenum">
              <a:rPr lang="en-US" smtClean="0"/>
              <a:t>56</a:t>
            </a:fld>
            <a:endParaRPr lang="en-US"/>
          </a:p>
        </p:txBody>
      </p:sp>
    </p:spTree>
    <p:extLst>
      <p:ext uri="{BB962C8B-B14F-4D97-AF65-F5344CB8AC3E}">
        <p14:creationId xmlns:p14="http://schemas.microsoft.com/office/powerpoint/2010/main" val="115994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45">
              <a:defRPr/>
            </a:pPr>
            <a:fld id="{9B2D54AC-BFC0-491D-BF2B-378A23659AB1}" type="slidenum">
              <a:rPr lang="en-US">
                <a:solidFill>
                  <a:prstClr val="black"/>
                </a:solidFill>
                <a:latin typeface="Calibri"/>
              </a:rPr>
              <a:pPr defTabSz="966545">
                <a:defRPr/>
              </a:pPr>
              <a:t>8</a:t>
            </a:fld>
            <a:endParaRPr lang="en-US">
              <a:solidFill>
                <a:prstClr val="black"/>
              </a:solidFill>
              <a:latin typeface="Calibri"/>
            </a:endParaRPr>
          </a:p>
        </p:txBody>
      </p:sp>
    </p:spTree>
    <p:extLst>
      <p:ext uri="{BB962C8B-B14F-4D97-AF65-F5344CB8AC3E}">
        <p14:creationId xmlns:p14="http://schemas.microsoft.com/office/powerpoint/2010/main" val="428639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http://www.icfo.ans.pw.edu.pl/en/?page_id=1493</a:t>
            </a:r>
          </a:p>
        </p:txBody>
      </p:sp>
      <p:sp>
        <p:nvSpPr>
          <p:cNvPr id="4" name="Slide Number Placeholder 3"/>
          <p:cNvSpPr>
            <a:spLocks noGrp="1"/>
          </p:cNvSpPr>
          <p:nvPr>
            <p:ph type="sldNum" sz="quarter" idx="10"/>
          </p:nvPr>
        </p:nvSpPr>
        <p:spPr/>
        <p:txBody>
          <a:bodyPr/>
          <a:lstStyle/>
          <a:p>
            <a:fld id="{5DDC642D-0D09-49B0-92E9-ADD7D4B87E44}" type="slidenum">
              <a:rPr lang="en-US" smtClean="0"/>
              <a:t>60</a:t>
            </a:fld>
            <a:endParaRPr lang="en-US"/>
          </a:p>
        </p:txBody>
      </p:sp>
    </p:spTree>
    <p:extLst>
      <p:ext uri="{BB962C8B-B14F-4D97-AF65-F5344CB8AC3E}">
        <p14:creationId xmlns:p14="http://schemas.microsoft.com/office/powerpoint/2010/main" val="905717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73560" indent="-297523">
              <a:defRPr>
                <a:solidFill>
                  <a:schemeClr val="tx1"/>
                </a:solidFill>
                <a:latin typeface="Arial" charset="0"/>
              </a:defRPr>
            </a:lvl2pPr>
            <a:lvl3pPr marL="1190092" indent="-238018">
              <a:defRPr>
                <a:solidFill>
                  <a:schemeClr val="tx1"/>
                </a:solidFill>
                <a:latin typeface="Arial" charset="0"/>
              </a:defRPr>
            </a:lvl3pPr>
            <a:lvl4pPr marL="1666128" indent="-238018">
              <a:defRPr>
                <a:solidFill>
                  <a:schemeClr val="tx1"/>
                </a:solidFill>
                <a:latin typeface="Arial" charset="0"/>
              </a:defRPr>
            </a:lvl4pPr>
            <a:lvl5pPr marL="2142165" indent="-238018">
              <a:defRPr>
                <a:solidFill>
                  <a:schemeClr val="tx1"/>
                </a:solidFill>
                <a:latin typeface="Arial" charset="0"/>
              </a:defRPr>
            </a:lvl5pPr>
            <a:lvl6pPr marL="2618202" indent="-238018" eaLnBrk="0" fontAlgn="base" hangingPunct="0">
              <a:spcBef>
                <a:spcPct val="0"/>
              </a:spcBef>
              <a:spcAft>
                <a:spcPct val="0"/>
              </a:spcAft>
              <a:defRPr>
                <a:solidFill>
                  <a:schemeClr val="tx1"/>
                </a:solidFill>
                <a:latin typeface="Arial" charset="0"/>
              </a:defRPr>
            </a:lvl6pPr>
            <a:lvl7pPr marL="3094238" indent="-238018" eaLnBrk="0" fontAlgn="base" hangingPunct="0">
              <a:spcBef>
                <a:spcPct val="0"/>
              </a:spcBef>
              <a:spcAft>
                <a:spcPct val="0"/>
              </a:spcAft>
              <a:defRPr>
                <a:solidFill>
                  <a:schemeClr val="tx1"/>
                </a:solidFill>
                <a:latin typeface="Arial" charset="0"/>
              </a:defRPr>
            </a:lvl7pPr>
            <a:lvl8pPr marL="3570275" indent="-238018" eaLnBrk="0" fontAlgn="base" hangingPunct="0">
              <a:spcBef>
                <a:spcPct val="0"/>
              </a:spcBef>
              <a:spcAft>
                <a:spcPct val="0"/>
              </a:spcAft>
              <a:defRPr>
                <a:solidFill>
                  <a:schemeClr val="tx1"/>
                </a:solidFill>
                <a:latin typeface="Arial" charset="0"/>
              </a:defRPr>
            </a:lvl8pPr>
            <a:lvl9pPr marL="4046311" indent="-238018" eaLnBrk="0" fontAlgn="base" hangingPunct="0">
              <a:spcBef>
                <a:spcPct val="0"/>
              </a:spcBef>
              <a:spcAft>
                <a:spcPct val="0"/>
              </a:spcAft>
              <a:defRPr>
                <a:solidFill>
                  <a:schemeClr val="tx1"/>
                </a:solidFill>
                <a:latin typeface="Arial" charset="0"/>
              </a:defRPr>
            </a:lvl9pPr>
          </a:lstStyle>
          <a:p>
            <a:pPr defTabSz="952073">
              <a:defRPr/>
            </a:pPr>
            <a:fld id="{353392A3-A207-4CA1-9E67-AD18E4427792}" type="slidenum">
              <a:rPr lang="en-US">
                <a:solidFill>
                  <a:srgbClr val="000000"/>
                </a:solidFill>
                <a:cs typeface="Arial" charset="0"/>
              </a:rPr>
              <a:pPr defTabSz="952073">
                <a:defRPr/>
              </a:pPr>
              <a:t>63</a:t>
            </a:fld>
            <a:endParaRPr lang="en-US">
              <a:solidFill>
                <a:srgbClr val="000000"/>
              </a:solidFill>
              <a:cs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cs typeface="Arial" charset="0"/>
              </a:rPr>
              <a:t>* = dedicated NIH funding</a:t>
            </a:r>
          </a:p>
        </p:txBody>
      </p:sp>
    </p:spTree>
    <p:extLst>
      <p:ext uri="{BB962C8B-B14F-4D97-AF65-F5344CB8AC3E}">
        <p14:creationId xmlns:p14="http://schemas.microsoft.com/office/powerpoint/2010/main" val="2905582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52073"/>
            <a:fld id="{BB276A82-D88C-4D40-A316-024DBCCCB53A}" type="slidenum">
              <a:rPr lang="en-US" sz="1400">
                <a:solidFill>
                  <a:prstClr val="black"/>
                </a:solidFill>
                <a:latin typeface="Calibri" panose="020F0502020204030204"/>
              </a:rPr>
              <a:pPr defTabSz="952073"/>
              <a:t>65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49140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itchFamily="34" charset="0"/>
            </a:endParaRPr>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400">
                <a:solidFill>
                  <a:schemeClr val="tx1"/>
                </a:solidFill>
                <a:latin typeface="Calibri" pitchFamily="34" charset="0"/>
              </a:defRPr>
            </a:lvl1pPr>
            <a:lvl2pPr marL="772161" indent="-296985" eaLnBrk="0" hangingPunct="0">
              <a:spcBef>
                <a:spcPct val="30000"/>
              </a:spcBef>
              <a:defRPr sz="1400">
                <a:solidFill>
                  <a:schemeClr val="tx1"/>
                </a:solidFill>
                <a:latin typeface="Calibri" pitchFamily="34" charset="0"/>
              </a:defRPr>
            </a:lvl2pPr>
            <a:lvl3pPr marL="1189688" indent="-237588" eaLnBrk="0" hangingPunct="0">
              <a:spcBef>
                <a:spcPct val="30000"/>
              </a:spcBef>
              <a:defRPr sz="1400">
                <a:solidFill>
                  <a:schemeClr val="tx1"/>
                </a:solidFill>
                <a:latin typeface="Calibri" pitchFamily="34" charset="0"/>
              </a:defRPr>
            </a:lvl3pPr>
            <a:lvl4pPr marL="1664864" indent="-237588" eaLnBrk="0" hangingPunct="0">
              <a:spcBef>
                <a:spcPct val="30000"/>
              </a:spcBef>
              <a:defRPr sz="1400">
                <a:solidFill>
                  <a:schemeClr val="tx1"/>
                </a:solidFill>
                <a:latin typeface="Calibri" pitchFamily="34" charset="0"/>
              </a:defRPr>
            </a:lvl4pPr>
            <a:lvl5pPr marL="2140040" indent="-237588" eaLnBrk="0" hangingPunct="0">
              <a:spcBef>
                <a:spcPct val="30000"/>
              </a:spcBef>
              <a:defRPr sz="1400">
                <a:solidFill>
                  <a:schemeClr val="tx1"/>
                </a:solidFill>
                <a:latin typeface="Calibri" pitchFamily="34" charset="0"/>
              </a:defRPr>
            </a:lvl5pPr>
            <a:lvl6pPr marL="2643167" indent="-237588" eaLnBrk="0" fontAlgn="base" hangingPunct="0">
              <a:spcBef>
                <a:spcPct val="30000"/>
              </a:spcBef>
              <a:spcAft>
                <a:spcPct val="0"/>
              </a:spcAft>
              <a:defRPr sz="1400">
                <a:solidFill>
                  <a:schemeClr val="tx1"/>
                </a:solidFill>
                <a:latin typeface="Calibri" pitchFamily="34" charset="0"/>
              </a:defRPr>
            </a:lvl6pPr>
            <a:lvl7pPr marL="3146294" indent="-237588" eaLnBrk="0" fontAlgn="base" hangingPunct="0">
              <a:spcBef>
                <a:spcPct val="30000"/>
              </a:spcBef>
              <a:spcAft>
                <a:spcPct val="0"/>
              </a:spcAft>
              <a:defRPr sz="1400">
                <a:solidFill>
                  <a:schemeClr val="tx1"/>
                </a:solidFill>
                <a:latin typeface="Calibri" pitchFamily="34" charset="0"/>
              </a:defRPr>
            </a:lvl7pPr>
            <a:lvl8pPr marL="3649423" indent="-237588" eaLnBrk="0" fontAlgn="base" hangingPunct="0">
              <a:spcBef>
                <a:spcPct val="30000"/>
              </a:spcBef>
              <a:spcAft>
                <a:spcPct val="0"/>
              </a:spcAft>
              <a:defRPr sz="1400">
                <a:solidFill>
                  <a:schemeClr val="tx1"/>
                </a:solidFill>
                <a:latin typeface="Calibri" pitchFamily="34" charset="0"/>
              </a:defRPr>
            </a:lvl8pPr>
            <a:lvl9pPr marL="4152549" indent="-237588" eaLnBrk="0" fontAlgn="base" hangingPunct="0">
              <a:spcBef>
                <a:spcPct val="30000"/>
              </a:spcBef>
              <a:spcAft>
                <a:spcPct val="0"/>
              </a:spcAft>
              <a:defRPr sz="1400">
                <a:solidFill>
                  <a:schemeClr val="tx1"/>
                </a:solidFill>
                <a:latin typeface="Calibri" pitchFamily="34" charset="0"/>
              </a:defRPr>
            </a:lvl9pPr>
          </a:lstStyle>
          <a:p>
            <a:pPr defTabSz="952073" eaLnBrk="1" hangingPunct="1">
              <a:spcBef>
                <a:spcPct val="0"/>
              </a:spcBef>
              <a:defRPr/>
            </a:pPr>
            <a:fld id="{40A36B5E-06F8-43D3-A5C1-554318CAD89A}" type="slidenum">
              <a:rPr lang="en-US" altLang="en-US">
                <a:solidFill>
                  <a:srgbClr val="000000"/>
                </a:solidFill>
                <a:latin typeface="Arial" pitchFamily="34" charset="0"/>
              </a:rPr>
              <a:pPr defTabSz="952073" eaLnBrk="1" hangingPunct="1">
                <a:spcBef>
                  <a:spcPct val="0"/>
                </a:spcBef>
                <a:defRPr/>
              </a:pPr>
              <a:t>67</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575989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http://journals.plos.org/plosone/article?id=10.1371/journal.pone.0154556</a:t>
            </a:r>
          </a:p>
        </p:txBody>
      </p:sp>
      <p:sp>
        <p:nvSpPr>
          <p:cNvPr id="4" name="Slide Number Placeholder 3"/>
          <p:cNvSpPr>
            <a:spLocks noGrp="1"/>
          </p:cNvSpPr>
          <p:nvPr>
            <p:ph type="sldNum" sz="quarter" idx="10"/>
          </p:nvPr>
        </p:nvSpPr>
        <p:spPr/>
        <p:txBody>
          <a:bodyPr/>
          <a:lstStyle/>
          <a:p>
            <a:pPr defTabSz="952073" fontAlgn="base">
              <a:spcBef>
                <a:spcPct val="0"/>
              </a:spcBef>
              <a:spcAft>
                <a:spcPct val="0"/>
              </a:spcAft>
              <a:defRPr/>
            </a:pPr>
            <a:fld id="{5E148831-70BE-4C89-8932-935E011C34CC}" type="slidenum">
              <a:rPr lang="en-US" altLang="en-US">
                <a:solidFill>
                  <a:prstClr val="black"/>
                </a:solidFill>
                <a:latin typeface="Calibri" panose="020F0502020204030204" pitchFamily="34" charset="0"/>
                <a:cs typeface="Arial" panose="020B0604020202020204" pitchFamily="34" charset="0"/>
              </a:rPr>
              <a:pPr defTabSz="952073" fontAlgn="base">
                <a:spcBef>
                  <a:spcPct val="0"/>
                </a:spcBef>
                <a:spcAft>
                  <a:spcPct val="0"/>
                </a:spcAft>
                <a:defRPr/>
              </a:pPr>
              <a:t>69</a:t>
            </a:fld>
            <a:endParaRPr lang="en-US" altLang="en-US">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9295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869E24-0AAD-48E8-B627-F520ACCFEA9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1707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diagram showing</a:t>
            </a:r>
            <a:r>
              <a:rPr lang="en-US" baseline="0" dirty="0"/>
              <a:t> that an inflation device produced by </a:t>
            </a:r>
            <a:r>
              <a:rPr lang="en-US" baseline="0" dirty="0" err="1"/>
              <a:t>Cobham</a:t>
            </a:r>
            <a:r>
              <a:rPr lang="en-US" baseline="0" dirty="0"/>
              <a:t> was X-rayed during a sample check. The X ray is performed to ensure there are not cracks or bubbles internal to the body of the device. In this instance, the inflation device passed the radiographic exam. [</a:t>
            </a:r>
            <a:r>
              <a:rPr lang="en-US" dirty="0"/>
              <a:t>Note: The prefixes included</a:t>
            </a:r>
            <a:r>
              <a:rPr lang="en-US" baseline="0" dirty="0"/>
              <a:t> in the universal nodes here include the PLC (product life cycle), CCO (common core ontologies), the CHAMP (formerly referred to as the FLU12 ontology), and of course BFO. ]</a:t>
            </a:r>
            <a:endParaRPr lang="en-US" dirty="0"/>
          </a:p>
        </p:txBody>
      </p:sp>
      <p:sp>
        <p:nvSpPr>
          <p:cNvPr id="4" name="Slide Number Placeholder 3"/>
          <p:cNvSpPr>
            <a:spLocks noGrp="1"/>
          </p:cNvSpPr>
          <p:nvPr>
            <p:ph type="sldNum" sz="quarter" idx="10"/>
          </p:nvPr>
        </p:nvSpPr>
        <p:spPr/>
        <p:txBody>
          <a:bodyPr/>
          <a:lstStyle/>
          <a:p>
            <a:pPr defTabSz="952073">
              <a:defRPr/>
            </a:pPr>
            <a:fld id="{66F09D7A-958A-BA4F-8D88-22C1BD56F43D}" type="slidenum">
              <a:rPr lang="en-US">
                <a:solidFill>
                  <a:prstClr val="black"/>
                </a:solidFill>
                <a:latin typeface="Calibri" panose="020F0502020204030204"/>
              </a:rPr>
              <a:pPr defTabSz="952073">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424602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Alignment uses OSCAR (a</a:t>
            </a:r>
            <a:r>
              <a:rPr lang="en-US" baseline="0" dirty="0"/>
              <a:t> proprietary improvement on KARMA). This tool imports OWL and CSV files and allows users to create and export mappings, as well as to generate and export RDF. Here we see from the previous slide the radiographic exam, as well as instances of the act that produced them, the inflation device that participates in them, and the acts. Some of these columns were created by using python to transform or supplement the original columns in the CSV file. There are then some preliminary mappings that appear on top of the columns, displaying column URIs. </a:t>
            </a:r>
            <a:endParaRPr lang="en-US" dirty="0"/>
          </a:p>
        </p:txBody>
      </p:sp>
      <p:sp>
        <p:nvSpPr>
          <p:cNvPr id="4" name="Slide Number Placeholder 3"/>
          <p:cNvSpPr>
            <a:spLocks noGrp="1"/>
          </p:cNvSpPr>
          <p:nvPr>
            <p:ph type="sldNum" sz="quarter" idx="10"/>
          </p:nvPr>
        </p:nvSpPr>
        <p:spPr/>
        <p:txBody>
          <a:bodyPr/>
          <a:lstStyle/>
          <a:p>
            <a:pPr defTabSz="952073">
              <a:defRPr/>
            </a:pPr>
            <a:fld id="{66F09D7A-958A-BA4F-8D88-22C1BD56F43D}" type="slidenum">
              <a:rPr lang="en-US">
                <a:solidFill>
                  <a:prstClr val="black"/>
                </a:solidFill>
                <a:latin typeface="Calibri" panose="020F0502020204030204"/>
              </a:rPr>
              <a:pPr defTabSz="952073">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1954258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Alignment uses OSCAR (a</a:t>
            </a:r>
            <a:r>
              <a:rPr lang="en-US" baseline="0" dirty="0"/>
              <a:t> proprietary improvement on KARMA). This tool imports OWL and CSV files and allows users to create and export mappings, as well as to generate and export RDF. Here we see from the previous slide the radiographic exam, as well as instances of the act that produced them, the inflation device that participates in them, and the acts. Some of these columns were created by using python to transform or supplement the original columns in the CSV file. There are then some preliminary mappings that appear on top of the columns, displaying column URIs. </a:t>
            </a:r>
            <a:endParaRPr lang="en-US" dirty="0"/>
          </a:p>
        </p:txBody>
      </p:sp>
      <p:sp>
        <p:nvSpPr>
          <p:cNvPr id="4" name="Slide Number Placeholder 3"/>
          <p:cNvSpPr>
            <a:spLocks noGrp="1"/>
          </p:cNvSpPr>
          <p:nvPr>
            <p:ph type="sldNum" sz="quarter" idx="10"/>
          </p:nvPr>
        </p:nvSpPr>
        <p:spPr/>
        <p:txBody>
          <a:bodyPr/>
          <a:lstStyle/>
          <a:p>
            <a:pPr defTabSz="952073">
              <a:defRPr/>
            </a:pPr>
            <a:fld id="{66F09D7A-958A-BA4F-8D88-22C1BD56F43D}" type="slidenum">
              <a:rPr lang="en-US">
                <a:solidFill>
                  <a:prstClr val="black"/>
                </a:solidFill>
                <a:latin typeface="Calibri" panose="020F0502020204030204"/>
              </a:rPr>
              <a:pPr defTabSz="952073">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899061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Alignment uses OSCAR (a</a:t>
            </a:r>
            <a:r>
              <a:rPr lang="en-US" baseline="0" dirty="0"/>
              <a:t> proprietary improvement on KARMA). This tool imports OWL and CSV files and allows users to create and export mappings, as well as to generate and export RDF. Here we see from the previous slide the radiographic exam, as well as instances of the act that produced them, the inflation device that participates in them, and the acts. Some of these columns were created by using python to transform or supplement the original columns in the CSV file. There are then some preliminary mappings that appear on top of the columns, displaying column URIs. </a:t>
            </a:r>
            <a:endParaRPr lang="en-US" dirty="0"/>
          </a:p>
        </p:txBody>
      </p:sp>
      <p:sp>
        <p:nvSpPr>
          <p:cNvPr id="4" name="Slide Number Placeholder 3"/>
          <p:cNvSpPr>
            <a:spLocks noGrp="1"/>
          </p:cNvSpPr>
          <p:nvPr>
            <p:ph type="sldNum" sz="quarter" idx="10"/>
          </p:nvPr>
        </p:nvSpPr>
        <p:spPr/>
        <p:txBody>
          <a:bodyPr/>
          <a:lstStyle/>
          <a:p>
            <a:pPr defTabSz="952073">
              <a:defRPr/>
            </a:pPr>
            <a:fld id="{66F09D7A-958A-BA4F-8D88-22C1BD56F43D}" type="slidenum">
              <a:rPr lang="en-US">
                <a:solidFill>
                  <a:prstClr val="black"/>
                </a:solidFill>
                <a:latin typeface="Calibri" panose="020F0502020204030204"/>
              </a:rPr>
              <a:pPr defTabSz="952073">
                <a:defRPr/>
              </a:pPr>
              <a:t>75</a:t>
            </a:fld>
            <a:endParaRPr lang="en-US">
              <a:solidFill>
                <a:prstClr val="black"/>
              </a:solidFill>
              <a:latin typeface="Calibri" panose="020F0502020204030204"/>
            </a:endParaRPr>
          </a:p>
        </p:txBody>
      </p:sp>
    </p:spTree>
    <p:extLst>
      <p:ext uri="{BB962C8B-B14F-4D97-AF65-F5344CB8AC3E}">
        <p14:creationId xmlns:p14="http://schemas.microsoft.com/office/powerpoint/2010/main" val="110610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http://bobmschwartz.com/2013/11/01/saints-for-all/</a:t>
            </a:r>
          </a:p>
        </p:txBody>
      </p:sp>
      <p:sp>
        <p:nvSpPr>
          <p:cNvPr id="4" name="Slide Number Placeholder 3"/>
          <p:cNvSpPr>
            <a:spLocks noGrp="1"/>
          </p:cNvSpPr>
          <p:nvPr>
            <p:ph type="sldNum" sz="quarter" idx="10"/>
          </p:nvPr>
        </p:nvSpPr>
        <p:spPr/>
        <p:txBody>
          <a:bodyPr/>
          <a:lstStyle/>
          <a:p>
            <a:pPr defTabSz="966545">
              <a:defRPr/>
            </a:pPr>
            <a:fld id="{9B2D54AC-BFC0-491D-BF2B-378A23659AB1}" type="slidenum">
              <a:rPr lang="en-US">
                <a:solidFill>
                  <a:prstClr val="black"/>
                </a:solidFill>
                <a:latin typeface="Calibri"/>
              </a:rPr>
              <a:pPr defTabSz="966545">
                <a:defRPr/>
              </a:pPr>
              <a:t>14</a:t>
            </a:fld>
            <a:endParaRPr lang="en-US">
              <a:solidFill>
                <a:prstClr val="black"/>
              </a:solidFill>
              <a:latin typeface="Calibri"/>
            </a:endParaRPr>
          </a:p>
        </p:txBody>
      </p:sp>
    </p:spTree>
    <p:extLst>
      <p:ext uri="{BB962C8B-B14F-4D97-AF65-F5344CB8AC3E}">
        <p14:creationId xmlns:p14="http://schemas.microsoft.com/office/powerpoint/2010/main" val="1404843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diagram showing</a:t>
            </a:r>
            <a:r>
              <a:rPr lang="en-US" baseline="0" dirty="0"/>
              <a:t> that an inflation device produced by </a:t>
            </a:r>
            <a:r>
              <a:rPr lang="en-US" baseline="0" dirty="0" err="1"/>
              <a:t>Cobham</a:t>
            </a:r>
            <a:r>
              <a:rPr lang="en-US" baseline="0" dirty="0"/>
              <a:t> was X-rayed during a sample check. The X ray is performed to ensure there are not cracks or bubbles internal to the body of the device. In this instance, the inflation device passed the radiographic exam. [</a:t>
            </a:r>
            <a:r>
              <a:rPr lang="en-US" dirty="0"/>
              <a:t>Note: The prefixes included</a:t>
            </a:r>
            <a:r>
              <a:rPr lang="en-US" baseline="0" dirty="0"/>
              <a:t> in the universal nodes here include the PLC (product life cycle), CCO (common core ontologies), the CHAMP (formerly referred to as the FLU12 ontology), and of course BFO. ]</a:t>
            </a:r>
            <a:endParaRPr lang="en-US" dirty="0"/>
          </a:p>
        </p:txBody>
      </p:sp>
      <p:sp>
        <p:nvSpPr>
          <p:cNvPr id="4" name="Slide Number Placeholder 3"/>
          <p:cNvSpPr>
            <a:spLocks noGrp="1"/>
          </p:cNvSpPr>
          <p:nvPr>
            <p:ph type="sldNum" sz="quarter" idx="10"/>
          </p:nvPr>
        </p:nvSpPr>
        <p:spPr/>
        <p:txBody>
          <a:bodyPr/>
          <a:lstStyle/>
          <a:p>
            <a:pPr defTabSz="952073">
              <a:defRPr/>
            </a:pPr>
            <a:fld id="{66F09D7A-958A-BA4F-8D88-22C1BD56F43D}" type="slidenum">
              <a:rPr lang="en-US">
                <a:solidFill>
                  <a:prstClr val="black"/>
                </a:solidFill>
                <a:latin typeface="Calibri" panose="020F0502020204030204"/>
              </a:rPr>
              <a:pPr defTabSz="952073">
                <a:defRPr/>
              </a:pPr>
              <a:t>79</a:t>
            </a:fld>
            <a:endParaRPr lang="en-US">
              <a:solidFill>
                <a:prstClr val="black"/>
              </a:solidFill>
              <a:latin typeface="Calibri" panose="020F0502020204030204"/>
            </a:endParaRPr>
          </a:p>
        </p:txBody>
      </p:sp>
    </p:spTree>
    <p:extLst>
      <p:ext uri="{BB962C8B-B14F-4D97-AF65-F5344CB8AC3E}">
        <p14:creationId xmlns:p14="http://schemas.microsoft.com/office/powerpoint/2010/main" val="3254999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diagram showing</a:t>
            </a:r>
            <a:r>
              <a:rPr lang="en-US" baseline="0" dirty="0"/>
              <a:t> that an inflation device produced by </a:t>
            </a:r>
            <a:r>
              <a:rPr lang="en-US" baseline="0" dirty="0" err="1"/>
              <a:t>Cobham</a:t>
            </a:r>
            <a:r>
              <a:rPr lang="en-US" baseline="0" dirty="0"/>
              <a:t> was X-rayed during a sample check. The X ray is performed to ensure there are not cracks or bubbles internal to the body of the device. In this instance, the inflation device passed the radiographic exam. [</a:t>
            </a:r>
            <a:r>
              <a:rPr lang="en-US" dirty="0"/>
              <a:t>Note: The prefixes included</a:t>
            </a:r>
            <a:r>
              <a:rPr lang="en-US" baseline="0" dirty="0"/>
              <a:t> in the universal nodes here include the PLC (product life cycle), CCO (common core ontologies), the CHAMP (formerly referred to as the FLU12 ontology), and of course BFO. ]</a:t>
            </a:r>
            <a:endParaRPr lang="en-US" dirty="0"/>
          </a:p>
        </p:txBody>
      </p:sp>
      <p:sp>
        <p:nvSpPr>
          <p:cNvPr id="4" name="Slide Number Placeholder 3"/>
          <p:cNvSpPr>
            <a:spLocks noGrp="1"/>
          </p:cNvSpPr>
          <p:nvPr>
            <p:ph type="sldNum" sz="quarter" idx="10"/>
          </p:nvPr>
        </p:nvSpPr>
        <p:spPr/>
        <p:txBody>
          <a:bodyPr/>
          <a:lstStyle/>
          <a:p>
            <a:pPr defTabSz="952073">
              <a:defRPr/>
            </a:pPr>
            <a:fld id="{66F09D7A-958A-BA4F-8D88-22C1BD56F43D}" type="slidenum">
              <a:rPr lang="en-US">
                <a:solidFill>
                  <a:prstClr val="black"/>
                </a:solidFill>
                <a:latin typeface="Calibri" panose="020F0502020204030204"/>
              </a:rPr>
              <a:pPr defTabSz="952073">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3635635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0300"/>
            <a:fld id="{5DDC642D-0D09-49B0-92E9-ADD7D4B87E44}" type="slidenum">
              <a:rPr lang="en-US">
                <a:solidFill>
                  <a:prstClr val="black"/>
                </a:solidFill>
                <a:latin typeface="Calibri"/>
              </a:rPr>
              <a:pPr defTabSz="950300"/>
              <a:t>83</a:t>
            </a:fld>
            <a:endParaRPr lang="en-US">
              <a:solidFill>
                <a:prstClr val="black"/>
              </a:solidFill>
              <a:latin typeface="Calibri"/>
            </a:endParaRPr>
          </a:p>
        </p:txBody>
      </p:sp>
    </p:spTree>
    <p:extLst>
      <p:ext uri="{BB962C8B-B14F-4D97-AF65-F5344CB8AC3E}">
        <p14:creationId xmlns:p14="http://schemas.microsoft.com/office/powerpoint/2010/main" val="2356598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0300"/>
            <a:fld id="{5DDC642D-0D09-49B0-92E9-ADD7D4B87E44}" type="slidenum">
              <a:rPr lang="en-US">
                <a:solidFill>
                  <a:prstClr val="black"/>
                </a:solidFill>
                <a:latin typeface="Calibri"/>
              </a:rPr>
              <a:pPr defTabSz="950300"/>
              <a:t>84</a:t>
            </a:fld>
            <a:endParaRPr lang="en-US">
              <a:solidFill>
                <a:prstClr val="black"/>
              </a:solidFill>
              <a:latin typeface="Calibri"/>
            </a:endParaRPr>
          </a:p>
        </p:txBody>
      </p:sp>
    </p:spTree>
    <p:extLst>
      <p:ext uri="{BB962C8B-B14F-4D97-AF65-F5344CB8AC3E}">
        <p14:creationId xmlns:p14="http://schemas.microsoft.com/office/powerpoint/2010/main" val="3631126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0300"/>
            <a:fld id="{5DDC642D-0D09-49B0-92E9-ADD7D4B87E44}" type="slidenum">
              <a:rPr lang="en-US">
                <a:solidFill>
                  <a:prstClr val="black"/>
                </a:solidFill>
                <a:latin typeface="Calibri"/>
              </a:rPr>
              <a:pPr defTabSz="950300"/>
              <a:t>85</a:t>
            </a:fld>
            <a:endParaRPr lang="en-US">
              <a:solidFill>
                <a:prstClr val="black"/>
              </a:solidFill>
              <a:latin typeface="Calibri"/>
            </a:endParaRPr>
          </a:p>
        </p:txBody>
      </p:sp>
    </p:spTree>
    <p:extLst>
      <p:ext uri="{BB962C8B-B14F-4D97-AF65-F5344CB8AC3E}">
        <p14:creationId xmlns:p14="http://schemas.microsoft.com/office/powerpoint/2010/main" val="173488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https://www.thecollegefix.com/post/32830/</a:t>
            </a:r>
          </a:p>
        </p:txBody>
      </p:sp>
      <p:sp>
        <p:nvSpPr>
          <p:cNvPr id="4" name="Slide Number Placeholder 3"/>
          <p:cNvSpPr>
            <a:spLocks noGrp="1"/>
          </p:cNvSpPr>
          <p:nvPr>
            <p:ph type="sldNum" sz="quarter" idx="10"/>
          </p:nvPr>
        </p:nvSpPr>
        <p:spPr/>
        <p:txBody>
          <a:bodyPr/>
          <a:lstStyle/>
          <a:p>
            <a:fld id="{5DDC642D-0D09-49B0-92E9-ADD7D4B87E44}" type="slidenum">
              <a:rPr lang="en-US" smtClean="0"/>
              <a:t>21</a:t>
            </a:fld>
            <a:endParaRPr lang="en-US"/>
          </a:p>
        </p:txBody>
      </p:sp>
    </p:spTree>
    <p:extLst>
      <p:ext uri="{BB962C8B-B14F-4D97-AF65-F5344CB8AC3E}">
        <p14:creationId xmlns:p14="http://schemas.microsoft.com/office/powerpoint/2010/main" val="2493062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https://www.thecollegefix.com/post/32830/</a:t>
            </a:r>
          </a:p>
        </p:txBody>
      </p:sp>
      <p:sp>
        <p:nvSpPr>
          <p:cNvPr id="4" name="Slide Number Placeholder 3"/>
          <p:cNvSpPr>
            <a:spLocks noGrp="1"/>
          </p:cNvSpPr>
          <p:nvPr>
            <p:ph type="sldNum" sz="quarter" idx="10"/>
          </p:nvPr>
        </p:nvSpPr>
        <p:spPr/>
        <p:txBody>
          <a:bodyPr/>
          <a:lstStyle/>
          <a:p>
            <a:fld id="{5DDC642D-0D09-49B0-92E9-ADD7D4B87E44}" type="slidenum">
              <a:rPr lang="en-US" smtClean="0"/>
              <a:t>22</a:t>
            </a:fld>
            <a:endParaRPr lang="en-US"/>
          </a:p>
        </p:txBody>
      </p:sp>
    </p:spTree>
    <p:extLst>
      <p:ext uri="{BB962C8B-B14F-4D97-AF65-F5344CB8AC3E}">
        <p14:creationId xmlns:p14="http://schemas.microsoft.com/office/powerpoint/2010/main" val="362268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DC642D-0D09-49B0-92E9-ADD7D4B87E44}" type="slidenum">
              <a:rPr lang="en-US" smtClean="0"/>
              <a:t>24</a:t>
            </a:fld>
            <a:endParaRPr lang="en-US"/>
          </a:p>
        </p:txBody>
      </p:sp>
    </p:spTree>
    <p:extLst>
      <p:ext uri="{BB962C8B-B14F-4D97-AF65-F5344CB8AC3E}">
        <p14:creationId xmlns:p14="http://schemas.microsoft.com/office/powerpoint/2010/main" val="138061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DC642D-0D09-49B0-92E9-ADD7D4B87E44}" type="slidenum">
              <a:rPr lang="en-US" smtClean="0"/>
              <a:t>27</a:t>
            </a:fld>
            <a:endParaRPr lang="en-US"/>
          </a:p>
        </p:txBody>
      </p:sp>
    </p:spTree>
    <p:extLst>
      <p:ext uri="{BB962C8B-B14F-4D97-AF65-F5344CB8AC3E}">
        <p14:creationId xmlns:p14="http://schemas.microsoft.com/office/powerpoint/2010/main" val="212064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DC642D-0D09-49B0-92E9-ADD7D4B87E44}" type="slidenum">
              <a:rPr lang="en-US" smtClean="0"/>
              <a:t>29</a:t>
            </a:fld>
            <a:endParaRPr lang="en-US"/>
          </a:p>
        </p:txBody>
      </p:sp>
    </p:spTree>
    <p:extLst>
      <p:ext uri="{BB962C8B-B14F-4D97-AF65-F5344CB8AC3E}">
        <p14:creationId xmlns:p14="http://schemas.microsoft.com/office/powerpoint/2010/main" val="198716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DC642D-0D09-49B0-92E9-ADD7D4B87E44}" type="slidenum">
              <a:rPr lang="en-US" smtClean="0"/>
              <a:t>32</a:t>
            </a:fld>
            <a:endParaRPr lang="en-US"/>
          </a:p>
        </p:txBody>
      </p:sp>
    </p:spTree>
    <p:extLst>
      <p:ext uri="{BB962C8B-B14F-4D97-AF65-F5344CB8AC3E}">
        <p14:creationId xmlns:p14="http://schemas.microsoft.com/office/powerpoint/2010/main" val="179486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1.jpe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5" y="1122364"/>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5" y="3602038"/>
            <a:ext cx="6858000" cy="1655762"/>
          </a:xfrm>
        </p:spPr>
        <p:txBody>
          <a:bodyPr/>
          <a:lstStyle>
            <a:lvl1pPr marL="0" indent="0" algn="ctr">
              <a:buNone/>
              <a:defRPr sz="2400"/>
            </a:lvl1pPr>
            <a:lvl2pPr marL="456348" indent="0" algn="ctr">
              <a:buNone/>
              <a:defRPr sz="2000"/>
            </a:lvl2pPr>
            <a:lvl3pPr marL="912697" indent="0" algn="ctr">
              <a:buNone/>
              <a:defRPr sz="1800"/>
            </a:lvl3pPr>
            <a:lvl4pPr marL="1369043" indent="0" algn="ctr">
              <a:buNone/>
              <a:defRPr sz="1600"/>
            </a:lvl4pPr>
            <a:lvl5pPr marL="1825393" indent="0" algn="ctr">
              <a:buNone/>
              <a:defRPr sz="1600"/>
            </a:lvl5pPr>
            <a:lvl6pPr marL="2281739" indent="0" algn="ctr">
              <a:buNone/>
              <a:defRPr sz="1600"/>
            </a:lvl6pPr>
            <a:lvl7pPr marL="2738089" indent="0" algn="ctr">
              <a:buNone/>
              <a:defRPr sz="1600"/>
            </a:lvl7pPr>
            <a:lvl8pPr marL="3194434" indent="0" algn="ctr">
              <a:buNone/>
              <a:defRPr sz="1600"/>
            </a:lvl8pPr>
            <a:lvl9pPr marL="3650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1A7B11-8649-4B76-B6FB-5588E6D90637}"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297780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1A7B11-8649-4B76-B6FB-5588E6D90637}"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38328428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225447-FECF-4C49-BC67-4197B907256F}" type="datetime1">
              <a:rPr lang="en-US"/>
              <a:pPr>
                <a:defRPr/>
              </a:pPr>
              <a:t>6/2/2017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16052E-2BF7-4A2B-9BE7-A398E0F42F8F}" type="slidenum">
              <a:rPr lang="en-US"/>
              <a:pPr>
                <a:defRPr/>
              </a:pPr>
              <a:t>‹#›</a:t>
            </a:fld>
            <a:endParaRPr lang="en-US"/>
          </a:p>
        </p:txBody>
      </p:sp>
    </p:spTree>
    <p:extLst>
      <p:ext uri="{BB962C8B-B14F-4D97-AF65-F5344CB8AC3E}">
        <p14:creationId xmlns:p14="http://schemas.microsoft.com/office/powerpoint/2010/main" val="1723681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00B42B8-6785-4207-9A42-8B2FD72472D9}" type="datetime1">
              <a:rPr lang="en-US"/>
              <a:pPr>
                <a:defRPr/>
              </a:pPr>
              <a:t>6/2/2017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C079E44-EE4F-4C3E-B702-3C358CEA6398}" type="slidenum">
              <a:rPr lang="en-US"/>
              <a:pPr>
                <a:defRPr/>
              </a:pPr>
              <a:t>‹#›</a:t>
            </a:fld>
            <a:endParaRPr lang="en-US"/>
          </a:p>
        </p:txBody>
      </p:sp>
    </p:spTree>
    <p:extLst>
      <p:ext uri="{BB962C8B-B14F-4D97-AF65-F5344CB8AC3E}">
        <p14:creationId xmlns:p14="http://schemas.microsoft.com/office/powerpoint/2010/main" val="26109095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2B82E69-998E-4852-ABB4-E8BCF3D2E5A6}" type="datetime1">
              <a:rPr lang="en-US"/>
              <a:pPr>
                <a:defRPr/>
              </a:pPr>
              <a:t>6/2/2017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5E6EE41-21A8-47E7-98D3-FD8E9E9133B6}" type="slidenum">
              <a:rPr lang="en-US"/>
              <a:pPr>
                <a:defRPr/>
              </a:pPr>
              <a:t>‹#›</a:t>
            </a:fld>
            <a:endParaRPr lang="en-US"/>
          </a:p>
        </p:txBody>
      </p:sp>
    </p:spTree>
    <p:extLst>
      <p:ext uri="{BB962C8B-B14F-4D97-AF65-F5344CB8AC3E}">
        <p14:creationId xmlns:p14="http://schemas.microsoft.com/office/powerpoint/2010/main" val="2469009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64B0BEE-35B0-4668-90CB-9FF51DEE12A2}" type="datetime1">
              <a:rPr lang="en-US"/>
              <a:pPr>
                <a:defRPr/>
              </a:pPr>
              <a:t>6/2/2017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779306-9074-4C97-8CFC-529FAA4CFB38}" type="slidenum">
              <a:rPr lang="en-US"/>
              <a:pPr>
                <a:defRPr/>
              </a:pPr>
              <a:t>‹#›</a:t>
            </a:fld>
            <a:endParaRPr lang="en-US"/>
          </a:p>
        </p:txBody>
      </p:sp>
    </p:spTree>
    <p:extLst>
      <p:ext uri="{BB962C8B-B14F-4D97-AF65-F5344CB8AC3E}">
        <p14:creationId xmlns:p14="http://schemas.microsoft.com/office/powerpoint/2010/main" val="2445687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11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000F38-D14C-4397-A181-DC374943D23A}" type="datetime1">
              <a:rPr lang="en-US"/>
              <a:pPr>
                <a:defRPr/>
              </a:pPr>
              <a:t>6/2/2017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8C47C8-4054-4710-83F2-5FEB51925F60}" type="slidenum">
              <a:rPr lang="en-US"/>
              <a:pPr>
                <a:defRPr/>
              </a:pPr>
              <a:t>‹#›</a:t>
            </a:fld>
            <a:endParaRPr lang="en-US"/>
          </a:p>
        </p:txBody>
      </p:sp>
    </p:spTree>
    <p:extLst>
      <p:ext uri="{BB962C8B-B14F-4D97-AF65-F5344CB8AC3E}">
        <p14:creationId xmlns:p14="http://schemas.microsoft.com/office/powerpoint/2010/main" val="40421356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782465-A16F-4046-9B5B-A270E97C9E61}" type="datetime1">
              <a:rPr lang="en-US"/>
              <a:pPr>
                <a:defRPr/>
              </a:pPr>
              <a:t>6/2/2017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161D6C-960B-42AF-AD92-EFA98128E168}" type="slidenum">
              <a:rPr lang="en-US"/>
              <a:pPr>
                <a:defRPr/>
              </a:pPr>
              <a:t>‹#›</a:t>
            </a:fld>
            <a:endParaRPr lang="en-US"/>
          </a:p>
        </p:txBody>
      </p:sp>
    </p:spTree>
    <p:extLst>
      <p:ext uri="{BB962C8B-B14F-4D97-AF65-F5344CB8AC3E}">
        <p14:creationId xmlns:p14="http://schemas.microsoft.com/office/powerpoint/2010/main" val="1798504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A9BE5-B75D-40F1-A5EB-BA4B3815C990}" type="datetime1">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FC0D2F-6280-4291-A888-8F549AE0D61D}" type="slidenum">
              <a:rPr lang="en-US"/>
              <a:pPr>
                <a:defRPr/>
              </a:pPr>
              <a:t>‹#›</a:t>
            </a:fld>
            <a:endParaRPr lang="en-US"/>
          </a:p>
        </p:txBody>
      </p:sp>
    </p:spTree>
    <p:extLst>
      <p:ext uri="{BB962C8B-B14F-4D97-AF65-F5344CB8AC3E}">
        <p14:creationId xmlns:p14="http://schemas.microsoft.com/office/powerpoint/2010/main" val="40792874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028AB2-C80D-4187-92D6-D492F5C3A775}" type="datetime1">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7C0FD9-5D6F-406F-A8B6-356584445370}" type="slidenum">
              <a:rPr lang="en-US"/>
              <a:pPr>
                <a:defRPr/>
              </a:pPr>
              <a:t>‹#›</a:t>
            </a:fld>
            <a:endParaRPr lang="en-US"/>
          </a:p>
        </p:txBody>
      </p:sp>
    </p:spTree>
    <p:extLst>
      <p:ext uri="{BB962C8B-B14F-4D97-AF65-F5344CB8AC3E}">
        <p14:creationId xmlns:p14="http://schemas.microsoft.com/office/powerpoint/2010/main" val="13989209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3646A47-1C43-419B-81D6-A0439BB68C96}" type="datetime1">
              <a:rPr lang="en-US" smtClean="0">
                <a:solidFill>
                  <a:prstClr val="black">
                    <a:tint val="75000"/>
                  </a:prstClr>
                </a:solidFill>
              </a:r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1D44AC-56E8-4E3F-9774-6BC576859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3504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015F6F-3C22-4BB6-A54E-F3A766C6C255}" type="datetime1">
              <a:rPr lang="en-US" smtClean="0">
                <a:solidFill>
                  <a:prstClr val="black">
                    <a:tint val="75000"/>
                  </a:prstClr>
                </a:solidFill>
              </a:r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6C8144-B4B9-4BC0-A0DC-63F4AE8440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079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8"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1A7B11-8649-4B76-B6FB-5588E6D90637}"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38302032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7E3220-3C84-4373-AB6E-CE588DE0C0E2}" type="datetime1">
              <a:rPr lang="en-US" smtClean="0">
                <a:solidFill>
                  <a:prstClr val="black">
                    <a:tint val="75000"/>
                  </a:prstClr>
                </a:solidFill>
              </a:r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F1378F-5F2D-4535-B18F-9B7A4A1DF1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109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FD9AC76-19E2-42BF-8D86-6EE9E8B716D7}" type="datetime1">
              <a:rPr lang="en-US" smtClean="0">
                <a:solidFill>
                  <a:prstClr val="black">
                    <a:tint val="75000"/>
                  </a:prstClr>
                </a:solidFill>
              </a:rPr>
              <a:t>6/2/2017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54AF-E941-46BF-8587-A0AA659610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48485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68FA221-5556-46AF-A235-BF430A948BA1}" type="datetime1">
              <a:rPr lang="en-US" smtClean="0">
                <a:solidFill>
                  <a:prstClr val="black">
                    <a:tint val="75000"/>
                  </a:prstClr>
                </a:solidFill>
              </a:rPr>
              <a:t>6/2/2017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F6A0F6E-6F3F-4E07-B527-FB5632806B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59649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BD0AF58-2338-4AC9-B854-D476B9B58FC1}" type="datetime1">
              <a:rPr lang="en-US" smtClean="0">
                <a:solidFill>
                  <a:prstClr val="black">
                    <a:tint val="75000"/>
                  </a:prstClr>
                </a:solidFill>
              </a:rPr>
              <a:t>6/2/2017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382500E-D5AE-4C51-B8E8-E13BFBA3A3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1725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3810A0-F0CB-45EE-8EAB-7357BDEA1C56}" type="datetime1">
              <a:rPr lang="en-US" smtClean="0">
                <a:solidFill>
                  <a:prstClr val="black">
                    <a:tint val="75000"/>
                  </a:prstClr>
                </a:solidFill>
              </a:rPr>
              <a:t>6/2/2017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A3155FF-23E9-4DC3-84B3-921AC3E39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15375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1887956-574C-4C41-B8E0-6D67B7618657}" type="datetime1">
              <a:rPr lang="en-US" smtClean="0">
                <a:solidFill>
                  <a:prstClr val="black">
                    <a:tint val="75000"/>
                  </a:prstClr>
                </a:solidFill>
              </a:rPr>
              <a:t>6/2/2017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B4EED6-8CD7-44C1-9747-7678AE6367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273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AF5F51-ADC9-45E5-ADF0-A67D8B85CC5E}" type="datetime1">
              <a:rPr lang="en-US" smtClean="0">
                <a:solidFill>
                  <a:prstClr val="black">
                    <a:tint val="75000"/>
                  </a:prstClr>
                </a:solidFill>
              </a:rPr>
              <a:t>6/2/2017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81A98B-A26C-49BE-B75E-BFC5667AFC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4521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9CCE82-42D7-4EF8-BF42-33AFC577E0A2}" type="datetime1">
              <a:rPr lang="en-US" smtClean="0">
                <a:solidFill>
                  <a:prstClr val="black">
                    <a:tint val="75000"/>
                  </a:prstClr>
                </a:solidFill>
              </a:r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7F3C38-56D4-46C8-B32B-B529748628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4143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1043D1-D448-4CD1-B3F9-2094D83E844D}" type="datetime1">
              <a:rPr lang="en-US" smtClean="0">
                <a:solidFill>
                  <a:prstClr val="black">
                    <a:tint val="75000"/>
                  </a:prstClr>
                </a:solidFill>
              </a:r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9DADD5-A681-49C1-9D98-D162F07E5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707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513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91141-3C26-49F8-BEF4-4ECE9D8489B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6921991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380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7742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12099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3832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479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694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3426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578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2702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969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CC355A-440B-4E40-A441-40079CFE447D}"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68272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7923E4-610D-41CA-922A-A3AF1C5BAA86}"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493852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AE9A01-BE3F-4310-87AE-1F9B1902DB7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33596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Content Placeholder 2"/>
          <p:cNvSpPr>
            <a:spLocks noGrp="1"/>
          </p:cNvSpPr>
          <p:nvPr>
            <p:ph sz="half" idx="1"/>
          </p:nvPr>
        </p:nvSpPr>
        <p:spPr>
          <a:xfrm>
            <a:off x="457200" y="1524000"/>
            <a:ext cx="80772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516891ED-A85C-4554-9548-7CF53FC9D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791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0"/>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EED36F27-181D-46D8-AE2C-D156A75FC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95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p:txBody>
          <a:bodyPr/>
          <a:lstStyle>
            <a:lvl3pPr lvl="2">
              <a:defRPr>
                <a:latin typeface="Arial" pitchFamily="34" charset="0"/>
                <a:cs typeface="+mn-cs"/>
              </a:defRPr>
            </a:lvl3pPr>
          </a:lstStyle>
          <a:p>
            <a:pPr lvl="2">
              <a:defRPr/>
            </a:pPr>
            <a:fld id="{3C4C1F32-0B8B-4F83-8ACA-0B1F133D265F}" type="slidenum">
              <a:rPr lang="en-US">
                <a:solidFill>
                  <a:srgbClr val="000000"/>
                </a:solidFill>
              </a:rPr>
              <a:pPr lvl="2">
                <a:defRPr/>
              </a:pPr>
              <a:t>‹#›</a:t>
            </a:fld>
            <a:endParaRPr lang="en-US">
              <a:solidFill>
                <a:srgbClr val="000000"/>
              </a:solidFill>
            </a:endParaRPr>
          </a:p>
        </p:txBody>
      </p:sp>
    </p:spTree>
    <p:extLst>
      <p:ext uri="{BB962C8B-B14F-4D97-AF65-F5344CB8AC3E}">
        <p14:creationId xmlns:p14="http://schemas.microsoft.com/office/powerpoint/2010/main" val="2601123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1A7B11-8649-4B76-B6FB-5588E6D90637}" type="datetimeFigureOut">
              <a:rPr lang="en-US" smtClean="0"/>
              <a:t>6/2/2017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368140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1A7B11-8649-4B76-B6FB-5588E6D90637}"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3180990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43564EC-BFF9-48D1-86F4-5A572FD90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173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E3D6F12-5083-4991-A5E7-D5D81D22F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538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EAAAC63-550D-4F7B-BAD7-197202B08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968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737C69F-B7DF-49E0-B700-F5291A235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774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E251E585-6B2C-4679-A583-3F89AF578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2566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4CA13290-BF40-4043-B9CE-985EFEB566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736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C55F67FE-1453-4E32-89C7-0877950E4C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656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EAD62C7-7884-4DBC-A941-5153C4BCD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444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79FDDDC-3F4C-49EA-96A0-E370EE6F6E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77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BCD16EF-1396-4405-9F9C-1A02874629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15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6348" indent="0">
              <a:buNone/>
              <a:defRPr sz="2000">
                <a:solidFill>
                  <a:schemeClr val="tx1">
                    <a:tint val="75000"/>
                  </a:schemeClr>
                </a:solidFill>
              </a:defRPr>
            </a:lvl2pPr>
            <a:lvl3pPr marL="912697" indent="0">
              <a:buNone/>
              <a:defRPr sz="1800">
                <a:solidFill>
                  <a:schemeClr val="tx1">
                    <a:tint val="75000"/>
                  </a:schemeClr>
                </a:solidFill>
              </a:defRPr>
            </a:lvl3pPr>
            <a:lvl4pPr marL="1369043" indent="0">
              <a:buNone/>
              <a:defRPr sz="1600">
                <a:solidFill>
                  <a:schemeClr val="tx1">
                    <a:tint val="75000"/>
                  </a:schemeClr>
                </a:solidFill>
              </a:defRPr>
            </a:lvl4pPr>
            <a:lvl5pPr marL="1825393" indent="0">
              <a:buNone/>
              <a:defRPr sz="1600">
                <a:solidFill>
                  <a:schemeClr val="tx1">
                    <a:tint val="75000"/>
                  </a:schemeClr>
                </a:solidFill>
              </a:defRPr>
            </a:lvl5pPr>
            <a:lvl6pPr marL="2281739" indent="0">
              <a:buNone/>
              <a:defRPr sz="1600">
                <a:solidFill>
                  <a:schemeClr val="tx1">
                    <a:tint val="75000"/>
                  </a:schemeClr>
                </a:solidFill>
              </a:defRPr>
            </a:lvl6pPr>
            <a:lvl7pPr marL="2738089" indent="0">
              <a:buNone/>
              <a:defRPr sz="1600">
                <a:solidFill>
                  <a:schemeClr val="tx1">
                    <a:tint val="75000"/>
                  </a:schemeClr>
                </a:solidFill>
              </a:defRPr>
            </a:lvl7pPr>
            <a:lvl8pPr marL="3194434" indent="0">
              <a:buNone/>
              <a:defRPr sz="1600">
                <a:solidFill>
                  <a:schemeClr val="tx1">
                    <a:tint val="75000"/>
                  </a:schemeClr>
                </a:solidFill>
              </a:defRPr>
            </a:lvl8pPr>
            <a:lvl9pPr marL="3650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1A7B11-8649-4B76-B6FB-5588E6D90637}"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1950555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491ED18-07FC-4FCA-B4B0-005238EDE4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478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40386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14788"/>
            <a:ext cx="40386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pPr>
              <a:defRPr/>
            </a:pPr>
            <a:fld id="{D4863A59-E61C-4490-B240-FABC4C052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804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752600"/>
            <a:ext cx="8229600" cy="4373563"/>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A59BFBE-DAE6-4F05-B23F-E800DBACA7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726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82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AE47F6C6-B054-412F-B535-62D143D663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172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1CEAC10-AB91-47A1-AABE-AD6801D5D8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17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C128F580-228B-4901-8973-1E202E06D076}" type="slidenum">
              <a:rPr lang="en-US" altLang="en-US"/>
              <a:pPr/>
              <a:t>‹#›</a:t>
            </a:fld>
            <a:endParaRPr lang="en-US" altLang="en-US"/>
          </a:p>
        </p:txBody>
      </p:sp>
    </p:spTree>
    <p:extLst>
      <p:ext uri="{BB962C8B-B14F-4D97-AF65-F5344CB8AC3E}">
        <p14:creationId xmlns:p14="http://schemas.microsoft.com/office/powerpoint/2010/main" val="2359977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2FCBD8B5-4E36-400A-BFE2-D1940F293097}" type="slidenum">
              <a:rPr lang="en-US" altLang="en-US"/>
              <a:pPr/>
              <a:t>‹#›</a:t>
            </a:fld>
            <a:endParaRPr lang="en-US" altLang="en-US"/>
          </a:p>
        </p:txBody>
      </p:sp>
    </p:spTree>
    <p:extLst>
      <p:ext uri="{BB962C8B-B14F-4D97-AF65-F5344CB8AC3E}">
        <p14:creationId xmlns:p14="http://schemas.microsoft.com/office/powerpoint/2010/main" val="14549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223CEFD-5B55-435E-A7D4-396E6D45796C}" type="slidenum">
              <a:rPr lang="en-US" altLang="en-US"/>
              <a:pPr/>
              <a:t>‹#›</a:t>
            </a:fld>
            <a:endParaRPr lang="en-US" altLang="en-US"/>
          </a:p>
        </p:txBody>
      </p:sp>
    </p:spTree>
    <p:extLst>
      <p:ext uri="{BB962C8B-B14F-4D97-AF65-F5344CB8AC3E}">
        <p14:creationId xmlns:p14="http://schemas.microsoft.com/office/powerpoint/2010/main" val="763239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A765289B-D7EB-4B8F-8A83-33417F1569F9}" type="slidenum">
              <a:rPr lang="en-US" altLang="en-US"/>
              <a:pPr/>
              <a:t>‹#›</a:t>
            </a:fld>
            <a:endParaRPr lang="en-US" altLang="en-US"/>
          </a:p>
        </p:txBody>
      </p:sp>
    </p:spTree>
    <p:extLst>
      <p:ext uri="{BB962C8B-B14F-4D97-AF65-F5344CB8AC3E}">
        <p14:creationId xmlns:p14="http://schemas.microsoft.com/office/powerpoint/2010/main" val="4108805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B328D95A-C3A2-470C-908C-857252DA2FBA}" type="slidenum">
              <a:rPr lang="en-US" altLang="en-US"/>
              <a:pPr/>
              <a:t>‹#›</a:t>
            </a:fld>
            <a:endParaRPr lang="en-US" altLang="en-US"/>
          </a:p>
        </p:txBody>
      </p:sp>
    </p:spTree>
    <p:extLst>
      <p:ext uri="{BB962C8B-B14F-4D97-AF65-F5344CB8AC3E}">
        <p14:creationId xmlns:p14="http://schemas.microsoft.com/office/powerpoint/2010/main" val="366149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1A7B11-8649-4B76-B6FB-5588E6D90637}"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3756798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67C3ACB0-5469-4C17-A08B-C78BAA76C0E9}" type="slidenum">
              <a:rPr lang="en-US" altLang="en-US"/>
              <a:pPr/>
              <a:t>‹#›</a:t>
            </a:fld>
            <a:endParaRPr lang="en-US" altLang="en-US"/>
          </a:p>
        </p:txBody>
      </p:sp>
    </p:spTree>
    <p:extLst>
      <p:ext uri="{BB962C8B-B14F-4D97-AF65-F5344CB8AC3E}">
        <p14:creationId xmlns:p14="http://schemas.microsoft.com/office/powerpoint/2010/main" val="3355144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B2F32ED1-DE1A-4220-968E-360CB31C2100}" type="slidenum">
              <a:rPr lang="en-US" altLang="en-US"/>
              <a:pPr/>
              <a:t>‹#›</a:t>
            </a:fld>
            <a:endParaRPr lang="en-US" altLang="en-US"/>
          </a:p>
        </p:txBody>
      </p:sp>
    </p:spTree>
    <p:extLst>
      <p:ext uri="{BB962C8B-B14F-4D97-AF65-F5344CB8AC3E}">
        <p14:creationId xmlns:p14="http://schemas.microsoft.com/office/powerpoint/2010/main" val="1033298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E941741C-F026-4AC3-AD68-060D09EC817C}" type="slidenum">
              <a:rPr lang="en-US" altLang="en-US"/>
              <a:pPr/>
              <a:t>‹#›</a:t>
            </a:fld>
            <a:endParaRPr lang="en-US" altLang="en-US"/>
          </a:p>
        </p:txBody>
      </p:sp>
    </p:spTree>
    <p:extLst>
      <p:ext uri="{BB962C8B-B14F-4D97-AF65-F5344CB8AC3E}">
        <p14:creationId xmlns:p14="http://schemas.microsoft.com/office/powerpoint/2010/main" val="356986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1FAAF71-52A2-40F7-AEDB-D0989891FCF0}" type="slidenum">
              <a:rPr lang="en-US" altLang="en-US"/>
              <a:pPr/>
              <a:t>‹#›</a:t>
            </a:fld>
            <a:endParaRPr lang="en-US" altLang="en-US"/>
          </a:p>
        </p:txBody>
      </p:sp>
    </p:spTree>
    <p:extLst>
      <p:ext uri="{BB962C8B-B14F-4D97-AF65-F5344CB8AC3E}">
        <p14:creationId xmlns:p14="http://schemas.microsoft.com/office/powerpoint/2010/main" val="3391185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95522DD-2FD7-4D4E-93EC-38674F49852D}" type="slidenum">
              <a:rPr lang="en-US" altLang="en-US"/>
              <a:pPr/>
              <a:t>‹#›</a:t>
            </a:fld>
            <a:endParaRPr lang="en-US" altLang="en-US"/>
          </a:p>
        </p:txBody>
      </p:sp>
    </p:spTree>
    <p:extLst>
      <p:ext uri="{BB962C8B-B14F-4D97-AF65-F5344CB8AC3E}">
        <p14:creationId xmlns:p14="http://schemas.microsoft.com/office/powerpoint/2010/main" val="987703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8ABB9C07-95E6-4B46-B68E-79244FBBFEA8}" type="slidenum">
              <a:rPr lang="en-US" altLang="en-US"/>
              <a:pPr/>
              <a:t>‹#›</a:t>
            </a:fld>
            <a:endParaRPr lang="en-US" altLang="en-US"/>
          </a:p>
        </p:txBody>
      </p:sp>
    </p:spTree>
    <p:extLst>
      <p:ext uri="{BB962C8B-B14F-4D97-AF65-F5344CB8AC3E}">
        <p14:creationId xmlns:p14="http://schemas.microsoft.com/office/powerpoint/2010/main" val="4162594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52600"/>
            <a:ext cx="40386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14788"/>
            <a:ext cx="40386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fld id="{13B315A4-B70B-4AFC-B3D3-AC1F5415A531}" type="slidenum">
              <a:rPr lang="en-US" altLang="en-US"/>
              <a:pPr/>
              <a:t>‹#›</a:t>
            </a:fld>
            <a:endParaRPr lang="en-US" altLang="en-US"/>
          </a:p>
        </p:txBody>
      </p:sp>
    </p:spTree>
    <p:extLst>
      <p:ext uri="{BB962C8B-B14F-4D97-AF65-F5344CB8AC3E}">
        <p14:creationId xmlns:p14="http://schemas.microsoft.com/office/powerpoint/2010/main" val="2438358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752600"/>
            <a:ext cx="8229600" cy="4373563"/>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D35B817E-302E-45D9-B87E-EA8340123136}" type="slidenum">
              <a:rPr lang="en-US" altLang="en-US"/>
              <a:pPr/>
              <a:t>‹#›</a:t>
            </a:fld>
            <a:endParaRPr lang="en-US" altLang="en-US"/>
          </a:p>
        </p:txBody>
      </p:sp>
    </p:spTree>
    <p:extLst>
      <p:ext uri="{BB962C8B-B14F-4D97-AF65-F5344CB8AC3E}">
        <p14:creationId xmlns:p14="http://schemas.microsoft.com/office/powerpoint/2010/main" val="3715148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82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D6960BA5-BD1D-44F5-AEEF-18A3A5C26697}" type="slidenum">
              <a:rPr lang="en-US" altLang="en-US"/>
              <a:pPr/>
              <a:t>‹#›</a:t>
            </a:fld>
            <a:endParaRPr lang="en-US" altLang="en-US"/>
          </a:p>
        </p:txBody>
      </p:sp>
    </p:spTree>
    <p:extLst>
      <p:ext uri="{BB962C8B-B14F-4D97-AF65-F5344CB8AC3E}">
        <p14:creationId xmlns:p14="http://schemas.microsoft.com/office/powerpoint/2010/main" val="199170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40386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9AD6C174-7761-4E1D-A0BE-EA23A3AC50E8}" type="slidenum">
              <a:rPr lang="en-US" altLang="en-US"/>
              <a:pPr/>
              <a:t>‹#›</a:t>
            </a:fld>
            <a:endParaRPr lang="en-US" altLang="en-US"/>
          </a:p>
        </p:txBody>
      </p:sp>
    </p:spTree>
    <p:extLst>
      <p:ext uri="{BB962C8B-B14F-4D97-AF65-F5344CB8AC3E}">
        <p14:creationId xmlns:p14="http://schemas.microsoft.com/office/powerpoint/2010/main" val="150662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4" y="1681163"/>
            <a:ext cx="3868340" cy="823912"/>
          </a:xfrm>
        </p:spPr>
        <p:txBody>
          <a:bodyPr anchor="b"/>
          <a:lstStyle>
            <a:lvl1pPr marL="0" indent="0">
              <a:buNone/>
              <a:defRPr sz="2400" b="1"/>
            </a:lvl1pPr>
            <a:lvl2pPr marL="456348" indent="0">
              <a:buNone/>
              <a:defRPr sz="2000" b="1"/>
            </a:lvl2pPr>
            <a:lvl3pPr marL="912697" indent="0">
              <a:buNone/>
              <a:defRPr sz="1800" b="1"/>
            </a:lvl3pPr>
            <a:lvl4pPr marL="1369043" indent="0">
              <a:buNone/>
              <a:defRPr sz="1600" b="1"/>
            </a:lvl4pPr>
            <a:lvl5pPr marL="1825393" indent="0">
              <a:buNone/>
              <a:defRPr sz="1600" b="1"/>
            </a:lvl5pPr>
            <a:lvl6pPr marL="2281739" indent="0">
              <a:buNone/>
              <a:defRPr sz="1600" b="1"/>
            </a:lvl6pPr>
            <a:lvl7pPr marL="2738089" indent="0">
              <a:buNone/>
              <a:defRPr sz="1600" b="1"/>
            </a:lvl7pPr>
            <a:lvl8pPr marL="3194434" indent="0">
              <a:buNone/>
              <a:defRPr sz="1600" b="1"/>
            </a:lvl8pPr>
            <a:lvl9pPr marL="3650783"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4"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63" y="1681163"/>
            <a:ext cx="3887391" cy="823912"/>
          </a:xfrm>
        </p:spPr>
        <p:txBody>
          <a:bodyPr anchor="b"/>
          <a:lstStyle>
            <a:lvl1pPr marL="0" indent="0">
              <a:buNone/>
              <a:defRPr sz="2400" b="1"/>
            </a:lvl1pPr>
            <a:lvl2pPr marL="456348" indent="0">
              <a:buNone/>
              <a:defRPr sz="2000" b="1"/>
            </a:lvl2pPr>
            <a:lvl3pPr marL="912697" indent="0">
              <a:buNone/>
              <a:defRPr sz="1800" b="1"/>
            </a:lvl3pPr>
            <a:lvl4pPr marL="1369043" indent="0">
              <a:buNone/>
              <a:defRPr sz="1600" b="1"/>
            </a:lvl4pPr>
            <a:lvl5pPr marL="1825393" indent="0">
              <a:buNone/>
              <a:defRPr sz="1600" b="1"/>
            </a:lvl5pPr>
            <a:lvl6pPr marL="2281739" indent="0">
              <a:buNone/>
              <a:defRPr sz="1600" b="1"/>
            </a:lvl6pPr>
            <a:lvl7pPr marL="2738089" indent="0">
              <a:buNone/>
              <a:defRPr sz="1600" b="1"/>
            </a:lvl7pPr>
            <a:lvl8pPr marL="3194434" indent="0">
              <a:buNone/>
              <a:defRPr sz="1600" b="1"/>
            </a:lvl8pPr>
            <a:lvl9pPr marL="3650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3"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1A7B11-8649-4B76-B6FB-5588E6D90637}" type="datetimeFigureOut">
              <a:rPr lang="en-US" smtClean="0"/>
              <a:t>6/2/2017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3962190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4"/>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463B3A-80BE-4C8A-8064-20A10498A3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121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01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531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100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726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458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74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955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084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81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1A7B11-8649-4B76-B6FB-5588E6D90637}" type="datetimeFigureOut">
              <a:rPr lang="en-US" smtClean="0"/>
              <a:t>6/2/2017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574229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956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BF8A13-5146-4CB4-A8F5-03DD0AFE5B5A}"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DDC826-E1E9-47D1-8377-318EE63779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15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prstGeom prst="rect">
            <a:avLst/>
          </a:prstGeo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524002"/>
            <a:ext cx="8229600" cy="4602163"/>
          </a:xfrm>
          <a:prstGeom prst="rect">
            <a:avLst/>
          </a:prstGeo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1" hangingPunct="1">
              <a:defRPr>
                <a:solidFill>
                  <a:srgbClr val="000000"/>
                </a:solidFill>
                <a:cs typeface="Arial" pitchFamily="34" charset="0"/>
              </a:defRPr>
            </a:lvl1pPr>
          </a:lstStyle>
          <a:p>
            <a:pPr>
              <a:defRPr/>
            </a:pPr>
            <a:fld id="{D0245D9C-4A0C-43C0-A4CA-21368D3EF0E6}" type="slidenum">
              <a:rPr lang="en-US"/>
              <a:pPr>
                <a:defRPr/>
              </a:pPr>
              <a:t>‹#›</a:t>
            </a:fld>
            <a:endParaRPr lang="en-US"/>
          </a:p>
        </p:txBody>
      </p:sp>
    </p:spTree>
    <p:extLst>
      <p:ext uri="{BB962C8B-B14F-4D97-AF65-F5344CB8AC3E}">
        <p14:creationId xmlns:p14="http://schemas.microsoft.com/office/powerpoint/2010/main" val="2771560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D55CDCE-7BDE-4CB9-B093-7CA02E231A82}" type="datetime1">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3184383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1991B2-B402-4097-AADB-27EC2BD01411}" type="datetime1">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14121339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7B96C-B734-4EAB-B343-D37C99F0AE07}" type="datetime1">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3498186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68A837-121C-47B2-BFFE-56887A23C075}" type="datetime1">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3361578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1A0F59-B9F1-449F-95E4-351FD9B64E19}" type="datetime1">
              <a:rPr lang="en-US" smtClean="0"/>
              <a:t>6/2/2017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3930428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C33227-4548-4C7F-8FDF-388AD951D58C}" type="datetime1">
              <a:rPr lang="en-US" smtClean="0"/>
              <a:t>6/2/2017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4065077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1B047-EB55-46DE-AAEA-AF5FD69702D0}" type="datetime1">
              <a:rPr lang="en-US" smtClean="0"/>
              <a:t>6/2/2017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26699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A7B11-8649-4B76-B6FB-5588E6D90637}" type="datetimeFigureOut">
              <a:rPr lang="en-US" smtClean="0"/>
              <a:t>6/2/2017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2462953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0209C47-56D0-44E4-8B42-B43DCC1EF3B6}" type="datetime1">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450832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82ADCA9-5B9B-4FDE-AA14-F1A83144EB3B}" type="datetime1">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3365085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6C4FD-2F5D-4BC4-9862-E34DA2C1B89F}" type="datetime1">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705575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BF913-D506-4220-B4C6-BD6FD661E045}" type="datetime1">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3EA40-7DD3-814A-96C4-7DB930A41D28}" type="slidenum">
              <a:rPr lang="en-US" smtClean="0"/>
              <a:t>‹#›</a:t>
            </a:fld>
            <a:endParaRPr lang="en-US"/>
          </a:p>
        </p:txBody>
      </p:sp>
    </p:spTree>
    <p:extLst>
      <p:ext uri="{BB962C8B-B14F-4D97-AF65-F5344CB8AC3E}">
        <p14:creationId xmlns:p14="http://schemas.microsoft.com/office/powerpoint/2010/main" val="4262447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nchor="ctr" anchorCtr="0"/>
          <a:lstStyle>
            <a:lvl1pPr>
              <a:defRPr sz="2400" b="1">
                <a:latin typeface="Arial" pitchFamily="34" charset="0"/>
                <a:cs typeface="Arial" pitchFamily="34" charset="0"/>
              </a:defRPr>
            </a:lvl1pPr>
          </a:lstStyle>
          <a:p>
            <a:r>
              <a:rPr lang="en-US"/>
              <a:t>Click to edit Master title style</a:t>
            </a:r>
            <a:endParaRPr lang="en-US" dirty="0"/>
          </a:p>
        </p:txBody>
      </p:sp>
      <p:pic>
        <p:nvPicPr>
          <p:cNvPr id="12" name="Picture 11" descr="AFRL Shield.png"/>
          <p:cNvPicPr>
            <a:picLocks noChangeAspect="1"/>
          </p:cNvPicPr>
          <p:nvPr userDrawn="1"/>
        </p:nvPicPr>
        <p:blipFill>
          <a:blip r:embed="rId2" cstate="print"/>
          <a:stretch>
            <a:fillRect/>
          </a:stretch>
        </p:blipFill>
        <p:spPr>
          <a:xfrm>
            <a:off x="243502" y="1625927"/>
            <a:ext cx="4040466" cy="4035322"/>
          </a:xfrm>
          <a:prstGeom prst="rect">
            <a:avLst/>
          </a:prstGeom>
        </p:spPr>
      </p:pic>
      <p:grpSp>
        <p:nvGrpSpPr>
          <p:cNvPr id="8" name="Group 7"/>
          <p:cNvGrpSpPr/>
          <p:nvPr userDrawn="1"/>
        </p:nvGrpSpPr>
        <p:grpSpPr>
          <a:xfrm>
            <a:off x="0" y="70915"/>
            <a:ext cx="9144000" cy="1053831"/>
            <a:chOff x="0" y="70913"/>
            <a:chExt cx="9144000" cy="1053831"/>
          </a:xfrm>
        </p:grpSpPr>
        <p:pic>
          <p:nvPicPr>
            <p:cNvPr id="9" name="Picture 8" descr="AFRL Shield.png"/>
            <p:cNvPicPr>
              <a:picLocks noChangeAspect="1"/>
            </p:cNvPicPr>
            <p:nvPr userDrawn="1"/>
          </p:nvPicPr>
          <p:blipFill>
            <a:blip r:embed="rId3"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4"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
        <p:nvSpPr>
          <p:cNvPr id="13" name="Text Box 2"/>
          <p:cNvSpPr txBox="1">
            <a:spLocks noChangeArrowheads="1"/>
          </p:cNvSpPr>
          <p:nvPr userDrawn="1"/>
        </p:nvSpPr>
        <p:spPr bwMode="auto">
          <a:xfrm>
            <a:off x="251520" y="5636096"/>
            <a:ext cx="4032448" cy="457200"/>
          </a:xfrm>
          <a:prstGeom prst="rect">
            <a:avLst/>
          </a:prstGeom>
          <a:noFill/>
          <a:ln w="9525" algn="ctr">
            <a:noFill/>
            <a:miter lim="800000"/>
            <a:headEnd/>
            <a:tailEnd/>
          </a:ln>
          <a:effectLst/>
        </p:spPr>
        <p:txBody>
          <a:bodyPr anchor="ctr"/>
          <a:lstStyle/>
          <a:p>
            <a:pPr algn="ctr">
              <a:spcBef>
                <a:spcPct val="0"/>
              </a:spcBef>
              <a:defRPr/>
            </a:pPr>
            <a:r>
              <a:rPr lang="en-US" sz="1350" b="1" i="1" dirty="0">
                <a:solidFill>
                  <a:prstClr val="black"/>
                </a:solidFill>
                <a:effectLst>
                  <a:outerShdw blurRad="38100" dist="38100" dir="2700000" algn="tl">
                    <a:srgbClr val="C0C0C0"/>
                  </a:outerShdw>
                </a:effectLst>
                <a:latin typeface="Arial" pitchFamily="34" charset="0"/>
              </a:rPr>
              <a:t>Integrity </a:t>
            </a:r>
            <a:r>
              <a:rPr lang="en-US" sz="1350" b="1" i="1" dirty="0">
                <a:solidFill>
                  <a:prstClr val="black"/>
                </a:solidFill>
                <a:effectLst>
                  <a:outerShdw blurRad="38100" dist="38100" dir="2700000" algn="tl">
                    <a:srgbClr val="C0C0C0"/>
                  </a:outerShdw>
                </a:effectLst>
                <a:latin typeface="Arial" pitchFamily="34" charset="0"/>
                <a:sym typeface="Wingdings" pitchFamily="2" charset="2"/>
              </a:rPr>
              <a:t> </a:t>
            </a:r>
            <a:r>
              <a:rPr lang="en-US" sz="1350" b="1" i="1" dirty="0">
                <a:solidFill>
                  <a:prstClr val="black"/>
                </a:solidFill>
                <a:effectLst>
                  <a:outerShdw blurRad="38100" dist="38100" dir="2700000" algn="tl">
                    <a:srgbClr val="C0C0C0"/>
                  </a:outerShdw>
                </a:effectLst>
                <a:latin typeface="Arial" pitchFamily="34" charset="0"/>
              </a:rPr>
              <a:t>Service </a:t>
            </a:r>
            <a:r>
              <a:rPr lang="en-US" sz="1350" b="1" i="1" dirty="0">
                <a:solidFill>
                  <a:prstClr val="black"/>
                </a:solidFill>
                <a:effectLst>
                  <a:outerShdw blurRad="38100" dist="38100" dir="2700000" algn="tl">
                    <a:srgbClr val="C0C0C0"/>
                  </a:outerShdw>
                </a:effectLst>
                <a:latin typeface="Arial" pitchFamily="34" charset="0"/>
                <a:sym typeface="Wingdings" pitchFamily="2" charset="2"/>
              </a:rPr>
              <a:t> </a:t>
            </a:r>
            <a:r>
              <a:rPr lang="en-US" sz="1350" b="1" i="1" dirty="0">
                <a:solidFill>
                  <a:prstClr val="black"/>
                </a:solidFill>
                <a:effectLst>
                  <a:outerShdw blurRad="38100" dist="38100" dir="2700000" algn="tl">
                    <a:srgbClr val="C0C0C0"/>
                  </a:outerShdw>
                </a:effectLst>
                <a:latin typeface="Arial" pitchFamily="34" charset="0"/>
              </a:rPr>
              <a:t>Excellence</a:t>
            </a:r>
          </a:p>
        </p:txBody>
      </p:sp>
      <p:sp>
        <p:nvSpPr>
          <p:cNvPr id="15" name="Text Box 2"/>
          <p:cNvSpPr txBox="1">
            <a:spLocks noChangeArrowheads="1"/>
          </p:cNvSpPr>
          <p:nvPr userDrawn="1"/>
        </p:nvSpPr>
        <p:spPr bwMode="auto">
          <a:xfrm>
            <a:off x="4800600" y="3124200"/>
            <a:ext cx="4038600" cy="1143000"/>
          </a:xfrm>
          <a:prstGeom prst="rect">
            <a:avLst/>
          </a:prstGeom>
          <a:noFill/>
          <a:ln w="9525" algn="ctr">
            <a:noFill/>
            <a:miter lim="800000"/>
            <a:headEnd/>
            <a:tailEnd/>
          </a:ln>
          <a:effectLst/>
        </p:spPr>
        <p:txBody>
          <a:bodyPr anchor="ctr"/>
          <a:lstStyle/>
          <a:p>
            <a:pPr algn="r">
              <a:spcBef>
                <a:spcPct val="0"/>
              </a:spcBef>
              <a:defRPr/>
            </a:pPr>
            <a:endParaRPr lang="en-US" sz="1500" b="1" dirty="0">
              <a:solidFill>
                <a:prstClr val="black"/>
              </a:solidFill>
              <a:latin typeface="Arial" pitchFamily="34" charset="0"/>
            </a:endParaRPr>
          </a:p>
        </p:txBody>
      </p:sp>
      <p:sp>
        <p:nvSpPr>
          <p:cNvPr id="14" name="Content Placeholder 3"/>
          <p:cNvSpPr>
            <a:spLocks noGrp="1"/>
          </p:cNvSpPr>
          <p:nvPr>
            <p:ph sz="half" idx="2" hasCustomPrompt="1"/>
          </p:nvPr>
        </p:nvSpPr>
        <p:spPr>
          <a:xfrm>
            <a:off x="4648200" y="1600201"/>
            <a:ext cx="4038600" cy="1676400"/>
          </a:xfrm>
          <a:prstGeom prst="rect">
            <a:avLst/>
          </a:prstGeom>
        </p:spPr>
        <p:txBody>
          <a:bodyPr anchor="ctr" anchorCtr="0"/>
          <a:lstStyle>
            <a:lvl1pPr algn="r">
              <a:buNone/>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edit Briefing Title</a:t>
            </a:r>
          </a:p>
        </p:txBody>
      </p:sp>
      <p:sp>
        <p:nvSpPr>
          <p:cNvPr id="16" name="Content Placeholder 3"/>
          <p:cNvSpPr>
            <a:spLocks noGrp="1"/>
          </p:cNvSpPr>
          <p:nvPr>
            <p:ph sz="half" idx="10" hasCustomPrompt="1"/>
          </p:nvPr>
        </p:nvSpPr>
        <p:spPr>
          <a:xfrm>
            <a:off x="4283968" y="3657600"/>
            <a:ext cx="4402832" cy="533400"/>
          </a:xfrm>
          <a:prstGeom prst="rect">
            <a:avLst/>
          </a:prstGeom>
        </p:spPr>
        <p:txBody>
          <a:bodyPr anchor="ctr" anchorCtr="0"/>
          <a:lstStyle>
            <a:lvl1pPr algn="r">
              <a:buNone/>
              <a:defRPr sz="15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edit Date: DD MMM YYYY</a:t>
            </a:r>
          </a:p>
        </p:txBody>
      </p:sp>
      <p:sp>
        <p:nvSpPr>
          <p:cNvPr id="17" name="Content Placeholder 3"/>
          <p:cNvSpPr>
            <a:spLocks noGrp="1"/>
          </p:cNvSpPr>
          <p:nvPr>
            <p:ph sz="half" idx="11" hasCustomPrompt="1"/>
          </p:nvPr>
        </p:nvSpPr>
        <p:spPr>
          <a:xfrm>
            <a:off x="4648200" y="4495800"/>
            <a:ext cx="4038600" cy="1676400"/>
          </a:xfrm>
          <a:prstGeom prst="rect">
            <a:avLst/>
          </a:prstGeom>
        </p:spPr>
        <p:txBody>
          <a:bodyPr anchor="ctr" anchorCtr="0"/>
          <a:lstStyle>
            <a:lvl1pPr algn="r">
              <a:buNone/>
              <a:defRPr sz="15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Name, Rank, Office Symbol,   Air Force Research Laboratory (each on separate lines)</a:t>
            </a:r>
          </a:p>
          <a:p>
            <a:pPr lvl="0"/>
            <a:endParaRPr lang="en-US" dirty="0"/>
          </a:p>
        </p:txBody>
      </p:sp>
    </p:spTree>
    <p:extLst>
      <p:ext uri="{BB962C8B-B14F-4D97-AF65-F5344CB8AC3E}">
        <p14:creationId xmlns:p14="http://schemas.microsoft.com/office/powerpoint/2010/main" val="2556964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Header">
    <p:spTree>
      <p:nvGrpSpPr>
        <p:cNvPr id="1" name=""/>
        <p:cNvGrpSpPr/>
        <p:nvPr/>
      </p:nvGrpSpPr>
      <p:grpSpPr>
        <a:xfrm>
          <a:off x="0" y="0"/>
          <a:ext cx="0" cy="0"/>
          <a:chOff x="0" y="0"/>
          <a:chExt cx="0" cy="0"/>
        </a:xfrm>
      </p:grpSpPr>
      <p:grpSp>
        <p:nvGrpSpPr>
          <p:cNvPr id="11" name="Group 10"/>
          <p:cNvGrpSpPr/>
          <p:nvPr userDrawn="1"/>
        </p:nvGrpSpPr>
        <p:grpSpPr>
          <a:xfrm>
            <a:off x="0" y="70915"/>
            <a:ext cx="9144000" cy="1053831"/>
            <a:chOff x="0" y="70913"/>
            <a:chExt cx="9144000" cy="1053831"/>
          </a:xfrm>
        </p:grpSpPr>
        <p:pic>
          <p:nvPicPr>
            <p:cNvPr id="10" name="Picture 9"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31"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3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Tree>
    <p:extLst>
      <p:ext uri="{BB962C8B-B14F-4D97-AF65-F5344CB8AC3E}">
        <p14:creationId xmlns:p14="http://schemas.microsoft.com/office/powerpoint/2010/main" val="2133639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nchor="ctr" anchorCtr="0"/>
          <a:lstStyle>
            <a:lvl1pPr>
              <a:defRPr sz="24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8229600" cy="4525963"/>
          </a:xfrm>
          <a:prstGeom prst="rect">
            <a:avLst/>
          </a:prstGeom>
        </p:spPr>
        <p:txBody>
          <a:bodyPr/>
          <a:lstStyle>
            <a:lvl1pPr marL="270272" indent="-185738" defTabSz="670322">
              <a:lnSpc>
                <a:spcPct val="120000"/>
              </a:lnSpc>
              <a:spcBef>
                <a:spcPts val="450"/>
              </a:spcBef>
              <a:buFont typeface="Arial" pitchFamily="34" charset="0"/>
              <a:buChar char="•"/>
              <a:tabLst>
                <a:tab pos="404813" algn="l"/>
              </a:tabLst>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buFont typeface="Arial" pitchFamily="34" charset="0"/>
              <a:buChar char="•"/>
              <a:defRPr sz="1350" b="1">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87FA2BBB-512A-4683-BB1C-A438530DDA9E}" type="datetime1">
              <a:rPr lang="en-US" smtClean="0">
                <a:solidFill>
                  <a:prstClr val="black"/>
                </a:solidFill>
              </a:rPr>
              <a:t>6/2/2017</a:t>
            </a:fld>
            <a:endParaRPr lang="en-US"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grpSp>
        <p:nvGrpSpPr>
          <p:cNvPr id="7" name="Group 6"/>
          <p:cNvGrpSpPr/>
          <p:nvPr userDrawn="1"/>
        </p:nvGrpSpPr>
        <p:grpSpPr>
          <a:xfrm>
            <a:off x="0" y="70915"/>
            <a:ext cx="9144000" cy="1053831"/>
            <a:chOff x="0" y="70913"/>
            <a:chExt cx="9144000" cy="1053831"/>
          </a:xfrm>
        </p:grpSpPr>
        <p:pic>
          <p:nvPicPr>
            <p:cNvPr id="8" name="Picture 7"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9"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0"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Tree>
    <p:extLst>
      <p:ext uri="{BB962C8B-B14F-4D97-AF65-F5344CB8AC3E}">
        <p14:creationId xmlns:p14="http://schemas.microsoft.com/office/powerpoint/2010/main" val="619880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nchor="ctr" anchorCtr="0"/>
          <a:lstStyle>
            <a:lvl1pPr>
              <a:defRPr sz="24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2209800"/>
          </a:xfrm>
          <a:prstGeom prst="rect">
            <a:avLst/>
          </a:prstGeom>
        </p:spPr>
        <p:txBody>
          <a:bodyPr/>
          <a:lstStyle>
            <a:lvl1pPr>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buFont typeface="Arial" pitchFamily="34" charset="0"/>
              <a:buChar cha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1"/>
            <a:ext cx="4038600" cy="2209800"/>
          </a:xfrm>
          <a:prstGeom prst="rect">
            <a:avLst/>
          </a:prstGeom>
        </p:spPr>
        <p:txBody>
          <a:bodyPr/>
          <a:lstStyle>
            <a:lvl1pPr>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marL="15430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2571B51C-29AF-4D98-9167-9C2335553213}" type="datetime1">
              <a:rPr lang="en-US" smtClean="0">
                <a:solidFill>
                  <a:prstClr val="black"/>
                </a:solidFill>
              </a:rPr>
              <a:t>6/2/2017</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sp>
        <p:nvSpPr>
          <p:cNvPr id="8" name="Content Placeholder 2"/>
          <p:cNvSpPr>
            <a:spLocks noGrp="1"/>
          </p:cNvSpPr>
          <p:nvPr>
            <p:ph sz="half" idx="13"/>
          </p:nvPr>
        </p:nvSpPr>
        <p:spPr>
          <a:xfrm>
            <a:off x="457200" y="3886200"/>
            <a:ext cx="4038600" cy="2209800"/>
          </a:xfrm>
          <a:prstGeom prst="rect">
            <a:avLst/>
          </a:prstGeom>
        </p:spPr>
        <p:txBody>
          <a:bodyPr/>
          <a:lstStyle>
            <a:lvl1pPr>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buFont typeface="Arial" pitchFamily="34" charset="0"/>
              <a:buChar char="•"/>
              <a:defRPr sz="1200" b="1" baseline="0">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4648200" y="3886200"/>
            <a:ext cx="4038600" cy="2209800"/>
          </a:xfrm>
          <a:prstGeom prst="rect">
            <a:avLst/>
          </a:prstGeom>
        </p:spPr>
        <p:txBody>
          <a:bodyPr/>
          <a:lstStyle>
            <a:lvl1pPr>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buFont typeface="Arial" pitchFamily="34" charset="0"/>
              <a:buChar cha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0" y="70915"/>
            <a:ext cx="9144000" cy="1053831"/>
            <a:chOff x="0" y="70913"/>
            <a:chExt cx="9144000" cy="1053831"/>
          </a:xfrm>
        </p:grpSpPr>
        <p:pic>
          <p:nvPicPr>
            <p:cNvPr id="11" name="Picture 10"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2"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3"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Tree>
    <p:extLst>
      <p:ext uri="{BB962C8B-B14F-4D97-AF65-F5344CB8AC3E}">
        <p14:creationId xmlns:p14="http://schemas.microsoft.com/office/powerpoint/2010/main" val="1246732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nchor="ctr" anchorCtr="0"/>
          <a:lstStyle>
            <a:lvl1pPr>
              <a:defRPr sz="24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b="1">
                <a:latin typeface="Arial" pitchFamily="34" charset="0"/>
                <a:cs typeface="Arial" pitchFamily="34" charset="0"/>
              </a:defRPr>
            </a:lvl1pPr>
            <a:lvl2pPr>
              <a:defRPr sz="1800" b="1">
                <a:latin typeface="Arial" pitchFamily="34" charset="0"/>
                <a:cs typeface="Arial" pitchFamily="34" charset="0"/>
              </a:defRPr>
            </a:lvl2pPr>
            <a:lvl3pPr>
              <a:defRPr sz="1500" b="1">
                <a:latin typeface="Arial" pitchFamily="34" charset="0"/>
                <a:cs typeface="Arial" pitchFamily="34" charset="0"/>
              </a:defRPr>
            </a:lvl3pPr>
            <a:lvl4pPr>
              <a:defRPr sz="1350" b="1">
                <a:latin typeface="Arial" pitchFamily="34" charset="0"/>
                <a:cs typeface="Arial" pitchFamily="34" charset="0"/>
              </a:defRPr>
            </a:lvl4pPr>
            <a:lvl5pPr>
              <a:defRPr sz="1200" b="1">
                <a:latin typeface="Arial" pitchFamily="34" charset="0"/>
                <a:cs typeface="Arial"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3BECEB6-FEA7-47ED-8C52-79CD86319CBC}" type="datetime1">
              <a:rPr lang="en-US" smtClean="0">
                <a:solidFill>
                  <a:prstClr val="black"/>
                </a:solidFill>
              </a:rPr>
              <a:t>6/2/2017</a:t>
            </a:fld>
            <a:endParaRPr lang="en-US" dirty="0">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grpSp>
        <p:nvGrpSpPr>
          <p:cNvPr id="8" name="Group 7"/>
          <p:cNvGrpSpPr/>
          <p:nvPr userDrawn="1"/>
        </p:nvGrpSpPr>
        <p:grpSpPr>
          <a:xfrm>
            <a:off x="0" y="70915"/>
            <a:ext cx="9144000" cy="1053831"/>
            <a:chOff x="0" y="70913"/>
            <a:chExt cx="9144000" cy="1053831"/>
          </a:xfrm>
        </p:grpSpPr>
        <p:pic>
          <p:nvPicPr>
            <p:cNvPr id="9" name="Picture 8"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Tree>
    <p:extLst>
      <p:ext uri="{BB962C8B-B14F-4D97-AF65-F5344CB8AC3E}">
        <p14:creationId xmlns:p14="http://schemas.microsoft.com/office/powerpoint/2010/main" val="2088551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5" name="Text Box 49"/>
          <p:cNvSpPr txBox="1">
            <a:spLocks noChangeArrowheads="1"/>
          </p:cNvSpPr>
          <p:nvPr userDrawn="1"/>
        </p:nvSpPr>
        <p:spPr bwMode="auto">
          <a:xfrm>
            <a:off x="7315200" y="6577154"/>
            <a:ext cx="1828800" cy="253916"/>
          </a:xfrm>
          <a:prstGeom prst="rect">
            <a:avLst/>
          </a:prstGeom>
          <a:noFill/>
          <a:ln w="12700">
            <a:noFill/>
            <a:miter lim="800000"/>
            <a:headEnd type="none" w="sm" len="sm"/>
            <a:tailEnd type="none" w="sm" len="sm"/>
          </a:ln>
          <a:effectLst/>
        </p:spPr>
        <p:txBody>
          <a:bodyPr wrap="square" anchor="ctr">
            <a:spAutoFit/>
          </a:bodyPr>
          <a:lstStyle/>
          <a:p>
            <a:pPr algn="r">
              <a:spcBef>
                <a:spcPct val="50000"/>
              </a:spcBef>
            </a:pPr>
            <a:fld id="{FECCACFC-A1DF-4E05-81FF-9C3E99D1E2C5}" type="slidenum">
              <a:rPr lang="en-US" sz="1050">
                <a:solidFill>
                  <a:prstClr val="black"/>
                </a:solidFill>
                <a:latin typeface="Arial" pitchFamily="34" charset="0"/>
                <a:cs typeface="Arial" pitchFamily="34" charset="0"/>
              </a:rPr>
              <a:pPr algn="r">
                <a:spcBef>
                  <a:spcPct val="50000"/>
                </a:spcBef>
              </a:pPr>
              <a:t>‹#›</a:t>
            </a:fld>
            <a:endParaRPr lang="en-US" sz="1050" dirty="0">
              <a:solidFill>
                <a:prstClr val="black"/>
              </a:solidFill>
              <a:latin typeface="Arial" pitchFamily="34" charset="0"/>
              <a:cs typeface="Arial" pitchFamily="34" charset="0"/>
            </a:endParaRPr>
          </a:p>
        </p:txBody>
      </p:sp>
      <p:pic>
        <p:nvPicPr>
          <p:cNvPr id="4" name="Picture 62" descr="AFRL Shield transparent background 1INcopy"/>
          <p:cNvPicPr>
            <a:picLocks noChangeAspect="1" noChangeArrowheads="1"/>
          </p:cNvPicPr>
          <p:nvPr userDrawn="1"/>
        </p:nvPicPr>
        <p:blipFill>
          <a:blip r:embed="rId2" cstate="print">
            <a:lum bright="70000" contrast="-70000"/>
          </a:blip>
          <a:srcRect/>
          <a:stretch>
            <a:fillRect/>
          </a:stretch>
        </p:blipFill>
        <p:spPr bwMode="auto">
          <a:xfrm>
            <a:off x="2077846" y="1443568"/>
            <a:ext cx="4972645" cy="4937760"/>
          </a:xfrm>
          <a:prstGeom prst="rect">
            <a:avLst/>
          </a:prstGeom>
          <a:noFill/>
        </p:spPr>
      </p:pic>
      <p:sp>
        <p:nvSpPr>
          <p:cNvPr id="11" name="Text Box 5"/>
          <p:cNvSpPr txBox="1">
            <a:spLocks noChangeArrowheads="1"/>
          </p:cNvSpPr>
          <p:nvPr userDrawn="1"/>
        </p:nvSpPr>
        <p:spPr bwMode="auto">
          <a:xfrm>
            <a:off x="1691681" y="6594626"/>
            <a:ext cx="5760640" cy="184666"/>
          </a:xfrm>
          <a:prstGeom prst="rect">
            <a:avLst/>
          </a:prstGeom>
          <a:noFill/>
          <a:ln w="38100" cmpd="dbl">
            <a:noFill/>
            <a:miter lim="800000"/>
            <a:headEnd/>
            <a:tailEnd/>
          </a:ln>
        </p:spPr>
        <p:txBody>
          <a:bodyPr wrap="square">
            <a:spAutoFit/>
          </a:bodyPr>
          <a:lstStyle/>
          <a:p>
            <a:pPr algn="ctr"/>
            <a:r>
              <a:rPr lang="en-US" sz="600" b="1" dirty="0">
                <a:solidFill>
                  <a:prstClr val="black"/>
                </a:solidFill>
                <a:latin typeface="Arial" pitchFamily="34" charset="0"/>
              </a:rPr>
              <a:t>DISTRIBUTION STATEMENT A – Unclassified, Unlimited Distribution</a:t>
            </a:r>
            <a:endParaRPr lang="en-US" sz="600" dirty="0">
              <a:solidFill>
                <a:prstClr val="black"/>
              </a:solidFill>
              <a:latin typeface="Arial" pitchFamily="34" charset="0"/>
            </a:endParaRPr>
          </a:p>
        </p:txBody>
      </p:sp>
      <p:grpSp>
        <p:nvGrpSpPr>
          <p:cNvPr id="7" name="Group 6"/>
          <p:cNvGrpSpPr/>
          <p:nvPr userDrawn="1"/>
        </p:nvGrpSpPr>
        <p:grpSpPr>
          <a:xfrm>
            <a:off x="0" y="70915"/>
            <a:ext cx="9144000" cy="1053831"/>
            <a:chOff x="0" y="70913"/>
            <a:chExt cx="9144000" cy="1053831"/>
          </a:xfrm>
        </p:grpSpPr>
        <p:pic>
          <p:nvPicPr>
            <p:cNvPr id="8" name="Picture 7" descr="AFRL Shield.png"/>
            <p:cNvPicPr>
              <a:picLocks noChangeAspect="1"/>
            </p:cNvPicPr>
            <p:nvPr userDrawn="1"/>
          </p:nvPicPr>
          <p:blipFill>
            <a:blip r:embed="rId3"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4"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
        <p:nvSpPr>
          <p:cNvPr id="14" name="Text Placeholder 13"/>
          <p:cNvSpPr>
            <a:spLocks noGrp="1"/>
          </p:cNvSpPr>
          <p:nvPr>
            <p:ph type="body" sz="quarter" idx="10" hasCustomPrompt="1"/>
          </p:nvPr>
        </p:nvSpPr>
        <p:spPr>
          <a:xfrm>
            <a:off x="1187625" y="3"/>
            <a:ext cx="6840760" cy="1052735"/>
          </a:xfrm>
          <a:prstGeom prst="rect">
            <a:avLst/>
          </a:prstGeom>
        </p:spPr>
        <p:txBody>
          <a:bodyPr anchor="ctr"/>
          <a:lstStyle>
            <a:lvl1pPr algn="ctr">
              <a:buNone/>
              <a:defRPr b="1">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Questions?</a:t>
            </a:r>
          </a:p>
        </p:txBody>
      </p:sp>
      <p:pic>
        <p:nvPicPr>
          <p:cNvPr id="13" name="Picture 2" descr="C:\Users\HectorHA\AppData\Local\Microsoft\Windows\Temporary Internet Files\Content.Outlook\MKL35CXM\AFRL Globe no tag.jpg"/>
          <p:cNvPicPr>
            <a:picLocks noChangeAspect="1" noChangeArrowheads="1"/>
          </p:cNvPicPr>
          <p:nvPr userDrawn="1"/>
        </p:nvPicPr>
        <p:blipFill>
          <a:blip r:embed="rId5" cstate="print"/>
          <a:srcRect/>
          <a:stretch>
            <a:fillRect/>
          </a:stretch>
        </p:blipFill>
        <p:spPr bwMode="auto">
          <a:xfrm>
            <a:off x="7164288" y="6288205"/>
            <a:ext cx="1402948" cy="557438"/>
          </a:xfrm>
          <a:prstGeom prst="rect">
            <a:avLst/>
          </a:prstGeom>
          <a:noFill/>
        </p:spPr>
      </p:pic>
    </p:spTree>
    <p:extLst>
      <p:ext uri="{BB962C8B-B14F-4D97-AF65-F5344CB8AC3E}">
        <p14:creationId xmlns:p14="http://schemas.microsoft.com/office/powerpoint/2010/main" val="1557198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6348" indent="0">
              <a:buNone/>
              <a:defRPr sz="1400"/>
            </a:lvl2pPr>
            <a:lvl3pPr marL="912697" indent="0">
              <a:buNone/>
              <a:defRPr sz="1200"/>
            </a:lvl3pPr>
            <a:lvl4pPr marL="1369043" indent="0">
              <a:buNone/>
              <a:defRPr sz="1000"/>
            </a:lvl4pPr>
            <a:lvl5pPr marL="1825393" indent="0">
              <a:buNone/>
              <a:defRPr sz="1000"/>
            </a:lvl5pPr>
            <a:lvl6pPr marL="2281739" indent="0">
              <a:buNone/>
              <a:defRPr sz="1000"/>
            </a:lvl6pPr>
            <a:lvl7pPr marL="2738089" indent="0">
              <a:buNone/>
              <a:defRPr sz="1000"/>
            </a:lvl7pPr>
            <a:lvl8pPr marL="3194434" indent="0">
              <a:buNone/>
              <a:defRPr sz="1000"/>
            </a:lvl8pPr>
            <a:lvl9pPr marL="3650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1A7B11-8649-4B76-B6FB-5588E6D90637}"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233276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1A5C61BD-C84D-4EB0-8507-76FB0A967EE9}" type="datetime1">
              <a:rPr lang="en-US" smtClean="0">
                <a:solidFill>
                  <a:prstClr val="black"/>
                </a:solidFill>
              </a:rPr>
              <a:t>6/2/2017</a:t>
            </a:fld>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CA3CC195-FFDE-4F56-BFB4-72B34B81F8E9}"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144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1406525"/>
            <a:ext cx="7772400" cy="4587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638175" y="534988"/>
            <a:ext cx="7772400" cy="715962"/>
          </a:xfrm>
          <a:prstGeom prst="rect">
            <a:avLst/>
          </a:prstGeom>
        </p:spPr>
        <p:txBody>
          <a:bodyPr/>
          <a:lstStyle/>
          <a:p>
            <a:r>
              <a:rPr lang="en-US" dirty="0"/>
              <a:t>Click to edit Master title style</a:t>
            </a:r>
          </a:p>
        </p:txBody>
      </p:sp>
      <p:sp>
        <p:nvSpPr>
          <p:cNvPr id="2" name="TextBox 1"/>
          <p:cNvSpPr txBox="1"/>
          <p:nvPr userDrawn="1"/>
        </p:nvSpPr>
        <p:spPr>
          <a:xfrm>
            <a:off x="3995738" y="6488668"/>
            <a:ext cx="1057275" cy="300082"/>
          </a:xfrm>
          <a:prstGeom prst="rect">
            <a:avLst/>
          </a:prstGeom>
          <a:solidFill>
            <a:schemeClr val="bg1"/>
          </a:solidFill>
        </p:spPr>
        <p:txBody>
          <a:bodyPr wrap="square" rtlCol="0">
            <a:spAutoFit/>
          </a:bodyPr>
          <a:lstStyle/>
          <a:p>
            <a:endParaRPr lang="en-US" sz="1350" dirty="0"/>
          </a:p>
        </p:txBody>
      </p:sp>
    </p:spTree>
    <p:extLst>
      <p:ext uri="{BB962C8B-B14F-4D97-AF65-F5344CB8AC3E}">
        <p14:creationId xmlns:p14="http://schemas.microsoft.com/office/powerpoint/2010/main" val="1395498738"/>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a:t>
            </a:r>
            <a:r>
              <a:rPr lang="en-US" dirty="0" err="1">
                <a:solidFill>
                  <a:prstClr val="black"/>
                </a:solidFill>
              </a:rPr>
              <a:t>public</a:t>
            </a:r>
            <a:r>
              <a:rPr lang="en-US" dirty="0">
                <a:solidFill>
                  <a:prstClr val="black"/>
                </a:solidFill>
              </a:rPr>
              <a:t> release </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57A4D336-85CB-48D6-9652-E43D9252F115}" type="datetime1">
              <a:rPr lang="en-US" smtClean="0">
                <a:solidFill>
                  <a:prstClr val="black"/>
                </a:solidFill>
              </a:rPr>
              <a:t>6/2/2017</a:t>
            </a:fld>
            <a:endParaRPr lang="en-US" dirty="0">
              <a:solidFill>
                <a:prstClr val="black"/>
              </a:solidFill>
            </a:endParaRPr>
          </a:p>
        </p:txBody>
      </p:sp>
      <p:sp>
        <p:nvSpPr>
          <p:cNvPr id="8" name="Footer Placeholder 4"/>
          <p:cNvSpPr>
            <a:spLocks noGrp="1"/>
          </p:cNvSpPr>
          <p:nvPr>
            <p:ph type="ftr" sz="quarter" idx="11"/>
          </p:nvPr>
        </p:nvSpPr>
        <p:spPr>
          <a:xfrm>
            <a:off x="3124200" y="6492876"/>
            <a:ext cx="2895600" cy="365125"/>
          </a:xfrm>
          <a:prstGeom prst="rect">
            <a:avLst/>
          </a:prstGeom>
          <a:solidFill>
            <a:schemeClr val="bg1"/>
          </a:solidFill>
        </p:spPr>
        <p:txBody>
          <a:bodyPr/>
          <a:lstStyle>
            <a:lvl1pPr>
              <a:defRPr/>
            </a:lvl1pPr>
          </a:lstStyle>
          <a:p>
            <a:pPr>
              <a:defRPr/>
            </a:pPr>
            <a:endParaRPr lang="en-US" dirty="0">
              <a:solidFill>
                <a:prstClr val="black"/>
              </a:solidFill>
            </a:endParaRPr>
          </a:p>
        </p:txBody>
      </p:sp>
      <p:sp>
        <p:nvSpPr>
          <p:cNvPr id="9" name="Slide Number Placeholder 5"/>
          <p:cNvSpPr>
            <a:spLocks noGrp="1"/>
          </p:cNvSpPr>
          <p:nvPr>
            <p:ph type="sldNum" sz="quarter" idx="12"/>
          </p:nvPr>
        </p:nvSpPr>
        <p:spPr>
          <a:xfrm>
            <a:off x="6951410" y="6492877"/>
            <a:ext cx="2133600" cy="365125"/>
          </a:xfrm>
          <a:prstGeom prst="rect">
            <a:avLst/>
          </a:prstGeom>
        </p:spPr>
        <p:txBody>
          <a:bodyPr/>
          <a:lstStyle>
            <a:lvl1pPr>
              <a:defRPr/>
            </a:lvl1pPr>
          </a:lstStyle>
          <a:p>
            <a:pPr>
              <a:defRPr/>
            </a:pPr>
            <a:fld id="{04BE6242-DF07-4042-A0DC-6096C4EAC8F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65831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5ADA45B-4275-4D44-8BF3-1401FA9EB435}" type="datetime1">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FF15-72FC-4BEE-84E9-F3C0C56C5378}" type="slidenum">
              <a:rPr lang="en-US" smtClean="0"/>
              <a:t>‹#›</a:t>
            </a:fld>
            <a:endParaRPr lang="en-US"/>
          </a:p>
        </p:txBody>
      </p:sp>
    </p:spTree>
    <p:extLst>
      <p:ext uri="{BB962C8B-B14F-4D97-AF65-F5344CB8AC3E}">
        <p14:creationId xmlns:p14="http://schemas.microsoft.com/office/powerpoint/2010/main" val="1537433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2"/>
            <a:ext cx="8077200" cy="46021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eaLnBrk="0" hangingPunct="0">
              <a:defRPr b="0" i="0">
                <a:solidFill>
                  <a:srgbClr val="EEECE1">
                    <a:shade val="50000"/>
                    <a:satMod val="200000"/>
                  </a:srgbClr>
                </a:solidFill>
                <a:cs typeface="Arial" charset="0"/>
              </a:defRPr>
            </a:lvl1pPr>
          </a:lstStyle>
          <a:p>
            <a:pPr>
              <a:defRPr/>
            </a:pPr>
            <a:fld id="{5D9DD050-84DD-4697-8CCF-1F813AC6C655}" type="datetime1">
              <a:rPr lang="en-US" smtClean="0"/>
              <a:t>6/2/2017</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eaLnBrk="0" hangingPunct="0">
              <a:defRPr b="0" i="0">
                <a:solidFill>
                  <a:srgbClr val="EEECE1">
                    <a:shade val="50000"/>
                    <a:satMod val="200000"/>
                  </a:srgbClr>
                </a:solidFill>
                <a:cs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eaLnBrk="0" hangingPunct="0">
              <a:defRPr b="0" i="0">
                <a:solidFill>
                  <a:srgbClr val="EEECE1">
                    <a:shade val="50000"/>
                    <a:satMod val="200000"/>
                  </a:srgbClr>
                </a:solidFill>
                <a:cs typeface="Arial" charset="0"/>
              </a:defRPr>
            </a:lvl1pPr>
          </a:lstStyle>
          <a:p>
            <a:pPr>
              <a:defRPr/>
            </a:pPr>
            <a:fld id="{1D3C5F83-8DB3-4579-87FA-C6F2700DCC0D}" type="slidenum">
              <a:rPr lang="en-US"/>
              <a:pPr>
                <a:defRPr/>
              </a:pPr>
              <a:t>‹#›</a:t>
            </a:fld>
            <a:endParaRPr lang="en-US"/>
          </a:p>
        </p:txBody>
      </p:sp>
    </p:spTree>
    <p:extLst>
      <p:ext uri="{BB962C8B-B14F-4D97-AF65-F5344CB8AC3E}">
        <p14:creationId xmlns:p14="http://schemas.microsoft.com/office/powerpoint/2010/main" val="38998877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524002"/>
            <a:ext cx="8229600" cy="4602163"/>
          </a:xfrm>
          <a:prstGeom prst="rect">
            <a:avLst/>
          </a:prstGeo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eaLnBrk="0" hangingPunct="0">
              <a:defRPr b="0" i="0">
                <a:solidFill>
                  <a:srgbClr val="EEECE1">
                    <a:shade val="50000"/>
                    <a:satMod val="200000"/>
                  </a:srgbClr>
                </a:solidFill>
                <a:cs typeface="Arial" charset="0"/>
              </a:defRPr>
            </a:lvl1pPr>
          </a:lstStyle>
          <a:p>
            <a:pPr>
              <a:defRPr/>
            </a:pPr>
            <a:fld id="{EAF9821B-EC2A-44FB-BCEF-CA352B17573E}" type="datetime1">
              <a:rPr lang="en-US" smtClean="0"/>
              <a:t>6/2/2017</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eaLnBrk="0" hangingPunct="0">
              <a:defRPr b="0" i="0">
                <a:solidFill>
                  <a:srgbClr val="EEECE1">
                    <a:shade val="50000"/>
                    <a:satMod val="200000"/>
                  </a:srgbClr>
                </a:solidFill>
                <a:cs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eaLnBrk="0" hangingPunct="0">
              <a:defRPr b="0" i="0">
                <a:solidFill>
                  <a:srgbClr val="EEECE1">
                    <a:shade val="50000"/>
                    <a:satMod val="200000"/>
                  </a:srgbClr>
                </a:solidFill>
                <a:cs typeface="Arial" charset="0"/>
              </a:defRPr>
            </a:lvl1pPr>
          </a:lstStyle>
          <a:p>
            <a:pPr>
              <a:defRPr/>
            </a:pPr>
            <a:fld id="{CE58E4CF-7A96-4529-8508-871265F2F0F7}" type="slidenum">
              <a:rPr lang="en-US"/>
              <a:pPr>
                <a:defRPr/>
              </a:pPr>
              <a:t>‹#›</a:t>
            </a:fld>
            <a:endParaRPr lang="en-US"/>
          </a:p>
        </p:txBody>
      </p:sp>
    </p:spTree>
    <p:extLst>
      <p:ext uri="{BB962C8B-B14F-4D97-AF65-F5344CB8AC3E}">
        <p14:creationId xmlns:p14="http://schemas.microsoft.com/office/powerpoint/2010/main" val="2837355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8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2"/>
            <a:ext cx="8077200" cy="46021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5"/>
          <p:cNvSpPr>
            <a:spLocks noGrp="1"/>
          </p:cNvSpPr>
          <p:nvPr>
            <p:ph type="dt" sz="half" idx="10"/>
          </p:nvPr>
        </p:nvSpPr>
        <p:spPr>
          <a:xfrm>
            <a:off x="457200" y="6245225"/>
            <a:ext cx="2133600" cy="476250"/>
          </a:xfrm>
          <a:prstGeom prst="rect">
            <a:avLst/>
          </a:prstGeom>
        </p:spPr>
        <p:txBody>
          <a:bodyPr/>
          <a:lstStyle>
            <a:lvl1pPr>
              <a:defRPr>
                <a:solidFill>
                  <a:srgbClr val="000000"/>
                </a:solidFill>
                <a:latin typeface="Arial" charset="0"/>
              </a:defRPr>
            </a:lvl1pPr>
          </a:lstStyle>
          <a:p>
            <a:pPr eaLnBrk="0" fontAlgn="base" hangingPunct="0">
              <a:spcBef>
                <a:spcPct val="0"/>
              </a:spcBef>
              <a:spcAft>
                <a:spcPct val="0"/>
              </a:spcAft>
              <a:defRPr/>
            </a:pPr>
            <a:fld id="{95BD5BA8-29DC-421E-9774-FE615C9DD71E}" type="datetime1">
              <a:rPr lang="en-US" smtClean="0"/>
              <a:t>6/2/2017</a:t>
            </a:fld>
            <a:endParaRPr lang="en-US"/>
          </a:p>
        </p:txBody>
      </p:sp>
      <p:sp>
        <p:nvSpPr>
          <p:cNvPr id="5" name="Footer Placeholder 6"/>
          <p:cNvSpPr>
            <a:spLocks noGrp="1"/>
          </p:cNvSpPr>
          <p:nvPr>
            <p:ph type="ftr" sz="quarter" idx="11"/>
          </p:nvPr>
        </p:nvSpPr>
        <p:spPr>
          <a:xfrm>
            <a:off x="2590800" y="6483350"/>
            <a:ext cx="4238016" cy="476250"/>
          </a:xfrm>
          <a:prstGeom prst="rect">
            <a:avLst/>
          </a:prstGeom>
        </p:spPr>
        <p:txBody>
          <a:bodyPr/>
          <a:lstStyle>
            <a:lvl1pPr>
              <a:defRPr>
                <a:solidFill>
                  <a:srgbClr val="000000"/>
                </a:solidFill>
                <a:latin typeface="Arial" charset="0"/>
              </a:defRPr>
            </a:lvl1pPr>
          </a:lstStyle>
          <a:p>
            <a:pPr eaLnBrk="0" fontAlgn="base" hangingPunct="0">
              <a:spcBef>
                <a:spcPct val="0"/>
              </a:spcBef>
              <a:spcAft>
                <a:spcPct val="0"/>
              </a:spcAft>
              <a:defRPr/>
            </a:pPr>
            <a:endParaRPr lang="en-US" dirty="0"/>
          </a:p>
        </p:txBody>
      </p:sp>
      <p:sp>
        <p:nvSpPr>
          <p:cNvPr id="6" name="Slide Number Placeholder 7"/>
          <p:cNvSpPr>
            <a:spLocks noGrp="1"/>
          </p:cNvSpPr>
          <p:nvPr>
            <p:ph type="sldNum" sz="quarter" idx="12"/>
          </p:nvPr>
        </p:nvSpPr>
        <p:spPr>
          <a:xfrm>
            <a:off x="7010400" y="6381750"/>
            <a:ext cx="2133600" cy="476250"/>
          </a:xfrm>
          <a:prstGeom prst="rect">
            <a:avLst/>
          </a:prstGeom>
        </p:spPr>
        <p:txBody>
          <a:bodyPr/>
          <a:lstStyle>
            <a:lvl1pPr>
              <a:defRPr>
                <a:solidFill>
                  <a:srgbClr val="000000"/>
                </a:solidFill>
                <a:latin typeface="Arial" charset="0"/>
              </a:defRPr>
            </a:lvl1pPr>
          </a:lstStyle>
          <a:p>
            <a:pPr eaLnBrk="0" fontAlgn="base" hangingPunct="0">
              <a:spcBef>
                <a:spcPct val="0"/>
              </a:spcBef>
              <a:spcAft>
                <a:spcPct val="0"/>
              </a:spcAft>
              <a:defRPr/>
            </a:pPr>
            <a:fld id="{9834AF2E-103C-4E04-BD45-6C2EE4882B8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6294532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defTabSz="685800">
              <a:defRPr/>
            </a:pPr>
            <a:fld id="{D91FA376-E7BB-4E4A-ABEB-E0C4BAB8C539}" type="datetime1">
              <a:rPr lang="en-US" sz="1350" smtClean="0">
                <a:solidFill>
                  <a:prstClr val="black"/>
                </a:solidFill>
              </a:rPr>
              <a:pPr defTabSz="685800">
                <a:defRPr/>
              </a:pPr>
              <a:t>6/2/2017</a:t>
            </a:fld>
            <a:endParaRPr lang="en-US" sz="1350">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defTabSz="685800">
              <a:defRPr/>
            </a:pPr>
            <a:fld id="{70BAF259-9277-403D-B545-800C78C71C00}" type="slidenum">
              <a:rPr lang="en-US" sz="1350" smtClean="0">
                <a:solidFill>
                  <a:prstClr val="black"/>
                </a:solidFill>
              </a:rPr>
              <a:pPr defTabSz="685800">
                <a:defRPr/>
              </a:pPr>
              <a:t>‹#›</a:t>
            </a:fld>
            <a:endParaRPr lang="en-US" sz="1350">
              <a:solidFill>
                <a:prstClr val="black"/>
              </a:solidFill>
            </a:endParaRPr>
          </a:p>
        </p:txBody>
      </p:sp>
      <p:sp>
        <p:nvSpPr>
          <p:cNvPr id="8" name="TextBox 7"/>
          <p:cNvSpPr txBox="1"/>
          <p:nvPr userDrawn="1"/>
        </p:nvSpPr>
        <p:spPr>
          <a:xfrm>
            <a:off x="4114800" y="6481762"/>
            <a:ext cx="900113" cy="300082"/>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3028950" y="6471697"/>
            <a:ext cx="3086100" cy="365125"/>
          </a:xfrm>
          <a:prstGeom prst="rect">
            <a:avLst/>
          </a:prstGeom>
          <a:noFill/>
        </p:spPr>
        <p:txBody>
          <a:bodyPr/>
          <a:lstStyle>
            <a:lvl1pPr>
              <a:defRPr sz="1050"/>
            </a:lvl1pPr>
          </a:lstStyle>
          <a:p>
            <a:pPr>
              <a:defRPr/>
            </a:pPr>
            <a:endParaRPr lang="en-US" dirty="0">
              <a:solidFill>
                <a:prstClr val="black"/>
              </a:solidFill>
            </a:endParaRPr>
          </a:p>
        </p:txBody>
      </p:sp>
    </p:spTree>
    <p:extLst>
      <p:ext uri="{BB962C8B-B14F-4D97-AF65-F5344CB8AC3E}">
        <p14:creationId xmlns:p14="http://schemas.microsoft.com/office/powerpoint/2010/main" val="4713943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524002"/>
            <a:ext cx="8229600" cy="4602163"/>
          </a:xfrm>
          <a:prstGeom prst="rect">
            <a:avLst/>
          </a:prstGeo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28650" y="6356351"/>
            <a:ext cx="2057400" cy="365125"/>
          </a:xfrm>
          <a:prstGeom prst="rect">
            <a:avLst/>
          </a:prstGeom>
        </p:spPr>
        <p:txBody>
          <a:bodyPr/>
          <a:lstStyle>
            <a:lvl1pPr fontAlgn="base">
              <a:spcBef>
                <a:spcPct val="0"/>
              </a:spcBef>
              <a:spcAft>
                <a:spcPct val="0"/>
              </a:spcAft>
              <a:defRPr>
                <a:latin typeface="Arial" charset="0"/>
              </a:defRPr>
            </a:lvl1pPr>
          </a:lstStyle>
          <a:p>
            <a:pPr>
              <a:defRPr/>
            </a:pPr>
            <a:fld id="{4CB77B48-6077-4EE5-A4BC-767D91564423}" type="datetime1">
              <a:rPr lang="en-US" smtClean="0">
                <a:solidFill>
                  <a:prstClr val="black">
                    <a:tint val="75000"/>
                  </a:prstClr>
                </a:solidFill>
              </a:rPr>
              <a:t>6/2/2017</a:t>
            </a:fld>
            <a:endParaRPr lang="en-US">
              <a:solidFill>
                <a:prstClr val="black">
                  <a:tint val="75000"/>
                </a:prstClr>
              </a:solidFill>
            </a:endParaRPr>
          </a:p>
        </p:txBody>
      </p:sp>
      <p:sp>
        <p:nvSpPr>
          <p:cNvPr id="5" name="Rectangle 5"/>
          <p:cNvSpPr>
            <a:spLocks noGrp="1" noChangeArrowheads="1"/>
          </p:cNvSpPr>
          <p:nvPr>
            <p:ph type="ftr" sz="quarter" idx="11"/>
          </p:nvPr>
        </p:nvSpPr>
        <p:spPr>
          <a:xfrm>
            <a:off x="3028950" y="6517532"/>
            <a:ext cx="3429000" cy="340469"/>
          </a:xfrm>
          <a:prstGeom prst="rect">
            <a:avLst/>
          </a:prstGeom>
          <a:solidFill>
            <a:schemeClr val="bg1"/>
          </a:solidFill>
        </p:spPr>
        <p:txBody>
          <a:bodyPr/>
          <a:lstStyle>
            <a:lvl1pPr fontAlgn="base">
              <a:spcBef>
                <a:spcPct val="0"/>
              </a:spcBef>
              <a:spcAft>
                <a:spcPct val="0"/>
              </a:spcAft>
              <a:defRPr sz="1050">
                <a:solidFill>
                  <a:schemeClr val="tx1"/>
                </a:solidFill>
                <a:latin typeface="Arial" charset="0"/>
              </a:defRPr>
            </a:lvl1pPr>
          </a:lstStyle>
          <a:p>
            <a:pPr>
              <a:defRPr/>
            </a:pPr>
            <a:endParaRPr lang="en-US" dirty="0"/>
          </a:p>
        </p:txBody>
      </p:sp>
      <p:sp>
        <p:nvSpPr>
          <p:cNvPr id="6" name="Rectangle 6"/>
          <p:cNvSpPr>
            <a:spLocks noGrp="1" noChangeArrowheads="1"/>
          </p:cNvSpPr>
          <p:nvPr>
            <p:ph type="sldNum" sz="quarter" idx="12"/>
          </p:nvPr>
        </p:nvSpPr>
        <p:spPr>
          <a:xfrm>
            <a:off x="6457950" y="6356351"/>
            <a:ext cx="2057400" cy="365125"/>
          </a:xfrm>
          <a:prstGeom prst="rect">
            <a:avLst/>
          </a:prstGeom>
        </p:spPr>
        <p:txBody>
          <a:bodyPr/>
          <a:lstStyle>
            <a:lvl1pPr fontAlgn="base">
              <a:spcBef>
                <a:spcPct val="0"/>
              </a:spcBef>
              <a:spcAft>
                <a:spcPct val="0"/>
              </a:spcAft>
              <a:defRPr>
                <a:latin typeface="Arial" charset="0"/>
              </a:defRPr>
            </a:lvl1pPr>
          </a:lstStyle>
          <a:p>
            <a:pPr>
              <a:defRPr/>
            </a:pPr>
            <a:fld id="{4E0ADD11-5FEA-4066-972E-888A098A92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555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Slide Header">
    <p:spTree>
      <p:nvGrpSpPr>
        <p:cNvPr id="1" name=""/>
        <p:cNvGrpSpPr/>
        <p:nvPr/>
      </p:nvGrpSpPr>
      <p:grpSpPr>
        <a:xfrm>
          <a:off x="0" y="0"/>
          <a:ext cx="0" cy="0"/>
          <a:chOff x="0" y="0"/>
          <a:chExt cx="0" cy="0"/>
        </a:xfrm>
      </p:grpSpPr>
      <p:sp>
        <p:nvSpPr>
          <p:cNvPr id="5" name="Title 1"/>
          <p:cNvSpPr>
            <a:spLocks noGrp="1"/>
          </p:cNvSpPr>
          <p:nvPr>
            <p:ph type="title"/>
          </p:nvPr>
        </p:nvSpPr>
        <p:spPr>
          <a:xfrm>
            <a:off x="1143000" y="0"/>
            <a:ext cx="6858000" cy="1143000"/>
          </a:xfrm>
          <a:prstGeom prst="rect">
            <a:avLst/>
          </a:prstGeom>
        </p:spPr>
        <p:txBody>
          <a:bodyPr anchor="ctr" anchorCtr="0"/>
          <a:lstStyle>
            <a:lvl1pPr>
              <a:defRPr sz="2100" b="1">
                <a:latin typeface="Arial" pitchFamily="34" charset="0"/>
                <a:cs typeface="Arial" pitchFamily="34" charset="0"/>
              </a:defRPr>
            </a:lvl1pPr>
          </a:lstStyle>
          <a:p>
            <a:r>
              <a:rPr lang="en-US"/>
              <a:t>Click to edit Master title style</a:t>
            </a:r>
            <a:endParaRPr lang="en-US" dirty="0"/>
          </a:p>
        </p:txBody>
      </p:sp>
      <p:sp>
        <p:nvSpPr>
          <p:cNvPr id="3" name="Rectangle 5"/>
          <p:cNvSpPr>
            <a:spLocks noGrp="1" noChangeArrowheads="1"/>
          </p:cNvSpPr>
          <p:nvPr>
            <p:ph type="ftr" sz="quarter" idx="11"/>
          </p:nvPr>
        </p:nvSpPr>
        <p:spPr>
          <a:xfrm>
            <a:off x="3028950" y="6517532"/>
            <a:ext cx="3429000" cy="340469"/>
          </a:xfrm>
          <a:prstGeom prst="rect">
            <a:avLst/>
          </a:prstGeom>
          <a:solidFill>
            <a:schemeClr val="bg1"/>
          </a:solidFill>
        </p:spPr>
        <p:txBody>
          <a:bodyPr/>
          <a:lstStyle>
            <a:lvl1pPr fontAlgn="base">
              <a:spcBef>
                <a:spcPct val="0"/>
              </a:spcBef>
              <a:spcAft>
                <a:spcPct val="0"/>
              </a:spcAft>
              <a:defRPr sz="1050">
                <a:solidFill>
                  <a:schemeClr val="tx1"/>
                </a:solidFill>
                <a:latin typeface="Arial" charset="0"/>
              </a:defRPr>
            </a:lvl1pPr>
          </a:lstStyle>
          <a:p>
            <a:pPr>
              <a:defRPr/>
            </a:pPr>
            <a:endParaRPr lang="en-US" dirty="0"/>
          </a:p>
        </p:txBody>
      </p:sp>
    </p:spTree>
    <p:extLst>
      <p:ext uri="{BB962C8B-B14F-4D97-AF65-F5344CB8AC3E}">
        <p14:creationId xmlns:p14="http://schemas.microsoft.com/office/powerpoint/2010/main" val="12036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6348" indent="0">
              <a:buNone/>
              <a:defRPr sz="2800"/>
            </a:lvl2pPr>
            <a:lvl3pPr marL="912697" indent="0">
              <a:buNone/>
              <a:defRPr sz="2400"/>
            </a:lvl3pPr>
            <a:lvl4pPr marL="1369043" indent="0">
              <a:buNone/>
              <a:defRPr sz="2000"/>
            </a:lvl4pPr>
            <a:lvl5pPr marL="1825393" indent="0">
              <a:buNone/>
              <a:defRPr sz="2000"/>
            </a:lvl5pPr>
            <a:lvl6pPr marL="2281739" indent="0">
              <a:buNone/>
              <a:defRPr sz="2000"/>
            </a:lvl6pPr>
            <a:lvl7pPr marL="2738089" indent="0">
              <a:buNone/>
              <a:defRPr sz="2000"/>
            </a:lvl7pPr>
            <a:lvl8pPr marL="3194434" indent="0">
              <a:buNone/>
              <a:defRPr sz="2000"/>
            </a:lvl8pPr>
            <a:lvl9pPr marL="3650783"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6348" indent="0">
              <a:buNone/>
              <a:defRPr sz="1400"/>
            </a:lvl2pPr>
            <a:lvl3pPr marL="912697" indent="0">
              <a:buNone/>
              <a:defRPr sz="1200"/>
            </a:lvl3pPr>
            <a:lvl4pPr marL="1369043" indent="0">
              <a:buNone/>
              <a:defRPr sz="1000"/>
            </a:lvl4pPr>
            <a:lvl5pPr marL="1825393" indent="0">
              <a:buNone/>
              <a:defRPr sz="1000"/>
            </a:lvl5pPr>
            <a:lvl6pPr marL="2281739" indent="0">
              <a:buNone/>
              <a:defRPr sz="1000"/>
            </a:lvl6pPr>
            <a:lvl7pPr marL="2738089" indent="0">
              <a:buNone/>
              <a:defRPr sz="1000"/>
            </a:lvl7pPr>
            <a:lvl8pPr marL="3194434" indent="0">
              <a:buNone/>
              <a:defRPr sz="1000"/>
            </a:lvl8pPr>
            <a:lvl9pPr marL="3650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1A7B11-8649-4B76-B6FB-5588E6D90637}"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3F984-2514-44AA-A836-EABF08886DAB}" type="slidenum">
              <a:rPr lang="en-US" smtClean="0"/>
              <a:t>‹#›</a:t>
            </a:fld>
            <a:endParaRPr lang="en-US"/>
          </a:p>
        </p:txBody>
      </p:sp>
    </p:spTree>
    <p:extLst>
      <p:ext uri="{BB962C8B-B14F-4D97-AF65-F5344CB8AC3E}">
        <p14:creationId xmlns:p14="http://schemas.microsoft.com/office/powerpoint/2010/main" val="4129027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91141-3C26-49F8-BEF4-4ECE9D8489B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655573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CC355A-440B-4E40-A441-40079CFE447D}"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3058320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7923E4-610D-41CA-922A-A3AF1C5BAA86}"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01488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AE9A01-BE3F-4310-87AE-1F9B1902DB7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238834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Content Placeholder 2"/>
          <p:cNvSpPr>
            <a:spLocks noGrp="1"/>
          </p:cNvSpPr>
          <p:nvPr>
            <p:ph sz="half" idx="1"/>
          </p:nvPr>
        </p:nvSpPr>
        <p:spPr>
          <a:xfrm>
            <a:off x="457200" y="1524008"/>
            <a:ext cx="80772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516891ED-A85C-4554-9548-7CF53FC9D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6099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a:t>Click to edit Master title style</a:t>
            </a:r>
          </a:p>
        </p:txBody>
      </p:sp>
      <p:sp>
        <p:nvSpPr>
          <p:cNvPr id="3" name="Text Placeholder 2"/>
          <p:cNvSpPr>
            <a:spLocks noGrp="1"/>
          </p:cNvSpPr>
          <p:nvPr>
            <p:ph type="body" sz="half" idx="1"/>
          </p:nvPr>
        </p:nvSpPr>
        <p:spPr>
          <a:xfrm>
            <a:off x="457200" y="1524008"/>
            <a:ext cx="82296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EED36F27-181D-46D8-AE2C-D156A75FC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664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2057400"/>
            <a:ext cx="41529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p:txBody>
          <a:bodyPr/>
          <a:lstStyle>
            <a:lvl3pPr lvl="2">
              <a:defRPr>
                <a:latin typeface="Arial" pitchFamily="34" charset="0"/>
                <a:cs typeface="+mn-cs"/>
              </a:defRPr>
            </a:lvl3pPr>
          </a:lstStyle>
          <a:p>
            <a:pPr lvl="2">
              <a:defRPr/>
            </a:pPr>
            <a:fld id="{3C4C1F32-0B8B-4F83-8ACA-0B1F133D265F}" type="slidenum">
              <a:rPr lang="en-US">
                <a:solidFill>
                  <a:srgbClr val="000000"/>
                </a:solidFill>
              </a:rPr>
              <a:pPr lvl="2">
                <a:defRPr/>
              </a:pPr>
              <a:t>‹#›</a:t>
            </a:fld>
            <a:endParaRPr lang="en-US">
              <a:solidFill>
                <a:srgbClr val="000000"/>
              </a:solidFill>
            </a:endParaRPr>
          </a:p>
        </p:txBody>
      </p:sp>
    </p:spTree>
    <p:extLst>
      <p:ext uri="{BB962C8B-B14F-4D97-AF65-F5344CB8AC3E}">
        <p14:creationId xmlns:p14="http://schemas.microsoft.com/office/powerpoint/2010/main" val="3584385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3F3ABA-72D7-4197-9D6C-A6F79E3F8BE7}" type="datetime1">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4B3552-4C1E-456D-9374-A3E77E0C6724}" type="slidenum">
              <a:rPr lang="en-US"/>
              <a:pPr>
                <a:defRPr/>
              </a:pPr>
              <a:t>‹#›</a:t>
            </a:fld>
            <a:endParaRPr lang="en-US"/>
          </a:p>
        </p:txBody>
      </p:sp>
    </p:spTree>
    <p:extLst>
      <p:ext uri="{BB962C8B-B14F-4D97-AF65-F5344CB8AC3E}">
        <p14:creationId xmlns:p14="http://schemas.microsoft.com/office/powerpoint/2010/main" val="42110199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AD5D4-55A9-43E2-9A5F-81F0B433A4FF}" type="datetime1">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B9D2FA-B956-4B84-AA0E-BDDE809621C8}" type="slidenum">
              <a:rPr lang="en-US"/>
              <a:pPr>
                <a:defRPr/>
              </a:pPr>
              <a:t>‹#›</a:t>
            </a:fld>
            <a:endParaRPr lang="en-US"/>
          </a:p>
        </p:txBody>
      </p:sp>
    </p:spTree>
    <p:extLst>
      <p:ext uri="{BB962C8B-B14F-4D97-AF65-F5344CB8AC3E}">
        <p14:creationId xmlns:p14="http://schemas.microsoft.com/office/powerpoint/2010/main" val="39129837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7B2A05-ADF0-4607-95BB-512D75C671B0}" type="datetime1">
              <a:rPr lang="en-US"/>
              <a:pPr>
                <a:defRPr/>
              </a:pPr>
              <a:t>6/2/2017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8EF22A-8889-440E-A6B5-7593C3F16672}" type="slidenum">
              <a:rPr lang="en-US"/>
              <a:pPr>
                <a:defRPr/>
              </a:pPr>
              <a:t>‹#›</a:t>
            </a:fld>
            <a:endParaRPr lang="en-US"/>
          </a:p>
        </p:txBody>
      </p:sp>
    </p:spTree>
    <p:extLst>
      <p:ext uri="{BB962C8B-B14F-4D97-AF65-F5344CB8AC3E}">
        <p14:creationId xmlns:p14="http://schemas.microsoft.com/office/powerpoint/2010/main" val="402291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1.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7.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image" Target="../media/image3.emf"/><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2.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269" tIns="45635" rIns="91269" bIns="45635"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269" tIns="45635" rIns="91269" bIns="456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269" tIns="45635" rIns="91269" bIns="45635" rtlCol="0" anchor="ctr"/>
          <a:lstStyle>
            <a:lvl1pPr algn="l">
              <a:defRPr sz="1200">
                <a:solidFill>
                  <a:schemeClr val="tx1">
                    <a:tint val="75000"/>
                  </a:schemeClr>
                </a:solidFill>
              </a:defRPr>
            </a:lvl1pPr>
          </a:lstStyle>
          <a:p>
            <a:fld id="{661A7B11-8649-4B76-B6FB-5588E6D90637}" type="datetimeFigureOut">
              <a:rPr lang="en-US" smtClean="0"/>
              <a:t>6/2/2017</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269" tIns="45635" rIns="91269" bIns="4563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269" tIns="45635" rIns="91269" bIns="45635" rtlCol="0" anchor="ctr"/>
          <a:lstStyle>
            <a:lvl1pPr algn="r">
              <a:defRPr sz="1200">
                <a:solidFill>
                  <a:schemeClr val="tx1">
                    <a:tint val="75000"/>
                  </a:schemeClr>
                </a:solidFill>
              </a:defRPr>
            </a:lvl1pPr>
          </a:lstStyle>
          <a:p>
            <a:fld id="{A163F984-2514-44AA-A836-EABF08886DAB}" type="slidenum">
              <a:rPr lang="en-US" smtClean="0"/>
              <a:t>‹#›</a:t>
            </a:fld>
            <a:endParaRPr lang="en-US"/>
          </a:p>
        </p:txBody>
      </p:sp>
    </p:spTree>
    <p:extLst>
      <p:ext uri="{BB962C8B-B14F-4D97-AF65-F5344CB8AC3E}">
        <p14:creationId xmlns:p14="http://schemas.microsoft.com/office/powerpoint/2010/main" val="226554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269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77" indent="-228177" algn="l" defTabSz="912697"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4521" indent="-228177" algn="l" defTabSz="9126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870" indent="-228177" algn="l" defTabSz="9126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218" indent="-228177" algn="l" defTabSz="9126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564" indent="-228177" algn="l" defTabSz="9126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918" indent="-228177" algn="l" defTabSz="9126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261" indent="-228177" algn="l" defTabSz="9126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2610" indent="-228177" algn="l" defTabSz="9126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956" indent="-228177" algn="l" defTabSz="9126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697" rtl="0" eaLnBrk="1" latinLnBrk="0" hangingPunct="1">
        <a:defRPr sz="1800" kern="1200">
          <a:solidFill>
            <a:schemeClr val="tx1"/>
          </a:solidFill>
          <a:latin typeface="+mn-lt"/>
          <a:ea typeface="+mn-ea"/>
          <a:cs typeface="+mn-cs"/>
        </a:defRPr>
      </a:lvl1pPr>
      <a:lvl2pPr marL="456348" algn="l" defTabSz="912697" rtl="0" eaLnBrk="1" latinLnBrk="0" hangingPunct="1">
        <a:defRPr sz="1800" kern="1200">
          <a:solidFill>
            <a:schemeClr val="tx1"/>
          </a:solidFill>
          <a:latin typeface="+mn-lt"/>
          <a:ea typeface="+mn-ea"/>
          <a:cs typeface="+mn-cs"/>
        </a:defRPr>
      </a:lvl2pPr>
      <a:lvl3pPr marL="912697" algn="l" defTabSz="912697" rtl="0" eaLnBrk="1" latinLnBrk="0" hangingPunct="1">
        <a:defRPr sz="1800" kern="1200">
          <a:solidFill>
            <a:schemeClr val="tx1"/>
          </a:solidFill>
          <a:latin typeface="+mn-lt"/>
          <a:ea typeface="+mn-ea"/>
          <a:cs typeface="+mn-cs"/>
        </a:defRPr>
      </a:lvl3pPr>
      <a:lvl4pPr marL="1369043" algn="l" defTabSz="912697" rtl="0" eaLnBrk="1" latinLnBrk="0" hangingPunct="1">
        <a:defRPr sz="1800" kern="1200">
          <a:solidFill>
            <a:schemeClr val="tx1"/>
          </a:solidFill>
          <a:latin typeface="+mn-lt"/>
          <a:ea typeface="+mn-ea"/>
          <a:cs typeface="+mn-cs"/>
        </a:defRPr>
      </a:lvl4pPr>
      <a:lvl5pPr marL="1825393" algn="l" defTabSz="912697" rtl="0" eaLnBrk="1" latinLnBrk="0" hangingPunct="1">
        <a:defRPr sz="1800" kern="1200">
          <a:solidFill>
            <a:schemeClr val="tx1"/>
          </a:solidFill>
          <a:latin typeface="+mn-lt"/>
          <a:ea typeface="+mn-ea"/>
          <a:cs typeface="+mn-cs"/>
        </a:defRPr>
      </a:lvl5pPr>
      <a:lvl6pPr marL="2281739" algn="l" defTabSz="912697" rtl="0" eaLnBrk="1" latinLnBrk="0" hangingPunct="1">
        <a:defRPr sz="1800" kern="1200">
          <a:solidFill>
            <a:schemeClr val="tx1"/>
          </a:solidFill>
          <a:latin typeface="+mn-lt"/>
          <a:ea typeface="+mn-ea"/>
          <a:cs typeface="+mn-cs"/>
        </a:defRPr>
      </a:lvl6pPr>
      <a:lvl7pPr marL="2738089" algn="l" defTabSz="912697" rtl="0" eaLnBrk="1" latinLnBrk="0" hangingPunct="1">
        <a:defRPr sz="1800" kern="1200">
          <a:solidFill>
            <a:schemeClr val="tx1"/>
          </a:solidFill>
          <a:latin typeface="+mn-lt"/>
          <a:ea typeface="+mn-ea"/>
          <a:cs typeface="+mn-cs"/>
        </a:defRPr>
      </a:lvl7pPr>
      <a:lvl8pPr marL="3194434" algn="l" defTabSz="912697" rtl="0" eaLnBrk="1" latinLnBrk="0" hangingPunct="1">
        <a:defRPr sz="1800" kern="1200">
          <a:solidFill>
            <a:schemeClr val="tx1"/>
          </a:solidFill>
          <a:latin typeface="+mn-lt"/>
          <a:ea typeface="+mn-ea"/>
          <a:cs typeface="+mn-cs"/>
        </a:defRPr>
      </a:lvl8pPr>
      <a:lvl9pPr marL="3650783" algn="l" defTabSz="91269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EE66A26F-6B99-48A2-8B35-C5DB840511DD}" type="datetime1">
              <a:rPr lang="en-US" smtClean="0">
                <a:solidFill>
                  <a:prstClr val="black">
                    <a:tint val="75000"/>
                  </a:prstClr>
                </a:solidFill>
              </a:rPr>
              <a:t>6/2/2017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E730186C-FDDB-443F-B3CC-1D4D8BFD7A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7601844"/>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517833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2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de-DE">
              <a:solidFill>
                <a:srgbClr val="000000"/>
              </a:solidFill>
            </a:endParaRPr>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de-DE">
              <a:solidFill>
                <a:srgbClr val="000000"/>
              </a:solidFill>
            </a:endParaRPr>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53EDF0D3-BCDB-4E44-AC83-BCEC267BEF4A}" type="slidenum">
              <a:rPr lang="de-DE">
                <a:solidFill>
                  <a:srgbClr val="000000"/>
                </a:solidFill>
              </a:rPr>
              <a:pPr fontAlgn="base">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10143399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69" r:id="rId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endParaRPr lang="en-US" altLang="en-US"/>
          </a:p>
        </p:txBody>
      </p:sp>
      <p:sp>
        <p:nvSpPr>
          <p:cNvPr id="1029" name="Rectangle 5"/>
          <p:cNvSpPr>
            <a:spLocks noGrp="1" noChangeArrowheads="1"/>
          </p:cNvSpPr>
          <p:nvPr>
            <p:ph type="ftr" sz="quarter" idx="3"/>
          </p:nvPr>
        </p:nvSpPr>
        <p:spPr bwMode="auto">
          <a:xfrm>
            <a:off x="0" y="647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010400" y="64770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Arial" pitchFamily="34" charset="0"/>
              </a:defRPr>
            </a:lvl1pPr>
          </a:lstStyle>
          <a:p>
            <a:pPr fontAlgn="base">
              <a:spcBef>
                <a:spcPct val="0"/>
              </a:spcBef>
              <a:spcAft>
                <a:spcPct val="0"/>
              </a:spcAft>
              <a:defRPr/>
            </a:pPr>
            <a:fld id="{EDE5200A-3E36-422C-8BF8-BD986A5C63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9170496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endParaRPr lang="en-US" altLang="en-US"/>
          </a:p>
        </p:txBody>
      </p:sp>
      <p:sp>
        <p:nvSpPr>
          <p:cNvPr id="1029" name="Rectangle 5"/>
          <p:cNvSpPr>
            <a:spLocks noGrp="1" noChangeArrowheads="1"/>
          </p:cNvSpPr>
          <p:nvPr>
            <p:ph type="ftr" sz="quarter" idx="3"/>
          </p:nvPr>
        </p:nvSpPr>
        <p:spPr bwMode="auto">
          <a:xfrm>
            <a:off x="0" y="647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7010400" y="64770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fld id="{95FA9A18-7E9F-4791-802D-E186A03508B5}" type="slidenum">
              <a:rPr lang="en-US" altLang="en-US"/>
              <a:pPr/>
              <a:t>‹#›</a:t>
            </a:fld>
            <a:endParaRPr lang="en-US" altLang="en-US"/>
          </a:p>
        </p:txBody>
      </p:sp>
    </p:spTree>
    <p:extLst>
      <p:ext uri="{BB962C8B-B14F-4D97-AF65-F5344CB8AC3E}">
        <p14:creationId xmlns:p14="http://schemas.microsoft.com/office/powerpoint/2010/main" val="164744776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407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BF8A13-5146-4CB4-A8F5-03DD0AFE5B5A}" type="datetimeFigureOut">
              <a:rPr lang="en-US" smtClean="0">
                <a:solidFill>
                  <a:prstClr val="black">
                    <a:tint val="75000"/>
                  </a:prstClr>
                </a:solidFill>
              </a:rPr>
              <a:pPr defTabSz="914400"/>
              <a:t>6/2/2017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5DDC826-E1E9-47D1-8377-318EE63779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7385666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974FDD-5D56-4818-BDFD-8C616B042893}" type="datetime1">
              <a:rPr lang="en-US" smtClean="0"/>
              <a:t>6/2/2017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33EA40-7DD3-814A-96C4-7DB930A41D28}" type="slidenum">
              <a:rPr lang="en-US" smtClean="0"/>
              <a:t>‹#›</a:t>
            </a:fld>
            <a:endParaRPr lang="en-US"/>
          </a:p>
        </p:txBody>
      </p:sp>
    </p:spTree>
    <p:extLst>
      <p:ext uri="{BB962C8B-B14F-4D97-AF65-F5344CB8AC3E}">
        <p14:creationId xmlns:p14="http://schemas.microsoft.com/office/powerpoint/2010/main" val="1025875094"/>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 Box 49"/>
          <p:cNvSpPr txBox="1">
            <a:spLocks noChangeArrowheads="1"/>
          </p:cNvSpPr>
          <p:nvPr/>
        </p:nvSpPr>
        <p:spPr bwMode="auto">
          <a:xfrm>
            <a:off x="7315200" y="6577154"/>
            <a:ext cx="1828800" cy="253916"/>
          </a:xfrm>
          <a:prstGeom prst="rect">
            <a:avLst/>
          </a:prstGeom>
          <a:noFill/>
          <a:ln w="12700">
            <a:noFill/>
            <a:miter lim="800000"/>
            <a:headEnd type="none" w="sm" len="sm"/>
            <a:tailEnd type="none" w="sm" len="sm"/>
          </a:ln>
          <a:effectLst/>
        </p:spPr>
        <p:txBody>
          <a:bodyPr wrap="square" anchor="ctr">
            <a:spAutoFit/>
          </a:bodyPr>
          <a:lstStyle/>
          <a:p>
            <a:pPr algn="r">
              <a:spcBef>
                <a:spcPct val="50000"/>
              </a:spcBef>
            </a:pPr>
            <a:fld id="{FECCACFC-A1DF-4E05-81FF-9C3E99D1E2C5}" type="slidenum">
              <a:rPr lang="en-US" sz="1050">
                <a:solidFill>
                  <a:prstClr val="black"/>
                </a:solidFill>
                <a:latin typeface="Arial" pitchFamily="34" charset="0"/>
                <a:cs typeface="Arial" pitchFamily="34" charset="0"/>
              </a:rPr>
              <a:pPr algn="r">
                <a:spcBef>
                  <a:spcPct val="50000"/>
                </a:spcBef>
              </a:pPr>
              <a:t>‹#›</a:t>
            </a:fld>
            <a:endParaRPr lang="en-US" sz="1050" dirty="0">
              <a:solidFill>
                <a:prstClr val="black"/>
              </a:solidFill>
              <a:latin typeface="Arial" pitchFamily="34" charset="0"/>
              <a:cs typeface="Arial" pitchFamily="34" charset="0"/>
            </a:endParaRPr>
          </a:p>
        </p:txBody>
      </p:sp>
      <p:sp>
        <p:nvSpPr>
          <p:cNvPr id="9" name="Text Box 5"/>
          <p:cNvSpPr txBox="1">
            <a:spLocks noChangeArrowheads="1"/>
          </p:cNvSpPr>
          <p:nvPr/>
        </p:nvSpPr>
        <p:spPr bwMode="auto">
          <a:xfrm>
            <a:off x="1691681" y="6594626"/>
            <a:ext cx="5760640" cy="184666"/>
          </a:xfrm>
          <a:prstGeom prst="rect">
            <a:avLst/>
          </a:prstGeom>
          <a:noFill/>
          <a:ln w="38100" cmpd="dbl">
            <a:noFill/>
            <a:miter lim="800000"/>
            <a:headEnd/>
            <a:tailEnd/>
          </a:ln>
        </p:spPr>
        <p:txBody>
          <a:bodyPr wrap="square">
            <a:spAutoFit/>
          </a:bodyPr>
          <a:lstStyle/>
          <a:p>
            <a:pPr algn="ctr"/>
            <a:r>
              <a:rPr lang="en-US" sz="600" b="1" dirty="0">
                <a:solidFill>
                  <a:prstClr val="black"/>
                </a:solidFill>
                <a:latin typeface="Arial" pitchFamily="34" charset="0"/>
              </a:rPr>
              <a:t>DISTRIBUTION C</a:t>
            </a:r>
            <a:endParaRPr lang="en-US" sz="600" dirty="0">
              <a:solidFill>
                <a:prstClr val="black"/>
              </a:solidFill>
              <a:latin typeface="Arial" pitchFamily="34" charset="0"/>
            </a:endParaRPr>
          </a:p>
        </p:txBody>
      </p:sp>
      <p:pic>
        <p:nvPicPr>
          <p:cNvPr id="5" name="Picture 2" descr="C:\Users\HectorHA\AppData\Local\Microsoft\Windows\Temporary Internet Files\Content.Outlook\MKL35CXM\AFRL Globe no tag.jpg"/>
          <p:cNvPicPr>
            <a:picLocks noChangeAspect="1" noChangeArrowheads="1"/>
          </p:cNvPicPr>
          <p:nvPr/>
        </p:nvPicPr>
        <p:blipFill>
          <a:blip r:embed="rId18" cstate="print"/>
          <a:srcRect/>
          <a:stretch>
            <a:fillRect/>
          </a:stretch>
        </p:blipFill>
        <p:spPr bwMode="auto">
          <a:xfrm>
            <a:off x="7164288" y="6288205"/>
            <a:ext cx="1402948" cy="557438"/>
          </a:xfrm>
          <a:prstGeom prst="rect">
            <a:avLst/>
          </a:prstGeom>
          <a:noFill/>
        </p:spPr>
      </p:pic>
      <p:grpSp>
        <p:nvGrpSpPr>
          <p:cNvPr id="6" name="Group 5"/>
          <p:cNvGrpSpPr/>
          <p:nvPr/>
        </p:nvGrpSpPr>
        <p:grpSpPr>
          <a:xfrm>
            <a:off x="0" y="70915"/>
            <a:ext cx="9144000" cy="1053831"/>
            <a:chOff x="0" y="70913"/>
            <a:chExt cx="9144000" cy="1053831"/>
          </a:xfrm>
        </p:grpSpPr>
        <p:pic>
          <p:nvPicPr>
            <p:cNvPr id="7" name="Picture 6" descr="AFRL Shield.png"/>
            <p:cNvPicPr>
              <a:picLocks noChangeAspect="1"/>
            </p:cNvPicPr>
            <p:nvPr userDrawn="1"/>
          </p:nvPicPr>
          <p:blipFill>
            <a:blip r:embed="rId19" cstate="print"/>
            <a:stretch>
              <a:fillRect/>
            </a:stretch>
          </p:blipFill>
          <p:spPr>
            <a:xfrm>
              <a:off x="8007178" y="97740"/>
              <a:ext cx="936386" cy="935194"/>
            </a:xfrm>
            <a:prstGeom prst="rect">
              <a:avLst/>
            </a:prstGeom>
          </p:spPr>
        </p:pic>
        <p:pic>
          <p:nvPicPr>
            <p:cNvPr id="8" name="Picture 8" descr="blue_std"/>
            <p:cNvPicPr>
              <a:picLocks noChangeAspect="1" noChangeArrowheads="1"/>
            </p:cNvPicPr>
            <p:nvPr userDrawn="1"/>
          </p:nvPicPr>
          <p:blipFill>
            <a:blip r:embed="rId20"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350" dirty="0">
                <a:solidFill>
                  <a:prstClr val="black"/>
                </a:solidFill>
              </a:endParaRPr>
            </a:p>
          </p:txBody>
        </p:sp>
      </p:grpSp>
    </p:spTree>
    <p:extLst>
      <p:ext uri="{BB962C8B-B14F-4D97-AF65-F5344CB8AC3E}">
        <p14:creationId xmlns:p14="http://schemas.microsoft.com/office/powerpoint/2010/main" val="400244306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de-DE" altLang="en-US"/>
              <a:t>Titelmasterformat durch Klicken bearbeiten</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de-DE" altLang="en-US"/>
              <a:t>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2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de-DE">
              <a:solidFill>
                <a:srgbClr val="000000"/>
              </a:solidFill>
            </a:endParaRPr>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de-DE">
              <a:solidFill>
                <a:srgbClr val="000000"/>
              </a:solidFill>
            </a:endParaRPr>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53EDF0D3-BCDB-4E44-AC83-BCEC267BEF4A}" type="slidenum">
              <a:rPr lang="de-DE">
                <a:solidFill>
                  <a:srgbClr val="000000"/>
                </a:solidFill>
              </a:rPr>
              <a:pPr fontAlgn="base">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196270993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39" algn="ctr" rtl="0" fontAlgn="base">
        <a:spcBef>
          <a:spcPct val="0"/>
        </a:spcBef>
        <a:spcAft>
          <a:spcPct val="0"/>
        </a:spcAft>
        <a:defRPr sz="4400">
          <a:solidFill>
            <a:schemeClr val="tx2"/>
          </a:solidFill>
          <a:latin typeface="Arial" pitchFamily="34" charset="0"/>
        </a:defRPr>
      </a:lvl6pPr>
      <a:lvl7pPr marL="914079" algn="ctr" rtl="0" fontAlgn="base">
        <a:spcBef>
          <a:spcPct val="0"/>
        </a:spcBef>
        <a:spcAft>
          <a:spcPct val="0"/>
        </a:spcAft>
        <a:defRPr sz="4400">
          <a:solidFill>
            <a:schemeClr val="tx2"/>
          </a:solidFill>
          <a:latin typeface="Arial" pitchFamily="34" charset="0"/>
        </a:defRPr>
      </a:lvl7pPr>
      <a:lvl8pPr marL="1371119" algn="ctr" rtl="0" fontAlgn="base">
        <a:spcBef>
          <a:spcPct val="0"/>
        </a:spcBef>
        <a:spcAft>
          <a:spcPct val="0"/>
        </a:spcAft>
        <a:defRPr sz="4400">
          <a:solidFill>
            <a:schemeClr val="tx2"/>
          </a:solidFill>
          <a:latin typeface="Arial" pitchFamily="34" charset="0"/>
        </a:defRPr>
      </a:lvl8pPr>
      <a:lvl9pPr marL="1828159" algn="ctr" rtl="0" fontAlgn="base">
        <a:spcBef>
          <a:spcPct val="0"/>
        </a:spcBef>
        <a:spcAft>
          <a:spcPct val="0"/>
        </a:spcAft>
        <a:defRPr sz="4400">
          <a:solidFill>
            <a:schemeClr val="tx2"/>
          </a:solidFill>
          <a:latin typeface="Arial" pitchFamily="34"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mn-cs"/>
        </a:defRPr>
      </a:lvl1pPr>
      <a:lvl2pPr marL="742689" indent="-285650" algn="l" rtl="0" eaLnBrk="0" fontAlgn="base" hangingPunct="0">
        <a:spcBef>
          <a:spcPct val="20000"/>
        </a:spcBef>
        <a:spcAft>
          <a:spcPct val="0"/>
        </a:spcAft>
        <a:buChar char="–"/>
        <a:defRPr sz="2800">
          <a:solidFill>
            <a:schemeClr val="tx1"/>
          </a:solidFill>
          <a:latin typeface="+mn-lt"/>
        </a:defRPr>
      </a:lvl2pPr>
      <a:lvl3pPr marL="1142599" indent="-228519" algn="l" rtl="0" eaLnBrk="0" fontAlgn="base" hangingPunct="0">
        <a:spcBef>
          <a:spcPct val="20000"/>
        </a:spcBef>
        <a:spcAft>
          <a:spcPct val="0"/>
        </a:spcAft>
        <a:buChar char="•"/>
        <a:defRPr sz="2400">
          <a:solidFill>
            <a:schemeClr val="tx1"/>
          </a:solidFill>
          <a:latin typeface="+mn-lt"/>
        </a:defRPr>
      </a:lvl3pPr>
      <a:lvl4pPr marL="1599638" indent="-228519" algn="l" rtl="0" eaLnBrk="0" fontAlgn="base" hangingPunct="0">
        <a:spcBef>
          <a:spcPct val="20000"/>
        </a:spcBef>
        <a:spcAft>
          <a:spcPct val="0"/>
        </a:spcAft>
        <a:buChar char="–"/>
        <a:defRPr sz="2000">
          <a:solidFill>
            <a:schemeClr val="tx1"/>
          </a:solidFill>
          <a:latin typeface="+mn-lt"/>
        </a:defRPr>
      </a:lvl4pPr>
      <a:lvl5pPr marL="2056678" indent="-228519" algn="l" rtl="0" eaLnBrk="0" fontAlgn="base" hangingPunct="0">
        <a:spcBef>
          <a:spcPct val="20000"/>
        </a:spcBef>
        <a:spcAft>
          <a:spcPct val="0"/>
        </a:spcAft>
        <a:buChar char="»"/>
        <a:defRPr sz="2000">
          <a:solidFill>
            <a:schemeClr val="tx1"/>
          </a:solidFill>
          <a:latin typeface="+mn-lt"/>
        </a:defRPr>
      </a:lvl5pPr>
      <a:lvl6pPr marL="2513718" indent="-228519" algn="l" rtl="0" fontAlgn="base">
        <a:spcBef>
          <a:spcPct val="20000"/>
        </a:spcBef>
        <a:spcAft>
          <a:spcPct val="0"/>
        </a:spcAft>
        <a:buChar char="»"/>
        <a:defRPr sz="2000">
          <a:solidFill>
            <a:schemeClr val="tx1"/>
          </a:solidFill>
          <a:latin typeface="+mn-lt"/>
        </a:defRPr>
      </a:lvl6pPr>
      <a:lvl7pPr marL="2970758" indent="-228519" algn="l" rtl="0" fontAlgn="base">
        <a:spcBef>
          <a:spcPct val="20000"/>
        </a:spcBef>
        <a:spcAft>
          <a:spcPct val="0"/>
        </a:spcAft>
        <a:buChar char="»"/>
        <a:defRPr sz="2000">
          <a:solidFill>
            <a:schemeClr val="tx1"/>
          </a:solidFill>
          <a:latin typeface="+mn-lt"/>
        </a:defRPr>
      </a:lvl7pPr>
      <a:lvl8pPr marL="3427797" indent="-228519" algn="l" rtl="0" fontAlgn="base">
        <a:spcBef>
          <a:spcPct val="20000"/>
        </a:spcBef>
        <a:spcAft>
          <a:spcPct val="0"/>
        </a:spcAft>
        <a:buChar char="»"/>
        <a:defRPr sz="2000">
          <a:solidFill>
            <a:schemeClr val="tx1"/>
          </a:solidFill>
          <a:latin typeface="+mn-lt"/>
        </a:defRPr>
      </a:lvl8pPr>
      <a:lvl9pPr marL="3884837" indent="-22851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900" smtClean="0">
                <a:solidFill>
                  <a:schemeClr val="tx1">
                    <a:tint val="75000"/>
                  </a:schemeClr>
                </a:solidFill>
              </a:defRPr>
            </a:lvl1pPr>
          </a:lstStyle>
          <a:p>
            <a:pPr>
              <a:defRPr/>
            </a:pPr>
            <a:fld id="{630501D5-5FD4-49B0-A9AB-0CFBE2EE4E15}" type="datetime1">
              <a:rPr lang="en-US"/>
              <a:pPr>
                <a:defRPr/>
              </a:pPr>
              <a:t>6/2/2017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hangingPunct="1">
              <a:defRPr sz="900" smtClean="0">
                <a:solidFill>
                  <a:schemeClr val="tx1">
                    <a:tint val="75000"/>
                  </a:schemeClr>
                </a:solidFill>
              </a:defRPr>
            </a:lvl1pPr>
          </a:lstStyle>
          <a:p>
            <a:pPr>
              <a:defRPr/>
            </a:pPr>
            <a:fld id="{4E71CE67-9660-46CD-8023-4203FBEA960F}" type="slidenum">
              <a:rPr lang="en-US"/>
              <a:pPr>
                <a:defRPr/>
              </a:pPr>
              <a:t>‹#›</a:t>
            </a:fld>
            <a:endParaRPr lang="en-US"/>
          </a:p>
        </p:txBody>
      </p:sp>
    </p:spTree>
    <p:extLst>
      <p:ext uri="{BB962C8B-B14F-4D97-AF65-F5344CB8AC3E}">
        <p14:creationId xmlns:p14="http://schemas.microsoft.com/office/powerpoint/2010/main" val="297762177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hf hdr="0" ftr="0" dt="0"/>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anose="020F0502020204030204" pitchFamily="34" charset="0"/>
        </a:defRPr>
      </a:lvl2pPr>
      <a:lvl3pPr algn="ctr" rtl="0" fontAlgn="base">
        <a:spcBef>
          <a:spcPct val="0"/>
        </a:spcBef>
        <a:spcAft>
          <a:spcPct val="0"/>
        </a:spcAft>
        <a:defRPr sz="3300">
          <a:solidFill>
            <a:schemeClr val="tx1"/>
          </a:solidFill>
          <a:latin typeface="Calibri" panose="020F0502020204030204" pitchFamily="34" charset="0"/>
        </a:defRPr>
      </a:lvl3pPr>
      <a:lvl4pPr algn="ctr" rtl="0" fontAlgn="base">
        <a:spcBef>
          <a:spcPct val="0"/>
        </a:spcBef>
        <a:spcAft>
          <a:spcPct val="0"/>
        </a:spcAft>
        <a:defRPr sz="3300">
          <a:solidFill>
            <a:schemeClr val="tx1"/>
          </a:solidFill>
          <a:latin typeface="Calibri" panose="020F0502020204030204" pitchFamily="34" charset="0"/>
        </a:defRPr>
      </a:lvl4pPr>
      <a:lvl5pPr algn="ctr" rtl="0" fontAlgn="base">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19.jpeg"/><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hyperlink" Target="http://geneontology.org/" TargetMode="External"/><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jiezheng@upenn.edu" TargetMode="External"/><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513" y="1088498"/>
            <a:ext cx="7408338" cy="1903469"/>
          </a:xfrm>
        </p:spPr>
        <p:txBody>
          <a:bodyPr>
            <a:normAutofit fontScale="90000"/>
          </a:bodyPr>
          <a:lstStyle/>
          <a:p>
            <a:r>
              <a:rPr lang="en-US" dirty="0"/>
              <a:t>Four Phases of Philosophy and its Present State</a:t>
            </a:r>
          </a:p>
        </p:txBody>
      </p:sp>
      <p:sp>
        <p:nvSpPr>
          <p:cNvPr id="3" name="Subtitle 2"/>
          <p:cNvSpPr>
            <a:spLocks noGrp="1"/>
          </p:cNvSpPr>
          <p:nvPr>
            <p:ph type="subTitle" idx="1"/>
          </p:nvPr>
        </p:nvSpPr>
        <p:spPr>
          <a:xfrm>
            <a:off x="1143005" y="3602037"/>
            <a:ext cx="7119846" cy="2283373"/>
          </a:xfrm>
        </p:spPr>
        <p:txBody>
          <a:bodyPr>
            <a:normAutofit fontScale="70000" lnSpcReduction="20000"/>
          </a:bodyPr>
          <a:lstStyle/>
          <a:p>
            <a:r>
              <a:rPr lang="en-US" sz="5100" dirty="0"/>
              <a:t>Barry Smith</a:t>
            </a:r>
          </a:p>
          <a:p>
            <a:endParaRPr lang="en-US" sz="5100" dirty="0"/>
          </a:p>
          <a:p>
            <a:pPr fontAlgn="base"/>
            <a:r>
              <a:rPr lang="en-US" sz="3300" dirty="0"/>
              <a:t>Franz Brentano Centenary 1838–1917. </a:t>
            </a:r>
          </a:p>
          <a:p>
            <a:pPr fontAlgn="base"/>
            <a:r>
              <a:rPr lang="en-US" sz="3300" dirty="0"/>
              <a:t>Program Vienna: Brentano and Austrian Philosophy</a:t>
            </a:r>
          </a:p>
          <a:p>
            <a:pPr fontAlgn="base"/>
            <a:r>
              <a:rPr lang="en-US" sz="3300" dirty="0"/>
              <a:t>June 1-3, 2017</a:t>
            </a:r>
          </a:p>
          <a:p>
            <a:endParaRPr lang="en-US" sz="3600" dirty="0"/>
          </a:p>
        </p:txBody>
      </p:sp>
    </p:spTree>
    <p:extLst>
      <p:ext uri="{BB962C8B-B14F-4D97-AF65-F5344CB8AC3E}">
        <p14:creationId xmlns:p14="http://schemas.microsoft.com/office/powerpoint/2010/main" val="340761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Fourth Cycle (Continental)</a:t>
            </a:r>
          </a:p>
        </p:txBody>
      </p:sp>
      <p:sp>
        <p:nvSpPr>
          <p:cNvPr id="17411" name="Content Placeholder 2"/>
          <p:cNvSpPr>
            <a:spLocks noGrp="1"/>
          </p:cNvSpPr>
          <p:nvPr>
            <p:ph idx="1"/>
          </p:nvPr>
        </p:nvSpPr>
        <p:spPr>
          <a:xfrm>
            <a:off x="152400" y="5401811"/>
            <a:ext cx="9144000" cy="944563"/>
          </a:xfrm>
        </p:spPr>
        <p:txBody>
          <a:bodyPr/>
          <a:lstStyle/>
          <a:p>
            <a:r>
              <a:rPr lang="en-US" altLang="en-US" sz="2400" dirty="0"/>
              <a:t> Brentano’s           Husserl        Heidegger        Derrida and</a:t>
            </a:r>
          </a:p>
          <a:p>
            <a:r>
              <a:rPr lang="en-US" altLang="en-US" sz="2400" dirty="0"/>
              <a:t>rediscovery        </a:t>
            </a:r>
            <a:r>
              <a:rPr lang="en-US" altLang="en-US" sz="600" dirty="0"/>
              <a:t>          </a:t>
            </a:r>
            <a:r>
              <a:rPr lang="en-US" altLang="en-US" sz="2400" dirty="0" err="1"/>
              <a:t>Reinach</a:t>
            </a:r>
            <a:r>
              <a:rPr lang="en-US" altLang="en-US" sz="2400" dirty="0"/>
              <a:t>                                 the French</a:t>
            </a:r>
          </a:p>
          <a:p>
            <a:r>
              <a:rPr lang="en-US" altLang="en-US" sz="2400" dirty="0"/>
              <a:t> of Aristotle          </a:t>
            </a:r>
            <a:r>
              <a:rPr lang="en-US" altLang="en-US" sz="2400" dirty="0" err="1"/>
              <a:t>Ingarden</a:t>
            </a:r>
            <a:endParaRPr lang="en-US" altLang="en-US" sz="2400" dirty="0"/>
          </a:p>
          <a:p>
            <a:endParaRPr lang="en-US" altLang="en-US" sz="2400" dirty="0"/>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CC65F-9E57-41C9-ADF5-BF016AB71462}"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413"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43000" y="1143000"/>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56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Fourth Cycle (Analytic)</a:t>
            </a:r>
          </a:p>
        </p:txBody>
      </p:sp>
      <p:sp>
        <p:nvSpPr>
          <p:cNvPr id="18435" name="Content Placeholder 2"/>
          <p:cNvSpPr>
            <a:spLocks noGrp="1"/>
          </p:cNvSpPr>
          <p:nvPr>
            <p:ph idx="1"/>
          </p:nvPr>
        </p:nvSpPr>
        <p:spPr>
          <a:xfrm>
            <a:off x="152400" y="5318125"/>
            <a:ext cx="9144000" cy="944563"/>
          </a:xfrm>
        </p:spPr>
        <p:txBody>
          <a:bodyPr/>
          <a:lstStyle/>
          <a:p>
            <a:r>
              <a:rPr lang="en-US" altLang="en-US" sz="2400" dirty="0"/>
              <a:t>     </a:t>
            </a:r>
            <a:r>
              <a:rPr lang="en-US" altLang="en-US" sz="2400" dirty="0" err="1"/>
              <a:t>Frege</a:t>
            </a:r>
            <a:r>
              <a:rPr lang="en-US" altLang="en-US" sz="2400" dirty="0"/>
              <a:t>            Vienna</a:t>
            </a:r>
            <a:r>
              <a:rPr lang="en-US" altLang="en-US" sz="600" dirty="0"/>
              <a:t> </a:t>
            </a:r>
            <a:r>
              <a:rPr lang="en-US" altLang="en-US" sz="2400" dirty="0"/>
              <a:t>Circle  Wittgenstein</a:t>
            </a:r>
            <a:r>
              <a:rPr lang="en-US" altLang="en-US" sz="600" dirty="0"/>
              <a:t> </a:t>
            </a:r>
            <a:r>
              <a:rPr lang="en-US" altLang="en-US" sz="2400" dirty="0"/>
              <a:t>2</a:t>
            </a:r>
            <a:r>
              <a:rPr lang="en-US" altLang="en-US" sz="2400" baseline="30000" dirty="0"/>
              <a:t>o</a:t>
            </a:r>
            <a:r>
              <a:rPr lang="en-US" altLang="en-US" sz="2400" dirty="0"/>
              <a:t>     </a:t>
            </a:r>
            <a:r>
              <a:rPr lang="en-US" altLang="en-US" sz="2400" dirty="0" err="1"/>
              <a:t>Rorty</a:t>
            </a:r>
            <a:endParaRPr lang="en-US" altLang="en-US" sz="2400" dirty="0"/>
          </a:p>
          <a:p>
            <a:r>
              <a:rPr lang="en-US" altLang="en-US" sz="2400" dirty="0"/>
              <a:t>Wittgenstein</a:t>
            </a:r>
            <a:r>
              <a:rPr lang="en-US" altLang="en-US" sz="500" dirty="0"/>
              <a:t> </a:t>
            </a:r>
            <a:r>
              <a:rPr lang="en-US" altLang="en-US" sz="2400" dirty="0"/>
              <a:t>1</a:t>
            </a:r>
            <a:r>
              <a:rPr lang="en-US" altLang="en-US" sz="2400" baseline="30000" dirty="0"/>
              <a:t>o</a:t>
            </a:r>
            <a:r>
              <a:rPr lang="en-US" altLang="en-US" sz="2400" dirty="0"/>
              <a:t>         Gödel             Quine        </a:t>
            </a:r>
            <a:r>
              <a:rPr lang="en-US" altLang="en-US" sz="2400" dirty="0" err="1"/>
              <a:t>Feyerabend</a:t>
            </a:r>
            <a:r>
              <a:rPr lang="en-US" altLang="en-US" sz="2400" dirty="0"/>
              <a:t> </a:t>
            </a:r>
          </a:p>
          <a:p>
            <a:r>
              <a:rPr lang="en-US" altLang="en-US" sz="2400" dirty="0"/>
              <a:t>    Russell                 Tarski	        Goodman</a:t>
            </a:r>
          </a:p>
          <a:p>
            <a:endParaRPr lang="en-US" altLang="en-US" sz="2400" dirty="0"/>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7D98C-5905-4B1E-AAB7-7A8097312E9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843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43000" y="1059875"/>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355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45211" y="759472"/>
            <a:ext cx="8229600" cy="1143000"/>
          </a:xfrm>
        </p:spPr>
        <p:txBody>
          <a:bodyPr/>
          <a:lstStyle/>
          <a:p>
            <a:pPr algn="l"/>
            <a:br>
              <a:rPr lang="en-US" altLang="en-US" sz="3600" dirty="0"/>
            </a:br>
            <a:r>
              <a:rPr lang="en-US" altLang="en-US" sz="3600" dirty="0"/>
              <a:t>But the move to practical relevance brings fruits of its own</a:t>
            </a:r>
            <a:br>
              <a:rPr lang="en-US" altLang="en-US" sz="3600" dirty="0"/>
            </a:br>
            <a:r>
              <a:rPr lang="en-US" altLang="en-US" sz="3600" dirty="0"/>
              <a:t>In the 3rd cycle: the empirical method, differential calculus, Cartesian coordinate system …</a:t>
            </a:r>
          </a:p>
        </p:txBody>
      </p:sp>
      <p:sp>
        <p:nvSpPr>
          <p:cNvPr id="13315" name="Content Placeholder 2"/>
          <p:cNvSpPr>
            <a:spLocks noGrp="1"/>
          </p:cNvSpPr>
          <p:nvPr>
            <p:ph idx="1"/>
          </p:nvPr>
        </p:nvSpPr>
        <p:spPr>
          <a:xfrm>
            <a:off x="152400" y="5105400"/>
            <a:ext cx="9144000" cy="944563"/>
          </a:xfrm>
        </p:spPr>
        <p:txBody>
          <a:bodyPr/>
          <a:lstStyle/>
          <a:p>
            <a:r>
              <a:rPr lang="en-US" altLang="en-US" sz="2400" dirty="0"/>
              <a:t>     Bacon                   Practical     </a:t>
            </a:r>
          </a:p>
          <a:p>
            <a:r>
              <a:rPr lang="en-US" altLang="en-US" sz="2400" dirty="0"/>
              <a:t>  Descartes               relevance</a:t>
            </a:r>
          </a:p>
          <a:p>
            <a:r>
              <a:rPr lang="en-US" altLang="en-US" sz="2400" dirty="0"/>
              <a:t>Leibniz, Locke</a:t>
            </a:r>
          </a:p>
          <a:p>
            <a:r>
              <a:rPr lang="en-US" altLang="en-US" sz="2400" dirty="0"/>
              <a:t>     Newton</a:t>
            </a:r>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26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a:xfrm rot="20859613">
            <a:off x="2432683" y="-54805"/>
            <a:ext cx="13882448" cy="193890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Title 1"/>
          <p:cNvSpPr>
            <a:spLocks noGrp="1"/>
          </p:cNvSpPr>
          <p:nvPr>
            <p:ph type="title"/>
          </p:nvPr>
        </p:nvSpPr>
        <p:spPr>
          <a:xfrm>
            <a:off x="152400" y="215189"/>
            <a:ext cx="8229600" cy="1143000"/>
          </a:xfrm>
        </p:spPr>
        <p:txBody>
          <a:bodyPr/>
          <a:lstStyle/>
          <a:p>
            <a:pPr algn="l"/>
            <a:r>
              <a:rPr lang="en-US" altLang="en-US" dirty="0"/>
              <a:t>Philosophical mothership gives birth to empirical physics</a:t>
            </a:r>
          </a:p>
        </p:txBody>
      </p:sp>
      <p:sp>
        <p:nvSpPr>
          <p:cNvPr id="13315" name="Content Placeholder 2"/>
          <p:cNvSpPr>
            <a:spLocks noGrp="1"/>
          </p:cNvSpPr>
          <p:nvPr>
            <p:ph idx="1"/>
          </p:nvPr>
        </p:nvSpPr>
        <p:spPr>
          <a:xfrm>
            <a:off x="152400" y="5105400"/>
            <a:ext cx="9144000" cy="944563"/>
          </a:xfrm>
        </p:spPr>
        <p:txBody>
          <a:bodyPr/>
          <a:lstStyle/>
          <a:p>
            <a:r>
              <a:rPr lang="en-US" altLang="en-US" sz="2400" dirty="0"/>
              <a:t>     Bacon                   Practical     </a:t>
            </a:r>
          </a:p>
          <a:p>
            <a:r>
              <a:rPr lang="en-US" altLang="en-US" sz="2400" dirty="0"/>
              <a:t>  Descartes               relevance</a:t>
            </a:r>
          </a:p>
          <a:p>
            <a:r>
              <a:rPr lang="en-US" altLang="en-US" sz="2400" dirty="0"/>
              <a:t>Leibniz, Locke</a:t>
            </a:r>
          </a:p>
          <a:p>
            <a:r>
              <a:rPr lang="en-US" altLang="en-US" sz="2400" dirty="0"/>
              <a:t>     Newton</a:t>
            </a:r>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2667000" y="824789"/>
            <a:ext cx="6477000" cy="2596896"/>
          </a:xfrm>
          <a:prstGeom prst="line">
            <a:avLst/>
          </a:prstGeom>
          <a:ln w="85725">
            <a:solidFill>
              <a:srgbClr val="0039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24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therine Wheel"/>
          <p:cNvPicPr>
            <a:picLocks noChangeAspect="1" noChangeArrowheads="1"/>
          </p:cNvPicPr>
          <p:nvPr/>
        </p:nvPicPr>
        <p:blipFill rotWithShape="1">
          <a:blip r:embed="rId3">
            <a:extLst>
              <a:ext uri="{28A0092B-C50C-407E-A947-70E740481C1C}">
                <a14:useLocalDpi xmlns:a14="http://schemas.microsoft.com/office/drawing/2010/main" val="0"/>
              </a:ext>
            </a:extLst>
          </a:blip>
          <a:srcRect l="10468" t="120" r="14289"/>
          <a:stretch/>
        </p:blipFill>
        <p:spPr bwMode="auto">
          <a:xfrm>
            <a:off x="816429" y="-1"/>
            <a:ext cx="7038417" cy="6858001"/>
          </a:xfrm>
          <a:prstGeom prst="rect">
            <a:avLst/>
          </a:prstGeom>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C355A-440B-4E40-A441-40079CFE447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3879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From here:</a:t>
            </a:r>
            <a:br>
              <a:rPr lang="en-US" altLang="en-US" dirty="0"/>
            </a:br>
            <a:r>
              <a:rPr lang="en-US" altLang="en-US" dirty="0"/>
              <a:t>Fourth Cycle (Continental)</a:t>
            </a:r>
          </a:p>
        </p:txBody>
      </p:sp>
      <p:sp>
        <p:nvSpPr>
          <p:cNvPr id="17411" name="Content Placeholder 2"/>
          <p:cNvSpPr>
            <a:spLocks noGrp="1"/>
          </p:cNvSpPr>
          <p:nvPr>
            <p:ph idx="1"/>
          </p:nvPr>
        </p:nvSpPr>
        <p:spPr>
          <a:xfrm>
            <a:off x="152400" y="4529598"/>
            <a:ext cx="9144000" cy="1289858"/>
          </a:xfrm>
        </p:spPr>
        <p:txBody>
          <a:bodyPr/>
          <a:lstStyle/>
          <a:p>
            <a:pPr>
              <a:spcAft>
                <a:spcPts val="900"/>
              </a:spcAft>
            </a:pPr>
            <a:r>
              <a:rPr lang="en-US" altLang="en-US" sz="2400" dirty="0"/>
              <a:t>  Wundt</a:t>
            </a:r>
          </a:p>
          <a:p>
            <a:r>
              <a:rPr lang="en-US" altLang="en-US" sz="2400" dirty="0"/>
              <a:t>Brentano           Husserl</a:t>
            </a:r>
          </a:p>
          <a:p>
            <a:r>
              <a:rPr lang="en-US" altLang="en-US" sz="2400" dirty="0" err="1"/>
              <a:t>Ehrenfels</a:t>
            </a:r>
            <a:r>
              <a:rPr lang="en-US" altLang="en-US" sz="2400" dirty="0"/>
              <a:t>            </a:t>
            </a:r>
            <a:r>
              <a:rPr lang="en-US" altLang="en-US" sz="2400" dirty="0" err="1"/>
              <a:t>Bühler</a:t>
            </a:r>
            <a:endParaRPr lang="en-US" altLang="en-US" sz="2400" dirty="0"/>
          </a:p>
          <a:p>
            <a:r>
              <a:rPr lang="en-US" altLang="en-US" sz="2400" dirty="0"/>
              <a:t>  Stumpf              Lewin</a:t>
            </a:r>
          </a:p>
          <a:p>
            <a:r>
              <a:rPr lang="en-US" altLang="en-US" sz="2400" dirty="0"/>
              <a:t> </a:t>
            </a:r>
            <a:r>
              <a:rPr lang="en-US" altLang="en-US" sz="2400" dirty="0" err="1"/>
              <a:t>Meinong</a:t>
            </a:r>
            <a:r>
              <a:rPr lang="en-US" altLang="en-US" sz="2400" dirty="0"/>
              <a:t>	  Wertheimer</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CC65F-9E57-41C9-ADF5-BF016AB71462}"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413"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43000" y="1143000"/>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58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a:xfrm rot="20859613">
            <a:off x="2972439" y="-56393"/>
            <a:ext cx="13897311" cy="193890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Title 1"/>
          <p:cNvSpPr>
            <a:spLocks noGrp="1"/>
          </p:cNvSpPr>
          <p:nvPr>
            <p:ph type="title"/>
          </p:nvPr>
        </p:nvSpPr>
        <p:spPr>
          <a:xfrm>
            <a:off x="0" y="533400"/>
            <a:ext cx="8845728" cy="1143000"/>
          </a:xfrm>
        </p:spPr>
        <p:txBody>
          <a:bodyPr/>
          <a:lstStyle/>
          <a:p>
            <a:pPr algn="l"/>
            <a:r>
              <a:rPr lang="en-US" altLang="en-US" dirty="0"/>
              <a:t>Philosophical mothership gives birth to the experimental psychology</a:t>
            </a:r>
          </a:p>
        </p:txBody>
      </p:sp>
      <p:sp>
        <p:nvSpPr>
          <p:cNvPr id="4" name="Slide Number Placeholder 3"/>
          <p:cNvSpPr>
            <a:spLocks noGrp="1"/>
          </p:cNvSpPr>
          <p:nvPr>
            <p:ph type="sldNum" sz="quarter" idx="12"/>
          </p:nvPr>
        </p:nvSpPr>
        <p:spPr>
          <a:xfrm>
            <a:off x="7245528"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696576"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206928" y="824789"/>
            <a:ext cx="6477000" cy="2596896"/>
          </a:xfrm>
          <a:prstGeom prst="line">
            <a:avLst/>
          </a:prstGeom>
          <a:ln w="85725">
            <a:solidFill>
              <a:srgbClr val="0039AC"/>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bwMode="auto">
          <a:xfrm>
            <a:off x="235128" y="4571152"/>
            <a:ext cx="9144000" cy="128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spcAft>
                <a:spcPts val="900"/>
              </a:spcAft>
            </a:pPr>
            <a:r>
              <a:rPr lang="en-US" altLang="en-US" sz="2400" kern="0" dirty="0"/>
              <a:t> </a:t>
            </a:r>
            <a:r>
              <a:rPr lang="en-US" altLang="en-US" sz="2800" kern="0" dirty="0"/>
              <a:t>Wundt</a:t>
            </a:r>
            <a:endParaRPr lang="en-US" altLang="en-US" sz="2400" kern="0" dirty="0"/>
          </a:p>
          <a:p>
            <a:pPr defTabSz="914400"/>
            <a:r>
              <a:rPr lang="en-US" altLang="en-US" sz="2400" kern="0" dirty="0"/>
              <a:t>Brentano           Husserl</a:t>
            </a:r>
          </a:p>
          <a:p>
            <a:pPr defTabSz="914400"/>
            <a:r>
              <a:rPr lang="en-US" altLang="en-US" sz="2400" kern="0" dirty="0" err="1"/>
              <a:t>Ehrenfels</a:t>
            </a:r>
            <a:r>
              <a:rPr lang="en-US" altLang="en-US" sz="2400" kern="0" dirty="0"/>
              <a:t>            </a:t>
            </a:r>
            <a:r>
              <a:rPr lang="en-US" altLang="en-US" sz="2400" kern="0" dirty="0" err="1"/>
              <a:t>Bühler</a:t>
            </a:r>
            <a:endParaRPr lang="en-US" altLang="en-US" sz="2400" kern="0" dirty="0"/>
          </a:p>
          <a:p>
            <a:pPr defTabSz="914400"/>
            <a:r>
              <a:rPr lang="en-US" altLang="en-US" sz="2400" kern="0" dirty="0"/>
              <a:t>  Stumpf              Lewin</a:t>
            </a:r>
          </a:p>
          <a:p>
            <a:pPr defTabSz="914400"/>
            <a:r>
              <a:rPr lang="en-US" altLang="en-US" sz="2400" kern="0" dirty="0"/>
              <a:t> </a:t>
            </a:r>
            <a:r>
              <a:rPr lang="en-US" altLang="en-US" sz="2400" kern="0" dirty="0" err="1"/>
              <a:t>Meinong</a:t>
            </a:r>
            <a:r>
              <a:rPr lang="en-US" altLang="en-US" sz="2400" kern="0" dirty="0"/>
              <a:t>	  Wertheimer</a:t>
            </a:r>
          </a:p>
        </p:txBody>
      </p:sp>
    </p:spTree>
    <p:extLst>
      <p:ext uri="{BB962C8B-B14F-4D97-AF65-F5344CB8AC3E}">
        <p14:creationId xmlns:p14="http://schemas.microsoft.com/office/powerpoint/2010/main" val="1298510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1ECE2C-4D45-48EF-8753-74DE2CD19593}" type="slidenum">
              <a:rPr kumimoji="0" lang="en-US" altLang="en-US" sz="1400" b="1"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219" name="Rectangle 2"/>
          <p:cNvSpPr>
            <a:spLocks noGrp="1" noChangeArrowheads="1"/>
          </p:cNvSpPr>
          <p:nvPr>
            <p:ph type="title"/>
          </p:nvPr>
        </p:nvSpPr>
        <p:spPr/>
        <p:txBody>
          <a:bodyPr/>
          <a:lstStyle/>
          <a:p>
            <a:pPr eaLnBrk="1" hangingPunct="1"/>
            <a:r>
              <a:rPr lang="en-US" altLang="en-US" dirty="0"/>
              <a:t>Birth of Psychology</a:t>
            </a:r>
          </a:p>
        </p:txBody>
      </p:sp>
      <p:sp>
        <p:nvSpPr>
          <p:cNvPr id="9220" name="Rectangle 3"/>
          <p:cNvSpPr>
            <a:spLocks noGrp="1" noChangeArrowheads="1"/>
          </p:cNvSpPr>
          <p:nvPr>
            <p:ph type="body" idx="1"/>
          </p:nvPr>
        </p:nvSpPr>
        <p:spPr>
          <a:xfrm>
            <a:off x="152400" y="1722437"/>
            <a:ext cx="8991600" cy="4373563"/>
          </a:xfrm>
        </p:spPr>
        <p:txBody>
          <a:bodyPr/>
          <a:lstStyle/>
          <a:p>
            <a:pPr marL="1443038" indent="-1443038" eaLnBrk="1" hangingPunct="1">
              <a:lnSpc>
                <a:spcPct val="90000"/>
              </a:lnSpc>
              <a:spcAft>
                <a:spcPts val="1200"/>
              </a:spcAft>
              <a:tabLst>
                <a:tab pos="1436688" algn="l"/>
              </a:tabLst>
            </a:pPr>
            <a:r>
              <a:rPr lang="en-US" altLang="en-US" sz="3600" dirty="0"/>
              <a:t>1879: 	first psychological laboratory</a:t>
            </a:r>
          </a:p>
          <a:p>
            <a:pPr marL="1443038" indent="-1443038" eaLnBrk="1" hangingPunct="1">
              <a:lnSpc>
                <a:spcPct val="90000"/>
              </a:lnSpc>
              <a:spcAft>
                <a:spcPts val="1200"/>
              </a:spcAft>
              <a:tabLst>
                <a:tab pos="1436688" algn="l"/>
              </a:tabLst>
            </a:pPr>
            <a:r>
              <a:rPr lang="en-US" altLang="en-US" sz="3600" dirty="0"/>
              <a:t>1883: 	first psychology journal</a:t>
            </a:r>
          </a:p>
          <a:p>
            <a:pPr marL="1443038" indent="-1443038" eaLnBrk="1" hangingPunct="1">
              <a:lnSpc>
                <a:spcPct val="90000"/>
              </a:lnSpc>
              <a:spcAft>
                <a:spcPts val="1200"/>
              </a:spcAft>
              <a:tabLst>
                <a:tab pos="1436688" algn="l"/>
              </a:tabLst>
            </a:pPr>
            <a:r>
              <a:rPr lang="en-US" altLang="en-US" sz="3600" dirty="0"/>
              <a:t>1889: 	first International Congress of Psychology</a:t>
            </a:r>
          </a:p>
          <a:p>
            <a:pPr marL="1443038" indent="-1443038" eaLnBrk="1" hangingPunct="1">
              <a:lnSpc>
                <a:spcPct val="90000"/>
              </a:lnSpc>
              <a:spcAft>
                <a:spcPts val="1200"/>
              </a:spcAft>
              <a:tabLst>
                <a:tab pos="1436688" algn="l"/>
              </a:tabLst>
            </a:pPr>
            <a:r>
              <a:rPr lang="en-US" altLang="en-US" sz="3600" dirty="0"/>
              <a:t>1892: 	American Psychological Association</a:t>
            </a:r>
          </a:p>
          <a:p>
            <a:pPr marL="409575" indent="0" eaLnBrk="1" hangingPunct="1">
              <a:lnSpc>
                <a:spcPct val="90000"/>
              </a:lnSpc>
            </a:pPr>
            <a:endParaRPr lang="en-US" altLang="en-US" sz="3600" dirty="0"/>
          </a:p>
          <a:p>
            <a:pPr marL="409575" indent="0" eaLnBrk="1" hangingPunct="1">
              <a:lnSpc>
                <a:spcPct val="90000"/>
              </a:lnSpc>
            </a:pPr>
            <a:endParaRPr lang="en-US" altLang="en-US" sz="2800" dirty="0"/>
          </a:p>
          <a:p>
            <a:pPr marL="623888" indent="-214313" eaLnBrk="1" hangingPunct="1">
              <a:lnSpc>
                <a:spcPct val="90000"/>
              </a:lnSpc>
              <a:buFont typeface="Arial" panose="020B0604020202020204" pitchFamily="34" charset="0"/>
              <a:buChar char="•"/>
            </a:pPr>
            <a:endParaRPr lang="en-US" altLang="en-US" sz="2800" i="1" dirty="0"/>
          </a:p>
        </p:txBody>
      </p:sp>
    </p:spTree>
    <p:extLst>
      <p:ext uri="{BB962C8B-B14F-4D97-AF65-F5344CB8AC3E}">
        <p14:creationId xmlns:p14="http://schemas.microsoft.com/office/powerpoint/2010/main" val="2310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And from the</a:t>
            </a:r>
            <a:br>
              <a:rPr lang="en-US" altLang="en-US" dirty="0"/>
            </a:br>
            <a:r>
              <a:rPr lang="en-US" altLang="en-US" dirty="0"/>
              <a:t>Fourth Cycle (Analytic)</a:t>
            </a:r>
          </a:p>
        </p:txBody>
      </p:sp>
      <p:sp>
        <p:nvSpPr>
          <p:cNvPr id="18435" name="Content Placeholder 2"/>
          <p:cNvSpPr>
            <a:spLocks noGrp="1"/>
          </p:cNvSpPr>
          <p:nvPr>
            <p:ph idx="1"/>
          </p:nvPr>
        </p:nvSpPr>
        <p:spPr>
          <a:xfrm>
            <a:off x="152400" y="5318125"/>
            <a:ext cx="9144000" cy="944563"/>
          </a:xfrm>
        </p:spPr>
        <p:txBody>
          <a:bodyPr/>
          <a:lstStyle/>
          <a:p>
            <a:r>
              <a:rPr lang="en-US" altLang="en-US" sz="2400" dirty="0"/>
              <a:t>     </a:t>
            </a:r>
            <a:r>
              <a:rPr lang="en-US" altLang="en-US" sz="2400" dirty="0" err="1"/>
              <a:t>Frege</a:t>
            </a:r>
            <a:r>
              <a:rPr lang="en-US" altLang="en-US" sz="2400" dirty="0"/>
              <a:t>              Gödel 		</a:t>
            </a:r>
          </a:p>
          <a:p>
            <a:r>
              <a:rPr lang="en-US" altLang="en-US" sz="2400" dirty="0"/>
              <a:t> </a:t>
            </a:r>
            <a:r>
              <a:rPr lang="en-US" altLang="en-US" sz="2400" dirty="0" err="1"/>
              <a:t>Leśniewski</a:t>
            </a:r>
            <a:r>
              <a:rPr lang="en-US" altLang="en-US" sz="2400" dirty="0"/>
              <a:t>          Tarski </a:t>
            </a:r>
          </a:p>
          <a:p>
            <a:r>
              <a:rPr lang="en-US" altLang="en-US" sz="2400" dirty="0"/>
              <a:t>    Russell             Turing		</a:t>
            </a:r>
          </a:p>
          <a:p>
            <a:endParaRPr lang="en-US" altLang="en-US" sz="2400" dirty="0"/>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7D98C-5905-4B1E-AAB7-7A8097312E9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843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43000" y="1059875"/>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258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a:xfrm rot="20859613">
            <a:off x="2432511" y="-56393"/>
            <a:ext cx="13897311" cy="193890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Title 1"/>
          <p:cNvSpPr>
            <a:spLocks noGrp="1"/>
          </p:cNvSpPr>
          <p:nvPr>
            <p:ph type="title"/>
          </p:nvPr>
        </p:nvSpPr>
        <p:spPr>
          <a:xfrm>
            <a:off x="76200" y="533400"/>
            <a:ext cx="8229600" cy="1143000"/>
          </a:xfrm>
        </p:spPr>
        <p:txBody>
          <a:bodyPr/>
          <a:lstStyle/>
          <a:p>
            <a:pPr algn="l"/>
            <a:r>
              <a:rPr lang="en-US" altLang="en-US" dirty="0"/>
              <a:t>Philosophical mothership gives birth to mathematical logic </a:t>
            </a:r>
            <a:br>
              <a:rPr lang="en-US" altLang="en-US" dirty="0"/>
            </a:br>
            <a:r>
              <a:rPr lang="en-US" altLang="en-US" dirty="0"/>
              <a:t>and</a:t>
            </a:r>
            <a:r>
              <a:rPr lang="en-US" altLang="en-US" sz="2000" dirty="0"/>
              <a:t> </a:t>
            </a:r>
            <a:r>
              <a:rPr lang="en-US" altLang="en-US" dirty="0"/>
              <a:t>computer science</a:t>
            </a:r>
          </a:p>
        </p:txBody>
      </p:sp>
      <p:sp>
        <p:nvSpPr>
          <p:cNvPr id="13315" name="Content Placeholder 2"/>
          <p:cNvSpPr>
            <a:spLocks noGrp="1"/>
          </p:cNvSpPr>
          <p:nvPr>
            <p:ph idx="1"/>
          </p:nvPr>
        </p:nvSpPr>
        <p:spPr>
          <a:xfrm>
            <a:off x="152400" y="5318125"/>
            <a:ext cx="9144000" cy="944563"/>
          </a:xfrm>
        </p:spPr>
        <p:txBody>
          <a:bodyPr/>
          <a:lstStyle/>
          <a:p>
            <a:r>
              <a:rPr lang="en-US" altLang="en-US" sz="2400" dirty="0"/>
              <a:t>   </a:t>
            </a:r>
            <a:r>
              <a:rPr lang="en-US" altLang="en-US" sz="2800" dirty="0" err="1"/>
              <a:t>Frege</a:t>
            </a:r>
            <a:r>
              <a:rPr lang="en-US" altLang="en-US" sz="2800" dirty="0"/>
              <a:t>             Gödel</a:t>
            </a:r>
          </a:p>
          <a:p>
            <a:r>
              <a:rPr lang="en-US" altLang="en-US" sz="2800" dirty="0" err="1"/>
              <a:t>Leśniewski</a:t>
            </a:r>
            <a:r>
              <a:rPr lang="en-US" altLang="en-US" sz="2800" dirty="0"/>
              <a:t>       Tarski</a:t>
            </a:r>
          </a:p>
          <a:p>
            <a:r>
              <a:rPr lang="en-US" altLang="en-US" sz="2400" dirty="0"/>
              <a:t> </a:t>
            </a:r>
            <a:r>
              <a:rPr lang="en-US" altLang="en-US" sz="2800" dirty="0"/>
              <a:t>Russell            Turing </a:t>
            </a:r>
            <a:endParaRPr lang="en-US" altLang="en-US" sz="2400" dirty="0"/>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2667000" y="824789"/>
            <a:ext cx="6477000" cy="2596896"/>
          </a:xfrm>
          <a:prstGeom prst="line">
            <a:avLst/>
          </a:prstGeom>
          <a:ln w="85725">
            <a:solidFill>
              <a:srgbClr val="0039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327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3564" t="22566" r="22176" b="9349"/>
          <a:stretch/>
        </p:blipFill>
        <p:spPr>
          <a:xfrm>
            <a:off x="0" y="-186267"/>
            <a:ext cx="9120684" cy="7044268"/>
          </a:xfrm>
          <a:prstGeom prst="rect">
            <a:avLst/>
          </a:prstGeom>
        </p:spPr>
      </p:pic>
    </p:spTree>
    <p:extLst>
      <p:ext uri="{BB962C8B-B14F-4D97-AF65-F5344CB8AC3E}">
        <p14:creationId xmlns:p14="http://schemas.microsoft.com/office/powerpoint/2010/main" val="1738292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each phase of practical relevance </a:t>
            </a:r>
          </a:p>
        </p:txBody>
      </p:sp>
      <p:sp>
        <p:nvSpPr>
          <p:cNvPr id="3" name="Content Placeholder 2"/>
          <p:cNvSpPr>
            <a:spLocks noGrp="1"/>
          </p:cNvSpPr>
          <p:nvPr>
            <p:ph idx="1"/>
          </p:nvPr>
        </p:nvSpPr>
        <p:spPr>
          <a:xfrm>
            <a:off x="268941" y="1752600"/>
            <a:ext cx="8417859" cy="4373563"/>
          </a:xfrm>
        </p:spPr>
        <p:txBody>
          <a:bodyPr/>
          <a:lstStyle/>
          <a:p>
            <a:r>
              <a:rPr lang="en-US" sz="3600" dirty="0"/>
              <a:t>  	some philosophers forsake philosophy to take part in establishing the methods, breadth, generalizability, and principles of the newly born science</a:t>
            </a:r>
          </a:p>
          <a:p>
            <a:endParaRPr lang="en-US" sz="3600" dirty="0"/>
          </a:p>
        </p:txBody>
      </p:sp>
      <p:sp>
        <p:nvSpPr>
          <p:cNvPr id="4" name="Slide Number Placeholder 3"/>
          <p:cNvSpPr>
            <a:spLocks noGrp="1"/>
          </p:cNvSpPr>
          <p:nvPr>
            <p:ph type="sldNum" sz="quarter" idx="11"/>
          </p:nvPr>
        </p:nvSpPr>
        <p:spPr/>
        <p:txBody>
          <a:bodyPr/>
          <a:lstStyle/>
          <a:p>
            <a:pPr>
              <a:defRPr/>
            </a:pPr>
            <a:fld id="{7E3D6F12-5083-4991-A5E7-D5D81D22FB2C}"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2283566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9467" y="169333"/>
            <a:ext cx="8754533" cy="1143000"/>
          </a:xfrm>
          <a:prstGeom prst="rect">
            <a:avLst/>
          </a:prstGeom>
        </p:spPr>
        <p:txBody>
          <a:bodyPr vert="horz" lIns="91269" tIns="45635" rIns="91269" bIns="45635" rtlCol="0" anchor="ctr">
            <a:normAutofit fontScale="92500" lnSpcReduction="10000"/>
          </a:bodyPr>
          <a:lstStyle>
            <a:lvl1pPr algn="l" defTabSz="91269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leaving philosophy itself in the safe hands of a new generation</a:t>
            </a:r>
          </a:p>
        </p:txBody>
      </p:sp>
      <p:pic>
        <p:nvPicPr>
          <p:cNvPr id="6" name="Picture 5"/>
          <p:cNvPicPr>
            <a:picLocks noChangeAspect="1"/>
          </p:cNvPicPr>
          <p:nvPr/>
        </p:nvPicPr>
        <p:blipFill rotWithShape="1">
          <a:blip r:embed="rId3"/>
          <a:srcRect l="40954" t="35829" r="39917" b="57822"/>
          <a:stretch/>
        </p:blipFill>
        <p:spPr>
          <a:xfrm>
            <a:off x="148614" y="4047066"/>
            <a:ext cx="1862667" cy="406399"/>
          </a:xfrm>
          <a:prstGeom prst="rect">
            <a:avLst/>
          </a:prstGeom>
        </p:spPr>
      </p:pic>
    </p:spTree>
    <p:extLst>
      <p:ext uri="{BB962C8B-B14F-4D97-AF65-F5344CB8AC3E}">
        <p14:creationId xmlns:p14="http://schemas.microsoft.com/office/powerpoint/2010/main" val="406980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9467" y="169333"/>
            <a:ext cx="8754533" cy="1143000"/>
          </a:xfrm>
          <a:prstGeom prst="rect">
            <a:avLst/>
          </a:prstGeom>
        </p:spPr>
        <p:txBody>
          <a:bodyPr vert="horz" lIns="91269" tIns="45635" rIns="91269" bIns="45635" rtlCol="0" anchor="ctr">
            <a:normAutofit fontScale="92500" lnSpcReduction="10000"/>
          </a:bodyPr>
          <a:lstStyle>
            <a:lvl1pPr algn="l" defTabSz="91269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leaving philosophy itself in the safe hands of a new generation</a:t>
            </a:r>
          </a:p>
        </p:txBody>
      </p:sp>
      <p:sp>
        <p:nvSpPr>
          <p:cNvPr id="2" name="TextBox 1"/>
          <p:cNvSpPr txBox="1"/>
          <p:nvPr/>
        </p:nvSpPr>
        <p:spPr>
          <a:xfrm>
            <a:off x="2851573" y="6354336"/>
            <a:ext cx="4531360" cy="584775"/>
          </a:xfrm>
          <a:prstGeom prst="rect">
            <a:avLst/>
          </a:prstGeom>
          <a:noFill/>
        </p:spPr>
        <p:txBody>
          <a:bodyPr wrap="square" rtlCol="0">
            <a:spAutoFit/>
          </a:bodyPr>
          <a:lstStyle/>
          <a:p>
            <a:pPr algn="ctr"/>
            <a:r>
              <a:rPr lang="en-US" sz="3200" dirty="0"/>
              <a:t>May 30, 2017</a:t>
            </a:r>
          </a:p>
        </p:txBody>
      </p:sp>
      <p:pic>
        <p:nvPicPr>
          <p:cNvPr id="5" name="Picture 4"/>
          <p:cNvPicPr>
            <a:picLocks noChangeAspect="1"/>
          </p:cNvPicPr>
          <p:nvPr/>
        </p:nvPicPr>
        <p:blipFill rotWithShape="1">
          <a:blip r:embed="rId3"/>
          <a:srcRect l="1106" t="53644" r="69480" b="37458"/>
          <a:stretch/>
        </p:blipFill>
        <p:spPr>
          <a:xfrm>
            <a:off x="148614" y="3200399"/>
            <a:ext cx="4257439" cy="846667"/>
          </a:xfrm>
          <a:prstGeom prst="rect">
            <a:avLst/>
          </a:prstGeom>
        </p:spPr>
      </p:pic>
      <p:pic>
        <p:nvPicPr>
          <p:cNvPr id="6" name="Picture 5"/>
          <p:cNvPicPr>
            <a:picLocks noChangeAspect="1"/>
          </p:cNvPicPr>
          <p:nvPr/>
        </p:nvPicPr>
        <p:blipFill rotWithShape="1">
          <a:blip r:embed="rId3"/>
          <a:srcRect l="40954" t="35829" r="39917" b="57822"/>
          <a:stretch/>
        </p:blipFill>
        <p:spPr>
          <a:xfrm>
            <a:off x="148614" y="4047066"/>
            <a:ext cx="1862667" cy="406399"/>
          </a:xfrm>
          <a:prstGeom prst="rect">
            <a:avLst/>
          </a:prstGeom>
        </p:spPr>
      </p:pic>
      <p:grpSp>
        <p:nvGrpSpPr>
          <p:cNvPr id="9" name="Group 8"/>
          <p:cNvGrpSpPr/>
          <p:nvPr/>
        </p:nvGrpSpPr>
        <p:grpSpPr>
          <a:xfrm>
            <a:off x="192221" y="1447800"/>
            <a:ext cx="8951779" cy="4771069"/>
            <a:chOff x="192221" y="1447800"/>
            <a:chExt cx="8951779" cy="4771069"/>
          </a:xfrm>
        </p:grpSpPr>
        <p:pic>
          <p:nvPicPr>
            <p:cNvPr id="3" name="Picture 2"/>
            <p:cNvPicPr>
              <a:picLocks noChangeAspect="1"/>
            </p:cNvPicPr>
            <p:nvPr/>
          </p:nvPicPr>
          <p:blipFill rotWithShape="1">
            <a:blip r:embed="rId3"/>
            <a:srcRect l="1191" t="17179" r="6874" b="8287"/>
            <a:stretch/>
          </p:blipFill>
          <p:spPr>
            <a:xfrm>
              <a:off x="192221" y="1447800"/>
              <a:ext cx="8951779" cy="4771069"/>
            </a:xfrm>
            <a:prstGeom prst="rect">
              <a:avLst/>
            </a:prstGeom>
          </p:spPr>
        </p:pic>
        <p:pic>
          <p:nvPicPr>
            <p:cNvPr id="7" name="Picture 6"/>
            <p:cNvPicPr>
              <a:picLocks noChangeAspect="1"/>
            </p:cNvPicPr>
            <p:nvPr/>
          </p:nvPicPr>
          <p:blipFill rotWithShape="1">
            <a:blip r:embed="rId3"/>
            <a:srcRect l="1106" t="53644" r="69480" b="37458"/>
            <a:stretch/>
          </p:blipFill>
          <p:spPr>
            <a:xfrm>
              <a:off x="192221" y="3166532"/>
              <a:ext cx="4257439" cy="846667"/>
            </a:xfrm>
            <a:prstGeom prst="rect">
              <a:avLst/>
            </a:prstGeom>
          </p:spPr>
        </p:pic>
        <p:pic>
          <p:nvPicPr>
            <p:cNvPr id="8" name="Picture 7"/>
            <p:cNvPicPr>
              <a:picLocks noChangeAspect="1"/>
            </p:cNvPicPr>
            <p:nvPr/>
          </p:nvPicPr>
          <p:blipFill rotWithShape="1">
            <a:blip r:embed="rId3"/>
            <a:srcRect l="40954" t="35829" r="39917" b="57822"/>
            <a:stretch/>
          </p:blipFill>
          <p:spPr>
            <a:xfrm>
              <a:off x="192221" y="3983402"/>
              <a:ext cx="2076846" cy="453129"/>
            </a:xfrm>
            <a:prstGeom prst="rect">
              <a:avLst/>
            </a:prstGeom>
          </p:spPr>
        </p:pic>
      </p:grpSp>
    </p:spTree>
    <p:extLst>
      <p:ext uri="{BB962C8B-B14F-4D97-AF65-F5344CB8AC3E}">
        <p14:creationId xmlns:p14="http://schemas.microsoft.com/office/powerpoint/2010/main" val="3624233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2324100" y="4636026"/>
            <a:ext cx="2362200" cy="944563"/>
          </a:xfrm>
        </p:spPr>
        <p:txBody>
          <a:bodyPr/>
          <a:lstStyle/>
          <a:p>
            <a:pPr algn="ctr" defTabSz="914400">
              <a:spcBef>
                <a:spcPts val="368"/>
              </a:spcBef>
            </a:pPr>
            <a:r>
              <a:rPr lang="en-US" dirty="0" err="1"/>
              <a:t>Žižek</a:t>
            </a:r>
            <a:endParaRPr lang="en-US" altLang="en-US" dirty="0"/>
          </a:p>
          <a:p>
            <a:pPr algn="ctr">
              <a:spcBef>
                <a:spcPts val="368"/>
              </a:spcBef>
            </a:pPr>
            <a:r>
              <a:rPr lang="en-US" altLang="en-US" dirty="0" err="1"/>
              <a:t>Badiou</a:t>
            </a:r>
            <a:endParaRPr lang="en-US" altLang="en-US" dirty="0"/>
          </a:p>
          <a:p>
            <a:pPr algn="ctr">
              <a:spcBef>
                <a:spcPts val="368"/>
              </a:spcBef>
            </a:pPr>
            <a:r>
              <a:rPr lang="en-US" altLang="en-US" dirty="0"/>
              <a:t>Marion</a:t>
            </a:r>
          </a:p>
          <a:p>
            <a:pPr algn="ctr">
              <a:spcBef>
                <a:spcPts val="368"/>
              </a:spcBef>
            </a:pPr>
            <a:r>
              <a:rPr lang="en-US" dirty="0" err="1"/>
              <a:t>Meillassoux</a:t>
            </a:r>
            <a:endParaRPr lang="en-US" altLang="en-US" sz="2800" dirty="0"/>
          </a:p>
          <a:p>
            <a:pPr algn="ctr"/>
            <a:endParaRPr lang="en-US" altLang="en-US" sz="2800" dirty="0"/>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CC65F-9E57-41C9-ADF5-BF016AB71462}"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413"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19650" t="14783" r="49244" b="1"/>
          <a:stretch/>
        </p:blipFill>
        <p:spPr bwMode="auto">
          <a:xfrm>
            <a:off x="0" y="1236133"/>
            <a:ext cx="3733800" cy="439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3505200" y="205276"/>
            <a:ext cx="53340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ea typeface="+mn-ea"/>
                <a:cs typeface="+mn-cs"/>
              </a:rPr>
              <a:t>	until the next final phase of decline collapses into nonsense and jokes, giving rise to the call for a new phase of renewal</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86424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8686800" cy="1143000"/>
          </a:xfrm>
        </p:spPr>
        <p:txBody>
          <a:bodyPr/>
          <a:lstStyle/>
          <a:p>
            <a:pPr algn="l"/>
            <a:r>
              <a:rPr lang="en-US" altLang="en-US" sz="4000" dirty="0" err="1"/>
              <a:t>unser</a:t>
            </a:r>
            <a:r>
              <a:rPr lang="en-US" altLang="en-US" sz="4000" dirty="0"/>
              <a:t> </a:t>
            </a:r>
            <a:r>
              <a:rPr lang="en-US" altLang="en-US" sz="4000" dirty="0" err="1"/>
              <a:t>augenblicklicher</a:t>
            </a:r>
            <a:r>
              <a:rPr lang="en-US" altLang="en-US" sz="4000" dirty="0"/>
              <a:t> Stand</a:t>
            </a:r>
          </a:p>
        </p:txBody>
      </p:sp>
      <p:sp>
        <p:nvSpPr>
          <p:cNvPr id="4" name="Slide Number Placeholder 3"/>
          <p:cNvSpPr>
            <a:spLocks noGrp="1"/>
          </p:cNvSpPr>
          <p:nvPr>
            <p:ph type="sldNum" sz="quarter" idx="12"/>
          </p:nvPr>
        </p:nvSpPr>
        <p:spPr>
          <a:xfrm>
            <a:off x="61722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97F49-6EE1-4611-857A-549116E928E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45" name="Picture 2" descr="http://www.aaroncake.net/forum/uploaded/eng.zahir/2008551448_sine_wave.png"/>
          <p:cNvPicPr>
            <a:picLocks noChangeAspect="1" noChangeArrowheads="1"/>
          </p:cNvPicPr>
          <p:nvPr/>
        </p:nvPicPr>
        <p:blipFill rotWithShape="1">
          <a:blip r:embed="rId3">
            <a:extLst>
              <a:ext uri="{28A0092B-C50C-407E-A947-70E740481C1C}">
                <a14:useLocalDpi xmlns:a14="http://schemas.microsoft.com/office/drawing/2010/main" val="0"/>
              </a:ext>
            </a:extLst>
          </a:blip>
          <a:srcRect l="3789" r="35222"/>
          <a:stretch/>
        </p:blipFill>
        <p:spPr bwMode="auto">
          <a:xfrm>
            <a:off x="-152400" y="1127125"/>
            <a:ext cx="1931324"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aaroncake.net/forum/uploaded/eng.zahir/2008551448_sine_wave.png"/>
          <p:cNvPicPr>
            <a:picLocks noChangeAspect="1" noChangeArrowheads="1"/>
          </p:cNvPicPr>
          <p:nvPr/>
        </p:nvPicPr>
        <p:blipFill rotWithShape="1">
          <a:blip r:embed="rId3">
            <a:extLst>
              <a:ext uri="{28A0092B-C50C-407E-A947-70E740481C1C}">
                <a14:useLocalDpi xmlns:a14="http://schemas.microsoft.com/office/drawing/2010/main" val="0"/>
              </a:ext>
            </a:extLst>
          </a:blip>
          <a:srcRect l="3789" r="35222"/>
          <a:stretch/>
        </p:blipFill>
        <p:spPr bwMode="auto">
          <a:xfrm>
            <a:off x="1794169" y="1143000"/>
            <a:ext cx="194655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aaroncake.net/forum/uploaded/eng.zahir/2008551448_sine_wave.png"/>
          <p:cNvPicPr>
            <a:picLocks noChangeAspect="1" noChangeArrowheads="1"/>
          </p:cNvPicPr>
          <p:nvPr/>
        </p:nvPicPr>
        <p:blipFill rotWithShape="1">
          <a:blip r:embed="rId3">
            <a:extLst>
              <a:ext uri="{28A0092B-C50C-407E-A947-70E740481C1C}">
                <a14:useLocalDpi xmlns:a14="http://schemas.microsoft.com/office/drawing/2010/main" val="0"/>
              </a:ext>
            </a:extLst>
          </a:blip>
          <a:srcRect l="3789" r="35222"/>
          <a:stretch/>
        </p:blipFill>
        <p:spPr bwMode="auto">
          <a:xfrm>
            <a:off x="3740727" y="1127125"/>
            <a:ext cx="1961804"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aroncake.net/forum/uploaded/eng.zahir/2008551448_sine_wave.png"/>
          <p:cNvPicPr>
            <a:picLocks noChangeAspect="1" noChangeArrowheads="1"/>
          </p:cNvPicPr>
          <p:nvPr/>
        </p:nvPicPr>
        <p:blipFill rotWithShape="1">
          <a:blip r:embed="rId3">
            <a:extLst>
              <a:ext uri="{28A0092B-C50C-407E-A947-70E740481C1C}">
                <a14:useLocalDpi xmlns:a14="http://schemas.microsoft.com/office/drawing/2010/main" val="0"/>
              </a:ext>
            </a:extLst>
          </a:blip>
          <a:srcRect l="3789" r="35222"/>
          <a:stretch/>
        </p:blipFill>
        <p:spPr bwMode="auto">
          <a:xfrm>
            <a:off x="5727464" y="1111250"/>
            <a:ext cx="1905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0" y="1600200"/>
            <a:ext cx="10103526" cy="4525963"/>
          </a:xfrm>
        </p:spPr>
        <p:txBody>
          <a:bodyPr/>
          <a:lstStyle/>
          <a:p>
            <a:r>
              <a:rPr lang="en-US" sz="2800" dirty="0"/>
              <a:t>Ancient    Medieval     Modern    20th Century</a:t>
            </a:r>
          </a:p>
        </p:txBody>
      </p:sp>
      <p:sp>
        <p:nvSpPr>
          <p:cNvPr id="3" name="TextBox 2"/>
          <p:cNvSpPr txBox="1"/>
          <p:nvPr/>
        </p:nvSpPr>
        <p:spPr>
          <a:xfrm>
            <a:off x="-413657" y="2865090"/>
            <a:ext cx="10255926"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1000" normalizeH="0" baseline="0" noProof="0" dirty="0">
                <a:ln>
                  <a:noFill/>
                </a:ln>
                <a:solidFill>
                  <a:srgbClr val="92D050"/>
                </a:solidFill>
                <a:effectLst/>
                <a:uLnTx/>
                <a:uFillTx/>
                <a:latin typeface="Arial"/>
                <a:ea typeface="+mn-ea"/>
                <a:cs typeface="+mn-cs"/>
              </a:rPr>
              <a:t>1</a:t>
            </a:r>
            <a:r>
              <a:rPr kumimoji="0" lang="en-US" sz="7000" b="0" i="0" u="none" strike="noStrike" kern="1200" cap="none" spc="1000" normalizeH="0" baseline="0" noProof="0" dirty="0">
                <a:ln>
                  <a:noFill/>
                </a:ln>
                <a:solidFill>
                  <a:srgbClr val="92D050"/>
                </a:solidFill>
                <a:effectLst/>
                <a:uLnTx/>
                <a:uFillTx/>
                <a:latin typeface="Arial"/>
                <a:ea typeface="+mn-ea"/>
                <a:cs typeface="+mn-cs"/>
              </a:rPr>
              <a:t> </a:t>
            </a:r>
            <a:r>
              <a:rPr kumimoji="0" lang="en-US" sz="19900" b="0" i="0" u="none" strike="noStrike" kern="1200" cap="none" spc="1000" normalizeH="0" baseline="0" noProof="0" dirty="0">
                <a:ln>
                  <a:noFill/>
                </a:ln>
                <a:solidFill>
                  <a:srgbClr val="92D050"/>
                </a:solidFill>
                <a:effectLst/>
                <a:uLnTx/>
                <a:uFillTx/>
                <a:latin typeface="Arial"/>
                <a:ea typeface="+mn-ea"/>
                <a:cs typeface="+mn-cs"/>
              </a:rPr>
              <a:t>2</a:t>
            </a:r>
            <a:r>
              <a:rPr kumimoji="0" lang="en-US" sz="9500" b="0" i="0" u="none" strike="noStrike" kern="1200" cap="none" spc="1000" normalizeH="0" baseline="0" noProof="0" dirty="0">
                <a:ln>
                  <a:noFill/>
                </a:ln>
                <a:solidFill>
                  <a:srgbClr val="92D050"/>
                </a:solidFill>
                <a:effectLst/>
                <a:uLnTx/>
                <a:uFillTx/>
                <a:latin typeface="Arial"/>
                <a:ea typeface="+mn-ea"/>
                <a:cs typeface="+mn-cs"/>
              </a:rPr>
              <a:t> </a:t>
            </a:r>
            <a:r>
              <a:rPr kumimoji="0" lang="en-US" sz="19900" b="0" i="0" u="none" strike="noStrike" kern="1200" cap="none" spc="1000" normalizeH="0" baseline="0" noProof="0" dirty="0">
                <a:ln>
                  <a:noFill/>
                </a:ln>
                <a:solidFill>
                  <a:srgbClr val="92D050"/>
                </a:solidFill>
                <a:effectLst/>
                <a:uLnTx/>
                <a:uFillTx/>
                <a:latin typeface="Arial"/>
                <a:ea typeface="+mn-ea"/>
                <a:cs typeface="+mn-cs"/>
              </a:rPr>
              <a:t>3</a:t>
            </a:r>
            <a:r>
              <a:rPr kumimoji="0" lang="en-US" sz="7000" b="0" i="0" u="none" strike="noStrike" kern="1200" cap="none" spc="1000" normalizeH="0" baseline="0" noProof="0" dirty="0">
                <a:ln>
                  <a:noFill/>
                </a:ln>
                <a:solidFill>
                  <a:srgbClr val="92D050"/>
                </a:solidFill>
                <a:effectLst/>
                <a:uLnTx/>
                <a:uFillTx/>
                <a:latin typeface="Arial"/>
                <a:ea typeface="+mn-ea"/>
                <a:cs typeface="+mn-cs"/>
              </a:rPr>
              <a:t> </a:t>
            </a:r>
            <a:r>
              <a:rPr kumimoji="0" lang="en-US" sz="19900" b="0" i="0" u="none" strike="noStrike" kern="1200" cap="none" spc="1000" normalizeH="0" baseline="0" noProof="0" dirty="0">
                <a:ln>
                  <a:noFill/>
                </a:ln>
                <a:solidFill>
                  <a:srgbClr val="92D050"/>
                </a:solidFill>
                <a:effectLst/>
                <a:uLnTx/>
                <a:uFillTx/>
                <a:latin typeface="Arial"/>
                <a:ea typeface="+mn-ea"/>
                <a:cs typeface="+mn-cs"/>
              </a:rPr>
              <a:t>4</a:t>
            </a:r>
            <a:r>
              <a:rPr kumimoji="0" lang="en-US" sz="7000" b="0" i="0" u="none" strike="noStrike" kern="1200" cap="none" spc="1000" normalizeH="0" baseline="0" noProof="0" dirty="0">
                <a:ln>
                  <a:noFill/>
                </a:ln>
                <a:solidFill>
                  <a:srgbClr val="92D050"/>
                </a:solidFill>
                <a:effectLst/>
                <a:uLnTx/>
                <a:uFillTx/>
                <a:latin typeface="Arial"/>
                <a:ea typeface="+mn-ea"/>
                <a:cs typeface="+mn-cs"/>
              </a:rPr>
              <a:t> </a:t>
            </a:r>
            <a:r>
              <a:rPr kumimoji="0" lang="en-US" sz="19900" b="0" i="0" u="none" strike="noStrike" kern="1200" cap="none" spc="1000" normalizeH="0" baseline="0" noProof="0" dirty="0">
                <a:ln>
                  <a:noFill/>
                </a:ln>
                <a:solidFill>
                  <a:srgbClr val="92D050"/>
                </a:solidFill>
                <a:effectLst/>
                <a:uLnTx/>
                <a:uFillTx/>
                <a:latin typeface="Arial"/>
                <a:ea typeface="+mn-ea"/>
                <a:cs typeface="+mn-cs"/>
              </a:rPr>
              <a:t>5</a:t>
            </a:r>
            <a:endParaRPr kumimoji="0" lang="en-US" sz="1800" b="0" i="0" u="none" strike="noStrike" kern="1200" cap="none" spc="1000" normalizeH="0" baseline="0" noProof="0" dirty="0">
              <a:ln>
                <a:noFill/>
              </a:ln>
              <a:solidFill>
                <a:srgbClr val="92D050"/>
              </a:solidFill>
              <a:effectLst/>
              <a:uLnTx/>
              <a:uFillTx/>
              <a:latin typeface="Arial"/>
              <a:ea typeface="+mn-ea"/>
              <a:cs typeface="+mn-cs"/>
            </a:endParaRPr>
          </a:p>
        </p:txBody>
      </p:sp>
      <p:pic>
        <p:nvPicPr>
          <p:cNvPr id="12" name="Picture 2" descr="http://www.aaroncake.net/forum/uploaded/eng.zahir/2008551448_sine_wave.png"/>
          <p:cNvPicPr>
            <a:picLocks noChangeAspect="1" noChangeArrowheads="1"/>
          </p:cNvPicPr>
          <p:nvPr/>
        </p:nvPicPr>
        <p:blipFill rotWithShape="1">
          <a:blip r:embed="rId3">
            <a:extLst>
              <a:ext uri="{28A0092B-C50C-407E-A947-70E740481C1C}">
                <a14:useLocalDpi xmlns:a14="http://schemas.microsoft.com/office/drawing/2010/main" val="0"/>
              </a:ext>
            </a:extLst>
          </a:blip>
          <a:srcRect l="3789" r="35222"/>
          <a:stretch/>
        </p:blipFill>
        <p:spPr bwMode="auto">
          <a:xfrm>
            <a:off x="7632464" y="1109750"/>
            <a:ext cx="1905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Down 5"/>
          <p:cNvSpPr/>
          <p:nvPr/>
        </p:nvSpPr>
        <p:spPr>
          <a:xfrm flipH="1">
            <a:off x="7160598" y="485568"/>
            <a:ext cx="541128" cy="389380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15355" y="480627"/>
            <a:ext cx="605736" cy="2919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84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CC65F-9E57-41C9-ADF5-BF016AB71462}"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413"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19650" t="14783" r="40447" b="1"/>
          <a:stretch/>
        </p:blipFill>
        <p:spPr bwMode="auto">
          <a:xfrm>
            <a:off x="0" y="1219200"/>
            <a:ext cx="4789714" cy="439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ltLang="en-US" dirty="0"/>
              <a:t>Fourth cycle (Continental)</a:t>
            </a:r>
            <a:endParaRPr lang="en-US" dirty="0"/>
          </a:p>
        </p:txBody>
      </p:sp>
      <p:sp>
        <p:nvSpPr>
          <p:cNvPr id="5" name="Content Placeholder 4"/>
          <p:cNvSpPr>
            <a:spLocks noGrp="1"/>
          </p:cNvSpPr>
          <p:nvPr>
            <p:ph idx="1"/>
          </p:nvPr>
        </p:nvSpPr>
        <p:spPr/>
        <p:txBody>
          <a:bodyPr/>
          <a:lstStyle/>
          <a:p>
            <a:endParaRPr lang="en-US" dirty="0"/>
          </a:p>
        </p:txBody>
      </p:sp>
      <p:sp>
        <p:nvSpPr>
          <p:cNvPr id="9" name="Content Placeholder 2"/>
          <p:cNvSpPr txBox="1">
            <a:spLocks/>
          </p:cNvSpPr>
          <p:nvPr/>
        </p:nvSpPr>
        <p:spPr bwMode="auto">
          <a:xfrm>
            <a:off x="2324100" y="4619093"/>
            <a:ext cx="23622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defTabSz="914400">
              <a:spcBef>
                <a:spcPts val="368"/>
              </a:spcBef>
            </a:pPr>
            <a:r>
              <a:rPr lang="en-US" kern="0" dirty="0" err="1"/>
              <a:t>Žižek</a:t>
            </a:r>
            <a:endParaRPr lang="en-US" altLang="en-US" kern="0" dirty="0"/>
          </a:p>
          <a:p>
            <a:pPr algn="ctr" defTabSz="914400">
              <a:spcBef>
                <a:spcPts val="368"/>
              </a:spcBef>
            </a:pPr>
            <a:r>
              <a:rPr lang="en-US" altLang="en-US" kern="0" dirty="0" err="1"/>
              <a:t>Badiou</a:t>
            </a:r>
            <a:endParaRPr lang="en-US" altLang="en-US" kern="0" dirty="0"/>
          </a:p>
          <a:p>
            <a:pPr algn="ctr" defTabSz="914400">
              <a:spcBef>
                <a:spcPts val="368"/>
              </a:spcBef>
            </a:pPr>
            <a:r>
              <a:rPr lang="en-US" altLang="en-US" kern="0" dirty="0"/>
              <a:t>Marion</a:t>
            </a:r>
          </a:p>
          <a:p>
            <a:pPr algn="ctr" defTabSz="914400">
              <a:spcBef>
                <a:spcPts val="368"/>
              </a:spcBef>
            </a:pPr>
            <a:r>
              <a:rPr lang="en-US" kern="0" dirty="0" err="1"/>
              <a:t>Meillassoux</a:t>
            </a:r>
            <a:endParaRPr lang="en-US" altLang="en-US" sz="2800" kern="0" dirty="0"/>
          </a:p>
          <a:p>
            <a:pPr algn="ctr" defTabSz="914400">
              <a:spcBef>
                <a:spcPts val="368"/>
              </a:spcBef>
            </a:pPr>
            <a:endParaRPr lang="en-US" altLang="en-US" sz="2800" kern="0" dirty="0"/>
          </a:p>
        </p:txBody>
      </p:sp>
    </p:spTree>
    <p:extLst>
      <p:ext uri="{BB962C8B-B14F-4D97-AF65-F5344CB8AC3E}">
        <p14:creationId xmlns:p14="http://schemas.microsoft.com/office/powerpoint/2010/main" val="1883582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253207"/>
            <a:ext cx="8686800" cy="1143000"/>
          </a:xfrm>
        </p:spPr>
        <p:txBody>
          <a:bodyPr/>
          <a:lstStyle/>
          <a:p>
            <a:r>
              <a:rPr lang="en-US" altLang="en-US" dirty="0"/>
              <a:t>where shall our </a:t>
            </a:r>
            <a:r>
              <a:rPr lang="en-US" altLang="en-US" dirty="0" err="1"/>
              <a:t>saviour</a:t>
            </a:r>
            <a:r>
              <a:rPr lang="en-US" altLang="en-US" dirty="0"/>
              <a:t> come from?</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CC65F-9E57-41C9-ADF5-BF016AB71462}"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413"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40393" t="20687" r="18139"/>
          <a:stretch/>
        </p:blipFill>
        <p:spPr bwMode="auto">
          <a:xfrm>
            <a:off x="2819400" y="1524000"/>
            <a:ext cx="5105400" cy="40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dirty="0"/>
          </a:p>
        </p:txBody>
      </p:sp>
      <p:sp>
        <p:nvSpPr>
          <p:cNvPr id="8" name="Content Placeholder 2"/>
          <p:cNvSpPr txBox="1">
            <a:spLocks/>
          </p:cNvSpPr>
          <p:nvPr/>
        </p:nvSpPr>
        <p:spPr bwMode="auto">
          <a:xfrm>
            <a:off x="2412996" y="4693715"/>
            <a:ext cx="2209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defTabSz="914400"/>
            <a:r>
              <a:rPr lang="en-US" sz="3000" kern="0" dirty="0" err="1"/>
              <a:t>Žižek</a:t>
            </a:r>
            <a:endParaRPr lang="en-US" altLang="en-US" sz="3000" kern="0" dirty="0"/>
          </a:p>
          <a:p>
            <a:pPr algn="ctr" defTabSz="914400"/>
            <a:r>
              <a:rPr lang="en-US" altLang="en-US" sz="3000" kern="0" dirty="0" err="1"/>
              <a:t>Badiou</a:t>
            </a:r>
            <a:endParaRPr lang="en-US" altLang="en-US" sz="3000" kern="0" dirty="0"/>
          </a:p>
          <a:p>
            <a:pPr algn="ctr" defTabSz="914400"/>
            <a:r>
              <a:rPr lang="en-US" altLang="en-US" sz="3000" kern="0" dirty="0"/>
              <a:t>Marion</a:t>
            </a:r>
          </a:p>
          <a:p>
            <a:pPr algn="ctr" defTabSz="914400"/>
            <a:r>
              <a:rPr lang="en-US" sz="3000" kern="0" dirty="0" err="1"/>
              <a:t>Meillassoux</a:t>
            </a:r>
            <a:endParaRPr lang="en-US" altLang="en-US" sz="3000" kern="0" dirty="0"/>
          </a:p>
        </p:txBody>
      </p:sp>
    </p:spTree>
    <p:extLst>
      <p:ext uri="{BB962C8B-B14F-4D97-AF65-F5344CB8AC3E}">
        <p14:creationId xmlns:p14="http://schemas.microsoft.com/office/powerpoint/2010/main" val="661383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33" y="26233"/>
            <a:ext cx="6831767" cy="68317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27</a:t>
            </a:fld>
            <a:endParaRPr lang="de-DE">
              <a:solidFill>
                <a:srgbClr val="000000"/>
              </a:solidFill>
            </a:endParaRPr>
          </a:p>
        </p:txBody>
      </p:sp>
      <p:sp>
        <p:nvSpPr>
          <p:cNvPr id="5" name="Title 4"/>
          <p:cNvSpPr>
            <a:spLocks noGrp="1"/>
          </p:cNvSpPr>
          <p:nvPr>
            <p:ph type="title"/>
          </p:nvPr>
        </p:nvSpPr>
        <p:spPr/>
        <p:txBody>
          <a:bodyPr/>
          <a:lstStyle/>
          <a:p>
            <a:r>
              <a:rPr lang="en-US" dirty="0">
                <a:solidFill>
                  <a:schemeClr val="bg1"/>
                </a:solidFill>
              </a:rPr>
              <a:t>          </a:t>
            </a:r>
          </a:p>
        </p:txBody>
      </p:sp>
    </p:spTree>
    <p:extLst>
      <p:ext uri="{BB962C8B-B14F-4D97-AF65-F5344CB8AC3E}">
        <p14:creationId xmlns:p14="http://schemas.microsoft.com/office/powerpoint/2010/main" val="325073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274638"/>
            <a:ext cx="8153400" cy="1143000"/>
          </a:xfrm>
        </p:spPr>
        <p:txBody>
          <a:bodyPr/>
          <a:lstStyle/>
          <a:p>
            <a:r>
              <a:rPr lang="en-US" altLang="en-US" dirty="0"/>
              <a:t>Maurizio Ferraris</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CC65F-9E57-41C9-ADF5-BF016AB71462}"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7413"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40393" t="20687" r="18139"/>
          <a:stretch/>
        </p:blipFill>
        <p:spPr bwMode="auto">
          <a:xfrm>
            <a:off x="2819400" y="1524000"/>
            <a:ext cx="5105400" cy="40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3962400" y="1219200"/>
            <a:ext cx="999130" cy="32129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p:txBody>
          <a:bodyPr/>
          <a:lstStyle/>
          <a:p>
            <a:endParaRPr lang="en-US" dirty="0"/>
          </a:p>
        </p:txBody>
      </p:sp>
      <p:sp>
        <p:nvSpPr>
          <p:cNvPr id="8" name="Content Placeholder 2"/>
          <p:cNvSpPr txBox="1">
            <a:spLocks/>
          </p:cNvSpPr>
          <p:nvPr/>
        </p:nvSpPr>
        <p:spPr bwMode="auto">
          <a:xfrm>
            <a:off x="2209800" y="4693715"/>
            <a:ext cx="2209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defTabSz="914400"/>
            <a:r>
              <a:rPr lang="en-US" sz="3000" kern="0" dirty="0" err="1"/>
              <a:t>Žižek</a:t>
            </a:r>
            <a:endParaRPr lang="en-US" altLang="en-US" sz="3000" kern="0" dirty="0"/>
          </a:p>
          <a:p>
            <a:pPr algn="ctr" defTabSz="914400"/>
            <a:r>
              <a:rPr lang="en-US" altLang="en-US" sz="3000" kern="0" dirty="0" err="1"/>
              <a:t>Badiou</a:t>
            </a:r>
            <a:endParaRPr lang="en-US" altLang="en-US" sz="3000" kern="0" dirty="0"/>
          </a:p>
          <a:p>
            <a:pPr algn="ctr" defTabSz="914400"/>
            <a:r>
              <a:rPr lang="en-US" altLang="en-US" sz="3000" kern="0" dirty="0"/>
              <a:t>Marion</a:t>
            </a:r>
          </a:p>
          <a:p>
            <a:pPr algn="ctr" defTabSz="914400"/>
            <a:r>
              <a:rPr lang="en-US" sz="3000" kern="0" dirty="0" err="1"/>
              <a:t>Meillassoux</a:t>
            </a:r>
            <a:endParaRPr lang="en-US" altLang="en-US" sz="3000" kern="0" dirty="0"/>
          </a:p>
        </p:txBody>
      </p:sp>
    </p:spTree>
    <p:extLst>
      <p:ext uri="{BB962C8B-B14F-4D97-AF65-F5344CB8AC3E}">
        <p14:creationId xmlns:p14="http://schemas.microsoft.com/office/powerpoint/2010/main" val="1307960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33" y="26233"/>
            <a:ext cx="6831767" cy="68317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4694" y="187554"/>
            <a:ext cx="8679305" cy="1143000"/>
          </a:xfrm>
        </p:spPr>
        <p:txBody>
          <a:bodyPr/>
          <a:lstStyle/>
          <a:p>
            <a:pPr algn="l"/>
            <a:r>
              <a:rPr lang="en-US" sz="4000" dirty="0">
                <a:solidFill>
                  <a:schemeClr val="bg1"/>
                </a:solidFill>
              </a:rPr>
              <a:t>     ,           proof of God’s existence</a:t>
            </a:r>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29</a:t>
            </a:fld>
            <a:endParaRPr lang="de-DE">
              <a:solidFill>
                <a:srgbClr val="000000"/>
              </a:solidFill>
            </a:endParaRPr>
          </a:p>
        </p:txBody>
      </p:sp>
    </p:spTree>
    <p:extLst>
      <p:ext uri="{BB962C8B-B14F-4D97-AF65-F5344CB8AC3E}">
        <p14:creationId xmlns:p14="http://schemas.microsoft.com/office/powerpoint/2010/main" val="1123156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381000" y="5318125"/>
            <a:ext cx="9144000" cy="944563"/>
          </a:xfrm>
        </p:spPr>
        <p:txBody>
          <a:bodyPr/>
          <a:lstStyle/>
          <a:p>
            <a:r>
              <a:rPr lang="en-US" altLang="en-US" sz="2400" dirty="0"/>
              <a:t>   	         rapid 	practical    </a:t>
            </a:r>
            <a:r>
              <a:rPr lang="en-US" altLang="en-US" sz="2400" dirty="0" err="1"/>
              <a:t>scepticism</a:t>
            </a:r>
            <a:r>
              <a:rPr lang="en-US" altLang="en-US" sz="2400" dirty="0"/>
              <a:t>    mystical</a:t>
            </a:r>
          </a:p>
          <a:p>
            <a:r>
              <a:rPr lang="en-US" altLang="en-US" sz="2400" dirty="0"/>
              <a:t>          progress	 interest		     nonsense</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97F49-6EE1-4611-857A-549116E928E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45" name="Picture 2" descr="http://www.aaroncake.net/forum/uploaded/eng.zahir/2008551448_sine_wave.png"/>
          <p:cNvPicPr>
            <a:picLocks noChangeAspect="1" noChangeArrowheads="1"/>
          </p:cNvPicPr>
          <p:nvPr/>
        </p:nvPicPr>
        <p:blipFill>
          <a:blip r:embed="rId3">
            <a:extLst>
              <a:ext uri="{28A0092B-C50C-407E-A947-70E740481C1C}">
                <a14:useLocalDpi xmlns:a14="http://schemas.microsoft.com/office/drawing/2010/main" val="0"/>
              </a:ext>
            </a:extLst>
          </a:blip>
          <a:srcRect l="3789" r="41124"/>
          <a:stretch>
            <a:fillRect/>
          </a:stretch>
        </p:blipFill>
        <p:spPr bwMode="auto">
          <a:xfrm>
            <a:off x="1143000" y="1127125"/>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09600" y="4635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r>
              <a:rPr lang="en-US" altLang="en-US" kern="0" dirty="0"/>
              <a:t>For Brentano, everything but the first phase is a phase of decline</a:t>
            </a:r>
          </a:p>
        </p:txBody>
      </p:sp>
    </p:spTree>
    <p:extLst>
      <p:ext uri="{BB962C8B-B14F-4D97-AF65-F5344CB8AC3E}">
        <p14:creationId xmlns:p14="http://schemas.microsoft.com/office/powerpoint/2010/main" val="1483594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7895" y="1600201"/>
            <a:ext cx="2578308" cy="4081072"/>
          </a:xfrm>
        </p:spPr>
        <p:txBody>
          <a:bodyPr/>
          <a:lstStyle/>
          <a:p>
            <a:r>
              <a:rPr lang="en-US" dirty="0"/>
              <a:t>Photo</a:t>
            </a:r>
          </a:p>
          <a:p>
            <a:r>
              <a:rPr lang="en-US" dirty="0" err="1"/>
              <a:t>LabOnt</a:t>
            </a:r>
            <a:endParaRPr lang="en-US" dirty="0"/>
          </a:p>
          <a:p>
            <a:r>
              <a:rPr lang="en-US" dirty="0" err="1"/>
              <a:t>Ontologia</a:t>
            </a:r>
            <a:r>
              <a:rPr lang="en-US" dirty="0"/>
              <a:t> del</a:t>
            </a:r>
          </a:p>
          <a:p>
            <a:r>
              <a:rPr lang="en-US" dirty="0"/>
              <a:t> </a:t>
            </a:r>
            <a:r>
              <a:rPr lang="en-US" dirty="0" err="1"/>
              <a:t>Telefonino</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30</a:t>
            </a:fld>
            <a:endParaRPr lang="de-DE">
              <a:solidFill>
                <a:srgbClr val="000000"/>
              </a:solidFill>
            </a:endParaRPr>
          </a:p>
        </p:txBody>
      </p:sp>
      <p:pic>
        <p:nvPicPr>
          <p:cNvPr id="2050" name="Picture 2" descr="Dove sei?: Ontologia del telefonino (Tascabili. Saggi Vol. 315) (Italian Edition) by [Ferraris, Maurizio]"/>
          <p:cNvPicPr>
            <a:picLocks noChangeAspect="1" noChangeArrowheads="1"/>
          </p:cNvPicPr>
          <p:nvPr/>
        </p:nvPicPr>
        <p:blipFill rotWithShape="1">
          <a:blip r:embed="rId2">
            <a:extLst>
              <a:ext uri="{28A0092B-C50C-407E-A947-70E740481C1C}">
                <a14:useLocalDpi xmlns:a14="http://schemas.microsoft.com/office/drawing/2010/main" val="0"/>
              </a:ext>
            </a:extLst>
          </a:blip>
          <a:srcRect t="8407"/>
          <a:stretch/>
        </p:blipFill>
        <p:spPr bwMode="auto">
          <a:xfrm>
            <a:off x="2116108" y="0"/>
            <a:ext cx="53460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8733" y="5898575"/>
            <a:ext cx="6400800" cy="584775"/>
          </a:xfrm>
          <a:prstGeom prst="rect">
            <a:avLst/>
          </a:prstGeom>
          <a:solidFill>
            <a:schemeClr val="accent1"/>
          </a:solidFill>
        </p:spPr>
        <p:txBody>
          <a:bodyPr wrap="square" rtlCol="0">
            <a:spAutoFit/>
          </a:bodyPr>
          <a:lstStyle/>
          <a:p>
            <a:pPr algn="ctr"/>
            <a:r>
              <a:rPr lang="en-US" sz="3200" dirty="0"/>
              <a:t>The Ontology of the Mobile Phone</a:t>
            </a:r>
          </a:p>
        </p:txBody>
      </p:sp>
    </p:spTree>
    <p:extLst>
      <p:ext uri="{BB962C8B-B14F-4D97-AF65-F5344CB8AC3E}">
        <p14:creationId xmlns:p14="http://schemas.microsoft.com/office/powerpoint/2010/main" val="10278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2697" rtl="0" eaLnBrk="1" fontAlgn="auto" latinLnBrk="0" hangingPunct="1">
              <a:lnSpc>
                <a:spcPct val="100000"/>
              </a:lnSpc>
              <a:spcBef>
                <a:spcPts val="0"/>
              </a:spcBef>
              <a:spcAft>
                <a:spcPts val="0"/>
              </a:spcAft>
              <a:buClrTx/>
              <a:buSzTx/>
              <a:buFontTx/>
              <a:buNone/>
              <a:tabLst/>
              <a:defRPr/>
            </a:pPr>
            <a:fld id="{B9CC355A-440B-4E40-A441-40079CFE447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2697" rtl="0" eaLnBrk="1" fontAlgn="auto" latinLnBrk="0" hangingPunct="1">
                <a:lnSpc>
                  <a:spcPct val="100000"/>
                </a:lnSpc>
                <a:spcBef>
                  <a:spcPts val="0"/>
                </a:spcBef>
                <a:spcAft>
                  <a:spcPts val="0"/>
                </a:spcAft>
                <a:buClrTx/>
                <a:buSzTx/>
                <a:buFontTx/>
                <a:buNone/>
                <a:tabLst/>
                <a:defRPr/>
              </a:pPr>
              <a:t>31</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TextBox 5"/>
          <p:cNvSpPr txBox="1"/>
          <p:nvPr/>
        </p:nvSpPr>
        <p:spPr>
          <a:xfrm>
            <a:off x="4888523" y="182563"/>
            <a:ext cx="3798277" cy="461665"/>
          </a:xfrm>
          <a:prstGeom prst="rect">
            <a:avLst/>
          </a:prstGeom>
          <a:noFill/>
        </p:spPr>
        <p:txBody>
          <a:bodyPr wrap="square" rtlCol="0">
            <a:spAutoFit/>
          </a:bodyPr>
          <a:lstStyle/>
          <a:p>
            <a:r>
              <a:rPr lang="en-US" sz="2400" dirty="0">
                <a:solidFill>
                  <a:schemeClr val="bg1"/>
                </a:solidFill>
              </a:rPr>
              <a:t>1999: Founding of </a:t>
            </a:r>
            <a:r>
              <a:rPr lang="en-US" sz="2400" dirty="0" err="1">
                <a:solidFill>
                  <a:schemeClr val="bg1"/>
                </a:solidFill>
              </a:rPr>
              <a:t>LabOnt</a:t>
            </a:r>
            <a:endParaRPr lang="en-US" sz="2400" dirty="0">
              <a:solidFill>
                <a:schemeClr val="bg1"/>
              </a:solidFill>
            </a:endParaRPr>
          </a:p>
        </p:txBody>
      </p:sp>
      <p:grpSp>
        <p:nvGrpSpPr>
          <p:cNvPr id="8" name="Group 7"/>
          <p:cNvGrpSpPr/>
          <p:nvPr/>
        </p:nvGrpSpPr>
        <p:grpSpPr>
          <a:xfrm>
            <a:off x="0" y="0"/>
            <a:ext cx="8924925" cy="6629400"/>
            <a:chOff x="0" y="0"/>
            <a:chExt cx="8924925" cy="66294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t="16667" r="53059" b="36839"/>
            <a:stretch>
              <a:fillRect/>
            </a:stretch>
          </p:blipFill>
          <p:spPr bwMode="auto">
            <a:xfrm>
              <a:off x="0" y="0"/>
              <a:ext cx="89249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67" t="31086" r="53059" b="64074"/>
            <a:stretch/>
          </p:blipFill>
          <p:spPr bwMode="auto">
            <a:xfrm>
              <a:off x="219075" y="2058733"/>
              <a:ext cx="6782699" cy="69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70637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32</a:t>
            </a:fld>
            <a:endParaRPr lang="de-DE">
              <a:solidFill>
                <a:srgbClr val="000000"/>
              </a:solidFill>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33" y="0"/>
            <a:ext cx="6831767" cy="6831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aurizio ferraris and jacques derrida"/>
          <p:cNvPicPr>
            <a:picLocks noChangeAspect="1" noChangeArrowheads="1"/>
          </p:cNvPicPr>
          <p:nvPr/>
        </p:nvPicPr>
        <p:blipFill rotWithShape="1">
          <a:blip r:embed="rId4">
            <a:extLst>
              <a:ext uri="{28A0092B-C50C-407E-A947-70E740481C1C}">
                <a14:useLocalDpi xmlns:a14="http://schemas.microsoft.com/office/drawing/2010/main" val="0"/>
              </a:ext>
            </a:extLst>
          </a:blip>
          <a:srcRect l="22155" r="18924"/>
          <a:stretch/>
        </p:blipFill>
        <p:spPr bwMode="auto">
          <a:xfrm>
            <a:off x="0" y="5664200"/>
            <a:ext cx="2312233"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9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1300"/>
                                        <p:tgtEl>
                                          <p:spTgt spid="1036"/>
                                        </p:tgtEl>
                                      </p:cBhvr>
                                    </p:animEffect>
                                    <p:anim calcmode="lin" valueType="num">
                                      <p:cBhvr>
                                        <p:cTn id="8" dur="1300" fill="hold"/>
                                        <p:tgtEl>
                                          <p:spTgt spid="1036"/>
                                        </p:tgtEl>
                                        <p:attrNameLst>
                                          <p:attrName>ppt_x</p:attrName>
                                        </p:attrNameLst>
                                      </p:cBhvr>
                                      <p:tavLst>
                                        <p:tav tm="0">
                                          <p:val>
                                            <p:strVal val="#ppt_x"/>
                                          </p:val>
                                        </p:tav>
                                        <p:tav tm="100000">
                                          <p:val>
                                            <p:strVal val="#ppt_x"/>
                                          </p:val>
                                        </p:tav>
                                      </p:tavLst>
                                    </p:anim>
                                    <p:anim calcmode="lin" valueType="num">
                                      <p:cBhvr>
                                        <p:cTn id="9" dur="13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 y="457200"/>
            <a:ext cx="8763000" cy="1238250"/>
          </a:xfrm>
        </p:spPr>
        <p:txBody>
          <a:bodyPr/>
          <a:lstStyle/>
          <a:p>
            <a:r>
              <a:rPr lang="en-US" altLang="en-US" dirty="0"/>
              <a:t>or from here?</a:t>
            </a:r>
            <a:br>
              <a:rPr lang="en-US" altLang="en-US" dirty="0"/>
            </a:br>
            <a:r>
              <a:rPr lang="en-US" altLang="en-US" dirty="0"/>
              <a:t>Fourth Cycle (Analytic)</a:t>
            </a:r>
          </a:p>
        </p:txBody>
      </p:sp>
      <p:sp>
        <p:nvSpPr>
          <p:cNvPr id="13315" name="Content Placeholder 2"/>
          <p:cNvSpPr>
            <a:spLocks noGrp="1"/>
          </p:cNvSpPr>
          <p:nvPr>
            <p:ph idx="1"/>
          </p:nvPr>
        </p:nvSpPr>
        <p:spPr>
          <a:xfrm>
            <a:off x="119908" y="4853655"/>
            <a:ext cx="2771573" cy="1604963"/>
          </a:xfrm>
        </p:spPr>
        <p:txBody>
          <a:bodyPr/>
          <a:lstStyle/>
          <a:p>
            <a:r>
              <a:rPr lang="en-US" altLang="en-US" sz="2800" dirty="0" err="1"/>
              <a:t>Frege</a:t>
            </a:r>
            <a:endParaRPr lang="en-US" altLang="en-US" sz="2800" dirty="0"/>
          </a:p>
          <a:p>
            <a:r>
              <a:rPr lang="en-US" altLang="en-US" sz="2800" dirty="0"/>
              <a:t>Russell</a:t>
            </a:r>
          </a:p>
          <a:p>
            <a:r>
              <a:rPr lang="en-US" altLang="en-US" sz="2800" dirty="0"/>
              <a:t>Tarski</a:t>
            </a:r>
          </a:p>
          <a:p>
            <a:r>
              <a:rPr lang="en-US" altLang="en-US" sz="2800" dirty="0"/>
              <a:t>Quine</a:t>
            </a:r>
          </a:p>
          <a:p>
            <a:r>
              <a:rPr lang="en-US" altLang="en-US" sz="28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21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 y="457200"/>
            <a:ext cx="8763000" cy="1238250"/>
          </a:xfrm>
        </p:spPr>
        <p:txBody>
          <a:bodyPr/>
          <a:lstStyle/>
          <a:p>
            <a:r>
              <a:rPr lang="en-US" altLang="en-US" sz="4000" dirty="0"/>
              <a:t>or, better, from here?</a:t>
            </a:r>
            <a:br>
              <a:rPr lang="en-US" altLang="en-US" sz="4000" dirty="0"/>
            </a:br>
            <a:r>
              <a:rPr lang="en-US" altLang="en-US" sz="4000" dirty="0"/>
              <a:t>Fourth Cycle (Austro-Polish)</a:t>
            </a:r>
          </a:p>
        </p:txBody>
      </p:sp>
      <p:sp>
        <p:nvSpPr>
          <p:cNvPr id="13315" name="Content Placeholder 2"/>
          <p:cNvSpPr>
            <a:spLocks noGrp="1"/>
          </p:cNvSpPr>
          <p:nvPr>
            <p:ph idx="1"/>
          </p:nvPr>
        </p:nvSpPr>
        <p:spPr>
          <a:xfrm>
            <a:off x="119908" y="4853655"/>
            <a:ext cx="2771573" cy="1604963"/>
          </a:xfrm>
        </p:spPr>
        <p:txBody>
          <a:bodyPr/>
          <a:lstStyle/>
          <a:p>
            <a:r>
              <a:rPr lang="en-US" altLang="en-US" sz="2800" dirty="0"/>
              <a:t>   Husserl</a:t>
            </a:r>
          </a:p>
          <a:p>
            <a:r>
              <a:rPr lang="en-US" altLang="en-US" sz="2800" dirty="0" err="1"/>
              <a:t>Leśniewski</a:t>
            </a:r>
            <a:endParaRPr lang="en-US" altLang="en-US" sz="2800" dirty="0"/>
          </a:p>
          <a:p>
            <a:r>
              <a:rPr lang="en-US" altLang="en-US" sz="2800" dirty="0"/>
              <a:t> </a:t>
            </a:r>
            <a:r>
              <a:rPr lang="en-US" altLang="en-US" sz="2800" dirty="0" err="1"/>
              <a:t>Ingarden</a:t>
            </a:r>
            <a:endParaRPr lang="en-US" altLang="en-US" sz="2800" dirty="0"/>
          </a:p>
          <a:p>
            <a:r>
              <a:rPr lang="en-US" altLang="en-US" sz="2800" dirty="0"/>
              <a:t>   Tarski</a:t>
            </a:r>
          </a:p>
          <a:p>
            <a:r>
              <a:rPr lang="en-US" altLang="en-US" sz="28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74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35</a:t>
            </a:fld>
            <a:endParaRPr lang="en-US" altLang="en-US"/>
          </a:p>
        </p:txBody>
      </p:sp>
      <p:pic>
        <p:nvPicPr>
          <p:cNvPr id="5" name="Picture 4"/>
          <p:cNvPicPr>
            <a:picLocks noChangeAspect="1"/>
          </p:cNvPicPr>
          <p:nvPr/>
        </p:nvPicPr>
        <p:blipFill rotWithShape="1">
          <a:blip r:embed="rId2"/>
          <a:srcRect l="23137" t="24454" r="25098" b="16258"/>
          <a:stretch/>
        </p:blipFill>
        <p:spPr>
          <a:xfrm>
            <a:off x="-233082" y="603216"/>
            <a:ext cx="9556376" cy="6153727"/>
          </a:xfrm>
          <a:prstGeom prst="rect">
            <a:avLst/>
          </a:prstGeom>
        </p:spPr>
      </p:pic>
      <p:sp>
        <p:nvSpPr>
          <p:cNvPr id="2" name="Title 1"/>
          <p:cNvSpPr>
            <a:spLocks noGrp="1"/>
          </p:cNvSpPr>
          <p:nvPr>
            <p:ph type="title"/>
          </p:nvPr>
        </p:nvSpPr>
        <p:spPr>
          <a:xfrm>
            <a:off x="430306" y="11545"/>
            <a:ext cx="8229600" cy="591671"/>
          </a:xfrm>
        </p:spPr>
        <p:txBody>
          <a:bodyPr/>
          <a:lstStyle/>
          <a:p>
            <a:r>
              <a:rPr lang="en-US" sz="4000" dirty="0"/>
              <a:t>Husserl’s 3rd Logical Investigation</a:t>
            </a:r>
          </a:p>
        </p:txBody>
      </p:sp>
      <p:pic>
        <p:nvPicPr>
          <p:cNvPr id="6" name="Picture 5"/>
          <p:cNvPicPr>
            <a:picLocks noChangeAspect="1"/>
          </p:cNvPicPr>
          <p:nvPr/>
        </p:nvPicPr>
        <p:blipFill rotWithShape="1">
          <a:blip r:embed="rId2"/>
          <a:srcRect l="30637" t="69515" r="31848" b="16258"/>
          <a:stretch/>
        </p:blipFill>
        <p:spPr>
          <a:xfrm>
            <a:off x="-1" y="4627576"/>
            <a:ext cx="9355529" cy="2039924"/>
          </a:xfrm>
          <a:prstGeom prst="rect">
            <a:avLst/>
          </a:prstGeom>
        </p:spPr>
      </p:pic>
    </p:spTree>
    <p:extLst>
      <p:ext uri="{BB962C8B-B14F-4D97-AF65-F5344CB8AC3E}">
        <p14:creationId xmlns:p14="http://schemas.microsoft.com/office/powerpoint/2010/main" val="2648408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36</a:t>
            </a:fld>
            <a:endParaRPr lang="en-US" altLang="en-US"/>
          </a:p>
        </p:txBody>
      </p:sp>
      <p:pic>
        <p:nvPicPr>
          <p:cNvPr id="5" name="Picture 4"/>
          <p:cNvPicPr>
            <a:picLocks noChangeAspect="1"/>
          </p:cNvPicPr>
          <p:nvPr/>
        </p:nvPicPr>
        <p:blipFill rotWithShape="1">
          <a:blip r:embed="rId2"/>
          <a:srcRect l="29804" t="23408" r="14902" b="10329"/>
          <a:stretch/>
        </p:blipFill>
        <p:spPr>
          <a:xfrm>
            <a:off x="-95496" y="161365"/>
            <a:ext cx="9373728" cy="6315635"/>
          </a:xfrm>
          <a:prstGeom prst="rect">
            <a:avLst/>
          </a:prstGeom>
        </p:spPr>
      </p:pic>
    </p:spTree>
    <p:extLst>
      <p:ext uri="{BB962C8B-B14F-4D97-AF65-F5344CB8AC3E}">
        <p14:creationId xmlns:p14="http://schemas.microsoft.com/office/powerpoint/2010/main" val="2022073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a:xfrm rot="20859613">
            <a:off x="2432511" y="-56393"/>
            <a:ext cx="13897311" cy="193890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Title 1"/>
          <p:cNvSpPr>
            <a:spLocks noGrp="1"/>
          </p:cNvSpPr>
          <p:nvPr>
            <p:ph type="title"/>
          </p:nvPr>
        </p:nvSpPr>
        <p:spPr>
          <a:xfrm>
            <a:off x="119908" y="407777"/>
            <a:ext cx="8351940" cy="1143000"/>
          </a:xfrm>
        </p:spPr>
        <p:txBody>
          <a:bodyPr/>
          <a:lstStyle/>
          <a:p>
            <a:pPr algn="l"/>
            <a:r>
              <a:rPr lang="en-US" altLang="en-US" sz="4000" dirty="0"/>
              <a:t>Philosophical mothership gives birth to new discipline of applied formal ontology</a:t>
            </a:r>
          </a:p>
        </p:txBody>
      </p:sp>
      <p:sp>
        <p:nvSpPr>
          <p:cNvPr id="13315" name="Content Placeholder 2"/>
          <p:cNvSpPr>
            <a:spLocks noGrp="1"/>
          </p:cNvSpPr>
          <p:nvPr>
            <p:ph idx="1"/>
          </p:nvPr>
        </p:nvSpPr>
        <p:spPr>
          <a:xfrm>
            <a:off x="119908" y="4853655"/>
            <a:ext cx="2771573" cy="1604963"/>
          </a:xfrm>
        </p:spPr>
        <p:txBody>
          <a:bodyPr/>
          <a:lstStyle/>
          <a:p>
            <a:r>
              <a:rPr lang="en-US" altLang="en-US" sz="2800" dirty="0"/>
              <a:t>  Husserl</a:t>
            </a:r>
          </a:p>
          <a:p>
            <a:r>
              <a:rPr lang="en-US" altLang="en-US" sz="2800" dirty="0" err="1"/>
              <a:t>Leśniewski</a:t>
            </a:r>
            <a:endParaRPr lang="en-US" altLang="en-US" sz="2800" dirty="0"/>
          </a:p>
          <a:p>
            <a:r>
              <a:rPr lang="en-US" altLang="en-US" sz="2800" dirty="0"/>
              <a:t> </a:t>
            </a:r>
            <a:r>
              <a:rPr lang="en-US" altLang="en-US" sz="2800" dirty="0" err="1"/>
              <a:t>Ingarden</a:t>
            </a:r>
            <a:endParaRPr lang="en-US" altLang="en-US" sz="2800" dirty="0"/>
          </a:p>
          <a:p>
            <a:r>
              <a:rPr lang="en-US" altLang="en-US" sz="2800" dirty="0"/>
              <a:t>   Tarski</a:t>
            </a:r>
          </a:p>
          <a:p>
            <a:r>
              <a:rPr lang="en-US" altLang="en-US" sz="28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3">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2667000" y="824789"/>
            <a:ext cx="6477000" cy="2596896"/>
          </a:xfrm>
          <a:prstGeom prst="line">
            <a:avLst/>
          </a:prstGeom>
          <a:ln w="85725">
            <a:solidFill>
              <a:srgbClr val="0039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097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38</a:t>
            </a:fld>
            <a:endParaRPr lang="de-DE">
              <a:solidFill>
                <a:srgbClr val="000000"/>
              </a:solidFill>
            </a:endParaRPr>
          </a:p>
        </p:txBody>
      </p:sp>
      <p:pic>
        <p:nvPicPr>
          <p:cNvPr id="5" name="Picture 4"/>
          <p:cNvPicPr>
            <a:picLocks noChangeAspect="1"/>
          </p:cNvPicPr>
          <p:nvPr/>
        </p:nvPicPr>
        <p:blipFill rotWithShape="1">
          <a:blip r:embed="rId3"/>
          <a:srcRect l="5000" t="11116" r="35722" b="16156"/>
          <a:stretch/>
        </p:blipFill>
        <p:spPr>
          <a:xfrm>
            <a:off x="50394" y="274638"/>
            <a:ext cx="9141835" cy="6306044"/>
          </a:xfrm>
          <a:prstGeom prst="rect">
            <a:avLst/>
          </a:prstGeom>
        </p:spPr>
      </p:pic>
      <p:pic>
        <p:nvPicPr>
          <p:cNvPr id="6" name="Picture 5"/>
          <p:cNvPicPr>
            <a:picLocks noChangeAspect="1"/>
          </p:cNvPicPr>
          <p:nvPr/>
        </p:nvPicPr>
        <p:blipFill rotWithShape="1">
          <a:blip r:embed="rId3"/>
          <a:srcRect l="64438" t="11460" r="15737" b="79789"/>
          <a:stretch/>
        </p:blipFill>
        <p:spPr>
          <a:xfrm>
            <a:off x="5453791" y="1873483"/>
            <a:ext cx="3639815" cy="903287"/>
          </a:xfrm>
          <a:prstGeom prst="rect">
            <a:avLst/>
          </a:prstGeom>
        </p:spPr>
      </p:pic>
      <p:sp>
        <p:nvSpPr>
          <p:cNvPr id="7" name="TextBox 6"/>
          <p:cNvSpPr txBox="1"/>
          <p:nvPr/>
        </p:nvSpPr>
        <p:spPr>
          <a:xfrm>
            <a:off x="2458387" y="464695"/>
            <a:ext cx="4796853" cy="523220"/>
          </a:xfrm>
          <a:prstGeom prst="rect">
            <a:avLst/>
          </a:prstGeom>
          <a:solidFill>
            <a:schemeClr val="bg1"/>
          </a:solidFill>
        </p:spPr>
        <p:txBody>
          <a:bodyPr wrap="square" rtlCol="0">
            <a:spAutoFit/>
          </a:bodyPr>
          <a:lstStyle/>
          <a:p>
            <a:r>
              <a:rPr lang="en-US" altLang="en-US" sz="2800" dirty="0">
                <a:solidFill>
                  <a:schemeClr val="bg2">
                    <a:lumMod val="75000"/>
                  </a:schemeClr>
                </a:solidFill>
              </a:rPr>
              <a:t>Nicola </a:t>
            </a:r>
            <a:r>
              <a:rPr lang="en-US" altLang="en-US" sz="2800" dirty="0" err="1">
                <a:solidFill>
                  <a:schemeClr val="bg2">
                    <a:lumMod val="75000"/>
                  </a:schemeClr>
                </a:solidFill>
              </a:rPr>
              <a:t>Guarino</a:t>
            </a:r>
            <a:r>
              <a:rPr lang="en-US" altLang="en-US" sz="2800" dirty="0">
                <a:solidFill>
                  <a:schemeClr val="bg2">
                    <a:lumMod val="75000"/>
                  </a:schemeClr>
                </a:solidFill>
              </a:rPr>
              <a:t>, Dr. </a:t>
            </a:r>
            <a:r>
              <a:rPr lang="en-US" altLang="en-US" sz="2800" dirty="0" err="1">
                <a:solidFill>
                  <a:schemeClr val="bg2">
                    <a:lumMod val="75000"/>
                  </a:schemeClr>
                </a:solidFill>
              </a:rPr>
              <a:t>Ing</a:t>
            </a:r>
            <a:endParaRPr lang="en-US" sz="2800" dirty="0">
              <a:solidFill>
                <a:schemeClr val="bg2">
                  <a:lumMod val="75000"/>
                </a:schemeClr>
              </a:solidFill>
            </a:endParaRPr>
          </a:p>
        </p:txBody>
      </p:sp>
    </p:spTree>
    <p:extLst>
      <p:ext uri="{BB962C8B-B14F-4D97-AF65-F5344CB8AC3E}">
        <p14:creationId xmlns:p14="http://schemas.microsoft.com/office/powerpoint/2010/main" val="266127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39</a:t>
            </a:fld>
            <a:endParaRPr lang="de-DE">
              <a:solidFill>
                <a:srgbClr val="000000"/>
              </a:solidFill>
            </a:endParaRPr>
          </a:p>
        </p:txBody>
      </p:sp>
      <p:pic>
        <p:nvPicPr>
          <p:cNvPr id="5" name="Picture 4"/>
          <p:cNvPicPr>
            <a:picLocks noChangeAspect="1"/>
          </p:cNvPicPr>
          <p:nvPr/>
        </p:nvPicPr>
        <p:blipFill rotWithShape="1">
          <a:blip r:embed="rId3"/>
          <a:srcRect l="5000" t="11116" r="35722" b="16156"/>
          <a:stretch/>
        </p:blipFill>
        <p:spPr>
          <a:xfrm>
            <a:off x="50394" y="274638"/>
            <a:ext cx="9141835" cy="6306044"/>
          </a:xfrm>
          <a:prstGeom prst="rect">
            <a:avLst/>
          </a:prstGeom>
        </p:spPr>
      </p:pic>
      <p:pic>
        <p:nvPicPr>
          <p:cNvPr id="6" name="Picture 5"/>
          <p:cNvPicPr>
            <a:picLocks noChangeAspect="1"/>
          </p:cNvPicPr>
          <p:nvPr/>
        </p:nvPicPr>
        <p:blipFill rotWithShape="1">
          <a:blip r:embed="rId3"/>
          <a:srcRect l="64438" t="11460" r="15737" b="79789"/>
          <a:stretch/>
        </p:blipFill>
        <p:spPr>
          <a:xfrm>
            <a:off x="5453791" y="1873483"/>
            <a:ext cx="3639815" cy="903287"/>
          </a:xfrm>
          <a:prstGeom prst="rect">
            <a:avLst/>
          </a:prstGeom>
        </p:spPr>
      </p:pic>
      <p:sp>
        <p:nvSpPr>
          <p:cNvPr id="7" name="TextBox 6"/>
          <p:cNvSpPr txBox="1"/>
          <p:nvPr/>
        </p:nvSpPr>
        <p:spPr>
          <a:xfrm>
            <a:off x="2458387" y="464695"/>
            <a:ext cx="4796853" cy="523220"/>
          </a:xfrm>
          <a:prstGeom prst="rect">
            <a:avLst/>
          </a:prstGeom>
          <a:solidFill>
            <a:schemeClr val="bg1"/>
          </a:solidFill>
        </p:spPr>
        <p:txBody>
          <a:bodyPr wrap="square" rtlCol="0">
            <a:spAutoFit/>
          </a:bodyPr>
          <a:lstStyle/>
          <a:p>
            <a:r>
              <a:rPr lang="en-US" altLang="en-US" sz="2800" dirty="0">
                <a:solidFill>
                  <a:schemeClr val="bg2">
                    <a:lumMod val="75000"/>
                  </a:schemeClr>
                </a:solidFill>
              </a:rPr>
              <a:t>Nicola </a:t>
            </a:r>
            <a:r>
              <a:rPr lang="en-US" altLang="en-US" sz="2800" dirty="0" err="1">
                <a:solidFill>
                  <a:schemeClr val="bg2">
                    <a:lumMod val="75000"/>
                  </a:schemeClr>
                </a:solidFill>
              </a:rPr>
              <a:t>Guarino</a:t>
            </a:r>
            <a:r>
              <a:rPr lang="en-US" altLang="en-US" sz="2800" dirty="0">
                <a:solidFill>
                  <a:schemeClr val="bg2">
                    <a:lumMod val="75000"/>
                  </a:schemeClr>
                </a:solidFill>
              </a:rPr>
              <a:t>, Dr. </a:t>
            </a:r>
            <a:r>
              <a:rPr lang="en-US" altLang="en-US" sz="2800" dirty="0" err="1">
                <a:solidFill>
                  <a:schemeClr val="bg2">
                    <a:lumMod val="75000"/>
                  </a:schemeClr>
                </a:solidFill>
              </a:rPr>
              <a:t>Ing</a:t>
            </a:r>
            <a:endParaRPr lang="en-US" sz="2800" dirty="0">
              <a:solidFill>
                <a:schemeClr val="bg2">
                  <a:lumMod val="75000"/>
                </a:schemeClr>
              </a:solidFill>
            </a:endParaRPr>
          </a:p>
        </p:txBody>
      </p:sp>
      <p:sp>
        <p:nvSpPr>
          <p:cNvPr id="8" name="TextBox 7"/>
          <p:cNvSpPr txBox="1"/>
          <p:nvPr/>
        </p:nvSpPr>
        <p:spPr>
          <a:xfrm>
            <a:off x="329784" y="2877834"/>
            <a:ext cx="8814216" cy="3600986"/>
          </a:xfrm>
          <a:prstGeom prst="rect">
            <a:avLst/>
          </a:prstGeom>
          <a:solidFill>
            <a:schemeClr val="bg1"/>
          </a:solidFill>
        </p:spPr>
        <p:txBody>
          <a:bodyPr wrap="square" rtlCol="0">
            <a:spAutoFit/>
          </a:bodyPr>
          <a:lstStyle/>
          <a:p>
            <a:pPr marL="974725" lvl="0" indent="-974725" defTabSz="914400">
              <a:defRPr/>
            </a:pPr>
            <a:r>
              <a:rPr kumimoji="0" lang="en-US" altLang="en-US" sz="2800" b="0" i="0" u="none" strike="noStrike" kern="0" cap="none" spc="0" normalizeH="0" baseline="0" noProof="0" dirty="0">
                <a:ln>
                  <a:noFill/>
                </a:ln>
                <a:solidFill>
                  <a:srgbClr val="000000"/>
                </a:solidFill>
                <a:effectLst/>
                <a:uLnTx/>
                <a:uFillTx/>
              </a:rPr>
              <a:t>1991: LADSEB (Institute for Systems Dynamics and Biomedical Engineering, Padua) </a:t>
            </a:r>
            <a:r>
              <a:rPr lang="en-US" altLang="en-US" sz="2800" kern="0" dirty="0">
                <a:solidFill>
                  <a:srgbClr val="000000"/>
                </a:solidFill>
              </a:rPr>
              <a:t>working group in </a:t>
            </a:r>
            <a:r>
              <a:rPr lang="en-US" altLang="en-US" sz="3200" b="1" kern="0" dirty="0">
                <a:solidFill>
                  <a:srgbClr val="000000"/>
                </a:solidFill>
              </a:rPr>
              <a:t>applied formal ontology</a:t>
            </a:r>
            <a:endParaRPr kumimoji="0" lang="en-US" altLang="en-US" sz="3200" b="1" i="0" u="none" strike="noStrike" kern="0" cap="none" spc="0" normalizeH="0" baseline="0" noProof="0" dirty="0">
              <a:ln>
                <a:noFill/>
              </a:ln>
              <a:solidFill>
                <a:srgbClr val="000000"/>
              </a:solidFill>
              <a:effectLst/>
              <a:uLnTx/>
              <a:uFillTx/>
            </a:endParaRPr>
          </a:p>
          <a:p>
            <a:pPr marL="974725" marR="0" lvl="0" indent="-974725" defTabSz="914400" eaLnBrk="1" fontAlgn="auto" latinLnBrk="0" hangingPunct="1">
              <a:lnSpc>
                <a:spcPct val="100000"/>
              </a:lnSpc>
              <a:spcBef>
                <a:spcPts val="0"/>
              </a:spcBef>
              <a:spcAft>
                <a:spcPts val="0"/>
              </a:spcAft>
              <a:buClrTx/>
              <a:buSzTx/>
              <a:buFontTx/>
              <a:buNone/>
              <a:tabLst/>
              <a:defRPr/>
            </a:pPr>
            <a:endParaRPr lang="en-US" sz="2800" kern="0" dirty="0">
              <a:solidFill>
                <a:srgbClr val="000000"/>
              </a:solidFill>
            </a:endParaRPr>
          </a:p>
          <a:p>
            <a:pPr marL="974725" indent="-974725" defTabSz="914400"/>
            <a:endParaRPr lang="en-US" altLang="en-US" sz="2800" dirty="0"/>
          </a:p>
          <a:p>
            <a:pPr marL="974725" indent="-974725" defTabSz="914400"/>
            <a:endParaRPr lang="en-US" altLang="en-US" sz="2800" dirty="0"/>
          </a:p>
          <a:p>
            <a:pPr marL="974725" indent="-974725" defTabSz="914400"/>
            <a:endParaRPr lang="en-US" altLang="en-US" sz="2800" dirty="0"/>
          </a:p>
          <a:p>
            <a:pPr marL="974725" marR="0" lvl="0" indent="-974725"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880169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philosophy has passed, so far, through 4 </a:t>
            </a:r>
            <a:r>
              <a:rPr lang="en-US" altLang="en-US" i="1" dirty="0"/>
              <a:t>cycles</a:t>
            </a:r>
          </a:p>
        </p:txBody>
      </p:sp>
      <p:sp>
        <p:nvSpPr>
          <p:cNvPr id="10243" name="Content Placeholder 2"/>
          <p:cNvSpPr>
            <a:spLocks noGrp="1"/>
          </p:cNvSpPr>
          <p:nvPr>
            <p:ph idx="1"/>
          </p:nvPr>
        </p:nvSpPr>
        <p:spPr>
          <a:xfrm>
            <a:off x="381000" y="5318125"/>
            <a:ext cx="9144000" cy="944563"/>
          </a:xfrm>
        </p:spPr>
        <p:txBody>
          <a:bodyPr/>
          <a:lstStyle/>
          <a:p>
            <a:r>
              <a:rPr lang="en-US" altLang="en-US" sz="2400" dirty="0"/>
              <a:t>   	         rapid 	practical    </a:t>
            </a:r>
            <a:r>
              <a:rPr lang="en-US" altLang="en-US" sz="2400" dirty="0" err="1"/>
              <a:t>scepticism</a:t>
            </a:r>
            <a:r>
              <a:rPr lang="en-US" altLang="en-US" sz="2400" dirty="0"/>
              <a:t>    mystical</a:t>
            </a:r>
          </a:p>
          <a:p>
            <a:r>
              <a:rPr lang="en-US" altLang="en-US" sz="2400" dirty="0"/>
              <a:t>          progress	 interest		     nonsense</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97F49-6EE1-4611-857A-549116E928E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45"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43000" y="1127125"/>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823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40</a:t>
            </a:fld>
            <a:endParaRPr lang="en-US" altLang="en-US"/>
          </a:p>
        </p:txBody>
      </p:sp>
      <p:pic>
        <p:nvPicPr>
          <p:cNvPr id="5" name="Picture 4"/>
          <p:cNvPicPr>
            <a:picLocks noChangeAspect="1"/>
          </p:cNvPicPr>
          <p:nvPr/>
        </p:nvPicPr>
        <p:blipFill rotWithShape="1">
          <a:blip r:embed="rId2"/>
          <a:srcRect l="23137" t="24454" r="25098" b="16258"/>
          <a:stretch/>
        </p:blipFill>
        <p:spPr>
          <a:xfrm>
            <a:off x="-233082" y="603216"/>
            <a:ext cx="9556376" cy="6153727"/>
          </a:xfrm>
          <a:prstGeom prst="rect">
            <a:avLst/>
          </a:prstGeom>
        </p:spPr>
      </p:pic>
      <p:sp>
        <p:nvSpPr>
          <p:cNvPr id="2" name="Title 1"/>
          <p:cNvSpPr>
            <a:spLocks noGrp="1"/>
          </p:cNvSpPr>
          <p:nvPr>
            <p:ph type="title"/>
          </p:nvPr>
        </p:nvSpPr>
        <p:spPr>
          <a:xfrm>
            <a:off x="430306" y="11545"/>
            <a:ext cx="8229600" cy="591671"/>
          </a:xfrm>
        </p:spPr>
        <p:txBody>
          <a:bodyPr/>
          <a:lstStyle/>
          <a:p>
            <a:r>
              <a:rPr lang="en-US" sz="4000" dirty="0"/>
              <a:t>Husserl’s 3rd Logical Investigation</a:t>
            </a:r>
          </a:p>
        </p:txBody>
      </p:sp>
      <p:pic>
        <p:nvPicPr>
          <p:cNvPr id="6" name="Picture 5"/>
          <p:cNvPicPr>
            <a:picLocks noChangeAspect="1"/>
          </p:cNvPicPr>
          <p:nvPr/>
        </p:nvPicPr>
        <p:blipFill rotWithShape="1">
          <a:blip r:embed="rId2"/>
          <a:srcRect l="30637" t="69515" r="31848" b="16258"/>
          <a:stretch/>
        </p:blipFill>
        <p:spPr>
          <a:xfrm>
            <a:off x="0" y="4627576"/>
            <a:ext cx="9355529" cy="2039924"/>
          </a:xfrm>
          <a:prstGeom prst="rect">
            <a:avLst/>
          </a:prstGeom>
        </p:spPr>
      </p:pic>
    </p:spTree>
    <p:extLst>
      <p:ext uri="{BB962C8B-B14F-4D97-AF65-F5344CB8AC3E}">
        <p14:creationId xmlns:p14="http://schemas.microsoft.com/office/powerpoint/2010/main" val="4019726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41</a:t>
            </a:fld>
            <a:endParaRPr lang="de-DE">
              <a:solidFill>
                <a:srgbClr val="000000"/>
              </a:solidFill>
            </a:endParaRPr>
          </a:p>
        </p:txBody>
      </p:sp>
      <p:pic>
        <p:nvPicPr>
          <p:cNvPr id="5" name="Picture 4"/>
          <p:cNvPicPr>
            <a:picLocks noChangeAspect="1"/>
          </p:cNvPicPr>
          <p:nvPr/>
        </p:nvPicPr>
        <p:blipFill rotWithShape="1">
          <a:blip r:embed="rId3"/>
          <a:srcRect l="5000" t="11116" r="35722" b="16156"/>
          <a:stretch/>
        </p:blipFill>
        <p:spPr>
          <a:xfrm>
            <a:off x="50394" y="274638"/>
            <a:ext cx="9141835" cy="6306044"/>
          </a:xfrm>
          <a:prstGeom prst="rect">
            <a:avLst/>
          </a:prstGeom>
        </p:spPr>
      </p:pic>
      <p:pic>
        <p:nvPicPr>
          <p:cNvPr id="6" name="Picture 5"/>
          <p:cNvPicPr>
            <a:picLocks noChangeAspect="1"/>
          </p:cNvPicPr>
          <p:nvPr/>
        </p:nvPicPr>
        <p:blipFill rotWithShape="1">
          <a:blip r:embed="rId3"/>
          <a:srcRect l="64438" t="11460" r="15737" b="79789"/>
          <a:stretch/>
        </p:blipFill>
        <p:spPr>
          <a:xfrm>
            <a:off x="5453791" y="1873483"/>
            <a:ext cx="3639815" cy="903287"/>
          </a:xfrm>
          <a:prstGeom prst="rect">
            <a:avLst/>
          </a:prstGeom>
        </p:spPr>
      </p:pic>
      <p:sp>
        <p:nvSpPr>
          <p:cNvPr id="7" name="TextBox 6"/>
          <p:cNvSpPr txBox="1"/>
          <p:nvPr/>
        </p:nvSpPr>
        <p:spPr>
          <a:xfrm>
            <a:off x="2458387" y="464695"/>
            <a:ext cx="4796853" cy="523220"/>
          </a:xfrm>
          <a:prstGeom prst="rect">
            <a:avLst/>
          </a:prstGeom>
          <a:solidFill>
            <a:schemeClr val="bg1"/>
          </a:solidFill>
        </p:spPr>
        <p:txBody>
          <a:bodyPr wrap="square" rtlCol="0">
            <a:spAutoFit/>
          </a:bodyPr>
          <a:lstStyle/>
          <a:p>
            <a:r>
              <a:rPr lang="en-US" altLang="en-US" sz="2800" dirty="0">
                <a:solidFill>
                  <a:schemeClr val="bg2">
                    <a:lumMod val="75000"/>
                  </a:schemeClr>
                </a:solidFill>
              </a:rPr>
              <a:t>Nicola </a:t>
            </a:r>
            <a:r>
              <a:rPr lang="en-US" altLang="en-US" sz="2800" dirty="0" err="1">
                <a:solidFill>
                  <a:schemeClr val="bg2">
                    <a:lumMod val="75000"/>
                  </a:schemeClr>
                </a:solidFill>
              </a:rPr>
              <a:t>Guarino</a:t>
            </a:r>
            <a:r>
              <a:rPr lang="en-US" altLang="en-US" sz="2800" dirty="0">
                <a:solidFill>
                  <a:schemeClr val="bg2">
                    <a:lumMod val="75000"/>
                  </a:schemeClr>
                </a:solidFill>
              </a:rPr>
              <a:t>, Dr. </a:t>
            </a:r>
            <a:r>
              <a:rPr lang="en-US" altLang="en-US" sz="2800" dirty="0" err="1">
                <a:solidFill>
                  <a:schemeClr val="bg2">
                    <a:lumMod val="75000"/>
                  </a:schemeClr>
                </a:solidFill>
              </a:rPr>
              <a:t>Ing</a:t>
            </a:r>
            <a:endParaRPr lang="en-US" sz="2800" dirty="0">
              <a:solidFill>
                <a:schemeClr val="bg2">
                  <a:lumMod val="75000"/>
                </a:schemeClr>
              </a:solidFill>
            </a:endParaRPr>
          </a:p>
        </p:txBody>
      </p:sp>
      <p:sp>
        <p:nvSpPr>
          <p:cNvPr id="8" name="TextBox 7"/>
          <p:cNvSpPr txBox="1"/>
          <p:nvPr/>
        </p:nvSpPr>
        <p:spPr>
          <a:xfrm>
            <a:off x="329784" y="2877834"/>
            <a:ext cx="8814216" cy="3170099"/>
          </a:xfrm>
          <a:prstGeom prst="rect">
            <a:avLst/>
          </a:prstGeom>
          <a:solidFill>
            <a:schemeClr val="bg1"/>
          </a:solidFill>
        </p:spPr>
        <p:txBody>
          <a:bodyPr wrap="square" rtlCol="0">
            <a:spAutoFit/>
          </a:bodyPr>
          <a:lstStyle/>
          <a:p>
            <a:pPr marL="974725" lvl="0" indent="-974725" defTabSz="914400">
              <a:defRPr/>
            </a:pPr>
            <a:r>
              <a:rPr kumimoji="0" lang="en-US" altLang="en-US" sz="2800" b="0" i="0" u="none" strike="noStrike" kern="0" cap="none" spc="0" normalizeH="0" baseline="0" noProof="0" dirty="0">
                <a:ln>
                  <a:noFill/>
                </a:ln>
                <a:solidFill>
                  <a:srgbClr val="000000"/>
                </a:solidFill>
                <a:effectLst/>
                <a:uLnTx/>
                <a:uFillTx/>
              </a:rPr>
              <a:t>1991: LADSEB (Institute for Systems Dynamics and Biomedical Engineering, Padua) </a:t>
            </a:r>
            <a:r>
              <a:rPr lang="en-US" altLang="en-US" sz="2800" kern="0" dirty="0">
                <a:solidFill>
                  <a:srgbClr val="000000"/>
                </a:solidFill>
              </a:rPr>
              <a:t>working group in </a:t>
            </a:r>
            <a:r>
              <a:rPr lang="en-US" altLang="en-US" sz="3200" b="1" kern="0" dirty="0">
                <a:solidFill>
                  <a:srgbClr val="000000"/>
                </a:solidFill>
              </a:rPr>
              <a:t>applied formal ontology</a:t>
            </a:r>
            <a:endParaRPr kumimoji="0" lang="en-US" altLang="en-US" sz="3200" b="1" i="0" u="none" strike="noStrike" kern="0" cap="none" spc="0" normalizeH="0" baseline="0" noProof="0" dirty="0">
              <a:ln>
                <a:noFill/>
              </a:ln>
              <a:solidFill>
                <a:srgbClr val="000000"/>
              </a:solidFill>
              <a:effectLst/>
              <a:uLnTx/>
              <a:uFillTx/>
            </a:endParaRPr>
          </a:p>
          <a:p>
            <a:pPr marL="974725" marR="0" lvl="0" indent="-974725" defTabSz="914400" eaLnBrk="1" fontAlgn="auto" latinLnBrk="0" hangingPunct="1">
              <a:lnSpc>
                <a:spcPct val="100000"/>
              </a:lnSpc>
              <a:spcBef>
                <a:spcPts val="0"/>
              </a:spcBef>
              <a:spcAft>
                <a:spcPts val="0"/>
              </a:spcAft>
              <a:buClrTx/>
              <a:buSzTx/>
              <a:buFontTx/>
              <a:buNone/>
              <a:tabLst/>
              <a:defRPr/>
            </a:pPr>
            <a:endParaRPr lang="en-US" sz="2800" kern="0" dirty="0">
              <a:solidFill>
                <a:srgbClr val="000000"/>
              </a:solidFill>
            </a:endParaRPr>
          </a:p>
          <a:p>
            <a:pPr marL="974725" marR="0" lvl="0" indent="-974725" defTabSz="914400" eaLnBrk="1" fontAlgn="auto" latinLnBrk="0" hangingPunct="1">
              <a:lnSpc>
                <a:spcPct val="100000"/>
              </a:lnSpc>
              <a:spcBef>
                <a:spcPts val="0"/>
              </a:spcBef>
              <a:spcAft>
                <a:spcPts val="0"/>
              </a:spcAft>
              <a:buClrTx/>
              <a:buSzTx/>
              <a:buFontTx/>
              <a:buNone/>
              <a:tabLst/>
              <a:defRPr/>
            </a:pPr>
            <a:r>
              <a:rPr lang="en-US" sz="2800" kern="0" dirty="0">
                <a:solidFill>
                  <a:srgbClr val="000000"/>
                </a:solidFill>
              </a:rPr>
              <a:t>1993: LADSEB fire</a:t>
            </a:r>
          </a:p>
          <a:p>
            <a:pPr marL="974725" indent="-974725" defTabSz="914400"/>
            <a:endParaRPr lang="en-US" altLang="en-US" sz="2800" dirty="0"/>
          </a:p>
          <a:p>
            <a:pPr marL="974725" marR="0" lvl="0" indent="-974725"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627959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08985" y="1901166"/>
            <a:ext cx="8229600" cy="4373563"/>
          </a:xfrm>
        </p:spPr>
        <p:txBody>
          <a:bodyPr/>
          <a:lstStyle/>
          <a:p>
            <a:r>
              <a:rPr lang="en-US" dirty="0"/>
              <a:t>LADSEB Fire 1993</a:t>
            </a:r>
          </a:p>
          <a:p>
            <a:r>
              <a:rPr lang="en-US" dirty="0"/>
              <a:t>Parts and Moments Picture</a:t>
            </a:r>
          </a:p>
        </p:txBody>
      </p:sp>
      <p:sp>
        <p:nvSpPr>
          <p:cNvPr id="4" name="Slide Number Placeholder 3"/>
          <p:cNvSpPr>
            <a:spLocks noGrp="1"/>
          </p:cNvSpPr>
          <p:nvPr>
            <p:ph type="sldNum" sz="quarter" idx="12"/>
          </p:nvPr>
        </p:nvSpPr>
        <p:spPr/>
        <p:txBody>
          <a:bodyPr/>
          <a:lstStyle/>
          <a:p>
            <a:pPr>
              <a:defRPr/>
            </a:pPr>
            <a:fld id="{B9CC355A-440B-4E40-A441-40079CFE447D}" type="slidenum">
              <a:rPr lang="de-DE" smtClean="0">
                <a:solidFill>
                  <a:srgbClr val="000000"/>
                </a:solidFill>
              </a:rPr>
              <a:pPr>
                <a:defRPr/>
              </a:pPr>
              <a:t>42</a:t>
            </a:fld>
            <a:endParaRPr lang="de-DE">
              <a:solidFill>
                <a:srgbClr val="000000"/>
              </a:solidFill>
            </a:endParaRPr>
          </a:p>
        </p:txBody>
      </p:sp>
      <p:pic>
        <p:nvPicPr>
          <p:cNvPr id="31748" name="Picture 4" descr="https://www.dimanoinmano.it/img/283787/full/filosofia/filosofia-classica/le-categor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256" y="208412"/>
            <a:ext cx="4024329" cy="603649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flame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flames"/>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6" name="Picture 2" descr="https://images-na.ssl-images-amazon.com/images/I/51GHN4eT8XL._SX353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71015">
            <a:off x="501951" y="456731"/>
            <a:ext cx="3908488" cy="54939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71624" y="6244906"/>
            <a:ext cx="5190732" cy="584775"/>
          </a:xfrm>
          <a:prstGeom prst="rect">
            <a:avLst/>
          </a:prstGeom>
          <a:solidFill>
            <a:schemeClr val="bg1">
              <a:alpha val="38000"/>
            </a:schemeClr>
          </a:solidFill>
        </p:spPr>
        <p:txBody>
          <a:bodyPr wrap="square" rtlCol="0">
            <a:spAutoFit/>
          </a:bodyPr>
          <a:lstStyle/>
          <a:p>
            <a:r>
              <a:rPr lang="en-US" sz="3200" b="1" dirty="0"/>
              <a:t>Only two books survived</a:t>
            </a:r>
          </a:p>
        </p:txBody>
      </p:sp>
    </p:spTree>
    <p:extLst>
      <p:ext uri="{BB962C8B-B14F-4D97-AF65-F5344CB8AC3E}">
        <p14:creationId xmlns:p14="http://schemas.microsoft.com/office/powerpoint/2010/main" val="4041708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14066" y="661926"/>
            <a:ext cx="8721969" cy="1209078"/>
          </a:xfrm>
        </p:spPr>
        <p:txBody>
          <a:bodyPr/>
          <a:lstStyle/>
          <a:p>
            <a:pPr algn="ctr"/>
            <a:r>
              <a:rPr lang="en-US" altLang="en-US" dirty="0"/>
              <a:t>	1993: International Workshop on Formal Ontology, LADSEB, Padua</a:t>
            </a:r>
          </a:p>
          <a:p>
            <a:endParaRPr lang="en-US" altLang="en-US" sz="1200" dirty="0"/>
          </a:p>
          <a:p>
            <a:pPr algn="ctr"/>
            <a:r>
              <a:rPr lang="en-US" altLang="en-US" dirty="0"/>
              <a:t>	</a:t>
            </a:r>
          </a:p>
        </p:txBody>
      </p:sp>
      <p:sp>
        <p:nvSpPr>
          <p:cNvPr id="8397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67B399-F44D-42B4-8A05-C23C025529DE}"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7640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257908" y="661926"/>
            <a:ext cx="8478127" cy="1209078"/>
          </a:xfrm>
        </p:spPr>
        <p:txBody>
          <a:bodyPr/>
          <a:lstStyle/>
          <a:p>
            <a:pPr algn="ctr"/>
            <a:r>
              <a:rPr lang="en-US" altLang="en-US" dirty="0"/>
              <a:t>	1993: International Workshop on Formal Ontology, LADSEB, Padua</a:t>
            </a:r>
          </a:p>
          <a:p>
            <a:endParaRPr lang="en-US" altLang="en-US" sz="1200" dirty="0"/>
          </a:p>
          <a:p>
            <a:pPr algn="ctr"/>
            <a:r>
              <a:rPr lang="en-US" altLang="en-US" dirty="0"/>
              <a:t>“Toward Principles for the Design of Ontologies Used for Knowledge Sharing” 	</a:t>
            </a:r>
          </a:p>
        </p:txBody>
      </p:sp>
      <p:sp>
        <p:nvSpPr>
          <p:cNvPr id="8397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67B399-F44D-42B4-8A05-C23C025529DE}"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3874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257908" y="661926"/>
            <a:ext cx="8478127" cy="1209078"/>
          </a:xfrm>
        </p:spPr>
        <p:txBody>
          <a:bodyPr/>
          <a:lstStyle/>
          <a:p>
            <a:pPr algn="ctr"/>
            <a:r>
              <a:rPr lang="en-US" altLang="en-US" dirty="0"/>
              <a:t>	1993: International Workshop on Formal Ontology, LADSEB, Padua</a:t>
            </a:r>
          </a:p>
          <a:p>
            <a:endParaRPr lang="en-US" altLang="en-US" sz="1200" dirty="0"/>
          </a:p>
          <a:p>
            <a:pPr algn="ctr"/>
            <a:r>
              <a:rPr lang="en-US" altLang="en-US" dirty="0"/>
              <a:t>“Toward Principles for the Design of Ontologies Used for Knowledge Sharing” 	</a:t>
            </a:r>
          </a:p>
        </p:txBody>
      </p:sp>
      <p:sp>
        <p:nvSpPr>
          <p:cNvPr id="8397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67B399-F44D-42B4-8A05-C23C025529DE}"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38" t="60245" r="35409" b="23958"/>
          <a:stretch/>
        </p:blipFill>
        <p:spPr bwMode="auto">
          <a:xfrm>
            <a:off x="909139" y="3381564"/>
            <a:ext cx="7349164" cy="29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030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p:cNvSpPr>
            <a:spLocks noGrp="1"/>
          </p:cNvSpPr>
          <p:nvPr>
            <p:ph type="title"/>
          </p:nvPr>
        </p:nvSpPr>
        <p:spPr>
          <a:xfrm>
            <a:off x="-38100" y="228600"/>
            <a:ext cx="9144000" cy="1143000"/>
          </a:xfrm>
        </p:spPr>
        <p:txBody>
          <a:bodyPr/>
          <a:lstStyle/>
          <a:p>
            <a:r>
              <a:rPr lang="en-US" altLang="en-US" sz="3600" dirty="0"/>
              <a:t>A. </a:t>
            </a:r>
            <a:r>
              <a:rPr lang="en-US" altLang="en-US" sz="3600" dirty="0" err="1"/>
              <a:t>Cheyer</a:t>
            </a:r>
            <a:r>
              <a:rPr lang="en-US" altLang="en-US" sz="3600" dirty="0"/>
              <a:t> and T. Gruber, “Siri: An Ontology-Driven Application for the Masses”</a:t>
            </a:r>
          </a:p>
        </p:txBody>
      </p:sp>
      <p:sp>
        <p:nvSpPr>
          <p:cNvPr id="377859" name="Content Placeholder 2"/>
          <p:cNvSpPr>
            <a:spLocks noGrp="1"/>
          </p:cNvSpPr>
          <p:nvPr>
            <p:ph sz="half" idx="1"/>
          </p:nvPr>
        </p:nvSpPr>
        <p:spPr/>
        <p:txBody>
          <a:bodyPr/>
          <a:lstStyle/>
          <a:p>
            <a:pPr marL="0" indent="0"/>
            <a:endParaRPr lang="en-US" altLang="en-US"/>
          </a:p>
        </p:txBody>
      </p:sp>
      <p:sp>
        <p:nvSpPr>
          <p:cNvPr id="377860" name="Content Placeholder 3"/>
          <p:cNvSpPr>
            <a:spLocks noGrp="1"/>
          </p:cNvSpPr>
          <p:nvPr>
            <p:ph sz="quarter" idx="2"/>
          </p:nvPr>
        </p:nvSpPr>
        <p:spPr/>
        <p:txBody>
          <a:bodyPr/>
          <a:lstStyle/>
          <a:p>
            <a:pPr marL="0" indent="0"/>
            <a:endParaRPr lang="en-US" altLang="en-US"/>
          </a:p>
        </p:txBody>
      </p:sp>
      <p:sp>
        <p:nvSpPr>
          <p:cNvPr id="377861" name="Content Placeholder 4"/>
          <p:cNvSpPr>
            <a:spLocks noGrp="1"/>
          </p:cNvSpPr>
          <p:nvPr>
            <p:ph sz="quarter" idx="3"/>
          </p:nvPr>
        </p:nvSpPr>
        <p:spPr/>
        <p:txBody>
          <a:bodyPr/>
          <a:lstStyle/>
          <a:p>
            <a:pPr marL="0" indent="0"/>
            <a:endParaRPr lang="en-US" altLang="en-US"/>
          </a:p>
        </p:txBody>
      </p:sp>
      <p:sp>
        <p:nvSpPr>
          <p:cNvPr id="37786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marL="341313" indent="-341313" eaLnBrk="0" hangingPunct="0">
              <a:spcBef>
                <a:spcPct val="20000"/>
              </a:spcBef>
              <a:buFont typeface="Arial" pitchFamily="34" charset="0"/>
              <a:buChar char="•"/>
              <a:defRPr sz="3200">
                <a:solidFill>
                  <a:schemeClr val="tx1"/>
                </a:solidFill>
                <a:latin typeface="Calibri" pitchFamily="34" charset="0"/>
              </a:defRPr>
            </a:lvl1pPr>
            <a:lvl2pPr marL="741363" indent="-284163" eaLnBrk="0" hangingPunct="0">
              <a:spcBef>
                <a:spcPct val="20000"/>
              </a:spcBef>
              <a:buFont typeface="Arial" pitchFamily="34" charset="0"/>
              <a:buChar char="–"/>
              <a:defRPr sz="2800">
                <a:solidFill>
                  <a:schemeClr val="tx1"/>
                </a:solidFill>
                <a:latin typeface="Calibri" pitchFamily="34" charset="0"/>
              </a:defRPr>
            </a:lvl2pPr>
            <a:lvl3pPr eaLnBrk="0" hangingPunct="0">
              <a:spcBef>
                <a:spcPct val="20000"/>
              </a:spcBef>
              <a:buFont typeface="Arial" pitchFamily="34" charset="0"/>
              <a:buChar char="•"/>
              <a:defRPr sz="2400">
                <a:solidFill>
                  <a:schemeClr val="tx1"/>
                </a:solidFill>
                <a:latin typeface="Calibri" pitchFamily="34" charset="0"/>
              </a:defRPr>
            </a:lvl3pPr>
            <a:lvl4pPr marL="1598613" indent="-227013" eaLnBrk="0" hangingPunct="0">
              <a:spcBef>
                <a:spcPct val="20000"/>
              </a:spcBef>
              <a:buFont typeface="Arial" pitchFamily="34" charset="0"/>
              <a:buChar char="–"/>
              <a:defRPr sz="2000">
                <a:solidFill>
                  <a:schemeClr val="tx1"/>
                </a:solidFill>
                <a:latin typeface="Calibri" pitchFamily="34" charset="0"/>
              </a:defRPr>
            </a:lvl4pPr>
            <a:lvl5pPr marL="2055813" indent="-227013" eaLnBrk="0" hangingPunct="0">
              <a:spcBef>
                <a:spcPct val="20000"/>
              </a:spcBef>
              <a:buFont typeface="Arial" pitchFamily="34" charset="0"/>
              <a:buChar char="»"/>
              <a:defRPr sz="2000">
                <a:solidFill>
                  <a:schemeClr val="tx1"/>
                </a:solidFill>
                <a:latin typeface="Calibri" pitchFamily="34" charset="0"/>
              </a:defRPr>
            </a:lvl5pPr>
            <a:lvl6pPr marL="25130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02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74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46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914400" marR="0" lvl="2" indent="0" algn="r" defTabSz="914400" rtl="0" eaLnBrk="1" fontAlgn="base" latinLnBrk="0" hangingPunct="1">
              <a:lnSpc>
                <a:spcPct val="100000"/>
              </a:lnSpc>
              <a:spcBef>
                <a:spcPct val="0"/>
              </a:spcBef>
              <a:spcAft>
                <a:spcPct val="0"/>
              </a:spcAft>
              <a:buClrTx/>
              <a:buSzTx/>
              <a:buFontTx/>
              <a:buNone/>
              <a:tabLst/>
              <a:defRPr/>
            </a:pPr>
            <a:fld id="{04F78456-31B6-4CCE-A17A-6D5AB8D1BD1B}" type="slidenum">
              <a:rPr kumimoji="0" lang="en-US" altLang="en-US" sz="1000" b="0" i="0" u="none" strike="noStrike" kern="1200" cap="none" spc="0" normalizeH="0" baseline="0" noProof="0" smtClean="0">
                <a:ln>
                  <a:noFill/>
                </a:ln>
                <a:solidFill>
                  <a:srgbClr val="000000"/>
                </a:solidFill>
                <a:effectLst/>
                <a:uLnTx/>
                <a:uFillTx/>
                <a:latin typeface="Arial" pitchFamily="34" charset="0"/>
                <a:ea typeface="+mn-ea"/>
                <a:cs typeface="+mn-cs"/>
              </a:rPr>
              <a:pPr marL="914400" marR="0" lvl="2"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77863" name="Picture 6"/>
          <p:cNvPicPr>
            <a:picLocks noChangeAspect="1"/>
          </p:cNvPicPr>
          <p:nvPr/>
        </p:nvPicPr>
        <p:blipFill rotWithShape="1">
          <a:blip r:embed="rId3">
            <a:extLst>
              <a:ext uri="{28A0092B-C50C-407E-A947-70E740481C1C}">
                <a14:useLocalDpi xmlns:a14="http://schemas.microsoft.com/office/drawing/2010/main" val="0"/>
              </a:ext>
            </a:extLst>
          </a:blip>
          <a:srcRect l="16032" t="28907" r="15811" b="12500"/>
          <a:stretch/>
        </p:blipFill>
        <p:spPr bwMode="auto">
          <a:xfrm>
            <a:off x="-1" y="1524000"/>
            <a:ext cx="914400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12143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353" y="1925809"/>
            <a:ext cx="4661647" cy="1143000"/>
          </a:xfrm>
        </p:spPr>
        <p:txBody>
          <a:bodyPr/>
          <a:lstStyle/>
          <a:p>
            <a:r>
              <a:rPr lang="en-US" sz="3600" dirty="0"/>
              <a:t>Formal Ontology in Information Systems</a:t>
            </a:r>
            <a:r>
              <a:rPr lang="en-US" sz="2800" dirty="0"/>
              <a:t>: Proceedings of the First International Conference (FOIS 1998), Trento, Italy IOS Press</a:t>
            </a:r>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47</a:t>
            </a:fld>
            <a:endParaRPr lang="en-US" altLang="en-US"/>
          </a:p>
        </p:txBody>
      </p:sp>
      <p:pic>
        <p:nvPicPr>
          <p:cNvPr id="5" name="Picture 4"/>
          <p:cNvPicPr>
            <a:picLocks noChangeAspect="1"/>
          </p:cNvPicPr>
          <p:nvPr/>
        </p:nvPicPr>
        <p:blipFill rotWithShape="1">
          <a:blip r:embed="rId2"/>
          <a:srcRect l="31176" t="42589" r="53542" b="11298"/>
          <a:stretch/>
        </p:blipFill>
        <p:spPr>
          <a:xfrm>
            <a:off x="-215154" y="-607809"/>
            <a:ext cx="4697507" cy="7969573"/>
          </a:xfrm>
          <a:prstGeom prst="rect">
            <a:avLst/>
          </a:prstGeom>
        </p:spPr>
      </p:pic>
    </p:spTree>
    <p:extLst>
      <p:ext uri="{BB962C8B-B14F-4D97-AF65-F5344CB8AC3E}">
        <p14:creationId xmlns:p14="http://schemas.microsoft.com/office/powerpoint/2010/main" val="2577328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90054" y="2293937"/>
            <a:ext cx="8229600" cy="4373563"/>
          </a:xfrm>
        </p:spPr>
        <p:txBody>
          <a:bodyPr/>
          <a:lstStyle/>
          <a:p>
            <a:r>
              <a:rPr lang="en-US" dirty="0">
                <a:solidFill>
                  <a:schemeClr val="bg1"/>
                </a:solidFill>
              </a:rPr>
              <a:t>Formal Ontology in Information Systems, IOS Press</a:t>
            </a:r>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48</a:t>
            </a:fld>
            <a:endParaRPr lang="en-US" altLang="en-US"/>
          </a:p>
        </p:txBody>
      </p:sp>
      <p:pic>
        <p:nvPicPr>
          <p:cNvPr id="3076" name="Picture 4" descr="http://www.iospress.nl/wp-content/uploads/2011/07/97815860368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819" y="508932"/>
            <a:ext cx="1521769" cy="2436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formal ontology in information sys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373" y="158011"/>
            <a:ext cx="1549363" cy="24789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iospress.nl/wp-content/uploads/2014/09/9781614994374_drukwer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648" y="182696"/>
            <a:ext cx="1500738" cy="24011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ormal Ontology in Information 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061" y="326188"/>
            <a:ext cx="1634606" cy="240118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iospress.nl/wp-content/uploads/2011/07/97815860392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8722" y="182696"/>
            <a:ext cx="1504530" cy="242961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iospress.nl/wp-content/uploads/2011/07/978160750534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3917" y="666881"/>
            <a:ext cx="1635735" cy="255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02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90054" y="2293937"/>
            <a:ext cx="8229600" cy="4373563"/>
          </a:xfrm>
        </p:spPr>
        <p:txBody>
          <a:bodyPr/>
          <a:lstStyle/>
          <a:p>
            <a:r>
              <a:rPr lang="en-US" dirty="0">
                <a:solidFill>
                  <a:schemeClr val="bg1"/>
                </a:solidFill>
              </a:rPr>
              <a:t>Formal Ontology in Information Systems, IOS Press</a:t>
            </a:r>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49</a:t>
            </a:fld>
            <a:endParaRPr lang="en-US" altLang="en-US"/>
          </a:p>
        </p:txBody>
      </p:sp>
      <p:pic>
        <p:nvPicPr>
          <p:cNvPr id="3076" name="Picture 4" descr="http://www.iospress.nl/wp-content/uploads/2011/07/97815860368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819" y="508932"/>
            <a:ext cx="1521769" cy="2436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formal ontology in information syste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1373" y="158011"/>
            <a:ext cx="1549363" cy="24789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iospress.nl/wp-content/uploads/2014/09/9781614994374_drukwer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648" y="182696"/>
            <a:ext cx="1500738" cy="24011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ormal Ontology in Information 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061" y="326188"/>
            <a:ext cx="1634606" cy="240118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iospress.nl/wp-content/uploads/2011/07/97815860392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8722" y="182696"/>
            <a:ext cx="1504530" cy="24296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3006944"/>
            <a:ext cx="8662451" cy="3539430"/>
          </a:xfrm>
          <a:prstGeom prst="rect">
            <a:avLst/>
          </a:prstGeom>
        </p:spPr>
        <p:txBody>
          <a:bodyPr wrap="square">
            <a:spAutoFit/>
          </a:bodyPr>
          <a:lstStyle/>
          <a:p>
            <a:pPr marL="457200" indent="-457200">
              <a:buFont typeface="Arial" panose="020B0604020202020204" pitchFamily="34" charset="0"/>
              <a:buChar char="•"/>
            </a:pPr>
            <a:r>
              <a:rPr lang="en-US" altLang="en-US" sz="3200" i="1" dirty="0"/>
              <a:t>Applied Ontology</a:t>
            </a:r>
          </a:p>
          <a:p>
            <a:pPr marL="457200" indent="-457200">
              <a:buFont typeface="Arial" panose="020B0604020202020204" pitchFamily="34" charset="0"/>
              <a:buChar char="•"/>
            </a:pPr>
            <a:r>
              <a:rPr lang="en-US" altLang="en-US" sz="3200" i="1" dirty="0"/>
              <a:t>Journal of Biomedical Semantics</a:t>
            </a:r>
          </a:p>
          <a:p>
            <a:pPr marL="457200" indent="-457200">
              <a:buFont typeface="Arial" panose="020B0604020202020204" pitchFamily="34" charset="0"/>
              <a:buChar char="•"/>
            </a:pPr>
            <a:r>
              <a:rPr lang="en-US" altLang="en-US" sz="3200" i="1" dirty="0"/>
              <a:t>International Journal of Metadata, Semantics and Ontologies</a:t>
            </a:r>
          </a:p>
          <a:p>
            <a:pPr marL="457200" indent="-457200">
              <a:buFont typeface="Arial" panose="020B0604020202020204" pitchFamily="34" charset="0"/>
              <a:buChar char="•"/>
            </a:pPr>
            <a:r>
              <a:rPr lang="en-US" sz="3200" i="1" dirty="0"/>
              <a:t>Ontology Development and Applications</a:t>
            </a:r>
            <a:endParaRPr lang="en-US" altLang="en-US" sz="3200" i="1" dirty="0"/>
          </a:p>
          <a:p>
            <a:pPr marL="457200" indent="-457200">
              <a:buFont typeface="Arial" panose="020B0604020202020204" pitchFamily="34" charset="0"/>
              <a:buChar char="•"/>
            </a:pPr>
            <a:r>
              <a:rPr lang="en-US" sz="3200" i="1" dirty="0"/>
              <a:t>Journal of Social Ontology</a:t>
            </a:r>
          </a:p>
          <a:p>
            <a:pPr marL="457200" indent="-457200">
              <a:buFont typeface="Arial" panose="020B0604020202020204" pitchFamily="34" charset="0"/>
              <a:buChar char="•"/>
            </a:pPr>
            <a:r>
              <a:rPr lang="en-US" sz="3200" i="1" dirty="0" err="1"/>
              <a:t>Fundamenta</a:t>
            </a:r>
            <a:r>
              <a:rPr lang="en-US" sz="3200" i="1" dirty="0"/>
              <a:t> </a:t>
            </a:r>
            <a:r>
              <a:rPr lang="en-US" sz="3200" i="1" dirty="0" err="1"/>
              <a:t>Ontologica</a:t>
            </a:r>
            <a:endParaRPr lang="en-US" sz="3200" i="1" dirty="0"/>
          </a:p>
        </p:txBody>
      </p:sp>
      <p:pic>
        <p:nvPicPr>
          <p:cNvPr id="3088" name="Picture 16" descr="http://www.iospress.nl/wp-content/uploads/2011/07/978160750534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3917" y="666881"/>
            <a:ext cx="1635735" cy="255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2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up and down, up and down …</a:t>
            </a:r>
          </a:p>
        </p:txBody>
      </p:sp>
      <p:sp>
        <p:nvSpPr>
          <p:cNvPr id="4" name="Slide Number Placeholder 3"/>
          <p:cNvSpPr>
            <a:spLocks noGrp="1"/>
          </p:cNvSpPr>
          <p:nvPr>
            <p:ph type="sldNum" sz="quarter" idx="12"/>
          </p:nvPr>
        </p:nvSpPr>
        <p:spPr>
          <a:xfrm>
            <a:off x="61722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97F49-6EE1-4611-857A-549116E928E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45"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152400" y="1127125"/>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2209800" y="1143000"/>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4572000" y="1143000"/>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6934200" y="1158875"/>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0" y="1600200"/>
            <a:ext cx="9144000" cy="4525963"/>
          </a:xfrm>
        </p:spPr>
        <p:txBody>
          <a:bodyPr/>
          <a:lstStyle/>
          <a:p>
            <a:r>
              <a:rPr lang="en-US" dirty="0"/>
              <a:t>Ancient     Medieval      Modern      20th Century</a:t>
            </a:r>
          </a:p>
        </p:txBody>
      </p:sp>
    </p:spTree>
    <p:extLst>
      <p:ext uri="{BB962C8B-B14F-4D97-AF65-F5344CB8AC3E}">
        <p14:creationId xmlns:p14="http://schemas.microsoft.com/office/powerpoint/2010/main" val="3606162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sosceles Triangle 10"/>
          <p:cNvSpPr/>
          <p:nvPr/>
        </p:nvSpPr>
        <p:spPr>
          <a:xfrm rot="20859613">
            <a:off x="2432511" y="-56393"/>
            <a:ext cx="13897311" cy="193890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314" name="Title 1"/>
          <p:cNvSpPr>
            <a:spLocks noGrp="1"/>
          </p:cNvSpPr>
          <p:nvPr>
            <p:ph type="title"/>
          </p:nvPr>
        </p:nvSpPr>
        <p:spPr>
          <a:xfrm>
            <a:off x="119908" y="407777"/>
            <a:ext cx="8351940" cy="1143000"/>
          </a:xfrm>
        </p:spPr>
        <p:txBody>
          <a:bodyPr/>
          <a:lstStyle/>
          <a:p>
            <a:pPr algn="l"/>
            <a:r>
              <a:rPr lang="en-US" altLang="en-US" sz="4000" dirty="0"/>
              <a:t>Philosophical mothership gives birth to new discipline of applied formal ontology</a:t>
            </a:r>
          </a:p>
        </p:txBody>
      </p:sp>
      <p:sp>
        <p:nvSpPr>
          <p:cNvPr id="13315" name="Content Placeholder 2"/>
          <p:cNvSpPr>
            <a:spLocks noGrp="1"/>
          </p:cNvSpPr>
          <p:nvPr>
            <p:ph idx="1"/>
          </p:nvPr>
        </p:nvSpPr>
        <p:spPr>
          <a:xfrm>
            <a:off x="-170121" y="4853655"/>
            <a:ext cx="2212796" cy="1604963"/>
          </a:xfrm>
        </p:spPr>
        <p:txBody>
          <a:bodyPr/>
          <a:lstStyle/>
          <a:p>
            <a:pPr algn="r"/>
            <a:r>
              <a:rPr lang="en-US" altLang="en-US" sz="2800" dirty="0"/>
              <a:t>  Husserl</a:t>
            </a:r>
          </a:p>
          <a:p>
            <a:pPr algn="r"/>
            <a:r>
              <a:rPr lang="en-US" altLang="en-US" sz="2800" dirty="0" err="1"/>
              <a:t>Leśniewski</a:t>
            </a:r>
            <a:endParaRPr lang="en-US" altLang="en-US" sz="2800" dirty="0"/>
          </a:p>
          <a:p>
            <a:pPr algn="r"/>
            <a:r>
              <a:rPr lang="en-US" altLang="en-US" sz="2800" dirty="0"/>
              <a:t> </a:t>
            </a:r>
            <a:r>
              <a:rPr lang="en-US" altLang="en-US" sz="2800" dirty="0" err="1"/>
              <a:t>Ingarden</a:t>
            </a:r>
            <a:endParaRPr lang="en-US" altLang="en-US" sz="2800" dirty="0"/>
          </a:p>
          <a:p>
            <a:pPr algn="r"/>
            <a:r>
              <a:rPr lang="en-US" altLang="en-US" sz="2800" dirty="0"/>
              <a:t>   Tarski</a:t>
            </a:r>
          </a:p>
          <a:p>
            <a:pPr algn="r"/>
            <a:r>
              <a:rPr lang="en-US" altLang="en-US" sz="28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3">
            <a:extLst>
              <a:ext uri="{28A0092B-C50C-407E-A947-70E740481C1C}">
                <a14:useLocalDpi xmlns:a14="http://schemas.microsoft.com/office/drawing/2010/main" val="0"/>
              </a:ext>
            </a:extLst>
          </a:blip>
          <a:srcRect l="3789" r="41124"/>
          <a:stretch>
            <a:fillRect/>
          </a:stretch>
        </p:blipFill>
        <p:spPr bwMode="auto">
          <a:xfrm>
            <a:off x="1156648" y="2305050"/>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2667000" y="824789"/>
            <a:ext cx="6477000" cy="2596896"/>
          </a:xfrm>
          <a:prstGeom prst="line">
            <a:avLst/>
          </a:prstGeom>
          <a:ln w="85725">
            <a:solidFill>
              <a:srgbClr val="0039AC"/>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bwMode="auto">
          <a:xfrm>
            <a:off x="2042675" y="4853654"/>
            <a:ext cx="2771573"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r>
              <a:rPr lang="en-US" altLang="en-US" sz="2800" kern="0" dirty="0"/>
              <a:t>John McCarthy</a:t>
            </a:r>
          </a:p>
          <a:p>
            <a:pPr defTabSz="914400"/>
            <a:r>
              <a:rPr lang="en-US" altLang="en-US" sz="2800" kern="0" dirty="0"/>
              <a:t>Patrick Hayes</a:t>
            </a:r>
          </a:p>
          <a:p>
            <a:pPr defTabSz="914400"/>
            <a:r>
              <a:rPr lang="en-US" altLang="en-US" sz="2800" kern="0" dirty="0"/>
              <a:t>Thomas Gruber</a:t>
            </a:r>
          </a:p>
          <a:p>
            <a:pPr defTabSz="914400"/>
            <a:r>
              <a:rPr lang="en-US" altLang="en-US" sz="2800" kern="0" dirty="0"/>
              <a:t>  </a:t>
            </a:r>
          </a:p>
        </p:txBody>
      </p:sp>
    </p:spTree>
    <p:extLst>
      <p:ext uri="{BB962C8B-B14F-4D97-AF65-F5344CB8AC3E}">
        <p14:creationId xmlns:p14="http://schemas.microsoft.com/office/powerpoint/2010/main" val="1687929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51</a:t>
            </a:fld>
            <a:endParaRPr lang="en-US" altLang="en-US"/>
          </a:p>
        </p:txBody>
      </p:sp>
      <p:pic>
        <p:nvPicPr>
          <p:cNvPr id="5" name="Picture 4"/>
          <p:cNvPicPr>
            <a:picLocks noChangeAspect="1"/>
          </p:cNvPicPr>
          <p:nvPr/>
        </p:nvPicPr>
        <p:blipFill rotWithShape="1">
          <a:blip r:embed="rId2"/>
          <a:srcRect l="-1" t="14261" r="1296" b="43543"/>
          <a:stretch/>
        </p:blipFill>
        <p:spPr>
          <a:xfrm>
            <a:off x="0" y="-1"/>
            <a:ext cx="9194166" cy="2209801"/>
          </a:xfrm>
          <a:prstGeom prst="rect">
            <a:avLst/>
          </a:prstGeom>
        </p:spPr>
      </p:pic>
      <p:pic>
        <p:nvPicPr>
          <p:cNvPr id="9" name="Picture 8"/>
          <p:cNvPicPr>
            <a:picLocks noChangeAspect="1"/>
          </p:cNvPicPr>
          <p:nvPr/>
        </p:nvPicPr>
        <p:blipFill rotWithShape="1">
          <a:blip r:embed="rId3"/>
          <a:srcRect t="51728" r="68215" b="34635"/>
          <a:stretch/>
        </p:blipFill>
        <p:spPr>
          <a:xfrm>
            <a:off x="-1" y="4345524"/>
            <a:ext cx="4953001" cy="1194696"/>
          </a:xfrm>
          <a:prstGeom prst="rect">
            <a:avLst/>
          </a:prstGeom>
        </p:spPr>
      </p:pic>
      <p:pic>
        <p:nvPicPr>
          <p:cNvPr id="11" name="Picture 10"/>
          <p:cNvPicPr>
            <a:picLocks noChangeAspect="1"/>
          </p:cNvPicPr>
          <p:nvPr/>
        </p:nvPicPr>
        <p:blipFill rotWithShape="1">
          <a:blip r:embed="rId2"/>
          <a:srcRect l="-1" t="56167" r="39138" b="15250"/>
          <a:stretch/>
        </p:blipFill>
        <p:spPr>
          <a:xfrm>
            <a:off x="0" y="2209799"/>
            <a:ext cx="8336280" cy="2201096"/>
          </a:xfrm>
          <a:prstGeom prst="rect">
            <a:avLst/>
          </a:prstGeom>
        </p:spPr>
      </p:pic>
      <p:pic>
        <p:nvPicPr>
          <p:cNvPr id="12" name="Picture 11"/>
          <p:cNvPicPr>
            <a:picLocks noChangeAspect="1"/>
          </p:cNvPicPr>
          <p:nvPr/>
        </p:nvPicPr>
        <p:blipFill rotWithShape="1">
          <a:blip r:embed="rId3"/>
          <a:srcRect l="85618" t="51958" r="-166" b="34635"/>
          <a:stretch/>
        </p:blipFill>
        <p:spPr>
          <a:xfrm>
            <a:off x="7287339" y="4160519"/>
            <a:ext cx="2059227" cy="1066801"/>
          </a:xfrm>
          <a:prstGeom prst="rect">
            <a:avLst/>
          </a:prstGeom>
        </p:spPr>
      </p:pic>
      <p:pic>
        <p:nvPicPr>
          <p:cNvPr id="10" name="Picture 9"/>
          <p:cNvPicPr>
            <a:picLocks noChangeAspect="1"/>
          </p:cNvPicPr>
          <p:nvPr/>
        </p:nvPicPr>
        <p:blipFill rotWithShape="1">
          <a:blip r:embed="rId2"/>
          <a:srcRect l="86222" t="56167" r="1296" b="15250"/>
          <a:stretch/>
        </p:blipFill>
        <p:spPr>
          <a:xfrm>
            <a:off x="7376160" y="2209799"/>
            <a:ext cx="1767840" cy="2276015"/>
          </a:xfrm>
          <a:prstGeom prst="rect">
            <a:avLst/>
          </a:prstGeom>
        </p:spPr>
      </p:pic>
    </p:spTree>
    <p:extLst>
      <p:ext uri="{BB962C8B-B14F-4D97-AF65-F5344CB8AC3E}">
        <p14:creationId xmlns:p14="http://schemas.microsoft.com/office/powerpoint/2010/main" val="467324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52</a:t>
            </a:fld>
            <a:endParaRPr lang="en-US" altLang="en-US"/>
          </a:p>
        </p:txBody>
      </p:sp>
      <p:pic>
        <p:nvPicPr>
          <p:cNvPr id="4098" name="Picture 2" descr="https://images-na.ssl-images-amazon.com/images/I/51of%2BgiuUzL._SX317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429" y="-30481"/>
            <a:ext cx="4403658" cy="68884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04167" y="81554"/>
            <a:ext cx="1446028" cy="523220"/>
          </a:xfrm>
          <a:prstGeom prst="rect">
            <a:avLst/>
          </a:prstGeom>
          <a:noFill/>
        </p:spPr>
        <p:txBody>
          <a:bodyPr wrap="square" rtlCol="0">
            <a:spAutoFit/>
          </a:bodyPr>
          <a:lstStyle/>
          <a:p>
            <a:r>
              <a:rPr lang="en-US" sz="2800" dirty="0"/>
              <a:t>1985</a:t>
            </a:r>
          </a:p>
        </p:txBody>
      </p:sp>
    </p:spTree>
    <p:extLst>
      <p:ext uri="{BB962C8B-B14F-4D97-AF65-F5344CB8AC3E}">
        <p14:creationId xmlns:p14="http://schemas.microsoft.com/office/powerpoint/2010/main" val="3947128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58582"/>
            <a:ext cx="8229600" cy="1143000"/>
          </a:xfrm>
        </p:spPr>
        <p:txBody>
          <a:bodyPr/>
          <a:lstStyle/>
          <a:p>
            <a:r>
              <a:rPr lang="en-US" dirty="0"/>
              <a:t>first version, Geneva: 1978</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53</a:t>
            </a:fld>
            <a:endParaRPr lang="en-US" altLang="en-US"/>
          </a:p>
        </p:txBody>
      </p:sp>
      <p:pic>
        <p:nvPicPr>
          <p:cNvPr id="5" name="Picture 4"/>
          <p:cNvPicPr>
            <a:picLocks noChangeAspect="1"/>
          </p:cNvPicPr>
          <p:nvPr/>
        </p:nvPicPr>
        <p:blipFill rotWithShape="1">
          <a:blip r:embed="rId2"/>
          <a:srcRect l="32790" t="38727" r="10930" b="6672"/>
          <a:stretch/>
        </p:blipFill>
        <p:spPr>
          <a:xfrm>
            <a:off x="0" y="-4473"/>
            <a:ext cx="9144000" cy="4987636"/>
          </a:xfrm>
          <a:prstGeom prst="rect">
            <a:avLst/>
          </a:prstGeom>
        </p:spPr>
      </p:pic>
    </p:spTree>
    <p:extLst>
      <p:ext uri="{BB962C8B-B14F-4D97-AF65-F5344CB8AC3E}">
        <p14:creationId xmlns:p14="http://schemas.microsoft.com/office/powerpoint/2010/main" val="3526035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1463B3A-80BE-4C8A-8064-20A10498A3A1}" type="slidenum">
              <a:rPr lang="en-US" smtClean="0">
                <a:solidFill>
                  <a:srgbClr val="000000"/>
                </a:solidFill>
              </a:rPr>
              <a:pPr>
                <a:defRPr/>
              </a:pPr>
              <a:t>54</a:t>
            </a:fld>
            <a:endParaRPr lang="en-US">
              <a:solidFill>
                <a:srgbClr val="000000"/>
              </a:solidFill>
            </a:endParaRPr>
          </a:p>
        </p:txBody>
      </p:sp>
      <p:sp>
        <p:nvSpPr>
          <p:cNvPr id="6" name="Rectangle 5"/>
          <p:cNvSpPr/>
          <p:nvPr/>
        </p:nvSpPr>
        <p:spPr>
          <a:xfrm>
            <a:off x="2286000" y="2828836"/>
            <a:ext cx="4572000" cy="1200329"/>
          </a:xfrm>
          <a:prstGeom prst="rect">
            <a:avLst/>
          </a:prstGeom>
        </p:spPr>
        <p:txBody>
          <a:bodyPr>
            <a:spAutoFit/>
          </a:bodyPr>
          <a:lstStyle/>
          <a:p>
            <a:r>
              <a:rPr lang="en-US" dirty="0"/>
              <a:t>Nature Genetics  25, 25 - 29 (2000) </a:t>
            </a:r>
          </a:p>
          <a:p>
            <a:r>
              <a:rPr lang="en-US" dirty="0"/>
              <a:t>doi:10.1038/75556</a:t>
            </a:r>
          </a:p>
          <a:p>
            <a:r>
              <a:rPr lang="en-US" dirty="0"/>
              <a:t>Gene Ontology: tool for the unification of biology</a:t>
            </a:r>
          </a:p>
        </p:txBody>
      </p:sp>
      <p:pic>
        <p:nvPicPr>
          <p:cNvPr id="5" name="Picture 4"/>
          <p:cNvPicPr>
            <a:picLocks noChangeAspect="1"/>
          </p:cNvPicPr>
          <p:nvPr/>
        </p:nvPicPr>
        <p:blipFill rotWithShape="1">
          <a:blip r:embed="rId2"/>
          <a:srcRect l="4227" t="15250" r="32017" b="10116"/>
          <a:stretch/>
        </p:blipFill>
        <p:spPr>
          <a:xfrm>
            <a:off x="36047" y="0"/>
            <a:ext cx="9107953" cy="5994400"/>
          </a:xfrm>
          <a:prstGeom prst="rect">
            <a:avLst/>
          </a:prstGeom>
        </p:spPr>
      </p:pic>
      <p:sp>
        <p:nvSpPr>
          <p:cNvPr id="7" name="Rectangle 6"/>
          <p:cNvSpPr/>
          <p:nvPr/>
        </p:nvSpPr>
        <p:spPr>
          <a:xfrm>
            <a:off x="423675" y="6099855"/>
            <a:ext cx="8326318" cy="584775"/>
          </a:xfrm>
          <a:prstGeom prst="rect">
            <a:avLst/>
          </a:prstGeom>
        </p:spPr>
        <p:txBody>
          <a:bodyPr wrap="none">
            <a:spAutoFit/>
          </a:bodyPr>
          <a:lstStyle/>
          <a:p>
            <a:r>
              <a:rPr lang="en-US" sz="3200" dirty="0">
                <a:hlinkClick r:id="rId3"/>
              </a:rPr>
              <a:t>http://geneontology.org/</a:t>
            </a:r>
            <a:r>
              <a:rPr lang="en-US" sz="3200" dirty="0"/>
              <a:t>                          1998</a:t>
            </a:r>
          </a:p>
        </p:txBody>
      </p:sp>
    </p:spTree>
    <p:extLst>
      <p:ext uri="{BB962C8B-B14F-4D97-AF65-F5344CB8AC3E}">
        <p14:creationId xmlns:p14="http://schemas.microsoft.com/office/powerpoint/2010/main" val="637068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1463B3A-80BE-4C8A-8064-20A10498A3A1}" type="slidenum">
              <a:rPr lang="en-US" smtClean="0">
                <a:solidFill>
                  <a:srgbClr val="000000"/>
                </a:solidFill>
              </a:rPr>
              <a:pPr>
                <a:defRPr/>
              </a:pPr>
              <a:t>55</a:t>
            </a:fld>
            <a:endParaRPr lang="en-US">
              <a:solidFill>
                <a:srgbClr val="000000"/>
              </a:solidFill>
            </a:endParaRPr>
          </a:p>
        </p:txBody>
      </p:sp>
      <p:pic>
        <p:nvPicPr>
          <p:cNvPr id="5" name="Picture 4"/>
          <p:cNvPicPr>
            <a:picLocks noChangeAspect="1"/>
          </p:cNvPicPr>
          <p:nvPr/>
        </p:nvPicPr>
        <p:blipFill rotWithShape="1">
          <a:blip r:embed="rId2"/>
          <a:srcRect t="12945" b="23320"/>
          <a:stretch/>
        </p:blipFill>
        <p:spPr>
          <a:xfrm>
            <a:off x="0" y="1523999"/>
            <a:ext cx="9144000" cy="3276601"/>
          </a:xfrm>
          <a:prstGeom prst="rect">
            <a:avLst/>
          </a:prstGeom>
        </p:spPr>
      </p:pic>
      <p:pic>
        <p:nvPicPr>
          <p:cNvPr id="6" name="Picture 5"/>
          <p:cNvPicPr>
            <a:picLocks noChangeAspect="1"/>
          </p:cNvPicPr>
          <p:nvPr/>
        </p:nvPicPr>
        <p:blipFill rotWithShape="1">
          <a:blip r:embed="rId2"/>
          <a:srcRect t="14505" b="43768"/>
          <a:stretch/>
        </p:blipFill>
        <p:spPr>
          <a:xfrm>
            <a:off x="-1" y="807720"/>
            <a:ext cx="9582343" cy="2247958"/>
          </a:xfrm>
          <a:prstGeom prst="rect">
            <a:avLst/>
          </a:prstGeom>
        </p:spPr>
      </p:pic>
      <p:pic>
        <p:nvPicPr>
          <p:cNvPr id="7" name="Picture 6"/>
          <p:cNvPicPr>
            <a:picLocks noChangeAspect="1"/>
          </p:cNvPicPr>
          <p:nvPr/>
        </p:nvPicPr>
        <p:blipFill rotWithShape="1">
          <a:blip r:embed="rId2"/>
          <a:srcRect l="81500" t="53558" b="23320"/>
          <a:stretch/>
        </p:blipFill>
        <p:spPr>
          <a:xfrm>
            <a:off x="6248400" y="3512664"/>
            <a:ext cx="2971800" cy="2088292"/>
          </a:xfrm>
          <a:prstGeom prst="rect">
            <a:avLst/>
          </a:prstGeom>
        </p:spPr>
      </p:pic>
      <p:pic>
        <p:nvPicPr>
          <p:cNvPr id="8" name="Picture 7"/>
          <p:cNvPicPr>
            <a:picLocks noChangeAspect="1"/>
          </p:cNvPicPr>
          <p:nvPr/>
        </p:nvPicPr>
        <p:blipFill rotWithShape="1">
          <a:blip r:embed="rId2"/>
          <a:srcRect t="53558" r="54667" b="23913"/>
          <a:stretch/>
        </p:blipFill>
        <p:spPr>
          <a:xfrm>
            <a:off x="-38101" y="3512664"/>
            <a:ext cx="6845725" cy="1912776"/>
          </a:xfrm>
          <a:prstGeom prst="rect">
            <a:avLst/>
          </a:prstGeom>
        </p:spPr>
      </p:pic>
    </p:spTree>
    <p:extLst>
      <p:ext uri="{BB962C8B-B14F-4D97-AF65-F5344CB8AC3E}">
        <p14:creationId xmlns:p14="http://schemas.microsoft.com/office/powerpoint/2010/main" val="1603269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r>
              <a:rPr lang="en-US" dirty="0"/>
              <a:t> </a:t>
            </a:r>
          </a:p>
        </p:txBody>
      </p:sp>
      <p:pic>
        <p:nvPicPr>
          <p:cNvPr id="2050" name="Picture 2" descr="http://2.bp.blogspot.com/_Gct8lVAxKqQ/SewLXKovY8I/AAAAAAAAAeM/5zHXLKiZj98/s400/journal.pcbi.1000361.g0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3" y="171714"/>
            <a:ext cx="8509092" cy="650886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66344769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0"/>
            <a:ext cx="8229600" cy="1143000"/>
          </a:xfrm>
        </p:spPr>
        <p:txBody>
          <a:bodyPr/>
          <a:lstStyle/>
          <a:p>
            <a:r>
              <a:rPr lang="en-US" altLang="en-US" dirty="0"/>
              <a:t>2002 Founding of IFOMIS </a:t>
            </a:r>
          </a:p>
        </p:txBody>
      </p:sp>
      <p:sp>
        <p:nvSpPr>
          <p:cNvPr id="97283" name="Content Placeholder 2"/>
          <p:cNvSpPr>
            <a:spLocks noGrp="1"/>
          </p:cNvSpPr>
          <p:nvPr>
            <p:ph idx="1"/>
          </p:nvPr>
        </p:nvSpPr>
        <p:spPr/>
        <p:txBody>
          <a:bodyPr/>
          <a:lstStyle/>
          <a:p>
            <a:endParaRPr lang="en-US" altLang="en-US"/>
          </a:p>
        </p:txBody>
      </p:sp>
      <p:sp>
        <p:nvSpPr>
          <p:cNvPr id="972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833ABC-8826-4602-B3E2-9C57030C96D2}"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7285" name="Picture 2"/>
          <p:cNvPicPr>
            <a:picLocks noChangeAspect="1" noChangeArrowheads="1"/>
          </p:cNvPicPr>
          <p:nvPr/>
        </p:nvPicPr>
        <p:blipFill>
          <a:blip r:embed="rId2">
            <a:extLst>
              <a:ext uri="{28A0092B-C50C-407E-A947-70E740481C1C}">
                <a14:useLocalDpi xmlns:a14="http://schemas.microsoft.com/office/drawing/2010/main" val="0"/>
              </a:ext>
            </a:extLst>
          </a:blip>
          <a:srcRect t="16667" r="10938" b="6250"/>
          <a:stretch>
            <a:fillRect/>
          </a:stretch>
        </p:blipFill>
        <p:spPr bwMode="auto">
          <a:xfrm>
            <a:off x="0" y="971549"/>
            <a:ext cx="914400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5"/>
          <p:cNvSpPr>
            <a:spLocks noChangeArrowheads="1"/>
          </p:cNvSpPr>
          <p:nvPr/>
        </p:nvSpPr>
        <p:spPr bwMode="auto">
          <a:xfrm>
            <a:off x="3505200" y="6019800"/>
            <a:ext cx="2506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Founded 2002</a:t>
            </a:r>
          </a:p>
        </p:txBody>
      </p:sp>
    </p:spTree>
    <p:extLst>
      <p:ext uri="{BB962C8B-B14F-4D97-AF65-F5344CB8AC3E}">
        <p14:creationId xmlns:p14="http://schemas.microsoft.com/office/powerpoint/2010/main" val="3591786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304800"/>
            <a:ext cx="8229600" cy="704799"/>
          </a:xfrm>
        </p:spPr>
        <p:txBody>
          <a:bodyPr/>
          <a:lstStyle/>
          <a:p>
            <a:r>
              <a:rPr lang="en-US" dirty="0">
                <a:solidFill>
                  <a:schemeClr val="tx1"/>
                </a:solidFill>
              </a:rPr>
              <a:t>2003: Founding of LAO</a:t>
            </a:r>
            <a:endParaRPr lang="en-US" altLang="en-US" dirty="0"/>
          </a:p>
        </p:txBody>
      </p:sp>
      <p:sp>
        <p:nvSpPr>
          <p:cNvPr id="92163" name="Content Placeholder 2"/>
          <p:cNvSpPr>
            <a:spLocks noGrp="1"/>
          </p:cNvSpPr>
          <p:nvPr>
            <p:ph idx="1"/>
          </p:nvPr>
        </p:nvSpPr>
        <p:spPr/>
        <p:txBody>
          <a:bodyPr/>
          <a:lstStyle/>
          <a:p>
            <a:endParaRPr lang="en-US" altLang="en-US" dirty="0"/>
          </a:p>
        </p:txBody>
      </p:sp>
      <p:sp>
        <p:nvSpPr>
          <p:cNvPr id="921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C67E7F-5CE3-421F-BADA-4D2B15772DBA}"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21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143" t="86020" r="18920" b="9375"/>
          <a:stretch/>
        </p:blipFill>
        <p:spPr bwMode="auto">
          <a:xfrm>
            <a:off x="1406770" y="5743995"/>
            <a:ext cx="6330460" cy="84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46" t="38842" r="25000" b="39616"/>
          <a:stretch/>
        </p:blipFill>
        <p:spPr bwMode="auto">
          <a:xfrm>
            <a:off x="0" y="3005742"/>
            <a:ext cx="9054114" cy="36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75" t="19903" r="46501" b="71503"/>
          <a:stretch/>
        </p:blipFill>
        <p:spPr bwMode="auto">
          <a:xfrm>
            <a:off x="65412" y="1360436"/>
            <a:ext cx="9146028" cy="173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593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0038" y="-29266"/>
            <a:ext cx="8229600" cy="1143000"/>
          </a:xfrm>
        </p:spPr>
        <p:txBody>
          <a:bodyPr/>
          <a:lstStyle/>
          <a:p>
            <a:r>
              <a:rPr lang="en-US" dirty="0"/>
              <a:t>Founded 2016: JSCSO</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2697" rtl="0" eaLnBrk="1" fontAlgn="auto" latinLnBrk="0" hangingPunct="1">
              <a:lnSpc>
                <a:spcPct val="100000"/>
              </a:lnSpc>
              <a:spcBef>
                <a:spcPts val="0"/>
              </a:spcBef>
              <a:spcAft>
                <a:spcPts val="0"/>
              </a:spcAft>
              <a:buClrTx/>
              <a:buSzTx/>
              <a:buFontTx/>
              <a:buNone/>
              <a:tabLst/>
              <a:defRPr/>
            </a:pPr>
            <a:fld id="{B9CC355A-440B-4E40-A441-40079CFE447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2697" rtl="0" eaLnBrk="1" fontAlgn="auto" latinLnBrk="0" hangingPunct="1">
                <a:lnSpc>
                  <a:spcPct val="100000"/>
                </a:lnSpc>
                <a:spcBef>
                  <a:spcPts val="0"/>
                </a:spcBef>
                <a:spcAft>
                  <a:spcPts val="0"/>
                </a:spcAft>
                <a:buClrTx/>
                <a:buSzTx/>
                <a:buFontTx/>
                <a:buNone/>
                <a:tabLst/>
                <a:defRPr/>
              </a:pPr>
              <a:t>59</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5" name="Picture 4"/>
          <p:cNvPicPr>
            <a:picLocks noChangeAspect="1"/>
          </p:cNvPicPr>
          <p:nvPr/>
        </p:nvPicPr>
        <p:blipFill rotWithShape="1">
          <a:blip r:embed="rId2"/>
          <a:srcRect l="18727" t="16235" r="20363" b="16739"/>
          <a:stretch/>
        </p:blipFill>
        <p:spPr>
          <a:xfrm>
            <a:off x="-54324" y="1164566"/>
            <a:ext cx="9198324" cy="5693434"/>
          </a:xfrm>
          <a:prstGeom prst="rect">
            <a:avLst/>
          </a:prstGeom>
        </p:spPr>
      </p:pic>
    </p:spTree>
    <p:extLst>
      <p:ext uri="{BB962C8B-B14F-4D97-AF65-F5344CB8AC3E}">
        <p14:creationId xmlns:p14="http://schemas.microsoft.com/office/powerpoint/2010/main" val="259799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up and down, up and down …</a:t>
            </a:r>
          </a:p>
        </p:txBody>
      </p:sp>
      <p:sp>
        <p:nvSpPr>
          <p:cNvPr id="4" name="Slide Number Placeholder 3"/>
          <p:cNvSpPr>
            <a:spLocks noGrp="1"/>
          </p:cNvSpPr>
          <p:nvPr>
            <p:ph type="sldNum" sz="quarter" idx="12"/>
          </p:nvPr>
        </p:nvSpPr>
        <p:spPr>
          <a:xfrm>
            <a:off x="61722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97F49-6EE1-4611-857A-549116E928E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45"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152400" y="1127125"/>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2209800" y="1143000"/>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4572000" y="1143000"/>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aaroncake.net/forum/uploaded/eng.zahir/2008551448_sine_wave.png"/>
          <p:cNvPicPr>
            <a:picLocks noChangeAspect="1" noChangeArrowheads="1"/>
          </p:cNvPicPr>
          <p:nvPr/>
        </p:nvPicPr>
        <p:blipFill rotWithShape="1">
          <a:blip r:embed="rId2">
            <a:extLst>
              <a:ext uri="{28A0092B-C50C-407E-A947-70E740481C1C}">
                <a14:useLocalDpi xmlns:a14="http://schemas.microsoft.com/office/drawing/2010/main" val="0"/>
              </a:ext>
            </a:extLst>
          </a:blip>
          <a:srcRect l="3789" r="35222"/>
          <a:stretch/>
        </p:blipFill>
        <p:spPr bwMode="auto">
          <a:xfrm>
            <a:off x="6934200" y="1158875"/>
            <a:ext cx="2362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0" y="1600200"/>
            <a:ext cx="9144000" cy="4525963"/>
          </a:xfrm>
        </p:spPr>
        <p:txBody>
          <a:bodyPr/>
          <a:lstStyle/>
          <a:p>
            <a:r>
              <a:rPr lang="en-US" dirty="0"/>
              <a:t>Ancient     Medieval      Modern      20th Century</a:t>
            </a:r>
          </a:p>
        </p:txBody>
      </p:sp>
      <p:sp>
        <p:nvSpPr>
          <p:cNvPr id="3" name="TextBox 2"/>
          <p:cNvSpPr txBox="1"/>
          <p:nvPr/>
        </p:nvSpPr>
        <p:spPr>
          <a:xfrm>
            <a:off x="-304800" y="2865090"/>
            <a:ext cx="10820400"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1000" normalizeH="0" baseline="0" noProof="0" dirty="0">
                <a:ln>
                  <a:noFill/>
                </a:ln>
                <a:solidFill>
                  <a:srgbClr val="92D050"/>
                </a:solidFill>
                <a:effectLst/>
                <a:uLnTx/>
                <a:uFillTx/>
                <a:latin typeface="Arial"/>
                <a:ea typeface="+mn-ea"/>
                <a:cs typeface="+mn-cs"/>
              </a:rPr>
              <a:t>1 2 3 4</a:t>
            </a:r>
            <a:endParaRPr kumimoji="0" lang="en-US" sz="1800" b="0" i="0" u="none" strike="noStrike" kern="1200" cap="none" spc="1000" normalizeH="0" baseline="0" noProof="0" dirty="0">
              <a:ln>
                <a:noFill/>
              </a:ln>
              <a:solidFill>
                <a:srgbClr val="92D050"/>
              </a:solidFill>
              <a:effectLst/>
              <a:uLnTx/>
              <a:uFillTx/>
              <a:latin typeface="Arial"/>
              <a:ea typeface="+mn-ea"/>
              <a:cs typeface="+mn-cs"/>
            </a:endParaRPr>
          </a:p>
        </p:txBody>
      </p:sp>
    </p:spTree>
    <p:extLst>
      <p:ext uri="{BB962C8B-B14F-4D97-AF65-F5344CB8AC3E}">
        <p14:creationId xmlns:p14="http://schemas.microsoft.com/office/powerpoint/2010/main" val="153607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0595" y="-5542"/>
            <a:ext cx="8229600" cy="1143000"/>
          </a:xfrm>
        </p:spPr>
        <p:txBody>
          <a:bodyPr/>
          <a:lstStyle/>
          <a:p>
            <a:r>
              <a:rPr lang="en-US" dirty="0"/>
              <a:t>2015: Founding of ICFO</a:t>
            </a:r>
          </a:p>
        </p:txBody>
      </p:sp>
      <p:sp>
        <p:nvSpPr>
          <p:cNvPr id="3" name="Content Placeholder 2"/>
          <p:cNvSpPr>
            <a:spLocks noGrp="1"/>
          </p:cNvSpPr>
          <p:nvPr>
            <p:ph idx="1"/>
          </p:nvPr>
        </p:nvSpPr>
        <p:spPr>
          <a:xfrm>
            <a:off x="286790" y="3545332"/>
            <a:ext cx="8857210" cy="683027"/>
          </a:xfrm>
        </p:spPr>
        <p:txBody>
          <a:bodyPr/>
          <a:lstStyle/>
          <a:p>
            <a:r>
              <a:rPr lang="en-US" sz="2800" dirty="0"/>
              <a:t>International Center for Formal Ontology, Warsaw</a:t>
            </a:r>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60</a:t>
            </a:fld>
            <a:endParaRPr lang="en-US" altLang="en-US"/>
          </a:p>
        </p:txBody>
      </p:sp>
      <p:pic>
        <p:nvPicPr>
          <p:cNvPr id="5" name="Picture 4"/>
          <p:cNvPicPr>
            <a:picLocks noChangeAspect="1"/>
          </p:cNvPicPr>
          <p:nvPr/>
        </p:nvPicPr>
        <p:blipFill rotWithShape="1">
          <a:blip r:embed="rId3"/>
          <a:srcRect l="8052" t="22937" r="59518" b="56824"/>
          <a:stretch/>
        </p:blipFill>
        <p:spPr>
          <a:xfrm>
            <a:off x="286790" y="1161256"/>
            <a:ext cx="8103526" cy="2844687"/>
          </a:xfrm>
          <a:prstGeom prst="rect">
            <a:avLst/>
          </a:prstGeom>
        </p:spPr>
      </p:pic>
      <p:sp>
        <p:nvSpPr>
          <p:cNvPr id="6" name="TextBox 5"/>
          <p:cNvSpPr txBox="1"/>
          <p:nvPr/>
        </p:nvSpPr>
        <p:spPr>
          <a:xfrm>
            <a:off x="286790" y="4697241"/>
            <a:ext cx="8400010" cy="1938992"/>
          </a:xfrm>
          <a:prstGeom prst="rect">
            <a:avLst/>
          </a:prstGeom>
          <a:noFill/>
        </p:spPr>
        <p:txBody>
          <a:bodyPr wrap="square" rtlCol="0">
            <a:spAutoFit/>
          </a:bodyPr>
          <a:lstStyle/>
          <a:p>
            <a:r>
              <a:rPr lang="en-US" sz="2400" dirty="0"/>
              <a:t>established to inspire and focus thought on philosophical and non-philosophical issues requiring ontological considerations with formal methods and associated formalized description languages. ICFO strives to follow the tradition of the Lvov-Warsaw Philosophical School.</a:t>
            </a:r>
          </a:p>
        </p:txBody>
      </p:sp>
    </p:spTree>
    <p:extLst>
      <p:ext uri="{BB962C8B-B14F-4D97-AF65-F5344CB8AC3E}">
        <p14:creationId xmlns:p14="http://schemas.microsoft.com/office/powerpoint/2010/main" val="1337883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302" y="1067886"/>
            <a:ext cx="9112102" cy="5058277"/>
          </a:xfrm>
        </p:spPr>
        <p:txBody>
          <a:bodyPr/>
          <a:lstStyle/>
          <a:p>
            <a:endParaRPr lang="en-US" dirty="0"/>
          </a:p>
        </p:txBody>
      </p:sp>
      <p:pic>
        <p:nvPicPr>
          <p:cNvPr id="1026" name="Picture 2" descr="http://danlinstedt.com/wp-content/uploads/2010/03/hub-sp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7952"/>
            <a:ext cx="9327899" cy="5950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4952"/>
            <a:ext cx="8229600" cy="1143000"/>
          </a:xfrm>
        </p:spPr>
        <p:txBody>
          <a:bodyPr>
            <a:normAutofit fontScale="90000"/>
          </a:bodyPr>
          <a:lstStyle/>
          <a:p>
            <a:pPr algn="ctr"/>
            <a:r>
              <a:rPr lang="en-US" sz="4050" b="1" dirty="0">
                <a:solidFill>
                  <a:srgbClr val="00B050"/>
                </a:solidFill>
              </a:rPr>
              <a:t>hub</a:t>
            </a:r>
            <a:r>
              <a:rPr lang="en-US" sz="4050" dirty="0"/>
              <a:t> and </a:t>
            </a:r>
            <a:r>
              <a:rPr lang="en-US" sz="4050" dirty="0">
                <a:solidFill>
                  <a:srgbClr val="0070C0"/>
                </a:solidFill>
              </a:rPr>
              <a:t>spokes</a:t>
            </a:r>
            <a:r>
              <a:rPr lang="en-US" sz="4050" dirty="0"/>
              <a:t> strategy for ontology development</a:t>
            </a:r>
          </a:p>
        </p:txBody>
      </p:sp>
      <p:sp>
        <p:nvSpPr>
          <p:cNvPr id="4" name="Oval 3"/>
          <p:cNvSpPr/>
          <p:nvPr/>
        </p:nvSpPr>
        <p:spPr>
          <a:xfrm>
            <a:off x="4647712" y="3841750"/>
            <a:ext cx="330200" cy="3428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pPr algn="r" defTabSz="685800">
              <a:defRPr/>
            </a:pPr>
            <a:fld id="{08374EC2-209B-423E-8BD1-A760BA2F2FA5}" type="slidenum">
              <a:rPr lang="en-US" sz="900">
                <a:solidFill>
                  <a:prstClr val="black">
                    <a:tint val="75000"/>
                  </a:prstClr>
                </a:solidFill>
                <a:latin typeface="Calibri" panose="020F0502020204030204"/>
              </a:rPr>
              <a:pPr algn="r" defTabSz="685800">
                <a:defRPr/>
              </a:pPr>
              <a:t>61</a:t>
            </a:fld>
            <a:endParaRPr lang="en-US" sz="900">
              <a:solidFill>
                <a:prstClr val="black">
                  <a:tint val="75000"/>
                </a:prstClr>
              </a:solidFill>
              <a:latin typeface="Calibri" panose="020F0502020204030204"/>
            </a:endParaRPr>
          </a:p>
        </p:txBody>
      </p:sp>
    </p:spTree>
    <p:extLst>
      <p:ext uri="{BB962C8B-B14F-4D97-AF65-F5344CB8AC3E}">
        <p14:creationId xmlns:p14="http://schemas.microsoft.com/office/powerpoint/2010/main" val="3814222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939368"/>
            <a:ext cx="8229600" cy="787399"/>
          </a:xfrm>
        </p:spPr>
        <p:txBody>
          <a:bodyPr/>
          <a:lstStyle/>
          <a:p>
            <a:pPr algn="ctr"/>
            <a:r>
              <a:rPr lang="en-US" dirty="0"/>
              <a:t>2007</a:t>
            </a:r>
          </a:p>
        </p:txBody>
      </p:sp>
      <p:sp>
        <p:nvSpPr>
          <p:cNvPr id="4" name="Slide Number Placeholder 3"/>
          <p:cNvSpPr>
            <a:spLocks noGrp="1"/>
          </p:cNvSpPr>
          <p:nvPr>
            <p:ph type="sldNum" sz="quarter" idx="11"/>
          </p:nvPr>
        </p:nvSpPr>
        <p:spPr/>
        <p:txBody>
          <a:bodyPr/>
          <a:lstStyle/>
          <a:p>
            <a:fld id="{2FCBD8B5-4E36-400A-BFE2-D1940F293097}" type="slidenum">
              <a:rPr lang="en-US" altLang="en-US" smtClean="0"/>
              <a:pPr/>
              <a:t>62</a:t>
            </a:fld>
            <a:endParaRPr lang="en-US" altLang="en-US"/>
          </a:p>
        </p:txBody>
      </p:sp>
      <p:sp>
        <p:nvSpPr>
          <p:cNvPr id="8" name="Rectangle 7"/>
          <p:cNvSpPr/>
          <p:nvPr/>
        </p:nvSpPr>
        <p:spPr>
          <a:xfrm>
            <a:off x="2286000" y="2274838"/>
            <a:ext cx="4572000" cy="2308324"/>
          </a:xfrm>
          <a:prstGeom prst="rect">
            <a:avLst/>
          </a:prstGeom>
        </p:spPr>
        <p:txBody>
          <a:bodyPr>
            <a:spAutoFit/>
          </a:bodyPr>
          <a:lstStyle/>
          <a:p>
            <a:r>
              <a:rPr lang="en-US" dirty="0"/>
              <a:t>Nature Biotechnology 25, 1251 - 1255 (2007) </a:t>
            </a:r>
          </a:p>
          <a:p>
            <a:r>
              <a:rPr lang="en-US" dirty="0"/>
              <a:t>Published online: 7 November 2007 | doi:10.1038/nbt1346</a:t>
            </a:r>
          </a:p>
          <a:p>
            <a:endParaRPr lang="en-US" dirty="0"/>
          </a:p>
          <a:p>
            <a:r>
              <a:rPr lang="en-US" dirty="0"/>
              <a:t>The OBO Foundry: coordinated evolution of ontologies to support biomedical data integration</a:t>
            </a:r>
          </a:p>
        </p:txBody>
      </p:sp>
      <p:pic>
        <p:nvPicPr>
          <p:cNvPr id="5" name="Picture 4"/>
          <p:cNvPicPr>
            <a:picLocks noChangeAspect="1"/>
          </p:cNvPicPr>
          <p:nvPr/>
        </p:nvPicPr>
        <p:blipFill rotWithShape="1">
          <a:blip r:embed="rId2"/>
          <a:srcRect t="14592" r="23333" b="6027"/>
          <a:stretch/>
        </p:blipFill>
        <p:spPr>
          <a:xfrm>
            <a:off x="0" y="304801"/>
            <a:ext cx="9250238" cy="5384800"/>
          </a:xfrm>
          <a:prstGeom prst="rect">
            <a:avLst/>
          </a:prstGeom>
        </p:spPr>
      </p:pic>
    </p:spTree>
    <p:extLst>
      <p:ext uri="{BB962C8B-B14F-4D97-AF65-F5344CB8AC3E}">
        <p14:creationId xmlns:p14="http://schemas.microsoft.com/office/powerpoint/2010/main" val="25158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2957513" y="25622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en-US" sz="1350">
              <a:solidFill>
                <a:prstClr val="black"/>
              </a:solidFill>
              <a:latin typeface="Arial" charset="0"/>
            </a:endParaRPr>
          </a:p>
        </p:txBody>
      </p:sp>
      <p:sp>
        <p:nvSpPr>
          <p:cNvPr id="67587" name="Line 3"/>
          <p:cNvSpPr>
            <a:spLocks noChangeShapeType="1"/>
          </p:cNvSpPr>
          <p:nvPr/>
        </p:nvSpPr>
        <p:spPr bwMode="auto">
          <a:xfrm>
            <a:off x="2957513" y="25622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en-US" sz="1350">
              <a:solidFill>
                <a:prstClr val="black"/>
              </a:solidFill>
              <a:latin typeface="Arial" charset="0"/>
            </a:endParaRPr>
          </a:p>
        </p:txBody>
      </p:sp>
      <p:graphicFrame>
        <p:nvGraphicFramePr>
          <p:cNvPr id="472109" name="Group 45"/>
          <p:cNvGraphicFramePr>
            <a:graphicFrameLocks noGrp="1"/>
          </p:cNvGraphicFramePr>
          <p:nvPr/>
        </p:nvGraphicFramePr>
        <p:xfrm>
          <a:off x="2571751" y="2800350"/>
          <a:ext cx="5156597" cy="2589611"/>
        </p:xfrm>
        <a:graphic>
          <a:graphicData uri="http://schemas.openxmlformats.org/drawingml/2006/table">
            <a:tbl>
              <a:tblPr/>
              <a:tblGrid>
                <a:gridCol w="728104">
                  <a:extLst>
                    <a:ext uri="{9D8B030D-6E8A-4147-A177-3AD203B41FA5}">
                      <a16:colId xmlns:a16="http://schemas.microsoft.com/office/drawing/2014/main" val="20000"/>
                    </a:ext>
                  </a:extLst>
                </a:gridCol>
                <a:gridCol w="1217567">
                  <a:extLst>
                    <a:ext uri="{9D8B030D-6E8A-4147-A177-3AD203B41FA5}">
                      <a16:colId xmlns:a16="http://schemas.microsoft.com/office/drawing/2014/main" val="20001"/>
                    </a:ext>
                  </a:extLst>
                </a:gridCol>
                <a:gridCol w="969072">
                  <a:extLst>
                    <a:ext uri="{9D8B030D-6E8A-4147-A177-3AD203B41FA5}">
                      <a16:colId xmlns:a16="http://schemas.microsoft.com/office/drawing/2014/main" val="20002"/>
                    </a:ext>
                  </a:extLst>
                </a:gridCol>
                <a:gridCol w="1041666">
                  <a:extLst>
                    <a:ext uri="{9D8B030D-6E8A-4147-A177-3AD203B41FA5}">
                      <a16:colId xmlns:a16="http://schemas.microsoft.com/office/drawing/2014/main" val="20003"/>
                    </a:ext>
                  </a:extLst>
                </a:gridCol>
                <a:gridCol w="1200188">
                  <a:extLst>
                    <a:ext uri="{9D8B030D-6E8A-4147-A177-3AD203B41FA5}">
                      <a16:colId xmlns:a16="http://schemas.microsoft.com/office/drawing/2014/main" val="20004"/>
                    </a:ext>
                  </a:extLst>
                </a:gridCol>
              </a:tblGrid>
              <a:tr h="4572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Anatomy Ontology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Environment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(EnvO)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Infectious Disease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(IDO*)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Palatino Linotype" pitchFamily="18" charset="0"/>
                          <a:ea typeface="+mn-ea"/>
                          <a:cs typeface="Times New Roman" pitchFamily="18" charset="0"/>
                        </a:rPr>
                        <a:t>Biological Process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Palatino Linotype" pitchFamily="18" charset="0"/>
                          <a:ea typeface="+mn-ea"/>
                          <a:cs typeface="Times New Roman" pitchFamily="18" charset="0"/>
                        </a:rPr>
                        <a:t>Ontology (GO*)</a:t>
                      </a:r>
                      <a:endParaRPr lang="en-US" sz="1400" dirty="0"/>
                    </a:p>
                  </a:txBody>
                  <a:tcPr marL="0" marR="0" marT="0" marB="34294"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5052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Cell  Ontology</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Cellular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Component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Ontology</a:t>
                      </a:r>
                      <a:endParaRPr kumimoji="0" lang="en-US" sz="12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Palatino Linotype" pitchFamily="18"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dirty="0"/>
                    </a:p>
                  </a:txBody>
                  <a:tcPr marL="0" marR="0" marT="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52143">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Phenotypic Quality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Ontology</a:t>
                      </a:r>
                      <a:br>
                        <a:rPr kumimoji="0" lang="en-US" sz="12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2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200" b="0" i="0" u="none" strike="noStrike" cap="none" normalizeH="0" baseline="0" dirty="0">
                        <a:ln>
                          <a:noFill/>
                        </a:ln>
                        <a:solidFill>
                          <a:schemeClr val="tx1"/>
                        </a:solidFill>
                        <a:effectLst/>
                        <a:latin typeface="Palatino Linotype" pitchFamily="18"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extLst>
                  <a:ext uri="{0D108BD9-81ED-4DB2-BD59-A6C34878D82A}">
                    <a16:rowId xmlns:a16="http://schemas.microsoft.com/office/drawing/2014/main" val="10002"/>
                  </a:ext>
                </a:extLst>
              </a:tr>
              <a:tr h="443431">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Subcellular Anatomy Ontology (SAO)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dirty="0"/>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extLst>
                  <a:ext uri="{0D108BD9-81ED-4DB2-BD59-A6C34878D82A}">
                    <a16:rowId xmlns:a16="http://schemas.microsoft.com/office/drawing/2014/main" val="10003"/>
                  </a:ext>
                </a:extLst>
              </a:tr>
              <a:tr h="40009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Sequence Ontology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 (SO*)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dirty="0"/>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2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extLst>
                  <a:ext uri="{0D108BD9-81ED-4DB2-BD59-A6C34878D82A}">
                    <a16:rowId xmlns:a16="http://schemas.microsoft.com/office/drawing/2014/main" val="10004"/>
                  </a:ext>
                </a:extLst>
              </a:tr>
              <a:tr h="431494">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Protein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(PRO*)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9050" cap="flat" cmpd="sng" algn="ctr">
                      <a:solidFill>
                        <a:srgbClr val="FF00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dirty="0"/>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67615" name="Text Box 41"/>
          <p:cNvSpPr txBox="1">
            <a:spLocks noChangeArrowheads="1"/>
          </p:cNvSpPr>
          <p:nvPr/>
        </p:nvSpPr>
        <p:spPr bwMode="auto">
          <a:xfrm>
            <a:off x="1143000" y="5543550"/>
            <a:ext cx="668655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800" fontAlgn="base">
              <a:lnSpc>
                <a:spcPct val="90000"/>
              </a:lnSpc>
              <a:spcBef>
                <a:spcPct val="20000"/>
              </a:spcBef>
              <a:spcAft>
                <a:spcPct val="0"/>
              </a:spcAft>
              <a:defRPr/>
            </a:pPr>
            <a:r>
              <a:rPr lang="en-US" sz="2250" dirty="0">
                <a:solidFill>
                  <a:srgbClr val="000000"/>
                </a:solidFill>
                <a:latin typeface="Calibri" pitchFamily="34" charset="0"/>
                <a:cs typeface="Arial" charset="0"/>
              </a:rPr>
              <a:t>                 OBO Foundry Modular Organization</a:t>
            </a:r>
            <a:endParaRPr lang="en-US" sz="1500" dirty="0">
              <a:solidFill>
                <a:srgbClr val="000000"/>
              </a:solidFill>
              <a:latin typeface="Calibri" pitchFamily="34" charset="0"/>
              <a:cs typeface="Arial" charset="0"/>
            </a:endParaRPr>
          </a:p>
        </p:txBody>
      </p:sp>
      <p:sp>
        <p:nvSpPr>
          <p:cNvPr id="67617" name="TextBox 10"/>
          <p:cNvSpPr txBox="1">
            <a:spLocks noChangeArrowheads="1"/>
          </p:cNvSpPr>
          <p:nvPr/>
        </p:nvSpPr>
        <p:spPr bwMode="auto">
          <a:xfrm>
            <a:off x="1351360" y="1153717"/>
            <a:ext cx="120015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685800" fontAlgn="base">
              <a:spcBef>
                <a:spcPct val="0"/>
              </a:spcBef>
              <a:spcAft>
                <a:spcPct val="0"/>
              </a:spcAft>
              <a:defRPr/>
            </a:pPr>
            <a:r>
              <a:rPr lang="en-US" b="1">
                <a:solidFill>
                  <a:srgbClr val="000000"/>
                </a:solidFill>
                <a:latin typeface="Calibri" pitchFamily="34" charset="0"/>
                <a:cs typeface="Arial" charset="0"/>
              </a:rPr>
              <a:t>top level</a:t>
            </a: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endParaRPr lang="en-US" sz="900" b="1">
              <a:solidFill>
                <a:srgbClr val="000000"/>
              </a:solidFill>
              <a:latin typeface="Calibri" pitchFamily="34" charset="0"/>
              <a:cs typeface="Arial" charset="0"/>
            </a:endParaRPr>
          </a:p>
          <a:p>
            <a:pPr algn="r" defTabSz="685800" fontAlgn="base">
              <a:spcBef>
                <a:spcPct val="0"/>
              </a:spcBef>
              <a:spcAft>
                <a:spcPct val="0"/>
              </a:spcAft>
              <a:defRPr/>
            </a:pPr>
            <a:r>
              <a:rPr lang="en-US" b="1">
                <a:solidFill>
                  <a:srgbClr val="000000"/>
                </a:solidFill>
                <a:latin typeface="Calibri" pitchFamily="34" charset="0"/>
                <a:cs typeface="Arial" charset="0"/>
              </a:rPr>
              <a:t>mid-level</a:t>
            </a: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endParaRPr lang="en-US" b="1">
              <a:solidFill>
                <a:srgbClr val="000000"/>
              </a:solidFill>
              <a:latin typeface="Calibri" pitchFamily="34" charset="0"/>
              <a:cs typeface="Arial" charset="0"/>
            </a:endParaRPr>
          </a:p>
          <a:p>
            <a:pPr algn="r" defTabSz="685800" fontAlgn="base">
              <a:spcBef>
                <a:spcPct val="0"/>
              </a:spcBef>
              <a:spcAft>
                <a:spcPct val="0"/>
              </a:spcAft>
              <a:defRPr/>
            </a:pPr>
            <a:r>
              <a:rPr lang="en-US" b="1">
                <a:solidFill>
                  <a:srgbClr val="000000"/>
                </a:solidFill>
                <a:latin typeface="Calibri" pitchFamily="34" charset="0"/>
                <a:cs typeface="Arial" charset="0"/>
              </a:rPr>
              <a:t>domain level</a:t>
            </a:r>
          </a:p>
        </p:txBody>
      </p:sp>
      <p:graphicFrame>
        <p:nvGraphicFramePr>
          <p:cNvPr id="12" name="Group 45"/>
          <p:cNvGraphicFramePr>
            <a:graphicFrameLocks noGrp="1"/>
          </p:cNvGraphicFramePr>
          <p:nvPr/>
        </p:nvGraphicFramePr>
        <p:xfrm>
          <a:off x="2571750" y="1828800"/>
          <a:ext cx="5143500" cy="948929"/>
        </p:xfrm>
        <a:graphic>
          <a:graphicData uri="http://schemas.openxmlformats.org/drawingml/2006/table">
            <a:tbl>
              <a:tblPr/>
              <a:tblGrid>
                <a:gridCol w="1943100">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tblGrid>
              <a:tr h="9489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Palatino Linotype" pitchFamily="18" charset="0"/>
                          <a:cs typeface="Arial" charset="0"/>
                        </a:rPr>
                        <a:t>Information Artifact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Arial" charset="0"/>
                        </a:rPr>
                        <a:t>(IAO)</a:t>
                      </a:r>
                    </a:p>
                  </a:txBody>
                  <a:tcPr marL="0" marR="0" marT="0" marB="34298"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Palatino Linotype" pitchFamily="18" charset="0"/>
                          <a:cs typeface="Arial" charset="0"/>
                        </a:rPr>
                        <a:t>Ontology for Biomedical Investigations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Arial" charset="0"/>
                        </a:rPr>
                        <a:t>(OBI</a:t>
                      </a:r>
                      <a:r>
                        <a:rPr kumimoji="0" lang="en-US" sz="1500" b="1" i="0" u="none" strike="noStrike" cap="none" normalizeH="0" baseline="0" dirty="0">
                          <a:ln>
                            <a:noFill/>
                          </a:ln>
                          <a:solidFill>
                            <a:schemeClr val="tx1"/>
                          </a:solidFill>
                          <a:effectLst/>
                          <a:latin typeface="Palatino Linotype" pitchFamily="18" charset="0"/>
                          <a:cs typeface="Arial" charset="0"/>
                        </a:rPr>
                        <a:t>)</a:t>
                      </a:r>
                    </a:p>
                  </a:txBody>
                  <a:tcPr marL="0" marR="0" marT="0" marB="34298"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Palatino Linotype" pitchFamily="18" charset="0"/>
                          <a:cs typeface="Arial" charset="0"/>
                        </a:rPr>
                        <a:t>Spatial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alatino Linotype" pitchFamily="18" charset="0"/>
                          <a:cs typeface="Arial" charset="0"/>
                        </a:rPr>
                        <a:t>(BSPO)</a:t>
                      </a:r>
                    </a:p>
                  </a:txBody>
                  <a:tcPr marL="0" marR="0" marT="0" marB="34298"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 name="Trapezoid 14"/>
          <p:cNvSpPr/>
          <p:nvPr/>
        </p:nvSpPr>
        <p:spPr bwMode="auto">
          <a:xfrm>
            <a:off x="2659856" y="1327740"/>
            <a:ext cx="4987529" cy="457200"/>
          </a:xfrm>
          <a:prstGeom prst="trapezoid">
            <a:avLst>
              <a:gd name="adj" fmla="val 103997"/>
            </a:avLst>
          </a:prstGeom>
          <a:solidFill>
            <a:srgbClr val="92D050"/>
          </a:solidFill>
          <a:ln w="19685" cap="flat" cmpd="sng" algn="ctr">
            <a:solidFill>
              <a:srgbClr val="C00000"/>
            </a:solidFill>
            <a:prstDash val="solid"/>
            <a:round/>
            <a:headEnd type="none" w="med" len="med"/>
            <a:tailEnd type="none" w="med" len="med"/>
          </a:ln>
          <a:effectLst/>
        </p:spPr>
        <p:txBody>
          <a:bodyPr/>
          <a:lstStyle/>
          <a:p>
            <a:pPr algn="ctr" defTabSz="685800" eaLnBrk="0" fontAlgn="base" hangingPunct="0">
              <a:spcBef>
                <a:spcPct val="0"/>
              </a:spcBef>
              <a:spcAft>
                <a:spcPct val="0"/>
              </a:spcAft>
              <a:defRPr/>
            </a:pPr>
            <a:r>
              <a:rPr lang="en-US" b="1" dirty="0">
                <a:solidFill>
                  <a:prstClr val="black"/>
                </a:solidFill>
                <a:latin typeface="Arial" charset="0"/>
                <a:cs typeface="Arial" charset="0"/>
              </a:rPr>
              <a:t>Basic Formal Ontology (BFO)</a:t>
            </a:r>
          </a:p>
        </p:txBody>
      </p:sp>
    </p:spTree>
    <p:extLst>
      <p:ext uri="{BB962C8B-B14F-4D97-AF65-F5344CB8AC3E}">
        <p14:creationId xmlns:p14="http://schemas.microsoft.com/office/powerpoint/2010/main" val="424804496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595086" y="332358"/>
            <a:ext cx="808445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mn-ea"/>
                <a:cs typeface="+mn-cs"/>
              </a:rPr>
              <a:t>Basic Formal Ontology (BFO)</a:t>
            </a:r>
          </a:p>
          <a:p>
            <a:pPr lvl="0" defTabSz="914400" eaLnBrk="0" fontAlgn="base" hangingPunct="0">
              <a:spcBef>
                <a:spcPct val="0"/>
              </a:spcBef>
              <a:spcAft>
                <a:spcPct val="0"/>
              </a:spcAft>
              <a:defRPr/>
            </a:pPr>
            <a:r>
              <a:rPr kumimoji="0" lang="en-US" sz="3200" b="0" i="0" u="none" strike="noStrike" kern="1200" cap="none" spc="0" normalizeH="0" baseline="0" noProof="0" dirty="0">
                <a:ln>
                  <a:noFill/>
                </a:ln>
                <a:solidFill>
                  <a:srgbClr val="000000"/>
                </a:solidFill>
                <a:effectLst/>
                <a:uLnTx/>
                <a:uFillTx/>
                <a:latin typeface="Arial" charset="0"/>
                <a:ea typeface="+mn-ea"/>
                <a:cs typeface="+mn-cs"/>
              </a:rPr>
              <a:t>a small upper-level ontology designed to support consistent sharing of data </a:t>
            </a:r>
            <a:r>
              <a:rPr lang="sv-SE" sz="3200" dirty="0">
                <a:solidFill>
                  <a:srgbClr val="000000"/>
                </a:solidFill>
              </a:rPr>
              <a:t>drawing on Aristotle, Husserl, Ingarden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a:off x="595086" y="2347768"/>
            <a:ext cx="8084451" cy="37856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containing terms such 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object			quality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panose="020F0502020204030204"/>
                <a:ea typeface="+mn-ea"/>
                <a:cs typeface="+mn-cs"/>
              </a:rPr>
              <a:t>processs</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process boundary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temporal point	temporal interval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disposition		function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fld id="{95DDC826-E1E9-47D1-8377-318EE6377981}"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175809599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85900" y="5372101"/>
            <a:ext cx="6172200" cy="422672"/>
          </a:xfrm>
        </p:spPr>
        <p:txBody>
          <a:bodyPr/>
          <a:lstStyle/>
          <a:p>
            <a:pPr marL="0" indent="0" algn="ctr">
              <a:buNone/>
            </a:pPr>
            <a:r>
              <a:rPr lang="en-US" sz="2700" dirty="0"/>
              <a:t>http://ontology.buffalo.edu/BOBFO</a:t>
            </a:r>
          </a:p>
        </p:txBody>
      </p:sp>
      <p:sp>
        <p:nvSpPr>
          <p:cNvPr id="4" name="Slide Number Placeholder 3"/>
          <p:cNvSpPr>
            <a:spLocks noGrp="1"/>
          </p:cNvSpPr>
          <p:nvPr>
            <p:ph type="sldNum" sz="quarter" idx="12"/>
          </p:nvPr>
        </p:nvSpPr>
        <p:spPr>
          <a:xfrm>
            <a:off x="6553200" y="5624514"/>
            <a:ext cx="1767840" cy="284797"/>
          </a:xfrm>
        </p:spPr>
        <p:txBody>
          <a:bodyPr/>
          <a:lstStyle/>
          <a:p>
            <a:pPr defTabSz="685800">
              <a:defRPr/>
            </a:pPr>
            <a:fld id="{2E6C8144-B4B9-4BC0-A0DC-63F4AE84402D}" type="slidenum">
              <a:rPr lang="en-US">
                <a:solidFill>
                  <a:prstClr val="black">
                    <a:tint val="75000"/>
                  </a:prstClr>
                </a:solidFill>
                <a:latin typeface="Calibri"/>
              </a:rPr>
              <a:pPr defTabSz="685800">
                <a:defRPr/>
              </a:pPr>
              <a:t>65</a:t>
            </a:fld>
            <a:endParaRPr lang="en-US">
              <a:solidFill>
                <a:prstClr val="black">
                  <a:tint val="75000"/>
                </a:prstClr>
              </a:solidFill>
              <a:latin typeface="Calibri"/>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10" t="10207" r="12152" b="4375"/>
          <a:stretch/>
        </p:blipFill>
        <p:spPr bwMode="auto">
          <a:xfrm>
            <a:off x="-61593" y="41277"/>
            <a:ext cx="9205593" cy="5753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3187" y="5999496"/>
            <a:ext cx="8417625" cy="646331"/>
          </a:xfrm>
          <a:prstGeom prst="rect">
            <a:avLst/>
          </a:prstGeom>
        </p:spPr>
        <p:txBody>
          <a:bodyPr wrap="none">
            <a:spAutoFit/>
          </a:bodyPr>
          <a:lstStyle/>
          <a:p>
            <a:r>
              <a:rPr lang="en-US" sz="3600" dirty="0"/>
              <a:t>http://mitpress.mit.edu/building-ontologies</a:t>
            </a:r>
          </a:p>
        </p:txBody>
      </p:sp>
    </p:spTree>
    <p:extLst>
      <p:ext uri="{BB962C8B-B14F-4D97-AF65-F5344CB8AC3E}">
        <p14:creationId xmlns:p14="http://schemas.microsoft.com/office/powerpoint/2010/main" val="2582599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defTabSz="685800">
              <a:defRPr/>
            </a:pPr>
            <a:fld id="{2E6C8144-B4B9-4BC0-A0DC-63F4AE84402D}" type="slidenum">
              <a:rPr lang="en-US">
                <a:solidFill>
                  <a:prstClr val="black">
                    <a:tint val="75000"/>
                  </a:prstClr>
                </a:solidFill>
                <a:latin typeface="Calibri"/>
              </a:rPr>
              <a:pPr defTabSz="685800">
                <a:defRPr/>
              </a:pPr>
              <a:t>66</a:t>
            </a:fld>
            <a:endParaRPr lang="en-US">
              <a:solidFill>
                <a:prstClr val="black">
                  <a:tint val="75000"/>
                </a:prstClr>
              </a:solidFill>
              <a:latin typeface="Calibri"/>
            </a:endParaRPr>
          </a:p>
        </p:txBody>
      </p:sp>
      <p:grpSp>
        <p:nvGrpSpPr>
          <p:cNvPr id="5" name="Group 4"/>
          <p:cNvGrpSpPr/>
          <p:nvPr/>
        </p:nvGrpSpPr>
        <p:grpSpPr>
          <a:xfrm>
            <a:off x="1143000" y="120085"/>
            <a:ext cx="7658100" cy="7486195"/>
            <a:chOff x="0" y="2458"/>
            <a:chExt cx="10210800" cy="9981593"/>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19" t="9778" r="9873" b="10182"/>
            <a:stretch/>
          </p:blipFill>
          <p:spPr bwMode="auto">
            <a:xfrm>
              <a:off x="0" y="2458"/>
              <a:ext cx="9182215" cy="472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45" t="10988"/>
            <a:stretch/>
          </p:blipFill>
          <p:spPr bwMode="auto">
            <a:xfrm>
              <a:off x="0" y="4724401"/>
              <a:ext cx="10210800" cy="525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itle 1"/>
          <p:cNvSpPr txBox="1">
            <a:spLocks/>
          </p:cNvSpPr>
          <p:nvPr/>
        </p:nvSpPr>
        <p:spPr bwMode="auto">
          <a:xfrm>
            <a:off x="1043030" y="44451"/>
            <a:ext cx="7086600" cy="400050"/>
          </a:xfrm>
          <a:prstGeom prst="rect">
            <a:avLst/>
          </a:prstGeom>
          <a:solidFill>
            <a:schemeClr val="bg1"/>
          </a:solidFill>
          <a:ln>
            <a:noFill/>
          </a:ln>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800"/>
            <a:r>
              <a:rPr lang="en-US" altLang="en-US" sz="4950" baseline="-15000" dirty="0">
                <a:solidFill>
                  <a:prstClr val="black"/>
                </a:solidFill>
                <a:latin typeface="Calibri"/>
              </a:rPr>
              <a:t>~</a:t>
            </a:r>
            <a:r>
              <a:rPr lang="en-US" altLang="en-US" sz="3300" dirty="0">
                <a:solidFill>
                  <a:prstClr val="black"/>
                </a:solidFill>
                <a:latin typeface="Calibri"/>
              </a:rPr>
              <a:t> 300 ontologies re-using BFO</a:t>
            </a:r>
          </a:p>
        </p:txBody>
      </p:sp>
    </p:spTree>
    <p:extLst>
      <p:ext uri="{BB962C8B-B14F-4D97-AF65-F5344CB8AC3E}">
        <p14:creationId xmlns:p14="http://schemas.microsoft.com/office/powerpoint/2010/main" val="2392204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0" y="175607"/>
            <a:ext cx="9144000" cy="612948"/>
          </a:xfrm>
        </p:spPr>
        <p:txBody>
          <a:bodyPr/>
          <a:lstStyle/>
          <a:p>
            <a:pPr algn="ctr" eaLnBrk="1" hangingPunct="1"/>
            <a:r>
              <a:rPr lang="en-US" altLang="en-US" sz="2700" dirty="0"/>
              <a:t>examples of the hub-and-spokes strategy applied</a:t>
            </a:r>
          </a:p>
        </p:txBody>
      </p:sp>
      <p:sp>
        <p:nvSpPr>
          <p:cNvPr id="195587" name="Text Placeholder 2"/>
          <p:cNvSpPr>
            <a:spLocks noGrp="1"/>
          </p:cNvSpPr>
          <p:nvPr>
            <p:ph type="body" sz="half" idx="1"/>
          </p:nvPr>
        </p:nvSpPr>
        <p:spPr>
          <a:xfrm>
            <a:off x="1600200" y="1790476"/>
            <a:ext cx="6172200" cy="3451622"/>
          </a:xfrm>
        </p:spPr>
        <p:txBody>
          <a:bodyPr>
            <a:normAutofit/>
          </a:bodyPr>
          <a:lstStyle/>
          <a:p>
            <a:pPr eaLnBrk="1" hangingPunct="1"/>
            <a:endParaRPr lang="en-US" altLang="en-US" sz="4400"/>
          </a:p>
          <a:p>
            <a:pPr eaLnBrk="1" hangingPunct="1"/>
            <a:endParaRPr lang="en-US" altLang="en-US" sz="4400"/>
          </a:p>
        </p:txBody>
      </p:sp>
      <p:graphicFrame>
        <p:nvGraphicFramePr>
          <p:cNvPr id="3" name="Table 2"/>
          <p:cNvGraphicFramePr>
            <a:graphicFrameLocks noGrp="1"/>
          </p:cNvGraphicFramePr>
          <p:nvPr>
            <p:extLst>
              <p:ext uri="{D42A27DB-BD31-4B8C-83A1-F6EECF244321}">
                <p14:modId xmlns:p14="http://schemas.microsoft.com/office/powerpoint/2010/main" val="124900582"/>
              </p:ext>
            </p:extLst>
          </p:nvPr>
        </p:nvGraphicFramePr>
        <p:xfrm>
          <a:off x="1664660" y="931330"/>
          <a:ext cx="6000750" cy="2400342"/>
        </p:xfrm>
        <a:graphic>
          <a:graphicData uri="http://schemas.openxmlformats.org/drawingml/2006/table">
            <a:tbl>
              <a:tblPr firstRow="1" bandRow="1">
                <a:tableStyleId>{69CF1AB2-1976-4502-BF36-3FF5EA218861}</a:tableStyleId>
              </a:tblPr>
              <a:tblGrid>
                <a:gridCol w="2330388">
                  <a:extLst>
                    <a:ext uri="{9D8B030D-6E8A-4147-A177-3AD203B41FA5}">
                      <a16:colId xmlns:a16="http://schemas.microsoft.com/office/drawing/2014/main" val="20000"/>
                    </a:ext>
                  </a:extLst>
                </a:gridCol>
                <a:gridCol w="3670362">
                  <a:extLst>
                    <a:ext uri="{9D8B030D-6E8A-4147-A177-3AD203B41FA5}">
                      <a16:colId xmlns:a16="http://schemas.microsoft.com/office/drawing/2014/main" val="20001"/>
                    </a:ext>
                  </a:extLst>
                </a:gridCol>
              </a:tblGrid>
              <a:tr h="3429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NIF Standard</a:t>
                      </a:r>
                    </a:p>
                  </a:txBody>
                  <a:tcPr marL="68580" marR="68580" marT="34295" marB="34295"/>
                </a:tc>
                <a:tc>
                  <a:txBody>
                    <a:bodyPr/>
                    <a:lstStyle/>
                    <a:p>
                      <a:r>
                        <a:rPr lang="en-US" sz="2400" b="0" dirty="0"/>
                        <a:t>Neuroscience Information Framework </a:t>
                      </a:r>
                    </a:p>
                  </a:txBody>
                  <a:tcPr marL="68580" marR="68580" marT="34295" marB="34295"/>
                </a:tc>
                <a:extLst>
                  <a:ext uri="{0D108BD9-81ED-4DB2-BD59-A6C34878D82A}">
                    <a16:rowId xmlns:a16="http://schemas.microsoft.com/office/drawing/2014/main" val="10000"/>
                  </a:ext>
                </a:extLst>
              </a:tr>
              <a:tr h="617241">
                <a:tc>
                  <a:txBody>
                    <a:bodyPr/>
                    <a:lstStyle/>
                    <a:p>
                      <a:r>
                        <a:rPr lang="en-US" sz="2400" dirty="0"/>
                        <a:t>eagle-I </a:t>
                      </a:r>
                    </a:p>
                  </a:txBody>
                  <a:tcPr marL="68580" marR="68580" marT="34301" marB="34301"/>
                </a:tc>
                <a:tc>
                  <a:txBody>
                    <a:bodyPr/>
                    <a:lstStyle/>
                    <a:p>
                      <a:r>
                        <a:rPr lang="en-US" sz="2400" dirty="0"/>
                        <a:t>Integrated Semantic</a:t>
                      </a:r>
                      <a:r>
                        <a:rPr lang="en-US" sz="2400" baseline="0" dirty="0"/>
                        <a:t> Framework / CTSA Connect</a:t>
                      </a:r>
                      <a:endParaRPr lang="en-US" sz="2400" dirty="0"/>
                    </a:p>
                  </a:txBody>
                  <a:tcPr marL="68580" marR="68580" marT="34301" marB="34301"/>
                </a:tc>
                <a:extLst>
                  <a:ext uri="{0D108BD9-81ED-4DB2-BD59-A6C34878D82A}">
                    <a16:rowId xmlns:a16="http://schemas.microsoft.com/office/drawing/2014/main" val="10001"/>
                  </a:ext>
                </a:extLst>
              </a:tr>
              <a:tr h="699374">
                <a:tc>
                  <a:txBody>
                    <a:bodyPr/>
                    <a:lstStyle/>
                    <a:p>
                      <a:r>
                        <a:rPr lang="en-US" sz="2400" dirty="0" err="1"/>
                        <a:t>cROP</a:t>
                      </a:r>
                      <a:r>
                        <a:rPr lang="en-US" sz="2400" dirty="0"/>
                        <a:t> /</a:t>
                      </a:r>
                      <a:r>
                        <a:rPr lang="en-US" sz="2400" baseline="0" dirty="0"/>
                        <a:t> </a:t>
                      </a:r>
                      <a:r>
                        <a:rPr lang="en-US" sz="2400" baseline="0" dirty="0" err="1"/>
                        <a:t>Planteome</a:t>
                      </a:r>
                      <a:endParaRPr lang="en-US" sz="2400" dirty="0"/>
                    </a:p>
                  </a:txBody>
                  <a:tcPr marL="68580" marR="68580" marT="34295" marB="342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Common Reference Ontologies for Plants </a:t>
                      </a:r>
                      <a:endParaRPr lang="en-US" sz="2400" dirty="0">
                        <a:solidFill>
                          <a:srgbClr val="000000"/>
                        </a:solidFill>
                      </a:endParaRPr>
                    </a:p>
                  </a:txBody>
                  <a:tcPr marL="68580" marR="68580" marT="34295" marB="34295"/>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73656652"/>
              </p:ext>
            </p:extLst>
          </p:nvPr>
        </p:nvGraphicFramePr>
        <p:xfrm>
          <a:off x="1657350" y="3344831"/>
          <a:ext cx="6000750" cy="3131862"/>
        </p:xfrm>
        <a:graphic>
          <a:graphicData uri="http://schemas.openxmlformats.org/drawingml/2006/table">
            <a:tbl>
              <a:tblPr firstRow="1" bandRow="1">
                <a:tableStyleId>{69CF1AB2-1976-4502-BF36-3FF5EA218861}</a:tableStyleId>
              </a:tblPr>
              <a:tblGrid>
                <a:gridCol w="2336426">
                  <a:extLst>
                    <a:ext uri="{9D8B030D-6E8A-4147-A177-3AD203B41FA5}">
                      <a16:colId xmlns:a16="http://schemas.microsoft.com/office/drawing/2014/main" val="20000"/>
                    </a:ext>
                  </a:extLst>
                </a:gridCol>
                <a:gridCol w="3664324">
                  <a:extLst>
                    <a:ext uri="{9D8B030D-6E8A-4147-A177-3AD203B41FA5}">
                      <a16:colId xmlns:a16="http://schemas.microsoft.com/office/drawing/2014/main" val="20001"/>
                    </a:ext>
                  </a:extLst>
                </a:gridCol>
              </a:tblGrid>
              <a:tr h="7087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UNEP Ontology Framework</a:t>
                      </a:r>
                    </a:p>
                  </a:txBody>
                  <a:tcPr marL="68580" marR="68580" marT="34295" marB="34295"/>
                </a:tc>
                <a:tc>
                  <a:txBody>
                    <a:bodyPr/>
                    <a:lstStyle/>
                    <a:p>
                      <a:r>
                        <a:rPr lang="en-US" sz="2400" b="0" dirty="0"/>
                        <a:t>Unite</a:t>
                      </a:r>
                      <a:r>
                        <a:rPr lang="en-US" sz="2400" b="0" baseline="0" dirty="0"/>
                        <a:t>d Nations Environment </a:t>
                      </a:r>
                      <a:r>
                        <a:rPr lang="en-US" sz="2400" b="0" baseline="0" dirty="0" err="1"/>
                        <a:t>Programme</a:t>
                      </a:r>
                      <a:r>
                        <a:rPr lang="en-US" sz="2400" b="0" baseline="0" dirty="0"/>
                        <a:t> </a:t>
                      </a:r>
                    </a:p>
                  </a:txBody>
                  <a:tcPr marL="68580" marR="68580" marT="34295" marB="34295"/>
                </a:tc>
                <a:extLst>
                  <a:ext uri="{0D108BD9-81ED-4DB2-BD59-A6C34878D82A}">
                    <a16:rowId xmlns:a16="http://schemas.microsoft.com/office/drawing/2014/main" val="10000"/>
                  </a:ext>
                </a:extLst>
              </a:tr>
              <a:tr h="617241">
                <a:tc>
                  <a:txBody>
                    <a:bodyPr/>
                    <a:lstStyle/>
                    <a:p>
                      <a:r>
                        <a:rPr lang="en-US" sz="2400" dirty="0"/>
                        <a:t>USGS National Map Ontologies</a:t>
                      </a:r>
                    </a:p>
                  </a:txBody>
                  <a:tcPr marL="68580" marR="68580" marT="34301" marB="34301"/>
                </a:tc>
                <a:tc>
                  <a:txBody>
                    <a:bodyPr/>
                    <a:lstStyle/>
                    <a:p>
                      <a:r>
                        <a:rPr lang="en-US" sz="2400" dirty="0"/>
                        <a:t>United States Geological</a:t>
                      </a:r>
                      <a:r>
                        <a:rPr lang="en-US" sz="2400" baseline="0" dirty="0"/>
                        <a:t> Survey</a:t>
                      </a:r>
                      <a:endParaRPr lang="en-US" sz="2400" dirty="0"/>
                    </a:p>
                  </a:txBody>
                  <a:tcPr marL="68580" marR="68580" marT="34301" marB="34301"/>
                </a:tc>
                <a:extLst>
                  <a:ext uri="{0D108BD9-81ED-4DB2-BD59-A6C34878D82A}">
                    <a16:rowId xmlns:a16="http://schemas.microsoft.com/office/drawing/2014/main" val="10001"/>
                  </a:ext>
                </a:extLst>
              </a:tr>
              <a:tr h="891549">
                <a:tc>
                  <a:txBody>
                    <a:bodyPr/>
                    <a:lstStyle/>
                    <a:p>
                      <a:r>
                        <a:rPr lang="en-US" sz="2400" dirty="0"/>
                        <a:t>TRIP Ontologies</a:t>
                      </a:r>
                    </a:p>
                  </a:txBody>
                  <a:tcPr marL="68580" marR="68580" marT="34295" marB="342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Federal Highway Administration (FHWA) Transportation Research Informatics Platform (TRIP)</a:t>
                      </a:r>
                    </a:p>
                  </a:txBody>
                  <a:tcPr marL="68580" marR="68580" marT="34295" marB="3429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39722985"/>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4346" y="939114"/>
            <a:ext cx="3188043" cy="1754326"/>
          </a:xfrm>
          <a:prstGeom prst="rect">
            <a:avLst/>
          </a:prstGeom>
          <a:noFill/>
        </p:spPr>
        <p:txBody>
          <a:bodyPr wrap="square" rtlCol="0">
            <a:spAutoFit/>
          </a:bodyPr>
          <a:lstStyle/>
          <a:p>
            <a:r>
              <a:rPr lang="en-US" sz="5400" dirty="0"/>
              <a:t>ISO standard</a:t>
            </a:r>
          </a:p>
        </p:txBody>
      </p:sp>
      <p:pic>
        <p:nvPicPr>
          <p:cNvPr id="4" name="Picture 3"/>
          <p:cNvPicPr>
            <a:picLocks noChangeAspect="1"/>
          </p:cNvPicPr>
          <p:nvPr/>
        </p:nvPicPr>
        <p:blipFill rotWithShape="1">
          <a:blip r:embed="rId2"/>
          <a:srcRect l="38540" t="24061" r="1818" b="10979"/>
          <a:stretch/>
        </p:blipFill>
        <p:spPr>
          <a:xfrm>
            <a:off x="0" y="-133004"/>
            <a:ext cx="9144000" cy="5602151"/>
          </a:xfrm>
          <a:prstGeom prst="rect">
            <a:avLst/>
          </a:prstGeom>
        </p:spPr>
      </p:pic>
      <p:sp>
        <p:nvSpPr>
          <p:cNvPr id="5" name="TextBox 4"/>
          <p:cNvSpPr txBox="1"/>
          <p:nvPr/>
        </p:nvSpPr>
        <p:spPr>
          <a:xfrm>
            <a:off x="1952196" y="5656671"/>
            <a:ext cx="5534454" cy="1200329"/>
          </a:xfrm>
          <a:prstGeom prst="rect">
            <a:avLst/>
          </a:prstGeom>
          <a:noFill/>
        </p:spPr>
        <p:txBody>
          <a:bodyPr wrap="square" rtlCol="0">
            <a:spAutoFit/>
          </a:bodyPr>
          <a:lstStyle/>
          <a:p>
            <a:pPr algn="ctr"/>
            <a:r>
              <a:rPr lang="en-US" sz="3600" dirty="0"/>
              <a:t>ISO (International Standards Organization) Working draft</a:t>
            </a:r>
          </a:p>
        </p:txBody>
      </p:sp>
      <p:sp>
        <p:nvSpPr>
          <p:cNvPr id="6" name="Slide Number Placeholder 5"/>
          <p:cNvSpPr>
            <a:spLocks noGrp="1"/>
          </p:cNvSpPr>
          <p:nvPr>
            <p:ph type="sldNum" sz="quarter" idx="12"/>
          </p:nvPr>
        </p:nvSpPr>
        <p:spPr/>
        <p:txBody>
          <a:bodyPr/>
          <a:lstStyle/>
          <a:p>
            <a:fld id="{95DDC826-E1E9-47D1-8377-318EE6377981}"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3518979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6FB9D2FA-B956-4B84-AA0E-BDDE809621C8}" type="slidenum">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69</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3"/>
          <a:srcRect l="-1" t="16667" r="44328" b="8518"/>
          <a:stretch/>
        </p:blipFill>
        <p:spPr>
          <a:xfrm>
            <a:off x="-4271" y="0"/>
            <a:ext cx="9148271" cy="6857544"/>
          </a:xfrm>
          <a:prstGeom prst="rect">
            <a:avLst/>
          </a:prstGeom>
        </p:spPr>
      </p:pic>
    </p:spTree>
    <p:extLst>
      <p:ext uri="{BB962C8B-B14F-4D97-AF65-F5344CB8AC3E}">
        <p14:creationId xmlns:p14="http://schemas.microsoft.com/office/powerpoint/2010/main" val="3472034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73575" y="274638"/>
            <a:ext cx="8229600" cy="1143000"/>
          </a:xfrm>
        </p:spPr>
        <p:txBody>
          <a:bodyPr/>
          <a:lstStyle/>
          <a:p>
            <a:r>
              <a:rPr lang="en-US" altLang="en-US" dirty="0"/>
              <a:t>First Cycle: Ancient</a:t>
            </a:r>
          </a:p>
        </p:txBody>
      </p:sp>
      <p:sp>
        <p:nvSpPr>
          <p:cNvPr id="11267" name="Content Placeholder 2"/>
          <p:cNvSpPr>
            <a:spLocks noGrp="1"/>
          </p:cNvSpPr>
          <p:nvPr>
            <p:ph idx="1"/>
          </p:nvPr>
        </p:nvSpPr>
        <p:spPr>
          <a:xfrm>
            <a:off x="-340825" y="5345112"/>
            <a:ext cx="9144000" cy="944563"/>
          </a:xfrm>
        </p:spPr>
        <p:txBody>
          <a:bodyPr/>
          <a:lstStyle/>
          <a:p>
            <a:r>
              <a:rPr lang="en-US" altLang="en-US" sz="2400" dirty="0"/>
              <a:t>      Thales to       Stoics and    Pyrrhonists,     Neo-Pythagoreans,</a:t>
            </a:r>
          </a:p>
          <a:p>
            <a:r>
              <a:rPr lang="en-US" altLang="en-US" sz="2400" dirty="0"/>
              <a:t>       Aristotle       Epicureans     Eclectics          Neo-Platonists</a:t>
            </a:r>
          </a:p>
          <a:p>
            <a:r>
              <a:rPr lang="en-US" altLang="en-US" sz="2400" dirty="0"/>
              <a:t>	</a:t>
            </a:r>
          </a:p>
        </p:txBody>
      </p:sp>
      <p:sp>
        <p:nvSpPr>
          <p:cNvPr id="4" name="Slide Number Placeholder 3"/>
          <p:cNvSpPr>
            <a:spLocks noGrp="1"/>
          </p:cNvSpPr>
          <p:nvPr>
            <p:ph type="sldNum" sz="quarter" idx="12"/>
          </p:nvPr>
        </p:nvSpPr>
        <p:spPr>
          <a:xfrm>
            <a:off x="6821975"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26A4C-0334-42C8-8AF7-C25200090F6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1269"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259375" y="1127125"/>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6376" y="3708400"/>
            <a:ext cx="24071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empirical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wonderment</a:t>
            </a: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28709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6"/>
          <p:cNvSpPr>
            <a:spLocks noChangeArrowheads="1"/>
          </p:cNvSpPr>
          <p:nvPr/>
        </p:nvSpPr>
        <p:spPr bwMode="auto">
          <a:xfrm>
            <a:off x="239995" y="1209605"/>
            <a:ext cx="4282465" cy="2923966"/>
          </a:xfrm>
          <a:prstGeom prst="rect">
            <a:avLst/>
          </a:prstGeom>
          <a:solidFill>
            <a:srgbClr val="F9F8D8"/>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18276" tIns="18276" rIns="18276" bIns="18276" anchor="ct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3"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14339" name="Picture 97" descr="Mouse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77" y="2112336"/>
            <a:ext cx="1587484" cy="1274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7"/>
          <p:cNvSpPr>
            <a:spLocks noChangeArrowheads="1"/>
          </p:cNvSpPr>
          <p:nvPr/>
        </p:nvSpPr>
        <p:spPr bwMode="auto">
          <a:xfrm>
            <a:off x="3463403" y="1700603"/>
            <a:ext cx="5442805" cy="2998827"/>
          </a:xfrm>
          <a:prstGeom prst="rect">
            <a:avLst/>
          </a:prstGeom>
          <a:solidFill>
            <a:srgbClr val="F9F8D8"/>
          </a:solidFill>
          <a:ln w="12700" algn="ctr">
            <a:solidFill>
              <a:schemeClr val="accent2">
                <a:lumMod val="60000"/>
                <a:lumOff val="40000"/>
              </a:schemeClr>
            </a:solidFill>
            <a:miter lim="800000"/>
            <a:headEnd/>
            <a:tailEnd/>
          </a:ln>
        </p:spPr>
        <p:txBody>
          <a:bodyPr lIns="18276" tIns="18276" rIns="18276" bIns="18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053" name="Rectangle 93"/>
          <p:cNvSpPr>
            <a:spLocks noChangeArrowheads="1"/>
          </p:cNvSpPr>
          <p:nvPr/>
        </p:nvSpPr>
        <p:spPr bwMode="auto">
          <a:xfrm>
            <a:off x="239995" y="1209605"/>
            <a:ext cx="4282465" cy="2923966"/>
          </a:xfrm>
          <a:prstGeom prst="rect">
            <a:avLst/>
          </a:prstGeom>
          <a:noFill/>
          <a:ln w="12700" algn="ctr">
            <a:solidFill>
              <a:schemeClr val="accent2">
                <a:lumMod val="60000"/>
                <a:lumOff val="40000"/>
              </a:schemeClr>
            </a:solidFill>
            <a:miter lim="800000"/>
            <a:headEnd/>
            <a:tailEnd/>
          </a:ln>
        </p:spPr>
        <p:txBody>
          <a:bodyPr lIns="18276" tIns="18276" rIns="18276" bIns="18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4342" name="Line 87"/>
          <p:cNvSpPr>
            <a:spLocks noChangeShapeType="1"/>
          </p:cNvSpPr>
          <p:nvPr/>
        </p:nvSpPr>
        <p:spPr bwMode="auto">
          <a:xfrm flipH="1">
            <a:off x="6530485" y="5811329"/>
            <a:ext cx="1030434" cy="0"/>
          </a:xfrm>
          <a:prstGeom prst="line">
            <a:avLst/>
          </a:prstGeom>
          <a:noFill/>
          <a:ln w="19050">
            <a:solidFill>
              <a:srgbClr val="0066CC"/>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43" name="Rectangle 76"/>
          <p:cNvSpPr>
            <a:spLocks noChangeArrowheads="1"/>
          </p:cNvSpPr>
          <p:nvPr/>
        </p:nvSpPr>
        <p:spPr bwMode="auto">
          <a:xfrm>
            <a:off x="5299690" y="1859131"/>
            <a:ext cx="1131716" cy="103484"/>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248" b="1"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Glucometer</a:t>
            </a:r>
          </a:p>
        </p:txBody>
      </p:sp>
      <p:sp>
        <p:nvSpPr>
          <p:cNvPr id="14344" name="Rectangle 77"/>
          <p:cNvSpPr>
            <a:spLocks noChangeArrowheads="1"/>
          </p:cNvSpPr>
          <p:nvPr/>
        </p:nvSpPr>
        <p:spPr bwMode="auto">
          <a:xfrm>
            <a:off x="7425510" y="1738034"/>
            <a:ext cx="1406939" cy="471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r" defTabSz="658813" rtl="0" eaLnBrk="1" fontAlgn="auto" latinLnBrk="0" hangingPunct="1">
              <a:lnSpc>
                <a:spcPct val="90000"/>
              </a:lnSpc>
              <a:spcBef>
                <a:spcPts val="0"/>
              </a:spcBef>
              <a:spcAft>
                <a:spcPts val="0"/>
              </a:spcAft>
              <a:buClrTx/>
              <a:buSzTx/>
              <a:buFontTx/>
              <a:buNone/>
              <a:tabLst/>
              <a:defRPr/>
            </a:pPr>
            <a:r>
              <a:rPr kumimoji="0" lang="en-US" altLang="en-US" sz="1387" b="1"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cs typeface="+mn-cs"/>
              </a:rPr>
              <a:t>Process: </a:t>
            </a:r>
            <a:br>
              <a:rPr kumimoji="0" lang="en-US" altLang="en-US" sz="1387" b="1"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cs typeface="+mn-cs"/>
              </a:rPr>
            </a:br>
            <a:r>
              <a:rPr kumimoji="0" lang="en-US" altLang="en-US" sz="1387" b="1"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cs typeface="+mn-cs"/>
              </a:rPr>
              <a:t>Analyte assay</a:t>
            </a:r>
          </a:p>
        </p:txBody>
      </p:sp>
      <p:sp>
        <p:nvSpPr>
          <p:cNvPr id="14345" name="Rectangle 78"/>
          <p:cNvSpPr>
            <a:spLocks noChangeArrowheads="1"/>
          </p:cNvSpPr>
          <p:nvPr/>
        </p:nvSpPr>
        <p:spPr bwMode="auto">
          <a:xfrm>
            <a:off x="347882" y="1346116"/>
            <a:ext cx="1583082" cy="559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l" defTabSz="658813" rtl="0" eaLnBrk="1" fontAlgn="auto" latinLnBrk="0" hangingPunct="1">
              <a:lnSpc>
                <a:spcPct val="90000"/>
              </a:lnSpc>
              <a:spcBef>
                <a:spcPts val="0"/>
              </a:spcBef>
              <a:spcAft>
                <a:spcPts val="0"/>
              </a:spcAft>
              <a:buClrTx/>
              <a:buSzTx/>
              <a:buFontTx/>
              <a:buNone/>
              <a:tabLst/>
              <a:defRPr/>
            </a:pPr>
            <a:r>
              <a:rPr kumimoji="0" lang="en-US" altLang="en-US" sz="1387" b="1"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cs typeface="+mn-cs"/>
              </a:rPr>
              <a:t>Process: </a:t>
            </a:r>
            <a:br>
              <a:rPr kumimoji="0" lang="en-US" altLang="en-US" sz="1387" b="1"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cs typeface="+mn-cs"/>
              </a:rPr>
            </a:br>
            <a:r>
              <a:rPr kumimoji="0" lang="en-US" altLang="en-US" sz="1387" b="1" i="0" u="none" strike="noStrike" kern="1200" cap="none" spc="0" normalizeH="0" baseline="0" noProof="0">
                <a:ln>
                  <a:noFill/>
                </a:ln>
                <a:solidFill>
                  <a:srgbClr val="C0504D"/>
                </a:solidFill>
                <a:effectLst/>
                <a:uLnTx/>
                <a:uFillTx/>
                <a:latin typeface="Arial" panose="020B0604020202020204" pitchFamily="34" charset="0"/>
                <a:ea typeface="ＭＳ Ｐゴシック" panose="020B0600070205080204" pitchFamily="34" charset="-128"/>
                <a:cs typeface="+mn-cs"/>
              </a:rPr>
              <a:t>Collecting specimen from organism</a:t>
            </a:r>
          </a:p>
        </p:txBody>
      </p:sp>
      <p:sp>
        <p:nvSpPr>
          <p:cNvPr id="14346" name="Line 38"/>
          <p:cNvSpPr>
            <a:spLocks noChangeShapeType="1"/>
          </p:cNvSpPr>
          <p:nvPr/>
        </p:nvSpPr>
        <p:spPr bwMode="auto">
          <a:xfrm flipH="1">
            <a:off x="5900775" y="1103920"/>
            <a:ext cx="1208779" cy="539436"/>
          </a:xfrm>
          <a:prstGeom prst="line">
            <a:avLst/>
          </a:prstGeom>
          <a:noFill/>
          <a:ln w="19050">
            <a:solidFill>
              <a:srgbClr val="0099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47" name="Line 39"/>
          <p:cNvSpPr>
            <a:spLocks noChangeShapeType="1"/>
          </p:cNvSpPr>
          <p:nvPr/>
        </p:nvSpPr>
        <p:spPr bwMode="auto">
          <a:xfrm flipV="1">
            <a:off x="1853900" y="4767685"/>
            <a:ext cx="2393338" cy="937959"/>
          </a:xfrm>
          <a:prstGeom prst="line">
            <a:avLst/>
          </a:prstGeom>
          <a:noFill/>
          <a:ln w="19050">
            <a:solidFill>
              <a:srgbClr val="0099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48" name="Line 40"/>
          <p:cNvSpPr>
            <a:spLocks noChangeShapeType="1"/>
          </p:cNvSpPr>
          <p:nvPr/>
        </p:nvSpPr>
        <p:spPr bwMode="auto">
          <a:xfrm flipH="1" flipV="1">
            <a:off x="6118752" y="4728052"/>
            <a:ext cx="1497212" cy="966582"/>
          </a:xfrm>
          <a:prstGeom prst="line">
            <a:avLst/>
          </a:prstGeom>
          <a:noFill/>
          <a:ln w="19050">
            <a:solidFill>
              <a:srgbClr val="0099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49" name="Line 41"/>
          <p:cNvSpPr>
            <a:spLocks noChangeShapeType="1"/>
          </p:cNvSpPr>
          <p:nvPr/>
        </p:nvSpPr>
        <p:spPr bwMode="auto">
          <a:xfrm flipV="1">
            <a:off x="2157746" y="4485857"/>
            <a:ext cx="1305657" cy="695763"/>
          </a:xfrm>
          <a:prstGeom prst="line">
            <a:avLst/>
          </a:prstGeom>
          <a:noFill/>
          <a:ln w="19050">
            <a:solidFill>
              <a:srgbClr val="0099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2063" name="AutoShape 21"/>
          <p:cNvSpPr>
            <a:spLocks noChangeArrowheads="1"/>
          </p:cNvSpPr>
          <p:nvPr/>
        </p:nvSpPr>
        <p:spPr bwMode="auto">
          <a:xfrm>
            <a:off x="7510278" y="5650599"/>
            <a:ext cx="1232998" cy="299442"/>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ctr" defTabSz="913708" rtl="0" eaLnBrk="1" fontAlgn="auto" latinLnBrk="0" hangingPunct="1">
              <a:lnSpc>
                <a:spcPct val="100000"/>
              </a:lnSpc>
              <a:spcBef>
                <a:spcPct val="50000"/>
              </a:spcBef>
              <a:spcAft>
                <a:spcPts val="0"/>
              </a:spcAft>
              <a:buClrTx/>
              <a:buSzTx/>
              <a:buFontTx/>
              <a:buNone/>
              <a:tabLst/>
              <a:defRPr/>
            </a:pPr>
            <a:r>
              <a:rPr kumimoji="0" lang="en-US" sz="1110" b="1" i="0" u="none" strike="noStrike" kern="1200" cap="none" spc="0" normalizeH="0" baseline="0" noProof="0">
                <a:ln>
                  <a:noFill/>
                </a:ln>
                <a:solidFill>
                  <a:prstClr val="black"/>
                </a:solidFill>
                <a:effectLst/>
                <a:uLnTx/>
                <a:uFillTx/>
                <a:latin typeface="Arial" charset="0"/>
                <a:ea typeface="ＭＳ Ｐゴシック" charset="0"/>
                <a:cs typeface="+mn-cs"/>
              </a:rPr>
              <a:t>Evaluant Role</a:t>
            </a:r>
          </a:p>
        </p:txBody>
      </p:sp>
      <p:sp>
        <p:nvSpPr>
          <p:cNvPr id="14351" name="Rectangle 31"/>
          <p:cNvSpPr>
            <a:spLocks noChangeArrowheads="1"/>
          </p:cNvSpPr>
          <p:nvPr/>
        </p:nvSpPr>
        <p:spPr bwMode="auto">
          <a:xfrm>
            <a:off x="6123155" y="1220614"/>
            <a:ext cx="933556" cy="1629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is realized by</a:t>
            </a:r>
          </a:p>
        </p:txBody>
      </p:sp>
      <p:sp>
        <p:nvSpPr>
          <p:cNvPr id="14352" name="Rectangle 32"/>
          <p:cNvSpPr>
            <a:spLocks noChangeArrowheads="1"/>
          </p:cNvSpPr>
          <p:nvPr/>
        </p:nvSpPr>
        <p:spPr bwMode="auto">
          <a:xfrm>
            <a:off x="6805708" y="5348956"/>
            <a:ext cx="933556" cy="1629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is realized by</a:t>
            </a:r>
          </a:p>
        </p:txBody>
      </p:sp>
      <p:sp>
        <p:nvSpPr>
          <p:cNvPr id="14353" name="Rectangle 33"/>
          <p:cNvSpPr>
            <a:spLocks noChangeArrowheads="1"/>
          </p:cNvSpPr>
          <p:nvPr/>
        </p:nvSpPr>
        <p:spPr bwMode="auto">
          <a:xfrm>
            <a:off x="2217194" y="5274095"/>
            <a:ext cx="933556" cy="2135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is realized by</a:t>
            </a:r>
          </a:p>
        </p:txBody>
      </p:sp>
      <p:sp>
        <p:nvSpPr>
          <p:cNvPr id="14354" name="Rectangle 34"/>
          <p:cNvSpPr>
            <a:spLocks noChangeArrowheads="1"/>
          </p:cNvSpPr>
          <p:nvPr/>
        </p:nvSpPr>
        <p:spPr bwMode="auto">
          <a:xfrm>
            <a:off x="2353705" y="4802914"/>
            <a:ext cx="933556" cy="1629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is realized by</a:t>
            </a:r>
          </a:p>
        </p:txBody>
      </p:sp>
      <p:sp>
        <p:nvSpPr>
          <p:cNvPr id="14355" name="Line 53"/>
          <p:cNvSpPr>
            <a:spLocks noChangeShapeType="1"/>
          </p:cNvSpPr>
          <p:nvPr/>
        </p:nvSpPr>
        <p:spPr bwMode="auto">
          <a:xfrm flipH="1">
            <a:off x="6376360" y="1209606"/>
            <a:ext cx="1472993" cy="825667"/>
          </a:xfrm>
          <a:prstGeom prst="line">
            <a:avLst/>
          </a:prstGeom>
          <a:noFill/>
          <a:ln w="19050">
            <a:solidFill>
              <a:srgbClr val="0066CC"/>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56" name="Rectangle 43"/>
          <p:cNvSpPr>
            <a:spLocks noChangeArrowheads="1"/>
          </p:cNvSpPr>
          <p:nvPr/>
        </p:nvSpPr>
        <p:spPr bwMode="auto">
          <a:xfrm>
            <a:off x="6761672" y="1381345"/>
            <a:ext cx="933556" cy="22458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inheres in</a:t>
            </a:r>
          </a:p>
        </p:txBody>
      </p:sp>
      <p:sp>
        <p:nvSpPr>
          <p:cNvPr id="14357" name="Rectangle 46"/>
          <p:cNvSpPr>
            <a:spLocks noChangeArrowheads="1"/>
          </p:cNvSpPr>
          <p:nvPr/>
        </p:nvSpPr>
        <p:spPr bwMode="auto">
          <a:xfrm>
            <a:off x="6660390" y="5857567"/>
            <a:ext cx="933556" cy="162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inheres in</a:t>
            </a:r>
          </a:p>
        </p:txBody>
      </p:sp>
      <p:sp>
        <p:nvSpPr>
          <p:cNvPr id="14358" name="Rectangle 47"/>
          <p:cNvSpPr>
            <a:spLocks noChangeArrowheads="1"/>
          </p:cNvSpPr>
          <p:nvPr/>
        </p:nvSpPr>
        <p:spPr bwMode="auto">
          <a:xfrm>
            <a:off x="1928760" y="5857567"/>
            <a:ext cx="933556" cy="162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inheres in</a:t>
            </a:r>
          </a:p>
        </p:txBody>
      </p:sp>
      <p:sp>
        <p:nvSpPr>
          <p:cNvPr id="14359" name="Line 58"/>
          <p:cNvSpPr>
            <a:spLocks noChangeShapeType="1"/>
          </p:cNvSpPr>
          <p:nvPr/>
        </p:nvSpPr>
        <p:spPr bwMode="auto">
          <a:xfrm flipH="1" flipV="1">
            <a:off x="2278844" y="2167380"/>
            <a:ext cx="209169" cy="1957385"/>
          </a:xfrm>
          <a:prstGeom prst="line">
            <a:avLst/>
          </a:prstGeom>
          <a:noFill/>
          <a:ln w="19050">
            <a:solidFill>
              <a:srgbClr val="FF0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60" name="Line 59"/>
          <p:cNvSpPr>
            <a:spLocks noChangeShapeType="1"/>
          </p:cNvSpPr>
          <p:nvPr/>
        </p:nvSpPr>
        <p:spPr bwMode="auto">
          <a:xfrm flipV="1">
            <a:off x="2499024" y="2891767"/>
            <a:ext cx="479988" cy="1232998"/>
          </a:xfrm>
          <a:prstGeom prst="line">
            <a:avLst/>
          </a:prstGeom>
          <a:noFill/>
          <a:ln w="19050">
            <a:solidFill>
              <a:srgbClr val="FF0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61" name="Line 61"/>
          <p:cNvSpPr>
            <a:spLocks noChangeShapeType="1"/>
          </p:cNvSpPr>
          <p:nvPr/>
        </p:nvSpPr>
        <p:spPr bwMode="auto">
          <a:xfrm flipV="1">
            <a:off x="6057102" y="3765874"/>
            <a:ext cx="1206576" cy="913740"/>
          </a:xfrm>
          <a:prstGeom prst="line">
            <a:avLst/>
          </a:prstGeom>
          <a:noFill/>
          <a:ln w="19050">
            <a:solidFill>
              <a:srgbClr val="FFC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62" name="Line 62"/>
          <p:cNvSpPr>
            <a:spLocks noChangeShapeType="1"/>
          </p:cNvSpPr>
          <p:nvPr/>
        </p:nvSpPr>
        <p:spPr bwMode="auto">
          <a:xfrm flipH="1" flipV="1">
            <a:off x="4156964" y="3195612"/>
            <a:ext cx="1884725" cy="1468588"/>
          </a:xfrm>
          <a:prstGeom prst="line">
            <a:avLst/>
          </a:prstGeom>
          <a:noFill/>
          <a:ln w="19050">
            <a:solidFill>
              <a:srgbClr val="FF0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63" name="Line 65"/>
          <p:cNvSpPr>
            <a:spLocks noChangeShapeType="1"/>
          </p:cNvSpPr>
          <p:nvPr/>
        </p:nvSpPr>
        <p:spPr bwMode="auto">
          <a:xfrm flipV="1">
            <a:off x="2479206" y="3411387"/>
            <a:ext cx="1321069" cy="719982"/>
          </a:xfrm>
          <a:prstGeom prst="line">
            <a:avLst/>
          </a:prstGeom>
          <a:noFill/>
          <a:ln w="19050">
            <a:solidFill>
              <a:srgbClr val="FFC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64" name="Line 66"/>
          <p:cNvSpPr>
            <a:spLocks noChangeShapeType="1"/>
          </p:cNvSpPr>
          <p:nvPr/>
        </p:nvSpPr>
        <p:spPr bwMode="auto">
          <a:xfrm flipH="1" flipV="1">
            <a:off x="1340886" y="2957820"/>
            <a:ext cx="1138321" cy="1180155"/>
          </a:xfrm>
          <a:prstGeom prst="line">
            <a:avLst/>
          </a:prstGeom>
          <a:noFill/>
          <a:ln w="19050">
            <a:solidFill>
              <a:srgbClr val="FF0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65" name="Rectangle 69"/>
          <p:cNvSpPr>
            <a:spLocks noChangeArrowheads="1"/>
          </p:cNvSpPr>
          <p:nvPr/>
        </p:nvSpPr>
        <p:spPr bwMode="auto">
          <a:xfrm>
            <a:off x="4590716" y="3999262"/>
            <a:ext cx="1479597" cy="211371"/>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has specified input</a:t>
            </a:r>
          </a:p>
        </p:txBody>
      </p:sp>
      <p:sp>
        <p:nvSpPr>
          <p:cNvPr id="14366" name="Rectangle 70"/>
          <p:cNvSpPr>
            <a:spLocks noChangeArrowheads="1"/>
          </p:cNvSpPr>
          <p:nvPr/>
        </p:nvSpPr>
        <p:spPr bwMode="auto">
          <a:xfrm>
            <a:off x="1840689" y="3147174"/>
            <a:ext cx="1506019" cy="151922"/>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has specified input</a:t>
            </a:r>
          </a:p>
        </p:txBody>
      </p:sp>
      <p:sp>
        <p:nvSpPr>
          <p:cNvPr id="2080" name="AutoShape 81"/>
          <p:cNvSpPr>
            <a:spLocks noChangeArrowheads="1"/>
          </p:cNvSpPr>
          <p:nvPr/>
        </p:nvSpPr>
        <p:spPr bwMode="auto">
          <a:xfrm>
            <a:off x="7149186" y="2885161"/>
            <a:ext cx="1550054" cy="783834"/>
          </a:xfrm>
          <a:prstGeom prst="roundRect">
            <a:avLst>
              <a:gd name="adj" fmla="val 16667"/>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14368" name="Rectangle 82"/>
          <p:cNvSpPr>
            <a:spLocks noChangeArrowheads="1"/>
          </p:cNvSpPr>
          <p:nvPr/>
        </p:nvSpPr>
        <p:spPr bwMode="auto">
          <a:xfrm>
            <a:off x="7228451" y="2955618"/>
            <a:ext cx="1393727" cy="63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90000"/>
              </a:lnSpc>
              <a:spcBef>
                <a:spcPts val="0"/>
              </a:spcBef>
              <a:spcAft>
                <a:spcPts val="0"/>
              </a:spcAft>
              <a:buClrTx/>
              <a:buSzTx/>
              <a:buFontTx/>
              <a:buNone/>
              <a:tabLst/>
              <a:defRPr/>
            </a:pPr>
            <a:r>
              <a:rPr kumimoji="0" lang="en-US" altLang="en-US" sz="1110" b="1" i="0" u="sng"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Measurement Datum</a:t>
            </a:r>
          </a:p>
          <a:p>
            <a:pPr marL="0" marR="0" lvl="0" indent="0" algn="ctr" defTabSz="658813" rtl="0" eaLnBrk="1" fontAlgn="auto" latinLnBrk="0" hangingPunct="1">
              <a:lnSpc>
                <a:spcPct val="9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 mg/ml</a:t>
            </a:r>
          </a:p>
        </p:txBody>
      </p:sp>
      <p:sp>
        <p:nvSpPr>
          <p:cNvPr id="14369" name="Rectangle 67"/>
          <p:cNvSpPr>
            <a:spLocks noChangeArrowheads="1"/>
          </p:cNvSpPr>
          <p:nvPr/>
        </p:nvSpPr>
        <p:spPr bwMode="auto">
          <a:xfrm>
            <a:off x="6358745" y="4023483"/>
            <a:ext cx="1393729" cy="198160"/>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has specified output</a:t>
            </a:r>
          </a:p>
        </p:txBody>
      </p:sp>
      <p:sp>
        <p:nvSpPr>
          <p:cNvPr id="2083" name="AutoShape 20"/>
          <p:cNvSpPr>
            <a:spLocks noChangeArrowheads="1"/>
          </p:cNvSpPr>
          <p:nvPr/>
        </p:nvSpPr>
        <p:spPr bwMode="auto">
          <a:xfrm>
            <a:off x="7109554" y="892549"/>
            <a:ext cx="1444369" cy="299442"/>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ctr" defTabSz="913708" rtl="0" eaLnBrk="1" fontAlgn="auto" latinLnBrk="0" hangingPunct="1">
              <a:lnSpc>
                <a:spcPct val="100000"/>
              </a:lnSpc>
              <a:spcBef>
                <a:spcPct val="50000"/>
              </a:spcBef>
              <a:spcAft>
                <a:spcPts val="0"/>
              </a:spcAft>
              <a:buClrTx/>
              <a:buSzTx/>
              <a:buFontTx/>
              <a:buNone/>
              <a:tabLst/>
              <a:defRPr/>
            </a:pPr>
            <a:r>
              <a:rPr kumimoji="0" lang="en-US" sz="1110" b="1" i="0" u="none" strike="noStrike" kern="1200" cap="none" spc="0" normalizeH="0" baseline="0" noProof="0">
                <a:ln>
                  <a:noFill/>
                </a:ln>
                <a:solidFill>
                  <a:prstClr val="black"/>
                </a:solidFill>
                <a:effectLst/>
                <a:uLnTx/>
                <a:uFillTx/>
                <a:latin typeface="Arial" charset="0"/>
                <a:ea typeface="ＭＳ Ｐゴシック" charset="0"/>
                <a:cs typeface="+mn-cs"/>
              </a:rPr>
              <a:t>Measure Function</a:t>
            </a:r>
          </a:p>
        </p:txBody>
      </p:sp>
      <p:sp>
        <p:nvSpPr>
          <p:cNvPr id="14371" name="Line 60"/>
          <p:cNvSpPr>
            <a:spLocks noChangeShapeType="1"/>
          </p:cNvSpPr>
          <p:nvPr/>
        </p:nvSpPr>
        <p:spPr bwMode="auto">
          <a:xfrm flipV="1">
            <a:off x="6057102" y="3257263"/>
            <a:ext cx="123300" cy="1433359"/>
          </a:xfrm>
          <a:prstGeom prst="line">
            <a:avLst/>
          </a:prstGeom>
          <a:noFill/>
          <a:ln w="19050">
            <a:solidFill>
              <a:srgbClr val="FF0000"/>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72" name="Rectangle 85"/>
          <p:cNvSpPr>
            <a:spLocks noChangeArrowheads="1"/>
          </p:cNvSpPr>
          <p:nvPr/>
        </p:nvSpPr>
        <p:spPr bwMode="auto">
          <a:xfrm>
            <a:off x="5315101" y="3587530"/>
            <a:ext cx="1646933" cy="228985"/>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has specified input</a:t>
            </a:r>
          </a:p>
        </p:txBody>
      </p:sp>
      <p:sp>
        <p:nvSpPr>
          <p:cNvPr id="2086" name="AutoShape 22"/>
          <p:cNvSpPr>
            <a:spLocks noChangeArrowheads="1"/>
          </p:cNvSpPr>
          <p:nvPr/>
        </p:nvSpPr>
        <p:spPr bwMode="auto">
          <a:xfrm>
            <a:off x="5244644" y="5650599"/>
            <a:ext cx="1232998" cy="299442"/>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ctr" defTabSz="913708" rtl="0" eaLnBrk="1" fontAlgn="auto" latinLnBrk="0" hangingPunct="1">
              <a:lnSpc>
                <a:spcPct val="100000"/>
              </a:lnSpc>
              <a:spcBef>
                <a:spcPct val="50000"/>
              </a:spcBef>
              <a:spcAft>
                <a:spcPts val="0"/>
              </a:spcAft>
              <a:buClrTx/>
              <a:buSzTx/>
              <a:buFontTx/>
              <a:buNone/>
              <a:tabLst/>
              <a:defRPr/>
            </a:pPr>
            <a:r>
              <a:rPr kumimoji="0" lang="en-US" sz="1110" b="1" i="0" u="none" strike="noStrike" kern="1200" cap="none" spc="0" normalizeH="0" baseline="0" noProof="0">
                <a:ln>
                  <a:noFill/>
                </a:ln>
                <a:solidFill>
                  <a:prstClr val="black"/>
                </a:solidFill>
                <a:effectLst/>
                <a:uLnTx/>
                <a:uFillTx/>
                <a:latin typeface="Arial" charset="0"/>
                <a:ea typeface="ＭＳ Ｐゴシック" charset="0"/>
                <a:cs typeface="+mn-cs"/>
              </a:rPr>
              <a:t>Blood Specimen</a:t>
            </a:r>
          </a:p>
        </p:txBody>
      </p:sp>
      <p:sp>
        <p:nvSpPr>
          <p:cNvPr id="14374" name="Line 88"/>
          <p:cNvSpPr>
            <a:spLocks noChangeShapeType="1"/>
          </p:cNvSpPr>
          <p:nvPr/>
        </p:nvSpPr>
        <p:spPr bwMode="auto">
          <a:xfrm>
            <a:off x="4440994" y="5811329"/>
            <a:ext cx="766220" cy="0"/>
          </a:xfrm>
          <a:prstGeom prst="line">
            <a:avLst/>
          </a:prstGeom>
          <a:noFill/>
          <a:ln w="19050">
            <a:solidFill>
              <a:srgbClr val="660033"/>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2088" name="AutoShape 23"/>
          <p:cNvSpPr>
            <a:spLocks noChangeArrowheads="1"/>
          </p:cNvSpPr>
          <p:nvPr/>
        </p:nvSpPr>
        <p:spPr bwMode="auto">
          <a:xfrm>
            <a:off x="3042863" y="5650599"/>
            <a:ext cx="1395930" cy="299442"/>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ctr" defTabSz="913708" rtl="0" eaLnBrk="1" fontAlgn="auto" latinLnBrk="0" hangingPunct="1">
              <a:lnSpc>
                <a:spcPct val="100000"/>
              </a:lnSpc>
              <a:spcBef>
                <a:spcPct val="50000"/>
              </a:spcBef>
              <a:spcAft>
                <a:spcPts val="0"/>
              </a:spcAft>
              <a:buClrTx/>
              <a:buSzTx/>
              <a:buFontTx/>
              <a:buNone/>
              <a:tabLst/>
              <a:defRPr/>
            </a:pPr>
            <a:r>
              <a:rPr kumimoji="0" lang="en-US" sz="1110" b="1" i="0" u="none" strike="noStrike" kern="1200" cap="none" spc="0" normalizeH="0" baseline="0" noProof="0">
                <a:ln>
                  <a:noFill/>
                </a:ln>
                <a:solidFill>
                  <a:prstClr val="black"/>
                </a:solidFill>
                <a:effectLst/>
                <a:uLnTx/>
                <a:uFillTx/>
                <a:latin typeface="Arial" charset="0"/>
                <a:ea typeface="ＭＳ Ｐゴシック" charset="0"/>
                <a:cs typeface="+mn-cs"/>
              </a:rPr>
              <a:t>Glucose molecules</a:t>
            </a:r>
          </a:p>
        </p:txBody>
      </p:sp>
      <p:sp>
        <p:nvSpPr>
          <p:cNvPr id="14376" name="Rectangle 73"/>
          <p:cNvSpPr>
            <a:spLocks noChangeArrowheads="1"/>
          </p:cNvSpPr>
          <p:nvPr/>
        </p:nvSpPr>
        <p:spPr bwMode="auto">
          <a:xfrm>
            <a:off x="4458608" y="5857567"/>
            <a:ext cx="528428" cy="189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part of</a:t>
            </a:r>
          </a:p>
        </p:txBody>
      </p:sp>
      <p:sp>
        <p:nvSpPr>
          <p:cNvPr id="14377" name="Line 89"/>
          <p:cNvSpPr>
            <a:spLocks noChangeShapeType="1"/>
          </p:cNvSpPr>
          <p:nvPr/>
        </p:nvSpPr>
        <p:spPr bwMode="auto">
          <a:xfrm>
            <a:off x="1915551" y="5811329"/>
            <a:ext cx="1072268" cy="0"/>
          </a:xfrm>
          <a:prstGeom prst="line">
            <a:avLst/>
          </a:prstGeom>
          <a:noFill/>
          <a:ln w="19050">
            <a:solidFill>
              <a:srgbClr val="0066CC"/>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2091" name="AutoShape 24"/>
          <p:cNvSpPr>
            <a:spLocks noChangeArrowheads="1"/>
          </p:cNvSpPr>
          <p:nvPr/>
        </p:nvSpPr>
        <p:spPr bwMode="auto">
          <a:xfrm>
            <a:off x="915941" y="5650599"/>
            <a:ext cx="1056855" cy="299442"/>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ctr" defTabSz="913708" rtl="0" eaLnBrk="1" fontAlgn="auto" latinLnBrk="0" hangingPunct="1">
              <a:lnSpc>
                <a:spcPct val="100000"/>
              </a:lnSpc>
              <a:spcBef>
                <a:spcPct val="50000"/>
              </a:spcBef>
              <a:spcAft>
                <a:spcPts val="0"/>
              </a:spcAft>
              <a:buClrTx/>
              <a:buSzTx/>
              <a:buFontTx/>
              <a:buNone/>
              <a:tabLst/>
              <a:defRPr/>
            </a:pPr>
            <a:r>
              <a:rPr kumimoji="0" lang="en-US" sz="1110" b="1" i="0" u="none" strike="noStrike" kern="1200" cap="none" spc="0" normalizeH="0" baseline="0" noProof="0">
                <a:ln>
                  <a:noFill/>
                </a:ln>
                <a:solidFill>
                  <a:prstClr val="black"/>
                </a:solidFill>
                <a:effectLst/>
                <a:uLnTx/>
                <a:uFillTx/>
                <a:latin typeface="Arial" charset="0"/>
                <a:ea typeface="ＭＳ Ｐゴシック" charset="0"/>
                <a:cs typeface="+mn-cs"/>
              </a:rPr>
              <a:t>Analyte Role</a:t>
            </a:r>
          </a:p>
        </p:txBody>
      </p:sp>
      <p:sp>
        <p:nvSpPr>
          <p:cNvPr id="2092" name="AutoShape 25"/>
          <p:cNvSpPr>
            <a:spLocks noChangeArrowheads="1"/>
          </p:cNvSpPr>
          <p:nvPr/>
        </p:nvSpPr>
        <p:spPr bwMode="auto">
          <a:xfrm>
            <a:off x="915941" y="5031899"/>
            <a:ext cx="1246209" cy="299442"/>
          </a:xfrm>
          <a:prstGeom prst="roundRect">
            <a:avLst>
              <a:gd name="adj" fmla="val 50000"/>
            </a:avLst>
          </a:prstGeom>
          <a:gradFill rotWithShape="1">
            <a:gsLst>
              <a:gs pos="0">
                <a:srgbClr val="C0C0C0"/>
              </a:gs>
              <a:gs pos="50000">
                <a:srgbClr val="F6F6F6"/>
              </a:gs>
              <a:gs pos="100000">
                <a:srgbClr val="C0C0C0"/>
              </a:gs>
            </a:gsLst>
            <a:lin ang="2700000" scaled="1"/>
          </a:gradFill>
          <a:ln w="12700">
            <a:solidFill>
              <a:srgbClr val="4D4D4D"/>
            </a:solidFill>
            <a:round/>
            <a:headEnd/>
            <a:tailEnd/>
          </a:ln>
          <a:effectLst>
            <a:outerShdw blurRad="63500" dist="29783" dir="3885598" algn="ctr" rotWithShape="0">
              <a:schemeClr val="bg2">
                <a:alpha val="50000"/>
              </a:schemeClr>
            </a:outerShdw>
          </a:effectLst>
        </p:spPr>
        <p:txBody>
          <a:bodyPr lIns="18276" tIns="18276" rIns="18276" bIns="18276" anchor="ctr"/>
          <a:lstStyle/>
          <a:p>
            <a:pPr marL="0" marR="0" lvl="0" indent="0" algn="ctr" defTabSz="913708" rtl="0" eaLnBrk="1" fontAlgn="auto" latinLnBrk="0" hangingPunct="1">
              <a:lnSpc>
                <a:spcPct val="100000"/>
              </a:lnSpc>
              <a:spcBef>
                <a:spcPct val="50000"/>
              </a:spcBef>
              <a:spcAft>
                <a:spcPts val="0"/>
              </a:spcAft>
              <a:buClrTx/>
              <a:buSzTx/>
              <a:buFontTx/>
              <a:buNone/>
              <a:tabLst/>
              <a:defRPr/>
            </a:pPr>
            <a:r>
              <a:rPr kumimoji="0" lang="en-US" sz="1110" b="1" i="0" u="none" strike="noStrike" kern="1200" cap="none" spc="0" normalizeH="0" baseline="0" noProof="0" dirty="0">
                <a:ln>
                  <a:noFill/>
                </a:ln>
                <a:solidFill>
                  <a:prstClr val="black"/>
                </a:solidFill>
                <a:effectLst/>
                <a:uLnTx/>
                <a:uFillTx/>
                <a:latin typeface="Arial" charset="0"/>
                <a:ea typeface="ＭＳ Ｐゴシック" charset="0"/>
                <a:cs typeface="+mn-cs"/>
              </a:rPr>
              <a:t>Specimen Role</a:t>
            </a:r>
          </a:p>
        </p:txBody>
      </p:sp>
      <p:sp>
        <p:nvSpPr>
          <p:cNvPr id="14380" name="Rectangle 91"/>
          <p:cNvSpPr>
            <a:spLocks noChangeArrowheads="1"/>
          </p:cNvSpPr>
          <p:nvPr/>
        </p:nvSpPr>
        <p:spPr bwMode="auto">
          <a:xfrm rot="20006097">
            <a:off x="2765438" y="3752664"/>
            <a:ext cx="671544" cy="103484"/>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3"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381" name="Rectangle 71"/>
          <p:cNvSpPr>
            <a:spLocks noChangeArrowheads="1"/>
          </p:cNvSpPr>
          <p:nvPr/>
        </p:nvSpPr>
        <p:spPr bwMode="auto">
          <a:xfrm>
            <a:off x="2745623" y="3424598"/>
            <a:ext cx="638517" cy="616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85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has specified output</a:t>
            </a:r>
          </a:p>
        </p:txBody>
      </p:sp>
      <p:sp>
        <p:nvSpPr>
          <p:cNvPr id="14382" name="Rectangle 92"/>
          <p:cNvSpPr>
            <a:spLocks noChangeArrowheads="1"/>
          </p:cNvSpPr>
          <p:nvPr/>
        </p:nvSpPr>
        <p:spPr bwMode="auto">
          <a:xfrm rot="2700000">
            <a:off x="1725097" y="3606244"/>
            <a:ext cx="605489" cy="162932"/>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3"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383" name="Rectangle 72"/>
          <p:cNvSpPr>
            <a:spLocks noChangeArrowheads="1"/>
          </p:cNvSpPr>
          <p:nvPr/>
        </p:nvSpPr>
        <p:spPr bwMode="auto">
          <a:xfrm>
            <a:off x="1644731" y="3536889"/>
            <a:ext cx="660535" cy="286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85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has specified input</a:t>
            </a:r>
          </a:p>
        </p:txBody>
      </p:sp>
      <p:pic>
        <p:nvPicPr>
          <p:cNvPr id="14384" name="Picture 94" descr="Blood tube emp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930" y="1590513"/>
            <a:ext cx="266416" cy="1279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5" name="Picture 95" descr="Blood tube fil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926" y="2343522"/>
            <a:ext cx="253206" cy="1277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6" name="Picture 96" descr="Glucome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126" y="2057290"/>
            <a:ext cx="1598494" cy="1182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7" name="Picture 100" descr="syri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260122">
            <a:off x="1743811" y="1652163"/>
            <a:ext cx="854291" cy="84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88" name="Line 57"/>
          <p:cNvSpPr>
            <a:spLocks noChangeShapeType="1"/>
          </p:cNvSpPr>
          <p:nvPr/>
        </p:nvSpPr>
        <p:spPr bwMode="auto">
          <a:xfrm flipV="1">
            <a:off x="1539047" y="3536887"/>
            <a:ext cx="2449481" cy="1495011"/>
          </a:xfrm>
          <a:prstGeom prst="line">
            <a:avLst/>
          </a:prstGeom>
          <a:noFill/>
          <a:ln w="19050">
            <a:solidFill>
              <a:srgbClr val="0066CC"/>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89" name="Rectangle 9"/>
          <p:cNvSpPr>
            <a:spLocks noChangeArrowheads="1"/>
          </p:cNvSpPr>
          <p:nvPr/>
        </p:nvSpPr>
        <p:spPr bwMode="auto">
          <a:xfrm>
            <a:off x="2142334" y="4274486"/>
            <a:ext cx="755210" cy="1981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7" rIns="91376" bIns="45687"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inheres in</a:t>
            </a:r>
          </a:p>
        </p:txBody>
      </p:sp>
      <p:sp>
        <p:nvSpPr>
          <p:cNvPr id="14390" name="Line 63"/>
          <p:cNvSpPr>
            <a:spLocks noChangeShapeType="1"/>
          </p:cNvSpPr>
          <p:nvPr/>
        </p:nvSpPr>
        <p:spPr bwMode="auto">
          <a:xfrm flipH="1" flipV="1">
            <a:off x="3988527" y="3508266"/>
            <a:ext cx="1912248" cy="2142333"/>
          </a:xfrm>
          <a:prstGeom prst="line">
            <a:avLst/>
          </a:prstGeom>
          <a:noFill/>
          <a:ln w="19050">
            <a:solidFill>
              <a:srgbClr val="660033"/>
            </a:solidFill>
            <a:round/>
            <a:headEnd/>
            <a:tailEnd type="triangle" w="med" len="lg"/>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96" b="0" i="0" u="none" strike="noStrike" kern="1200" cap="none" spc="0" normalizeH="0" baseline="0" noProof="0">
              <a:ln>
                <a:noFill/>
              </a:ln>
              <a:solidFill>
                <a:prstClr val="black"/>
              </a:solidFill>
              <a:effectLst/>
              <a:uLnTx/>
              <a:uFillTx/>
              <a:latin typeface="Calibri"/>
              <a:ea typeface="+mn-ea"/>
              <a:cs typeface="+mn-cs"/>
            </a:endParaRPr>
          </a:p>
        </p:txBody>
      </p:sp>
      <p:sp>
        <p:nvSpPr>
          <p:cNvPr id="14391" name="Rectangle 74"/>
          <p:cNvSpPr>
            <a:spLocks noChangeArrowheads="1"/>
          </p:cNvSpPr>
          <p:nvPr/>
        </p:nvSpPr>
        <p:spPr bwMode="auto">
          <a:xfrm>
            <a:off x="4466314" y="4380170"/>
            <a:ext cx="951170" cy="211371"/>
          </a:xfrm>
          <a:prstGeom prst="rect">
            <a:avLst/>
          </a:prstGeom>
          <a:solidFill>
            <a:srgbClr val="F9F8D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defTabSz="658813" eaLnBrk="0" hangingPunct="0">
              <a:defRPr sz="1300">
                <a:solidFill>
                  <a:schemeClr val="tx1"/>
                </a:solidFill>
                <a:latin typeface="Arial" panose="020B0604020202020204" pitchFamily="34" charset="0"/>
                <a:ea typeface="ＭＳ Ｐゴシック" panose="020B0600070205080204" pitchFamily="34" charset="-128"/>
              </a:defRPr>
            </a:lvl1pPr>
            <a:lvl2pPr marL="742950" indent="-285750" defTabSz="658813" eaLnBrk="0" hangingPunct="0">
              <a:defRPr sz="1300">
                <a:solidFill>
                  <a:schemeClr val="tx1"/>
                </a:solidFill>
                <a:latin typeface="Arial" panose="020B0604020202020204" pitchFamily="34" charset="0"/>
                <a:ea typeface="ＭＳ Ｐゴシック" panose="020B0600070205080204" pitchFamily="34" charset="-128"/>
              </a:defRPr>
            </a:lvl2pPr>
            <a:lvl3pPr marL="1143000" indent="-228600" defTabSz="658813" eaLnBrk="0" hangingPunct="0">
              <a:defRPr sz="1300">
                <a:solidFill>
                  <a:schemeClr val="tx1"/>
                </a:solidFill>
                <a:latin typeface="Arial" panose="020B0604020202020204" pitchFamily="34" charset="0"/>
                <a:ea typeface="ＭＳ Ｐゴシック" panose="020B0600070205080204" pitchFamily="34" charset="-128"/>
              </a:defRPr>
            </a:lvl3pPr>
            <a:lvl4pPr marL="1600200" indent="-228600" defTabSz="658813" eaLnBrk="0" hangingPunct="0">
              <a:defRPr sz="1300">
                <a:solidFill>
                  <a:schemeClr val="tx1"/>
                </a:solidFill>
                <a:latin typeface="Arial" panose="020B0604020202020204" pitchFamily="34" charset="0"/>
                <a:ea typeface="ＭＳ Ｐゴシック" panose="020B0600070205080204" pitchFamily="34" charset="-128"/>
              </a:defRPr>
            </a:lvl4pPr>
            <a:lvl5pPr marL="2057400" indent="-228600" defTabSz="658813" eaLnBrk="0" hangingPunct="0">
              <a:defRPr sz="1300">
                <a:solidFill>
                  <a:schemeClr val="tx1"/>
                </a:solidFill>
                <a:latin typeface="Arial" panose="020B0604020202020204" pitchFamily="34" charset="0"/>
                <a:ea typeface="ＭＳ Ｐゴシック" panose="020B0600070205080204" pitchFamily="34" charset="-128"/>
              </a:defRPr>
            </a:lvl5pPr>
            <a:lvl6pPr marL="25146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6pPr>
            <a:lvl7pPr marL="29718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7pPr>
            <a:lvl8pPr marL="34290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8pPr>
            <a:lvl9pPr marL="3886200" indent="-228600" defTabSz="658813" eaLnBrk="0" fontAlgn="base" hangingPunct="0">
              <a:spcBef>
                <a:spcPct val="0"/>
              </a:spcBef>
              <a:spcAft>
                <a:spcPct val="0"/>
              </a:spcAft>
              <a:defRPr sz="1300">
                <a:solidFill>
                  <a:schemeClr val="tx1"/>
                </a:solidFill>
                <a:latin typeface="Arial" panose="020B0604020202020204" pitchFamily="34" charset="0"/>
                <a:ea typeface="ＭＳ Ｐゴシック" panose="020B0600070205080204" pitchFamily="34" charset="-128"/>
              </a:defRPr>
            </a:lvl9pPr>
          </a:lstStyle>
          <a:p>
            <a:pPr marL="0" marR="0" lvl="0" indent="0" algn="ctr" defTabSz="658813" rtl="0" eaLnBrk="1" fontAlgn="auto" latinLnBrk="0" hangingPunct="1">
              <a:lnSpc>
                <a:spcPct val="100000"/>
              </a:lnSpc>
              <a:spcBef>
                <a:spcPts val="0"/>
              </a:spcBef>
              <a:spcAft>
                <a:spcPts val="0"/>
              </a:spcAft>
              <a:buClrTx/>
              <a:buSzTx/>
              <a:buFontTx/>
              <a:buNone/>
              <a:tabLst/>
              <a:defRPr/>
            </a:pPr>
            <a:r>
              <a:rPr kumimoji="0" lang="en-US" altLang="en-US" sz="111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located in</a:t>
            </a:r>
          </a:p>
        </p:txBody>
      </p:sp>
      <p:sp>
        <p:nvSpPr>
          <p:cNvPr id="56" name="Title 2"/>
          <p:cNvSpPr txBox="1">
            <a:spLocks/>
          </p:cNvSpPr>
          <p:nvPr/>
        </p:nvSpPr>
        <p:spPr>
          <a:xfrm>
            <a:off x="347882" y="50713"/>
            <a:ext cx="8395395" cy="79339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Representing an experimental assay in OBI</a:t>
            </a:r>
          </a:p>
        </p:txBody>
      </p:sp>
    </p:spTree>
    <p:extLst>
      <p:ext uri="{BB962C8B-B14F-4D97-AF65-F5344CB8AC3E}">
        <p14:creationId xmlns:p14="http://schemas.microsoft.com/office/powerpoint/2010/main" val="72431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3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3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3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3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3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3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3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8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3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3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3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9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9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38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38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39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3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342" grpId="0" animBg="1"/>
      <p:bldP spid="14343" grpId="0" animBg="1"/>
      <p:bldP spid="14344" grpId="0"/>
      <p:bldP spid="14346" grpId="0" animBg="1"/>
      <p:bldP spid="14347" grpId="0" animBg="1"/>
      <p:bldP spid="14348" grpId="0" animBg="1"/>
      <p:bldP spid="14349" grpId="0" animBg="1"/>
      <p:bldP spid="2063" grpId="0" animBg="1"/>
      <p:bldP spid="14351" grpId="0" animBg="1"/>
      <p:bldP spid="14352" grpId="0" animBg="1"/>
      <p:bldP spid="14353" grpId="0" animBg="1"/>
      <p:bldP spid="14354" grpId="0" animBg="1"/>
      <p:bldP spid="14355" grpId="0" animBg="1"/>
      <p:bldP spid="14356" grpId="0" animBg="1"/>
      <p:bldP spid="14357" grpId="0"/>
      <p:bldP spid="14358" grpId="0"/>
      <p:bldP spid="14361" grpId="0" animBg="1"/>
      <p:bldP spid="14362" grpId="0" animBg="1"/>
      <p:bldP spid="14365" grpId="0" animBg="1"/>
      <p:bldP spid="2080" grpId="0" animBg="1"/>
      <p:bldP spid="14368" grpId="0"/>
      <p:bldP spid="14369" grpId="0" animBg="1"/>
      <p:bldP spid="2083" grpId="0" animBg="1"/>
      <p:bldP spid="14371" grpId="0" animBg="1"/>
      <p:bldP spid="14372" grpId="0" animBg="1"/>
      <p:bldP spid="2086" grpId="0" animBg="1"/>
      <p:bldP spid="14374" grpId="0" animBg="1"/>
      <p:bldP spid="2088" grpId="0" animBg="1"/>
      <p:bldP spid="14376" grpId="0"/>
      <p:bldP spid="14377" grpId="0" animBg="1"/>
      <p:bldP spid="2091" grpId="0" animBg="1"/>
      <p:bldP spid="2092" grpId="0" animBg="1"/>
      <p:bldP spid="14388" grpId="0" animBg="1"/>
      <p:bldP spid="14389" grpId="0" animBg="1"/>
      <p:bldP spid="14390" grpId="0" animBg="1"/>
      <p:bldP spid="1439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440362"/>
            <a:ext cx="8229600" cy="685803"/>
          </a:xfrm>
        </p:spPr>
        <p:txBody>
          <a:bodyPr/>
          <a:lstStyle/>
          <a:p>
            <a:pPr marL="0" indent="0">
              <a:buNone/>
            </a:pPr>
            <a:r>
              <a:rPr lang="en-US" sz="3600" dirty="0"/>
              <a:t>Addressing the problem of replication</a:t>
            </a:r>
          </a:p>
        </p:txBody>
      </p:sp>
      <p:sp>
        <p:nvSpPr>
          <p:cNvPr id="4" name="Slide Number Placeholder 3"/>
          <p:cNvSpPr>
            <a:spLocks noGrp="1"/>
          </p:cNvSpPr>
          <p:nvPr>
            <p:ph type="sldNum" sz="quarter" idx="12"/>
          </p:nvPr>
        </p:nvSpPr>
        <p:spPr/>
        <p:txBody>
          <a:bodyPr/>
          <a:lstStyle/>
          <a:p>
            <a:pPr>
              <a:defRPr/>
            </a:pPr>
            <a:fld id="{6FB9D2FA-B956-4B84-AA0E-BDDE809621C8}" type="slidenum">
              <a:rPr lang="en-US" smtClean="0"/>
              <a:pPr>
                <a:defRPr/>
              </a:pPr>
              <a:t>71</a:t>
            </a:fld>
            <a:endParaRPr lang="en-US"/>
          </a:p>
        </p:txBody>
      </p:sp>
      <p:sp>
        <p:nvSpPr>
          <p:cNvPr id="6" name="Rectangle 5"/>
          <p:cNvSpPr/>
          <p:nvPr/>
        </p:nvSpPr>
        <p:spPr>
          <a:xfrm>
            <a:off x="2286000" y="1997839"/>
            <a:ext cx="4572000" cy="2862322"/>
          </a:xfrm>
          <a:prstGeom prst="rect">
            <a:avLst/>
          </a:prstGeom>
        </p:spPr>
        <p:txBody>
          <a:bodyPr>
            <a:spAutoFit/>
          </a:bodyPr>
          <a:lstStyle/>
          <a:p>
            <a:r>
              <a:rPr lang="en-US" dirty="0">
                <a:solidFill>
                  <a:schemeClr val="bg1"/>
                </a:solidFill>
                <a:latin typeface="Lora"/>
              </a:rPr>
              <a:t>The Ontology of Biological and Clinical Statistics (OBCS) for standardized and reproducible statistical analysis</a:t>
            </a:r>
          </a:p>
          <a:p>
            <a:pPr fontAlgn="b">
              <a:buFont typeface="Arial" panose="020B0604020202020204" pitchFamily="34" charset="0"/>
              <a:buChar char="•"/>
            </a:pPr>
            <a:r>
              <a:rPr lang="en-US" dirty="0" err="1">
                <a:solidFill>
                  <a:schemeClr val="bg1"/>
                </a:solidFill>
                <a:latin typeface="Open Sans"/>
              </a:rPr>
              <a:t>Jie</a:t>
            </a:r>
            <a:r>
              <a:rPr lang="en-US" dirty="0">
                <a:solidFill>
                  <a:schemeClr val="bg1"/>
                </a:solidFill>
                <a:latin typeface="Open Sans"/>
              </a:rPr>
              <a:t> </a:t>
            </a:r>
            <a:r>
              <a:rPr lang="en-US" dirty="0" err="1">
                <a:solidFill>
                  <a:schemeClr val="bg1"/>
                </a:solidFill>
                <a:latin typeface="Open Sans"/>
              </a:rPr>
              <a:t>Zheng</a:t>
            </a:r>
            <a:r>
              <a:rPr lang="en-US" dirty="0" err="1">
                <a:solidFill>
                  <a:schemeClr val="bg1"/>
                </a:solidFill>
                <a:latin typeface="Open Sans"/>
                <a:hlinkClick r:id="rId2" tooltip="Email author"/>
              </a:rPr>
              <a:t>Email</a:t>
            </a:r>
            <a:r>
              <a:rPr lang="en-US" dirty="0">
                <a:solidFill>
                  <a:schemeClr val="bg1"/>
                </a:solidFill>
                <a:latin typeface="Open Sans"/>
                <a:hlinkClick r:id="rId2" tooltip="Email author"/>
              </a:rPr>
              <a:t> author</a:t>
            </a:r>
            <a:r>
              <a:rPr lang="en-US" dirty="0">
                <a:solidFill>
                  <a:schemeClr val="bg1"/>
                </a:solidFill>
                <a:latin typeface="Open Sans"/>
              </a:rPr>
              <a:t>,</a:t>
            </a:r>
          </a:p>
          <a:p>
            <a:pPr fontAlgn="b">
              <a:buFont typeface="Arial" panose="020B0604020202020204" pitchFamily="34" charset="0"/>
              <a:buChar char="•"/>
            </a:pPr>
            <a:r>
              <a:rPr lang="en-US" dirty="0" err="1">
                <a:solidFill>
                  <a:schemeClr val="bg1"/>
                </a:solidFill>
                <a:latin typeface="Open Sans"/>
              </a:rPr>
              <a:t>Marcelline</a:t>
            </a:r>
            <a:r>
              <a:rPr lang="en-US" dirty="0">
                <a:solidFill>
                  <a:schemeClr val="bg1"/>
                </a:solidFill>
                <a:latin typeface="Open Sans"/>
              </a:rPr>
              <a:t> R. Harris,</a:t>
            </a:r>
          </a:p>
          <a:p>
            <a:pPr fontAlgn="b">
              <a:buFont typeface="Arial" panose="020B0604020202020204" pitchFamily="34" charset="0"/>
              <a:buChar char="•"/>
            </a:pPr>
            <a:r>
              <a:rPr lang="en-US" dirty="0">
                <a:solidFill>
                  <a:schemeClr val="bg1"/>
                </a:solidFill>
                <a:latin typeface="Open Sans"/>
              </a:rPr>
              <a:t>Anna Maria </a:t>
            </a:r>
            <a:r>
              <a:rPr lang="en-US" dirty="0" err="1">
                <a:solidFill>
                  <a:schemeClr val="bg1"/>
                </a:solidFill>
                <a:latin typeface="Open Sans"/>
              </a:rPr>
              <a:t>Masci</a:t>
            </a:r>
            <a:r>
              <a:rPr lang="en-US" dirty="0">
                <a:solidFill>
                  <a:schemeClr val="bg1"/>
                </a:solidFill>
                <a:latin typeface="Open Sans"/>
              </a:rPr>
              <a:t>,</a:t>
            </a:r>
          </a:p>
          <a:p>
            <a:pPr fontAlgn="b">
              <a:buFont typeface="Arial" panose="020B0604020202020204" pitchFamily="34" charset="0"/>
              <a:buChar char="•"/>
            </a:pPr>
            <a:r>
              <a:rPr lang="en-US" dirty="0">
                <a:solidFill>
                  <a:schemeClr val="bg1"/>
                </a:solidFill>
                <a:latin typeface="Open Sans"/>
              </a:rPr>
              <a:t>Yu Lin,</a:t>
            </a:r>
          </a:p>
          <a:p>
            <a:pPr fontAlgn="b">
              <a:buFont typeface="Arial" panose="020B0604020202020204" pitchFamily="34" charset="0"/>
              <a:buChar char="•"/>
            </a:pPr>
            <a:r>
              <a:rPr lang="en-US" dirty="0">
                <a:solidFill>
                  <a:schemeClr val="bg1"/>
                </a:solidFill>
                <a:latin typeface="Open Sans"/>
              </a:rPr>
              <a:t>Alfred Hero,</a:t>
            </a:r>
          </a:p>
          <a:p>
            <a:pPr fontAlgn="b">
              <a:buFont typeface="Arial" panose="020B0604020202020204" pitchFamily="34" charset="0"/>
              <a:buChar char="•"/>
            </a:pPr>
            <a:r>
              <a:rPr lang="en-US" dirty="0">
                <a:solidFill>
                  <a:schemeClr val="bg1"/>
                </a:solidFill>
                <a:latin typeface="Open Sans"/>
              </a:rPr>
              <a:t>Barry Smith and</a:t>
            </a:r>
          </a:p>
          <a:p>
            <a:pPr fontAlgn="b">
              <a:buFont typeface="Arial" panose="020B0604020202020204" pitchFamily="34" charset="0"/>
              <a:buChar char="•"/>
            </a:pPr>
            <a:r>
              <a:rPr lang="en-US" dirty="0" err="1">
                <a:solidFill>
                  <a:schemeClr val="bg1"/>
                </a:solidFill>
                <a:latin typeface="Open Sans"/>
              </a:rPr>
              <a:t>Yongqun</a:t>
            </a:r>
            <a:r>
              <a:rPr lang="en-US" dirty="0">
                <a:solidFill>
                  <a:schemeClr val="bg1"/>
                </a:solidFill>
                <a:latin typeface="Open Sans"/>
              </a:rPr>
              <a:t> He</a:t>
            </a:r>
            <a:endParaRPr lang="en-US" b="0" i="0" dirty="0">
              <a:solidFill>
                <a:schemeClr val="bg1"/>
              </a:solidFill>
              <a:effectLst/>
              <a:latin typeface="Open Sans"/>
            </a:endParaRPr>
          </a:p>
        </p:txBody>
      </p:sp>
      <p:pic>
        <p:nvPicPr>
          <p:cNvPr id="5" name="Picture 4"/>
          <p:cNvPicPr>
            <a:picLocks noChangeAspect="1"/>
          </p:cNvPicPr>
          <p:nvPr/>
        </p:nvPicPr>
        <p:blipFill rotWithShape="1">
          <a:blip r:embed="rId3"/>
          <a:srcRect l="-523" t="14428" r="28333" b="16184"/>
          <a:stretch/>
        </p:blipFill>
        <p:spPr>
          <a:xfrm>
            <a:off x="90003" y="274638"/>
            <a:ext cx="9053997" cy="4892786"/>
          </a:xfrm>
          <a:prstGeom prst="rect">
            <a:avLst/>
          </a:prstGeom>
        </p:spPr>
      </p:pic>
    </p:spTree>
    <p:extLst>
      <p:ext uri="{BB962C8B-B14F-4D97-AF65-F5344CB8AC3E}">
        <p14:creationId xmlns:p14="http://schemas.microsoft.com/office/powerpoint/2010/main" val="2010056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6977677" y="4054214"/>
            <a:ext cx="1654159" cy="49800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PLC: Act of Production</a:t>
            </a:r>
          </a:p>
        </p:txBody>
      </p:sp>
      <p:sp>
        <p:nvSpPr>
          <p:cNvPr id="16" name="Oval 15"/>
          <p:cNvSpPr/>
          <p:nvPr/>
        </p:nvSpPr>
        <p:spPr>
          <a:xfrm>
            <a:off x="6923332" y="3243415"/>
            <a:ext cx="1743977" cy="4124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 Intention Act</a:t>
            </a:r>
          </a:p>
        </p:txBody>
      </p:sp>
      <p:sp>
        <p:nvSpPr>
          <p:cNvPr id="17" name="Oval 16"/>
          <p:cNvSpPr/>
          <p:nvPr/>
        </p:nvSpPr>
        <p:spPr>
          <a:xfrm>
            <a:off x="7038794" y="2612238"/>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BFO:Process</a:t>
            </a:r>
            <a:endParaRPr lang="en-US" sz="1350" dirty="0">
              <a:solidFill>
                <a:prstClr val="white"/>
              </a:solidFill>
              <a:latin typeface="Calibri" panose="020F0502020204030204"/>
            </a:endParaRPr>
          </a:p>
        </p:txBody>
      </p:sp>
      <p:sp>
        <p:nvSpPr>
          <p:cNvPr id="18" name="Oval 17"/>
          <p:cNvSpPr/>
          <p:nvPr/>
        </p:nvSpPr>
        <p:spPr>
          <a:xfrm>
            <a:off x="2037563" y="2434733"/>
            <a:ext cx="1893025" cy="71787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a:t>
            </a:r>
            <a:r>
              <a:rPr lang="en-US" sz="1350">
                <a:solidFill>
                  <a:prstClr val="white"/>
                </a:solidFill>
                <a:latin typeface="Calibri" panose="020F0502020204030204"/>
              </a:rPr>
              <a:t>: Generically </a:t>
            </a:r>
            <a:r>
              <a:rPr lang="en-US" sz="1350" dirty="0">
                <a:solidFill>
                  <a:prstClr val="white"/>
                </a:solidFill>
                <a:latin typeface="Calibri" panose="020F0502020204030204"/>
              </a:rPr>
              <a:t>Dependent continuant</a:t>
            </a:r>
          </a:p>
        </p:txBody>
      </p:sp>
      <p:sp>
        <p:nvSpPr>
          <p:cNvPr id="19" name="Oval 18"/>
          <p:cNvSpPr/>
          <p:nvPr/>
        </p:nvSpPr>
        <p:spPr>
          <a:xfrm>
            <a:off x="4360266" y="2656549"/>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BFO: Object </a:t>
            </a:r>
            <a:endParaRPr lang="en-US" sz="1350" dirty="0">
              <a:solidFill>
                <a:prstClr val="white"/>
              </a:solidFill>
              <a:latin typeface="Calibri" panose="020F0502020204030204"/>
            </a:endParaRPr>
          </a:p>
        </p:txBody>
      </p:sp>
      <p:sp>
        <p:nvSpPr>
          <p:cNvPr id="22" name="Oval 21"/>
          <p:cNvSpPr/>
          <p:nvPr/>
        </p:nvSpPr>
        <p:spPr>
          <a:xfrm>
            <a:off x="4360265" y="3739792"/>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PLC: Product</a:t>
            </a:r>
            <a:endParaRPr lang="en-US" sz="1350" dirty="0">
              <a:solidFill>
                <a:prstClr val="white"/>
              </a:solidFill>
              <a:latin typeface="Calibri" panose="020F0502020204030204"/>
            </a:endParaRPr>
          </a:p>
        </p:txBody>
      </p:sp>
      <p:sp>
        <p:nvSpPr>
          <p:cNvPr id="23" name="Oval 22"/>
          <p:cNvSpPr/>
          <p:nvPr/>
        </p:nvSpPr>
        <p:spPr>
          <a:xfrm>
            <a:off x="4308570" y="3183385"/>
            <a:ext cx="1591180" cy="30740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a:t>
            </a:r>
            <a:r>
              <a:rPr lang="en-US" sz="1350">
                <a:solidFill>
                  <a:prstClr val="white"/>
                </a:solidFill>
                <a:latin typeface="Calibri" panose="020F0502020204030204"/>
              </a:rPr>
              <a:t>: Artifact</a:t>
            </a:r>
            <a:endParaRPr lang="en-US" sz="1350" dirty="0">
              <a:solidFill>
                <a:prstClr val="white"/>
              </a:solidFill>
              <a:latin typeface="Calibri" panose="020F0502020204030204"/>
            </a:endParaRPr>
          </a:p>
        </p:txBody>
      </p:sp>
      <p:sp>
        <p:nvSpPr>
          <p:cNvPr id="24" name="Oval 23"/>
          <p:cNvSpPr/>
          <p:nvPr/>
        </p:nvSpPr>
        <p:spPr>
          <a:xfrm>
            <a:off x="581991" y="3662843"/>
            <a:ext cx="1903757" cy="51640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a:t>
            </a:r>
            <a:r>
              <a:rPr lang="en-US" sz="1350">
                <a:solidFill>
                  <a:prstClr val="white"/>
                </a:solidFill>
                <a:latin typeface="Calibri" panose="020F0502020204030204"/>
              </a:rPr>
              <a:t>: Information Content Entity</a:t>
            </a:r>
            <a:endParaRPr lang="en-US" sz="1350" dirty="0">
              <a:solidFill>
                <a:prstClr val="white"/>
              </a:solidFill>
              <a:latin typeface="Calibri" panose="020F0502020204030204"/>
            </a:endParaRPr>
          </a:p>
        </p:txBody>
      </p:sp>
      <p:cxnSp>
        <p:nvCxnSpPr>
          <p:cNvPr id="42" name="Straight Arrow Connector 41"/>
          <p:cNvCxnSpPr>
            <a:stCxn id="24" idx="0"/>
            <a:endCxn id="18" idx="4"/>
          </p:cNvCxnSpPr>
          <p:nvPr/>
        </p:nvCxnSpPr>
        <p:spPr>
          <a:xfrm flipV="1">
            <a:off x="1533869" y="3152603"/>
            <a:ext cx="1450206" cy="51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5" idx="0"/>
            <a:endCxn id="16" idx="4"/>
          </p:cNvCxnSpPr>
          <p:nvPr/>
        </p:nvCxnSpPr>
        <p:spPr>
          <a:xfrm flipH="1" flipV="1">
            <a:off x="7795320" y="3655828"/>
            <a:ext cx="9437" cy="39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6" idx="0"/>
            <a:endCxn id="17" idx="4"/>
          </p:cNvCxnSpPr>
          <p:nvPr/>
        </p:nvCxnSpPr>
        <p:spPr>
          <a:xfrm flipH="1" flipV="1">
            <a:off x="7782688" y="2890073"/>
            <a:ext cx="12632" cy="353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0"/>
            <a:endCxn id="19" idx="4"/>
          </p:cNvCxnSpPr>
          <p:nvPr/>
        </p:nvCxnSpPr>
        <p:spPr>
          <a:xfrm flipV="1">
            <a:off x="5104160" y="2934383"/>
            <a:ext cx="0" cy="249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2" idx="0"/>
            <a:endCxn id="23" idx="4"/>
          </p:cNvCxnSpPr>
          <p:nvPr/>
        </p:nvCxnSpPr>
        <p:spPr>
          <a:xfrm flipV="1">
            <a:off x="5104159" y="3490789"/>
            <a:ext cx="1" cy="249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4179529" y="1924260"/>
            <a:ext cx="1854017" cy="35036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a:t>
            </a:r>
            <a:r>
              <a:rPr lang="en-US" sz="1350">
                <a:solidFill>
                  <a:prstClr val="white"/>
                </a:solidFill>
                <a:latin typeface="Calibri" panose="020F0502020204030204"/>
              </a:rPr>
              <a:t>: continuant</a:t>
            </a:r>
            <a:endParaRPr lang="en-US" sz="1350" dirty="0">
              <a:solidFill>
                <a:prstClr val="white"/>
              </a:solidFill>
              <a:latin typeface="Calibri" panose="020F0502020204030204"/>
            </a:endParaRPr>
          </a:p>
        </p:txBody>
      </p:sp>
      <p:cxnSp>
        <p:nvCxnSpPr>
          <p:cNvPr id="131" name="Straight Arrow Connector 130"/>
          <p:cNvCxnSpPr>
            <a:stCxn id="18" idx="7"/>
            <a:endCxn id="120" idx="4"/>
          </p:cNvCxnSpPr>
          <p:nvPr/>
        </p:nvCxnSpPr>
        <p:spPr>
          <a:xfrm flipV="1">
            <a:off x="3653361" y="2274625"/>
            <a:ext cx="1453177" cy="26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9" idx="0"/>
            <a:endCxn id="120" idx="4"/>
          </p:cNvCxnSpPr>
          <p:nvPr/>
        </p:nvCxnSpPr>
        <p:spPr>
          <a:xfrm flipV="1">
            <a:off x="5104159" y="2274625"/>
            <a:ext cx="2378" cy="381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38346" y="1936467"/>
            <a:ext cx="1854017" cy="35036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 occurrent</a:t>
            </a:r>
          </a:p>
        </p:txBody>
      </p:sp>
      <p:cxnSp>
        <p:nvCxnSpPr>
          <p:cNvPr id="138" name="Straight Arrow Connector 137"/>
          <p:cNvCxnSpPr>
            <a:stCxn id="17" idx="0"/>
            <a:endCxn id="137" idx="4"/>
          </p:cNvCxnSpPr>
          <p:nvPr/>
        </p:nvCxnSpPr>
        <p:spPr>
          <a:xfrm flipH="1" flipV="1">
            <a:off x="7765355" y="2286833"/>
            <a:ext cx="17333" cy="32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940724" y="2246818"/>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0" name="TextBox 219"/>
          <p:cNvSpPr txBox="1"/>
          <p:nvPr/>
        </p:nvSpPr>
        <p:spPr>
          <a:xfrm>
            <a:off x="5107817" y="2382756"/>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1" name="TextBox 220"/>
          <p:cNvSpPr txBox="1"/>
          <p:nvPr/>
        </p:nvSpPr>
        <p:spPr>
          <a:xfrm>
            <a:off x="5125463" y="2921771"/>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2" name="TextBox 221"/>
          <p:cNvSpPr txBox="1"/>
          <p:nvPr/>
        </p:nvSpPr>
        <p:spPr>
          <a:xfrm>
            <a:off x="5158097" y="3508958"/>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3" name="TextBox 222"/>
          <p:cNvSpPr txBox="1"/>
          <p:nvPr/>
        </p:nvSpPr>
        <p:spPr>
          <a:xfrm>
            <a:off x="7789004" y="3739604"/>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4" name="TextBox 223"/>
          <p:cNvSpPr txBox="1"/>
          <p:nvPr/>
        </p:nvSpPr>
        <p:spPr>
          <a:xfrm>
            <a:off x="7783161" y="2977451"/>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5" name="TextBox 224"/>
          <p:cNvSpPr txBox="1"/>
          <p:nvPr/>
        </p:nvSpPr>
        <p:spPr>
          <a:xfrm>
            <a:off x="7765354" y="2346524"/>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6" name="TextBox 225"/>
          <p:cNvSpPr txBox="1"/>
          <p:nvPr/>
        </p:nvSpPr>
        <p:spPr>
          <a:xfrm>
            <a:off x="1930706" y="3218789"/>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Tree>
    <p:extLst>
      <p:ext uri="{BB962C8B-B14F-4D97-AF65-F5344CB8AC3E}">
        <p14:creationId xmlns:p14="http://schemas.microsoft.com/office/powerpoint/2010/main" val="2670821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1" y="1174750"/>
            <a:ext cx="6540500" cy="507831"/>
          </a:xfrm>
          <a:prstGeom prst="rect">
            <a:avLst/>
          </a:prstGeom>
          <a:noFill/>
        </p:spPr>
        <p:txBody>
          <a:bodyPr wrap="square" rtlCol="0">
            <a:spAutoFit/>
          </a:bodyPr>
          <a:lstStyle/>
          <a:p>
            <a:pPr defTabSz="685800">
              <a:defRPr/>
            </a:pPr>
            <a:endParaRPr lang="en-US" sz="2700" dirty="0">
              <a:solidFill>
                <a:prstClr val="black"/>
              </a:solidFill>
              <a:latin typeface="Calibri" panose="020F05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 y="857250"/>
            <a:ext cx="9007428" cy="5143500"/>
          </a:xfrm>
          <a:prstGeom prst="rect">
            <a:avLst/>
          </a:prstGeom>
        </p:spPr>
      </p:pic>
    </p:spTree>
    <p:extLst>
      <p:ext uri="{BB962C8B-B14F-4D97-AF65-F5344CB8AC3E}">
        <p14:creationId xmlns:p14="http://schemas.microsoft.com/office/powerpoint/2010/main" val="1773942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1" y="1174750"/>
            <a:ext cx="6540500" cy="507831"/>
          </a:xfrm>
          <a:prstGeom prst="rect">
            <a:avLst/>
          </a:prstGeom>
          <a:noFill/>
        </p:spPr>
        <p:txBody>
          <a:bodyPr wrap="square" rtlCol="0">
            <a:spAutoFit/>
          </a:bodyPr>
          <a:lstStyle/>
          <a:p>
            <a:pPr defTabSz="685800">
              <a:defRPr/>
            </a:pPr>
            <a:endParaRPr lang="en-US" sz="2700" dirty="0">
              <a:solidFill>
                <a:prstClr val="black"/>
              </a:solidFill>
              <a:latin typeface="Calibri" panose="020F0502020204030204"/>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894" t="30476" r="23002"/>
          <a:stretch/>
        </p:blipFill>
        <p:spPr>
          <a:xfrm>
            <a:off x="219489" y="857251"/>
            <a:ext cx="8823521" cy="5143500"/>
          </a:xfrm>
          <a:prstGeom prst="rect">
            <a:avLst/>
          </a:prstGeom>
        </p:spPr>
      </p:pic>
    </p:spTree>
    <p:extLst>
      <p:ext uri="{BB962C8B-B14F-4D97-AF65-F5344CB8AC3E}">
        <p14:creationId xmlns:p14="http://schemas.microsoft.com/office/powerpoint/2010/main" val="136004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1" y="1174750"/>
            <a:ext cx="6540500" cy="507831"/>
          </a:xfrm>
          <a:prstGeom prst="rect">
            <a:avLst/>
          </a:prstGeom>
          <a:noFill/>
        </p:spPr>
        <p:txBody>
          <a:bodyPr wrap="square" rtlCol="0">
            <a:spAutoFit/>
          </a:bodyPr>
          <a:lstStyle/>
          <a:p>
            <a:pPr defTabSz="685800">
              <a:defRPr/>
            </a:pPr>
            <a:endParaRPr lang="en-US" sz="2700" dirty="0">
              <a:solidFill>
                <a:prstClr val="black"/>
              </a:solidFill>
              <a:latin typeface="Calibri" panose="020F0502020204030204"/>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151" t="32747" r="23002" b="39347"/>
          <a:stretch/>
        </p:blipFill>
        <p:spPr>
          <a:xfrm>
            <a:off x="368559" y="857251"/>
            <a:ext cx="7772141" cy="5193398"/>
          </a:xfrm>
          <a:prstGeom prst="rect">
            <a:avLst/>
          </a:prstGeom>
        </p:spPr>
      </p:pic>
    </p:spTree>
    <p:extLst>
      <p:ext uri="{BB962C8B-B14F-4D97-AF65-F5344CB8AC3E}">
        <p14:creationId xmlns:p14="http://schemas.microsoft.com/office/powerpoint/2010/main" val="1414618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600709"/>
          </a:xfrm>
        </p:spPr>
        <p:txBody>
          <a:bodyPr/>
          <a:lstStyle/>
          <a:p>
            <a:r>
              <a:rPr lang="en-US" dirty="0"/>
              <a:t>data</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0489" t="38817" r="1570" b="11038"/>
          <a:stretch/>
        </p:blipFill>
        <p:spPr>
          <a:xfrm>
            <a:off x="1383994" y="857250"/>
            <a:ext cx="7131356" cy="5143500"/>
          </a:xfrm>
        </p:spPr>
      </p:pic>
    </p:spTree>
    <p:extLst>
      <p:ext uri="{BB962C8B-B14F-4D97-AF65-F5344CB8AC3E}">
        <p14:creationId xmlns:p14="http://schemas.microsoft.com/office/powerpoint/2010/main" val="4276165684"/>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19" t="10801" r="1570" b="4688"/>
          <a:stretch/>
        </p:blipFill>
        <p:spPr>
          <a:xfrm>
            <a:off x="0" y="1731802"/>
            <a:ext cx="8998403" cy="4268948"/>
          </a:xfrm>
        </p:spPr>
      </p:pic>
    </p:spTree>
    <p:extLst>
      <p:ext uri="{BB962C8B-B14F-4D97-AF65-F5344CB8AC3E}">
        <p14:creationId xmlns:p14="http://schemas.microsoft.com/office/powerpoint/2010/main" val="2103238211"/>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946" y="857250"/>
            <a:ext cx="9262946" cy="5143500"/>
          </a:xfrm>
          <a:prstGeom prst="rect">
            <a:avLst/>
          </a:prstGeom>
        </p:spPr>
      </p:pic>
      <p:sp>
        <p:nvSpPr>
          <p:cNvPr id="4" name="Slide Number Placeholder 3"/>
          <p:cNvSpPr>
            <a:spLocks noGrp="1"/>
          </p:cNvSpPr>
          <p:nvPr>
            <p:ph type="sldNum" sz="quarter" idx="12"/>
          </p:nvPr>
        </p:nvSpPr>
        <p:spPr/>
        <p:txBody>
          <a:bodyPr/>
          <a:lstStyle/>
          <a:p>
            <a:pPr defTabSz="685800">
              <a:defRPr/>
            </a:pPr>
            <a:fld id="{70BAF259-9277-403D-B545-800C78C71C00}" type="slidenum">
              <a:rPr lang="en-US" sz="1350">
                <a:solidFill>
                  <a:prstClr val="black"/>
                </a:solidFill>
                <a:latin typeface="Calibri"/>
              </a:rPr>
              <a:pPr defTabSz="685800">
                <a:defRPr/>
              </a:pPr>
              <a:t>78</a:t>
            </a:fld>
            <a:endParaRPr lang="en-US" sz="1350">
              <a:solidFill>
                <a:prstClr val="black"/>
              </a:solidFill>
              <a:latin typeface="Calibri"/>
            </a:endParaRPr>
          </a:p>
        </p:txBody>
      </p:sp>
    </p:spTree>
    <p:extLst>
      <p:ext uri="{BB962C8B-B14F-4D97-AF65-F5344CB8AC3E}">
        <p14:creationId xmlns:p14="http://schemas.microsoft.com/office/powerpoint/2010/main" val="4933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6977677" y="3117838"/>
            <a:ext cx="1654159" cy="49800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PLC: Act of Production</a:t>
            </a:r>
          </a:p>
        </p:txBody>
      </p:sp>
      <p:sp>
        <p:nvSpPr>
          <p:cNvPr id="16" name="Oval 15"/>
          <p:cNvSpPr/>
          <p:nvPr/>
        </p:nvSpPr>
        <p:spPr>
          <a:xfrm>
            <a:off x="6923332" y="2307039"/>
            <a:ext cx="1743977" cy="4124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 Intention Act</a:t>
            </a:r>
          </a:p>
        </p:txBody>
      </p:sp>
      <p:sp>
        <p:nvSpPr>
          <p:cNvPr id="17" name="Oval 16"/>
          <p:cNvSpPr/>
          <p:nvPr/>
        </p:nvSpPr>
        <p:spPr>
          <a:xfrm>
            <a:off x="7038794" y="1675861"/>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BFO:Process</a:t>
            </a:r>
            <a:endParaRPr lang="en-US" sz="1350" dirty="0">
              <a:solidFill>
                <a:prstClr val="white"/>
              </a:solidFill>
              <a:latin typeface="Calibri" panose="020F0502020204030204"/>
            </a:endParaRPr>
          </a:p>
        </p:txBody>
      </p:sp>
      <p:sp>
        <p:nvSpPr>
          <p:cNvPr id="18" name="Oval 17"/>
          <p:cNvSpPr/>
          <p:nvPr/>
        </p:nvSpPr>
        <p:spPr>
          <a:xfrm>
            <a:off x="2037563" y="1498357"/>
            <a:ext cx="1893025" cy="71787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a:t>
            </a:r>
            <a:r>
              <a:rPr lang="en-US" sz="1350">
                <a:solidFill>
                  <a:prstClr val="white"/>
                </a:solidFill>
                <a:latin typeface="Calibri" panose="020F0502020204030204"/>
              </a:rPr>
              <a:t>: Generically </a:t>
            </a:r>
            <a:r>
              <a:rPr lang="en-US" sz="1350" dirty="0">
                <a:solidFill>
                  <a:prstClr val="white"/>
                </a:solidFill>
                <a:latin typeface="Calibri" panose="020F0502020204030204"/>
              </a:rPr>
              <a:t>Dependent continuant</a:t>
            </a:r>
          </a:p>
        </p:txBody>
      </p:sp>
      <p:sp>
        <p:nvSpPr>
          <p:cNvPr id="19" name="Oval 18"/>
          <p:cNvSpPr/>
          <p:nvPr/>
        </p:nvSpPr>
        <p:spPr>
          <a:xfrm>
            <a:off x="4360266" y="1720172"/>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BFO: Object </a:t>
            </a:r>
            <a:endParaRPr lang="en-US" sz="1350" dirty="0">
              <a:solidFill>
                <a:prstClr val="white"/>
              </a:solidFill>
              <a:latin typeface="Calibri" panose="020F0502020204030204"/>
            </a:endParaRPr>
          </a:p>
        </p:txBody>
      </p:sp>
      <p:sp>
        <p:nvSpPr>
          <p:cNvPr id="22" name="Oval 21"/>
          <p:cNvSpPr/>
          <p:nvPr/>
        </p:nvSpPr>
        <p:spPr>
          <a:xfrm>
            <a:off x="4360265" y="2803415"/>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PLC: Product</a:t>
            </a:r>
            <a:endParaRPr lang="en-US" sz="1350" dirty="0">
              <a:solidFill>
                <a:prstClr val="white"/>
              </a:solidFill>
              <a:latin typeface="Calibri" panose="020F0502020204030204"/>
            </a:endParaRPr>
          </a:p>
        </p:txBody>
      </p:sp>
      <p:sp>
        <p:nvSpPr>
          <p:cNvPr id="23" name="Oval 22"/>
          <p:cNvSpPr/>
          <p:nvPr/>
        </p:nvSpPr>
        <p:spPr>
          <a:xfrm>
            <a:off x="4308570" y="2247009"/>
            <a:ext cx="1591180" cy="30740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a:t>
            </a:r>
            <a:r>
              <a:rPr lang="en-US" sz="1350">
                <a:solidFill>
                  <a:prstClr val="white"/>
                </a:solidFill>
                <a:latin typeface="Calibri" panose="020F0502020204030204"/>
              </a:rPr>
              <a:t>: Artifact</a:t>
            </a:r>
            <a:endParaRPr lang="en-US" sz="1350" dirty="0">
              <a:solidFill>
                <a:prstClr val="white"/>
              </a:solidFill>
              <a:latin typeface="Calibri" panose="020F0502020204030204"/>
            </a:endParaRPr>
          </a:p>
        </p:txBody>
      </p:sp>
      <p:sp>
        <p:nvSpPr>
          <p:cNvPr id="24" name="Oval 23"/>
          <p:cNvSpPr/>
          <p:nvPr/>
        </p:nvSpPr>
        <p:spPr>
          <a:xfrm>
            <a:off x="581991" y="2726467"/>
            <a:ext cx="1903757" cy="51640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a:t>
            </a:r>
            <a:r>
              <a:rPr lang="en-US" sz="1350">
                <a:solidFill>
                  <a:prstClr val="white"/>
                </a:solidFill>
                <a:latin typeface="Calibri" panose="020F0502020204030204"/>
              </a:rPr>
              <a:t>: Information Content Entity</a:t>
            </a:r>
            <a:endParaRPr lang="en-US" sz="1350" dirty="0">
              <a:solidFill>
                <a:prstClr val="white"/>
              </a:solidFill>
              <a:latin typeface="Calibri" panose="020F0502020204030204"/>
            </a:endParaRPr>
          </a:p>
        </p:txBody>
      </p:sp>
      <p:cxnSp>
        <p:nvCxnSpPr>
          <p:cNvPr id="42" name="Straight Arrow Connector 41"/>
          <p:cNvCxnSpPr>
            <a:stCxn id="24" idx="0"/>
            <a:endCxn id="18" idx="4"/>
          </p:cNvCxnSpPr>
          <p:nvPr/>
        </p:nvCxnSpPr>
        <p:spPr>
          <a:xfrm flipV="1">
            <a:off x="1533869" y="2216227"/>
            <a:ext cx="1450206" cy="51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5" idx="0"/>
            <a:endCxn id="16" idx="4"/>
          </p:cNvCxnSpPr>
          <p:nvPr/>
        </p:nvCxnSpPr>
        <p:spPr>
          <a:xfrm flipH="1" flipV="1">
            <a:off x="7795320" y="2719451"/>
            <a:ext cx="9437" cy="39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6" idx="0"/>
            <a:endCxn id="17" idx="4"/>
          </p:cNvCxnSpPr>
          <p:nvPr/>
        </p:nvCxnSpPr>
        <p:spPr>
          <a:xfrm flipH="1" flipV="1">
            <a:off x="7782688" y="1953696"/>
            <a:ext cx="12632" cy="353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0"/>
            <a:endCxn id="19" idx="4"/>
          </p:cNvCxnSpPr>
          <p:nvPr/>
        </p:nvCxnSpPr>
        <p:spPr>
          <a:xfrm flipV="1">
            <a:off x="5104160" y="1998007"/>
            <a:ext cx="0" cy="249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2" idx="0"/>
            <a:endCxn id="23" idx="4"/>
          </p:cNvCxnSpPr>
          <p:nvPr/>
        </p:nvCxnSpPr>
        <p:spPr>
          <a:xfrm flipV="1">
            <a:off x="5104159" y="2554413"/>
            <a:ext cx="1" cy="249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4179529" y="987883"/>
            <a:ext cx="1854017" cy="35036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a:t>
            </a:r>
            <a:r>
              <a:rPr lang="en-US" sz="1350">
                <a:solidFill>
                  <a:prstClr val="white"/>
                </a:solidFill>
                <a:latin typeface="Calibri" panose="020F0502020204030204"/>
              </a:rPr>
              <a:t>: continuant</a:t>
            </a:r>
            <a:endParaRPr lang="en-US" sz="1350" dirty="0">
              <a:solidFill>
                <a:prstClr val="white"/>
              </a:solidFill>
              <a:latin typeface="Calibri" panose="020F0502020204030204"/>
            </a:endParaRPr>
          </a:p>
        </p:txBody>
      </p:sp>
      <p:cxnSp>
        <p:nvCxnSpPr>
          <p:cNvPr id="131" name="Straight Arrow Connector 130"/>
          <p:cNvCxnSpPr>
            <a:stCxn id="18" idx="7"/>
            <a:endCxn id="120" idx="4"/>
          </p:cNvCxnSpPr>
          <p:nvPr/>
        </p:nvCxnSpPr>
        <p:spPr>
          <a:xfrm flipV="1">
            <a:off x="3653361" y="1338249"/>
            <a:ext cx="1453177" cy="26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9" idx="0"/>
            <a:endCxn id="120" idx="4"/>
          </p:cNvCxnSpPr>
          <p:nvPr/>
        </p:nvCxnSpPr>
        <p:spPr>
          <a:xfrm flipV="1">
            <a:off x="5104159" y="1338249"/>
            <a:ext cx="2378" cy="381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38346" y="1000090"/>
            <a:ext cx="1854017" cy="35036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 occurrent</a:t>
            </a:r>
          </a:p>
        </p:txBody>
      </p:sp>
      <p:cxnSp>
        <p:nvCxnSpPr>
          <p:cNvPr id="138" name="Straight Arrow Connector 137"/>
          <p:cNvCxnSpPr>
            <a:stCxn id="17" idx="0"/>
            <a:endCxn id="137" idx="4"/>
          </p:cNvCxnSpPr>
          <p:nvPr/>
        </p:nvCxnSpPr>
        <p:spPr>
          <a:xfrm flipH="1" flipV="1">
            <a:off x="7765355" y="1350456"/>
            <a:ext cx="17333" cy="32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940724" y="1310441"/>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0" name="TextBox 219"/>
          <p:cNvSpPr txBox="1"/>
          <p:nvPr/>
        </p:nvSpPr>
        <p:spPr>
          <a:xfrm>
            <a:off x="5107817" y="1446380"/>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1" name="TextBox 220"/>
          <p:cNvSpPr txBox="1"/>
          <p:nvPr/>
        </p:nvSpPr>
        <p:spPr>
          <a:xfrm>
            <a:off x="5125463" y="1985394"/>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2" name="TextBox 221"/>
          <p:cNvSpPr txBox="1"/>
          <p:nvPr/>
        </p:nvSpPr>
        <p:spPr>
          <a:xfrm>
            <a:off x="5158097" y="2572581"/>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3" name="TextBox 222"/>
          <p:cNvSpPr txBox="1"/>
          <p:nvPr/>
        </p:nvSpPr>
        <p:spPr>
          <a:xfrm>
            <a:off x="7789004" y="2803228"/>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4" name="TextBox 223"/>
          <p:cNvSpPr txBox="1"/>
          <p:nvPr/>
        </p:nvSpPr>
        <p:spPr>
          <a:xfrm>
            <a:off x="7783161" y="2041074"/>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5" name="TextBox 224"/>
          <p:cNvSpPr txBox="1"/>
          <p:nvPr/>
        </p:nvSpPr>
        <p:spPr>
          <a:xfrm>
            <a:off x="7765354" y="1410148"/>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6" name="TextBox 225"/>
          <p:cNvSpPr txBox="1"/>
          <p:nvPr/>
        </p:nvSpPr>
        <p:spPr>
          <a:xfrm>
            <a:off x="1930706" y="2282412"/>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Tree>
    <p:extLst>
      <p:ext uri="{BB962C8B-B14F-4D97-AF65-F5344CB8AC3E}">
        <p14:creationId xmlns:p14="http://schemas.microsoft.com/office/powerpoint/2010/main" val="282664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Second Cycle: Medieval</a:t>
            </a:r>
          </a:p>
        </p:txBody>
      </p:sp>
      <p:sp>
        <p:nvSpPr>
          <p:cNvPr id="12291" name="Content Placeholder 2"/>
          <p:cNvSpPr>
            <a:spLocks noGrp="1"/>
          </p:cNvSpPr>
          <p:nvPr>
            <p:ph idx="1"/>
          </p:nvPr>
        </p:nvSpPr>
        <p:spPr>
          <a:xfrm>
            <a:off x="0" y="5318125"/>
            <a:ext cx="9296400" cy="944563"/>
          </a:xfrm>
        </p:spPr>
        <p:txBody>
          <a:bodyPr/>
          <a:lstStyle/>
          <a:p>
            <a:r>
              <a:rPr lang="en-US" altLang="en-US" sz="2400" dirty="0"/>
              <a:t>    Augustine, Early             </a:t>
            </a:r>
            <a:r>
              <a:rPr lang="en-US" altLang="en-US" sz="2400" dirty="0" err="1"/>
              <a:t>Scotists</a:t>
            </a:r>
            <a:r>
              <a:rPr lang="en-US" altLang="en-US" sz="2400" dirty="0"/>
              <a:t>         </a:t>
            </a:r>
            <a:r>
              <a:rPr lang="en-US" altLang="en-US" sz="2400" dirty="0" err="1"/>
              <a:t>Okham</a:t>
            </a:r>
            <a:r>
              <a:rPr lang="en-US" altLang="en-US" sz="2400" dirty="0"/>
              <a:t>,          Mystics,</a:t>
            </a:r>
          </a:p>
          <a:p>
            <a:r>
              <a:rPr lang="en-US" altLang="en-US" sz="2400" dirty="0"/>
              <a:t>Scholastics, Thomas                            Nominalists      </a:t>
            </a:r>
            <a:r>
              <a:rPr lang="en-US" altLang="en-US" sz="2400" dirty="0" err="1"/>
              <a:t>Cusa</a:t>
            </a:r>
            <a:r>
              <a:rPr lang="en-US" altLang="en-US" sz="2400" dirty="0"/>
              <a:t>, Lull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513AF-BAA2-4281-8D21-6DB903313CDD}"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2293" name="Picture 2" descr="http://www.aaroncake.net/forum/uploaded/eng.zahir/2008551448_sine_wave.png"/>
          <p:cNvPicPr>
            <a:picLocks noChangeAspect="1" noChangeArrowheads="1"/>
          </p:cNvPicPr>
          <p:nvPr/>
        </p:nvPicPr>
        <p:blipFill rotWithShape="1">
          <a:blip r:embed="rId3">
            <a:extLst>
              <a:ext uri="{28A0092B-C50C-407E-A947-70E740481C1C}">
                <a14:useLocalDpi xmlns:a14="http://schemas.microsoft.com/office/drawing/2010/main" val="0"/>
              </a:ext>
            </a:extLst>
          </a:blip>
          <a:srcRect l="3789" r="45217"/>
          <a:stretch/>
        </p:blipFill>
        <p:spPr bwMode="auto">
          <a:xfrm>
            <a:off x="990600" y="1127125"/>
            <a:ext cx="73152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14600" y="1610380"/>
            <a:ext cx="18854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mn-cs"/>
              </a:rPr>
              <a:t>Aquinas</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 </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454324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063820" y="4928091"/>
            <a:ext cx="1501500" cy="729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Act </a:t>
            </a:r>
            <a:r>
              <a:rPr lang="en-US" sz="1350">
                <a:solidFill>
                  <a:prstClr val="white"/>
                </a:solidFill>
                <a:latin typeface="Calibri" panose="020F0502020204030204"/>
              </a:rPr>
              <a:t>of Radiographic Exam</a:t>
            </a:r>
            <a:endParaRPr lang="en-US" sz="1350" dirty="0">
              <a:solidFill>
                <a:prstClr val="white"/>
              </a:solidFill>
              <a:latin typeface="Calibri" panose="020F0502020204030204"/>
            </a:endParaRPr>
          </a:p>
        </p:txBody>
      </p:sp>
      <p:sp>
        <p:nvSpPr>
          <p:cNvPr id="5" name="Oval 4"/>
          <p:cNvSpPr/>
          <p:nvPr/>
        </p:nvSpPr>
        <p:spPr>
          <a:xfrm>
            <a:off x="5899750" y="4028632"/>
            <a:ext cx="1354133" cy="729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Act of Lot Acceptance Testing</a:t>
            </a:r>
          </a:p>
        </p:txBody>
      </p:sp>
      <p:sp>
        <p:nvSpPr>
          <p:cNvPr id="6" name="Oval 5"/>
          <p:cNvSpPr/>
          <p:nvPr/>
        </p:nvSpPr>
        <p:spPr>
          <a:xfrm>
            <a:off x="724868" y="3913124"/>
            <a:ext cx="1618004" cy="993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Nominal Measurement </a:t>
            </a:r>
            <a:r>
              <a:rPr lang="en-US" sz="1350">
                <a:solidFill>
                  <a:prstClr val="white"/>
                </a:solidFill>
                <a:latin typeface="Calibri" panose="020F0502020204030204"/>
              </a:rPr>
              <a:t>Information Content Entity</a:t>
            </a:r>
            <a:endParaRPr lang="en-US" sz="1350" dirty="0">
              <a:solidFill>
                <a:prstClr val="white"/>
              </a:solidFill>
              <a:latin typeface="Calibri" panose="020F0502020204030204"/>
            </a:endParaRPr>
          </a:p>
        </p:txBody>
      </p:sp>
      <p:sp>
        <p:nvSpPr>
          <p:cNvPr id="7" name="TextBox 6"/>
          <p:cNvSpPr txBox="1"/>
          <p:nvPr/>
        </p:nvSpPr>
        <p:spPr>
          <a:xfrm>
            <a:off x="3574885" y="5292647"/>
            <a:ext cx="1061454" cy="300082"/>
          </a:xfrm>
          <a:prstGeom prst="rect">
            <a:avLst/>
          </a:prstGeom>
          <a:noFill/>
        </p:spPr>
        <p:txBody>
          <a:bodyPr wrap="square" rtlCol="0">
            <a:spAutoFit/>
          </a:bodyPr>
          <a:lstStyle/>
          <a:p>
            <a:pPr defTabSz="685800">
              <a:defRPr/>
            </a:pPr>
            <a:r>
              <a:rPr lang="en-US" sz="1350" b="1" dirty="0" err="1">
                <a:solidFill>
                  <a:prstClr val="black"/>
                </a:solidFill>
                <a:latin typeface="Calibri" panose="020F0502020204030204"/>
              </a:rPr>
              <a:t>xsd</a:t>
            </a:r>
            <a:r>
              <a:rPr lang="en-US" sz="1350" b="1" dirty="0">
                <a:solidFill>
                  <a:prstClr val="black"/>
                </a:solidFill>
                <a:latin typeface="Calibri" panose="020F0502020204030204"/>
              </a:rPr>
              <a:t>: “Pass”</a:t>
            </a:r>
          </a:p>
        </p:txBody>
      </p:sp>
      <p:sp>
        <p:nvSpPr>
          <p:cNvPr id="8" name="Oval 7"/>
          <p:cNvSpPr/>
          <p:nvPr/>
        </p:nvSpPr>
        <p:spPr>
          <a:xfrm>
            <a:off x="3289589" y="4059220"/>
            <a:ext cx="1619907" cy="7228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Information Content Entity Bearer</a:t>
            </a:r>
          </a:p>
        </p:txBody>
      </p:sp>
      <p:sp>
        <p:nvSpPr>
          <p:cNvPr id="9" name="Oval 8"/>
          <p:cNvSpPr/>
          <p:nvPr/>
        </p:nvSpPr>
        <p:spPr>
          <a:xfrm>
            <a:off x="4509925" y="3463168"/>
            <a:ext cx="1193225" cy="381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Inflation Device</a:t>
            </a:r>
            <a:endParaRPr lang="en-US" sz="1350" dirty="0">
              <a:solidFill>
                <a:prstClr val="white"/>
              </a:solidFill>
              <a:latin typeface="Calibri" panose="020F0502020204030204"/>
            </a:endParaRPr>
          </a:p>
        </p:txBody>
      </p:sp>
      <p:sp>
        <p:nvSpPr>
          <p:cNvPr id="10" name="Rounded Rectangle 9"/>
          <p:cNvSpPr/>
          <p:nvPr/>
        </p:nvSpPr>
        <p:spPr>
          <a:xfrm>
            <a:off x="102866" y="1052062"/>
            <a:ext cx="1565628" cy="8550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1" name="Oval 10"/>
          <p:cNvSpPr/>
          <p:nvPr/>
        </p:nvSpPr>
        <p:spPr>
          <a:xfrm>
            <a:off x="385793" y="1164388"/>
            <a:ext cx="325761" cy="292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Oval 11"/>
          <p:cNvSpPr/>
          <p:nvPr/>
        </p:nvSpPr>
        <p:spPr>
          <a:xfrm>
            <a:off x="381353" y="1525473"/>
            <a:ext cx="325761" cy="2921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 name="TextBox 12"/>
          <p:cNvSpPr txBox="1"/>
          <p:nvPr/>
        </p:nvSpPr>
        <p:spPr>
          <a:xfrm>
            <a:off x="747222" y="1160442"/>
            <a:ext cx="1167524"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Particulars</a:t>
            </a:r>
          </a:p>
        </p:txBody>
      </p:sp>
      <p:sp>
        <p:nvSpPr>
          <p:cNvPr id="14" name="TextBox 13"/>
          <p:cNvSpPr txBox="1"/>
          <p:nvPr/>
        </p:nvSpPr>
        <p:spPr>
          <a:xfrm>
            <a:off x="763182" y="1515269"/>
            <a:ext cx="1167524"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Universals</a:t>
            </a:r>
          </a:p>
        </p:txBody>
      </p:sp>
      <p:sp>
        <p:nvSpPr>
          <p:cNvPr id="15" name="Oval 14"/>
          <p:cNvSpPr/>
          <p:nvPr/>
        </p:nvSpPr>
        <p:spPr>
          <a:xfrm>
            <a:off x="6977677" y="3117833"/>
            <a:ext cx="1654159" cy="49800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PLC: Act of Production</a:t>
            </a:r>
          </a:p>
        </p:txBody>
      </p:sp>
      <p:sp>
        <p:nvSpPr>
          <p:cNvPr id="16" name="Oval 15"/>
          <p:cNvSpPr/>
          <p:nvPr/>
        </p:nvSpPr>
        <p:spPr>
          <a:xfrm>
            <a:off x="6923332" y="2307034"/>
            <a:ext cx="1743977" cy="41241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 Intention Act</a:t>
            </a:r>
          </a:p>
        </p:txBody>
      </p:sp>
      <p:sp>
        <p:nvSpPr>
          <p:cNvPr id="17" name="Oval 16"/>
          <p:cNvSpPr/>
          <p:nvPr/>
        </p:nvSpPr>
        <p:spPr>
          <a:xfrm>
            <a:off x="7038794" y="1675857"/>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BFO:Process</a:t>
            </a:r>
            <a:endParaRPr lang="en-US" sz="1350" dirty="0">
              <a:solidFill>
                <a:prstClr val="white"/>
              </a:solidFill>
              <a:latin typeface="Calibri" panose="020F0502020204030204"/>
            </a:endParaRPr>
          </a:p>
        </p:txBody>
      </p:sp>
      <p:sp>
        <p:nvSpPr>
          <p:cNvPr id="18" name="Oval 17"/>
          <p:cNvSpPr/>
          <p:nvPr/>
        </p:nvSpPr>
        <p:spPr>
          <a:xfrm>
            <a:off x="2037563" y="1498352"/>
            <a:ext cx="1893025" cy="71787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a:t>
            </a:r>
            <a:r>
              <a:rPr lang="en-US" sz="1350">
                <a:solidFill>
                  <a:prstClr val="white"/>
                </a:solidFill>
                <a:latin typeface="Calibri" panose="020F0502020204030204"/>
              </a:rPr>
              <a:t>: Generically </a:t>
            </a:r>
            <a:r>
              <a:rPr lang="en-US" sz="1350" dirty="0">
                <a:solidFill>
                  <a:prstClr val="white"/>
                </a:solidFill>
                <a:latin typeface="Calibri" panose="020F0502020204030204"/>
              </a:rPr>
              <a:t>Dependent continuant</a:t>
            </a:r>
          </a:p>
        </p:txBody>
      </p:sp>
      <p:sp>
        <p:nvSpPr>
          <p:cNvPr id="19" name="Oval 18"/>
          <p:cNvSpPr/>
          <p:nvPr/>
        </p:nvSpPr>
        <p:spPr>
          <a:xfrm>
            <a:off x="4360266" y="1720168"/>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BFO: Object </a:t>
            </a:r>
            <a:endParaRPr lang="en-US" sz="1350" dirty="0">
              <a:solidFill>
                <a:prstClr val="white"/>
              </a:solidFill>
              <a:latin typeface="Calibri" panose="020F0502020204030204"/>
            </a:endParaRPr>
          </a:p>
        </p:txBody>
      </p:sp>
      <p:sp>
        <p:nvSpPr>
          <p:cNvPr id="22" name="Oval 21"/>
          <p:cNvSpPr/>
          <p:nvPr/>
        </p:nvSpPr>
        <p:spPr>
          <a:xfrm>
            <a:off x="4360265" y="2803411"/>
            <a:ext cx="1487787" cy="27783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a:solidFill>
                  <a:prstClr val="white"/>
                </a:solidFill>
                <a:latin typeface="Calibri" panose="020F0502020204030204"/>
              </a:rPr>
              <a:t>PLC: Product</a:t>
            </a:r>
            <a:endParaRPr lang="en-US" sz="1350" dirty="0">
              <a:solidFill>
                <a:prstClr val="white"/>
              </a:solidFill>
              <a:latin typeface="Calibri" panose="020F0502020204030204"/>
            </a:endParaRPr>
          </a:p>
        </p:txBody>
      </p:sp>
      <p:sp>
        <p:nvSpPr>
          <p:cNvPr id="23" name="Oval 22"/>
          <p:cNvSpPr/>
          <p:nvPr/>
        </p:nvSpPr>
        <p:spPr>
          <a:xfrm>
            <a:off x="4308570" y="2247004"/>
            <a:ext cx="1591180" cy="307405"/>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a:t>
            </a:r>
            <a:r>
              <a:rPr lang="en-US" sz="1350">
                <a:solidFill>
                  <a:prstClr val="white"/>
                </a:solidFill>
                <a:latin typeface="Calibri" panose="020F0502020204030204"/>
              </a:rPr>
              <a:t>: Artifact</a:t>
            </a:r>
            <a:endParaRPr lang="en-US" sz="1350" dirty="0">
              <a:solidFill>
                <a:prstClr val="white"/>
              </a:solidFill>
              <a:latin typeface="Calibri" panose="020F0502020204030204"/>
            </a:endParaRPr>
          </a:p>
        </p:txBody>
      </p:sp>
      <p:sp>
        <p:nvSpPr>
          <p:cNvPr id="24" name="Oval 23"/>
          <p:cNvSpPr/>
          <p:nvPr/>
        </p:nvSpPr>
        <p:spPr>
          <a:xfrm>
            <a:off x="581991" y="2726462"/>
            <a:ext cx="1903757" cy="51640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CCO</a:t>
            </a:r>
            <a:r>
              <a:rPr lang="en-US" sz="1350">
                <a:solidFill>
                  <a:prstClr val="white"/>
                </a:solidFill>
                <a:latin typeface="Calibri" panose="020F0502020204030204"/>
              </a:rPr>
              <a:t>: Information Content Entity</a:t>
            </a:r>
            <a:endParaRPr lang="en-US" sz="1350" dirty="0">
              <a:solidFill>
                <a:prstClr val="white"/>
              </a:solidFill>
              <a:latin typeface="Calibri" panose="020F0502020204030204"/>
            </a:endParaRPr>
          </a:p>
        </p:txBody>
      </p:sp>
      <p:cxnSp>
        <p:nvCxnSpPr>
          <p:cNvPr id="26" name="Straight Arrow Connector 25"/>
          <p:cNvCxnSpPr>
            <a:stCxn id="9" idx="4"/>
            <a:endCxn id="5" idx="1"/>
          </p:cNvCxnSpPr>
          <p:nvPr/>
        </p:nvCxnSpPr>
        <p:spPr>
          <a:xfrm>
            <a:off x="5106538" y="3844376"/>
            <a:ext cx="991520" cy="291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4"/>
            <a:endCxn id="4" idx="2"/>
          </p:cNvCxnSpPr>
          <p:nvPr/>
        </p:nvCxnSpPr>
        <p:spPr>
          <a:xfrm>
            <a:off x="6576817" y="4757746"/>
            <a:ext cx="487004" cy="534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6" idx="6"/>
            <a:endCxn id="8" idx="2"/>
          </p:cNvCxnSpPr>
          <p:nvPr/>
        </p:nvCxnSpPr>
        <p:spPr>
          <a:xfrm>
            <a:off x="2342872" y="4410057"/>
            <a:ext cx="946717" cy="10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8" idx="4"/>
            <a:endCxn id="7" idx="0"/>
          </p:cNvCxnSpPr>
          <p:nvPr/>
        </p:nvCxnSpPr>
        <p:spPr>
          <a:xfrm>
            <a:off x="4099543" y="4782027"/>
            <a:ext cx="6069" cy="510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 idx="0"/>
            <a:endCxn id="24" idx="4"/>
          </p:cNvCxnSpPr>
          <p:nvPr/>
        </p:nvCxnSpPr>
        <p:spPr>
          <a:xfrm flipH="1" flipV="1">
            <a:off x="1533870" y="3242865"/>
            <a:ext cx="1" cy="670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0"/>
            <a:endCxn id="18" idx="4"/>
          </p:cNvCxnSpPr>
          <p:nvPr/>
        </p:nvCxnSpPr>
        <p:spPr>
          <a:xfrm flipV="1">
            <a:off x="1533869" y="2216222"/>
            <a:ext cx="1450206" cy="51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5" idx="0"/>
            <a:endCxn id="16" idx="4"/>
          </p:cNvCxnSpPr>
          <p:nvPr/>
        </p:nvCxnSpPr>
        <p:spPr>
          <a:xfrm flipH="1" flipV="1">
            <a:off x="7795320" y="2719447"/>
            <a:ext cx="9437" cy="39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6" idx="0"/>
            <a:endCxn id="17" idx="4"/>
          </p:cNvCxnSpPr>
          <p:nvPr/>
        </p:nvCxnSpPr>
        <p:spPr>
          <a:xfrm flipH="1" flipV="1">
            <a:off x="7782688" y="1953692"/>
            <a:ext cx="12632" cy="353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0"/>
            <a:endCxn id="19" idx="4"/>
          </p:cNvCxnSpPr>
          <p:nvPr/>
        </p:nvCxnSpPr>
        <p:spPr>
          <a:xfrm flipV="1">
            <a:off x="5104160" y="1998002"/>
            <a:ext cx="0" cy="249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22" idx="0"/>
            <a:endCxn id="23" idx="4"/>
          </p:cNvCxnSpPr>
          <p:nvPr/>
        </p:nvCxnSpPr>
        <p:spPr>
          <a:xfrm flipV="1">
            <a:off x="5104159" y="2554408"/>
            <a:ext cx="1" cy="249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9" idx="0"/>
            <a:endCxn id="22" idx="4"/>
          </p:cNvCxnSpPr>
          <p:nvPr/>
        </p:nvCxnSpPr>
        <p:spPr>
          <a:xfrm flipH="1" flipV="1">
            <a:off x="5104159" y="3081245"/>
            <a:ext cx="2378" cy="381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5" idx="0"/>
            <a:endCxn id="15" idx="4"/>
          </p:cNvCxnSpPr>
          <p:nvPr/>
        </p:nvCxnSpPr>
        <p:spPr>
          <a:xfrm flipV="1">
            <a:off x="6576816" y="3615838"/>
            <a:ext cx="1227941" cy="412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4" idx="0"/>
            <a:endCxn id="15" idx="4"/>
          </p:cNvCxnSpPr>
          <p:nvPr/>
        </p:nvCxnSpPr>
        <p:spPr>
          <a:xfrm flipH="1" flipV="1">
            <a:off x="7804757" y="3615838"/>
            <a:ext cx="9814" cy="1312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p:cNvCxnSpPr>
            <a:stCxn id="9" idx="4"/>
            <a:endCxn id="4" idx="2"/>
          </p:cNvCxnSpPr>
          <p:nvPr/>
        </p:nvCxnSpPr>
        <p:spPr>
          <a:xfrm rot="16200000" flipH="1">
            <a:off x="5361042" y="3589870"/>
            <a:ext cx="1448273" cy="195728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Curved Connector 114"/>
          <p:cNvCxnSpPr>
            <a:stCxn id="8" idx="0"/>
            <a:endCxn id="19" idx="2"/>
          </p:cNvCxnSpPr>
          <p:nvPr/>
        </p:nvCxnSpPr>
        <p:spPr>
          <a:xfrm rot="5400000" flipH="1" flipV="1">
            <a:off x="3129837" y="2828790"/>
            <a:ext cx="2200134" cy="26072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4179529" y="987879"/>
            <a:ext cx="1854017" cy="35036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a:t>
            </a:r>
            <a:r>
              <a:rPr lang="en-US" sz="1350">
                <a:solidFill>
                  <a:prstClr val="white"/>
                </a:solidFill>
                <a:latin typeface="Calibri" panose="020F0502020204030204"/>
              </a:rPr>
              <a:t>: continuant</a:t>
            </a:r>
            <a:endParaRPr lang="en-US" sz="1350" dirty="0">
              <a:solidFill>
                <a:prstClr val="white"/>
              </a:solidFill>
              <a:latin typeface="Calibri" panose="020F0502020204030204"/>
            </a:endParaRPr>
          </a:p>
        </p:txBody>
      </p:sp>
      <p:cxnSp>
        <p:nvCxnSpPr>
          <p:cNvPr id="128" name="Curved Connector 127"/>
          <p:cNvCxnSpPr>
            <a:stCxn id="4" idx="4"/>
            <a:endCxn id="6" idx="4"/>
          </p:cNvCxnSpPr>
          <p:nvPr/>
        </p:nvCxnSpPr>
        <p:spPr>
          <a:xfrm rot="5400000" flipH="1">
            <a:off x="4299113" y="2141749"/>
            <a:ext cx="750215" cy="6280700"/>
          </a:xfrm>
          <a:prstGeom prst="curvedConnector3">
            <a:avLst>
              <a:gd name="adj1" fmla="val -2285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8" idx="7"/>
            <a:endCxn id="120" idx="4"/>
          </p:cNvCxnSpPr>
          <p:nvPr/>
        </p:nvCxnSpPr>
        <p:spPr>
          <a:xfrm flipV="1">
            <a:off x="3653361" y="1338244"/>
            <a:ext cx="1453177" cy="26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9" idx="0"/>
            <a:endCxn id="120" idx="4"/>
          </p:cNvCxnSpPr>
          <p:nvPr/>
        </p:nvCxnSpPr>
        <p:spPr>
          <a:xfrm flipV="1">
            <a:off x="5104159" y="1338244"/>
            <a:ext cx="2378" cy="381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6838346" y="1000086"/>
            <a:ext cx="1854017" cy="35036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white"/>
                </a:solidFill>
                <a:latin typeface="Calibri" panose="020F0502020204030204"/>
              </a:rPr>
              <a:t>BFO: occurrent</a:t>
            </a:r>
          </a:p>
        </p:txBody>
      </p:sp>
      <p:cxnSp>
        <p:nvCxnSpPr>
          <p:cNvPr id="138" name="Straight Arrow Connector 137"/>
          <p:cNvCxnSpPr>
            <a:stCxn id="17" idx="0"/>
            <a:endCxn id="137" idx="4"/>
          </p:cNvCxnSpPr>
          <p:nvPr/>
        </p:nvCxnSpPr>
        <p:spPr>
          <a:xfrm flipH="1" flipV="1">
            <a:off x="7765355" y="1350452"/>
            <a:ext cx="17333" cy="32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940724" y="1310437"/>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0" name="TextBox 219"/>
          <p:cNvSpPr txBox="1"/>
          <p:nvPr/>
        </p:nvSpPr>
        <p:spPr>
          <a:xfrm>
            <a:off x="5107817" y="1446375"/>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1" name="TextBox 220"/>
          <p:cNvSpPr txBox="1"/>
          <p:nvPr/>
        </p:nvSpPr>
        <p:spPr>
          <a:xfrm>
            <a:off x="5125463" y="1985390"/>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2" name="TextBox 221"/>
          <p:cNvSpPr txBox="1"/>
          <p:nvPr/>
        </p:nvSpPr>
        <p:spPr>
          <a:xfrm>
            <a:off x="5158097" y="2572577"/>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3" name="TextBox 222"/>
          <p:cNvSpPr txBox="1"/>
          <p:nvPr/>
        </p:nvSpPr>
        <p:spPr>
          <a:xfrm>
            <a:off x="7789004" y="2803223"/>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4" name="TextBox 223"/>
          <p:cNvSpPr txBox="1"/>
          <p:nvPr/>
        </p:nvSpPr>
        <p:spPr>
          <a:xfrm>
            <a:off x="7783161" y="2041070"/>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5" name="TextBox 224"/>
          <p:cNvSpPr txBox="1"/>
          <p:nvPr/>
        </p:nvSpPr>
        <p:spPr>
          <a:xfrm>
            <a:off x="7765354" y="1410143"/>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6" name="TextBox 225"/>
          <p:cNvSpPr txBox="1"/>
          <p:nvPr/>
        </p:nvSpPr>
        <p:spPr>
          <a:xfrm>
            <a:off x="1930706" y="2282408"/>
            <a:ext cx="362600"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is a</a:t>
            </a:r>
          </a:p>
        </p:txBody>
      </p:sp>
      <p:sp>
        <p:nvSpPr>
          <p:cNvPr id="227" name="TextBox 226"/>
          <p:cNvSpPr txBox="1"/>
          <p:nvPr/>
        </p:nvSpPr>
        <p:spPr>
          <a:xfrm>
            <a:off x="3439873" y="2653721"/>
            <a:ext cx="785793" cy="253916"/>
          </a:xfrm>
          <a:prstGeom prst="rect">
            <a:avLst/>
          </a:prstGeom>
          <a:noFill/>
        </p:spPr>
        <p:txBody>
          <a:bodyPr wrap="none" rtlCol="0">
            <a:spAutoFit/>
          </a:bodyPr>
          <a:lstStyle/>
          <a:p>
            <a:pPr defTabSz="685800">
              <a:defRPr/>
            </a:pPr>
            <a:r>
              <a:rPr lang="en-US" sz="1050">
                <a:solidFill>
                  <a:prstClr val="black"/>
                </a:solidFill>
                <a:latin typeface="Calibri" panose="020F0502020204030204"/>
              </a:rPr>
              <a:t>instance of</a:t>
            </a:r>
            <a:endParaRPr lang="en-US" sz="1050" dirty="0">
              <a:solidFill>
                <a:prstClr val="black"/>
              </a:solidFill>
              <a:latin typeface="Calibri" panose="020F0502020204030204"/>
            </a:endParaRPr>
          </a:p>
        </p:txBody>
      </p:sp>
      <p:sp>
        <p:nvSpPr>
          <p:cNvPr id="228" name="TextBox 227"/>
          <p:cNvSpPr txBox="1"/>
          <p:nvPr/>
        </p:nvSpPr>
        <p:spPr>
          <a:xfrm>
            <a:off x="1521270" y="3410780"/>
            <a:ext cx="785793" cy="253916"/>
          </a:xfrm>
          <a:prstGeom prst="rect">
            <a:avLst/>
          </a:prstGeom>
          <a:noFill/>
        </p:spPr>
        <p:txBody>
          <a:bodyPr wrap="none" rtlCol="0">
            <a:spAutoFit/>
          </a:bodyPr>
          <a:lstStyle/>
          <a:p>
            <a:pPr defTabSz="685800">
              <a:defRPr/>
            </a:pPr>
            <a:r>
              <a:rPr lang="en-US" sz="1050">
                <a:solidFill>
                  <a:prstClr val="black"/>
                </a:solidFill>
                <a:latin typeface="Calibri" panose="020F0502020204030204"/>
              </a:rPr>
              <a:t>instance of</a:t>
            </a:r>
            <a:endParaRPr lang="en-US" sz="1050" dirty="0">
              <a:solidFill>
                <a:prstClr val="black"/>
              </a:solidFill>
              <a:latin typeface="Calibri" panose="020F0502020204030204"/>
            </a:endParaRPr>
          </a:p>
        </p:txBody>
      </p:sp>
      <p:sp>
        <p:nvSpPr>
          <p:cNvPr id="229" name="TextBox 228"/>
          <p:cNvSpPr txBox="1"/>
          <p:nvPr/>
        </p:nvSpPr>
        <p:spPr>
          <a:xfrm>
            <a:off x="5104159" y="3148107"/>
            <a:ext cx="785793" cy="253916"/>
          </a:xfrm>
          <a:prstGeom prst="rect">
            <a:avLst/>
          </a:prstGeom>
          <a:noFill/>
        </p:spPr>
        <p:txBody>
          <a:bodyPr wrap="none" rtlCol="0">
            <a:spAutoFit/>
          </a:bodyPr>
          <a:lstStyle/>
          <a:p>
            <a:pPr defTabSz="685800">
              <a:defRPr/>
            </a:pPr>
            <a:r>
              <a:rPr lang="en-US" sz="1050">
                <a:solidFill>
                  <a:prstClr val="black"/>
                </a:solidFill>
                <a:latin typeface="Calibri" panose="020F0502020204030204"/>
              </a:rPr>
              <a:t>instance of</a:t>
            </a:r>
            <a:endParaRPr lang="en-US" sz="1050" dirty="0">
              <a:solidFill>
                <a:prstClr val="black"/>
              </a:solidFill>
              <a:latin typeface="Calibri" panose="020F0502020204030204"/>
            </a:endParaRPr>
          </a:p>
        </p:txBody>
      </p:sp>
      <p:sp>
        <p:nvSpPr>
          <p:cNvPr id="230" name="TextBox 229"/>
          <p:cNvSpPr txBox="1"/>
          <p:nvPr/>
        </p:nvSpPr>
        <p:spPr>
          <a:xfrm>
            <a:off x="7818879" y="4115435"/>
            <a:ext cx="785793" cy="253916"/>
          </a:xfrm>
          <a:prstGeom prst="rect">
            <a:avLst/>
          </a:prstGeom>
          <a:noFill/>
        </p:spPr>
        <p:txBody>
          <a:bodyPr wrap="none" rtlCol="0">
            <a:spAutoFit/>
          </a:bodyPr>
          <a:lstStyle/>
          <a:p>
            <a:pPr defTabSz="685800">
              <a:defRPr/>
            </a:pPr>
            <a:r>
              <a:rPr lang="en-US" sz="1050">
                <a:solidFill>
                  <a:prstClr val="black"/>
                </a:solidFill>
                <a:latin typeface="Calibri" panose="020F0502020204030204"/>
              </a:rPr>
              <a:t>instance of</a:t>
            </a:r>
            <a:endParaRPr lang="en-US" sz="1050" dirty="0">
              <a:solidFill>
                <a:prstClr val="black"/>
              </a:solidFill>
              <a:latin typeface="Calibri" panose="020F0502020204030204"/>
            </a:endParaRPr>
          </a:p>
        </p:txBody>
      </p:sp>
      <p:sp>
        <p:nvSpPr>
          <p:cNvPr id="231" name="TextBox 230"/>
          <p:cNvSpPr txBox="1"/>
          <p:nvPr/>
        </p:nvSpPr>
        <p:spPr>
          <a:xfrm>
            <a:off x="6608826" y="3579714"/>
            <a:ext cx="785793" cy="253916"/>
          </a:xfrm>
          <a:prstGeom prst="rect">
            <a:avLst/>
          </a:prstGeom>
          <a:noFill/>
        </p:spPr>
        <p:txBody>
          <a:bodyPr wrap="none" rtlCol="0">
            <a:spAutoFit/>
          </a:bodyPr>
          <a:lstStyle/>
          <a:p>
            <a:pPr defTabSz="685800">
              <a:defRPr/>
            </a:pPr>
            <a:r>
              <a:rPr lang="en-US" sz="1050">
                <a:solidFill>
                  <a:prstClr val="black"/>
                </a:solidFill>
                <a:latin typeface="Calibri" panose="020F0502020204030204"/>
              </a:rPr>
              <a:t>instance of</a:t>
            </a:r>
            <a:endParaRPr lang="en-US" sz="1050" dirty="0">
              <a:solidFill>
                <a:prstClr val="black"/>
              </a:solidFill>
              <a:latin typeface="Calibri" panose="020F0502020204030204"/>
            </a:endParaRPr>
          </a:p>
        </p:txBody>
      </p:sp>
      <p:sp>
        <p:nvSpPr>
          <p:cNvPr id="232" name="TextBox 231"/>
          <p:cNvSpPr txBox="1"/>
          <p:nvPr/>
        </p:nvSpPr>
        <p:spPr>
          <a:xfrm>
            <a:off x="5400137" y="3749891"/>
            <a:ext cx="960519"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participates in</a:t>
            </a:r>
          </a:p>
        </p:txBody>
      </p:sp>
      <p:sp>
        <p:nvSpPr>
          <p:cNvPr id="233" name="TextBox 232"/>
          <p:cNvSpPr txBox="1"/>
          <p:nvPr/>
        </p:nvSpPr>
        <p:spPr>
          <a:xfrm>
            <a:off x="4830226" y="4757747"/>
            <a:ext cx="960519" cy="253916"/>
          </a:xfrm>
          <a:prstGeom prst="rect">
            <a:avLst/>
          </a:prstGeom>
          <a:noFill/>
        </p:spPr>
        <p:txBody>
          <a:bodyPr wrap="none" rtlCol="0">
            <a:spAutoFit/>
          </a:bodyPr>
          <a:lstStyle/>
          <a:p>
            <a:pPr defTabSz="685800">
              <a:defRPr/>
            </a:pPr>
            <a:r>
              <a:rPr lang="en-US" sz="1050">
                <a:solidFill>
                  <a:prstClr val="black"/>
                </a:solidFill>
                <a:latin typeface="Calibri" panose="020F0502020204030204"/>
              </a:rPr>
              <a:t>participates in</a:t>
            </a:r>
            <a:endParaRPr lang="en-US" sz="1050" dirty="0">
              <a:solidFill>
                <a:prstClr val="black"/>
              </a:solidFill>
              <a:latin typeface="Calibri" panose="020F0502020204030204"/>
            </a:endParaRPr>
          </a:p>
        </p:txBody>
      </p:sp>
      <p:sp>
        <p:nvSpPr>
          <p:cNvPr id="234" name="TextBox 233"/>
          <p:cNvSpPr txBox="1"/>
          <p:nvPr/>
        </p:nvSpPr>
        <p:spPr>
          <a:xfrm>
            <a:off x="4858208" y="5610917"/>
            <a:ext cx="774571"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has output</a:t>
            </a:r>
          </a:p>
        </p:txBody>
      </p:sp>
      <p:sp>
        <p:nvSpPr>
          <p:cNvPr id="235" name="TextBox 234"/>
          <p:cNvSpPr txBox="1"/>
          <p:nvPr/>
        </p:nvSpPr>
        <p:spPr>
          <a:xfrm>
            <a:off x="2401161" y="4166468"/>
            <a:ext cx="721672"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inheres in</a:t>
            </a:r>
          </a:p>
        </p:txBody>
      </p:sp>
      <p:sp>
        <p:nvSpPr>
          <p:cNvPr id="236" name="TextBox 235"/>
          <p:cNvSpPr txBox="1"/>
          <p:nvPr/>
        </p:nvSpPr>
        <p:spPr>
          <a:xfrm>
            <a:off x="3270367" y="4825684"/>
            <a:ext cx="941283" cy="253916"/>
          </a:xfrm>
          <a:prstGeom prst="rect">
            <a:avLst/>
          </a:prstGeom>
          <a:noFill/>
        </p:spPr>
        <p:txBody>
          <a:bodyPr wrap="none" rtlCol="0">
            <a:spAutoFit/>
          </a:bodyPr>
          <a:lstStyle/>
          <a:p>
            <a:pPr defTabSz="685800">
              <a:defRPr/>
            </a:pPr>
            <a:r>
              <a:rPr lang="en-US" sz="1050" dirty="0">
                <a:solidFill>
                  <a:prstClr val="black"/>
                </a:solidFill>
                <a:latin typeface="Calibri" panose="020F0502020204030204"/>
              </a:rPr>
              <a:t>has text value</a:t>
            </a:r>
          </a:p>
        </p:txBody>
      </p:sp>
    </p:spTree>
    <p:extLst>
      <p:ext uri="{BB962C8B-B14F-4D97-AF65-F5344CB8AC3E}">
        <p14:creationId xmlns:p14="http://schemas.microsoft.com/office/powerpoint/2010/main" val="13751260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689" indent="-285650">
              <a:spcBef>
                <a:spcPct val="20000"/>
              </a:spcBef>
              <a:defRPr sz="2800">
                <a:solidFill>
                  <a:schemeClr val="tx1"/>
                </a:solidFill>
                <a:latin typeface="Arial" panose="020B0604020202020204" pitchFamily="34" charset="0"/>
              </a:defRPr>
            </a:lvl2pPr>
            <a:lvl3pPr marL="1142599" indent="-228519">
              <a:spcBef>
                <a:spcPct val="20000"/>
              </a:spcBef>
              <a:buChar char="•"/>
              <a:defRPr sz="2400">
                <a:solidFill>
                  <a:schemeClr val="tx1"/>
                </a:solidFill>
                <a:latin typeface="Arial" panose="020B0604020202020204" pitchFamily="34" charset="0"/>
              </a:defRPr>
            </a:lvl3pPr>
            <a:lvl4pPr marL="1599638" indent="-228519">
              <a:spcBef>
                <a:spcPct val="20000"/>
              </a:spcBef>
              <a:buChar char="–"/>
              <a:defRPr sz="2000">
                <a:solidFill>
                  <a:schemeClr val="tx1"/>
                </a:solidFill>
                <a:latin typeface="Arial" panose="020B0604020202020204" pitchFamily="34" charset="0"/>
              </a:defRPr>
            </a:lvl4pPr>
            <a:lvl5pPr marL="2056678" indent="-228519">
              <a:spcBef>
                <a:spcPct val="20000"/>
              </a:spcBef>
              <a:buChar char="»"/>
              <a:defRPr sz="2000">
                <a:solidFill>
                  <a:schemeClr val="tx1"/>
                </a:solidFill>
                <a:latin typeface="Arial" panose="020B0604020202020204" pitchFamily="34" charset="0"/>
              </a:defRPr>
            </a:lvl5pPr>
            <a:lvl6pPr marL="2513718" indent="-228519" eaLnBrk="0" fontAlgn="base" hangingPunct="0">
              <a:spcBef>
                <a:spcPct val="20000"/>
              </a:spcBef>
              <a:spcAft>
                <a:spcPct val="0"/>
              </a:spcAft>
              <a:buChar char="»"/>
              <a:defRPr sz="2000">
                <a:solidFill>
                  <a:schemeClr val="tx1"/>
                </a:solidFill>
                <a:latin typeface="Arial" panose="020B0604020202020204" pitchFamily="34" charset="0"/>
              </a:defRPr>
            </a:lvl6pPr>
            <a:lvl7pPr marL="2970758" indent="-228519" eaLnBrk="0" fontAlgn="base" hangingPunct="0">
              <a:spcBef>
                <a:spcPct val="20000"/>
              </a:spcBef>
              <a:spcAft>
                <a:spcPct val="0"/>
              </a:spcAft>
              <a:buChar char="»"/>
              <a:defRPr sz="2000">
                <a:solidFill>
                  <a:schemeClr val="tx1"/>
                </a:solidFill>
                <a:latin typeface="Arial" panose="020B0604020202020204" pitchFamily="34" charset="0"/>
              </a:defRPr>
            </a:lvl7pPr>
            <a:lvl8pPr marL="3427797" indent="-228519" eaLnBrk="0" fontAlgn="base" hangingPunct="0">
              <a:spcBef>
                <a:spcPct val="20000"/>
              </a:spcBef>
              <a:spcAft>
                <a:spcPct val="0"/>
              </a:spcAft>
              <a:buChar char="»"/>
              <a:defRPr sz="2000">
                <a:solidFill>
                  <a:schemeClr val="tx1"/>
                </a:solidFill>
                <a:latin typeface="Arial" panose="020B0604020202020204" pitchFamily="34" charset="0"/>
              </a:defRPr>
            </a:lvl8pPr>
            <a:lvl9pPr marL="3884837" indent="-228519"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079" rtl="0" eaLnBrk="1" fontAlgn="auto" latinLnBrk="0" hangingPunct="1">
              <a:lnSpc>
                <a:spcPct val="100000"/>
              </a:lnSpc>
              <a:spcBef>
                <a:spcPct val="0"/>
              </a:spcBef>
              <a:spcAft>
                <a:spcPts val="0"/>
              </a:spcAft>
              <a:buClrTx/>
              <a:buSzTx/>
              <a:buFontTx/>
              <a:buNone/>
              <a:tabLst/>
              <a:defRPr/>
            </a:pPr>
            <a:fld id="{B21A945B-9CE9-42A7-A4DE-2278282B150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079" rtl="0" eaLnBrk="1" fontAlgn="auto" latinLnBrk="0" hangingPunct="1">
                <a:lnSpc>
                  <a:spcPct val="100000"/>
                </a:lnSpc>
                <a:spcBef>
                  <a:spcPct val="0"/>
                </a:spcBef>
                <a:spcAft>
                  <a:spcPts val="0"/>
                </a:spcAft>
                <a:buClrTx/>
                <a:buSzTx/>
                <a:buFontTx/>
                <a:buNone/>
                <a:tabLst/>
                <a:defRPr/>
              </a:pPr>
              <a:t>81</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p:nvPr>
        </p:nvSpPr>
        <p:spPr>
          <a:xfrm>
            <a:off x="685800" y="76200"/>
            <a:ext cx="7772400" cy="1143000"/>
          </a:xfrm>
        </p:spPr>
        <p:txBody>
          <a:bodyPr/>
          <a:lstStyle/>
          <a:p>
            <a:pPr eaLnBrk="1" hangingPunct="1"/>
            <a:r>
              <a:rPr lang="en-US" sz="4800" dirty="0"/>
              <a:t>Google hits 2004</a:t>
            </a:r>
            <a:endParaRPr lang="de-DE" sz="4800" dirty="0"/>
          </a:p>
        </p:txBody>
      </p:sp>
      <p:sp>
        <p:nvSpPr>
          <p:cNvPr id="19460" name="Rectangle 3"/>
          <p:cNvSpPr>
            <a:spLocks noGrp="1" noChangeArrowheads="1"/>
          </p:cNvSpPr>
          <p:nvPr>
            <p:ph type="body" idx="1"/>
          </p:nvPr>
        </p:nvSpPr>
        <p:spPr>
          <a:xfrm>
            <a:off x="685800" y="1524000"/>
            <a:ext cx="7772400" cy="4114800"/>
          </a:xfrm>
        </p:spPr>
        <p:txBody>
          <a:bodyPr/>
          <a:lstStyle/>
          <a:p>
            <a:pPr eaLnBrk="1" hangingPunct="1"/>
            <a:r>
              <a:rPr lang="en-US" b="1" dirty="0"/>
              <a:t>ontology + Heidegger		   58K</a:t>
            </a:r>
          </a:p>
          <a:p>
            <a:pPr eaLnBrk="1" hangingPunct="1"/>
            <a:r>
              <a:rPr lang="en-US" b="1" dirty="0"/>
              <a:t>ontology + Aristotle		   77K</a:t>
            </a:r>
          </a:p>
          <a:p>
            <a:pPr eaLnBrk="1" hangingPunct="1"/>
            <a:r>
              <a:rPr lang="en-US" b="1" dirty="0"/>
              <a:t>ontology 	+ philosophy	 	 327K</a:t>
            </a:r>
          </a:p>
          <a:p>
            <a:pPr eaLnBrk="1" hangingPunct="1"/>
            <a:endParaRPr lang="en-US" b="1" dirty="0"/>
          </a:p>
          <a:p>
            <a:pPr eaLnBrk="1" hangingPunct="1"/>
            <a:endParaRPr lang="de-DE" b="1" dirty="0"/>
          </a:p>
        </p:txBody>
      </p:sp>
    </p:spTree>
    <p:extLst>
      <p:ext uri="{BB962C8B-B14F-4D97-AF65-F5344CB8AC3E}">
        <p14:creationId xmlns:p14="http://schemas.microsoft.com/office/powerpoint/2010/main" val="19978760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689" indent="-285650">
              <a:spcBef>
                <a:spcPct val="20000"/>
              </a:spcBef>
              <a:defRPr sz="2800">
                <a:solidFill>
                  <a:schemeClr val="tx1"/>
                </a:solidFill>
                <a:latin typeface="Arial" panose="020B0604020202020204" pitchFamily="34" charset="0"/>
              </a:defRPr>
            </a:lvl2pPr>
            <a:lvl3pPr marL="1142599" indent="-228519">
              <a:spcBef>
                <a:spcPct val="20000"/>
              </a:spcBef>
              <a:buChar char="•"/>
              <a:defRPr sz="2400">
                <a:solidFill>
                  <a:schemeClr val="tx1"/>
                </a:solidFill>
                <a:latin typeface="Arial" panose="020B0604020202020204" pitchFamily="34" charset="0"/>
              </a:defRPr>
            </a:lvl3pPr>
            <a:lvl4pPr marL="1599638" indent="-228519">
              <a:spcBef>
                <a:spcPct val="20000"/>
              </a:spcBef>
              <a:buChar char="–"/>
              <a:defRPr sz="2000">
                <a:solidFill>
                  <a:schemeClr val="tx1"/>
                </a:solidFill>
                <a:latin typeface="Arial" panose="020B0604020202020204" pitchFamily="34" charset="0"/>
              </a:defRPr>
            </a:lvl4pPr>
            <a:lvl5pPr marL="2056678" indent="-228519">
              <a:spcBef>
                <a:spcPct val="20000"/>
              </a:spcBef>
              <a:buChar char="»"/>
              <a:defRPr sz="2000">
                <a:solidFill>
                  <a:schemeClr val="tx1"/>
                </a:solidFill>
                <a:latin typeface="Arial" panose="020B0604020202020204" pitchFamily="34" charset="0"/>
              </a:defRPr>
            </a:lvl5pPr>
            <a:lvl6pPr marL="2513718" indent="-228519" eaLnBrk="0" fontAlgn="base" hangingPunct="0">
              <a:spcBef>
                <a:spcPct val="20000"/>
              </a:spcBef>
              <a:spcAft>
                <a:spcPct val="0"/>
              </a:spcAft>
              <a:buChar char="»"/>
              <a:defRPr sz="2000">
                <a:solidFill>
                  <a:schemeClr val="tx1"/>
                </a:solidFill>
                <a:latin typeface="Arial" panose="020B0604020202020204" pitchFamily="34" charset="0"/>
              </a:defRPr>
            </a:lvl6pPr>
            <a:lvl7pPr marL="2970758" indent="-228519" eaLnBrk="0" fontAlgn="base" hangingPunct="0">
              <a:spcBef>
                <a:spcPct val="20000"/>
              </a:spcBef>
              <a:spcAft>
                <a:spcPct val="0"/>
              </a:spcAft>
              <a:buChar char="»"/>
              <a:defRPr sz="2000">
                <a:solidFill>
                  <a:schemeClr val="tx1"/>
                </a:solidFill>
                <a:latin typeface="Arial" panose="020B0604020202020204" pitchFamily="34" charset="0"/>
              </a:defRPr>
            </a:lvl7pPr>
            <a:lvl8pPr marL="3427797" indent="-228519" eaLnBrk="0" fontAlgn="base" hangingPunct="0">
              <a:spcBef>
                <a:spcPct val="20000"/>
              </a:spcBef>
              <a:spcAft>
                <a:spcPct val="0"/>
              </a:spcAft>
              <a:buChar char="»"/>
              <a:defRPr sz="2000">
                <a:solidFill>
                  <a:schemeClr val="tx1"/>
                </a:solidFill>
                <a:latin typeface="Arial" panose="020B0604020202020204" pitchFamily="34" charset="0"/>
              </a:defRPr>
            </a:lvl8pPr>
            <a:lvl9pPr marL="3884837" indent="-228519"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079" rtl="0" eaLnBrk="1" fontAlgn="auto" latinLnBrk="0" hangingPunct="1">
              <a:lnSpc>
                <a:spcPct val="100000"/>
              </a:lnSpc>
              <a:spcBef>
                <a:spcPct val="0"/>
              </a:spcBef>
              <a:spcAft>
                <a:spcPts val="0"/>
              </a:spcAft>
              <a:buClrTx/>
              <a:buSzTx/>
              <a:buFontTx/>
              <a:buNone/>
              <a:tabLst/>
              <a:defRPr/>
            </a:pPr>
            <a:fld id="{B21A945B-9CE9-42A7-A4DE-2278282B150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079" rtl="0" eaLnBrk="1" fontAlgn="auto" latinLnBrk="0" hangingPunct="1">
                <a:lnSpc>
                  <a:spcPct val="100000"/>
                </a:lnSpc>
                <a:spcBef>
                  <a:spcPct val="0"/>
                </a:spcBef>
                <a:spcAft>
                  <a:spcPts val="0"/>
                </a:spcAft>
                <a:buClrTx/>
                <a:buSzTx/>
                <a:buFontTx/>
                <a:buNone/>
                <a:tabLst/>
                <a:defRPr/>
              </a:pPr>
              <a:t>82</a:t>
            </a:fld>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459" name="Rectangle 2"/>
          <p:cNvSpPr>
            <a:spLocks noGrp="1" noChangeArrowheads="1"/>
          </p:cNvSpPr>
          <p:nvPr>
            <p:ph type="title"/>
          </p:nvPr>
        </p:nvSpPr>
        <p:spPr>
          <a:xfrm>
            <a:off x="685800" y="76200"/>
            <a:ext cx="7772400" cy="1143000"/>
          </a:xfrm>
        </p:spPr>
        <p:txBody>
          <a:bodyPr/>
          <a:lstStyle/>
          <a:p>
            <a:pPr eaLnBrk="1" hangingPunct="1"/>
            <a:r>
              <a:rPr lang="en-US" sz="4800" dirty="0"/>
              <a:t>Google hits 2004</a:t>
            </a:r>
            <a:endParaRPr lang="de-DE" sz="4800" dirty="0"/>
          </a:p>
        </p:txBody>
      </p:sp>
      <p:sp>
        <p:nvSpPr>
          <p:cNvPr id="19460" name="Rectangle 3"/>
          <p:cNvSpPr>
            <a:spLocks noGrp="1" noChangeArrowheads="1"/>
          </p:cNvSpPr>
          <p:nvPr>
            <p:ph type="body" idx="1"/>
          </p:nvPr>
        </p:nvSpPr>
        <p:spPr>
          <a:xfrm>
            <a:off x="685800" y="1524000"/>
            <a:ext cx="7772400" cy="4114800"/>
          </a:xfrm>
        </p:spPr>
        <p:txBody>
          <a:bodyPr/>
          <a:lstStyle/>
          <a:p>
            <a:pPr eaLnBrk="1" hangingPunct="1"/>
            <a:r>
              <a:rPr lang="en-US" b="1" dirty="0"/>
              <a:t>ontology + Heidegger		   58K</a:t>
            </a:r>
          </a:p>
          <a:p>
            <a:pPr eaLnBrk="1" hangingPunct="1"/>
            <a:r>
              <a:rPr lang="en-US" b="1" dirty="0"/>
              <a:t>ontology + Aristotle		   77K</a:t>
            </a:r>
          </a:p>
          <a:p>
            <a:pPr eaLnBrk="1" hangingPunct="1"/>
            <a:r>
              <a:rPr lang="en-US" b="1" dirty="0"/>
              <a:t>ontology 	+ philosophy		 327K</a:t>
            </a:r>
          </a:p>
          <a:p>
            <a:pPr eaLnBrk="1" hangingPunct="1"/>
            <a:r>
              <a:rPr lang="de-DE" b="1" dirty="0"/>
              <a:t>ontology + software 		 468K</a:t>
            </a:r>
          </a:p>
          <a:p>
            <a:pPr eaLnBrk="1" hangingPunct="1"/>
            <a:r>
              <a:rPr lang="en-US" b="1" dirty="0"/>
              <a:t>ontology + database 		 594K</a:t>
            </a:r>
          </a:p>
          <a:p>
            <a:pPr eaLnBrk="1" hangingPunct="1"/>
            <a:endParaRPr lang="en-US" b="1" dirty="0"/>
          </a:p>
          <a:p>
            <a:pPr eaLnBrk="1" hangingPunct="1"/>
            <a:endParaRPr lang="de-DE" b="1" dirty="0"/>
          </a:p>
        </p:txBody>
      </p:sp>
    </p:spTree>
    <p:extLst>
      <p:ext uri="{BB962C8B-B14F-4D97-AF65-F5344CB8AC3E}">
        <p14:creationId xmlns:p14="http://schemas.microsoft.com/office/powerpoint/2010/main" val="2482365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689" indent="-285650">
              <a:spcBef>
                <a:spcPct val="20000"/>
              </a:spcBef>
              <a:defRPr sz="2800">
                <a:solidFill>
                  <a:schemeClr val="tx1"/>
                </a:solidFill>
                <a:latin typeface="Arial" panose="020B0604020202020204" pitchFamily="34" charset="0"/>
              </a:defRPr>
            </a:lvl2pPr>
            <a:lvl3pPr marL="1142599" indent="-228519">
              <a:spcBef>
                <a:spcPct val="20000"/>
              </a:spcBef>
              <a:buChar char="•"/>
              <a:defRPr sz="2400">
                <a:solidFill>
                  <a:schemeClr val="tx1"/>
                </a:solidFill>
                <a:latin typeface="Arial" panose="020B0604020202020204" pitchFamily="34" charset="0"/>
              </a:defRPr>
            </a:lvl3pPr>
            <a:lvl4pPr marL="1599638" indent="-228519">
              <a:spcBef>
                <a:spcPct val="20000"/>
              </a:spcBef>
              <a:buChar char="–"/>
              <a:defRPr sz="2000">
                <a:solidFill>
                  <a:schemeClr val="tx1"/>
                </a:solidFill>
                <a:latin typeface="Arial" panose="020B0604020202020204" pitchFamily="34" charset="0"/>
              </a:defRPr>
            </a:lvl4pPr>
            <a:lvl5pPr marL="2056678" indent="-228519">
              <a:spcBef>
                <a:spcPct val="20000"/>
              </a:spcBef>
              <a:buChar char="»"/>
              <a:defRPr sz="2000">
                <a:solidFill>
                  <a:schemeClr val="tx1"/>
                </a:solidFill>
                <a:latin typeface="Arial" panose="020B0604020202020204" pitchFamily="34" charset="0"/>
              </a:defRPr>
            </a:lvl5pPr>
            <a:lvl6pPr marL="2513718" indent="-228519" eaLnBrk="0" fontAlgn="base" hangingPunct="0">
              <a:spcBef>
                <a:spcPct val="20000"/>
              </a:spcBef>
              <a:spcAft>
                <a:spcPct val="0"/>
              </a:spcAft>
              <a:buChar char="»"/>
              <a:defRPr sz="2000">
                <a:solidFill>
                  <a:schemeClr val="tx1"/>
                </a:solidFill>
                <a:latin typeface="Arial" panose="020B0604020202020204" pitchFamily="34" charset="0"/>
              </a:defRPr>
            </a:lvl6pPr>
            <a:lvl7pPr marL="2970758" indent="-228519" eaLnBrk="0" fontAlgn="base" hangingPunct="0">
              <a:spcBef>
                <a:spcPct val="20000"/>
              </a:spcBef>
              <a:spcAft>
                <a:spcPct val="0"/>
              </a:spcAft>
              <a:buChar char="»"/>
              <a:defRPr sz="2000">
                <a:solidFill>
                  <a:schemeClr val="tx1"/>
                </a:solidFill>
                <a:latin typeface="Arial" panose="020B0604020202020204" pitchFamily="34" charset="0"/>
              </a:defRPr>
            </a:lvl7pPr>
            <a:lvl8pPr marL="3427797" indent="-228519" eaLnBrk="0" fontAlgn="base" hangingPunct="0">
              <a:spcBef>
                <a:spcPct val="20000"/>
              </a:spcBef>
              <a:spcAft>
                <a:spcPct val="0"/>
              </a:spcAft>
              <a:buChar char="»"/>
              <a:defRPr sz="2000">
                <a:solidFill>
                  <a:schemeClr val="tx1"/>
                </a:solidFill>
                <a:latin typeface="Arial" panose="020B0604020202020204" pitchFamily="34" charset="0"/>
              </a:defRPr>
            </a:lvl8pPr>
            <a:lvl9pPr marL="3884837" indent="-228519"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079" rtl="0" eaLnBrk="1" fontAlgn="auto" latinLnBrk="0" hangingPunct="1">
              <a:lnSpc>
                <a:spcPct val="100000"/>
              </a:lnSpc>
              <a:spcBef>
                <a:spcPct val="0"/>
              </a:spcBef>
              <a:spcAft>
                <a:spcPts val="0"/>
              </a:spcAft>
              <a:buClrTx/>
              <a:buSzTx/>
              <a:buFontTx/>
              <a:buNone/>
              <a:tabLst/>
              <a:defRPr/>
            </a:pPr>
            <a:fld id="{C5FC03FB-8BC6-48E3-8D6F-3819434E445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079" rtl="0" eaLnBrk="1" fontAlgn="auto" latinLnBrk="0" hangingPunct="1">
                <a:lnSpc>
                  <a:spcPct val="100000"/>
                </a:lnSpc>
                <a:spcBef>
                  <a:spcPct val="0"/>
                </a:spcBef>
                <a:spcAft>
                  <a:spcPts val="0"/>
                </a:spcAft>
                <a:buClrTx/>
                <a:buSzTx/>
                <a:buFontTx/>
                <a:buNone/>
                <a:tabLst/>
                <a:defRPr/>
              </a:pPr>
              <a:t>83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3" name="Rectangle 2"/>
          <p:cNvSpPr>
            <a:spLocks noGrp="1" noChangeArrowheads="1"/>
          </p:cNvSpPr>
          <p:nvPr>
            <p:ph type="title"/>
          </p:nvPr>
        </p:nvSpPr>
        <p:spPr>
          <a:xfrm>
            <a:off x="685799" y="76200"/>
            <a:ext cx="8641081" cy="1143000"/>
          </a:xfrm>
        </p:spPr>
        <p:txBody>
          <a:bodyPr/>
          <a:lstStyle/>
          <a:p>
            <a:pPr eaLnBrk="1" hangingPunct="1"/>
            <a:r>
              <a:rPr lang="en-US" sz="4800" dirty="0"/>
              <a:t>Comparison           2004  2017</a:t>
            </a:r>
            <a:endParaRPr lang="de-DE" sz="4800" dirty="0"/>
          </a:p>
        </p:txBody>
      </p:sp>
      <p:sp>
        <p:nvSpPr>
          <p:cNvPr id="25604" name="Rectangle 3"/>
          <p:cNvSpPr>
            <a:spLocks noGrp="1" noChangeArrowheads="1"/>
          </p:cNvSpPr>
          <p:nvPr>
            <p:ph type="body" idx="1"/>
          </p:nvPr>
        </p:nvSpPr>
        <p:spPr>
          <a:xfrm>
            <a:off x="66502" y="1524000"/>
            <a:ext cx="9077497" cy="4114800"/>
          </a:xfrm>
        </p:spPr>
        <p:txBody>
          <a:bodyPr/>
          <a:lstStyle/>
          <a:p>
            <a:pPr marL="681038" indent="-49213" eaLnBrk="1" hangingPunct="1">
              <a:spcAft>
                <a:spcPts val="0"/>
              </a:spcAft>
              <a:defRPr/>
            </a:pPr>
            <a:r>
              <a:rPr lang="en-US" b="1" dirty="0"/>
              <a:t>ontology +</a:t>
            </a:r>
            <a:r>
              <a:rPr lang="en-US" b="1" spc="200" dirty="0"/>
              <a:t> </a:t>
            </a:r>
            <a:r>
              <a:rPr lang="en-US" b="1" dirty="0"/>
              <a:t>Heidegger</a:t>
            </a:r>
            <a:r>
              <a:rPr lang="en-US" sz="1400" b="1" dirty="0"/>
              <a:t>  </a:t>
            </a:r>
            <a:r>
              <a:rPr lang="en-US" b="1" dirty="0"/>
              <a:t>		58K    414K</a:t>
            </a:r>
          </a:p>
          <a:p>
            <a:pPr marL="681038" indent="-49213" eaLnBrk="1" hangingPunct="1">
              <a:spcAft>
                <a:spcPts val="0"/>
              </a:spcAft>
              <a:defRPr/>
            </a:pPr>
            <a:r>
              <a:rPr lang="en-US" b="1" dirty="0"/>
              <a:t>ontology + Aristotle 	        		77K    439K</a:t>
            </a:r>
          </a:p>
          <a:p>
            <a:pPr marL="681038" indent="-49213" eaLnBrk="1" hangingPunct="1">
              <a:spcAft>
                <a:spcPts val="0"/>
              </a:spcAft>
              <a:defRPr/>
            </a:pPr>
            <a:r>
              <a:rPr lang="en-US" b="1" dirty="0"/>
              <a:t>ontology + philosophy	      327K    872K</a:t>
            </a:r>
          </a:p>
          <a:p>
            <a:pPr marL="341313" indent="-58738" eaLnBrk="1" hangingPunct="1">
              <a:defRPr/>
            </a:pPr>
            <a:endParaRPr lang="en-US" b="1" dirty="0"/>
          </a:p>
          <a:p>
            <a:pPr eaLnBrk="1" hangingPunct="1">
              <a:defRPr/>
            </a:pPr>
            <a:endParaRPr lang="de-DE" b="1" dirty="0"/>
          </a:p>
        </p:txBody>
      </p:sp>
      <p:cxnSp>
        <p:nvCxnSpPr>
          <p:cNvPr id="6" name="Straight Connector 5"/>
          <p:cNvCxnSpPr>
            <a:cxnSpLocks/>
          </p:cNvCxnSpPr>
          <p:nvPr/>
        </p:nvCxnSpPr>
        <p:spPr>
          <a:xfrm>
            <a:off x="7550725" y="76200"/>
            <a:ext cx="0" cy="6019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061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689" indent="-285650">
              <a:spcBef>
                <a:spcPct val="20000"/>
              </a:spcBef>
              <a:defRPr sz="2800">
                <a:solidFill>
                  <a:schemeClr val="tx1"/>
                </a:solidFill>
                <a:latin typeface="Arial" panose="020B0604020202020204" pitchFamily="34" charset="0"/>
              </a:defRPr>
            </a:lvl2pPr>
            <a:lvl3pPr marL="1142599" indent="-228519">
              <a:spcBef>
                <a:spcPct val="20000"/>
              </a:spcBef>
              <a:buChar char="•"/>
              <a:defRPr sz="2400">
                <a:solidFill>
                  <a:schemeClr val="tx1"/>
                </a:solidFill>
                <a:latin typeface="Arial" panose="020B0604020202020204" pitchFamily="34" charset="0"/>
              </a:defRPr>
            </a:lvl3pPr>
            <a:lvl4pPr marL="1599638" indent="-228519">
              <a:spcBef>
                <a:spcPct val="20000"/>
              </a:spcBef>
              <a:buChar char="–"/>
              <a:defRPr sz="2000">
                <a:solidFill>
                  <a:schemeClr val="tx1"/>
                </a:solidFill>
                <a:latin typeface="Arial" panose="020B0604020202020204" pitchFamily="34" charset="0"/>
              </a:defRPr>
            </a:lvl4pPr>
            <a:lvl5pPr marL="2056678" indent="-228519">
              <a:spcBef>
                <a:spcPct val="20000"/>
              </a:spcBef>
              <a:buChar char="»"/>
              <a:defRPr sz="2000">
                <a:solidFill>
                  <a:schemeClr val="tx1"/>
                </a:solidFill>
                <a:latin typeface="Arial" panose="020B0604020202020204" pitchFamily="34" charset="0"/>
              </a:defRPr>
            </a:lvl5pPr>
            <a:lvl6pPr marL="2513718" indent="-228519" eaLnBrk="0" fontAlgn="base" hangingPunct="0">
              <a:spcBef>
                <a:spcPct val="20000"/>
              </a:spcBef>
              <a:spcAft>
                <a:spcPct val="0"/>
              </a:spcAft>
              <a:buChar char="»"/>
              <a:defRPr sz="2000">
                <a:solidFill>
                  <a:schemeClr val="tx1"/>
                </a:solidFill>
                <a:latin typeface="Arial" panose="020B0604020202020204" pitchFamily="34" charset="0"/>
              </a:defRPr>
            </a:lvl6pPr>
            <a:lvl7pPr marL="2970758" indent="-228519" eaLnBrk="0" fontAlgn="base" hangingPunct="0">
              <a:spcBef>
                <a:spcPct val="20000"/>
              </a:spcBef>
              <a:spcAft>
                <a:spcPct val="0"/>
              </a:spcAft>
              <a:buChar char="»"/>
              <a:defRPr sz="2000">
                <a:solidFill>
                  <a:schemeClr val="tx1"/>
                </a:solidFill>
                <a:latin typeface="Arial" panose="020B0604020202020204" pitchFamily="34" charset="0"/>
              </a:defRPr>
            </a:lvl7pPr>
            <a:lvl8pPr marL="3427797" indent="-228519" eaLnBrk="0" fontAlgn="base" hangingPunct="0">
              <a:spcBef>
                <a:spcPct val="20000"/>
              </a:spcBef>
              <a:spcAft>
                <a:spcPct val="0"/>
              </a:spcAft>
              <a:buChar char="»"/>
              <a:defRPr sz="2000">
                <a:solidFill>
                  <a:schemeClr val="tx1"/>
                </a:solidFill>
                <a:latin typeface="Arial" panose="020B0604020202020204" pitchFamily="34" charset="0"/>
              </a:defRPr>
            </a:lvl8pPr>
            <a:lvl9pPr marL="3884837" indent="-228519"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079" rtl="0" eaLnBrk="1" fontAlgn="auto" latinLnBrk="0" hangingPunct="1">
              <a:lnSpc>
                <a:spcPct val="100000"/>
              </a:lnSpc>
              <a:spcBef>
                <a:spcPct val="0"/>
              </a:spcBef>
              <a:spcAft>
                <a:spcPts val="0"/>
              </a:spcAft>
              <a:buClrTx/>
              <a:buSzTx/>
              <a:buFontTx/>
              <a:buNone/>
              <a:tabLst/>
              <a:defRPr/>
            </a:pPr>
            <a:fld id="{C5FC03FB-8BC6-48E3-8D6F-3819434E445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079" rtl="0" eaLnBrk="1" fontAlgn="auto" latinLnBrk="0" hangingPunct="1">
                <a:lnSpc>
                  <a:spcPct val="100000"/>
                </a:lnSpc>
                <a:spcBef>
                  <a:spcPct val="0"/>
                </a:spcBef>
                <a:spcAft>
                  <a:spcPts val="0"/>
                </a:spcAft>
                <a:buClrTx/>
                <a:buSzTx/>
                <a:buFontTx/>
                <a:buNone/>
                <a:tabLst/>
                <a:defRPr/>
              </a:pPr>
              <a:t>84</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3" name="Rectangle 2"/>
          <p:cNvSpPr>
            <a:spLocks noGrp="1" noChangeArrowheads="1"/>
          </p:cNvSpPr>
          <p:nvPr>
            <p:ph type="title"/>
          </p:nvPr>
        </p:nvSpPr>
        <p:spPr>
          <a:xfrm>
            <a:off x="685799" y="76200"/>
            <a:ext cx="8641081" cy="1143000"/>
          </a:xfrm>
        </p:spPr>
        <p:txBody>
          <a:bodyPr/>
          <a:lstStyle/>
          <a:p>
            <a:pPr eaLnBrk="1" hangingPunct="1"/>
            <a:r>
              <a:rPr lang="en-US" sz="4800" dirty="0"/>
              <a:t>Comparison           2004  2017</a:t>
            </a:r>
            <a:endParaRPr lang="de-DE" sz="4800" dirty="0"/>
          </a:p>
        </p:txBody>
      </p:sp>
      <p:sp>
        <p:nvSpPr>
          <p:cNvPr id="25604" name="Rectangle 3"/>
          <p:cNvSpPr>
            <a:spLocks noGrp="1" noChangeArrowheads="1"/>
          </p:cNvSpPr>
          <p:nvPr>
            <p:ph type="body" idx="1"/>
          </p:nvPr>
        </p:nvSpPr>
        <p:spPr>
          <a:xfrm>
            <a:off x="66502" y="1524000"/>
            <a:ext cx="9077497" cy="4114800"/>
          </a:xfrm>
        </p:spPr>
        <p:txBody>
          <a:bodyPr/>
          <a:lstStyle/>
          <a:p>
            <a:pPr marL="681038" indent="-49213" eaLnBrk="1" hangingPunct="1">
              <a:spcAft>
                <a:spcPts val="0"/>
              </a:spcAft>
              <a:defRPr/>
            </a:pPr>
            <a:r>
              <a:rPr lang="en-US" b="1" dirty="0"/>
              <a:t>ontology +</a:t>
            </a:r>
            <a:r>
              <a:rPr lang="en-US" b="1" spc="200" dirty="0"/>
              <a:t> </a:t>
            </a:r>
            <a:r>
              <a:rPr lang="en-US" b="1" dirty="0"/>
              <a:t>Heidegger</a:t>
            </a:r>
            <a:r>
              <a:rPr lang="en-US" sz="1400" b="1" dirty="0"/>
              <a:t>  </a:t>
            </a:r>
            <a:r>
              <a:rPr lang="en-US" b="1" dirty="0"/>
              <a:t>		58K    414K</a:t>
            </a:r>
          </a:p>
          <a:p>
            <a:pPr marL="681038" indent="-49213" eaLnBrk="1" hangingPunct="1">
              <a:spcAft>
                <a:spcPts val="0"/>
              </a:spcAft>
              <a:defRPr/>
            </a:pPr>
            <a:r>
              <a:rPr lang="en-US" b="1" dirty="0"/>
              <a:t>ontology + Aristotle 	        		77K    439K</a:t>
            </a:r>
          </a:p>
          <a:p>
            <a:pPr marL="681038" indent="-49213" eaLnBrk="1" hangingPunct="1">
              <a:spcAft>
                <a:spcPts val="0"/>
              </a:spcAft>
              <a:defRPr/>
            </a:pPr>
            <a:r>
              <a:rPr lang="en-US" b="1" dirty="0"/>
              <a:t>ontology + philosophy	      327K    872K</a:t>
            </a:r>
          </a:p>
          <a:p>
            <a:pPr marL="681038" indent="-49213" eaLnBrk="1" hangingPunct="1">
              <a:spcAft>
                <a:spcPts val="0"/>
              </a:spcAft>
              <a:defRPr/>
            </a:pPr>
            <a:r>
              <a:rPr lang="de-DE" b="1" dirty="0"/>
              <a:t>ontology + software 	      468K   10.2M</a:t>
            </a:r>
          </a:p>
          <a:p>
            <a:pPr marL="681038" indent="-49213" eaLnBrk="1" hangingPunct="1">
              <a:spcAft>
                <a:spcPts val="0"/>
              </a:spcAft>
              <a:defRPr/>
            </a:pPr>
            <a:r>
              <a:rPr lang="en-US" b="1" dirty="0"/>
              <a:t>ontology + database	      	      594K   16.8M</a:t>
            </a:r>
          </a:p>
          <a:p>
            <a:pPr marL="341313" indent="-58738" eaLnBrk="1" hangingPunct="1">
              <a:defRPr/>
            </a:pPr>
            <a:endParaRPr lang="en-US" b="1" dirty="0"/>
          </a:p>
          <a:p>
            <a:pPr eaLnBrk="1" hangingPunct="1">
              <a:defRPr/>
            </a:pPr>
            <a:endParaRPr lang="de-DE" b="1" dirty="0"/>
          </a:p>
        </p:txBody>
      </p:sp>
      <p:cxnSp>
        <p:nvCxnSpPr>
          <p:cNvPr id="6" name="Straight Connector 5"/>
          <p:cNvCxnSpPr>
            <a:cxnSpLocks/>
          </p:cNvCxnSpPr>
          <p:nvPr/>
        </p:nvCxnSpPr>
        <p:spPr>
          <a:xfrm>
            <a:off x="7550725" y="76200"/>
            <a:ext cx="0" cy="6019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426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689" indent="-285650">
              <a:spcBef>
                <a:spcPct val="20000"/>
              </a:spcBef>
              <a:defRPr sz="2800">
                <a:solidFill>
                  <a:schemeClr val="tx1"/>
                </a:solidFill>
                <a:latin typeface="Arial" panose="020B0604020202020204" pitchFamily="34" charset="0"/>
              </a:defRPr>
            </a:lvl2pPr>
            <a:lvl3pPr marL="1142599" indent="-228519">
              <a:spcBef>
                <a:spcPct val="20000"/>
              </a:spcBef>
              <a:buChar char="•"/>
              <a:defRPr sz="2400">
                <a:solidFill>
                  <a:schemeClr val="tx1"/>
                </a:solidFill>
                <a:latin typeface="Arial" panose="020B0604020202020204" pitchFamily="34" charset="0"/>
              </a:defRPr>
            </a:lvl3pPr>
            <a:lvl4pPr marL="1599638" indent="-228519">
              <a:spcBef>
                <a:spcPct val="20000"/>
              </a:spcBef>
              <a:buChar char="–"/>
              <a:defRPr sz="2000">
                <a:solidFill>
                  <a:schemeClr val="tx1"/>
                </a:solidFill>
                <a:latin typeface="Arial" panose="020B0604020202020204" pitchFamily="34" charset="0"/>
              </a:defRPr>
            </a:lvl4pPr>
            <a:lvl5pPr marL="2056678" indent="-228519">
              <a:spcBef>
                <a:spcPct val="20000"/>
              </a:spcBef>
              <a:buChar char="»"/>
              <a:defRPr sz="2000">
                <a:solidFill>
                  <a:schemeClr val="tx1"/>
                </a:solidFill>
                <a:latin typeface="Arial" panose="020B0604020202020204" pitchFamily="34" charset="0"/>
              </a:defRPr>
            </a:lvl5pPr>
            <a:lvl6pPr marL="2513718" indent="-228519" eaLnBrk="0" fontAlgn="base" hangingPunct="0">
              <a:spcBef>
                <a:spcPct val="20000"/>
              </a:spcBef>
              <a:spcAft>
                <a:spcPct val="0"/>
              </a:spcAft>
              <a:buChar char="»"/>
              <a:defRPr sz="2000">
                <a:solidFill>
                  <a:schemeClr val="tx1"/>
                </a:solidFill>
                <a:latin typeface="Arial" panose="020B0604020202020204" pitchFamily="34" charset="0"/>
              </a:defRPr>
            </a:lvl6pPr>
            <a:lvl7pPr marL="2970758" indent="-228519" eaLnBrk="0" fontAlgn="base" hangingPunct="0">
              <a:spcBef>
                <a:spcPct val="20000"/>
              </a:spcBef>
              <a:spcAft>
                <a:spcPct val="0"/>
              </a:spcAft>
              <a:buChar char="»"/>
              <a:defRPr sz="2000">
                <a:solidFill>
                  <a:schemeClr val="tx1"/>
                </a:solidFill>
                <a:latin typeface="Arial" panose="020B0604020202020204" pitchFamily="34" charset="0"/>
              </a:defRPr>
            </a:lvl7pPr>
            <a:lvl8pPr marL="3427797" indent="-228519" eaLnBrk="0" fontAlgn="base" hangingPunct="0">
              <a:spcBef>
                <a:spcPct val="20000"/>
              </a:spcBef>
              <a:spcAft>
                <a:spcPct val="0"/>
              </a:spcAft>
              <a:buChar char="»"/>
              <a:defRPr sz="2000">
                <a:solidFill>
                  <a:schemeClr val="tx1"/>
                </a:solidFill>
                <a:latin typeface="Arial" panose="020B0604020202020204" pitchFamily="34" charset="0"/>
              </a:defRPr>
            </a:lvl8pPr>
            <a:lvl9pPr marL="3884837" indent="-228519"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079" rtl="0" eaLnBrk="1" fontAlgn="auto" latinLnBrk="0" hangingPunct="1">
              <a:lnSpc>
                <a:spcPct val="100000"/>
              </a:lnSpc>
              <a:spcBef>
                <a:spcPct val="0"/>
              </a:spcBef>
              <a:spcAft>
                <a:spcPts val="0"/>
              </a:spcAft>
              <a:buClrTx/>
              <a:buSzTx/>
              <a:buFontTx/>
              <a:buNone/>
              <a:tabLst/>
              <a:defRPr/>
            </a:pPr>
            <a:fld id="{C5FC03FB-8BC6-48E3-8D6F-3819434E445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914079" rtl="0" eaLnBrk="1" fontAlgn="auto" latinLnBrk="0" hangingPunct="1">
                <a:lnSpc>
                  <a:spcPct val="100000"/>
                </a:lnSpc>
                <a:spcBef>
                  <a:spcPct val="0"/>
                </a:spcBef>
                <a:spcAft>
                  <a:spcPts val="0"/>
                </a:spcAft>
                <a:buClrTx/>
                <a:buSzTx/>
                <a:buFontTx/>
                <a:buNone/>
                <a:tabLst/>
                <a:defRPr/>
              </a:pPr>
              <a:t>85</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3" name="Rectangle 2"/>
          <p:cNvSpPr>
            <a:spLocks noGrp="1" noChangeArrowheads="1"/>
          </p:cNvSpPr>
          <p:nvPr>
            <p:ph type="title"/>
          </p:nvPr>
        </p:nvSpPr>
        <p:spPr>
          <a:xfrm>
            <a:off x="685799" y="76200"/>
            <a:ext cx="8641081" cy="1143000"/>
          </a:xfrm>
        </p:spPr>
        <p:txBody>
          <a:bodyPr/>
          <a:lstStyle/>
          <a:p>
            <a:pPr eaLnBrk="1" hangingPunct="1"/>
            <a:r>
              <a:rPr lang="en-US" sz="4800" dirty="0"/>
              <a:t>Comparison           2004  2017</a:t>
            </a:r>
            <a:endParaRPr lang="de-DE" sz="4800" dirty="0"/>
          </a:p>
        </p:txBody>
      </p:sp>
      <p:sp>
        <p:nvSpPr>
          <p:cNvPr id="25604" name="Rectangle 3"/>
          <p:cNvSpPr>
            <a:spLocks noGrp="1" noChangeArrowheads="1"/>
          </p:cNvSpPr>
          <p:nvPr>
            <p:ph type="body" idx="1"/>
          </p:nvPr>
        </p:nvSpPr>
        <p:spPr>
          <a:xfrm>
            <a:off x="66502" y="1524000"/>
            <a:ext cx="9077497" cy="4114800"/>
          </a:xfrm>
        </p:spPr>
        <p:txBody>
          <a:bodyPr/>
          <a:lstStyle/>
          <a:p>
            <a:pPr marL="681038" indent="-49213" eaLnBrk="1" hangingPunct="1">
              <a:spcAft>
                <a:spcPts val="0"/>
              </a:spcAft>
              <a:defRPr/>
            </a:pPr>
            <a:r>
              <a:rPr lang="en-US" b="1" dirty="0"/>
              <a:t>ontology +</a:t>
            </a:r>
            <a:r>
              <a:rPr lang="en-US" b="1" spc="200" dirty="0"/>
              <a:t> </a:t>
            </a:r>
            <a:r>
              <a:rPr lang="en-US" b="1" dirty="0"/>
              <a:t>Heidegger</a:t>
            </a:r>
            <a:r>
              <a:rPr lang="en-US" sz="1400" b="1" dirty="0"/>
              <a:t>  </a:t>
            </a:r>
            <a:r>
              <a:rPr lang="en-US" b="1" dirty="0"/>
              <a:t>		58K    414K</a:t>
            </a:r>
          </a:p>
          <a:p>
            <a:pPr marL="681038" indent="-49213" eaLnBrk="1" hangingPunct="1">
              <a:spcAft>
                <a:spcPts val="0"/>
              </a:spcAft>
              <a:defRPr/>
            </a:pPr>
            <a:r>
              <a:rPr lang="en-US" b="1" dirty="0"/>
              <a:t>ontology + Aristotle 	        		77K    439K</a:t>
            </a:r>
          </a:p>
          <a:p>
            <a:pPr marL="681038" indent="-49213" eaLnBrk="1" hangingPunct="1">
              <a:spcAft>
                <a:spcPts val="0"/>
              </a:spcAft>
              <a:defRPr/>
            </a:pPr>
            <a:r>
              <a:rPr lang="en-US" b="1" dirty="0"/>
              <a:t>ontology + philosophy	      327K    872K</a:t>
            </a:r>
          </a:p>
          <a:p>
            <a:pPr marL="681038" indent="-49213" eaLnBrk="1" hangingPunct="1">
              <a:spcAft>
                <a:spcPts val="0"/>
              </a:spcAft>
              <a:defRPr/>
            </a:pPr>
            <a:r>
              <a:rPr lang="de-DE" b="1" dirty="0"/>
              <a:t>ontology + software 	      468K   10.2M</a:t>
            </a:r>
          </a:p>
          <a:p>
            <a:pPr marL="681038" indent="-49213" eaLnBrk="1" hangingPunct="1">
              <a:spcAft>
                <a:spcPts val="0"/>
              </a:spcAft>
              <a:defRPr/>
            </a:pPr>
            <a:r>
              <a:rPr lang="en-US" b="1" dirty="0"/>
              <a:t>ontology + database	      	      594K   16.8M</a:t>
            </a:r>
          </a:p>
          <a:p>
            <a:pPr marL="341313" indent="-58738" eaLnBrk="1" hangingPunct="1">
              <a:defRPr/>
            </a:pPr>
            <a:endParaRPr lang="en-US" b="1" dirty="0"/>
          </a:p>
          <a:p>
            <a:pPr eaLnBrk="1" hangingPunct="1">
              <a:defRPr/>
            </a:pPr>
            <a:endParaRPr lang="de-DE" b="1" dirty="0"/>
          </a:p>
        </p:txBody>
      </p:sp>
      <p:cxnSp>
        <p:nvCxnSpPr>
          <p:cNvPr id="6" name="Straight Connector 5"/>
          <p:cNvCxnSpPr>
            <a:cxnSpLocks/>
          </p:cNvCxnSpPr>
          <p:nvPr/>
        </p:nvCxnSpPr>
        <p:spPr>
          <a:xfrm>
            <a:off x="7550725" y="76200"/>
            <a:ext cx="0" cy="6019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3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Third Cycle: Modern</a:t>
            </a:r>
          </a:p>
        </p:txBody>
      </p:sp>
      <p:sp>
        <p:nvSpPr>
          <p:cNvPr id="13315" name="Content Placeholder 2"/>
          <p:cNvSpPr>
            <a:spLocks noGrp="1"/>
          </p:cNvSpPr>
          <p:nvPr>
            <p:ph idx="1"/>
          </p:nvPr>
        </p:nvSpPr>
        <p:spPr>
          <a:xfrm>
            <a:off x="152400" y="5318125"/>
            <a:ext cx="9144000" cy="944563"/>
          </a:xfrm>
        </p:spPr>
        <p:txBody>
          <a:bodyPr/>
          <a:lstStyle/>
          <a:p>
            <a:r>
              <a:rPr lang="en-US" altLang="en-US" sz="2400" dirty="0"/>
              <a:t>     Bacon          Enlightenment          Hume     Kant, Fichte</a:t>
            </a:r>
          </a:p>
          <a:p>
            <a:r>
              <a:rPr lang="en-US" altLang="en-US" sz="2400" dirty="0"/>
              <a:t>  Descartes                                         Reid        Schelling</a:t>
            </a:r>
          </a:p>
          <a:p>
            <a:r>
              <a:rPr lang="en-US" altLang="en-US" sz="2400" dirty="0"/>
              <a:t>Locke, Leibniz                                                      Hegel</a:t>
            </a:r>
          </a:p>
          <a:p>
            <a:endParaRPr lang="en-US" altLang="en-US" sz="2400" dirty="0"/>
          </a:p>
          <a:p>
            <a:r>
              <a:rPr lang="en-US" altLang="en-US" sz="2400" dirty="0"/>
              <a:t>	</a:t>
            </a:r>
          </a:p>
        </p:txBody>
      </p:sp>
      <p:sp>
        <p:nvSpPr>
          <p:cNvPr id="4" name="Slide Number Placeholder 3"/>
          <p:cNvSpPr>
            <a:spLocks noGrp="1"/>
          </p:cNvSpPr>
          <p:nvPr>
            <p:ph type="sldNum" sz="quarter" idx="12"/>
          </p:nvPr>
        </p:nvSpPr>
        <p:spPr>
          <a:xfrm>
            <a:off x="67056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BE35F-E58C-4791-943C-BB233BC1572F}" type="slidenum">
              <a:rPr kumimoji="0" lang="de-DE" sz="14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317" name="Picture 2" descr="http://www.aaroncake.net/forum/uploaded/eng.zahir/2008551448_sine_wave.png"/>
          <p:cNvPicPr>
            <a:picLocks noChangeAspect="1" noChangeArrowheads="1"/>
          </p:cNvPicPr>
          <p:nvPr/>
        </p:nvPicPr>
        <p:blipFill>
          <a:blip r:embed="rId2">
            <a:extLst>
              <a:ext uri="{28A0092B-C50C-407E-A947-70E740481C1C}">
                <a14:useLocalDpi xmlns:a14="http://schemas.microsoft.com/office/drawing/2010/main" val="0"/>
              </a:ext>
            </a:extLst>
          </a:blip>
          <a:srcRect l="3789" r="41124"/>
          <a:stretch>
            <a:fillRect/>
          </a:stretch>
        </p:blipFill>
        <p:spPr bwMode="auto">
          <a:xfrm>
            <a:off x="1181100" y="1100138"/>
            <a:ext cx="6781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892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FR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10187</TotalTime>
  <Words>2153</Words>
  <Application>Microsoft Office PowerPoint</Application>
  <PresentationFormat>On-screen Show (4:3)</PresentationFormat>
  <Paragraphs>534</Paragraphs>
  <Slides>85</Slides>
  <Notes>34</Notes>
  <HiddenSlides>6</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85</vt:i4>
      </vt:variant>
    </vt:vector>
  </HeadingPairs>
  <TitlesOfParts>
    <vt:vector size="105" baseType="lpstr">
      <vt:lpstr>ＭＳ Ｐゴシック</vt:lpstr>
      <vt:lpstr>Arial</vt:lpstr>
      <vt:lpstr>Calibri</vt:lpstr>
      <vt:lpstr>Calibri Light</vt:lpstr>
      <vt:lpstr>Lora</vt:lpstr>
      <vt:lpstr>Open Sans</vt:lpstr>
      <vt:lpstr>Palatino Linotype</vt:lpstr>
      <vt:lpstr>Times New Roman</vt:lpstr>
      <vt:lpstr>Wingdings</vt:lpstr>
      <vt:lpstr>Office Theme</vt:lpstr>
      <vt:lpstr>1_Standarddesign</vt:lpstr>
      <vt:lpstr>1_Default Design</vt:lpstr>
      <vt:lpstr>2_Default Design</vt:lpstr>
      <vt:lpstr>6_Office Theme</vt:lpstr>
      <vt:lpstr>4_Office Theme</vt:lpstr>
      <vt:lpstr>AFRL</vt:lpstr>
      <vt:lpstr>Standarddesign</vt:lpstr>
      <vt:lpstr>16_Office Theme</vt:lpstr>
      <vt:lpstr>3_Office Theme</vt:lpstr>
      <vt:lpstr>2_Office Theme</vt:lpstr>
      <vt:lpstr>Four Phases of Philosophy and its Present State</vt:lpstr>
      <vt:lpstr>PowerPoint Presentation</vt:lpstr>
      <vt:lpstr>PowerPoint Presentation</vt:lpstr>
      <vt:lpstr>philosophy has passed, so far, through 4 cycles</vt:lpstr>
      <vt:lpstr>up and down, up and down …</vt:lpstr>
      <vt:lpstr>up and down, up and down …</vt:lpstr>
      <vt:lpstr>First Cycle: Ancient</vt:lpstr>
      <vt:lpstr>Second Cycle: Medieval</vt:lpstr>
      <vt:lpstr>Third Cycle: Modern</vt:lpstr>
      <vt:lpstr>Fourth Cycle (Continental)</vt:lpstr>
      <vt:lpstr>Fourth Cycle (Analytic)</vt:lpstr>
      <vt:lpstr> But the move to practical relevance brings fruits of its own In the 3rd cycle: the empirical method, differential calculus, Cartesian coordinate system …</vt:lpstr>
      <vt:lpstr>Philosophical mothership gives birth to empirical physics</vt:lpstr>
      <vt:lpstr>PowerPoint Presentation</vt:lpstr>
      <vt:lpstr>From here: Fourth Cycle (Continental)</vt:lpstr>
      <vt:lpstr>Philosophical mothership gives birth to the experimental psychology</vt:lpstr>
      <vt:lpstr>Birth of Psychology</vt:lpstr>
      <vt:lpstr>And from the Fourth Cycle (Analytic)</vt:lpstr>
      <vt:lpstr>Philosophical mothership gives birth to mathematical logic  and computer science</vt:lpstr>
      <vt:lpstr>in each phase of practical relevance </vt:lpstr>
      <vt:lpstr>PowerPoint Presentation</vt:lpstr>
      <vt:lpstr>PowerPoint Presentation</vt:lpstr>
      <vt:lpstr>PowerPoint Presentation</vt:lpstr>
      <vt:lpstr>unser augenblicklicher Stand</vt:lpstr>
      <vt:lpstr>Fourth cycle (Continental)</vt:lpstr>
      <vt:lpstr>where shall our saviour come from?</vt:lpstr>
      <vt:lpstr>          </vt:lpstr>
      <vt:lpstr>Maurizio Ferraris</vt:lpstr>
      <vt:lpstr>     ,           proof of God’s existence</vt:lpstr>
      <vt:lpstr>PowerPoint Presentation</vt:lpstr>
      <vt:lpstr>PowerPoint Presentation</vt:lpstr>
      <vt:lpstr>PowerPoint Presentation</vt:lpstr>
      <vt:lpstr>or from here? Fourth Cycle (Analytic)</vt:lpstr>
      <vt:lpstr>or, better, from here? Fourth Cycle (Austro-Polish)</vt:lpstr>
      <vt:lpstr>Husserl’s 3rd Logical Investigation</vt:lpstr>
      <vt:lpstr>PowerPoint Presentation</vt:lpstr>
      <vt:lpstr>Philosophical mothership gives birth to new discipline of applied formal ontology</vt:lpstr>
      <vt:lpstr>PowerPoint Presentation</vt:lpstr>
      <vt:lpstr>PowerPoint Presentation</vt:lpstr>
      <vt:lpstr>Husserl’s 3rd Logical Investigation</vt:lpstr>
      <vt:lpstr>PowerPoint Presentation</vt:lpstr>
      <vt:lpstr>PowerPoint Presentation</vt:lpstr>
      <vt:lpstr>PowerPoint Presentation</vt:lpstr>
      <vt:lpstr>PowerPoint Presentation</vt:lpstr>
      <vt:lpstr>PowerPoint Presentation</vt:lpstr>
      <vt:lpstr>A. Cheyer and T. Gruber, “Siri: An Ontology-Driven Application for the Masses”</vt:lpstr>
      <vt:lpstr>Formal Ontology in Information Systems: Proceedings of the First International Conference (FOIS 1998), Trento, Italy IOS Press</vt:lpstr>
      <vt:lpstr>PowerPoint Presentation</vt:lpstr>
      <vt:lpstr>PowerPoint Presentation</vt:lpstr>
      <vt:lpstr>Philosophical mothership gives birth to new discipline of applied formal ontology</vt:lpstr>
      <vt:lpstr>PowerPoint Presentation</vt:lpstr>
      <vt:lpstr>PowerPoint Presentation</vt:lpstr>
      <vt:lpstr>first version, Geneva: 1978</vt:lpstr>
      <vt:lpstr>PowerPoint Presentation</vt:lpstr>
      <vt:lpstr>PowerPoint Presentation</vt:lpstr>
      <vt:lpstr>PowerPoint Presentation</vt:lpstr>
      <vt:lpstr>2002 Founding of IFOMIS </vt:lpstr>
      <vt:lpstr>2003: Founding of LAO</vt:lpstr>
      <vt:lpstr>Founded 2016: JSCSO</vt:lpstr>
      <vt:lpstr>2015: Founding of ICFO</vt:lpstr>
      <vt:lpstr>hub and spokes strategy for ontology development</vt:lpstr>
      <vt:lpstr>PowerPoint Presentation</vt:lpstr>
      <vt:lpstr>PowerPoint Presentation</vt:lpstr>
      <vt:lpstr>PowerPoint Presentation</vt:lpstr>
      <vt:lpstr>PowerPoint Presentation</vt:lpstr>
      <vt:lpstr>PowerPoint Presentation</vt:lpstr>
      <vt:lpstr>examples of the hub-and-spokes strategy applied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vt:lpstr>
      <vt:lpstr>PowerPoint Presentation</vt:lpstr>
      <vt:lpstr>PowerPoint Presentation</vt:lpstr>
      <vt:lpstr>PowerPoint Presentation</vt:lpstr>
      <vt:lpstr>PowerPoint Presentation</vt:lpstr>
      <vt:lpstr>Google hits 2004</vt:lpstr>
      <vt:lpstr>Google hits 2004</vt:lpstr>
      <vt:lpstr>Comparison           2004  2017</vt:lpstr>
      <vt:lpstr>Comparison           2004  2017</vt:lpstr>
      <vt:lpstr>Comparison           2004  2017</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Philosophome</dc:title>
  <dc:creator>phismith@buffalo.edu</dc:creator>
  <cp:lastModifiedBy>Barry Smith</cp:lastModifiedBy>
  <cp:revision>278</cp:revision>
  <cp:lastPrinted>2017-06-01T16:34:24Z</cp:lastPrinted>
  <dcterms:created xsi:type="dcterms:W3CDTF">2013-12-22T18:34:33Z</dcterms:created>
  <dcterms:modified xsi:type="dcterms:W3CDTF">2017-06-02T13:35:05Z</dcterms:modified>
</cp:coreProperties>
</file>