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 id="2147483668" r:id="rId3"/>
    <p:sldMasterId id="2147483679" r:id="rId4"/>
  </p:sldMasterIdLst>
  <p:notesMasterIdLst>
    <p:notesMasterId r:id="rId21"/>
  </p:notesMasterIdLst>
  <p:sldIdLst>
    <p:sldId id="390" r:id="rId5"/>
    <p:sldId id="380" r:id="rId6"/>
    <p:sldId id="376" r:id="rId7"/>
    <p:sldId id="377" r:id="rId8"/>
    <p:sldId id="378" r:id="rId9"/>
    <p:sldId id="388" r:id="rId10"/>
    <p:sldId id="385" r:id="rId11"/>
    <p:sldId id="387" r:id="rId12"/>
    <p:sldId id="386" r:id="rId13"/>
    <p:sldId id="381" r:id="rId14"/>
    <p:sldId id="370" r:id="rId15"/>
    <p:sldId id="383" r:id="rId16"/>
    <p:sldId id="371" r:id="rId17"/>
    <p:sldId id="374" r:id="rId18"/>
    <p:sldId id="373" r:id="rId19"/>
    <p:sldId id="3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Ta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163" autoAdjust="0"/>
  </p:normalViewPr>
  <p:slideViewPr>
    <p:cSldViewPr snapToGrid="0">
      <p:cViewPr>
        <p:scale>
          <a:sx n="42" d="100"/>
          <a:sy n="42" d="100"/>
        </p:scale>
        <p:origin x="2196" y="1446"/>
      </p:cViewPr>
      <p:guideLst>
        <p:guide orient="horz" pos="2160"/>
        <p:guide pos="3840"/>
      </p:guideLst>
    </p:cSldViewPr>
  </p:slideViewPr>
  <p:notesTextViewPr>
    <p:cViewPr>
      <p:scale>
        <a:sx n="1" d="1"/>
        <a:sy n="1" d="1"/>
      </p:scale>
      <p:origin x="0" y="0"/>
    </p:cViewPr>
  </p:notesTextViewPr>
  <p:sorterViewPr>
    <p:cViewPr>
      <p:scale>
        <a:sx n="100" d="100"/>
        <a:sy n="100" d="100"/>
      </p:scale>
      <p:origin x="0" y="-111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1D784E-A43A-435F-A84D-7635229CC6D5}" type="doc">
      <dgm:prSet loTypeId="urn:microsoft.com/office/officeart/2005/8/layout/process1" loCatId="process" qsTypeId="urn:microsoft.com/office/officeart/2005/8/quickstyle/simple1" qsCatId="simple" csTypeId="urn:microsoft.com/office/officeart/2005/8/colors/accent1_2" csCatId="accent1" phldr="1"/>
      <dgm:spPr/>
    </dgm:pt>
    <dgm:pt modelId="{BCCEA671-9D22-4171-AD72-9B1A0D5B05F3}">
      <dgm:prSet phldrT="[Text]" custT="1">
        <dgm:style>
          <a:lnRef idx="2">
            <a:schemeClr val="accent2"/>
          </a:lnRef>
          <a:fillRef idx="1">
            <a:schemeClr val="lt1"/>
          </a:fillRef>
          <a:effectRef idx="0">
            <a:schemeClr val="accent2"/>
          </a:effectRef>
          <a:fontRef idx="minor">
            <a:schemeClr val="dk1"/>
          </a:fontRef>
        </dgm:style>
      </dgm:prSet>
      <dgm:spPr>
        <a:ln>
          <a:solidFill>
            <a:schemeClr val="accent2">
              <a:lumMod val="75000"/>
            </a:schemeClr>
          </a:solidFill>
        </a:ln>
      </dgm:spPr>
      <dgm:t>
        <a:bodyPr/>
        <a:lstStyle/>
        <a:p>
          <a:r>
            <a:rPr lang="en-US" sz="1200" b="1" dirty="0" smtClean="0">
              <a:solidFill>
                <a:schemeClr val="tx2">
                  <a:lumMod val="75000"/>
                </a:schemeClr>
              </a:solidFill>
            </a:rPr>
            <a:t>Aligned Data Received</a:t>
          </a:r>
          <a:endParaRPr lang="en-US" sz="1200" b="1" dirty="0">
            <a:solidFill>
              <a:schemeClr val="tx2">
                <a:lumMod val="75000"/>
              </a:schemeClr>
            </a:solidFill>
          </a:endParaRPr>
        </a:p>
      </dgm:t>
    </dgm:pt>
    <dgm:pt modelId="{8B5F1AF2-F7C5-4D4F-967E-76C14AE2F31B}" type="parTrans" cxnId="{C4BBA8AD-E516-40AA-8D17-2AD2FD3E9095}">
      <dgm:prSet/>
      <dgm:spPr/>
      <dgm:t>
        <a:bodyPr/>
        <a:lstStyle/>
        <a:p>
          <a:endParaRPr lang="en-US"/>
        </a:p>
      </dgm:t>
    </dgm:pt>
    <dgm:pt modelId="{A397CC6F-3D2A-4596-8CE7-20EDBC008683}" type="sibTrans" cxnId="{C4BBA8AD-E516-40AA-8D17-2AD2FD3E9095}">
      <dgm:prSet/>
      <dgm:spPr>
        <a:solidFill>
          <a:schemeClr val="tx2">
            <a:lumMod val="75000"/>
          </a:schemeClr>
        </a:solidFill>
        <a:ln>
          <a:solidFill>
            <a:schemeClr val="tx1"/>
          </a:solidFill>
        </a:ln>
      </dgm:spPr>
      <dgm:t>
        <a:bodyPr/>
        <a:lstStyle/>
        <a:p>
          <a:endParaRPr lang="en-US" dirty="0"/>
        </a:p>
      </dgm:t>
    </dgm:pt>
    <dgm:pt modelId="{3DDB59C0-6AE4-4F03-996F-DB13FE20F449}">
      <dgm:prSet phldrT="[Text]" custT="1">
        <dgm:style>
          <a:lnRef idx="2">
            <a:schemeClr val="accent4"/>
          </a:lnRef>
          <a:fillRef idx="1">
            <a:schemeClr val="lt1"/>
          </a:fillRef>
          <a:effectRef idx="0">
            <a:schemeClr val="accent4"/>
          </a:effectRef>
          <a:fontRef idx="minor">
            <a:schemeClr val="dk1"/>
          </a:fontRef>
        </dgm:style>
      </dgm:prSet>
      <dgm:spPr>
        <a:ln>
          <a:solidFill>
            <a:schemeClr val="accent2">
              <a:lumMod val="75000"/>
            </a:schemeClr>
          </a:solidFill>
        </a:ln>
      </dgm:spPr>
      <dgm:t>
        <a:bodyPr/>
        <a:lstStyle/>
        <a:p>
          <a:r>
            <a:rPr lang="en-US" sz="1200" b="1" dirty="0" smtClean="0">
              <a:solidFill>
                <a:schemeClr val="tx2">
                  <a:lumMod val="75000"/>
                </a:schemeClr>
              </a:solidFill>
            </a:rPr>
            <a:t>Computation of Similarity Scores</a:t>
          </a:r>
          <a:endParaRPr lang="en-US" sz="1200" b="1" dirty="0">
            <a:solidFill>
              <a:schemeClr val="tx2">
                <a:lumMod val="75000"/>
              </a:schemeClr>
            </a:solidFill>
          </a:endParaRPr>
        </a:p>
      </dgm:t>
    </dgm:pt>
    <dgm:pt modelId="{E7DAFF4C-77D3-44CB-A61D-2C4216EFFBD7}" type="parTrans" cxnId="{6F1333FD-CA9E-42C5-AA1F-3A9E4861A3E8}">
      <dgm:prSet/>
      <dgm:spPr/>
      <dgm:t>
        <a:bodyPr/>
        <a:lstStyle/>
        <a:p>
          <a:endParaRPr lang="en-US"/>
        </a:p>
      </dgm:t>
    </dgm:pt>
    <dgm:pt modelId="{6ED38441-7A02-4185-B3A8-7FEC6728C5B1}" type="sibTrans" cxnId="{6F1333FD-CA9E-42C5-AA1F-3A9E4861A3E8}">
      <dgm:prSet/>
      <dgm:spPr>
        <a:solidFill>
          <a:schemeClr val="tx2">
            <a:lumMod val="75000"/>
          </a:schemeClr>
        </a:solidFill>
        <a:ln>
          <a:solidFill>
            <a:schemeClr val="tx1"/>
          </a:solidFill>
        </a:ln>
      </dgm:spPr>
      <dgm:t>
        <a:bodyPr/>
        <a:lstStyle/>
        <a:p>
          <a:endParaRPr lang="en-US" dirty="0"/>
        </a:p>
      </dgm:t>
    </dgm:pt>
    <dgm:pt modelId="{F1012337-DE61-40DE-AE78-3A4EA7BBC56C}">
      <dgm:prSet phldrT="[Text]" custT="1">
        <dgm:style>
          <a:lnRef idx="2">
            <a:schemeClr val="accent4"/>
          </a:lnRef>
          <a:fillRef idx="1">
            <a:schemeClr val="lt1"/>
          </a:fillRef>
          <a:effectRef idx="0">
            <a:schemeClr val="accent4"/>
          </a:effectRef>
          <a:fontRef idx="minor">
            <a:schemeClr val="dk1"/>
          </a:fontRef>
        </dgm:style>
      </dgm:prSet>
      <dgm:spPr>
        <a:ln>
          <a:solidFill>
            <a:schemeClr val="accent2">
              <a:lumMod val="75000"/>
            </a:schemeClr>
          </a:solidFill>
        </a:ln>
      </dgm:spPr>
      <dgm:t>
        <a:bodyPr/>
        <a:lstStyle/>
        <a:p>
          <a:r>
            <a:rPr lang="en-US" sz="1200" b="1" dirty="0" smtClean="0">
              <a:solidFill>
                <a:schemeClr val="tx2">
                  <a:lumMod val="75000"/>
                </a:schemeClr>
              </a:solidFill>
            </a:rPr>
            <a:t>Association Problem Formulated</a:t>
          </a:r>
          <a:endParaRPr lang="en-US" sz="1200" b="1" dirty="0">
            <a:solidFill>
              <a:schemeClr val="tx2">
                <a:lumMod val="75000"/>
              </a:schemeClr>
            </a:solidFill>
          </a:endParaRPr>
        </a:p>
      </dgm:t>
    </dgm:pt>
    <dgm:pt modelId="{19B0DB23-D30A-4954-93AA-F3433F769E26}" type="parTrans" cxnId="{28078482-0817-4D8B-884B-432A3E52AF73}">
      <dgm:prSet/>
      <dgm:spPr/>
      <dgm:t>
        <a:bodyPr/>
        <a:lstStyle/>
        <a:p>
          <a:endParaRPr lang="en-US"/>
        </a:p>
      </dgm:t>
    </dgm:pt>
    <dgm:pt modelId="{C2FA7F8D-82D2-4C01-A8CA-D659AF52F848}" type="sibTrans" cxnId="{28078482-0817-4D8B-884B-432A3E52AF73}">
      <dgm:prSet/>
      <dgm:spPr>
        <a:solidFill>
          <a:schemeClr val="tx2">
            <a:lumMod val="75000"/>
          </a:schemeClr>
        </a:solidFill>
        <a:ln>
          <a:solidFill>
            <a:schemeClr val="tx1"/>
          </a:solidFill>
        </a:ln>
      </dgm:spPr>
      <dgm:t>
        <a:bodyPr/>
        <a:lstStyle/>
        <a:p>
          <a:endParaRPr lang="en-US" dirty="0"/>
        </a:p>
      </dgm:t>
    </dgm:pt>
    <dgm:pt modelId="{3450F555-13E5-4595-A4D9-026370094989}">
      <dgm:prSet phldrT="[Text]" custT="1">
        <dgm:style>
          <a:lnRef idx="2">
            <a:schemeClr val="accent4"/>
          </a:lnRef>
          <a:fillRef idx="1">
            <a:schemeClr val="lt1"/>
          </a:fillRef>
          <a:effectRef idx="0">
            <a:schemeClr val="accent4"/>
          </a:effectRef>
          <a:fontRef idx="minor">
            <a:schemeClr val="dk1"/>
          </a:fontRef>
        </dgm:style>
      </dgm:prSet>
      <dgm:spPr>
        <a:ln>
          <a:solidFill>
            <a:schemeClr val="accent2">
              <a:lumMod val="75000"/>
            </a:schemeClr>
          </a:solidFill>
        </a:ln>
      </dgm:spPr>
      <dgm:t>
        <a:bodyPr/>
        <a:lstStyle/>
        <a:p>
          <a:r>
            <a:rPr lang="en-US" sz="1200" b="1" dirty="0" smtClean="0">
              <a:solidFill>
                <a:schemeClr val="tx2">
                  <a:lumMod val="75000"/>
                </a:schemeClr>
              </a:solidFill>
            </a:rPr>
            <a:t>Association Problem solved</a:t>
          </a:r>
          <a:endParaRPr lang="en-US" sz="1200" b="1" dirty="0">
            <a:solidFill>
              <a:schemeClr val="tx2">
                <a:lumMod val="75000"/>
              </a:schemeClr>
            </a:solidFill>
          </a:endParaRPr>
        </a:p>
      </dgm:t>
    </dgm:pt>
    <dgm:pt modelId="{AA8E6F28-D808-42EB-9B34-85ED43EF7134}" type="parTrans" cxnId="{CDD5418E-7F52-4D1F-AA37-C7360C93C5F7}">
      <dgm:prSet/>
      <dgm:spPr/>
      <dgm:t>
        <a:bodyPr/>
        <a:lstStyle/>
        <a:p>
          <a:endParaRPr lang="en-US"/>
        </a:p>
      </dgm:t>
    </dgm:pt>
    <dgm:pt modelId="{2B94E608-6CDA-4EDB-A6FB-01AFD7D8E748}" type="sibTrans" cxnId="{CDD5418E-7F52-4D1F-AA37-C7360C93C5F7}">
      <dgm:prSet/>
      <dgm:spPr>
        <a:solidFill>
          <a:schemeClr val="tx2">
            <a:lumMod val="75000"/>
          </a:schemeClr>
        </a:solidFill>
        <a:ln>
          <a:solidFill>
            <a:schemeClr val="tx1"/>
          </a:solidFill>
        </a:ln>
      </dgm:spPr>
      <dgm:t>
        <a:bodyPr/>
        <a:lstStyle/>
        <a:p>
          <a:endParaRPr lang="en-US" dirty="0"/>
        </a:p>
      </dgm:t>
    </dgm:pt>
    <dgm:pt modelId="{C91150FC-5EA7-41BA-89D9-EAE3D93C9445}">
      <dgm:prSet phldrT="[Text]" custT="1">
        <dgm:style>
          <a:lnRef idx="2">
            <a:schemeClr val="accent4"/>
          </a:lnRef>
          <a:fillRef idx="1">
            <a:schemeClr val="lt1"/>
          </a:fillRef>
          <a:effectRef idx="0">
            <a:schemeClr val="accent4"/>
          </a:effectRef>
          <a:fontRef idx="minor">
            <a:schemeClr val="dk1"/>
          </a:fontRef>
        </dgm:style>
      </dgm:prSet>
      <dgm:spPr>
        <a:ln>
          <a:solidFill>
            <a:schemeClr val="accent2">
              <a:lumMod val="75000"/>
            </a:schemeClr>
          </a:solidFill>
        </a:ln>
      </dgm:spPr>
      <dgm:t>
        <a:bodyPr/>
        <a:lstStyle/>
        <a:p>
          <a:r>
            <a:rPr lang="en-US" sz="1200" b="1" dirty="0" smtClean="0">
              <a:solidFill>
                <a:schemeClr val="tx2">
                  <a:lumMod val="75000"/>
                </a:schemeClr>
              </a:solidFill>
            </a:rPr>
            <a:t>Solution used to cluster entities for Evidentiary Graph representation</a:t>
          </a:r>
          <a:endParaRPr lang="en-US" sz="1200" b="1" dirty="0">
            <a:solidFill>
              <a:schemeClr val="tx2">
                <a:lumMod val="75000"/>
              </a:schemeClr>
            </a:solidFill>
          </a:endParaRPr>
        </a:p>
      </dgm:t>
    </dgm:pt>
    <dgm:pt modelId="{F5CD21C5-2248-40B4-9B82-B4FC2EF7E458}" type="parTrans" cxnId="{D7A4DEC1-C0DE-4328-A775-E74EF7552F2D}">
      <dgm:prSet/>
      <dgm:spPr/>
      <dgm:t>
        <a:bodyPr/>
        <a:lstStyle/>
        <a:p>
          <a:endParaRPr lang="en-US"/>
        </a:p>
      </dgm:t>
    </dgm:pt>
    <dgm:pt modelId="{77D737ED-0284-4287-A3F1-2CB3B7607346}" type="sibTrans" cxnId="{D7A4DEC1-C0DE-4328-A775-E74EF7552F2D}">
      <dgm:prSet/>
      <dgm:spPr/>
      <dgm:t>
        <a:bodyPr/>
        <a:lstStyle/>
        <a:p>
          <a:endParaRPr lang="en-US"/>
        </a:p>
      </dgm:t>
    </dgm:pt>
    <dgm:pt modelId="{50EE550C-BD41-475A-B606-C60771132D42}" type="pres">
      <dgm:prSet presAssocID="{CB1D784E-A43A-435F-A84D-7635229CC6D5}" presName="Name0" presStyleCnt="0">
        <dgm:presLayoutVars>
          <dgm:dir/>
          <dgm:resizeHandles val="exact"/>
        </dgm:presLayoutVars>
      </dgm:prSet>
      <dgm:spPr/>
    </dgm:pt>
    <dgm:pt modelId="{1AEF030F-6574-4006-9678-28A9536138A1}" type="pres">
      <dgm:prSet presAssocID="{BCCEA671-9D22-4171-AD72-9B1A0D5B05F3}" presName="node" presStyleLbl="node1" presStyleIdx="0" presStyleCnt="5">
        <dgm:presLayoutVars>
          <dgm:bulletEnabled val="1"/>
        </dgm:presLayoutVars>
      </dgm:prSet>
      <dgm:spPr/>
      <dgm:t>
        <a:bodyPr/>
        <a:lstStyle/>
        <a:p>
          <a:endParaRPr lang="en-US"/>
        </a:p>
      </dgm:t>
    </dgm:pt>
    <dgm:pt modelId="{583F121D-A66F-4E8C-9912-DAB28C5B7B61}" type="pres">
      <dgm:prSet presAssocID="{A397CC6F-3D2A-4596-8CE7-20EDBC008683}" presName="sibTrans" presStyleLbl="sibTrans2D1" presStyleIdx="0" presStyleCnt="4"/>
      <dgm:spPr/>
      <dgm:t>
        <a:bodyPr/>
        <a:lstStyle/>
        <a:p>
          <a:endParaRPr lang="en-US"/>
        </a:p>
      </dgm:t>
    </dgm:pt>
    <dgm:pt modelId="{552A246E-CB06-4492-AB09-9DFCD1AC6A19}" type="pres">
      <dgm:prSet presAssocID="{A397CC6F-3D2A-4596-8CE7-20EDBC008683}" presName="connectorText" presStyleLbl="sibTrans2D1" presStyleIdx="0" presStyleCnt="4"/>
      <dgm:spPr/>
      <dgm:t>
        <a:bodyPr/>
        <a:lstStyle/>
        <a:p>
          <a:endParaRPr lang="en-US"/>
        </a:p>
      </dgm:t>
    </dgm:pt>
    <dgm:pt modelId="{A357F918-EA85-4E9C-8629-9616AE66ED9E}" type="pres">
      <dgm:prSet presAssocID="{3DDB59C0-6AE4-4F03-996F-DB13FE20F449}" presName="node" presStyleLbl="node1" presStyleIdx="1" presStyleCnt="5">
        <dgm:presLayoutVars>
          <dgm:bulletEnabled val="1"/>
        </dgm:presLayoutVars>
      </dgm:prSet>
      <dgm:spPr/>
      <dgm:t>
        <a:bodyPr/>
        <a:lstStyle/>
        <a:p>
          <a:endParaRPr lang="en-US"/>
        </a:p>
      </dgm:t>
    </dgm:pt>
    <dgm:pt modelId="{EDF97B7E-FF42-40E0-93E0-3A73DE535B4D}" type="pres">
      <dgm:prSet presAssocID="{6ED38441-7A02-4185-B3A8-7FEC6728C5B1}" presName="sibTrans" presStyleLbl="sibTrans2D1" presStyleIdx="1" presStyleCnt="4"/>
      <dgm:spPr/>
      <dgm:t>
        <a:bodyPr/>
        <a:lstStyle/>
        <a:p>
          <a:endParaRPr lang="en-US"/>
        </a:p>
      </dgm:t>
    </dgm:pt>
    <dgm:pt modelId="{F0CBA49B-DCAB-4106-A701-2BD0C5DC22D0}" type="pres">
      <dgm:prSet presAssocID="{6ED38441-7A02-4185-B3A8-7FEC6728C5B1}" presName="connectorText" presStyleLbl="sibTrans2D1" presStyleIdx="1" presStyleCnt="4"/>
      <dgm:spPr/>
      <dgm:t>
        <a:bodyPr/>
        <a:lstStyle/>
        <a:p>
          <a:endParaRPr lang="en-US"/>
        </a:p>
      </dgm:t>
    </dgm:pt>
    <dgm:pt modelId="{76B5F9D6-B5CE-473F-8F65-518599A8BD59}" type="pres">
      <dgm:prSet presAssocID="{F1012337-DE61-40DE-AE78-3A4EA7BBC56C}" presName="node" presStyleLbl="node1" presStyleIdx="2" presStyleCnt="5">
        <dgm:presLayoutVars>
          <dgm:bulletEnabled val="1"/>
        </dgm:presLayoutVars>
      </dgm:prSet>
      <dgm:spPr/>
      <dgm:t>
        <a:bodyPr/>
        <a:lstStyle/>
        <a:p>
          <a:endParaRPr lang="en-US"/>
        </a:p>
      </dgm:t>
    </dgm:pt>
    <dgm:pt modelId="{B362553C-EDF1-42CA-B44A-FB933BEC2302}" type="pres">
      <dgm:prSet presAssocID="{C2FA7F8D-82D2-4C01-A8CA-D659AF52F848}" presName="sibTrans" presStyleLbl="sibTrans2D1" presStyleIdx="2" presStyleCnt="4"/>
      <dgm:spPr/>
      <dgm:t>
        <a:bodyPr/>
        <a:lstStyle/>
        <a:p>
          <a:endParaRPr lang="en-US"/>
        </a:p>
      </dgm:t>
    </dgm:pt>
    <dgm:pt modelId="{85AA8FB6-05C1-41EE-B11F-D80692DD184C}" type="pres">
      <dgm:prSet presAssocID="{C2FA7F8D-82D2-4C01-A8CA-D659AF52F848}" presName="connectorText" presStyleLbl="sibTrans2D1" presStyleIdx="2" presStyleCnt="4"/>
      <dgm:spPr/>
      <dgm:t>
        <a:bodyPr/>
        <a:lstStyle/>
        <a:p>
          <a:endParaRPr lang="en-US"/>
        </a:p>
      </dgm:t>
    </dgm:pt>
    <dgm:pt modelId="{653191D1-1B08-4391-BE79-81FFF3E7BB96}" type="pres">
      <dgm:prSet presAssocID="{3450F555-13E5-4595-A4D9-026370094989}" presName="node" presStyleLbl="node1" presStyleIdx="3" presStyleCnt="5">
        <dgm:presLayoutVars>
          <dgm:bulletEnabled val="1"/>
        </dgm:presLayoutVars>
      </dgm:prSet>
      <dgm:spPr/>
      <dgm:t>
        <a:bodyPr/>
        <a:lstStyle/>
        <a:p>
          <a:endParaRPr lang="en-US"/>
        </a:p>
      </dgm:t>
    </dgm:pt>
    <dgm:pt modelId="{533FEBE6-B5E2-433E-9DC2-7CDFF6634096}" type="pres">
      <dgm:prSet presAssocID="{2B94E608-6CDA-4EDB-A6FB-01AFD7D8E748}" presName="sibTrans" presStyleLbl="sibTrans2D1" presStyleIdx="3" presStyleCnt="4"/>
      <dgm:spPr/>
      <dgm:t>
        <a:bodyPr/>
        <a:lstStyle/>
        <a:p>
          <a:endParaRPr lang="en-US"/>
        </a:p>
      </dgm:t>
    </dgm:pt>
    <dgm:pt modelId="{BA08A122-FEF0-4982-9874-B2515D6272A3}" type="pres">
      <dgm:prSet presAssocID="{2B94E608-6CDA-4EDB-A6FB-01AFD7D8E748}" presName="connectorText" presStyleLbl="sibTrans2D1" presStyleIdx="3" presStyleCnt="4"/>
      <dgm:spPr/>
      <dgm:t>
        <a:bodyPr/>
        <a:lstStyle/>
        <a:p>
          <a:endParaRPr lang="en-US"/>
        </a:p>
      </dgm:t>
    </dgm:pt>
    <dgm:pt modelId="{4F474517-F11C-4783-94CC-9F9058BBAAA9}" type="pres">
      <dgm:prSet presAssocID="{C91150FC-5EA7-41BA-89D9-EAE3D93C9445}" presName="node" presStyleLbl="node1" presStyleIdx="4" presStyleCnt="5">
        <dgm:presLayoutVars>
          <dgm:bulletEnabled val="1"/>
        </dgm:presLayoutVars>
      </dgm:prSet>
      <dgm:spPr/>
      <dgm:t>
        <a:bodyPr/>
        <a:lstStyle/>
        <a:p>
          <a:endParaRPr lang="en-US"/>
        </a:p>
      </dgm:t>
    </dgm:pt>
  </dgm:ptLst>
  <dgm:cxnLst>
    <dgm:cxn modelId="{934B8775-FA3A-464C-8E9D-6CF085105D56}" type="presOf" srcId="{6ED38441-7A02-4185-B3A8-7FEC6728C5B1}" destId="{EDF97B7E-FF42-40E0-93E0-3A73DE535B4D}" srcOrd="0" destOrd="0" presId="urn:microsoft.com/office/officeart/2005/8/layout/process1"/>
    <dgm:cxn modelId="{28078482-0817-4D8B-884B-432A3E52AF73}" srcId="{CB1D784E-A43A-435F-A84D-7635229CC6D5}" destId="{F1012337-DE61-40DE-AE78-3A4EA7BBC56C}" srcOrd="2" destOrd="0" parTransId="{19B0DB23-D30A-4954-93AA-F3433F769E26}" sibTransId="{C2FA7F8D-82D2-4C01-A8CA-D659AF52F848}"/>
    <dgm:cxn modelId="{C4BBA8AD-E516-40AA-8D17-2AD2FD3E9095}" srcId="{CB1D784E-A43A-435F-A84D-7635229CC6D5}" destId="{BCCEA671-9D22-4171-AD72-9B1A0D5B05F3}" srcOrd="0" destOrd="0" parTransId="{8B5F1AF2-F7C5-4D4F-967E-76C14AE2F31B}" sibTransId="{A397CC6F-3D2A-4596-8CE7-20EDBC008683}"/>
    <dgm:cxn modelId="{BC76B5FA-2D11-47C4-B864-62564021B277}" type="presOf" srcId="{C2FA7F8D-82D2-4C01-A8CA-D659AF52F848}" destId="{B362553C-EDF1-42CA-B44A-FB933BEC2302}" srcOrd="0" destOrd="0" presId="urn:microsoft.com/office/officeart/2005/8/layout/process1"/>
    <dgm:cxn modelId="{D7A4DEC1-C0DE-4328-A775-E74EF7552F2D}" srcId="{CB1D784E-A43A-435F-A84D-7635229CC6D5}" destId="{C91150FC-5EA7-41BA-89D9-EAE3D93C9445}" srcOrd="4" destOrd="0" parTransId="{F5CD21C5-2248-40B4-9B82-B4FC2EF7E458}" sibTransId="{77D737ED-0284-4287-A3F1-2CB3B7607346}"/>
    <dgm:cxn modelId="{B393850B-45E8-4A0D-802C-9BB47BF1BA2C}" type="presOf" srcId="{2B94E608-6CDA-4EDB-A6FB-01AFD7D8E748}" destId="{BA08A122-FEF0-4982-9874-B2515D6272A3}" srcOrd="1" destOrd="0" presId="urn:microsoft.com/office/officeart/2005/8/layout/process1"/>
    <dgm:cxn modelId="{C84F7B03-11DC-41C3-B0C3-5690D4598E4B}" type="presOf" srcId="{CB1D784E-A43A-435F-A84D-7635229CC6D5}" destId="{50EE550C-BD41-475A-B606-C60771132D42}" srcOrd="0" destOrd="0" presId="urn:microsoft.com/office/officeart/2005/8/layout/process1"/>
    <dgm:cxn modelId="{6FF9FB74-679E-4113-A159-5BAE7FDB705B}" type="presOf" srcId="{A397CC6F-3D2A-4596-8CE7-20EDBC008683}" destId="{583F121D-A66F-4E8C-9912-DAB28C5B7B61}" srcOrd="0" destOrd="0" presId="urn:microsoft.com/office/officeart/2005/8/layout/process1"/>
    <dgm:cxn modelId="{78550F9D-9891-4BC0-991C-E3018B2668B5}" type="presOf" srcId="{A397CC6F-3D2A-4596-8CE7-20EDBC008683}" destId="{552A246E-CB06-4492-AB09-9DFCD1AC6A19}" srcOrd="1" destOrd="0" presId="urn:microsoft.com/office/officeart/2005/8/layout/process1"/>
    <dgm:cxn modelId="{4414B9D7-9FF1-4A40-BD65-90BE2ECB092F}" type="presOf" srcId="{6ED38441-7A02-4185-B3A8-7FEC6728C5B1}" destId="{F0CBA49B-DCAB-4106-A701-2BD0C5DC22D0}" srcOrd="1" destOrd="0" presId="urn:microsoft.com/office/officeart/2005/8/layout/process1"/>
    <dgm:cxn modelId="{1272C7C7-6CEB-4AB1-B983-6203169B7CB8}" type="presOf" srcId="{C91150FC-5EA7-41BA-89D9-EAE3D93C9445}" destId="{4F474517-F11C-4783-94CC-9F9058BBAAA9}" srcOrd="0" destOrd="0" presId="urn:microsoft.com/office/officeart/2005/8/layout/process1"/>
    <dgm:cxn modelId="{6F1333FD-CA9E-42C5-AA1F-3A9E4861A3E8}" srcId="{CB1D784E-A43A-435F-A84D-7635229CC6D5}" destId="{3DDB59C0-6AE4-4F03-996F-DB13FE20F449}" srcOrd="1" destOrd="0" parTransId="{E7DAFF4C-77D3-44CB-A61D-2C4216EFFBD7}" sibTransId="{6ED38441-7A02-4185-B3A8-7FEC6728C5B1}"/>
    <dgm:cxn modelId="{6C30E5AD-450A-4968-8C57-019F82A93954}" type="presOf" srcId="{F1012337-DE61-40DE-AE78-3A4EA7BBC56C}" destId="{76B5F9D6-B5CE-473F-8F65-518599A8BD59}" srcOrd="0" destOrd="0" presId="urn:microsoft.com/office/officeart/2005/8/layout/process1"/>
    <dgm:cxn modelId="{3D639221-D079-445A-8FE1-2C5EAA1EFB55}" type="presOf" srcId="{BCCEA671-9D22-4171-AD72-9B1A0D5B05F3}" destId="{1AEF030F-6574-4006-9678-28A9536138A1}" srcOrd="0" destOrd="0" presId="urn:microsoft.com/office/officeart/2005/8/layout/process1"/>
    <dgm:cxn modelId="{AE2349E8-9729-4815-A04A-6A81F1FBB5FE}" type="presOf" srcId="{3DDB59C0-6AE4-4F03-996F-DB13FE20F449}" destId="{A357F918-EA85-4E9C-8629-9616AE66ED9E}" srcOrd="0" destOrd="0" presId="urn:microsoft.com/office/officeart/2005/8/layout/process1"/>
    <dgm:cxn modelId="{3DB1AF28-7341-4222-BC64-666286FA72B7}" type="presOf" srcId="{3450F555-13E5-4595-A4D9-026370094989}" destId="{653191D1-1B08-4391-BE79-81FFF3E7BB96}" srcOrd="0" destOrd="0" presId="urn:microsoft.com/office/officeart/2005/8/layout/process1"/>
    <dgm:cxn modelId="{CDD5418E-7F52-4D1F-AA37-C7360C93C5F7}" srcId="{CB1D784E-A43A-435F-A84D-7635229CC6D5}" destId="{3450F555-13E5-4595-A4D9-026370094989}" srcOrd="3" destOrd="0" parTransId="{AA8E6F28-D808-42EB-9B34-85ED43EF7134}" sibTransId="{2B94E608-6CDA-4EDB-A6FB-01AFD7D8E748}"/>
    <dgm:cxn modelId="{90D987FB-C3A5-4E00-95CA-A62041775054}" type="presOf" srcId="{2B94E608-6CDA-4EDB-A6FB-01AFD7D8E748}" destId="{533FEBE6-B5E2-433E-9DC2-7CDFF6634096}" srcOrd="0" destOrd="0" presId="urn:microsoft.com/office/officeart/2005/8/layout/process1"/>
    <dgm:cxn modelId="{8EBA5D3D-7FBC-4F33-B1E9-2978D39A05DB}" type="presOf" srcId="{C2FA7F8D-82D2-4C01-A8CA-D659AF52F848}" destId="{85AA8FB6-05C1-41EE-B11F-D80692DD184C}" srcOrd="1" destOrd="0" presId="urn:microsoft.com/office/officeart/2005/8/layout/process1"/>
    <dgm:cxn modelId="{1BB51B2B-B245-4AB7-895A-A20A33161F88}" type="presParOf" srcId="{50EE550C-BD41-475A-B606-C60771132D42}" destId="{1AEF030F-6574-4006-9678-28A9536138A1}" srcOrd="0" destOrd="0" presId="urn:microsoft.com/office/officeart/2005/8/layout/process1"/>
    <dgm:cxn modelId="{AF32E688-7910-4D13-8B40-849EDC1ABAFC}" type="presParOf" srcId="{50EE550C-BD41-475A-B606-C60771132D42}" destId="{583F121D-A66F-4E8C-9912-DAB28C5B7B61}" srcOrd="1" destOrd="0" presId="urn:microsoft.com/office/officeart/2005/8/layout/process1"/>
    <dgm:cxn modelId="{93C769D1-7760-4FBE-9DAE-D67E9FAB6859}" type="presParOf" srcId="{583F121D-A66F-4E8C-9912-DAB28C5B7B61}" destId="{552A246E-CB06-4492-AB09-9DFCD1AC6A19}" srcOrd="0" destOrd="0" presId="urn:microsoft.com/office/officeart/2005/8/layout/process1"/>
    <dgm:cxn modelId="{757F7758-C8B0-4748-8A63-2C2B85727F4A}" type="presParOf" srcId="{50EE550C-BD41-475A-B606-C60771132D42}" destId="{A357F918-EA85-4E9C-8629-9616AE66ED9E}" srcOrd="2" destOrd="0" presId="urn:microsoft.com/office/officeart/2005/8/layout/process1"/>
    <dgm:cxn modelId="{3BE1308C-1D46-4FEF-9CAE-88CCFF5709CC}" type="presParOf" srcId="{50EE550C-BD41-475A-B606-C60771132D42}" destId="{EDF97B7E-FF42-40E0-93E0-3A73DE535B4D}" srcOrd="3" destOrd="0" presId="urn:microsoft.com/office/officeart/2005/8/layout/process1"/>
    <dgm:cxn modelId="{A05FBAA4-0401-4CD9-A6C2-8C762163CC44}" type="presParOf" srcId="{EDF97B7E-FF42-40E0-93E0-3A73DE535B4D}" destId="{F0CBA49B-DCAB-4106-A701-2BD0C5DC22D0}" srcOrd="0" destOrd="0" presId="urn:microsoft.com/office/officeart/2005/8/layout/process1"/>
    <dgm:cxn modelId="{E6BAE4D1-C28F-472F-B877-B5DF9019D21E}" type="presParOf" srcId="{50EE550C-BD41-475A-B606-C60771132D42}" destId="{76B5F9D6-B5CE-473F-8F65-518599A8BD59}" srcOrd="4" destOrd="0" presId="urn:microsoft.com/office/officeart/2005/8/layout/process1"/>
    <dgm:cxn modelId="{BC163014-9D52-4716-A416-FAF2F8845A00}" type="presParOf" srcId="{50EE550C-BD41-475A-B606-C60771132D42}" destId="{B362553C-EDF1-42CA-B44A-FB933BEC2302}" srcOrd="5" destOrd="0" presId="urn:microsoft.com/office/officeart/2005/8/layout/process1"/>
    <dgm:cxn modelId="{8887C4A5-D4C5-44C5-9F3A-665378CD9203}" type="presParOf" srcId="{B362553C-EDF1-42CA-B44A-FB933BEC2302}" destId="{85AA8FB6-05C1-41EE-B11F-D80692DD184C}" srcOrd="0" destOrd="0" presId="urn:microsoft.com/office/officeart/2005/8/layout/process1"/>
    <dgm:cxn modelId="{3FBD2F71-841E-488C-95D1-1E7E6BD8F055}" type="presParOf" srcId="{50EE550C-BD41-475A-B606-C60771132D42}" destId="{653191D1-1B08-4391-BE79-81FFF3E7BB96}" srcOrd="6" destOrd="0" presId="urn:microsoft.com/office/officeart/2005/8/layout/process1"/>
    <dgm:cxn modelId="{F1122CAE-2873-4DA0-B598-B6CED3CE655D}" type="presParOf" srcId="{50EE550C-BD41-475A-B606-C60771132D42}" destId="{533FEBE6-B5E2-433E-9DC2-7CDFF6634096}" srcOrd="7" destOrd="0" presId="urn:microsoft.com/office/officeart/2005/8/layout/process1"/>
    <dgm:cxn modelId="{3BC3E55F-7DB8-4992-897C-B1FC74B7ACBF}" type="presParOf" srcId="{533FEBE6-B5E2-433E-9DC2-7CDFF6634096}" destId="{BA08A122-FEF0-4982-9874-B2515D6272A3}" srcOrd="0" destOrd="0" presId="urn:microsoft.com/office/officeart/2005/8/layout/process1"/>
    <dgm:cxn modelId="{B2F58932-4CD2-4DC4-BDEC-C465B68F7ECC}" type="presParOf" srcId="{50EE550C-BD41-475A-B606-C60771132D42}" destId="{4F474517-F11C-4783-94CC-9F9058BBAAA9}" srcOrd="8" destOrd="0" presId="urn:microsoft.com/office/officeart/2005/8/layout/process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F030F-6574-4006-9678-28A9536138A1}">
      <dsp:nvSpPr>
        <dsp:cNvPr id="0" name=""/>
        <dsp:cNvSpPr/>
      </dsp:nvSpPr>
      <dsp:spPr>
        <a:xfrm>
          <a:off x="7065" y="0"/>
          <a:ext cx="1094677" cy="1143000"/>
        </a:xfrm>
        <a:prstGeom prst="roundRect">
          <a:avLst>
            <a:gd name="adj" fmla="val 10000"/>
          </a:avLst>
        </a:prstGeom>
        <a:solidFill>
          <a:schemeClr val="lt1"/>
        </a:solidFill>
        <a:ln w="12700" cap="flat" cmpd="sng" algn="ctr">
          <a:solidFill>
            <a:schemeClr val="accent2">
              <a:lumMod val="75000"/>
            </a:schemeClr>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lumMod val="75000"/>
                </a:schemeClr>
              </a:solidFill>
            </a:rPr>
            <a:t>Aligned Data Received</a:t>
          </a:r>
          <a:endParaRPr lang="en-US" sz="1200" b="1" kern="1200" dirty="0">
            <a:solidFill>
              <a:schemeClr val="tx2">
                <a:lumMod val="75000"/>
              </a:schemeClr>
            </a:solidFill>
          </a:endParaRPr>
        </a:p>
      </dsp:txBody>
      <dsp:txXfrm>
        <a:off x="39127" y="32062"/>
        <a:ext cx="1030553" cy="1078876"/>
      </dsp:txXfrm>
    </dsp:sp>
    <dsp:sp modelId="{583F121D-A66F-4E8C-9912-DAB28C5B7B61}">
      <dsp:nvSpPr>
        <dsp:cNvPr id="0" name=""/>
        <dsp:cNvSpPr/>
      </dsp:nvSpPr>
      <dsp:spPr>
        <a:xfrm>
          <a:off x="1211210" y="435760"/>
          <a:ext cx="232071" cy="271479"/>
        </a:xfrm>
        <a:prstGeom prst="rightArrow">
          <a:avLst>
            <a:gd name="adj1" fmla="val 60000"/>
            <a:gd name="adj2" fmla="val 50000"/>
          </a:avLst>
        </a:prstGeom>
        <a:solidFill>
          <a:schemeClr val="tx2">
            <a:lumMod val="75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1211210" y="490056"/>
        <a:ext cx="162450" cy="162887"/>
      </dsp:txXfrm>
    </dsp:sp>
    <dsp:sp modelId="{A357F918-EA85-4E9C-8629-9616AE66ED9E}">
      <dsp:nvSpPr>
        <dsp:cNvPr id="0" name=""/>
        <dsp:cNvSpPr/>
      </dsp:nvSpPr>
      <dsp:spPr>
        <a:xfrm>
          <a:off x="1539613" y="0"/>
          <a:ext cx="1094677" cy="1143000"/>
        </a:xfrm>
        <a:prstGeom prst="roundRect">
          <a:avLst>
            <a:gd name="adj" fmla="val 10000"/>
          </a:avLst>
        </a:prstGeom>
        <a:solidFill>
          <a:schemeClr val="lt1"/>
        </a:solidFill>
        <a:ln w="12700" cap="flat" cmpd="sng" algn="ctr">
          <a:solidFill>
            <a:schemeClr val="accent2">
              <a:lumMod val="75000"/>
            </a:schemeClr>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lumMod val="75000"/>
                </a:schemeClr>
              </a:solidFill>
            </a:rPr>
            <a:t>Computation of Similarity Scores</a:t>
          </a:r>
          <a:endParaRPr lang="en-US" sz="1200" b="1" kern="1200" dirty="0">
            <a:solidFill>
              <a:schemeClr val="tx2">
                <a:lumMod val="75000"/>
              </a:schemeClr>
            </a:solidFill>
          </a:endParaRPr>
        </a:p>
      </dsp:txBody>
      <dsp:txXfrm>
        <a:off x="1571675" y="32062"/>
        <a:ext cx="1030553" cy="1078876"/>
      </dsp:txXfrm>
    </dsp:sp>
    <dsp:sp modelId="{EDF97B7E-FF42-40E0-93E0-3A73DE535B4D}">
      <dsp:nvSpPr>
        <dsp:cNvPr id="0" name=""/>
        <dsp:cNvSpPr/>
      </dsp:nvSpPr>
      <dsp:spPr>
        <a:xfrm>
          <a:off x="2743758" y="435760"/>
          <a:ext cx="232071" cy="271479"/>
        </a:xfrm>
        <a:prstGeom prst="rightArrow">
          <a:avLst>
            <a:gd name="adj1" fmla="val 60000"/>
            <a:gd name="adj2" fmla="val 50000"/>
          </a:avLst>
        </a:prstGeom>
        <a:solidFill>
          <a:schemeClr val="tx2">
            <a:lumMod val="75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2743758" y="490056"/>
        <a:ext cx="162450" cy="162887"/>
      </dsp:txXfrm>
    </dsp:sp>
    <dsp:sp modelId="{76B5F9D6-B5CE-473F-8F65-518599A8BD59}">
      <dsp:nvSpPr>
        <dsp:cNvPr id="0" name=""/>
        <dsp:cNvSpPr/>
      </dsp:nvSpPr>
      <dsp:spPr>
        <a:xfrm>
          <a:off x="3072161" y="0"/>
          <a:ext cx="1094677" cy="1143000"/>
        </a:xfrm>
        <a:prstGeom prst="roundRect">
          <a:avLst>
            <a:gd name="adj" fmla="val 10000"/>
          </a:avLst>
        </a:prstGeom>
        <a:solidFill>
          <a:schemeClr val="lt1"/>
        </a:solidFill>
        <a:ln w="12700" cap="flat" cmpd="sng" algn="ctr">
          <a:solidFill>
            <a:schemeClr val="accent2">
              <a:lumMod val="75000"/>
            </a:schemeClr>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lumMod val="75000"/>
                </a:schemeClr>
              </a:solidFill>
            </a:rPr>
            <a:t>Association Problem Formulated</a:t>
          </a:r>
          <a:endParaRPr lang="en-US" sz="1200" b="1" kern="1200" dirty="0">
            <a:solidFill>
              <a:schemeClr val="tx2">
                <a:lumMod val="75000"/>
              </a:schemeClr>
            </a:solidFill>
          </a:endParaRPr>
        </a:p>
      </dsp:txBody>
      <dsp:txXfrm>
        <a:off x="3104223" y="32062"/>
        <a:ext cx="1030553" cy="1078876"/>
      </dsp:txXfrm>
    </dsp:sp>
    <dsp:sp modelId="{B362553C-EDF1-42CA-B44A-FB933BEC2302}">
      <dsp:nvSpPr>
        <dsp:cNvPr id="0" name=""/>
        <dsp:cNvSpPr/>
      </dsp:nvSpPr>
      <dsp:spPr>
        <a:xfrm>
          <a:off x="4276306" y="435760"/>
          <a:ext cx="232071" cy="271479"/>
        </a:xfrm>
        <a:prstGeom prst="rightArrow">
          <a:avLst>
            <a:gd name="adj1" fmla="val 60000"/>
            <a:gd name="adj2" fmla="val 50000"/>
          </a:avLst>
        </a:prstGeom>
        <a:solidFill>
          <a:schemeClr val="tx2">
            <a:lumMod val="75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4276306" y="490056"/>
        <a:ext cx="162450" cy="162887"/>
      </dsp:txXfrm>
    </dsp:sp>
    <dsp:sp modelId="{653191D1-1B08-4391-BE79-81FFF3E7BB96}">
      <dsp:nvSpPr>
        <dsp:cNvPr id="0" name=""/>
        <dsp:cNvSpPr/>
      </dsp:nvSpPr>
      <dsp:spPr>
        <a:xfrm>
          <a:off x="4604709" y="0"/>
          <a:ext cx="1094677" cy="1143000"/>
        </a:xfrm>
        <a:prstGeom prst="roundRect">
          <a:avLst>
            <a:gd name="adj" fmla="val 10000"/>
          </a:avLst>
        </a:prstGeom>
        <a:solidFill>
          <a:schemeClr val="lt1"/>
        </a:solidFill>
        <a:ln w="12700" cap="flat" cmpd="sng" algn="ctr">
          <a:solidFill>
            <a:schemeClr val="accent2">
              <a:lumMod val="75000"/>
            </a:schemeClr>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lumMod val="75000"/>
                </a:schemeClr>
              </a:solidFill>
            </a:rPr>
            <a:t>Association Problem solved</a:t>
          </a:r>
          <a:endParaRPr lang="en-US" sz="1200" b="1" kern="1200" dirty="0">
            <a:solidFill>
              <a:schemeClr val="tx2">
                <a:lumMod val="75000"/>
              </a:schemeClr>
            </a:solidFill>
          </a:endParaRPr>
        </a:p>
      </dsp:txBody>
      <dsp:txXfrm>
        <a:off x="4636771" y="32062"/>
        <a:ext cx="1030553" cy="1078876"/>
      </dsp:txXfrm>
    </dsp:sp>
    <dsp:sp modelId="{533FEBE6-B5E2-433E-9DC2-7CDFF6634096}">
      <dsp:nvSpPr>
        <dsp:cNvPr id="0" name=""/>
        <dsp:cNvSpPr/>
      </dsp:nvSpPr>
      <dsp:spPr>
        <a:xfrm>
          <a:off x="5808854" y="435760"/>
          <a:ext cx="232071" cy="271479"/>
        </a:xfrm>
        <a:prstGeom prst="rightArrow">
          <a:avLst>
            <a:gd name="adj1" fmla="val 60000"/>
            <a:gd name="adj2" fmla="val 50000"/>
          </a:avLst>
        </a:prstGeom>
        <a:solidFill>
          <a:schemeClr val="tx2">
            <a:lumMod val="75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5808854" y="490056"/>
        <a:ext cx="162450" cy="162887"/>
      </dsp:txXfrm>
    </dsp:sp>
    <dsp:sp modelId="{4F474517-F11C-4783-94CC-9F9058BBAAA9}">
      <dsp:nvSpPr>
        <dsp:cNvPr id="0" name=""/>
        <dsp:cNvSpPr/>
      </dsp:nvSpPr>
      <dsp:spPr>
        <a:xfrm>
          <a:off x="6137257" y="0"/>
          <a:ext cx="1094677" cy="1143000"/>
        </a:xfrm>
        <a:prstGeom prst="roundRect">
          <a:avLst>
            <a:gd name="adj" fmla="val 10000"/>
          </a:avLst>
        </a:prstGeom>
        <a:solidFill>
          <a:schemeClr val="lt1"/>
        </a:solidFill>
        <a:ln w="12700" cap="flat" cmpd="sng" algn="ctr">
          <a:solidFill>
            <a:schemeClr val="accent2">
              <a:lumMod val="75000"/>
            </a:schemeClr>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lumMod val="75000"/>
                </a:schemeClr>
              </a:solidFill>
            </a:rPr>
            <a:t>Solution used to cluster entities for Evidentiary Graph representation</a:t>
          </a:r>
          <a:endParaRPr lang="en-US" sz="1200" b="1" kern="1200" dirty="0">
            <a:solidFill>
              <a:schemeClr val="tx2">
                <a:lumMod val="75000"/>
              </a:schemeClr>
            </a:solidFill>
          </a:endParaRPr>
        </a:p>
      </dsp:txBody>
      <dsp:txXfrm>
        <a:off x="6169319" y="32062"/>
        <a:ext cx="1030553" cy="107887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64403A-1C17-4DCB-BF8F-3602004C915B}" type="datetimeFigureOut">
              <a:rPr lang="en-US" smtClean="0"/>
              <a:t>4/10/2016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7557FA-90CF-4345-B97C-1E82310C1645}" type="slidenum">
              <a:rPr lang="en-US" smtClean="0"/>
              <a:t>‹#›</a:t>
            </a:fld>
            <a:endParaRPr lang="en-US"/>
          </a:p>
        </p:txBody>
      </p:sp>
    </p:spTree>
    <p:extLst>
      <p:ext uri="{BB962C8B-B14F-4D97-AF65-F5344CB8AC3E}">
        <p14:creationId xmlns:p14="http://schemas.microsoft.com/office/powerpoint/2010/main" val="2274866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B1FE3A-8376-4C72-B831-36D6A03DCA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4022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562225" y="3009900"/>
            <a:ext cx="7067550" cy="647700"/>
          </a:xfrm>
          <a:prstGeom prst="rect">
            <a:avLst/>
          </a:prstGeom>
        </p:spPr>
        <p:txBody>
          <a:bodyPr>
            <a:noAutofit/>
          </a:bodyPr>
          <a:lstStyle>
            <a:lvl1pPr algn="ctr">
              <a:defRPr sz="4400" b="0" baseline="0">
                <a:solidFill>
                  <a:schemeClr val="bg1"/>
                </a:solidFill>
                <a:latin typeface="+mj-lt"/>
                <a:cs typeface="Arial" panose="020B0604020202020204" pitchFamily="34" charset="0"/>
              </a:defRPr>
            </a:lvl1pPr>
          </a:lstStyle>
          <a:p>
            <a:r>
              <a:rPr lang="en-US" dirty="0" smtClean="0"/>
              <a:t>Presentation Title Goes Here.</a:t>
            </a:r>
            <a:endParaRPr lang="en-US" dirty="0"/>
          </a:p>
        </p:txBody>
      </p:sp>
      <p:sp>
        <p:nvSpPr>
          <p:cNvPr id="8" name="Subtitle 2"/>
          <p:cNvSpPr>
            <a:spLocks noGrp="1"/>
          </p:cNvSpPr>
          <p:nvPr>
            <p:ph type="subTitle" idx="1" hasCustomPrompt="1"/>
          </p:nvPr>
        </p:nvSpPr>
        <p:spPr>
          <a:xfrm>
            <a:off x="3505200" y="3694406"/>
            <a:ext cx="5181600" cy="250713"/>
          </a:xfrm>
        </p:spPr>
        <p:txBody>
          <a:bodyPr anchor="ctr">
            <a:noAutofit/>
          </a:bodyPr>
          <a:lstStyle>
            <a:lvl1pPr marL="0" indent="0" algn="ctr">
              <a:buNone/>
              <a:defRPr sz="2400">
                <a:solidFill>
                  <a:schemeClr val="bg1"/>
                </a:solidFill>
                <a:latin typeface="+mj-lt"/>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JANUARY 2014</a:t>
            </a:r>
            <a:endParaRPr lang="en-US" dirty="0"/>
          </a:p>
        </p:txBody>
      </p:sp>
    </p:spTree>
    <p:extLst>
      <p:ext uri="{BB962C8B-B14F-4D97-AF65-F5344CB8AC3E}">
        <p14:creationId xmlns:p14="http://schemas.microsoft.com/office/powerpoint/2010/main" val="4063585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A0EE74-A60D-49D4-9A8F-2947A2CC3FC2}" type="datetimeFigureOut">
              <a:rPr lang="en-US" smtClean="0"/>
              <a:t>4/10/2016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68409-FE3A-4655-B39D-8B29D05DD3A5}" type="slidenum">
              <a:rPr lang="en-US" smtClean="0"/>
              <a:t>‹#›</a:t>
            </a:fld>
            <a:endParaRPr lang="en-US"/>
          </a:p>
        </p:txBody>
      </p:sp>
    </p:spTree>
    <p:extLst>
      <p:ext uri="{BB962C8B-B14F-4D97-AF65-F5344CB8AC3E}">
        <p14:creationId xmlns:p14="http://schemas.microsoft.com/office/powerpoint/2010/main" val="2773228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A0EE74-A60D-49D4-9A8F-2947A2CC3FC2}" type="datetimeFigureOut">
              <a:rPr lang="en-US" smtClean="0"/>
              <a:t>4/10/2016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68409-FE3A-4655-B39D-8B29D05DD3A5}" type="slidenum">
              <a:rPr lang="en-US" smtClean="0"/>
              <a:t>‹#›</a:t>
            </a:fld>
            <a:endParaRPr lang="en-US"/>
          </a:p>
        </p:txBody>
      </p:sp>
    </p:spTree>
    <p:extLst>
      <p:ext uri="{BB962C8B-B14F-4D97-AF65-F5344CB8AC3E}">
        <p14:creationId xmlns:p14="http://schemas.microsoft.com/office/powerpoint/2010/main" val="2527827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A0EE74-A60D-49D4-9A8F-2947A2CC3FC2}" type="datetimeFigureOut">
              <a:rPr lang="en-US" smtClean="0"/>
              <a:t>4/10/2016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268409-FE3A-4655-B39D-8B29D05DD3A5}" type="slidenum">
              <a:rPr lang="en-US" smtClean="0"/>
              <a:t>‹#›</a:t>
            </a:fld>
            <a:endParaRPr lang="en-US"/>
          </a:p>
        </p:txBody>
      </p:sp>
    </p:spTree>
    <p:extLst>
      <p:ext uri="{BB962C8B-B14F-4D97-AF65-F5344CB8AC3E}">
        <p14:creationId xmlns:p14="http://schemas.microsoft.com/office/powerpoint/2010/main" val="2360027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A0EE74-A60D-49D4-9A8F-2947A2CC3FC2}" type="datetimeFigureOut">
              <a:rPr lang="en-US" smtClean="0"/>
              <a:t>4/10/2016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268409-FE3A-4655-B39D-8B29D05DD3A5}" type="slidenum">
              <a:rPr lang="en-US" smtClean="0"/>
              <a:t>‹#›</a:t>
            </a:fld>
            <a:endParaRPr lang="en-US"/>
          </a:p>
        </p:txBody>
      </p:sp>
    </p:spTree>
    <p:extLst>
      <p:ext uri="{BB962C8B-B14F-4D97-AF65-F5344CB8AC3E}">
        <p14:creationId xmlns:p14="http://schemas.microsoft.com/office/powerpoint/2010/main" val="3250408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0EE74-A60D-49D4-9A8F-2947A2CC3FC2}" type="datetimeFigureOut">
              <a:rPr lang="en-US" smtClean="0"/>
              <a:t>4/10/2016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268409-FE3A-4655-B39D-8B29D05DD3A5}" type="slidenum">
              <a:rPr lang="en-US" smtClean="0"/>
              <a:t>‹#›</a:t>
            </a:fld>
            <a:endParaRPr lang="en-US"/>
          </a:p>
        </p:txBody>
      </p:sp>
    </p:spTree>
    <p:extLst>
      <p:ext uri="{BB962C8B-B14F-4D97-AF65-F5344CB8AC3E}">
        <p14:creationId xmlns:p14="http://schemas.microsoft.com/office/powerpoint/2010/main" val="3898454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A0EE74-A60D-49D4-9A8F-2947A2CC3FC2}" type="datetimeFigureOut">
              <a:rPr lang="en-US" smtClean="0"/>
              <a:t>4/10/2016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68409-FE3A-4655-B39D-8B29D05DD3A5}" type="slidenum">
              <a:rPr lang="en-US" smtClean="0"/>
              <a:t>‹#›</a:t>
            </a:fld>
            <a:endParaRPr lang="en-US"/>
          </a:p>
        </p:txBody>
      </p:sp>
    </p:spTree>
    <p:extLst>
      <p:ext uri="{BB962C8B-B14F-4D97-AF65-F5344CB8AC3E}">
        <p14:creationId xmlns:p14="http://schemas.microsoft.com/office/powerpoint/2010/main" val="1322450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A0EE74-A60D-49D4-9A8F-2947A2CC3FC2}" type="datetimeFigureOut">
              <a:rPr lang="en-US" smtClean="0"/>
              <a:t>4/10/2016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68409-FE3A-4655-B39D-8B29D05DD3A5}" type="slidenum">
              <a:rPr lang="en-US" smtClean="0"/>
              <a:t>‹#›</a:t>
            </a:fld>
            <a:endParaRPr lang="en-US"/>
          </a:p>
        </p:txBody>
      </p:sp>
    </p:spTree>
    <p:extLst>
      <p:ext uri="{BB962C8B-B14F-4D97-AF65-F5344CB8AC3E}">
        <p14:creationId xmlns:p14="http://schemas.microsoft.com/office/powerpoint/2010/main" val="479083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A0EE74-A60D-49D4-9A8F-2947A2CC3FC2}" type="datetimeFigureOut">
              <a:rPr lang="en-US" smtClean="0"/>
              <a:t>4/10/2016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68409-FE3A-4655-B39D-8B29D05DD3A5}" type="slidenum">
              <a:rPr lang="en-US" smtClean="0"/>
              <a:t>‹#›</a:t>
            </a:fld>
            <a:endParaRPr lang="en-US"/>
          </a:p>
        </p:txBody>
      </p:sp>
    </p:spTree>
    <p:extLst>
      <p:ext uri="{BB962C8B-B14F-4D97-AF65-F5344CB8AC3E}">
        <p14:creationId xmlns:p14="http://schemas.microsoft.com/office/powerpoint/2010/main" val="723231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A0EE74-A60D-49D4-9A8F-2947A2CC3FC2}" type="datetimeFigureOut">
              <a:rPr lang="en-US" smtClean="0"/>
              <a:t>4/10/2016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68409-FE3A-4655-B39D-8B29D05DD3A5}" type="slidenum">
              <a:rPr lang="en-US" smtClean="0"/>
              <a:t>‹#›</a:t>
            </a:fld>
            <a:endParaRPr lang="en-US"/>
          </a:p>
        </p:txBody>
      </p:sp>
    </p:spTree>
    <p:extLst>
      <p:ext uri="{BB962C8B-B14F-4D97-AF65-F5344CB8AC3E}">
        <p14:creationId xmlns:p14="http://schemas.microsoft.com/office/powerpoint/2010/main" val="3750131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Presentation Title Slide">
    <p:spTree>
      <p:nvGrpSpPr>
        <p:cNvPr id="1" name=""/>
        <p:cNvGrpSpPr/>
        <p:nvPr/>
      </p:nvGrpSpPr>
      <p:grpSpPr>
        <a:xfrm>
          <a:off x="0" y="0"/>
          <a:ext cx="0" cy="0"/>
          <a:chOff x="0" y="0"/>
          <a:chExt cx="0" cy="0"/>
        </a:xfrm>
      </p:grpSpPr>
      <p:grpSp>
        <p:nvGrpSpPr>
          <p:cNvPr id="13" name="Group 12"/>
          <p:cNvGrpSpPr/>
          <p:nvPr userDrawn="1"/>
        </p:nvGrpSpPr>
        <p:grpSpPr>
          <a:xfrm>
            <a:off x="0" y="958626"/>
            <a:ext cx="12192000" cy="5899374"/>
            <a:chOff x="0" y="958626"/>
            <a:chExt cx="9144000" cy="5899374"/>
          </a:xfrm>
        </p:grpSpPr>
        <p:sp>
          <p:nvSpPr>
            <p:cNvPr id="7" name="Rectangle 6"/>
            <p:cNvSpPr/>
            <p:nvPr userDrawn="1"/>
          </p:nvSpPr>
          <p:spPr>
            <a:xfrm>
              <a:off x="0" y="1111026"/>
              <a:ext cx="9144000" cy="5746974"/>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userDrawn="1"/>
          </p:nvSpPr>
          <p:spPr>
            <a:xfrm>
              <a:off x="0" y="958626"/>
              <a:ext cx="9144000" cy="152400"/>
            </a:xfrm>
            <a:prstGeom prst="rect">
              <a:avLst/>
            </a:prstGeom>
            <a:solidFill>
              <a:srgbClr val="BE0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2" name="Title 1"/>
          <p:cNvSpPr>
            <a:spLocks noGrp="1"/>
          </p:cNvSpPr>
          <p:nvPr>
            <p:ph type="ctrTitle" hasCustomPrompt="1"/>
          </p:nvPr>
        </p:nvSpPr>
        <p:spPr>
          <a:xfrm>
            <a:off x="2133600" y="3200400"/>
            <a:ext cx="7924800" cy="457200"/>
          </a:xfrm>
        </p:spPr>
        <p:txBody>
          <a:bodyPr>
            <a:noAutofit/>
          </a:bodyPr>
          <a:lstStyle>
            <a:lvl1pPr>
              <a:defRPr sz="3200" b="1" baseline="0">
                <a:solidFill>
                  <a:schemeClr val="bg1"/>
                </a:solidFill>
                <a:latin typeface="Arial" panose="020B0604020202020204" pitchFamily="34" charset="0"/>
                <a:cs typeface="Arial" panose="020B0604020202020204" pitchFamily="34" charset="0"/>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641600" y="3675357"/>
            <a:ext cx="6908800" cy="250713"/>
          </a:xfrm>
        </p:spPr>
        <p:txBody>
          <a:bodyPr anchor="ctr">
            <a:noAutofit/>
          </a:bodyPr>
          <a:lstStyle>
            <a:lvl1pPr marL="0" indent="0" algn="ctr">
              <a:buNone/>
              <a:defRPr sz="13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JANUARY 2014</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3600" y="228601"/>
            <a:ext cx="2178304" cy="505175"/>
          </a:xfrm>
          <a:prstGeom prst="rect">
            <a:avLst/>
          </a:prstGeom>
        </p:spPr>
      </p:pic>
    </p:spTree>
    <p:extLst>
      <p:ext uri="{BB962C8B-B14F-4D97-AF65-F5344CB8AC3E}">
        <p14:creationId xmlns:p14="http://schemas.microsoft.com/office/powerpoint/2010/main" val="2551636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EB39754-939A-4904-B260-2D88764D6C10}" type="datetimeFigureOut">
              <a:rPr lang="en-US" smtClean="0"/>
              <a:t>4/10/2016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0F1A8C-2A22-4B62-9EE3-E3E71FD5FC95}" type="slidenum">
              <a:rPr lang="en-US" smtClean="0"/>
              <a:t>‹#›</a:t>
            </a:fld>
            <a:endParaRPr lang="en-US" dirty="0"/>
          </a:p>
        </p:txBody>
      </p:sp>
      <p:sp>
        <p:nvSpPr>
          <p:cNvPr id="7" name="Title 1"/>
          <p:cNvSpPr>
            <a:spLocks noGrp="1"/>
          </p:cNvSpPr>
          <p:nvPr>
            <p:ph type="ctrTitle" hasCustomPrompt="1"/>
          </p:nvPr>
        </p:nvSpPr>
        <p:spPr>
          <a:xfrm>
            <a:off x="3124200" y="3200400"/>
            <a:ext cx="5943600" cy="457200"/>
          </a:xfrm>
          <a:prstGeom prst="rect">
            <a:avLst/>
          </a:prstGeom>
        </p:spPr>
        <p:txBody>
          <a:bodyPr>
            <a:noAutofit/>
          </a:bodyPr>
          <a:lstStyle>
            <a:lvl1pPr algn="ctr">
              <a:defRPr sz="3600" b="0" baseline="0">
                <a:solidFill>
                  <a:schemeClr val="bg1"/>
                </a:solidFill>
                <a:latin typeface="+mj-lt"/>
                <a:cs typeface="Arial" panose="020B0604020202020204"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995029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grpSp>
        <p:nvGrpSpPr>
          <p:cNvPr id="6" name="Group 5"/>
          <p:cNvGrpSpPr/>
          <p:nvPr userDrawn="1"/>
        </p:nvGrpSpPr>
        <p:grpSpPr>
          <a:xfrm>
            <a:off x="0" y="958626"/>
            <a:ext cx="12192000" cy="5899374"/>
            <a:chOff x="0" y="958626"/>
            <a:chExt cx="9144000" cy="5899374"/>
          </a:xfrm>
        </p:grpSpPr>
        <p:sp>
          <p:nvSpPr>
            <p:cNvPr id="7" name="Rectangle 6"/>
            <p:cNvSpPr/>
            <p:nvPr userDrawn="1"/>
          </p:nvSpPr>
          <p:spPr>
            <a:xfrm>
              <a:off x="0" y="1111026"/>
              <a:ext cx="9144000" cy="5746974"/>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userDrawn="1"/>
          </p:nvSpPr>
          <p:spPr>
            <a:xfrm>
              <a:off x="0" y="958626"/>
              <a:ext cx="9144000" cy="152400"/>
            </a:xfrm>
            <a:prstGeom prst="rect">
              <a:avLst/>
            </a:prstGeom>
            <a:solidFill>
              <a:srgbClr val="BE0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12" name="Title 1"/>
          <p:cNvSpPr>
            <a:spLocks noGrp="1"/>
          </p:cNvSpPr>
          <p:nvPr>
            <p:ph type="ctrTitle" hasCustomPrompt="1"/>
          </p:nvPr>
        </p:nvSpPr>
        <p:spPr>
          <a:xfrm>
            <a:off x="2133600" y="3200400"/>
            <a:ext cx="7924800" cy="457200"/>
          </a:xfrm>
        </p:spPr>
        <p:txBody>
          <a:bodyPr>
            <a:noAutofit/>
          </a:bodyPr>
          <a:lstStyle>
            <a:lvl1pPr>
              <a:defRPr sz="3200" b="1" baseline="0">
                <a:solidFill>
                  <a:schemeClr val="bg1"/>
                </a:solidFill>
                <a:latin typeface="Arial" panose="020B0604020202020204" pitchFamily="34" charset="0"/>
                <a:cs typeface="Arial" panose="020B0604020202020204" pitchFamily="34" charset="0"/>
              </a:defRPr>
            </a:lvl1pPr>
          </a:lstStyle>
          <a:p>
            <a:r>
              <a:rPr lang="en-US" dirty="0" smtClean="0"/>
              <a:t>Section Title.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3600" y="228601"/>
            <a:ext cx="2178304" cy="505175"/>
          </a:xfrm>
          <a:prstGeom prst="rect">
            <a:avLst/>
          </a:prstGeom>
        </p:spPr>
      </p:pic>
      <p:sp>
        <p:nvSpPr>
          <p:cNvPr id="8" name="Date Placeholder 7"/>
          <p:cNvSpPr>
            <a:spLocks noGrp="1"/>
          </p:cNvSpPr>
          <p:nvPr>
            <p:ph type="dt" sz="half" idx="10"/>
          </p:nvPr>
        </p:nvSpPr>
        <p:spPr/>
        <p:txBody>
          <a:bodyPr/>
          <a:lstStyle/>
          <a:p>
            <a:endParaRPr lang="en-US">
              <a:solidFill>
                <a:prstClr val="black">
                  <a:tint val="75000"/>
                </a:prstClr>
              </a:solidFill>
            </a:endParaRPr>
          </a:p>
        </p:txBody>
      </p:sp>
      <p:sp>
        <p:nvSpPr>
          <p:cNvPr id="13" name="Footer Placeholder 12"/>
          <p:cNvSpPr>
            <a:spLocks noGrp="1"/>
          </p:cNvSpPr>
          <p:nvPr>
            <p:ph type="ftr" sz="quarter" idx="11"/>
          </p:nvPr>
        </p:nvSpPr>
        <p:spPr/>
        <p:txBody>
          <a:bodyPr/>
          <a:lstStyle/>
          <a:p>
            <a:endParaRPr lang="en-US">
              <a:solidFill>
                <a:prstClr val="black">
                  <a:tint val="75000"/>
                </a:prstClr>
              </a:solidFill>
            </a:endParaRPr>
          </a:p>
        </p:txBody>
      </p:sp>
      <p:sp>
        <p:nvSpPr>
          <p:cNvPr id="14" name="Slide Number Placeholder 13"/>
          <p:cNvSpPr>
            <a:spLocks noGrp="1"/>
          </p:cNvSpPr>
          <p:nvPr>
            <p:ph type="sldNum" sz="quarter" idx="12"/>
          </p:nvPr>
        </p:nvSpPr>
        <p:spPr/>
        <p:txBody>
          <a:bodyPr/>
          <a:lstStyle/>
          <a:p>
            <a:fld id="{DCD2E388-B068-4E60-AE3C-FAF10A56C7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1040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Bullets Slide">
    <p:spTree>
      <p:nvGrpSpPr>
        <p:cNvPr id="1" name=""/>
        <p:cNvGrpSpPr/>
        <p:nvPr/>
      </p:nvGrpSpPr>
      <p:grpSpPr>
        <a:xfrm>
          <a:off x="0" y="0"/>
          <a:ext cx="0" cy="0"/>
          <a:chOff x="0" y="0"/>
          <a:chExt cx="0" cy="0"/>
        </a:xfrm>
      </p:grpSpPr>
      <p:sp>
        <p:nvSpPr>
          <p:cNvPr id="22" name="Rectangle 21"/>
          <p:cNvSpPr/>
          <p:nvPr userDrawn="1"/>
        </p:nvSpPr>
        <p:spPr>
          <a:xfrm>
            <a:off x="0" y="0"/>
            <a:ext cx="10241280" cy="956310"/>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3" name="Rectangle 22"/>
          <p:cNvSpPr/>
          <p:nvPr userDrawn="1"/>
        </p:nvSpPr>
        <p:spPr>
          <a:xfrm>
            <a:off x="0" y="956310"/>
            <a:ext cx="12192000" cy="152400"/>
          </a:xfrm>
          <a:prstGeom prst="rect">
            <a:avLst/>
          </a:prstGeom>
          <a:solidFill>
            <a:srgbClr val="BE0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1328" y="304800"/>
            <a:ext cx="1690624" cy="392076"/>
          </a:xfrm>
          <a:prstGeom prst="rect">
            <a:avLst/>
          </a:prstGeom>
        </p:spPr>
      </p:pic>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D2E388-B068-4E60-AE3C-FAF10A56C7D3}" type="slidenum">
              <a:rPr lang="en-US" smtClean="0">
                <a:solidFill>
                  <a:prstClr val="black">
                    <a:tint val="75000"/>
                  </a:prstClr>
                </a:solidFill>
              </a:rPr>
              <a:pPr/>
              <a:t>‹#›</a:t>
            </a:fld>
            <a:endParaRPr lang="en-US">
              <a:solidFill>
                <a:prstClr val="black">
                  <a:tint val="75000"/>
                </a:prstClr>
              </a:solidFill>
            </a:endParaRPr>
          </a:p>
        </p:txBody>
      </p:sp>
      <p:sp>
        <p:nvSpPr>
          <p:cNvPr id="11" name="Title 1"/>
          <p:cNvSpPr>
            <a:spLocks noGrp="1"/>
          </p:cNvSpPr>
          <p:nvPr>
            <p:ph type="title" hasCustomPrompt="1"/>
          </p:nvPr>
        </p:nvSpPr>
        <p:spPr>
          <a:xfrm>
            <a:off x="101600" y="37783"/>
            <a:ext cx="9855200" cy="876617"/>
          </a:xfrm>
        </p:spPr>
        <p:txBody>
          <a:bodyPr>
            <a:normAutofit/>
          </a:bodyPr>
          <a:lstStyle>
            <a:lvl1pPr algn="l">
              <a:defRPr lang="en-US" sz="2800" b="1" kern="1200" baseline="0" dirty="0">
                <a:solidFill>
                  <a:schemeClr val="bg1"/>
                </a:solidFill>
                <a:latin typeface="Arial" panose="020B0604020202020204" pitchFamily="34" charset="0"/>
                <a:ea typeface="+mj-ea"/>
                <a:cs typeface="Arial" panose="020B0604020202020204" pitchFamily="34" charset="0"/>
              </a:defRPr>
            </a:lvl1pPr>
          </a:lstStyle>
          <a:p>
            <a:r>
              <a:rPr lang="en-US" dirty="0" smtClean="0"/>
              <a:t>Headline goes here.</a:t>
            </a:r>
            <a:endParaRPr lang="en-US" dirty="0"/>
          </a:p>
        </p:txBody>
      </p:sp>
      <p:sp>
        <p:nvSpPr>
          <p:cNvPr id="12" name="Text Placeholder 11"/>
          <p:cNvSpPr>
            <a:spLocks noGrp="1"/>
          </p:cNvSpPr>
          <p:nvPr>
            <p:ph type="body" sz="quarter" idx="13"/>
          </p:nvPr>
        </p:nvSpPr>
        <p:spPr>
          <a:xfrm>
            <a:off x="508000" y="1371600"/>
            <a:ext cx="110744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1700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Bullets and Image Slide">
    <p:spTree>
      <p:nvGrpSpPr>
        <p:cNvPr id="1" name=""/>
        <p:cNvGrpSpPr/>
        <p:nvPr/>
      </p:nvGrpSpPr>
      <p:grpSpPr>
        <a:xfrm>
          <a:off x="0" y="0"/>
          <a:ext cx="0" cy="0"/>
          <a:chOff x="0" y="0"/>
          <a:chExt cx="0" cy="0"/>
        </a:xfrm>
      </p:grpSpPr>
      <p:sp>
        <p:nvSpPr>
          <p:cNvPr id="8" name="Rectangle 7"/>
          <p:cNvSpPr/>
          <p:nvPr userDrawn="1"/>
        </p:nvSpPr>
        <p:spPr>
          <a:xfrm>
            <a:off x="0" y="0"/>
            <a:ext cx="10241280" cy="956310"/>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Content Placeholder 3"/>
          <p:cNvSpPr>
            <a:spLocks noGrp="1"/>
          </p:cNvSpPr>
          <p:nvPr>
            <p:ph sz="half" idx="2" hasCustomPrompt="1"/>
          </p:nvPr>
        </p:nvSpPr>
        <p:spPr>
          <a:xfrm>
            <a:off x="6908800" y="1108711"/>
            <a:ext cx="5283200" cy="4736592"/>
          </a:xfrm>
          <a:solidFill>
            <a:schemeClr val="bg1">
              <a:lumMod val="65000"/>
            </a:schemeClr>
          </a:solidFill>
        </p:spPr>
        <p:txBody>
          <a:bodyPr anchor="ctr">
            <a:normAutofit/>
          </a:bodyPr>
          <a:lstStyle>
            <a:lvl1pPr marL="0" indent="0" algn="ctr">
              <a:buNone/>
              <a:defRPr sz="2000">
                <a:solidFill>
                  <a:schemeClr val="bg1"/>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Image goes here.</a:t>
            </a:r>
          </a:p>
        </p:txBody>
      </p:sp>
      <p:sp>
        <p:nvSpPr>
          <p:cNvPr id="10" name="Rectangle 9"/>
          <p:cNvSpPr/>
          <p:nvPr userDrawn="1"/>
        </p:nvSpPr>
        <p:spPr>
          <a:xfrm>
            <a:off x="0" y="956310"/>
            <a:ext cx="12192000" cy="152400"/>
          </a:xfrm>
          <a:prstGeom prst="rect">
            <a:avLst/>
          </a:prstGeom>
          <a:solidFill>
            <a:srgbClr val="BE0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hasCustomPrompt="1"/>
          </p:nvPr>
        </p:nvSpPr>
        <p:spPr>
          <a:xfrm>
            <a:off x="101600" y="37783"/>
            <a:ext cx="9855200" cy="876617"/>
          </a:xfrm>
        </p:spPr>
        <p:txBody>
          <a:bodyPr>
            <a:normAutofit/>
          </a:bodyPr>
          <a:lstStyle>
            <a:lvl1pPr algn="l">
              <a:defRPr lang="en-US" sz="2800" b="1" kern="1200" baseline="0" dirty="0">
                <a:solidFill>
                  <a:schemeClr val="bg1"/>
                </a:solidFill>
                <a:latin typeface="Arial" panose="020B0604020202020204" pitchFamily="34" charset="0"/>
                <a:ea typeface="+mj-ea"/>
                <a:cs typeface="Arial" panose="020B0604020202020204" pitchFamily="34" charset="0"/>
              </a:defRPr>
            </a:lvl1pPr>
          </a:lstStyle>
          <a:p>
            <a:r>
              <a:rPr lang="en-US" dirty="0" smtClean="0"/>
              <a:t>Headline goes here.</a:t>
            </a:r>
            <a:endParaRPr lang="en-US" dirty="0"/>
          </a:p>
        </p:txBody>
      </p:sp>
      <p:sp>
        <p:nvSpPr>
          <p:cNvPr id="20" name="Content Placeholder 2"/>
          <p:cNvSpPr>
            <a:spLocks noGrp="1"/>
          </p:cNvSpPr>
          <p:nvPr>
            <p:ph sz="half" idx="13" hasCustomPrompt="1"/>
          </p:nvPr>
        </p:nvSpPr>
        <p:spPr>
          <a:xfrm>
            <a:off x="777240" y="1645920"/>
            <a:ext cx="5961888" cy="419100"/>
          </a:xfrm>
        </p:spPr>
        <p:txBody>
          <a:bodyPr>
            <a:noAutofit/>
          </a:bodyPr>
          <a:lstStyle>
            <a:lvl1pPr marL="0" indent="0">
              <a:spcBef>
                <a:spcPts val="0"/>
              </a:spcBef>
              <a:buClr>
                <a:srgbClr val="BE0F34"/>
              </a:buClr>
              <a:buFont typeface="Wingdings" panose="05000000000000000000" pitchFamily="2" charset="2"/>
              <a:buNone/>
              <a:defRPr sz="2200" b="1" baseline="0">
                <a:solidFill>
                  <a:srgbClr val="BE0F34"/>
                </a:solidFill>
                <a:latin typeface="Arial" panose="020B0604020202020204" pitchFamily="34" charset="0"/>
                <a:cs typeface="Arial" panose="020B0604020202020204" pitchFamily="34" charset="0"/>
              </a:defRPr>
            </a:lvl1pPr>
            <a:lvl2pPr marL="822960" marR="0" indent="-228600" algn="l" defTabSz="914400" rtl="0" eaLnBrk="1" fontAlgn="auto" latinLnBrk="0" hangingPunct="1">
              <a:lnSpc>
                <a:spcPct val="100000"/>
              </a:lnSpc>
              <a:spcBef>
                <a:spcPts val="300"/>
              </a:spcBef>
              <a:spcAft>
                <a:spcPts val="0"/>
              </a:spcAft>
              <a:buClr>
                <a:srgbClr val="002E5F"/>
              </a:buClr>
              <a:buSzTx/>
              <a:buFont typeface="Century Schoolbook" panose="02040604050505020304" pitchFamily="18" charset="0"/>
              <a:buChar char="­"/>
              <a:tabLst/>
              <a:defRPr lang="en-US" sz="2000" kern="1200" baseline="0" dirty="0">
                <a:solidFill>
                  <a:srgbClr val="002E5F"/>
                </a:solidFill>
                <a:latin typeface="Century Schoolbook" panose="02040604050505020304" pitchFamily="18" charset="0"/>
                <a:ea typeface="+mn-ea"/>
                <a:cs typeface="+mn-cs"/>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b="1" dirty="0" smtClean="0"/>
              <a:t>Subhead</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1328" y="304800"/>
            <a:ext cx="1690624" cy="392076"/>
          </a:xfrm>
          <a:prstGeom prst="rect">
            <a:avLst/>
          </a:prstGeom>
        </p:spPr>
      </p:pic>
      <p:sp>
        <p:nvSpPr>
          <p:cNvPr id="9" name="Date Placeholder 8"/>
          <p:cNvSpPr>
            <a:spLocks noGrp="1"/>
          </p:cNvSpPr>
          <p:nvPr>
            <p:ph type="dt" sz="half" idx="16"/>
          </p:nvPr>
        </p:nvSpPr>
        <p:spPr/>
        <p:txBody>
          <a:bodyPr/>
          <a:lstStyle/>
          <a:p>
            <a:endParaRPr lang="en-US">
              <a:solidFill>
                <a:prstClr val="black">
                  <a:tint val="75000"/>
                </a:prstClr>
              </a:solidFill>
            </a:endParaRPr>
          </a:p>
        </p:txBody>
      </p:sp>
      <p:sp>
        <p:nvSpPr>
          <p:cNvPr id="11" name="Footer Placeholder 10"/>
          <p:cNvSpPr>
            <a:spLocks noGrp="1"/>
          </p:cNvSpPr>
          <p:nvPr>
            <p:ph type="ftr" sz="quarter" idx="17"/>
          </p:nvPr>
        </p:nvSpPr>
        <p:spPr/>
        <p:txBody>
          <a:bodyPr/>
          <a:lstStyle/>
          <a:p>
            <a:endParaRPr lang="en-US">
              <a:solidFill>
                <a:prstClr val="black">
                  <a:tint val="75000"/>
                </a:prstClr>
              </a:solidFill>
            </a:endParaRPr>
          </a:p>
        </p:txBody>
      </p:sp>
      <p:sp>
        <p:nvSpPr>
          <p:cNvPr id="13" name="Slide Number Placeholder 12"/>
          <p:cNvSpPr>
            <a:spLocks noGrp="1"/>
          </p:cNvSpPr>
          <p:nvPr>
            <p:ph type="sldNum" sz="quarter" idx="18"/>
          </p:nvPr>
        </p:nvSpPr>
        <p:spPr/>
        <p:txBody>
          <a:bodyPr/>
          <a:lstStyle/>
          <a:p>
            <a:fld id="{DCD2E388-B068-4E60-AE3C-FAF10A56C7D3}" type="slidenum">
              <a:rPr lang="en-US" smtClean="0">
                <a:solidFill>
                  <a:prstClr val="black">
                    <a:tint val="75000"/>
                  </a:prstClr>
                </a:solidFill>
              </a:rPr>
              <a:pPr/>
              <a:t>‹#›</a:t>
            </a:fld>
            <a:endParaRPr lang="en-US">
              <a:solidFill>
                <a:prstClr val="black">
                  <a:tint val="75000"/>
                </a:prstClr>
              </a:solidFill>
            </a:endParaRPr>
          </a:p>
        </p:txBody>
      </p:sp>
      <p:sp>
        <p:nvSpPr>
          <p:cNvPr id="15" name="Text Placeholder 14"/>
          <p:cNvSpPr>
            <a:spLocks noGrp="1"/>
          </p:cNvSpPr>
          <p:nvPr>
            <p:ph type="body" sz="quarter" idx="19"/>
          </p:nvPr>
        </p:nvSpPr>
        <p:spPr>
          <a:xfrm>
            <a:off x="770467" y="2209800"/>
            <a:ext cx="5962651" cy="45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153172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hart Slide2">
    <p:spTree>
      <p:nvGrpSpPr>
        <p:cNvPr id="1" name=""/>
        <p:cNvGrpSpPr/>
        <p:nvPr/>
      </p:nvGrpSpPr>
      <p:grpSpPr>
        <a:xfrm>
          <a:off x="0" y="0"/>
          <a:ext cx="0" cy="0"/>
          <a:chOff x="0" y="0"/>
          <a:chExt cx="0" cy="0"/>
        </a:xfrm>
      </p:grpSpPr>
      <p:sp>
        <p:nvSpPr>
          <p:cNvPr id="15" name="Chart Placeholder 14"/>
          <p:cNvSpPr>
            <a:spLocks noGrp="1"/>
          </p:cNvSpPr>
          <p:nvPr>
            <p:ph type="chart" sz="quarter" idx="13" hasCustomPrompt="1"/>
          </p:nvPr>
        </p:nvSpPr>
        <p:spPr>
          <a:xfrm>
            <a:off x="903111" y="1438487"/>
            <a:ext cx="10058400" cy="4267200"/>
          </a:xfrm>
        </p:spPr>
        <p:txBody>
          <a:bodyPr anchor="ctr">
            <a:normAutofit/>
          </a:bodyPr>
          <a:lstStyle>
            <a:lvl1pPr marL="0" indent="0" algn="ctr">
              <a:buNone/>
              <a:defRPr sz="2000" baseline="0">
                <a:solidFill>
                  <a:srgbClr val="002E5F"/>
                </a:solidFill>
                <a:latin typeface="Century Schoolbook" panose="02040604050505020304" pitchFamily="18" charset="0"/>
              </a:defRPr>
            </a:lvl1pPr>
          </a:lstStyle>
          <a:p>
            <a:r>
              <a:rPr lang="en-US" dirty="0" smtClean="0"/>
              <a:t>Pie Chart goes here.</a:t>
            </a:r>
            <a:endParaRPr lang="en-US" dirty="0"/>
          </a:p>
        </p:txBody>
      </p:sp>
      <p:sp>
        <p:nvSpPr>
          <p:cNvPr id="7" name="Rectangle 6"/>
          <p:cNvSpPr/>
          <p:nvPr userDrawn="1"/>
        </p:nvSpPr>
        <p:spPr>
          <a:xfrm>
            <a:off x="0" y="0"/>
            <a:ext cx="10241280" cy="956310"/>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userDrawn="1"/>
        </p:nvSpPr>
        <p:spPr>
          <a:xfrm>
            <a:off x="0" y="956310"/>
            <a:ext cx="12192000" cy="152400"/>
          </a:xfrm>
          <a:prstGeom prst="rect">
            <a:avLst/>
          </a:prstGeom>
          <a:solidFill>
            <a:srgbClr val="BE0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1328" y="304800"/>
            <a:ext cx="1690624" cy="392076"/>
          </a:xfrm>
          <a:prstGeom prst="rect">
            <a:avLst/>
          </a:prstGeom>
        </p:spPr>
      </p:pic>
      <p:sp>
        <p:nvSpPr>
          <p:cNvPr id="2" name="Date Placeholder 1"/>
          <p:cNvSpPr>
            <a:spLocks noGrp="1"/>
          </p:cNvSpPr>
          <p:nvPr>
            <p:ph type="dt" sz="half" idx="14"/>
          </p:nvPr>
        </p:nvSpPr>
        <p:spPr/>
        <p:txBody>
          <a:bodyPr/>
          <a:lstStyle/>
          <a:p>
            <a:endParaRPr lang="en-US">
              <a:solidFill>
                <a:prstClr val="black">
                  <a:tint val="75000"/>
                </a:prstClr>
              </a:solidFill>
            </a:endParaRPr>
          </a:p>
        </p:txBody>
      </p:sp>
      <p:sp>
        <p:nvSpPr>
          <p:cNvPr id="3" name="Footer Placeholder 2"/>
          <p:cNvSpPr>
            <a:spLocks noGrp="1"/>
          </p:cNvSpPr>
          <p:nvPr>
            <p:ph type="ftr" sz="quarter" idx="15"/>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6"/>
          </p:nvPr>
        </p:nvSpPr>
        <p:spPr/>
        <p:txBody>
          <a:bodyPr/>
          <a:lstStyle/>
          <a:p>
            <a:fld id="{DCD2E388-B068-4E60-AE3C-FAF10A56C7D3}" type="slidenum">
              <a:rPr lang="en-US" smtClean="0">
                <a:solidFill>
                  <a:prstClr val="black">
                    <a:tint val="75000"/>
                  </a:prstClr>
                </a:solidFill>
              </a:rPr>
              <a:pPr/>
              <a:t>‹#›</a:t>
            </a:fld>
            <a:endParaRPr lang="en-US">
              <a:solidFill>
                <a:prstClr val="black">
                  <a:tint val="75000"/>
                </a:prstClr>
              </a:solidFill>
            </a:endParaRPr>
          </a:p>
        </p:txBody>
      </p:sp>
      <p:sp>
        <p:nvSpPr>
          <p:cNvPr id="10" name="Title 1"/>
          <p:cNvSpPr>
            <a:spLocks noGrp="1"/>
          </p:cNvSpPr>
          <p:nvPr>
            <p:ph type="title" hasCustomPrompt="1"/>
          </p:nvPr>
        </p:nvSpPr>
        <p:spPr>
          <a:xfrm>
            <a:off x="101600" y="37783"/>
            <a:ext cx="9855200" cy="876617"/>
          </a:xfrm>
        </p:spPr>
        <p:txBody>
          <a:bodyPr>
            <a:normAutofit/>
          </a:bodyPr>
          <a:lstStyle>
            <a:lvl1pPr algn="l">
              <a:defRPr lang="en-US" sz="2800" b="1" kern="1200" baseline="0" dirty="0">
                <a:solidFill>
                  <a:schemeClr val="bg1"/>
                </a:solidFill>
                <a:latin typeface="Arial" panose="020B0604020202020204" pitchFamily="34" charset="0"/>
                <a:ea typeface="+mj-ea"/>
                <a:cs typeface="Arial" panose="020B0604020202020204" pitchFamily="34" charset="0"/>
              </a:defRPr>
            </a:lvl1pPr>
          </a:lstStyle>
          <a:p>
            <a:r>
              <a:rPr lang="en-US" dirty="0" smtClean="0"/>
              <a:t>Headline goes here.</a:t>
            </a:r>
            <a:endParaRPr lang="en-US" dirty="0"/>
          </a:p>
        </p:txBody>
      </p:sp>
    </p:spTree>
    <p:extLst>
      <p:ext uri="{BB962C8B-B14F-4D97-AF65-F5344CB8AC3E}">
        <p14:creationId xmlns:p14="http://schemas.microsoft.com/office/powerpoint/2010/main" val="2454831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Page Slide">
    <p:spTree>
      <p:nvGrpSpPr>
        <p:cNvPr id="1" name=""/>
        <p:cNvGrpSpPr/>
        <p:nvPr/>
      </p:nvGrpSpPr>
      <p:grpSpPr>
        <a:xfrm>
          <a:off x="0" y="0"/>
          <a:ext cx="0" cy="0"/>
          <a:chOff x="0" y="0"/>
          <a:chExt cx="0" cy="0"/>
        </a:xfrm>
      </p:grpSpPr>
      <p:grpSp>
        <p:nvGrpSpPr>
          <p:cNvPr id="13" name="Group 12"/>
          <p:cNvGrpSpPr/>
          <p:nvPr userDrawn="1"/>
        </p:nvGrpSpPr>
        <p:grpSpPr>
          <a:xfrm>
            <a:off x="0" y="958626"/>
            <a:ext cx="12192000" cy="5899374"/>
            <a:chOff x="0" y="958626"/>
            <a:chExt cx="9144000" cy="5899374"/>
          </a:xfrm>
        </p:grpSpPr>
        <p:sp>
          <p:nvSpPr>
            <p:cNvPr id="7" name="Rectangle 6"/>
            <p:cNvSpPr/>
            <p:nvPr userDrawn="1"/>
          </p:nvSpPr>
          <p:spPr>
            <a:xfrm>
              <a:off x="0" y="1111026"/>
              <a:ext cx="9144000" cy="5746974"/>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userDrawn="1"/>
          </p:nvSpPr>
          <p:spPr>
            <a:xfrm>
              <a:off x="0" y="958626"/>
              <a:ext cx="9144000" cy="152400"/>
            </a:xfrm>
            <a:prstGeom prst="rect">
              <a:avLst/>
            </a:prstGeom>
            <a:solidFill>
              <a:srgbClr val="BE0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10" name="Title 1"/>
          <p:cNvSpPr>
            <a:spLocks noGrp="1"/>
          </p:cNvSpPr>
          <p:nvPr>
            <p:ph type="ctrTitle" hasCustomPrompt="1"/>
          </p:nvPr>
        </p:nvSpPr>
        <p:spPr>
          <a:xfrm>
            <a:off x="2133600" y="3200400"/>
            <a:ext cx="7924800" cy="457200"/>
          </a:xfrm>
        </p:spPr>
        <p:txBody>
          <a:bodyPr>
            <a:noAutofit/>
          </a:bodyPr>
          <a:lstStyle>
            <a:lvl1pPr>
              <a:defRPr sz="3200" b="1" baseline="0">
                <a:solidFill>
                  <a:schemeClr val="bg1"/>
                </a:solidFill>
                <a:latin typeface="Arial" panose="020B0604020202020204" pitchFamily="34" charset="0"/>
                <a:cs typeface="Arial" panose="020B0604020202020204" pitchFamily="34" charset="0"/>
              </a:defRPr>
            </a:lvl1pPr>
          </a:lstStyle>
          <a:p>
            <a:r>
              <a:rPr lang="en-US" dirty="0" smtClean="0"/>
              <a:t>Closing Page.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3600" y="228601"/>
            <a:ext cx="2178304" cy="505175"/>
          </a:xfrm>
          <a:prstGeom prst="rect">
            <a:avLst/>
          </a:prstGeom>
        </p:spPr>
      </p:pic>
    </p:spTree>
    <p:extLst>
      <p:ext uri="{BB962C8B-B14F-4D97-AF65-F5344CB8AC3E}">
        <p14:creationId xmlns:p14="http://schemas.microsoft.com/office/powerpoint/2010/main" val="36064779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9F31C00F-BC8A-49AC-BF2C-65EFD2BADE35}" type="slidenum">
              <a:rPr lang="en-US" smtClean="0">
                <a:solidFill>
                  <a:prstClr val="black">
                    <a:tint val="75000"/>
                  </a:prstClr>
                </a:solidFill>
              </a:rPr>
              <a:pPr/>
              <a:t>‹#›</a:t>
            </a:fld>
            <a:endParaRPr lang="en-US">
              <a:solidFill>
                <a:prstClr val="black">
                  <a:tint val="75000"/>
                </a:prstClr>
              </a:solidFill>
            </a:endParaRPr>
          </a:p>
        </p:txBody>
      </p:sp>
      <p:sp>
        <p:nvSpPr>
          <p:cNvPr id="6" name="Content Placeholder 8"/>
          <p:cNvSpPr>
            <a:spLocks noGrp="1"/>
          </p:cNvSpPr>
          <p:nvPr>
            <p:ph sz="quarter" idx="13"/>
          </p:nvPr>
        </p:nvSpPr>
        <p:spPr>
          <a:xfrm>
            <a:off x="203200" y="914400"/>
            <a:ext cx="11988800" cy="685800"/>
          </a:xfrm>
        </p:spPr>
        <p:txBody>
          <a:bodyPr anchor="ctr" anchorCtr="0">
            <a:normAutofit/>
          </a:bodyPr>
          <a:lstStyle>
            <a:lvl1pPr>
              <a:buNone/>
              <a:defRPr lang="en-US" sz="3200" b="1" kern="1200" spc="50" noProof="0" dirty="0" smtClean="0">
                <a:ln w="13500">
                  <a:solidFill>
                    <a:schemeClr val="accent1">
                      <a:shade val="2500"/>
                      <a:alpha val="6500"/>
                    </a:schemeClr>
                  </a:solidFill>
                  <a:prstDash val="solid"/>
                </a:ln>
                <a:solidFill>
                  <a:srgbClr val="003399"/>
                </a:solidFill>
                <a:effectLst>
                  <a:outerShdw blurRad="38100" dist="38100" dir="2700000" algn="tl">
                    <a:srgbClr val="000000">
                      <a:alpha val="43137"/>
                    </a:srgbClr>
                  </a:outerShdw>
                </a:effectLst>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3231229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7A9654-00F8-49BF-9CFC-702E5AE85C72}" type="datetimeFigureOut">
              <a:rPr lang="en-US" smtClean="0">
                <a:solidFill>
                  <a:prstClr val="black">
                    <a:tint val="75000"/>
                  </a:prstClr>
                </a:solidFill>
              </a:rPr>
              <a:pPr/>
              <a:t>4/10/2016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433F7DF-5BCC-433D-BCE5-D43E6E4A6A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2874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D8E0A7D-15AB-4CDA-A34F-B70E8A073891}" type="datetimeFigureOut">
              <a:rPr lang="en-US" smtClean="0">
                <a:solidFill>
                  <a:prstClr val="black">
                    <a:tint val="75000"/>
                  </a:prstClr>
                </a:solidFill>
              </a:rPr>
              <a:pPr/>
              <a:t>4/10/2016</a:t>
            </a:fld>
            <a:endParaRPr lang="en-US">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9362D-70F1-49C8-B4A5-023D2F93A3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851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AD8E0A7D-15AB-4CDA-A34F-B70E8A073891}" type="datetimeFigureOut">
              <a:rPr lang="en-US" smtClean="0">
                <a:solidFill>
                  <a:prstClr val="black">
                    <a:tint val="75000"/>
                  </a:prstClr>
                </a:solidFill>
              </a:rPr>
              <a:pPr/>
              <a:t>4/10/2016</a:t>
            </a:fld>
            <a:endParaRPr lang="en-US">
              <a:solidFill>
                <a:prstClr val="black">
                  <a:tint val="75000"/>
                </a:prstClr>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09362D-70F1-49C8-B4A5-023D2F93A3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6164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1" y="809897"/>
            <a:ext cx="12192000" cy="564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srgbClr val="FFFFFF"/>
              </a:solidFill>
            </a:endParaRPr>
          </a:p>
        </p:txBody>
      </p:sp>
      <p:pic>
        <p:nvPicPr>
          <p:cNvPr id="5" name="Picture 7" descr="new vaate smaller"/>
          <p:cNvPicPr>
            <a:picLocks noChangeAspect="1" noChangeArrowheads="1"/>
          </p:cNvPicPr>
          <p:nvPr userDrawn="1"/>
        </p:nvPicPr>
        <p:blipFill>
          <a:blip r:embed="rId2" cstate="print"/>
          <a:srcRect/>
          <a:stretch>
            <a:fillRect/>
          </a:stretch>
        </p:blipFill>
        <p:spPr bwMode="auto">
          <a:xfrm>
            <a:off x="914400" y="3545172"/>
            <a:ext cx="3076256" cy="2209800"/>
          </a:xfrm>
          <a:prstGeom prst="rect">
            <a:avLst/>
          </a:prstGeom>
          <a:noFill/>
          <a:ln w="9525">
            <a:noFill/>
            <a:miter lim="800000"/>
            <a:headEnd/>
            <a:tailEnd/>
          </a:ln>
        </p:spPr>
      </p:pic>
      <p:pic>
        <p:nvPicPr>
          <p:cNvPr id="6" name="Picture 3" descr="DOD-DOE-NASA wht"/>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3149600" y="2726553"/>
            <a:ext cx="2754997" cy="1637239"/>
          </a:xfrm>
          <a:prstGeom prst="rect">
            <a:avLst/>
          </a:prstGeom>
          <a:noFill/>
          <a:ln w="9525">
            <a:noFill/>
            <a:miter lim="800000"/>
            <a:headEnd/>
            <a:tailEnd/>
          </a:ln>
        </p:spPr>
      </p:pic>
      <p:sp>
        <p:nvSpPr>
          <p:cNvPr id="7" name="Rectangle 6"/>
          <p:cNvSpPr/>
          <p:nvPr userDrawn="1"/>
        </p:nvSpPr>
        <p:spPr>
          <a:xfrm>
            <a:off x="0" y="0"/>
            <a:ext cx="23368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srgbClr val="FFFFFF"/>
              </a:solidFill>
            </a:endParaRPr>
          </a:p>
        </p:txBody>
      </p:sp>
      <p:sp>
        <p:nvSpPr>
          <p:cNvPr id="8" name="Rectangle 7"/>
          <p:cNvSpPr/>
          <p:nvPr userDrawn="1"/>
        </p:nvSpPr>
        <p:spPr>
          <a:xfrm>
            <a:off x="10261600" y="0"/>
            <a:ext cx="19304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srgbClr val="FFFFFF"/>
              </a:solidFill>
            </a:endParaRPr>
          </a:p>
        </p:txBody>
      </p:sp>
      <p:sp>
        <p:nvSpPr>
          <p:cNvPr id="12" name="Title 11"/>
          <p:cNvSpPr>
            <a:spLocks noGrp="1"/>
          </p:cNvSpPr>
          <p:nvPr>
            <p:ph type="title"/>
          </p:nvPr>
        </p:nvSpPr>
        <p:spPr>
          <a:xfrm>
            <a:off x="609600" y="609600"/>
            <a:ext cx="10972800" cy="1752600"/>
          </a:xfrm>
        </p:spPr>
        <p:txBody>
          <a:bodyPr/>
          <a:lstStyle>
            <a:lvl1pPr>
              <a:defRPr sz="3200">
                <a:latin typeface="Arial Black" pitchFamily="34" charset="0"/>
              </a:defRPr>
            </a:lvl1pPr>
          </a:lstStyle>
          <a:p>
            <a:r>
              <a:rPr lang="en-US" dirty="0" smtClean="0"/>
              <a:t>Click to edit Master title style</a:t>
            </a:r>
            <a:endParaRPr lang="en-US" dirty="0"/>
          </a:p>
        </p:txBody>
      </p:sp>
      <p:sp>
        <p:nvSpPr>
          <p:cNvPr id="14" name="Text Placeholder 13"/>
          <p:cNvSpPr>
            <a:spLocks noGrp="1"/>
          </p:cNvSpPr>
          <p:nvPr>
            <p:ph type="body" sz="quarter" idx="10"/>
          </p:nvPr>
        </p:nvSpPr>
        <p:spPr>
          <a:xfrm>
            <a:off x="7213600" y="4876800"/>
            <a:ext cx="4165600" cy="1295400"/>
          </a:xfrm>
        </p:spPr>
        <p:txBody>
          <a:bodyPr/>
          <a:lstStyle>
            <a:lvl1pPr marL="0" indent="0" algn="l">
              <a:buNone/>
              <a:defRPr sz="2400" b="1"/>
            </a:lvl1pPr>
          </a:lstStyle>
          <a:p>
            <a:pPr lvl="0"/>
            <a:r>
              <a:rPr lang="en-US" dirty="0" smtClean="0"/>
              <a:t>Click to edit Master text styles</a:t>
            </a:r>
          </a:p>
        </p:txBody>
      </p:sp>
    </p:spTree>
    <p:extLst>
      <p:ext uri="{BB962C8B-B14F-4D97-AF65-F5344CB8AC3E}">
        <p14:creationId xmlns:p14="http://schemas.microsoft.com/office/powerpoint/2010/main" val="30402436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025" y="1285875"/>
            <a:ext cx="11801475" cy="4891088"/>
          </a:xfrm>
        </p:spPr>
        <p:txBody>
          <a:bodyPr/>
          <a:lstStyle>
            <a:lvl1pPr>
              <a:defRPr>
                <a:latin typeface="Calibri Light" panose="020F0302020204030204" pitchFamily="34" charset="0"/>
              </a:defRPr>
            </a:lvl1pPr>
            <a:lvl2pPr>
              <a:defRPr>
                <a:latin typeface="+mj-lt"/>
              </a:defRPr>
            </a:lvl2pPr>
            <a:lvl3pPr>
              <a:defRPr>
                <a:latin typeface="Calibri Light" panose="020F0302020204030204" pitchFamily="34" charset="0"/>
              </a:defRPr>
            </a:lvl3pPr>
            <a:lvl4pPr>
              <a:defRPr>
                <a:latin typeface="Calibri Light" panose="020F0302020204030204" pitchFamily="34" charset="0"/>
              </a:defRPr>
            </a:lvl4pPr>
            <a:lvl5pPr>
              <a:defRPr>
                <a:latin typeface="Calibri Light" panose="020F03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B39754-939A-4904-B260-2D88764D6C10}" type="datetimeFigureOut">
              <a:rPr lang="en-US" smtClean="0"/>
              <a:t>4/10/2016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0F1A8C-2A22-4B62-9EE3-E3E71FD5FC95}" type="slidenum">
              <a:rPr lang="en-US" smtClean="0"/>
              <a:t>‹#›</a:t>
            </a:fld>
            <a:endParaRPr lang="en-US" dirty="0"/>
          </a:p>
        </p:txBody>
      </p:sp>
      <p:sp>
        <p:nvSpPr>
          <p:cNvPr id="7" name="Rectangle 6"/>
          <p:cNvSpPr/>
          <p:nvPr userDrawn="1"/>
        </p:nvSpPr>
        <p:spPr>
          <a:xfrm>
            <a:off x="0" y="0"/>
            <a:ext cx="10287000" cy="956310"/>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6524" y="226695"/>
            <a:ext cx="1626436" cy="502920"/>
          </a:xfrm>
          <a:prstGeom prst="rect">
            <a:avLst/>
          </a:prstGeom>
        </p:spPr>
      </p:pic>
      <p:sp>
        <p:nvSpPr>
          <p:cNvPr id="9" name="Rectangle 8"/>
          <p:cNvSpPr/>
          <p:nvPr userDrawn="1"/>
        </p:nvSpPr>
        <p:spPr>
          <a:xfrm>
            <a:off x="0" y="956310"/>
            <a:ext cx="12188952" cy="152400"/>
          </a:xfrm>
          <a:prstGeom prst="rect">
            <a:avLst/>
          </a:prstGeom>
          <a:solidFill>
            <a:srgbClr val="BE0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title" hasCustomPrompt="1"/>
          </p:nvPr>
        </p:nvSpPr>
        <p:spPr>
          <a:xfrm>
            <a:off x="76200" y="37783"/>
            <a:ext cx="10210800" cy="876617"/>
          </a:xfrm>
          <a:prstGeom prst="rect">
            <a:avLst/>
          </a:prstGeom>
        </p:spPr>
        <p:txBody>
          <a:bodyPr>
            <a:normAutofit/>
          </a:bodyPr>
          <a:lstStyle>
            <a:lvl1pPr algn="l">
              <a:defRPr lang="en-US" sz="4000" b="0" kern="1200" baseline="0" dirty="0">
                <a:solidFill>
                  <a:schemeClr val="bg1"/>
                </a:solidFill>
                <a:latin typeface="+mj-lt"/>
                <a:ea typeface="+mj-ea"/>
                <a:cs typeface="Arial" panose="020B0604020202020204" pitchFamily="34" charset="0"/>
              </a:defRPr>
            </a:lvl1pPr>
          </a:lstStyle>
          <a:p>
            <a:r>
              <a:rPr lang="en-US" dirty="0" smtClean="0"/>
              <a:t>Headline goes here.</a:t>
            </a:r>
            <a:endParaRPr lang="en-US" dirty="0"/>
          </a:p>
        </p:txBody>
      </p:sp>
    </p:spTree>
    <p:extLst>
      <p:ext uri="{BB962C8B-B14F-4D97-AF65-F5344CB8AC3E}">
        <p14:creationId xmlns:p14="http://schemas.microsoft.com/office/powerpoint/2010/main" val="14000368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Content Placeholder 12"/>
          <p:cNvSpPr>
            <a:spLocks noGrp="1"/>
          </p:cNvSpPr>
          <p:nvPr>
            <p:ph sz="quarter" idx="11"/>
          </p:nvPr>
        </p:nvSpPr>
        <p:spPr>
          <a:xfrm>
            <a:off x="611719" y="1374776"/>
            <a:ext cx="10972800" cy="5026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Slide Number Placeholder 13"/>
          <p:cNvSpPr>
            <a:spLocks noGrp="1"/>
          </p:cNvSpPr>
          <p:nvPr>
            <p:ph type="sldNum" sz="quarter" idx="12"/>
          </p:nvPr>
        </p:nvSpPr>
        <p:spPr/>
        <p:txBody>
          <a:bodyPr/>
          <a:lstStyle/>
          <a:p>
            <a:fld id="{28652C7B-F36F-41F4-952A-250ED4DC2627}"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573639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0"/>
          </p:nvPr>
        </p:nvSpPr>
        <p:spPr/>
        <p:txBody>
          <a:bodyPr/>
          <a:lstStyle/>
          <a:p>
            <a:fld id="{28652C7B-F36F-41F4-952A-250ED4DC2627}"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8254112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8652C7B-F36F-41F4-952A-250ED4DC2627}"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281947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53118" y="1371600"/>
            <a:ext cx="4988983"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45301" y="1371600"/>
            <a:ext cx="49911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7685366"/>
      </p:ext>
    </p:extLst>
  </p:cSld>
  <p:clrMapOvr>
    <a:masterClrMapping/>
  </p:clrMapOv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67042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03368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478367" y="3184525"/>
            <a:ext cx="4633384" cy="3170238"/>
            <a:chOff x="226" y="2111"/>
            <a:chExt cx="2189" cy="1997"/>
          </a:xfrm>
        </p:grpSpPr>
        <p:pic>
          <p:nvPicPr>
            <p:cNvPr id="5" name="Picture 6" descr="chrmblue_std"/>
            <p:cNvPicPr>
              <a:picLocks noChangeAspect="1" noChangeArrowheads="1"/>
            </p:cNvPicPr>
            <p:nvPr/>
          </p:nvPicPr>
          <p:blipFill>
            <a:blip r:embed="rId2" cstate="print">
              <a:clrChange>
                <a:clrFrom>
                  <a:srgbClr val="FFFFFF"/>
                </a:clrFrom>
                <a:clrTo>
                  <a:srgbClr val="FFFFFF">
                    <a:alpha val="0"/>
                  </a:srgbClr>
                </a:clrTo>
              </a:clrChange>
            </a:blip>
            <a:srcRect l="16353" r="12483" b="21310"/>
            <a:stretch>
              <a:fillRect/>
            </a:stretch>
          </p:blipFill>
          <p:spPr bwMode="auto">
            <a:xfrm>
              <a:off x="226" y="2268"/>
              <a:ext cx="2189" cy="1840"/>
            </a:xfrm>
            <a:prstGeom prst="rect">
              <a:avLst/>
            </a:prstGeom>
            <a:noFill/>
            <a:ln w="9525">
              <a:noFill/>
              <a:miter lim="800000"/>
              <a:headEnd/>
              <a:tailEnd/>
            </a:ln>
          </p:spPr>
        </p:pic>
        <p:pic>
          <p:nvPicPr>
            <p:cNvPr id="6" name="Picture 7" descr="AFRL Shield transparent background 1INcopy"/>
            <p:cNvPicPr>
              <a:picLocks noChangeAspect="1" noChangeArrowheads="1"/>
            </p:cNvPicPr>
            <p:nvPr/>
          </p:nvPicPr>
          <p:blipFill>
            <a:blip r:embed="rId3" cstate="print"/>
            <a:srcRect/>
            <a:stretch>
              <a:fillRect/>
            </a:stretch>
          </p:blipFill>
          <p:spPr bwMode="auto">
            <a:xfrm>
              <a:off x="832" y="2111"/>
              <a:ext cx="936" cy="930"/>
            </a:xfrm>
            <a:prstGeom prst="rect">
              <a:avLst/>
            </a:prstGeom>
            <a:noFill/>
            <a:ln w="9525">
              <a:noFill/>
              <a:miter lim="800000"/>
              <a:headEnd/>
              <a:tailEnd/>
            </a:ln>
          </p:spPr>
        </p:pic>
      </p:grpSp>
    </p:spTree>
    <p:extLst>
      <p:ext uri="{BB962C8B-B14F-4D97-AF65-F5344CB8AC3E}">
        <p14:creationId xmlns:p14="http://schemas.microsoft.com/office/powerpoint/2010/main" val="2624641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a:prstGeom prst="rect">
            <a:avLst/>
          </a:prstGeom>
        </p:spPr>
        <p:txBody>
          <a:bodyPr anchor="ctr" anchorCtr="0"/>
          <a:lstStyle>
            <a:lvl1pPr>
              <a:defRPr sz="32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9600" y="1600201"/>
            <a:ext cx="10972800" cy="4525963"/>
          </a:xfrm>
          <a:prstGeom prst="rect">
            <a:avLst/>
          </a:prstGeom>
        </p:spPr>
        <p:txBody>
          <a:bodyPr/>
          <a:lstStyle>
            <a:lvl1pPr marL="360363" indent="-93663" defTabSz="893763">
              <a:lnSpc>
                <a:spcPct val="120000"/>
              </a:lnSpc>
              <a:spcBef>
                <a:spcPts val="600"/>
              </a:spcBef>
              <a:buFont typeface="Arial" pitchFamily="34" charset="0"/>
              <a:buChar char="•"/>
              <a:tabLst>
                <a:tab pos="539750" algn="l"/>
              </a:tabLst>
              <a:defRPr sz="2800" b="1">
                <a:latin typeface="Arial" pitchFamily="34" charset="0"/>
                <a:cs typeface="Arial" pitchFamily="34" charset="0"/>
              </a:defRPr>
            </a:lvl1pPr>
            <a:lvl2pPr>
              <a:defRPr sz="2400" b="1">
                <a:latin typeface="Arial" pitchFamily="34" charset="0"/>
                <a:cs typeface="Arial" pitchFamily="34" charset="0"/>
              </a:defRPr>
            </a:lvl2pPr>
            <a:lvl3pPr>
              <a:defRPr sz="2000" b="1">
                <a:latin typeface="Arial" pitchFamily="34" charset="0"/>
                <a:cs typeface="Arial" pitchFamily="34" charset="0"/>
              </a:defRPr>
            </a:lvl3pPr>
            <a:lvl4pPr>
              <a:defRPr sz="1800" b="1">
                <a:latin typeface="Arial" pitchFamily="34" charset="0"/>
                <a:cs typeface="Arial" pitchFamily="34" charset="0"/>
              </a:defRPr>
            </a:lvl4pPr>
            <a:lvl5pPr>
              <a:buFont typeface="Arial" pitchFamily="34" charset="0"/>
              <a:buChar char="•"/>
              <a:defRPr sz="1800" b="1">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45044D9-DFD6-4955-B56A-D4D40C707894}" type="datetimeFigureOut">
              <a:rPr lang="en-US">
                <a:solidFill>
                  <a:prstClr val="black"/>
                </a:solidFill>
              </a:rPr>
              <a:pPr/>
              <a:t>4/10/2016</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737600" y="6400414"/>
            <a:ext cx="2844800" cy="276999"/>
          </a:xfrm>
          <a:prstGeom prst="rect">
            <a:avLst/>
          </a:prstGeom>
        </p:spPr>
        <p:txBody>
          <a:bodyPr/>
          <a:lstStyle/>
          <a:p>
            <a:fld id="{4FCA37BE-2256-40DF-A1E6-2D0988E776E9}"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1984562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a:prstGeom prst="rect">
            <a:avLst/>
          </a:prstGeom>
        </p:spPr>
        <p:txBody>
          <a:bodyPr anchor="ctr" anchorCtr="0"/>
          <a:lstStyle>
            <a:lvl1pPr>
              <a:defRPr sz="32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1600201"/>
            <a:ext cx="5384800" cy="2209800"/>
          </a:xfrm>
          <a:prstGeom prst="rect">
            <a:avLst/>
          </a:prstGeom>
        </p:spPr>
        <p:txBody>
          <a:bodyPr/>
          <a:lstStyle>
            <a:lvl1pPr>
              <a:defRPr sz="2800" b="1">
                <a:latin typeface="Arial" pitchFamily="34" charset="0"/>
                <a:cs typeface="Arial" pitchFamily="34" charset="0"/>
              </a:defRPr>
            </a:lvl1pPr>
            <a:lvl2pPr>
              <a:defRPr sz="2400" b="1">
                <a:latin typeface="Arial" pitchFamily="34" charset="0"/>
                <a:cs typeface="Arial" pitchFamily="34" charset="0"/>
              </a:defRPr>
            </a:lvl2pPr>
            <a:lvl3pPr>
              <a:defRPr sz="2000" b="1">
                <a:latin typeface="Arial" pitchFamily="34" charset="0"/>
                <a:cs typeface="Arial" pitchFamily="34" charset="0"/>
              </a:defRPr>
            </a:lvl3pPr>
            <a:lvl4pPr>
              <a:defRPr sz="1800" b="1">
                <a:latin typeface="Arial" pitchFamily="34" charset="0"/>
                <a:cs typeface="Arial" pitchFamily="34" charset="0"/>
              </a:defRPr>
            </a:lvl4pPr>
            <a:lvl5pPr>
              <a:buFont typeface="Arial" pitchFamily="34" charset="0"/>
              <a:buChar char="•"/>
              <a:defRPr sz="1600" b="1">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197600" y="1600201"/>
            <a:ext cx="5384800" cy="2209800"/>
          </a:xfrm>
          <a:prstGeom prst="rect">
            <a:avLst/>
          </a:prstGeom>
        </p:spPr>
        <p:txBody>
          <a:bodyPr/>
          <a:lstStyle>
            <a:lvl1pPr>
              <a:defRPr sz="2800" b="1">
                <a:latin typeface="Arial" pitchFamily="34" charset="0"/>
                <a:cs typeface="Arial" pitchFamily="34" charset="0"/>
              </a:defRPr>
            </a:lvl1pPr>
            <a:lvl2pPr>
              <a:defRPr sz="2400" b="1">
                <a:latin typeface="Arial" pitchFamily="34" charset="0"/>
                <a:cs typeface="Arial" pitchFamily="34" charset="0"/>
              </a:defRPr>
            </a:lvl2pPr>
            <a:lvl3pPr>
              <a:defRPr sz="2000" b="1">
                <a:latin typeface="Arial" pitchFamily="34" charset="0"/>
                <a:cs typeface="Arial" pitchFamily="34" charset="0"/>
              </a:defRPr>
            </a:lvl3pPr>
            <a:lvl4pPr>
              <a:defRPr sz="1800" b="1">
                <a:latin typeface="Arial" pitchFamily="34" charset="0"/>
                <a:cs typeface="Arial"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600" b="1">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345044D9-DFD6-4955-B56A-D4D40C707894}" type="datetimeFigureOut">
              <a:rPr lang="en-US">
                <a:solidFill>
                  <a:prstClr val="black"/>
                </a:solidFill>
              </a:rPr>
              <a:pPr/>
              <a:t>4/10/2016</a:t>
            </a:fld>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737600" y="6400414"/>
            <a:ext cx="2844800" cy="276999"/>
          </a:xfrm>
          <a:prstGeom prst="rect">
            <a:avLst/>
          </a:prstGeom>
        </p:spPr>
        <p:txBody>
          <a:bodyPr/>
          <a:lstStyle/>
          <a:p>
            <a:fld id="{4FCA37BE-2256-40DF-A1E6-2D0988E776E9}" type="slidenum">
              <a:rPr lang="en-US">
                <a:solidFill>
                  <a:prstClr val="black"/>
                </a:solidFill>
              </a:rPr>
              <a:pPr/>
              <a:t>‹#›</a:t>
            </a:fld>
            <a:endParaRPr lang="en-US" dirty="0">
              <a:solidFill>
                <a:prstClr val="black"/>
              </a:solidFill>
            </a:endParaRPr>
          </a:p>
        </p:txBody>
      </p:sp>
      <p:sp>
        <p:nvSpPr>
          <p:cNvPr id="8" name="Content Placeholder 2"/>
          <p:cNvSpPr>
            <a:spLocks noGrp="1"/>
          </p:cNvSpPr>
          <p:nvPr>
            <p:ph sz="half" idx="13"/>
          </p:nvPr>
        </p:nvSpPr>
        <p:spPr>
          <a:xfrm>
            <a:off x="609600" y="3886200"/>
            <a:ext cx="5384800" cy="2209800"/>
          </a:xfrm>
          <a:prstGeom prst="rect">
            <a:avLst/>
          </a:prstGeom>
        </p:spPr>
        <p:txBody>
          <a:bodyPr/>
          <a:lstStyle>
            <a:lvl1pPr>
              <a:defRPr sz="2800" b="1">
                <a:latin typeface="Arial" pitchFamily="34" charset="0"/>
                <a:cs typeface="Arial" pitchFamily="34" charset="0"/>
              </a:defRPr>
            </a:lvl1pPr>
            <a:lvl2pPr>
              <a:defRPr sz="2400" b="1">
                <a:latin typeface="Arial" pitchFamily="34" charset="0"/>
                <a:cs typeface="Arial" pitchFamily="34" charset="0"/>
              </a:defRPr>
            </a:lvl2pPr>
            <a:lvl3pPr>
              <a:defRPr sz="2000" b="1">
                <a:latin typeface="Arial" pitchFamily="34" charset="0"/>
                <a:cs typeface="Arial" pitchFamily="34" charset="0"/>
              </a:defRPr>
            </a:lvl3pPr>
            <a:lvl4pPr>
              <a:defRPr sz="1800" b="1">
                <a:latin typeface="Arial" pitchFamily="34" charset="0"/>
                <a:cs typeface="Arial" pitchFamily="34" charset="0"/>
              </a:defRPr>
            </a:lvl4pPr>
            <a:lvl5pPr>
              <a:buFont typeface="Arial" pitchFamily="34" charset="0"/>
              <a:buChar char="•"/>
              <a:defRPr sz="1600" b="1" baseline="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2"/>
          <p:cNvSpPr>
            <a:spLocks noGrp="1"/>
          </p:cNvSpPr>
          <p:nvPr>
            <p:ph sz="half" idx="14"/>
          </p:nvPr>
        </p:nvSpPr>
        <p:spPr>
          <a:xfrm>
            <a:off x="6197600" y="3886200"/>
            <a:ext cx="5384800" cy="2209800"/>
          </a:xfrm>
          <a:prstGeom prst="rect">
            <a:avLst/>
          </a:prstGeom>
        </p:spPr>
        <p:txBody>
          <a:bodyPr/>
          <a:lstStyle>
            <a:lvl1pPr>
              <a:defRPr sz="2800" b="1">
                <a:latin typeface="Arial" pitchFamily="34" charset="0"/>
                <a:cs typeface="Arial" pitchFamily="34" charset="0"/>
              </a:defRPr>
            </a:lvl1pPr>
            <a:lvl2pPr>
              <a:defRPr sz="2400" b="1">
                <a:latin typeface="Arial" pitchFamily="34" charset="0"/>
                <a:cs typeface="Arial" pitchFamily="34" charset="0"/>
              </a:defRPr>
            </a:lvl2pPr>
            <a:lvl3pPr>
              <a:defRPr sz="2000" b="1">
                <a:latin typeface="Arial" pitchFamily="34" charset="0"/>
                <a:cs typeface="Arial" pitchFamily="34" charset="0"/>
              </a:defRPr>
            </a:lvl3pPr>
            <a:lvl4pPr>
              <a:defRPr sz="1800" b="1">
                <a:latin typeface="Arial" pitchFamily="34" charset="0"/>
                <a:cs typeface="Arial" pitchFamily="34" charset="0"/>
              </a:defRPr>
            </a:lvl4pPr>
            <a:lvl5pPr>
              <a:buFont typeface="Arial" pitchFamily="34" charset="0"/>
              <a:buChar char="•"/>
              <a:defRPr sz="1600" b="1">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7286603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lvl1pPr>
              <a:defRPr>
                <a:latin typeface="Calibri Light" panose="020F0302020204030204" pitchFamily="34" charset="0"/>
              </a:defRPr>
            </a:lvl1pPr>
            <a:lvl2pPr>
              <a:defRPr>
                <a:latin typeface="Calibri Light" panose="020F0302020204030204" pitchFamily="34" charset="0"/>
              </a:defRPr>
            </a:lvl2pPr>
            <a:lvl3pPr>
              <a:defRPr>
                <a:latin typeface="Calibri Light" panose="020F0302020204030204" pitchFamily="34" charset="0"/>
              </a:defRPr>
            </a:lvl3pPr>
            <a:lvl4pPr>
              <a:defRPr>
                <a:latin typeface="Calibri Light" panose="020F0302020204030204" pitchFamily="34" charset="0"/>
              </a:defRPr>
            </a:lvl4pPr>
            <a:lvl5pPr>
              <a:defRPr>
                <a:latin typeface="Calibri Light" panose="020F03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atin typeface="Calibri Light" panose="020F0302020204030204" pitchFamily="34" charset="0"/>
              </a:defRPr>
            </a:lvl1pPr>
            <a:lvl2pPr>
              <a:defRPr>
                <a:latin typeface="Calibri Light" panose="020F0302020204030204" pitchFamily="34" charset="0"/>
              </a:defRPr>
            </a:lvl2pPr>
            <a:lvl3pPr>
              <a:defRPr>
                <a:latin typeface="Calibri Light" panose="020F0302020204030204" pitchFamily="34" charset="0"/>
              </a:defRPr>
            </a:lvl3pPr>
            <a:lvl4pPr>
              <a:defRPr>
                <a:latin typeface="Calibri Light" panose="020F0302020204030204" pitchFamily="34" charset="0"/>
              </a:defRPr>
            </a:lvl4pPr>
            <a:lvl5pPr>
              <a:defRPr>
                <a:latin typeface="Calibri Light" panose="020F03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B39754-939A-4904-B260-2D88764D6C10}" type="datetimeFigureOut">
              <a:rPr lang="en-US" smtClean="0"/>
              <a:t>4/10/2016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0F1A8C-2A22-4B62-9EE3-E3E71FD5FC95}" type="slidenum">
              <a:rPr lang="en-US" smtClean="0"/>
              <a:t>‹#›</a:t>
            </a:fld>
            <a:endParaRPr lang="en-US" dirty="0"/>
          </a:p>
        </p:txBody>
      </p:sp>
      <p:sp>
        <p:nvSpPr>
          <p:cNvPr id="11" name="Rectangle 10"/>
          <p:cNvSpPr/>
          <p:nvPr userDrawn="1"/>
        </p:nvSpPr>
        <p:spPr>
          <a:xfrm>
            <a:off x="0" y="0"/>
            <a:ext cx="10287000" cy="956310"/>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6524" y="226695"/>
            <a:ext cx="1626436" cy="502920"/>
          </a:xfrm>
          <a:prstGeom prst="rect">
            <a:avLst/>
          </a:prstGeom>
        </p:spPr>
      </p:pic>
      <p:sp>
        <p:nvSpPr>
          <p:cNvPr id="13" name="Rectangle 12"/>
          <p:cNvSpPr/>
          <p:nvPr userDrawn="1"/>
        </p:nvSpPr>
        <p:spPr>
          <a:xfrm>
            <a:off x="0" y="956310"/>
            <a:ext cx="12188952" cy="152400"/>
          </a:xfrm>
          <a:prstGeom prst="rect">
            <a:avLst/>
          </a:prstGeom>
          <a:solidFill>
            <a:srgbClr val="BE0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a:spLocks noGrp="1"/>
          </p:cNvSpPr>
          <p:nvPr>
            <p:ph type="title" hasCustomPrompt="1"/>
          </p:nvPr>
        </p:nvSpPr>
        <p:spPr>
          <a:xfrm>
            <a:off x="76200" y="37783"/>
            <a:ext cx="10210800" cy="876617"/>
          </a:xfrm>
          <a:prstGeom prst="rect">
            <a:avLst/>
          </a:prstGeom>
        </p:spPr>
        <p:txBody>
          <a:bodyPr>
            <a:normAutofit/>
          </a:bodyPr>
          <a:lstStyle>
            <a:lvl1pPr algn="l">
              <a:defRPr lang="en-US" sz="4000" b="0" kern="1200" baseline="0" dirty="0">
                <a:solidFill>
                  <a:schemeClr val="bg1"/>
                </a:solidFill>
                <a:latin typeface="+mj-lt"/>
                <a:ea typeface="+mj-ea"/>
                <a:cs typeface="Arial" panose="020B0604020202020204" pitchFamily="34" charset="0"/>
              </a:defRPr>
            </a:lvl1pPr>
          </a:lstStyle>
          <a:p>
            <a:r>
              <a:rPr lang="en-US" dirty="0" smtClean="0"/>
              <a:t>Headline goes here.</a:t>
            </a:r>
            <a:endParaRPr lang="en-US" dirty="0"/>
          </a:p>
        </p:txBody>
      </p:sp>
    </p:spTree>
    <p:extLst>
      <p:ext uri="{BB962C8B-B14F-4D97-AF65-F5344CB8AC3E}">
        <p14:creationId xmlns:p14="http://schemas.microsoft.com/office/powerpoint/2010/main" val="197953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Light" panose="020F0302020204030204" pitchFamily="34" charset="0"/>
              </a:defRPr>
            </a:lvl1pPr>
            <a:lvl2pPr>
              <a:defRPr>
                <a:latin typeface="Calibri Light" panose="020F0302020204030204" pitchFamily="34" charset="0"/>
              </a:defRPr>
            </a:lvl2pPr>
            <a:lvl3pPr>
              <a:defRPr>
                <a:latin typeface="Calibri Light" panose="020F0302020204030204" pitchFamily="34" charset="0"/>
              </a:defRPr>
            </a:lvl3pPr>
            <a:lvl4pPr>
              <a:defRPr>
                <a:latin typeface="Calibri Light" panose="020F0302020204030204" pitchFamily="34" charset="0"/>
              </a:defRPr>
            </a:lvl4pPr>
            <a:lvl5pPr>
              <a:defRPr>
                <a:latin typeface="Calibri Light" panose="020F03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Light" panose="020F0302020204030204" pitchFamily="34" charset="0"/>
              </a:defRPr>
            </a:lvl1pPr>
            <a:lvl2pPr>
              <a:defRPr>
                <a:latin typeface="Calibri Light" panose="020F0302020204030204" pitchFamily="34" charset="0"/>
              </a:defRPr>
            </a:lvl2pPr>
            <a:lvl3pPr>
              <a:defRPr>
                <a:latin typeface="Calibri Light" panose="020F0302020204030204" pitchFamily="34" charset="0"/>
              </a:defRPr>
            </a:lvl3pPr>
            <a:lvl4pPr>
              <a:defRPr>
                <a:latin typeface="Calibri Light" panose="020F0302020204030204" pitchFamily="34" charset="0"/>
              </a:defRPr>
            </a:lvl4pPr>
            <a:lvl5pPr>
              <a:defRPr>
                <a:latin typeface="Calibri Light" panose="020F03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B39754-939A-4904-B260-2D88764D6C10}" type="datetimeFigureOut">
              <a:rPr lang="en-US" smtClean="0"/>
              <a:t>4/10/2016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50F1A8C-2A22-4B62-9EE3-E3E71FD5FC95}" type="slidenum">
              <a:rPr lang="en-US" smtClean="0"/>
              <a:t>‹#›</a:t>
            </a:fld>
            <a:endParaRPr lang="en-US" dirty="0"/>
          </a:p>
        </p:txBody>
      </p:sp>
      <p:sp>
        <p:nvSpPr>
          <p:cNvPr id="10" name="Rectangle 9"/>
          <p:cNvSpPr/>
          <p:nvPr userDrawn="1"/>
        </p:nvSpPr>
        <p:spPr>
          <a:xfrm>
            <a:off x="0" y="0"/>
            <a:ext cx="10287000" cy="956310"/>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6524" y="226695"/>
            <a:ext cx="1626436" cy="502920"/>
          </a:xfrm>
          <a:prstGeom prst="rect">
            <a:avLst/>
          </a:prstGeom>
        </p:spPr>
      </p:pic>
      <p:sp>
        <p:nvSpPr>
          <p:cNvPr id="12" name="Rectangle 11"/>
          <p:cNvSpPr/>
          <p:nvPr userDrawn="1"/>
        </p:nvSpPr>
        <p:spPr>
          <a:xfrm>
            <a:off x="0" y="956310"/>
            <a:ext cx="12188952" cy="152400"/>
          </a:xfrm>
          <a:prstGeom prst="rect">
            <a:avLst/>
          </a:prstGeom>
          <a:solidFill>
            <a:srgbClr val="BE0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a:spLocks noGrp="1"/>
          </p:cNvSpPr>
          <p:nvPr>
            <p:ph type="title" hasCustomPrompt="1"/>
          </p:nvPr>
        </p:nvSpPr>
        <p:spPr>
          <a:xfrm>
            <a:off x="76200" y="37783"/>
            <a:ext cx="10210800" cy="876617"/>
          </a:xfrm>
          <a:prstGeom prst="rect">
            <a:avLst/>
          </a:prstGeom>
        </p:spPr>
        <p:txBody>
          <a:bodyPr>
            <a:normAutofit/>
          </a:bodyPr>
          <a:lstStyle>
            <a:lvl1pPr algn="l">
              <a:defRPr lang="en-US" sz="4000" b="0" kern="1200" baseline="0" dirty="0">
                <a:solidFill>
                  <a:schemeClr val="bg1"/>
                </a:solidFill>
                <a:latin typeface="+mj-lt"/>
                <a:ea typeface="+mj-ea"/>
                <a:cs typeface="Arial" panose="020B0604020202020204" pitchFamily="34" charset="0"/>
              </a:defRPr>
            </a:lvl1pPr>
          </a:lstStyle>
          <a:p>
            <a:r>
              <a:rPr lang="en-US" dirty="0" smtClean="0"/>
              <a:t>Headline goes here.</a:t>
            </a:r>
            <a:endParaRPr lang="en-US" dirty="0"/>
          </a:p>
        </p:txBody>
      </p:sp>
    </p:spTree>
    <p:extLst>
      <p:ext uri="{BB962C8B-B14F-4D97-AF65-F5344CB8AC3E}">
        <p14:creationId xmlns:p14="http://schemas.microsoft.com/office/powerpoint/2010/main" val="3434139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EB39754-939A-4904-B260-2D88764D6C10}" type="datetimeFigureOut">
              <a:rPr lang="en-US" smtClean="0"/>
              <a:t>4/10/2016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50F1A8C-2A22-4B62-9EE3-E3E71FD5FC95}" type="slidenum">
              <a:rPr lang="en-US" smtClean="0"/>
              <a:t>‹#›</a:t>
            </a:fld>
            <a:endParaRPr lang="en-US" dirty="0"/>
          </a:p>
        </p:txBody>
      </p:sp>
      <p:sp>
        <p:nvSpPr>
          <p:cNvPr id="6" name="Rectangle 5"/>
          <p:cNvSpPr/>
          <p:nvPr userDrawn="1"/>
        </p:nvSpPr>
        <p:spPr>
          <a:xfrm>
            <a:off x="0" y="0"/>
            <a:ext cx="10287000" cy="956310"/>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6524" y="226695"/>
            <a:ext cx="1626436" cy="502920"/>
          </a:xfrm>
          <a:prstGeom prst="rect">
            <a:avLst/>
          </a:prstGeom>
        </p:spPr>
      </p:pic>
      <p:sp>
        <p:nvSpPr>
          <p:cNvPr id="8" name="Rectangle 7"/>
          <p:cNvSpPr/>
          <p:nvPr userDrawn="1"/>
        </p:nvSpPr>
        <p:spPr>
          <a:xfrm>
            <a:off x="0" y="956310"/>
            <a:ext cx="12188952" cy="152400"/>
          </a:xfrm>
          <a:prstGeom prst="rect">
            <a:avLst/>
          </a:prstGeom>
          <a:solidFill>
            <a:srgbClr val="BE0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a:spLocks noGrp="1"/>
          </p:cNvSpPr>
          <p:nvPr>
            <p:ph type="title" hasCustomPrompt="1"/>
          </p:nvPr>
        </p:nvSpPr>
        <p:spPr>
          <a:xfrm>
            <a:off x="76200" y="37783"/>
            <a:ext cx="10210800" cy="876617"/>
          </a:xfrm>
          <a:prstGeom prst="rect">
            <a:avLst/>
          </a:prstGeom>
        </p:spPr>
        <p:txBody>
          <a:bodyPr>
            <a:normAutofit/>
          </a:bodyPr>
          <a:lstStyle>
            <a:lvl1pPr algn="l">
              <a:defRPr lang="en-US" sz="4000" b="0" kern="1200" baseline="0" dirty="0">
                <a:solidFill>
                  <a:schemeClr val="bg1"/>
                </a:solidFill>
                <a:latin typeface="+mj-lt"/>
                <a:ea typeface="+mj-ea"/>
                <a:cs typeface="Arial" panose="020B0604020202020204" pitchFamily="34" charset="0"/>
              </a:defRPr>
            </a:lvl1pPr>
          </a:lstStyle>
          <a:p>
            <a:r>
              <a:rPr lang="en-US" dirty="0" smtClean="0"/>
              <a:t>Headline goes here.</a:t>
            </a:r>
            <a:endParaRPr lang="en-US" dirty="0"/>
          </a:p>
        </p:txBody>
      </p:sp>
    </p:spTree>
    <p:extLst>
      <p:ext uri="{BB962C8B-B14F-4D97-AF65-F5344CB8AC3E}">
        <p14:creationId xmlns:p14="http://schemas.microsoft.com/office/powerpoint/2010/main" val="2784046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124200" y="3200399"/>
            <a:ext cx="5943600" cy="561975"/>
          </a:xfrm>
          <a:prstGeom prst="rect">
            <a:avLst/>
          </a:prstGeom>
        </p:spPr>
        <p:txBody>
          <a:bodyPr>
            <a:noAutofit/>
          </a:bodyPr>
          <a:lstStyle>
            <a:lvl1pPr algn="ctr">
              <a:defRPr sz="4000" b="0" baseline="0">
                <a:solidFill>
                  <a:schemeClr val="bg1"/>
                </a:solidFill>
                <a:latin typeface="+mj-lt"/>
                <a:cs typeface="Arial" panose="020B0604020202020204" pitchFamily="34" charset="0"/>
              </a:defRPr>
            </a:lvl1pPr>
          </a:lstStyle>
          <a:p>
            <a:r>
              <a:rPr lang="en-US" dirty="0" smtClean="0"/>
              <a:t>Closing Page.</a:t>
            </a:r>
            <a:endParaRPr lang="en-US" dirty="0"/>
          </a:p>
        </p:txBody>
      </p:sp>
    </p:spTree>
    <p:extLst>
      <p:ext uri="{BB962C8B-B14F-4D97-AF65-F5344CB8AC3E}">
        <p14:creationId xmlns:p14="http://schemas.microsoft.com/office/powerpoint/2010/main" val="4154177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A0EE74-A60D-49D4-9A8F-2947A2CC3FC2}" type="datetimeFigureOut">
              <a:rPr lang="en-US" smtClean="0"/>
              <a:t>4/10/2016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68409-FE3A-4655-B39D-8B29D05DD3A5}" type="slidenum">
              <a:rPr lang="en-US" smtClean="0"/>
              <a:t>‹#›</a:t>
            </a:fld>
            <a:endParaRPr lang="en-US"/>
          </a:p>
        </p:txBody>
      </p:sp>
    </p:spTree>
    <p:extLst>
      <p:ext uri="{BB962C8B-B14F-4D97-AF65-F5344CB8AC3E}">
        <p14:creationId xmlns:p14="http://schemas.microsoft.com/office/powerpoint/2010/main" val="2374779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A0EE74-A60D-49D4-9A8F-2947A2CC3FC2}" type="datetimeFigureOut">
              <a:rPr lang="en-US" smtClean="0"/>
              <a:t>4/10/2016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68409-FE3A-4655-B39D-8B29D05DD3A5}" type="slidenum">
              <a:rPr lang="en-US" smtClean="0"/>
              <a:t>‹#›</a:t>
            </a:fld>
            <a:endParaRPr lang="en-US"/>
          </a:p>
        </p:txBody>
      </p:sp>
    </p:spTree>
    <p:extLst>
      <p:ext uri="{BB962C8B-B14F-4D97-AF65-F5344CB8AC3E}">
        <p14:creationId xmlns:p14="http://schemas.microsoft.com/office/powerpoint/2010/main" val="1054109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4.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3.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4.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B39754-939A-4904-B260-2D88764D6C10}" type="datetimeFigureOut">
              <a:rPr lang="en-US" smtClean="0"/>
              <a:t>4/10/2016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0F1A8C-2A22-4B62-9EE3-E3E71FD5FC95}" type="slidenum">
              <a:rPr lang="en-US" smtClean="0"/>
              <a:t>‹#›</a:t>
            </a:fld>
            <a:endParaRPr lang="en-US" dirty="0"/>
          </a:p>
        </p:txBody>
      </p:sp>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63200" y="228600"/>
            <a:ext cx="1633728" cy="505175"/>
          </a:xfrm>
          <a:prstGeom prst="rect">
            <a:avLst/>
          </a:prstGeom>
        </p:spPr>
      </p:pic>
      <p:sp>
        <p:nvSpPr>
          <p:cNvPr id="8" name="Rectangle 7"/>
          <p:cNvSpPr/>
          <p:nvPr userDrawn="1"/>
        </p:nvSpPr>
        <p:spPr>
          <a:xfrm>
            <a:off x="0" y="958626"/>
            <a:ext cx="12188952" cy="152400"/>
          </a:xfrm>
          <a:prstGeom prst="rect">
            <a:avLst/>
          </a:prstGeom>
          <a:solidFill>
            <a:srgbClr val="BE0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1111026"/>
            <a:ext cx="12188952" cy="5746974"/>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8883007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EE74-A60D-49D4-9A8F-2947A2CC3FC2}" type="datetimeFigureOut">
              <a:rPr lang="en-US" smtClean="0"/>
              <a:t>4/10/2016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68409-FE3A-4655-B39D-8B29D05DD3A5}" type="slidenum">
              <a:rPr lang="en-US" smtClean="0"/>
              <a:t>‹#›</a:t>
            </a:fld>
            <a:endParaRPr lang="en-US"/>
          </a:p>
        </p:txBody>
      </p:sp>
    </p:spTree>
    <p:extLst>
      <p:ext uri="{BB962C8B-B14F-4D97-AF65-F5344CB8AC3E}">
        <p14:creationId xmlns:p14="http://schemas.microsoft.com/office/powerpoint/2010/main" val="375665776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7" name="Slide Number Placeholder 6"/>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D2E388-B068-4E60-AE3C-FAF10A56C7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94429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Century Schoolbook" panose="020406040505050203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Century Schoolbook" panose="020406040505050203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Century Schoolbook" panose="020406040505050203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Century Schoolbook" panose="020406040505050203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Century Schoolbook" panose="020406040505050203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9"/>
          <p:cNvSpPr>
            <a:spLocks noChangeArrowheads="1"/>
          </p:cNvSpPr>
          <p:nvPr/>
        </p:nvSpPr>
        <p:spPr bwMode="auto">
          <a:xfrm>
            <a:off x="0" y="1066800"/>
            <a:ext cx="12192000" cy="88900"/>
          </a:xfrm>
          <a:prstGeom prst="rect">
            <a:avLst/>
          </a:prstGeom>
          <a:gradFill rotWithShape="0">
            <a:gsLst>
              <a:gs pos="0">
                <a:srgbClr val="FFFF00"/>
              </a:gs>
              <a:gs pos="100000">
                <a:srgbClr val="FF6600"/>
              </a:gs>
            </a:gsLst>
            <a:lin ang="0" scaled="1"/>
          </a:gradFill>
          <a:ln w="9525">
            <a:solidFill>
              <a:schemeClr val="tx1"/>
            </a:solidFill>
            <a:miter lim="800000"/>
            <a:headEnd/>
            <a:tailEnd/>
          </a:ln>
          <a:effectLst/>
        </p:spPr>
        <p:txBody>
          <a:bodyPr wrap="none" anchor="ctr"/>
          <a:lstStyle/>
          <a:p>
            <a:pPr fontAlgn="base">
              <a:spcBef>
                <a:spcPct val="0"/>
              </a:spcBef>
              <a:spcAft>
                <a:spcPct val="0"/>
              </a:spcAft>
            </a:pPr>
            <a:endParaRPr lang="en-US" sz="1400" b="1">
              <a:solidFill>
                <a:srgbClr val="000000"/>
              </a:solidFill>
              <a:latin typeface="Arial" charset="0"/>
              <a:cs typeface="Arial" pitchFamily="34" charset="0"/>
            </a:endParaRPr>
          </a:p>
        </p:txBody>
      </p:sp>
      <p:pic>
        <p:nvPicPr>
          <p:cNvPr id="14" name="Picture 20" descr="new vaate smaller"/>
          <p:cNvPicPr>
            <a:picLocks noChangeAspect="1" noChangeArrowheads="1"/>
          </p:cNvPicPr>
          <p:nvPr/>
        </p:nvPicPr>
        <p:blipFill>
          <a:blip r:embed="rId12" cstate="print"/>
          <a:srcRect/>
          <a:stretch>
            <a:fillRect/>
          </a:stretch>
        </p:blipFill>
        <p:spPr bwMode="auto">
          <a:xfrm>
            <a:off x="10761133" y="82551"/>
            <a:ext cx="1320800" cy="949325"/>
          </a:xfrm>
          <a:prstGeom prst="rect">
            <a:avLst/>
          </a:prstGeom>
          <a:noFill/>
        </p:spPr>
      </p:pic>
      <p:sp>
        <p:nvSpPr>
          <p:cNvPr id="16" name="Rectangle 13"/>
          <p:cNvSpPr>
            <a:spLocks noChangeArrowheads="1"/>
          </p:cNvSpPr>
          <p:nvPr/>
        </p:nvSpPr>
        <p:spPr bwMode="auto">
          <a:xfrm>
            <a:off x="-2116" y="6581002"/>
            <a:ext cx="12192000" cy="276999"/>
          </a:xfrm>
          <a:prstGeom prst="rect">
            <a:avLst/>
          </a:prstGeom>
          <a:noFill/>
          <a:ln w="9525">
            <a:noFill/>
            <a:miter lim="800000"/>
            <a:headEnd/>
            <a:tailEnd/>
          </a:ln>
          <a:effectLst/>
        </p:spPr>
        <p:txBody>
          <a:bodyPr>
            <a:spAutoFit/>
          </a:bodyPr>
          <a:lstStyle/>
          <a:p>
            <a:pPr algn="ctr" fontAlgn="base">
              <a:spcBef>
                <a:spcPct val="0"/>
              </a:spcBef>
              <a:spcAft>
                <a:spcPct val="0"/>
              </a:spcAft>
            </a:pPr>
            <a:r>
              <a:rPr lang="en-US" sz="1200" b="1" dirty="0">
                <a:solidFill>
                  <a:srgbClr val="FF0000"/>
                </a:solidFill>
                <a:latin typeface="Arial" charset="0"/>
                <a:cs typeface="Arial" pitchFamily="34" charset="0"/>
              </a:rPr>
              <a:t>FOR OFFICIAL USE ONLY – ITAR – NOT APPROVED FOR EXPORT</a:t>
            </a:r>
          </a:p>
        </p:txBody>
      </p:sp>
      <p:sp>
        <p:nvSpPr>
          <p:cNvPr id="122886" name="Rectangle 6"/>
          <p:cNvSpPr>
            <a:spLocks noChangeArrowheads="1"/>
          </p:cNvSpPr>
          <p:nvPr/>
        </p:nvSpPr>
        <p:spPr bwMode="auto">
          <a:xfrm>
            <a:off x="0" y="1287464"/>
            <a:ext cx="12192000" cy="5570537"/>
          </a:xfrm>
          <a:prstGeom prst="rect">
            <a:avLst/>
          </a:prstGeom>
          <a:gradFill rotWithShape="1">
            <a:gsLst>
              <a:gs pos="0">
                <a:schemeClr val="bg1"/>
              </a:gs>
              <a:gs pos="100000">
                <a:srgbClr val="C0C0C0"/>
              </a:gs>
            </a:gsLst>
            <a:lin ang="5400000" scaled="1"/>
          </a:gradFill>
          <a:ln w="12700">
            <a:noFill/>
            <a:miter lim="800000"/>
            <a:headEnd type="none" w="sm" len="sm"/>
            <a:tailEnd type="none" w="sm" len="sm"/>
          </a:ln>
          <a:effectLst/>
        </p:spPr>
        <p:txBody>
          <a:bodyPr wrap="none" lIns="91440" rIns="91440" anchor="ctr"/>
          <a:lstStyle/>
          <a:p>
            <a:pPr fontAlgn="base">
              <a:spcBef>
                <a:spcPct val="0"/>
              </a:spcBef>
              <a:spcAft>
                <a:spcPct val="0"/>
              </a:spcAft>
              <a:defRPr/>
            </a:pPr>
            <a:endParaRPr lang="en-US" sz="1800">
              <a:solidFill>
                <a:srgbClr val="000000"/>
              </a:solidFill>
              <a:latin typeface="Arial" charset="0"/>
              <a:cs typeface="Arial" pitchFamily="34" charset="0"/>
            </a:endParaRPr>
          </a:p>
        </p:txBody>
      </p:sp>
      <p:sp>
        <p:nvSpPr>
          <p:cNvPr id="5122" name="Rectangle 2"/>
          <p:cNvSpPr>
            <a:spLocks noGrp="1" noChangeArrowheads="1"/>
          </p:cNvSpPr>
          <p:nvPr>
            <p:ph type="title"/>
          </p:nvPr>
        </p:nvSpPr>
        <p:spPr bwMode="auto">
          <a:xfrm>
            <a:off x="1828800" y="228600"/>
            <a:ext cx="8534400" cy="82296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5123" name="Rectangle 3"/>
          <p:cNvSpPr>
            <a:spLocks noGrp="1" noChangeArrowheads="1"/>
          </p:cNvSpPr>
          <p:nvPr>
            <p:ph type="body" idx="1"/>
          </p:nvPr>
        </p:nvSpPr>
        <p:spPr bwMode="auto">
          <a:xfrm>
            <a:off x="611717" y="1367246"/>
            <a:ext cx="10972800" cy="503355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8" name="Slide Number Placeholder 17"/>
          <p:cNvSpPr>
            <a:spLocks noGrp="1"/>
          </p:cNvSpPr>
          <p:nvPr>
            <p:ph type="sldNum" sz="quarter" idx="4"/>
          </p:nvPr>
        </p:nvSpPr>
        <p:spPr>
          <a:xfrm>
            <a:off x="-609599" y="6565367"/>
            <a:ext cx="1085697" cy="276999"/>
          </a:xfrm>
          <a:prstGeom prst="rect">
            <a:avLst/>
          </a:prstGeom>
        </p:spPr>
        <p:txBody>
          <a:bodyPr vert="horz" wrap="square" lIns="91440" tIns="45720" rIns="91440" bIns="45720" rtlCol="0" anchor="ctr">
            <a:spAutoFit/>
          </a:bodyPr>
          <a:lstStyle>
            <a:lvl1pPr algn="r">
              <a:defRPr sz="1200">
                <a:solidFill>
                  <a:schemeClr val="tx1"/>
                </a:solidFill>
              </a:defRPr>
            </a:lvl1pPr>
          </a:lstStyle>
          <a:p>
            <a:pPr fontAlgn="base">
              <a:spcBef>
                <a:spcPct val="0"/>
              </a:spcBef>
              <a:spcAft>
                <a:spcPct val="0"/>
              </a:spcAft>
            </a:pPr>
            <a:fld id="{28652C7B-F36F-41F4-952A-250ED4DC2627}" type="slidenum">
              <a:rPr lang="en-US" smtClean="0">
                <a:solidFill>
                  <a:srgbClr val="000000"/>
                </a:solidFill>
                <a:latin typeface="Arial" charset="0"/>
                <a:cs typeface="Arial" pitchFamily="34" charset="0"/>
              </a:rPr>
              <a:pPr fontAlgn="base">
                <a:spcBef>
                  <a:spcPct val="0"/>
                </a:spcBef>
                <a:spcAft>
                  <a:spcPct val="0"/>
                </a:spcAft>
              </a:pPr>
              <a:t>‹#›</a:t>
            </a:fld>
            <a:endParaRPr lang="en-US" dirty="0">
              <a:solidFill>
                <a:srgbClr val="000000"/>
              </a:solidFill>
              <a:latin typeface="Arial" charset="0"/>
              <a:cs typeface="Arial" pitchFamily="34" charset="0"/>
            </a:endParaRPr>
          </a:p>
        </p:txBody>
      </p:sp>
      <p:pic>
        <p:nvPicPr>
          <p:cNvPr id="19" name="Picture 18" descr="vaate ppt header.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13063"/>
            <a:ext cx="2164400" cy="1066800"/>
          </a:xfrm>
          <a:prstGeom prst="rect">
            <a:avLst/>
          </a:prstGeom>
        </p:spPr>
      </p:pic>
    </p:spTree>
    <p:extLst>
      <p:ext uri="{BB962C8B-B14F-4D97-AF65-F5344CB8AC3E}">
        <p14:creationId xmlns:p14="http://schemas.microsoft.com/office/powerpoint/2010/main" val="213548091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b="1">
          <a:solidFill>
            <a:srgbClr val="000066"/>
          </a:solidFill>
          <a:latin typeface="Arial" charset="0"/>
        </a:defRPr>
      </a:lvl2pPr>
      <a:lvl3pPr algn="ctr" rtl="0" eaLnBrk="0" fontAlgn="base" hangingPunct="0">
        <a:spcBef>
          <a:spcPct val="0"/>
        </a:spcBef>
        <a:spcAft>
          <a:spcPct val="0"/>
        </a:spcAft>
        <a:defRPr sz="3200" b="1">
          <a:solidFill>
            <a:srgbClr val="000066"/>
          </a:solidFill>
          <a:latin typeface="Arial" charset="0"/>
        </a:defRPr>
      </a:lvl3pPr>
      <a:lvl4pPr algn="ctr" rtl="0" eaLnBrk="0" fontAlgn="base" hangingPunct="0">
        <a:spcBef>
          <a:spcPct val="0"/>
        </a:spcBef>
        <a:spcAft>
          <a:spcPct val="0"/>
        </a:spcAft>
        <a:defRPr sz="3200" b="1">
          <a:solidFill>
            <a:srgbClr val="000066"/>
          </a:solidFill>
          <a:latin typeface="Arial" charset="0"/>
        </a:defRPr>
      </a:lvl4pPr>
      <a:lvl5pPr algn="ctr" rtl="0" eaLnBrk="0" fontAlgn="base" hangingPunct="0">
        <a:spcBef>
          <a:spcPct val="0"/>
        </a:spcBef>
        <a:spcAft>
          <a:spcPct val="0"/>
        </a:spcAft>
        <a:defRPr sz="3200" b="1">
          <a:solidFill>
            <a:srgbClr val="000066"/>
          </a:solidFill>
          <a:latin typeface="Arial" charset="0"/>
        </a:defRPr>
      </a:lvl5pPr>
      <a:lvl6pPr marL="457200" algn="ctr" rtl="0" fontAlgn="base">
        <a:spcBef>
          <a:spcPct val="0"/>
        </a:spcBef>
        <a:spcAft>
          <a:spcPct val="0"/>
        </a:spcAft>
        <a:defRPr sz="3200" b="1">
          <a:solidFill>
            <a:srgbClr val="000066"/>
          </a:solidFill>
          <a:latin typeface="Arial" charset="0"/>
        </a:defRPr>
      </a:lvl6pPr>
      <a:lvl7pPr marL="914400" algn="ctr" rtl="0" fontAlgn="base">
        <a:spcBef>
          <a:spcPct val="0"/>
        </a:spcBef>
        <a:spcAft>
          <a:spcPct val="0"/>
        </a:spcAft>
        <a:defRPr sz="3200" b="1">
          <a:solidFill>
            <a:srgbClr val="000066"/>
          </a:solidFill>
          <a:latin typeface="Arial" charset="0"/>
        </a:defRPr>
      </a:lvl7pPr>
      <a:lvl8pPr marL="1371600" algn="ctr" rtl="0" fontAlgn="base">
        <a:spcBef>
          <a:spcPct val="0"/>
        </a:spcBef>
        <a:spcAft>
          <a:spcPct val="0"/>
        </a:spcAft>
        <a:defRPr sz="3200" b="1">
          <a:solidFill>
            <a:srgbClr val="000066"/>
          </a:solidFill>
          <a:latin typeface="Arial" charset="0"/>
        </a:defRPr>
      </a:lvl8pPr>
      <a:lvl9pPr marL="1828800" algn="ctr" rtl="0" fontAlgn="base">
        <a:spcBef>
          <a:spcPct val="0"/>
        </a:spcBef>
        <a:spcAft>
          <a:spcPct val="0"/>
        </a:spcAft>
        <a:defRPr sz="3200" b="1">
          <a:solidFill>
            <a:srgbClr val="000066"/>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18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1800">
          <a:solidFill>
            <a:schemeClr val="tx1"/>
          </a:solidFill>
          <a:latin typeface="Arial" pitchFamily="34" charset="0"/>
          <a:cs typeface="Arial"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25.png"/><Relationship Id="rId5" Type="http://schemas.openxmlformats.org/officeDocument/2006/relationships/diagramQuickStyle" Target="../diagrams/quickStyle1.xml"/><Relationship Id="rId10" Type="http://schemas.openxmlformats.org/officeDocument/2006/relationships/image" Target="../media/image24.png"/><Relationship Id="rId4" Type="http://schemas.openxmlformats.org/officeDocument/2006/relationships/diagramLayout" Target="../diagrams/layout1.xml"/><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1.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bloximages.chicago2.vip.townnews.com/qctimes.com/content/tncms/assets/v3/editorial/b/94/b945b6d4-416b-11e0-9b48-001cc4c03286/4d6893a7034d1.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6706" y="3406139"/>
            <a:ext cx="4506594" cy="34518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media.licdn.com/media/p/5/000/1c1/2c9/018a08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46"/>
            <a:ext cx="12192000" cy="34259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381000" y="214312"/>
            <a:ext cx="1493520" cy="840105"/>
          </a:xfrm>
          <a:prstGeom prst="rect">
            <a:avLst/>
          </a:prstGeom>
        </p:spPr>
      </p:pic>
      <p:pic>
        <p:nvPicPr>
          <p:cNvPr id="5" name="Picture 4"/>
          <p:cNvPicPr>
            <a:picLocks noChangeAspect="1"/>
          </p:cNvPicPr>
          <p:nvPr/>
        </p:nvPicPr>
        <p:blipFill>
          <a:blip r:embed="rId5"/>
          <a:stretch>
            <a:fillRect/>
          </a:stretch>
        </p:blipFill>
        <p:spPr>
          <a:xfrm>
            <a:off x="1737360" y="3406139"/>
            <a:ext cx="3451861" cy="3451861"/>
          </a:xfrm>
          <a:prstGeom prst="rect">
            <a:avLst/>
          </a:prstGeom>
        </p:spPr>
      </p:pic>
    </p:spTree>
    <p:extLst>
      <p:ext uri="{BB962C8B-B14F-4D97-AF65-F5344CB8AC3E}">
        <p14:creationId xmlns:p14="http://schemas.microsoft.com/office/powerpoint/2010/main" val="745698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Arrow Connector 63"/>
          <p:cNvCxnSpPr>
            <a:stCxn id="13" idx="4"/>
            <a:endCxn id="60" idx="0"/>
          </p:cNvCxnSpPr>
          <p:nvPr/>
        </p:nvCxnSpPr>
        <p:spPr>
          <a:xfrm flipH="1">
            <a:off x="5408964" y="4757928"/>
            <a:ext cx="3733800" cy="118567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15" idx="4"/>
            <a:endCxn id="60" idx="0"/>
          </p:cNvCxnSpPr>
          <p:nvPr/>
        </p:nvCxnSpPr>
        <p:spPr>
          <a:xfrm>
            <a:off x="2589564" y="3614928"/>
            <a:ext cx="2819400" cy="232867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2" idx="4"/>
            <a:endCxn id="46" idx="0"/>
          </p:cNvCxnSpPr>
          <p:nvPr/>
        </p:nvCxnSpPr>
        <p:spPr>
          <a:xfrm>
            <a:off x="5485164" y="3657600"/>
            <a:ext cx="838200" cy="225247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17" idx="4"/>
            <a:endCxn id="82" idx="0"/>
          </p:cNvCxnSpPr>
          <p:nvPr/>
        </p:nvCxnSpPr>
        <p:spPr>
          <a:xfrm>
            <a:off x="3961164" y="3691128"/>
            <a:ext cx="228600" cy="149047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7" idx="4"/>
            <a:endCxn id="36" idx="0"/>
          </p:cNvCxnSpPr>
          <p:nvPr/>
        </p:nvCxnSpPr>
        <p:spPr>
          <a:xfrm flipH="1">
            <a:off x="3503964" y="3691128"/>
            <a:ext cx="457200" cy="95707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8128016" y="6356351"/>
            <a:ext cx="2844800" cy="365125"/>
          </a:xfrm>
          <a:noFill/>
        </p:spPr>
        <p:txBody>
          <a:bodyPr/>
          <a:lstStyle/>
          <a:p>
            <a:fld id="{DCD2E388-B068-4E60-AE3C-FAF10A56C7D3}" type="slidenum">
              <a:rPr lang="en-US">
                <a:solidFill>
                  <a:prstClr val="black">
                    <a:tint val="75000"/>
                  </a:prstClr>
                </a:solidFill>
                <a:latin typeface="Calibri"/>
              </a:rPr>
              <a:pPr/>
              <a:t>10</a:t>
            </a:fld>
            <a:endParaRPr lang="en-US">
              <a:solidFill>
                <a:prstClr val="black">
                  <a:tint val="75000"/>
                </a:prstClr>
              </a:solidFill>
              <a:latin typeface="Calibri"/>
            </a:endParaRPr>
          </a:p>
        </p:txBody>
      </p:sp>
      <p:sp>
        <p:nvSpPr>
          <p:cNvPr id="4" name="Title 3"/>
          <p:cNvSpPr>
            <a:spLocks noGrp="1"/>
          </p:cNvSpPr>
          <p:nvPr>
            <p:ph type="title"/>
          </p:nvPr>
        </p:nvSpPr>
        <p:spPr/>
        <p:txBody>
          <a:bodyPr>
            <a:noAutofit/>
          </a:bodyPr>
          <a:lstStyle/>
          <a:p>
            <a:r>
              <a:rPr lang="en-US" dirty="0"/>
              <a:t>T</a:t>
            </a:r>
            <a:r>
              <a:rPr lang="en-US" dirty="0" smtClean="0"/>
              <a:t>he CCO </a:t>
            </a:r>
            <a:r>
              <a:rPr lang="en-US" smtClean="0"/>
              <a:t>and Example Domain Ontologies</a:t>
            </a:r>
            <a:endParaRPr lang="en-US" dirty="0"/>
          </a:p>
        </p:txBody>
      </p:sp>
      <p:sp>
        <p:nvSpPr>
          <p:cNvPr id="7" name="Oval 6"/>
          <p:cNvSpPr/>
          <p:nvPr/>
        </p:nvSpPr>
        <p:spPr>
          <a:xfrm>
            <a:off x="5936222" y="1143000"/>
            <a:ext cx="1524000" cy="533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900" dirty="0">
                <a:solidFill>
                  <a:prstClr val="black"/>
                </a:solidFill>
                <a:latin typeface="Calibri"/>
              </a:rPr>
              <a:t>Basic Formal Ontology (BFO)</a:t>
            </a:r>
          </a:p>
        </p:txBody>
      </p:sp>
      <p:sp>
        <p:nvSpPr>
          <p:cNvPr id="10" name="Oval 9"/>
          <p:cNvSpPr/>
          <p:nvPr/>
        </p:nvSpPr>
        <p:spPr>
          <a:xfrm>
            <a:off x="6125198" y="1865376"/>
            <a:ext cx="1143000" cy="566928"/>
          </a:xfrm>
          <a:prstGeom prst="ellipse">
            <a:avLst/>
          </a:prstGeom>
          <a:solidFill>
            <a:srgbClr val="002E5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solidFill>
                  <a:prstClr val="white"/>
                </a:solidFill>
                <a:latin typeface="Calibri"/>
              </a:rPr>
              <a:t>Extended Relation Ontology</a:t>
            </a:r>
          </a:p>
        </p:txBody>
      </p:sp>
      <p:sp>
        <p:nvSpPr>
          <p:cNvPr id="11" name="Oval 10"/>
          <p:cNvSpPr/>
          <p:nvPr/>
        </p:nvSpPr>
        <p:spPr>
          <a:xfrm>
            <a:off x="9333264" y="3084576"/>
            <a:ext cx="1143000" cy="566928"/>
          </a:xfrm>
          <a:prstGeom prst="ellipse">
            <a:avLst/>
          </a:prstGeom>
          <a:solidFill>
            <a:srgbClr val="002E5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solidFill>
                  <a:prstClr val="white"/>
                </a:solidFill>
                <a:latin typeface="Calibri"/>
              </a:rPr>
              <a:t>Time Ontology</a:t>
            </a:r>
          </a:p>
        </p:txBody>
      </p:sp>
      <p:sp>
        <p:nvSpPr>
          <p:cNvPr id="12" name="Oval 11"/>
          <p:cNvSpPr/>
          <p:nvPr/>
        </p:nvSpPr>
        <p:spPr>
          <a:xfrm>
            <a:off x="4913664" y="3090672"/>
            <a:ext cx="1143000" cy="566928"/>
          </a:xfrm>
          <a:prstGeom prst="ellipse">
            <a:avLst/>
          </a:prstGeom>
          <a:solidFill>
            <a:srgbClr val="002E5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solidFill>
                  <a:prstClr val="white"/>
                </a:solidFill>
                <a:latin typeface="Calibri"/>
              </a:rPr>
              <a:t>Quality Ontology</a:t>
            </a:r>
          </a:p>
        </p:txBody>
      </p:sp>
      <p:sp>
        <p:nvSpPr>
          <p:cNvPr id="13" name="Oval 12"/>
          <p:cNvSpPr/>
          <p:nvPr/>
        </p:nvSpPr>
        <p:spPr>
          <a:xfrm>
            <a:off x="8571264" y="4191000"/>
            <a:ext cx="1143000" cy="566928"/>
          </a:xfrm>
          <a:prstGeom prst="ellipse">
            <a:avLst/>
          </a:prstGeom>
          <a:solidFill>
            <a:srgbClr val="002E5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solidFill>
                  <a:prstClr val="white"/>
                </a:solidFill>
                <a:latin typeface="Calibri"/>
              </a:rPr>
              <a:t>Information Entity Ontology</a:t>
            </a:r>
          </a:p>
        </p:txBody>
      </p:sp>
      <p:sp>
        <p:nvSpPr>
          <p:cNvPr id="14" name="Oval 13"/>
          <p:cNvSpPr/>
          <p:nvPr/>
        </p:nvSpPr>
        <p:spPr>
          <a:xfrm>
            <a:off x="7809264" y="3124200"/>
            <a:ext cx="1143000" cy="566928"/>
          </a:xfrm>
          <a:prstGeom prst="ellipse">
            <a:avLst/>
          </a:prstGeom>
          <a:solidFill>
            <a:srgbClr val="002E5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solidFill>
                  <a:prstClr val="white"/>
                </a:solidFill>
                <a:latin typeface="Calibri"/>
              </a:rPr>
              <a:t>Geospatial Ontology</a:t>
            </a:r>
          </a:p>
        </p:txBody>
      </p:sp>
      <p:sp>
        <p:nvSpPr>
          <p:cNvPr id="15" name="Oval 14"/>
          <p:cNvSpPr/>
          <p:nvPr/>
        </p:nvSpPr>
        <p:spPr>
          <a:xfrm>
            <a:off x="2018064" y="3048000"/>
            <a:ext cx="1143000" cy="566928"/>
          </a:xfrm>
          <a:prstGeom prst="ellipse">
            <a:avLst/>
          </a:prstGeom>
          <a:solidFill>
            <a:srgbClr val="002E5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solidFill>
                  <a:prstClr val="white"/>
                </a:solidFill>
                <a:latin typeface="Calibri"/>
              </a:rPr>
              <a:t>Event Ontology</a:t>
            </a:r>
          </a:p>
        </p:txBody>
      </p:sp>
      <p:sp>
        <p:nvSpPr>
          <p:cNvPr id="16" name="Oval 15"/>
          <p:cNvSpPr/>
          <p:nvPr/>
        </p:nvSpPr>
        <p:spPr>
          <a:xfrm>
            <a:off x="6285264" y="3124200"/>
            <a:ext cx="1143000" cy="566928"/>
          </a:xfrm>
          <a:prstGeom prst="ellipse">
            <a:avLst/>
          </a:prstGeom>
          <a:solidFill>
            <a:srgbClr val="002E5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solidFill>
                  <a:prstClr val="white"/>
                </a:solidFill>
                <a:latin typeface="Calibri"/>
              </a:rPr>
              <a:t>Artifact Ontology</a:t>
            </a:r>
          </a:p>
        </p:txBody>
      </p:sp>
      <p:sp>
        <p:nvSpPr>
          <p:cNvPr id="17" name="Oval 16"/>
          <p:cNvSpPr/>
          <p:nvPr/>
        </p:nvSpPr>
        <p:spPr>
          <a:xfrm>
            <a:off x="3389664" y="3124200"/>
            <a:ext cx="1143000" cy="566928"/>
          </a:xfrm>
          <a:prstGeom prst="ellipse">
            <a:avLst/>
          </a:prstGeom>
          <a:solidFill>
            <a:srgbClr val="002E5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solidFill>
                  <a:prstClr val="white"/>
                </a:solidFill>
                <a:latin typeface="Calibri"/>
              </a:rPr>
              <a:t>Agent Ontology</a:t>
            </a:r>
          </a:p>
        </p:txBody>
      </p:sp>
      <p:cxnSp>
        <p:nvCxnSpPr>
          <p:cNvPr id="19" name="Straight Arrow Connector 18"/>
          <p:cNvCxnSpPr>
            <a:stCxn id="10" idx="4"/>
            <a:endCxn id="11" idx="0"/>
          </p:cNvCxnSpPr>
          <p:nvPr/>
        </p:nvCxnSpPr>
        <p:spPr>
          <a:xfrm>
            <a:off x="6696698" y="2432304"/>
            <a:ext cx="3208066" cy="65227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4"/>
            <a:endCxn id="10" idx="0"/>
          </p:cNvCxnSpPr>
          <p:nvPr/>
        </p:nvCxnSpPr>
        <p:spPr>
          <a:xfrm flipH="1">
            <a:off x="6696698" y="1676400"/>
            <a:ext cx="1524" cy="18897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4"/>
            <a:endCxn id="17" idx="0"/>
          </p:cNvCxnSpPr>
          <p:nvPr/>
        </p:nvCxnSpPr>
        <p:spPr>
          <a:xfrm flipH="1">
            <a:off x="3961164" y="2432304"/>
            <a:ext cx="2735534" cy="69189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0" idx="4"/>
            <a:endCxn id="16" idx="0"/>
          </p:cNvCxnSpPr>
          <p:nvPr/>
        </p:nvCxnSpPr>
        <p:spPr>
          <a:xfrm>
            <a:off x="6696698" y="2432304"/>
            <a:ext cx="160066" cy="69189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4"/>
            <a:endCxn id="12" idx="0"/>
          </p:cNvCxnSpPr>
          <p:nvPr/>
        </p:nvCxnSpPr>
        <p:spPr>
          <a:xfrm flipH="1">
            <a:off x="5485164" y="2432304"/>
            <a:ext cx="1211534" cy="65836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4" idx="4"/>
            <a:endCxn id="13" idx="0"/>
          </p:cNvCxnSpPr>
          <p:nvPr/>
        </p:nvCxnSpPr>
        <p:spPr>
          <a:xfrm>
            <a:off x="8380764" y="3691128"/>
            <a:ext cx="762000" cy="49987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0" idx="4"/>
            <a:endCxn id="15" idx="0"/>
          </p:cNvCxnSpPr>
          <p:nvPr/>
        </p:nvCxnSpPr>
        <p:spPr>
          <a:xfrm flipH="1">
            <a:off x="2589564" y="2432304"/>
            <a:ext cx="4107134" cy="61569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4"/>
            <a:endCxn id="14" idx="0"/>
          </p:cNvCxnSpPr>
          <p:nvPr/>
        </p:nvCxnSpPr>
        <p:spPr>
          <a:xfrm>
            <a:off x="6696698" y="2432304"/>
            <a:ext cx="1684066" cy="69189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1" idx="4"/>
            <a:endCxn id="13" idx="0"/>
          </p:cNvCxnSpPr>
          <p:nvPr/>
        </p:nvCxnSpPr>
        <p:spPr>
          <a:xfrm flipH="1">
            <a:off x="9142764" y="3651504"/>
            <a:ext cx="762000" cy="53949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2018064" y="5757672"/>
            <a:ext cx="1143000" cy="566928"/>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b="1" dirty="0">
                <a:solidFill>
                  <a:prstClr val="black"/>
                </a:solidFill>
                <a:latin typeface="Calibri"/>
              </a:rPr>
              <a:t>Emotion Ontology</a:t>
            </a:r>
          </a:p>
        </p:txBody>
      </p:sp>
      <p:cxnSp>
        <p:nvCxnSpPr>
          <p:cNvPr id="35" name="Straight Arrow Connector 34"/>
          <p:cNvCxnSpPr>
            <a:stCxn id="15" idx="4"/>
            <a:endCxn id="34" idx="0"/>
          </p:cNvCxnSpPr>
          <p:nvPr/>
        </p:nvCxnSpPr>
        <p:spPr>
          <a:xfrm>
            <a:off x="2589564" y="3614928"/>
            <a:ext cx="0" cy="214274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2703864" y="3962400"/>
            <a:ext cx="1143000" cy="566928"/>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b="1" dirty="0">
                <a:solidFill>
                  <a:prstClr val="black"/>
                </a:solidFill>
                <a:latin typeface="Calibri"/>
              </a:rPr>
              <a:t>Ethnicity Ontology</a:t>
            </a:r>
          </a:p>
        </p:txBody>
      </p:sp>
      <p:cxnSp>
        <p:nvCxnSpPr>
          <p:cNvPr id="40" name="Straight Arrow Connector 39"/>
          <p:cNvCxnSpPr>
            <a:stCxn id="17" idx="4"/>
            <a:endCxn id="38" idx="0"/>
          </p:cNvCxnSpPr>
          <p:nvPr/>
        </p:nvCxnSpPr>
        <p:spPr>
          <a:xfrm flipH="1">
            <a:off x="3275364" y="3691128"/>
            <a:ext cx="685800" cy="27127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932464" y="4648200"/>
            <a:ext cx="1143000" cy="566928"/>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b="1" dirty="0">
                <a:solidFill>
                  <a:prstClr val="black"/>
                </a:solidFill>
                <a:latin typeface="Calibri"/>
              </a:rPr>
              <a:t>Occupation Ontology</a:t>
            </a:r>
          </a:p>
        </p:txBody>
      </p:sp>
      <p:sp>
        <p:nvSpPr>
          <p:cNvPr id="37" name="Oval 36"/>
          <p:cNvSpPr/>
          <p:nvPr/>
        </p:nvSpPr>
        <p:spPr>
          <a:xfrm>
            <a:off x="6669312" y="4233672"/>
            <a:ext cx="1216152" cy="566928"/>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b="1" dirty="0">
                <a:solidFill>
                  <a:prstClr val="black"/>
                </a:solidFill>
                <a:latin typeface="Calibri"/>
              </a:rPr>
              <a:t>Hydrographic Feature Ontology</a:t>
            </a:r>
          </a:p>
        </p:txBody>
      </p:sp>
      <p:sp>
        <p:nvSpPr>
          <p:cNvPr id="39" name="Oval 38"/>
          <p:cNvSpPr/>
          <p:nvPr/>
        </p:nvSpPr>
        <p:spPr>
          <a:xfrm>
            <a:off x="7355112" y="4767072"/>
            <a:ext cx="1216152" cy="566928"/>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b="1" dirty="0">
                <a:solidFill>
                  <a:prstClr val="black"/>
                </a:solidFill>
                <a:latin typeface="Calibri"/>
              </a:rPr>
              <a:t>Physiographic Feature Ontology</a:t>
            </a:r>
          </a:p>
        </p:txBody>
      </p:sp>
      <p:cxnSp>
        <p:nvCxnSpPr>
          <p:cNvPr id="41" name="Straight Arrow Connector 40"/>
          <p:cNvCxnSpPr>
            <a:stCxn id="14" idx="4"/>
            <a:endCxn id="37" idx="0"/>
          </p:cNvCxnSpPr>
          <p:nvPr/>
        </p:nvCxnSpPr>
        <p:spPr>
          <a:xfrm flipH="1">
            <a:off x="7277388" y="3691128"/>
            <a:ext cx="1103376" cy="54254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4" idx="4"/>
            <a:endCxn id="39" idx="0"/>
          </p:cNvCxnSpPr>
          <p:nvPr/>
        </p:nvCxnSpPr>
        <p:spPr>
          <a:xfrm flipH="1">
            <a:off x="7963188" y="3691128"/>
            <a:ext cx="417576" cy="107594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9561864" y="4989576"/>
            <a:ext cx="1143000" cy="566928"/>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b="1" dirty="0">
                <a:solidFill>
                  <a:prstClr val="black"/>
                </a:solidFill>
                <a:latin typeface="Calibri"/>
              </a:rPr>
              <a:t>Currency Unit Ontology</a:t>
            </a:r>
          </a:p>
        </p:txBody>
      </p:sp>
      <p:sp>
        <p:nvSpPr>
          <p:cNvPr id="56" name="Oval 55"/>
          <p:cNvSpPr/>
          <p:nvPr/>
        </p:nvSpPr>
        <p:spPr>
          <a:xfrm>
            <a:off x="8647464" y="5376672"/>
            <a:ext cx="1143000" cy="566928"/>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b="1" dirty="0">
                <a:solidFill>
                  <a:prstClr val="black"/>
                </a:solidFill>
                <a:latin typeface="Calibri"/>
              </a:rPr>
              <a:t>Units of Measure Ontology</a:t>
            </a:r>
          </a:p>
        </p:txBody>
      </p:sp>
      <p:cxnSp>
        <p:nvCxnSpPr>
          <p:cNvPr id="78" name="Straight Arrow Connector 77"/>
          <p:cNvCxnSpPr>
            <a:stCxn id="13" idx="4"/>
            <a:endCxn id="55" idx="1"/>
          </p:cNvCxnSpPr>
          <p:nvPr/>
        </p:nvCxnSpPr>
        <p:spPr>
          <a:xfrm>
            <a:off x="9142764" y="4757929"/>
            <a:ext cx="586488" cy="31467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13" idx="4"/>
            <a:endCxn id="56" idx="0"/>
          </p:cNvCxnSpPr>
          <p:nvPr/>
        </p:nvCxnSpPr>
        <p:spPr>
          <a:xfrm>
            <a:off x="9142764" y="4757928"/>
            <a:ext cx="76200" cy="61874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4151664" y="4462272"/>
            <a:ext cx="1143000" cy="566928"/>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b="1" dirty="0">
                <a:solidFill>
                  <a:prstClr val="black"/>
                </a:solidFill>
                <a:latin typeface="Calibri"/>
              </a:rPr>
              <a:t>Curriculum Ontology</a:t>
            </a:r>
          </a:p>
        </p:txBody>
      </p:sp>
      <p:sp>
        <p:nvSpPr>
          <p:cNvPr id="82" name="Oval 81"/>
          <p:cNvSpPr/>
          <p:nvPr/>
        </p:nvSpPr>
        <p:spPr>
          <a:xfrm>
            <a:off x="3618264" y="5181600"/>
            <a:ext cx="1143000" cy="566928"/>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b="1" dirty="0">
                <a:solidFill>
                  <a:prstClr val="black"/>
                </a:solidFill>
                <a:latin typeface="Calibri"/>
              </a:rPr>
              <a:t>Citizenship Ontology</a:t>
            </a:r>
          </a:p>
        </p:txBody>
      </p:sp>
      <p:cxnSp>
        <p:nvCxnSpPr>
          <p:cNvPr id="83" name="Straight Arrow Connector 82"/>
          <p:cNvCxnSpPr>
            <a:stCxn id="17" idx="4"/>
            <a:endCxn id="77" idx="0"/>
          </p:cNvCxnSpPr>
          <p:nvPr/>
        </p:nvCxnSpPr>
        <p:spPr>
          <a:xfrm>
            <a:off x="3961164" y="3691128"/>
            <a:ext cx="762000" cy="77114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9546624" y="1331976"/>
            <a:ext cx="548640" cy="27432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100" dirty="0">
              <a:solidFill>
                <a:prstClr val="black"/>
              </a:solidFill>
              <a:latin typeface="Calibri"/>
            </a:endParaRPr>
          </a:p>
        </p:txBody>
      </p:sp>
      <p:sp>
        <p:nvSpPr>
          <p:cNvPr id="87" name="Oval 86"/>
          <p:cNvSpPr/>
          <p:nvPr/>
        </p:nvSpPr>
        <p:spPr>
          <a:xfrm>
            <a:off x="9546624" y="1706880"/>
            <a:ext cx="548640" cy="274320"/>
          </a:xfrm>
          <a:prstGeom prst="ellipse">
            <a:avLst/>
          </a:prstGeom>
          <a:solidFill>
            <a:srgbClr val="002E5F"/>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100" dirty="0">
              <a:solidFill>
                <a:prstClr val="white"/>
              </a:solidFill>
              <a:latin typeface="Calibri"/>
            </a:endParaRPr>
          </a:p>
        </p:txBody>
      </p:sp>
      <p:sp>
        <p:nvSpPr>
          <p:cNvPr id="88" name="Oval 87"/>
          <p:cNvSpPr/>
          <p:nvPr/>
        </p:nvSpPr>
        <p:spPr>
          <a:xfrm>
            <a:off x="9561864" y="2087880"/>
            <a:ext cx="548640" cy="27432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100" b="1" dirty="0">
              <a:solidFill>
                <a:prstClr val="black"/>
              </a:solidFill>
              <a:latin typeface="Calibri"/>
            </a:endParaRPr>
          </a:p>
        </p:txBody>
      </p:sp>
      <p:sp>
        <p:nvSpPr>
          <p:cNvPr id="89" name="TextBox 88"/>
          <p:cNvSpPr txBox="1"/>
          <p:nvPr/>
        </p:nvSpPr>
        <p:spPr>
          <a:xfrm>
            <a:off x="8204988" y="1292213"/>
            <a:ext cx="1397947" cy="307777"/>
          </a:xfrm>
          <a:prstGeom prst="rect">
            <a:avLst/>
          </a:prstGeom>
          <a:noFill/>
        </p:spPr>
        <p:txBody>
          <a:bodyPr wrap="none" rtlCol="0">
            <a:spAutoFit/>
          </a:bodyPr>
          <a:lstStyle/>
          <a:p>
            <a:r>
              <a:rPr lang="en-US" sz="1400" dirty="0">
                <a:solidFill>
                  <a:prstClr val="black"/>
                </a:solidFill>
                <a:latin typeface="Calibri"/>
              </a:rPr>
              <a:t>Upper Ontology:</a:t>
            </a:r>
          </a:p>
        </p:txBody>
      </p:sp>
      <p:sp>
        <p:nvSpPr>
          <p:cNvPr id="90" name="TextBox 89"/>
          <p:cNvSpPr txBox="1"/>
          <p:nvPr/>
        </p:nvSpPr>
        <p:spPr>
          <a:xfrm>
            <a:off x="7629803" y="1673213"/>
            <a:ext cx="1987082" cy="307777"/>
          </a:xfrm>
          <a:prstGeom prst="rect">
            <a:avLst/>
          </a:prstGeom>
          <a:noFill/>
        </p:spPr>
        <p:txBody>
          <a:bodyPr wrap="none" rtlCol="0">
            <a:spAutoFit/>
          </a:bodyPr>
          <a:lstStyle/>
          <a:p>
            <a:r>
              <a:rPr lang="en-US" sz="1400" dirty="0">
                <a:solidFill>
                  <a:prstClr val="black"/>
                </a:solidFill>
                <a:latin typeface="Calibri"/>
              </a:rPr>
              <a:t>Common Core Ontology:</a:t>
            </a:r>
          </a:p>
        </p:txBody>
      </p:sp>
      <p:sp>
        <p:nvSpPr>
          <p:cNvPr id="91" name="TextBox 90"/>
          <p:cNvSpPr txBox="1"/>
          <p:nvPr/>
        </p:nvSpPr>
        <p:spPr>
          <a:xfrm>
            <a:off x="8099299" y="2054213"/>
            <a:ext cx="1511761" cy="307777"/>
          </a:xfrm>
          <a:prstGeom prst="rect">
            <a:avLst/>
          </a:prstGeom>
          <a:noFill/>
        </p:spPr>
        <p:txBody>
          <a:bodyPr wrap="none" rtlCol="0">
            <a:spAutoFit/>
          </a:bodyPr>
          <a:lstStyle/>
          <a:p>
            <a:r>
              <a:rPr lang="en-US" sz="1400" dirty="0">
                <a:solidFill>
                  <a:prstClr val="black"/>
                </a:solidFill>
                <a:latin typeface="Calibri"/>
              </a:rPr>
              <a:t>Domain Ontology:</a:t>
            </a:r>
          </a:p>
        </p:txBody>
      </p:sp>
      <p:sp>
        <p:nvSpPr>
          <p:cNvPr id="46" name="Oval 45"/>
          <p:cNvSpPr/>
          <p:nvPr/>
        </p:nvSpPr>
        <p:spPr>
          <a:xfrm>
            <a:off x="5751864" y="5910072"/>
            <a:ext cx="1143000" cy="566928"/>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b="1" dirty="0">
                <a:solidFill>
                  <a:prstClr val="black"/>
                </a:solidFill>
                <a:latin typeface="Calibri"/>
              </a:rPr>
              <a:t>Watercraft Ontology</a:t>
            </a:r>
          </a:p>
        </p:txBody>
      </p:sp>
      <p:cxnSp>
        <p:nvCxnSpPr>
          <p:cNvPr id="47" name="Straight Arrow Connector 46"/>
          <p:cNvCxnSpPr>
            <a:stCxn id="16" idx="4"/>
            <a:endCxn id="46" idx="0"/>
          </p:cNvCxnSpPr>
          <p:nvPr/>
        </p:nvCxnSpPr>
        <p:spPr>
          <a:xfrm flipH="1">
            <a:off x="6323364" y="3691128"/>
            <a:ext cx="533400" cy="221894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6" idx="2"/>
            <a:endCxn id="46" idx="0"/>
          </p:cNvCxnSpPr>
          <p:nvPr/>
        </p:nvCxnSpPr>
        <p:spPr>
          <a:xfrm flipH="1">
            <a:off x="6323364" y="5660136"/>
            <a:ext cx="2324100" cy="2499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4837464" y="5943600"/>
            <a:ext cx="1143000" cy="566928"/>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b="1" dirty="0">
                <a:solidFill>
                  <a:prstClr val="black"/>
                </a:solidFill>
                <a:latin typeface="Calibri"/>
              </a:rPr>
              <a:t>Sensor Ontology</a:t>
            </a:r>
          </a:p>
        </p:txBody>
      </p:sp>
      <p:sp>
        <p:nvSpPr>
          <p:cNvPr id="54" name="Oval 53"/>
          <p:cNvSpPr/>
          <p:nvPr/>
        </p:nvSpPr>
        <p:spPr>
          <a:xfrm>
            <a:off x="7123464" y="6096000"/>
            <a:ext cx="1143000" cy="566928"/>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b="1" dirty="0">
                <a:solidFill>
                  <a:prstClr val="black"/>
                </a:solidFill>
                <a:latin typeface="Calibri"/>
              </a:rPr>
              <a:t>Agent Information Ontology</a:t>
            </a:r>
          </a:p>
        </p:txBody>
      </p:sp>
      <p:cxnSp>
        <p:nvCxnSpPr>
          <p:cNvPr id="58" name="Straight Arrow Connector 57"/>
          <p:cNvCxnSpPr>
            <a:stCxn id="17" idx="4"/>
            <a:endCxn id="54" idx="0"/>
          </p:cNvCxnSpPr>
          <p:nvPr/>
        </p:nvCxnSpPr>
        <p:spPr>
          <a:xfrm>
            <a:off x="3961164" y="3691128"/>
            <a:ext cx="3733800" cy="240487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13" idx="4"/>
            <a:endCxn id="54" idx="0"/>
          </p:cNvCxnSpPr>
          <p:nvPr/>
        </p:nvCxnSpPr>
        <p:spPr>
          <a:xfrm flipH="1">
            <a:off x="7694964" y="4757928"/>
            <a:ext cx="1447800" cy="133807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12" idx="4"/>
            <a:endCxn id="60" idx="0"/>
          </p:cNvCxnSpPr>
          <p:nvPr/>
        </p:nvCxnSpPr>
        <p:spPr>
          <a:xfrm flipH="1">
            <a:off x="5408964" y="3657600"/>
            <a:ext cx="76200" cy="2286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16" idx="4"/>
            <a:endCxn id="60" idx="0"/>
          </p:cNvCxnSpPr>
          <p:nvPr/>
        </p:nvCxnSpPr>
        <p:spPr>
          <a:xfrm flipH="1">
            <a:off x="5408964" y="3691128"/>
            <a:ext cx="1447800" cy="225247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5720" y="1219491"/>
            <a:ext cx="5972828" cy="461665"/>
          </a:xfrm>
          <a:prstGeom prst="rect">
            <a:avLst/>
          </a:prstGeom>
        </p:spPr>
        <p:txBody>
          <a:bodyPr wrap="square">
            <a:spAutoFit/>
          </a:bodyPr>
          <a:lstStyle/>
          <a:p>
            <a:r>
              <a:rPr lang="en-US" sz="2400" smtClean="0"/>
              <a:t> </a:t>
            </a:r>
            <a:endParaRPr lang="en-US" sz="2400" dirty="0"/>
          </a:p>
        </p:txBody>
      </p:sp>
    </p:spTree>
    <p:extLst>
      <p:ext uri="{BB962C8B-B14F-4D97-AF65-F5344CB8AC3E}">
        <p14:creationId xmlns:p14="http://schemas.microsoft.com/office/powerpoint/2010/main" val="984333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CHAMP Holistic Overview</a:t>
            </a:r>
            <a:endParaRPr lang="en-US" dirty="0"/>
          </a:p>
        </p:txBody>
      </p:sp>
      <p:sp>
        <p:nvSpPr>
          <p:cNvPr id="2" name="Rectangle 1"/>
          <p:cNvSpPr/>
          <p:nvPr/>
        </p:nvSpPr>
        <p:spPr>
          <a:xfrm>
            <a:off x="1424940" y="1321211"/>
            <a:ext cx="8610600" cy="5262979"/>
          </a:xfrm>
          <a:prstGeom prst="rect">
            <a:avLst/>
          </a:prstGeom>
        </p:spPr>
        <p:txBody>
          <a:bodyPr wrap="square">
            <a:spAutoFit/>
          </a:bodyPr>
          <a:lstStyle/>
          <a:p>
            <a:r>
              <a:rPr lang="en-US" sz="2800" b="1"/>
              <a:t>Ontological Semantic Concept Alignment and Refinement (OSCAR) </a:t>
            </a:r>
            <a:r>
              <a:rPr lang="en-US" sz="2800"/>
              <a:t>facilitates the alignment of siloed data stores to the ontologies enabling analytics and reporting mechanisms to uniformly reference data across the enterprise.</a:t>
            </a:r>
          </a:p>
          <a:p>
            <a:r>
              <a:rPr lang="en-US" sz="2800" b="1"/>
              <a:t>Integrated Data Management System (IDMS) </a:t>
            </a:r>
            <a:r>
              <a:rPr lang="en-US" sz="2800"/>
              <a:t>uses the common ontology modules to enhance the data generated by and used throughout the product development process, including information about products, parts, functional capabilities, failure modes, tests, test equipment and locations, failures, root causes, and corrective actions. </a:t>
            </a:r>
            <a:endParaRPr lang="en-US" sz="2800" dirty="0"/>
          </a:p>
        </p:txBody>
      </p:sp>
    </p:spTree>
    <p:extLst>
      <p:ext uri="{BB962C8B-B14F-4D97-AF65-F5344CB8AC3E}">
        <p14:creationId xmlns:p14="http://schemas.microsoft.com/office/powerpoint/2010/main" val="274362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CHAMP Holistic Overview</a:t>
            </a:r>
            <a:endParaRPr lang="en-US" dirty="0"/>
          </a:p>
        </p:txBody>
      </p:sp>
      <p:grpSp>
        <p:nvGrpSpPr>
          <p:cNvPr id="4" name="Group 3"/>
          <p:cNvGrpSpPr/>
          <p:nvPr/>
        </p:nvGrpSpPr>
        <p:grpSpPr>
          <a:xfrm>
            <a:off x="10073643" y="3832300"/>
            <a:ext cx="2054469" cy="1646941"/>
            <a:chOff x="1600200" y="2971800"/>
            <a:chExt cx="2286000" cy="762000"/>
          </a:xfrm>
        </p:grpSpPr>
        <p:sp>
          <p:nvSpPr>
            <p:cNvPr id="5" name="Rectangle 4"/>
            <p:cNvSpPr/>
            <p:nvPr/>
          </p:nvSpPr>
          <p:spPr>
            <a:xfrm>
              <a:off x="1638300" y="2971800"/>
              <a:ext cx="2209800" cy="76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extBox 5"/>
            <p:cNvSpPr txBox="1"/>
            <p:nvPr/>
          </p:nvSpPr>
          <p:spPr>
            <a:xfrm>
              <a:off x="1767516" y="3306896"/>
              <a:ext cx="1930859" cy="384482"/>
            </a:xfrm>
            <a:prstGeom prst="rect">
              <a:avLst/>
            </a:prstGeom>
            <a:noFill/>
            <a:ln>
              <a:noFill/>
            </a:ln>
          </p:spPr>
          <p:txBody>
            <a:bodyPr wrap="square" rtlCol="0">
              <a:spAutoFit/>
            </a:bodyPr>
            <a:lstStyle/>
            <a:p>
              <a:pPr marL="171450" indent="-171450">
                <a:buFont typeface="Symbol" panose="05050102010706020507" pitchFamily="18" charset="2"/>
                <a:buChar char=""/>
              </a:pPr>
              <a:r>
                <a:rPr lang="en-US" sz="1200" dirty="0" smtClean="0">
                  <a:latin typeface="+mj-lt"/>
                </a:rPr>
                <a:t>Data Access/Query</a:t>
              </a:r>
            </a:p>
            <a:p>
              <a:pPr marL="171450" indent="-171450">
                <a:buFont typeface="Symbol" panose="05050102010706020507" pitchFamily="18" charset="2"/>
                <a:buChar char=""/>
              </a:pPr>
              <a:r>
                <a:rPr lang="en-US" sz="1200" dirty="0" smtClean="0">
                  <a:latin typeface="+mj-lt"/>
                </a:rPr>
                <a:t>Data Analysis</a:t>
              </a:r>
            </a:p>
            <a:p>
              <a:pPr marL="171450" indent="-171450">
                <a:buFont typeface="Symbol" panose="05050102010706020507" pitchFamily="18" charset="2"/>
                <a:buChar char=""/>
              </a:pPr>
              <a:r>
                <a:rPr lang="en-US" sz="1200" dirty="0" smtClean="0">
                  <a:latin typeface="+mj-lt"/>
                </a:rPr>
                <a:t>Data Reporting</a:t>
              </a:r>
            </a:p>
            <a:p>
              <a:endParaRPr lang="en-US" sz="1200" dirty="0">
                <a:latin typeface="+mj-lt"/>
              </a:endParaRPr>
            </a:p>
          </p:txBody>
        </p:sp>
        <p:sp>
          <p:nvSpPr>
            <p:cNvPr id="7" name="TextBox 6"/>
            <p:cNvSpPr txBox="1"/>
            <p:nvPr/>
          </p:nvSpPr>
          <p:spPr>
            <a:xfrm>
              <a:off x="1600200" y="3048782"/>
              <a:ext cx="2286000" cy="185121"/>
            </a:xfrm>
            <a:prstGeom prst="rect">
              <a:avLst/>
            </a:prstGeom>
            <a:noFill/>
          </p:spPr>
          <p:txBody>
            <a:bodyPr wrap="square" rtlCol="0">
              <a:spAutoFit/>
            </a:bodyPr>
            <a:lstStyle/>
            <a:p>
              <a:pPr algn="ctr"/>
              <a:r>
                <a:rPr lang="en-US" sz="2000" b="1" dirty="0" smtClean="0"/>
                <a:t>IDMS</a:t>
              </a:r>
            </a:p>
          </p:txBody>
        </p:sp>
      </p:grpSp>
      <p:grpSp>
        <p:nvGrpSpPr>
          <p:cNvPr id="8" name="Group 7"/>
          <p:cNvGrpSpPr/>
          <p:nvPr/>
        </p:nvGrpSpPr>
        <p:grpSpPr>
          <a:xfrm>
            <a:off x="235486" y="3971479"/>
            <a:ext cx="3087077" cy="1371600"/>
            <a:chOff x="2686050" y="2819400"/>
            <a:chExt cx="3009900" cy="1371600"/>
          </a:xfrm>
        </p:grpSpPr>
        <p:sp>
          <p:nvSpPr>
            <p:cNvPr id="9" name="Rectangle 8"/>
            <p:cNvSpPr/>
            <p:nvPr/>
          </p:nvSpPr>
          <p:spPr>
            <a:xfrm>
              <a:off x="2819400" y="2819400"/>
              <a:ext cx="2743200" cy="137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extBox 9"/>
            <p:cNvSpPr txBox="1"/>
            <p:nvPr/>
          </p:nvSpPr>
          <p:spPr>
            <a:xfrm>
              <a:off x="2857500" y="3234936"/>
              <a:ext cx="2667000" cy="830997"/>
            </a:xfrm>
            <a:prstGeom prst="rect">
              <a:avLst/>
            </a:prstGeom>
            <a:noFill/>
            <a:ln>
              <a:noFill/>
            </a:ln>
          </p:spPr>
          <p:txBody>
            <a:bodyPr wrap="square" rtlCol="0">
              <a:spAutoFit/>
            </a:bodyPr>
            <a:lstStyle/>
            <a:p>
              <a:r>
                <a:rPr lang="en-US" sz="1200" b="1" dirty="0" smtClean="0">
                  <a:latin typeface="+mj-lt"/>
                </a:rPr>
                <a:t>OSCAR</a:t>
              </a:r>
            </a:p>
            <a:p>
              <a:r>
                <a:rPr lang="en-US" sz="1200" dirty="0">
                  <a:latin typeface="+mj-lt"/>
                </a:rPr>
                <a:t> </a:t>
              </a:r>
              <a:r>
                <a:rPr lang="en-US" sz="1200" dirty="0" smtClean="0">
                  <a:latin typeface="+mj-lt"/>
                </a:rPr>
                <a:t>  - Generate Data Mappings </a:t>
              </a:r>
            </a:p>
            <a:p>
              <a:r>
                <a:rPr lang="en-US" sz="1200" b="1" dirty="0" smtClean="0">
                  <a:latin typeface="+mj-lt"/>
                </a:rPr>
                <a:t>Data Injection Services</a:t>
              </a:r>
            </a:p>
            <a:p>
              <a:r>
                <a:rPr lang="en-US" sz="1200" dirty="0" smtClean="0">
                  <a:latin typeface="+mj-lt"/>
                </a:rPr>
                <a:t> - Apply Mappings to Generate RDF</a:t>
              </a:r>
            </a:p>
          </p:txBody>
        </p:sp>
        <p:sp>
          <p:nvSpPr>
            <p:cNvPr id="11" name="TextBox 10"/>
            <p:cNvSpPr txBox="1"/>
            <p:nvPr/>
          </p:nvSpPr>
          <p:spPr>
            <a:xfrm>
              <a:off x="2686050" y="2861846"/>
              <a:ext cx="3009900" cy="338554"/>
            </a:xfrm>
            <a:prstGeom prst="rect">
              <a:avLst/>
            </a:prstGeom>
            <a:noFill/>
          </p:spPr>
          <p:txBody>
            <a:bodyPr wrap="square" rtlCol="0">
              <a:spAutoFit/>
            </a:bodyPr>
            <a:lstStyle/>
            <a:p>
              <a:pPr algn="ctr"/>
              <a:r>
                <a:rPr lang="en-US" sz="1600" dirty="0" smtClean="0"/>
                <a:t>Data Alignment and Ingestion</a:t>
              </a:r>
            </a:p>
          </p:txBody>
        </p:sp>
      </p:grpSp>
      <p:grpSp>
        <p:nvGrpSpPr>
          <p:cNvPr id="12" name="Group 11"/>
          <p:cNvGrpSpPr/>
          <p:nvPr/>
        </p:nvGrpSpPr>
        <p:grpSpPr>
          <a:xfrm>
            <a:off x="4057211" y="4291687"/>
            <a:ext cx="2348521" cy="731184"/>
            <a:chOff x="1600200" y="3048782"/>
            <a:chExt cx="2289808" cy="731184"/>
          </a:xfrm>
        </p:grpSpPr>
        <p:sp>
          <p:nvSpPr>
            <p:cNvPr id="13" name="Rectangle 12"/>
            <p:cNvSpPr/>
            <p:nvPr/>
          </p:nvSpPr>
          <p:spPr>
            <a:xfrm>
              <a:off x="1680208" y="3048782"/>
              <a:ext cx="2209800" cy="7311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TextBox 13"/>
            <p:cNvSpPr txBox="1"/>
            <p:nvPr/>
          </p:nvSpPr>
          <p:spPr>
            <a:xfrm>
              <a:off x="1670957" y="3318301"/>
              <a:ext cx="2139043" cy="461665"/>
            </a:xfrm>
            <a:prstGeom prst="rect">
              <a:avLst/>
            </a:prstGeom>
            <a:noFill/>
            <a:ln>
              <a:noFill/>
            </a:ln>
          </p:spPr>
          <p:txBody>
            <a:bodyPr wrap="square" rtlCol="0">
              <a:spAutoFit/>
            </a:bodyPr>
            <a:lstStyle/>
            <a:p>
              <a:r>
                <a:rPr lang="en-US" sz="1200" dirty="0">
                  <a:latin typeface="+mj-lt"/>
                </a:rPr>
                <a:t> </a:t>
              </a:r>
              <a:r>
                <a:rPr lang="en-US" sz="1200" dirty="0" smtClean="0">
                  <a:latin typeface="+mj-lt"/>
                </a:rPr>
                <a:t>- Data Association and Scoring</a:t>
              </a:r>
            </a:p>
            <a:p>
              <a:r>
                <a:rPr lang="en-US" sz="1200" dirty="0">
                  <a:latin typeface="+mj-lt"/>
                </a:rPr>
                <a:t> </a:t>
              </a:r>
              <a:r>
                <a:rPr lang="en-US" sz="1200" dirty="0" smtClean="0">
                  <a:latin typeface="+mj-lt"/>
                </a:rPr>
                <a:t>- Event/Entity Resolution</a:t>
              </a:r>
              <a:endParaRPr lang="en-US" sz="1200" dirty="0">
                <a:latin typeface="+mj-lt"/>
              </a:endParaRPr>
            </a:p>
          </p:txBody>
        </p:sp>
        <p:sp>
          <p:nvSpPr>
            <p:cNvPr id="15" name="TextBox 14"/>
            <p:cNvSpPr txBox="1"/>
            <p:nvPr/>
          </p:nvSpPr>
          <p:spPr>
            <a:xfrm>
              <a:off x="1600200" y="3048782"/>
              <a:ext cx="2286000" cy="338554"/>
            </a:xfrm>
            <a:prstGeom prst="rect">
              <a:avLst/>
            </a:prstGeom>
            <a:noFill/>
          </p:spPr>
          <p:txBody>
            <a:bodyPr wrap="square" rtlCol="0">
              <a:spAutoFit/>
            </a:bodyPr>
            <a:lstStyle/>
            <a:p>
              <a:pPr algn="ctr"/>
              <a:r>
                <a:rPr lang="en-US" sz="1600" dirty="0" smtClean="0"/>
                <a:t>Data Homogenization</a:t>
              </a:r>
            </a:p>
          </p:txBody>
        </p:sp>
      </p:grpSp>
      <p:cxnSp>
        <p:nvCxnSpPr>
          <p:cNvPr id="16" name="Straight Arrow Connector 15"/>
          <p:cNvCxnSpPr>
            <a:stCxn id="9" idx="3"/>
            <a:endCxn id="13" idx="1"/>
          </p:cNvCxnSpPr>
          <p:nvPr/>
        </p:nvCxnSpPr>
        <p:spPr>
          <a:xfrm>
            <a:off x="3185794" y="4657279"/>
            <a:ext cx="95347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83314" y="3438078"/>
            <a:ext cx="6627218" cy="3341262"/>
          </a:xfrm>
          <a:prstGeom prst="round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224615" y="3519488"/>
            <a:ext cx="2344616" cy="400110"/>
          </a:xfrm>
          <a:prstGeom prst="rect">
            <a:avLst/>
          </a:prstGeom>
          <a:noFill/>
        </p:spPr>
        <p:txBody>
          <a:bodyPr wrap="square" rtlCol="0">
            <a:spAutoFit/>
          </a:bodyPr>
          <a:lstStyle/>
          <a:p>
            <a:pPr algn="ctr"/>
            <a:r>
              <a:rPr lang="en-US" sz="2000" b="1" dirty="0" smtClean="0"/>
              <a:t>Data Curation</a:t>
            </a:r>
          </a:p>
        </p:txBody>
      </p:sp>
      <p:grpSp>
        <p:nvGrpSpPr>
          <p:cNvPr id="19" name="Group 18"/>
          <p:cNvGrpSpPr/>
          <p:nvPr/>
        </p:nvGrpSpPr>
        <p:grpSpPr>
          <a:xfrm>
            <a:off x="7564098" y="3773627"/>
            <a:ext cx="2000250" cy="1764288"/>
            <a:chOff x="6819900" y="4484112"/>
            <a:chExt cx="1333500" cy="1764288"/>
          </a:xfrm>
        </p:grpSpPr>
        <p:sp>
          <p:nvSpPr>
            <p:cNvPr id="20" name="Flowchart: Magnetic Disk 19"/>
            <p:cNvSpPr/>
            <p:nvPr/>
          </p:nvSpPr>
          <p:spPr>
            <a:xfrm>
              <a:off x="6858000" y="4484112"/>
              <a:ext cx="1295400" cy="1764288"/>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858000" y="5188803"/>
              <a:ext cx="1295400" cy="707886"/>
            </a:xfrm>
            <a:prstGeom prst="rect">
              <a:avLst/>
            </a:prstGeom>
            <a:noFill/>
          </p:spPr>
          <p:txBody>
            <a:bodyPr wrap="square" rtlCol="0">
              <a:spAutoFit/>
            </a:bodyPr>
            <a:lstStyle/>
            <a:p>
              <a:pPr algn="ctr"/>
              <a:r>
                <a:rPr lang="en-US" sz="2000" b="1" dirty="0" smtClean="0"/>
                <a:t>Big  Data Store</a:t>
              </a:r>
            </a:p>
            <a:p>
              <a:pPr algn="ctr"/>
              <a:endParaRPr lang="en-US" sz="2000" b="1" dirty="0" smtClean="0"/>
            </a:p>
          </p:txBody>
        </p:sp>
        <p:sp>
          <p:nvSpPr>
            <p:cNvPr id="22" name="TextBox 21"/>
            <p:cNvSpPr txBox="1"/>
            <p:nvPr/>
          </p:nvSpPr>
          <p:spPr>
            <a:xfrm>
              <a:off x="6819900" y="5742801"/>
              <a:ext cx="1333500" cy="276999"/>
            </a:xfrm>
            <a:prstGeom prst="rect">
              <a:avLst/>
            </a:prstGeom>
            <a:noFill/>
            <a:ln>
              <a:noFill/>
            </a:ln>
          </p:spPr>
          <p:txBody>
            <a:bodyPr wrap="square" rtlCol="0">
              <a:spAutoFit/>
            </a:bodyPr>
            <a:lstStyle/>
            <a:p>
              <a:pPr algn="ctr"/>
              <a:r>
                <a:rPr lang="en-US" sz="1200" dirty="0" smtClean="0">
                  <a:latin typeface="+mj-lt"/>
                </a:rPr>
                <a:t>e.g. Cloud, HIVE, </a:t>
              </a:r>
              <a:r>
                <a:rPr lang="en-US" sz="1200" dirty="0" err="1" smtClean="0">
                  <a:latin typeface="+mj-lt"/>
                </a:rPr>
                <a:t>Rya</a:t>
              </a:r>
              <a:endParaRPr lang="en-US" sz="1200" dirty="0">
                <a:latin typeface="+mj-lt"/>
              </a:endParaRPr>
            </a:p>
          </p:txBody>
        </p:sp>
      </p:grpSp>
      <p:cxnSp>
        <p:nvCxnSpPr>
          <p:cNvPr id="23" name="Straight Arrow Connector 22"/>
          <p:cNvCxnSpPr>
            <a:stCxn id="13" idx="3"/>
          </p:cNvCxnSpPr>
          <p:nvPr/>
        </p:nvCxnSpPr>
        <p:spPr>
          <a:xfrm flipV="1">
            <a:off x="6405732" y="4655770"/>
            <a:ext cx="1215516" cy="15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0" idx="4"/>
            <a:endCxn id="5" idx="1"/>
          </p:cNvCxnSpPr>
          <p:nvPr/>
        </p:nvCxnSpPr>
        <p:spPr>
          <a:xfrm>
            <a:off x="9564348" y="4655771"/>
            <a:ext cx="54353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657528" y="1932012"/>
            <a:ext cx="3371850" cy="6235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TextBox 26"/>
          <p:cNvSpPr txBox="1"/>
          <p:nvPr/>
        </p:nvSpPr>
        <p:spPr>
          <a:xfrm>
            <a:off x="4691232" y="2043694"/>
            <a:ext cx="3338146" cy="400110"/>
          </a:xfrm>
          <a:prstGeom prst="rect">
            <a:avLst/>
          </a:prstGeom>
          <a:noFill/>
        </p:spPr>
        <p:txBody>
          <a:bodyPr wrap="square" rtlCol="0">
            <a:spAutoFit/>
          </a:bodyPr>
          <a:lstStyle/>
          <a:p>
            <a:pPr algn="ctr"/>
            <a:r>
              <a:rPr lang="en-US" sz="2000" b="1" dirty="0" err="1" smtClean="0"/>
              <a:t>Cobham</a:t>
            </a:r>
            <a:r>
              <a:rPr lang="en-US" sz="2000" b="1" dirty="0" smtClean="0"/>
              <a:t> Systems</a:t>
            </a:r>
          </a:p>
        </p:txBody>
      </p:sp>
      <p:grpSp>
        <p:nvGrpSpPr>
          <p:cNvPr id="28" name="Group 27"/>
          <p:cNvGrpSpPr/>
          <p:nvPr/>
        </p:nvGrpSpPr>
        <p:grpSpPr>
          <a:xfrm>
            <a:off x="43032" y="2008212"/>
            <a:ext cx="2955158" cy="756884"/>
            <a:chOff x="1600200" y="2971800"/>
            <a:chExt cx="2286000" cy="1189166"/>
          </a:xfrm>
        </p:grpSpPr>
        <p:sp>
          <p:nvSpPr>
            <p:cNvPr id="29" name="Rectangle 28"/>
            <p:cNvSpPr/>
            <p:nvPr/>
          </p:nvSpPr>
          <p:spPr>
            <a:xfrm>
              <a:off x="1638300" y="2971800"/>
              <a:ext cx="2209800" cy="76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TextBox 29"/>
            <p:cNvSpPr txBox="1"/>
            <p:nvPr/>
          </p:nvSpPr>
          <p:spPr>
            <a:xfrm>
              <a:off x="1600200" y="3048782"/>
              <a:ext cx="2286000" cy="1112184"/>
            </a:xfrm>
            <a:prstGeom prst="rect">
              <a:avLst/>
            </a:prstGeom>
            <a:noFill/>
          </p:spPr>
          <p:txBody>
            <a:bodyPr wrap="square" rtlCol="0">
              <a:spAutoFit/>
            </a:bodyPr>
            <a:lstStyle/>
            <a:p>
              <a:pPr algn="ctr"/>
              <a:r>
                <a:rPr lang="en-US" sz="2000" b="1" dirty="0" smtClean="0"/>
                <a:t>Sensors/Data Providers</a:t>
              </a:r>
            </a:p>
          </p:txBody>
        </p:sp>
      </p:grpSp>
      <p:cxnSp>
        <p:nvCxnSpPr>
          <p:cNvPr id="31" name="Straight Arrow Connector 30"/>
          <p:cNvCxnSpPr>
            <a:stCxn id="29" idx="3"/>
            <a:endCxn id="25" idx="1"/>
          </p:cNvCxnSpPr>
          <p:nvPr/>
        </p:nvCxnSpPr>
        <p:spPr>
          <a:xfrm flipV="1">
            <a:off x="2948938" y="2243762"/>
            <a:ext cx="1708590" cy="695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797108" y="2808059"/>
            <a:ext cx="4540212" cy="276999"/>
          </a:xfrm>
          <a:prstGeom prst="rect">
            <a:avLst/>
          </a:prstGeom>
          <a:solidFill>
            <a:schemeClr val="bg1"/>
          </a:solidFill>
          <a:ln>
            <a:noFill/>
          </a:ln>
        </p:spPr>
        <p:txBody>
          <a:bodyPr wrap="square" rtlCol="0">
            <a:spAutoFit/>
          </a:bodyPr>
          <a:lstStyle/>
          <a:p>
            <a:pPr algn="ctr"/>
            <a:r>
              <a:rPr lang="en-US" sz="1200" dirty="0" smtClean="0">
                <a:latin typeface="+mj-lt"/>
              </a:rPr>
              <a:t>Data to be aligned</a:t>
            </a:r>
            <a:endParaRPr lang="en-US" sz="1200" dirty="0">
              <a:latin typeface="+mj-lt"/>
            </a:endParaRPr>
          </a:p>
        </p:txBody>
      </p:sp>
      <p:sp>
        <p:nvSpPr>
          <p:cNvPr id="35" name="TextBox 34"/>
          <p:cNvSpPr txBox="1"/>
          <p:nvPr/>
        </p:nvSpPr>
        <p:spPr>
          <a:xfrm>
            <a:off x="3277590" y="2010672"/>
            <a:ext cx="918342" cy="461665"/>
          </a:xfrm>
          <a:prstGeom prst="rect">
            <a:avLst/>
          </a:prstGeom>
          <a:solidFill>
            <a:schemeClr val="bg1"/>
          </a:solidFill>
          <a:ln>
            <a:noFill/>
          </a:ln>
        </p:spPr>
        <p:txBody>
          <a:bodyPr wrap="square" rtlCol="0">
            <a:spAutoFit/>
          </a:bodyPr>
          <a:lstStyle/>
          <a:p>
            <a:pPr algn="ctr"/>
            <a:r>
              <a:rPr lang="en-US" sz="1200" dirty="0" smtClean="0">
                <a:latin typeface="+mj-lt"/>
              </a:rPr>
              <a:t>Raw Sensor Data</a:t>
            </a:r>
            <a:endParaRPr lang="en-US" sz="1200" dirty="0">
              <a:latin typeface="+mj-lt"/>
            </a:endParaRPr>
          </a:p>
        </p:txBody>
      </p:sp>
      <p:grpSp>
        <p:nvGrpSpPr>
          <p:cNvPr id="36" name="Group 35"/>
          <p:cNvGrpSpPr/>
          <p:nvPr/>
        </p:nvGrpSpPr>
        <p:grpSpPr>
          <a:xfrm>
            <a:off x="309732" y="5641256"/>
            <a:ext cx="3022817" cy="926928"/>
            <a:chOff x="1600200" y="2971800"/>
            <a:chExt cx="2286000" cy="762000"/>
          </a:xfrm>
        </p:grpSpPr>
        <p:sp>
          <p:nvSpPr>
            <p:cNvPr id="37" name="Rectangle 36"/>
            <p:cNvSpPr/>
            <p:nvPr/>
          </p:nvSpPr>
          <p:spPr>
            <a:xfrm>
              <a:off x="1609804" y="2971800"/>
              <a:ext cx="2209800" cy="76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 name="TextBox 37"/>
            <p:cNvSpPr txBox="1"/>
            <p:nvPr/>
          </p:nvSpPr>
          <p:spPr>
            <a:xfrm>
              <a:off x="1600200" y="3048782"/>
              <a:ext cx="2286000" cy="278315"/>
            </a:xfrm>
            <a:prstGeom prst="rect">
              <a:avLst/>
            </a:prstGeom>
            <a:noFill/>
          </p:spPr>
          <p:txBody>
            <a:bodyPr wrap="square" rtlCol="0">
              <a:spAutoFit/>
            </a:bodyPr>
            <a:lstStyle/>
            <a:p>
              <a:pPr algn="ctr"/>
              <a:r>
                <a:rPr lang="en-US" sz="1600" smtClean="0"/>
                <a:t>Multi-Tiered </a:t>
              </a:r>
              <a:r>
                <a:rPr lang="en-US" sz="1600" dirty="0" smtClean="0"/>
                <a:t>Ontology</a:t>
              </a:r>
            </a:p>
          </p:txBody>
        </p:sp>
      </p:grpSp>
      <p:sp>
        <p:nvSpPr>
          <p:cNvPr id="39" name="TextBox 38"/>
          <p:cNvSpPr txBox="1"/>
          <p:nvPr/>
        </p:nvSpPr>
        <p:spPr>
          <a:xfrm>
            <a:off x="369306" y="6061402"/>
            <a:ext cx="2882900" cy="461665"/>
          </a:xfrm>
          <a:prstGeom prst="rect">
            <a:avLst/>
          </a:prstGeom>
          <a:noFill/>
          <a:ln>
            <a:noFill/>
          </a:ln>
        </p:spPr>
        <p:txBody>
          <a:bodyPr wrap="square" rtlCol="0">
            <a:spAutoFit/>
          </a:bodyPr>
          <a:lstStyle/>
          <a:p>
            <a:r>
              <a:rPr lang="en-US" sz="1200" dirty="0" smtClean="0">
                <a:latin typeface="+mj-lt"/>
              </a:rPr>
              <a:t>- OWL formatted ontology</a:t>
            </a:r>
          </a:p>
          <a:p>
            <a:r>
              <a:rPr lang="en-US" sz="1200" dirty="0" smtClean="0">
                <a:latin typeface="+mj-lt"/>
              </a:rPr>
              <a:t>- Tiered domains for disparate data sources</a:t>
            </a:r>
            <a:endParaRPr lang="en-US" sz="1200" dirty="0">
              <a:latin typeface="+mj-lt"/>
            </a:endParaRPr>
          </a:p>
        </p:txBody>
      </p:sp>
      <p:cxnSp>
        <p:nvCxnSpPr>
          <p:cNvPr id="40" name="Straight Arrow Connector 39"/>
          <p:cNvCxnSpPr>
            <a:stCxn id="37" idx="0"/>
            <a:endCxn id="9" idx="2"/>
          </p:cNvCxnSpPr>
          <p:nvPr/>
        </p:nvCxnSpPr>
        <p:spPr>
          <a:xfrm flipH="1" flipV="1">
            <a:off x="1779025" y="5343079"/>
            <a:ext cx="4435" cy="2981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205332" y="4717475"/>
            <a:ext cx="838200" cy="461665"/>
          </a:xfrm>
          <a:prstGeom prst="rect">
            <a:avLst/>
          </a:prstGeom>
          <a:solidFill>
            <a:schemeClr val="bg1"/>
          </a:solidFill>
          <a:ln>
            <a:noFill/>
          </a:ln>
        </p:spPr>
        <p:txBody>
          <a:bodyPr wrap="square" rtlCol="0">
            <a:spAutoFit/>
          </a:bodyPr>
          <a:lstStyle/>
          <a:p>
            <a:pPr algn="ctr"/>
            <a:r>
              <a:rPr lang="en-US" sz="1200" dirty="0" smtClean="0">
                <a:latin typeface="+mj-lt"/>
              </a:rPr>
              <a:t>Structured RDF</a:t>
            </a:r>
            <a:endParaRPr lang="en-US" sz="1200" dirty="0">
              <a:latin typeface="+mj-lt"/>
            </a:endParaRPr>
          </a:p>
        </p:txBody>
      </p:sp>
      <p:sp>
        <p:nvSpPr>
          <p:cNvPr id="42" name="TextBox 41"/>
          <p:cNvSpPr txBox="1"/>
          <p:nvPr/>
        </p:nvSpPr>
        <p:spPr>
          <a:xfrm>
            <a:off x="6505378" y="4679375"/>
            <a:ext cx="838200" cy="461665"/>
          </a:xfrm>
          <a:prstGeom prst="rect">
            <a:avLst/>
          </a:prstGeom>
          <a:solidFill>
            <a:schemeClr val="bg1"/>
          </a:solidFill>
          <a:ln>
            <a:noFill/>
          </a:ln>
        </p:spPr>
        <p:txBody>
          <a:bodyPr wrap="square" rtlCol="0">
            <a:spAutoFit/>
          </a:bodyPr>
          <a:lstStyle/>
          <a:p>
            <a:pPr algn="ctr"/>
            <a:r>
              <a:rPr lang="en-US" sz="1200" dirty="0" smtClean="0">
                <a:latin typeface="+mj-lt"/>
              </a:rPr>
              <a:t>Reduced Data</a:t>
            </a:r>
            <a:endParaRPr lang="en-US" sz="1200" dirty="0">
              <a:latin typeface="+mj-lt"/>
            </a:endParaRPr>
          </a:p>
        </p:txBody>
      </p:sp>
      <p:cxnSp>
        <p:nvCxnSpPr>
          <p:cNvPr id="51" name="Straight Arrow Connector 50"/>
          <p:cNvCxnSpPr>
            <a:stCxn id="5" idx="2"/>
            <a:endCxn id="3074" idx="0"/>
          </p:cNvCxnSpPr>
          <p:nvPr/>
        </p:nvCxnSpPr>
        <p:spPr>
          <a:xfrm>
            <a:off x="11100878" y="5479241"/>
            <a:ext cx="16886" cy="41651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8029379" y="2047682"/>
            <a:ext cx="30506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5" idx="0"/>
          </p:cNvCxnSpPr>
          <p:nvPr/>
        </p:nvCxnSpPr>
        <p:spPr>
          <a:xfrm flipH="1" flipV="1">
            <a:off x="11080059" y="2068300"/>
            <a:ext cx="20819" cy="1764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9083994" y="1892060"/>
            <a:ext cx="1170247" cy="461665"/>
          </a:xfrm>
          <a:prstGeom prst="rect">
            <a:avLst/>
          </a:prstGeom>
          <a:solidFill>
            <a:schemeClr val="bg1"/>
          </a:solidFill>
          <a:ln>
            <a:noFill/>
          </a:ln>
        </p:spPr>
        <p:txBody>
          <a:bodyPr wrap="square" rtlCol="0">
            <a:spAutoFit/>
          </a:bodyPr>
          <a:lstStyle/>
          <a:p>
            <a:pPr algn="ctr"/>
            <a:r>
              <a:rPr lang="en-US" sz="1200" dirty="0" smtClean="0">
                <a:latin typeface="+mj-lt"/>
              </a:rPr>
              <a:t>Post Processed Data</a:t>
            </a:r>
            <a:endParaRPr lang="en-US" sz="1200" dirty="0">
              <a:latin typeface="+mj-lt"/>
            </a:endParaRPr>
          </a:p>
        </p:txBody>
      </p:sp>
      <p:cxnSp>
        <p:nvCxnSpPr>
          <p:cNvPr id="55" name="Straight Connector 54"/>
          <p:cNvCxnSpPr>
            <a:stCxn id="20" idx="1"/>
          </p:cNvCxnSpPr>
          <p:nvPr/>
        </p:nvCxnSpPr>
        <p:spPr>
          <a:xfrm flipH="1" flipV="1">
            <a:off x="8585654" y="2458186"/>
            <a:ext cx="7144" cy="1315441"/>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8029378" y="2417012"/>
            <a:ext cx="549132" cy="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979099" y="3027370"/>
            <a:ext cx="1170247" cy="461665"/>
          </a:xfrm>
          <a:prstGeom prst="rect">
            <a:avLst/>
          </a:prstGeom>
          <a:solidFill>
            <a:schemeClr val="bg1"/>
          </a:solidFill>
          <a:ln>
            <a:noFill/>
          </a:ln>
        </p:spPr>
        <p:txBody>
          <a:bodyPr wrap="square" rtlCol="0">
            <a:spAutoFit/>
          </a:bodyPr>
          <a:lstStyle/>
          <a:p>
            <a:pPr algn="ctr"/>
            <a:r>
              <a:rPr lang="en-US" sz="1200" dirty="0" smtClean="0">
                <a:latin typeface="+mj-lt"/>
              </a:rPr>
              <a:t>Direct Data Feed</a:t>
            </a:r>
            <a:endParaRPr lang="en-US" sz="1200" dirty="0">
              <a:latin typeface="+mj-lt"/>
            </a:endParaRPr>
          </a:p>
        </p:txBody>
      </p:sp>
      <p:cxnSp>
        <p:nvCxnSpPr>
          <p:cNvPr id="33" name="Elbow Connector 32"/>
          <p:cNvCxnSpPr>
            <a:stCxn id="25" idx="2"/>
            <a:endCxn id="9" idx="0"/>
          </p:cNvCxnSpPr>
          <p:nvPr/>
        </p:nvCxnSpPr>
        <p:spPr>
          <a:xfrm rot="5400000">
            <a:off x="3353256" y="981281"/>
            <a:ext cx="1415967" cy="4564428"/>
          </a:xfrm>
          <a:prstGeom prst="bentConnector3">
            <a:avLst>
              <a:gd name="adj1" fmla="val 36506"/>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6562" y="5895756"/>
            <a:ext cx="1382404" cy="922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5206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Current State to Semantic Model Alignment</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7" y="1866570"/>
            <a:ext cx="4987936" cy="4160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5576" y="1267694"/>
            <a:ext cx="4217157" cy="5357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triped Right Arrow 7"/>
          <p:cNvSpPr/>
          <p:nvPr/>
        </p:nvSpPr>
        <p:spPr>
          <a:xfrm>
            <a:off x="5254383" y="2292825"/>
            <a:ext cx="2333772" cy="3589361"/>
          </a:xfrm>
          <a:prstGeom prst="stripedRightArrow">
            <a:avLst/>
          </a:prstGeom>
          <a:gradFill>
            <a:gsLst>
              <a:gs pos="14000">
                <a:schemeClr val="bg1">
                  <a:lumMod val="97000"/>
                </a:schemeClr>
              </a:gs>
              <a:gs pos="100000">
                <a:schemeClr val="bg1">
                  <a:lumMod val="9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5141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Association</a:t>
            </a:r>
            <a:endParaRPr lang="en-US" dirty="0"/>
          </a:p>
        </p:txBody>
      </p:sp>
      <p:sp>
        <p:nvSpPr>
          <p:cNvPr id="4" name="Rectangle 3"/>
          <p:cNvSpPr/>
          <p:nvPr/>
        </p:nvSpPr>
        <p:spPr>
          <a:xfrm>
            <a:off x="1811867" y="5092410"/>
            <a:ext cx="3141133" cy="1550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Rectangle 4"/>
          <p:cNvSpPr/>
          <p:nvPr/>
        </p:nvSpPr>
        <p:spPr>
          <a:xfrm>
            <a:off x="76200" y="2590800"/>
            <a:ext cx="4876800" cy="215053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6" name="Content Placeholder 1"/>
          <p:cNvSpPr>
            <a:spLocks noGrp="1"/>
          </p:cNvSpPr>
          <p:nvPr>
            <p:ph idx="1"/>
          </p:nvPr>
        </p:nvSpPr>
        <p:spPr>
          <a:xfrm>
            <a:off x="7735361" y="4689480"/>
            <a:ext cx="4295775" cy="2016125"/>
          </a:xfrm>
        </p:spPr>
        <p:txBody>
          <a:bodyPr>
            <a:normAutofit fontScale="77500" lnSpcReduction="20000"/>
          </a:bodyPr>
          <a:lstStyle/>
          <a:p>
            <a:r>
              <a:rPr lang="en-US" dirty="0" smtClean="0"/>
              <a:t>Approach</a:t>
            </a:r>
          </a:p>
          <a:p>
            <a:pPr lvl="1"/>
            <a:r>
              <a:rPr lang="en-US" dirty="0" smtClean="0"/>
              <a:t>Select a set of aligned multi-source data</a:t>
            </a:r>
          </a:p>
          <a:p>
            <a:pPr lvl="1"/>
            <a:r>
              <a:rPr lang="en-US" dirty="0" smtClean="0"/>
              <a:t>Calculate similarity between entities</a:t>
            </a:r>
          </a:p>
          <a:p>
            <a:pPr lvl="1"/>
            <a:r>
              <a:rPr lang="en-US" dirty="0" smtClean="0"/>
              <a:t>Formulate graph association problem and heuristically solve for an optimal solution</a:t>
            </a:r>
            <a:endParaRPr lang="en-US" dirty="0"/>
          </a:p>
        </p:txBody>
      </p:sp>
      <p:grpSp>
        <p:nvGrpSpPr>
          <p:cNvPr id="7" name="Group 6"/>
          <p:cNvGrpSpPr/>
          <p:nvPr/>
        </p:nvGrpSpPr>
        <p:grpSpPr>
          <a:xfrm>
            <a:off x="6077955" y="2590800"/>
            <a:ext cx="3759781" cy="1905003"/>
            <a:chOff x="1414040" y="2723481"/>
            <a:chExt cx="6472932" cy="3295602"/>
          </a:xfrm>
        </p:grpSpPr>
        <p:pic>
          <p:nvPicPr>
            <p:cNvPr id="8" name="Picture 7"/>
            <p:cNvPicPr>
              <a:picLocks noChangeAspect="1" noChangeArrowheads="1"/>
            </p:cNvPicPr>
            <p:nvPr/>
          </p:nvPicPr>
          <p:blipFill>
            <a:blip r:embed="rId2" cstate="print"/>
            <a:srcRect/>
            <a:stretch>
              <a:fillRect/>
            </a:stretch>
          </p:blipFill>
          <p:spPr bwMode="auto">
            <a:xfrm>
              <a:off x="1414040" y="4511551"/>
              <a:ext cx="2604804" cy="1507532"/>
            </a:xfrm>
            <a:prstGeom prst="rect">
              <a:avLst/>
            </a:prstGeom>
            <a:ln>
              <a:noFill/>
            </a:ln>
            <a:effectLst>
              <a:outerShdw blurRad="190500" algn="tl" rotWithShape="0">
                <a:srgbClr val="000000">
                  <a:alpha val="70000"/>
                </a:srgbClr>
              </a:outerShdw>
            </a:effectLst>
          </p:spPr>
        </p:pic>
        <p:pic>
          <p:nvPicPr>
            <p:cNvPr id="9" name="Picture 8"/>
            <p:cNvPicPr>
              <a:picLocks noChangeAspect="1" noChangeArrowheads="1"/>
            </p:cNvPicPr>
            <p:nvPr/>
          </p:nvPicPr>
          <p:blipFill>
            <a:blip r:embed="rId2" cstate="print"/>
            <a:srcRect/>
            <a:stretch>
              <a:fillRect/>
            </a:stretch>
          </p:blipFill>
          <p:spPr bwMode="auto">
            <a:xfrm>
              <a:off x="1500339" y="2723481"/>
              <a:ext cx="2600342" cy="1504949"/>
            </a:xfrm>
            <a:prstGeom prst="rect">
              <a:avLst/>
            </a:prstGeom>
            <a:ln>
              <a:noFill/>
            </a:ln>
            <a:effectLst>
              <a:outerShdw blurRad="190500" algn="tl" rotWithShape="0">
                <a:srgbClr val="000000">
                  <a:alpha val="70000"/>
                </a:srgbClr>
              </a:outerShdw>
            </a:effectLst>
          </p:spPr>
        </p:pic>
        <p:sp>
          <p:nvSpPr>
            <p:cNvPr id="10" name="5 Elipse"/>
            <p:cNvSpPr/>
            <p:nvPr/>
          </p:nvSpPr>
          <p:spPr>
            <a:xfrm>
              <a:off x="1821311" y="5040382"/>
              <a:ext cx="207590" cy="13102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6 Elipse"/>
            <p:cNvSpPr/>
            <p:nvPr/>
          </p:nvSpPr>
          <p:spPr>
            <a:xfrm>
              <a:off x="2238509" y="5265173"/>
              <a:ext cx="207590" cy="13102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7 Elipse"/>
            <p:cNvSpPr/>
            <p:nvPr/>
          </p:nvSpPr>
          <p:spPr>
            <a:xfrm>
              <a:off x="2750081" y="3743078"/>
              <a:ext cx="207590" cy="13102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8 Elipse"/>
            <p:cNvSpPr/>
            <p:nvPr/>
          </p:nvSpPr>
          <p:spPr>
            <a:xfrm>
              <a:off x="2431946" y="3748792"/>
              <a:ext cx="207590" cy="13102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9 Elipse"/>
            <p:cNvSpPr/>
            <p:nvPr/>
          </p:nvSpPr>
          <p:spPr>
            <a:xfrm>
              <a:off x="2417581" y="4838453"/>
              <a:ext cx="207590" cy="13102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10 Elipse"/>
            <p:cNvSpPr/>
            <p:nvPr/>
          </p:nvSpPr>
          <p:spPr>
            <a:xfrm>
              <a:off x="2981464" y="5526159"/>
              <a:ext cx="207590" cy="13102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11 Elipse"/>
            <p:cNvSpPr/>
            <p:nvPr/>
          </p:nvSpPr>
          <p:spPr>
            <a:xfrm>
              <a:off x="3376832" y="4023112"/>
              <a:ext cx="207590" cy="13102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12 Elipse"/>
            <p:cNvSpPr/>
            <p:nvPr/>
          </p:nvSpPr>
          <p:spPr>
            <a:xfrm>
              <a:off x="2060467" y="3731648"/>
              <a:ext cx="207590" cy="13102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8" name="14 Conector recto"/>
            <p:cNvCxnSpPr>
              <a:endCxn id="13" idx="4"/>
            </p:cNvCxnSpPr>
            <p:nvPr/>
          </p:nvCxnSpPr>
          <p:spPr>
            <a:xfrm rot="5400000" flipH="1" flipV="1">
              <a:off x="1654466" y="4159108"/>
              <a:ext cx="1160567" cy="6019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a:endCxn id="17" idx="4"/>
            </p:cNvCxnSpPr>
            <p:nvPr/>
          </p:nvCxnSpPr>
          <p:spPr>
            <a:xfrm rot="16200000" flipV="1">
              <a:off x="1812963" y="4213973"/>
              <a:ext cx="994969" cy="292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20 Conector recto"/>
            <p:cNvCxnSpPr>
              <a:endCxn id="16" idx="4"/>
            </p:cNvCxnSpPr>
            <p:nvPr/>
          </p:nvCxnSpPr>
          <p:spPr>
            <a:xfrm rot="5400000" flipH="1" flipV="1">
              <a:off x="2360273" y="4144819"/>
              <a:ext cx="1111037" cy="11296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25 Conector recto"/>
            <p:cNvCxnSpPr>
              <a:stCxn id="12" idx="4"/>
            </p:cNvCxnSpPr>
            <p:nvPr/>
          </p:nvCxnSpPr>
          <p:spPr>
            <a:xfrm rot="16200000" flipH="1">
              <a:off x="2101575" y="4626404"/>
              <a:ext cx="1671245" cy="1666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4"/>
            <p:cNvPicPr>
              <a:picLocks noChangeAspect="1" noChangeArrowheads="1"/>
            </p:cNvPicPr>
            <p:nvPr/>
          </p:nvPicPr>
          <p:blipFill>
            <a:blip r:embed="rId2" cstate="print"/>
            <a:srcRect r="10951"/>
            <a:stretch>
              <a:fillRect/>
            </a:stretch>
          </p:blipFill>
          <p:spPr bwMode="auto">
            <a:xfrm>
              <a:off x="4686301" y="3006354"/>
              <a:ext cx="3200671" cy="1908100"/>
            </a:xfrm>
            <a:prstGeom prst="rect">
              <a:avLst/>
            </a:prstGeom>
            <a:ln>
              <a:noFill/>
            </a:ln>
            <a:effectLst>
              <a:outerShdw blurRad="190500" algn="tl" rotWithShape="0">
                <a:srgbClr val="000000">
                  <a:alpha val="70000"/>
                </a:srgbClr>
              </a:outerShdw>
            </a:effectLst>
          </p:spPr>
        </p:pic>
        <p:sp>
          <p:nvSpPr>
            <p:cNvPr id="23" name="31 Elipse"/>
            <p:cNvSpPr/>
            <p:nvPr/>
          </p:nvSpPr>
          <p:spPr>
            <a:xfrm>
              <a:off x="5829300" y="3961953"/>
              <a:ext cx="285750" cy="17145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4" name="32 Elipse"/>
            <p:cNvSpPr/>
            <p:nvPr/>
          </p:nvSpPr>
          <p:spPr>
            <a:xfrm>
              <a:off x="5286375" y="3666678"/>
              <a:ext cx="285750" cy="17145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33 Elipse"/>
            <p:cNvSpPr/>
            <p:nvPr/>
          </p:nvSpPr>
          <p:spPr>
            <a:xfrm>
              <a:off x="6734175" y="3971478"/>
              <a:ext cx="285750" cy="17145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6" name="34 Elipse"/>
            <p:cNvSpPr/>
            <p:nvPr/>
          </p:nvSpPr>
          <p:spPr>
            <a:xfrm>
              <a:off x="7210425" y="3399978"/>
              <a:ext cx="285750" cy="17145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7" name="Right Arrow Callout 26"/>
            <p:cNvSpPr/>
            <p:nvPr/>
          </p:nvSpPr>
          <p:spPr>
            <a:xfrm>
              <a:off x="3755470" y="3732704"/>
              <a:ext cx="1315206" cy="858398"/>
            </a:xfrm>
            <a:prstGeom prst="rightArrowCallout">
              <a:avLst>
                <a:gd name="adj1" fmla="val 21277"/>
                <a:gd name="adj2" fmla="val 17554"/>
                <a:gd name="adj3" fmla="val 30585"/>
                <a:gd name="adj4" fmla="val 64977"/>
              </a:avLst>
            </a:prstGeom>
            <a:solidFill>
              <a:srgbClr val="0000CC"/>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dirty="0" smtClean="0"/>
                <a:t>Smart Graph Merge</a:t>
              </a:r>
              <a:endParaRPr lang="en-US" sz="900" dirty="0"/>
            </a:p>
          </p:txBody>
        </p:sp>
      </p:grpSp>
      <p:graphicFrame>
        <p:nvGraphicFramePr>
          <p:cNvPr id="28" name="Content Placeholder 4"/>
          <p:cNvGraphicFramePr>
            <a:graphicFrameLocks/>
          </p:cNvGraphicFramePr>
          <p:nvPr>
            <p:extLst>
              <p:ext uri="{D42A27DB-BD31-4B8C-83A1-F6EECF244321}">
                <p14:modId xmlns:p14="http://schemas.microsoft.com/office/powerpoint/2010/main" val="3735911094"/>
              </p:ext>
            </p:extLst>
          </p:nvPr>
        </p:nvGraphicFramePr>
        <p:xfrm>
          <a:off x="1883841" y="1219200"/>
          <a:ext cx="72390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9" name="Group 28"/>
          <p:cNvGrpSpPr/>
          <p:nvPr/>
        </p:nvGrpSpPr>
        <p:grpSpPr>
          <a:xfrm>
            <a:off x="152400" y="2667000"/>
            <a:ext cx="4724400" cy="1981200"/>
            <a:chOff x="1752600" y="1371600"/>
            <a:chExt cx="5334000" cy="2514600"/>
          </a:xfrm>
        </p:grpSpPr>
        <p:sp>
          <p:nvSpPr>
            <p:cNvPr id="30" name="Rectangle 29"/>
            <p:cNvSpPr/>
            <p:nvPr/>
          </p:nvSpPr>
          <p:spPr>
            <a:xfrm>
              <a:off x="1752600" y="1371600"/>
              <a:ext cx="5334000" cy="175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19"/>
            <p:cNvGrpSpPr/>
            <p:nvPr/>
          </p:nvGrpSpPr>
          <p:grpSpPr>
            <a:xfrm>
              <a:off x="1752600" y="1371600"/>
              <a:ext cx="5315692" cy="2514600"/>
              <a:chOff x="1752600" y="1371600"/>
              <a:chExt cx="5315692" cy="2514600"/>
            </a:xfrm>
          </p:grpSpPr>
          <p:pic>
            <p:nvPicPr>
              <p:cNvPr id="32" name="Picture 3" descr="jamesall.png"/>
              <p:cNvPicPr>
                <a:picLocks noChangeAspect="1"/>
              </p:cNvPicPr>
              <p:nvPr/>
            </p:nvPicPr>
            <p:blipFill>
              <a:blip r:embed="rId8" cstate="print"/>
              <a:srcRect b="62688"/>
              <a:stretch>
                <a:fillRect/>
              </a:stretch>
            </p:blipFill>
            <p:spPr>
              <a:xfrm>
                <a:off x="1752600" y="1371600"/>
                <a:ext cx="5315692" cy="707336"/>
              </a:xfrm>
              <a:prstGeom prst="rect">
                <a:avLst/>
              </a:prstGeom>
            </p:spPr>
          </p:pic>
          <p:pic>
            <p:nvPicPr>
              <p:cNvPr id="33" name="Picture 32" descr="jamesall.png"/>
              <p:cNvPicPr>
                <a:picLocks noChangeAspect="1"/>
              </p:cNvPicPr>
              <p:nvPr/>
            </p:nvPicPr>
            <p:blipFill>
              <a:blip r:embed="rId8" cstate="print"/>
              <a:srcRect t="48222"/>
              <a:stretch>
                <a:fillRect/>
              </a:stretch>
            </p:blipFill>
            <p:spPr>
              <a:xfrm>
                <a:off x="1752600" y="2133600"/>
                <a:ext cx="5315692" cy="981579"/>
              </a:xfrm>
              <a:prstGeom prst="rect">
                <a:avLst/>
              </a:prstGeom>
            </p:spPr>
          </p:pic>
          <p:pic>
            <p:nvPicPr>
              <p:cNvPr id="34" name="Picture 33" descr="jamesall.png"/>
              <p:cNvPicPr>
                <a:picLocks noChangeAspect="1"/>
              </p:cNvPicPr>
              <p:nvPr/>
            </p:nvPicPr>
            <p:blipFill>
              <a:blip r:embed="rId8" cstate="print"/>
              <a:srcRect t="38577" b="50633"/>
              <a:stretch>
                <a:fillRect/>
              </a:stretch>
            </p:blipFill>
            <p:spPr>
              <a:xfrm>
                <a:off x="1752600" y="3681636"/>
                <a:ext cx="5315692" cy="204564"/>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cxnSp>
            <p:nvCxnSpPr>
              <p:cNvPr id="35" name="Straight Arrow Connector 34"/>
              <p:cNvCxnSpPr>
                <a:stCxn id="30" idx="2"/>
                <a:endCxn id="34" idx="0"/>
              </p:cNvCxnSpPr>
              <p:nvPr/>
            </p:nvCxnSpPr>
            <p:spPr>
              <a:xfrm flipH="1">
                <a:off x="4410446" y="3124200"/>
                <a:ext cx="9154" cy="5574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36" name="Group 35"/>
          <p:cNvGrpSpPr/>
          <p:nvPr/>
        </p:nvGrpSpPr>
        <p:grpSpPr>
          <a:xfrm>
            <a:off x="1885947" y="5212804"/>
            <a:ext cx="2990850" cy="1323975"/>
            <a:chOff x="3048000" y="4800600"/>
            <a:chExt cx="2990850" cy="1323975"/>
          </a:xfrm>
        </p:grpSpPr>
        <p:pic>
          <p:nvPicPr>
            <p:cNvPr id="37" name="Picture 3"/>
            <p:cNvPicPr>
              <a:picLocks noChangeAspect="1" noChangeArrowheads="1"/>
            </p:cNvPicPr>
            <p:nvPr/>
          </p:nvPicPr>
          <p:blipFill>
            <a:blip r:embed="rId9" cstate="print"/>
            <a:srcRect/>
            <a:stretch>
              <a:fillRect/>
            </a:stretch>
          </p:blipFill>
          <p:spPr bwMode="auto">
            <a:xfrm>
              <a:off x="3048000" y="5715000"/>
              <a:ext cx="933450" cy="40957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38" name="Picture 4"/>
            <p:cNvPicPr>
              <a:picLocks noChangeAspect="1" noChangeArrowheads="1"/>
            </p:cNvPicPr>
            <p:nvPr/>
          </p:nvPicPr>
          <p:blipFill>
            <a:blip r:embed="rId10" cstate="print"/>
            <a:srcRect/>
            <a:stretch>
              <a:fillRect/>
            </a:stretch>
          </p:blipFill>
          <p:spPr bwMode="auto">
            <a:xfrm>
              <a:off x="3048000" y="5257800"/>
              <a:ext cx="914400" cy="3810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39" name="Picture 5"/>
            <p:cNvPicPr>
              <a:picLocks noChangeAspect="1" noChangeArrowheads="1"/>
            </p:cNvPicPr>
            <p:nvPr/>
          </p:nvPicPr>
          <p:blipFill>
            <a:blip r:embed="rId11" cstate="print"/>
            <a:srcRect/>
            <a:stretch>
              <a:fillRect/>
            </a:stretch>
          </p:blipFill>
          <p:spPr bwMode="auto">
            <a:xfrm>
              <a:off x="3048000" y="4800600"/>
              <a:ext cx="885825" cy="35242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40" name="Picture 3"/>
            <p:cNvPicPr>
              <a:picLocks noChangeAspect="1" noChangeArrowheads="1"/>
            </p:cNvPicPr>
            <p:nvPr/>
          </p:nvPicPr>
          <p:blipFill>
            <a:blip r:embed="rId9" cstate="print"/>
            <a:srcRect/>
            <a:stretch>
              <a:fillRect/>
            </a:stretch>
          </p:blipFill>
          <p:spPr bwMode="auto">
            <a:xfrm>
              <a:off x="5105400" y="5257800"/>
              <a:ext cx="933450" cy="40957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cxnSp>
          <p:nvCxnSpPr>
            <p:cNvPr id="41" name="Straight Arrow Connector 40"/>
            <p:cNvCxnSpPr>
              <a:stCxn id="39" idx="3"/>
              <a:endCxn id="40" idx="1"/>
            </p:cNvCxnSpPr>
            <p:nvPr/>
          </p:nvCxnSpPr>
          <p:spPr>
            <a:xfrm>
              <a:off x="3933825" y="4976813"/>
              <a:ext cx="1171575" cy="4857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8" idx="3"/>
              <a:endCxn id="40" idx="1"/>
            </p:cNvCxnSpPr>
            <p:nvPr/>
          </p:nvCxnSpPr>
          <p:spPr>
            <a:xfrm>
              <a:off x="3962400" y="5448300"/>
              <a:ext cx="1143000" cy="142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7" idx="3"/>
              <a:endCxn id="40" idx="1"/>
            </p:cNvCxnSpPr>
            <p:nvPr/>
          </p:nvCxnSpPr>
          <p:spPr>
            <a:xfrm flipV="1">
              <a:off x="3981450" y="5462588"/>
              <a:ext cx="112395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53792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Sample Data Association Interface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17" y="1200150"/>
            <a:ext cx="11763493" cy="5536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5622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Sample Data Alignment Interface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089" y="1183897"/>
            <a:ext cx="8963310" cy="5592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1306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b="1" dirty="0"/>
              <a:t>Coordinated Holistic Alignment of </a:t>
            </a:r>
            <a:r>
              <a:rPr lang="en-US" sz="3200" b="1"/>
              <a:t>Manufacturing </a:t>
            </a:r>
            <a:r>
              <a:rPr lang="en-US" sz="3200" b="1" smtClean="0"/>
              <a:t>Processes (CHAMP)</a:t>
            </a:r>
            <a:endParaRPr lang="en-US" sz="3200" b="1"/>
          </a:p>
        </p:txBody>
      </p:sp>
      <p:sp>
        <p:nvSpPr>
          <p:cNvPr id="5" name="Rectangle 4"/>
          <p:cNvSpPr/>
          <p:nvPr/>
        </p:nvSpPr>
        <p:spPr>
          <a:xfrm>
            <a:off x="838199" y="1626671"/>
            <a:ext cx="10681447" cy="4708981"/>
          </a:xfrm>
          <a:prstGeom prst="rect">
            <a:avLst/>
          </a:prstGeom>
        </p:spPr>
        <p:txBody>
          <a:bodyPr wrap="square">
            <a:spAutoFit/>
          </a:bodyPr>
          <a:lstStyle/>
          <a:p>
            <a:pPr marR="0" lvl="0" defTabSz="914400" eaLnBrk="1" fontAlgn="auto" latinLnBrk="0" hangingPunct="1">
              <a:lnSpc>
                <a:spcPct val="100000"/>
              </a:lnSpc>
              <a:spcBef>
                <a:spcPts val="0"/>
              </a:spcBef>
              <a:spcAft>
                <a:spcPts val="0"/>
              </a:spcAft>
              <a:buClrTx/>
              <a:buSzPct val="88000"/>
              <a:tabLst>
                <a:tab pos="457200" algn="l"/>
              </a:tabLst>
              <a:defRPr/>
            </a:pPr>
            <a:r>
              <a:rPr lang="en-US" altLang="en-US" sz="2400" b="1" kern="0" smtClean="0">
                <a:solidFill>
                  <a:srgbClr val="C0504D"/>
                </a:solidFill>
              </a:rPr>
              <a:t>University </a:t>
            </a:r>
            <a:r>
              <a:rPr lang="en-US" altLang="en-US" sz="2400" b="1" kern="0" smtClean="0">
                <a:solidFill>
                  <a:srgbClr val="C0504D"/>
                </a:solidFill>
              </a:rPr>
              <a:t>at Buffalo</a:t>
            </a:r>
          </a:p>
          <a:p>
            <a:pPr lvl="0">
              <a:buSzPct val="88000"/>
              <a:tabLst>
                <a:tab pos="457200" algn="l"/>
              </a:tabLst>
              <a:defRPr/>
            </a:pPr>
            <a:r>
              <a:rPr lang="en-US" altLang="en-US" b="1" kern="0" smtClean="0"/>
              <a:t>	</a:t>
            </a:r>
            <a:r>
              <a:rPr lang="en-US" altLang="en-US" b="1" kern="0" smtClean="0"/>
              <a:t>National Center for Ontological Research</a:t>
            </a:r>
            <a:endParaRPr lang="en-US" altLang="en-US" b="1" kern="0" smtClean="0"/>
          </a:p>
          <a:p>
            <a:pPr lvl="0">
              <a:buSzPct val="88000"/>
              <a:tabLst>
                <a:tab pos="457200" algn="l"/>
              </a:tabLst>
              <a:defRPr/>
            </a:pPr>
            <a:r>
              <a:rPr lang="en-US" altLang="en-US" b="1" kern="0" smtClean="0"/>
              <a:t>		</a:t>
            </a:r>
            <a:r>
              <a:rPr lang="en-US" altLang="en-US" sz="2400" b="1" kern="0" smtClean="0"/>
              <a:t>Barry Smith (PI)</a:t>
            </a:r>
          </a:p>
          <a:p>
            <a:pPr lvl="0">
              <a:buSzPct val="88000"/>
              <a:tabLst>
                <a:tab pos="457200" algn="l"/>
              </a:tabLst>
              <a:defRPr/>
            </a:pPr>
            <a:r>
              <a:rPr lang="en-US" altLang="en-US" b="1" kern="0" smtClean="0"/>
              <a:t>	Department of </a:t>
            </a:r>
            <a:r>
              <a:rPr lang="en-US" altLang="en-US" b="1" kern="0"/>
              <a:t>Mechanical </a:t>
            </a:r>
            <a:r>
              <a:rPr lang="en-US" altLang="en-US" b="1" kern="0" smtClean="0"/>
              <a:t>and </a:t>
            </a:r>
            <a:r>
              <a:rPr lang="en-US" altLang="en-US" b="1" kern="0"/>
              <a:t>Aerospace Engineering</a:t>
            </a:r>
          </a:p>
          <a:p>
            <a:pPr marR="0" lvl="0" defTabSz="914400" eaLnBrk="1" fontAlgn="auto" latinLnBrk="0" hangingPunct="1">
              <a:lnSpc>
                <a:spcPct val="100000"/>
              </a:lnSpc>
              <a:spcBef>
                <a:spcPts val="0"/>
              </a:spcBef>
              <a:spcAft>
                <a:spcPts val="0"/>
              </a:spcAft>
              <a:buClrTx/>
              <a:buSzPct val="88000"/>
              <a:tabLst>
                <a:tab pos="457200" algn="l"/>
              </a:tabLst>
              <a:defRPr/>
            </a:pPr>
            <a:r>
              <a:rPr kumimoji="0" lang="en-US" altLang="en-US" sz="1800" b="1" i="0" u="none" strike="noStrike" kern="0" cap="none" spc="0" normalizeH="0" baseline="0" noProof="0" smtClean="0">
                <a:ln>
                  <a:noFill/>
                </a:ln>
                <a:effectLst/>
                <a:uLnTx/>
                <a:uFillTx/>
              </a:rPr>
              <a:t>		</a:t>
            </a:r>
            <a:r>
              <a:rPr kumimoji="0" lang="en-US" altLang="en-US" sz="2400" b="1" i="0" u="none" strike="noStrike" kern="0" cap="none" spc="0" normalizeH="0" baseline="0" noProof="0" smtClean="0">
                <a:ln>
                  <a:noFill/>
                </a:ln>
                <a:effectLst/>
                <a:uLnTx/>
                <a:uFillTx/>
              </a:rPr>
              <a:t>Venkat</a:t>
            </a:r>
            <a:r>
              <a:rPr kumimoji="0" lang="en-US" altLang="en-US" sz="2400" b="1" i="0" u="none" strike="noStrike" kern="0" cap="none" spc="0" normalizeH="0" noProof="0" smtClean="0">
                <a:ln>
                  <a:noFill/>
                </a:ln>
                <a:effectLst/>
                <a:uLnTx/>
                <a:uFillTx/>
              </a:rPr>
              <a:t> Krovi </a:t>
            </a:r>
          </a:p>
          <a:p>
            <a:pPr lvl="0">
              <a:buSzPct val="88000"/>
              <a:tabLst>
                <a:tab pos="457200" algn="l"/>
              </a:tabLst>
              <a:defRPr/>
            </a:pPr>
            <a:r>
              <a:rPr lang="en-US" altLang="en-US" sz="2400" b="1" kern="0" smtClean="0"/>
              <a:t>		Andrew </a:t>
            </a:r>
            <a:r>
              <a:rPr lang="en-US" altLang="en-US" sz="2400" b="1" kern="0"/>
              <a:t>Olewnik </a:t>
            </a:r>
            <a:endParaRPr lang="en-US" altLang="en-US" sz="2400" b="1" kern="0" smtClean="0"/>
          </a:p>
          <a:p>
            <a:pPr lvl="0">
              <a:buSzPct val="88000"/>
              <a:tabLst>
                <a:tab pos="457200" algn="l"/>
              </a:tabLst>
              <a:defRPr/>
            </a:pPr>
            <a:r>
              <a:rPr lang="en-US" altLang="en-US" sz="2400" b="1" kern="0" smtClean="0"/>
              <a:t>		Rahul Rai</a:t>
            </a:r>
            <a:endParaRPr lang="en-US" altLang="en-US" b="1" kern="0" smtClean="0">
              <a:solidFill>
                <a:srgbClr val="C0504D"/>
              </a:solidFill>
            </a:endParaRPr>
          </a:p>
          <a:p>
            <a:pPr lvl="0">
              <a:buSzPct val="88000"/>
              <a:tabLst>
                <a:tab pos="457200" algn="l"/>
              </a:tabLst>
              <a:defRPr/>
            </a:pPr>
            <a:r>
              <a:rPr lang="en-US" altLang="en-US" sz="2400" b="1" kern="0" smtClean="0">
                <a:solidFill>
                  <a:srgbClr val="C0504D"/>
                </a:solidFill>
              </a:rPr>
              <a:t>CUBRC</a:t>
            </a:r>
          </a:p>
          <a:p>
            <a:pPr lvl="0">
              <a:buSzPct val="88000"/>
              <a:tabLst>
                <a:tab pos="457200" algn="l"/>
              </a:tabLst>
              <a:defRPr/>
            </a:pPr>
            <a:r>
              <a:rPr lang="en-US" altLang="en-US" b="1" kern="0">
                <a:solidFill>
                  <a:srgbClr val="C0504D"/>
                </a:solidFill>
              </a:rPr>
              <a:t>	</a:t>
            </a:r>
            <a:r>
              <a:rPr lang="en-US" altLang="en-US" b="1" kern="0" smtClean="0">
                <a:solidFill>
                  <a:srgbClr val="C0504D"/>
                </a:solidFill>
              </a:rPr>
              <a:t>	</a:t>
            </a:r>
            <a:r>
              <a:rPr lang="en-US" altLang="en-US" sz="2400" b="1" kern="0" smtClean="0"/>
              <a:t>Ron Rudnicki, CUBRC Chief Ontologist</a:t>
            </a:r>
          </a:p>
          <a:p>
            <a:pPr lvl="0">
              <a:buSzPct val="88000"/>
              <a:tabLst>
                <a:tab pos="457200" algn="l"/>
              </a:tabLst>
              <a:defRPr/>
            </a:pPr>
            <a:r>
              <a:rPr lang="en-US" altLang="en-US" sz="2400" b="1" kern="0"/>
              <a:t>	</a:t>
            </a:r>
            <a:r>
              <a:rPr lang="en-US" altLang="en-US" sz="2400" b="1" kern="0" smtClean="0"/>
              <a:t>	Wiliam Tagliaferri, Program Manager, Director, CUBRC Rome NY</a:t>
            </a:r>
            <a:endParaRPr lang="en-US" altLang="en-US" b="1" kern="0">
              <a:solidFill>
                <a:srgbClr val="C0504D"/>
              </a:solidFill>
            </a:endParaRPr>
          </a:p>
          <a:p>
            <a:pPr lvl="0">
              <a:buSzPct val="88000"/>
              <a:tabLst>
                <a:tab pos="457200" algn="l"/>
              </a:tabLst>
              <a:defRPr/>
            </a:pPr>
            <a:r>
              <a:rPr lang="en-US" altLang="en-US" sz="2400" b="1" kern="0" smtClean="0">
                <a:solidFill>
                  <a:srgbClr val="C0504D"/>
                </a:solidFill>
              </a:rPr>
              <a:t>Cobham Mission Systems</a:t>
            </a:r>
          </a:p>
          <a:p>
            <a:pPr lvl="0">
              <a:buSzPct val="88000"/>
              <a:tabLst>
                <a:tab pos="457200" algn="l"/>
              </a:tabLst>
              <a:defRPr/>
            </a:pPr>
            <a:r>
              <a:rPr lang="en-US" altLang="en-US" b="1" kern="0">
                <a:solidFill>
                  <a:srgbClr val="C0504D"/>
                </a:solidFill>
              </a:rPr>
              <a:t>	</a:t>
            </a:r>
            <a:r>
              <a:rPr lang="en-US" altLang="en-US" b="1" kern="0" smtClean="0">
                <a:solidFill>
                  <a:srgbClr val="C0504D"/>
                </a:solidFill>
              </a:rPr>
              <a:t>	</a:t>
            </a:r>
            <a:r>
              <a:rPr lang="en-US" altLang="en-US" sz="2400" b="1" kern="0" smtClean="0"/>
              <a:t>Jim Talty, Senior Director of Engineering</a:t>
            </a:r>
          </a:p>
          <a:p>
            <a:pPr lvl="0">
              <a:buSzPct val="88000"/>
              <a:tabLst>
                <a:tab pos="457200" algn="l"/>
              </a:tabLst>
              <a:defRPr/>
            </a:pPr>
            <a:r>
              <a:rPr lang="en-US" altLang="en-US" sz="2400" b="1" kern="0"/>
              <a:t>	</a:t>
            </a:r>
            <a:r>
              <a:rPr lang="en-US" altLang="en-US" sz="2400" b="1" kern="0" smtClean="0"/>
              <a:t>	Lucas Mesmer, </a:t>
            </a:r>
            <a:r>
              <a:rPr lang="en-US" sz="2400" b="1" kern="0"/>
              <a:t>Senior Design </a:t>
            </a:r>
            <a:r>
              <a:rPr lang="en-US" sz="2400" b="1" kern="0" smtClean="0"/>
              <a:t>Engineer</a:t>
            </a:r>
            <a:endParaRPr kumimoji="0" lang="en-US" altLang="en-US" sz="1800" b="1" i="0" u="none" strike="noStrike" kern="0" cap="none" spc="0" normalizeH="0" baseline="0" noProof="0" dirty="0" smtClean="0">
              <a:ln>
                <a:noFill/>
              </a:ln>
              <a:solidFill>
                <a:schemeClr val="accent1">
                  <a:lumMod val="50000"/>
                </a:schemeClr>
              </a:solidFill>
              <a:effectLst/>
              <a:uLnTx/>
              <a:uFillTx/>
            </a:endParaRPr>
          </a:p>
        </p:txBody>
      </p:sp>
    </p:spTree>
    <p:extLst>
      <p:ext uri="{BB962C8B-B14F-4D97-AF65-F5344CB8AC3E}">
        <p14:creationId xmlns:p14="http://schemas.microsoft.com/office/powerpoint/2010/main" val="1273032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2165" y="466618"/>
            <a:ext cx="7411528" cy="6131406"/>
          </a:xfrm>
        </p:spPr>
        <p:txBody>
          <a:bodyPr>
            <a:normAutofit/>
          </a:bodyPr>
          <a:lstStyle/>
          <a:p>
            <a:pPr marL="0" indent="0">
              <a:buNone/>
            </a:pPr>
            <a:r>
              <a:rPr lang="en-US" b="1" smtClean="0"/>
              <a:t>Barry </a:t>
            </a:r>
            <a:r>
              <a:rPr lang="en-US" b="1" dirty="0" smtClean="0"/>
              <a:t>Smith</a:t>
            </a:r>
          </a:p>
          <a:p>
            <a:pPr marL="0" indent="0">
              <a:buNone/>
            </a:pPr>
            <a:r>
              <a:rPr lang="en-US" dirty="0" smtClean="0"/>
              <a:t>Director, National Center for Ontological Research</a:t>
            </a:r>
            <a:r>
              <a:rPr lang="en-US" smtClean="0"/>
              <a:t>, University at Buffalo, NY</a:t>
            </a:r>
          </a:p>
          <a:p>
            <a:pPr marL="0" indent="0">
              <a:buNone/>
            </a:pPr>
            <a:endParaRPr lang="en-US" b="1" smtClean="0"/>
          </a:p>
          <a:p>
            <a:pPr marL="0" indent="0">
              <a:buNone/>
            </a:pPr>
            <a:endParaRPr lang="en-US" b="1" smtClean="0"/>
          </a:p>
          <a:p>
            <a:pPr marL="0" indent="0">
              <a:buNone/>
            </a:pPr>
            <a:r>
              <a:rPr lang="en-US" b="1" smtClean="0"/>
              <a:t>William </a:t>
            </a:r>
            <a:r>
              <a:rPr lang="en-US" b="1" dirty="0" smtClean="0"/>
              <a:t>Tagliaferri</a:t>
            </a:r>
          </a:p>
          <a:p>
            <a:pPr marL="0" indent="0">
              <a:buNone/>
            </a:pPr>
            <a:r>
              <a:rPr lang="en-US" dirty="0" smtClean="0"/>
              <a:t>Director, CUBRC, Rome</a:t>
            </a:r>
            <a:r>
              <a:rPr lang="en-US" smtClean="0"/>
              <a:t>, NY</a:t>
            </a:r>
          </a:p>
          <a:p>
            <a:pPr marL="0" indent="0">
              <a:buNone/>
            </a:pPr>
            <a:endParaRPr lang="en-US" smtClean="0"/>
          </a:p>
          <a:p>
            <a:pPr marL="0" indent="0">
              <a:buNone/>
            </a:pPr>
            <a:endParaRPr lang="en-US"/>
          </a:p>
          <a:p>
            <a:pPr marL="0" indent="0" fontAlgn="base">
              <a:buNone/>
            </a:pPr>
            <a:r>
              <a:rPr lang="en-US" b="1"/>
              <a:t>Lucas Mesmer</a:t>
            </a:r>
          </a:p>
          <a:p>
            <a:pPr marL="0" indent="0" fontAlgn="base">
              <a:buNone/>
            </a:pPr>
            <a:r>
              <a:rPr lang="en-US" smtClean="0"/>
              <a:t>Senior Design </a:t>
            </a:r>
            <a:r>
              <a:rPr lang="en-US"/>
              <a:t>Engineer at Cobham Mission Systems, </a:t>
            </a:r>
            <a:r>
              <a:rPr lang="en-US" smtClean="0"/>
              <a:t>Orchard Park, NY</a:t>
            </a:r>
            <a:endParaRPr lang="en-US"/>
          </a:p>
        </p:txBody>
      </p:sp>
      <p:pic>
        <p:nvPicPr>
          <p:cNvPr id="1026" name="Picture 2" descr="Lucas Mesmer"/>
          <p:cNvPicPr>
            <a:picLocks noChangeAspect="1" noChangeArrowheads="1"/>
          </p:cNvPicPr>
          <p:nvPr/>
        </p:nvPicPr>
        <p:blipFill rotWithShape="1">
          <a:blip r:embed="rId2">
            <a:extLst>
              <a:ext uri="{28A0092B-C50C-407E-A947-70E740481C1C}">
                <a14:useLocalDpi xmlns:a14="http://schemas.microsoft.com/office/drawing/2010/main" val="0"/>
              </a:ext>
            </a:extLst>
          </a:blip>
          <a:srcRect l="17117" r="14064" b="12939"/>
          <a:stretch/>
        </p:blipFill>
        <p:spPr bwMode="auto">
          <a:xfrm>
            <a:off x="622676" y="4652682"/>
            <a:ext cx="1672289" cy="21155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ontology.buffalo.edu/smith/emory.jpg"/>
          <p:cNvPicPr>
            <a:picLocks noChangeAspect="1" noChangeArrowheads="1"/>
          </p:cNvPicPr>
          <p:nvPr/>
        </p:nvPicPr>
        <p:blipFill rotWithShape="1">
          <a:blip r:embed="rId3">
            <a:extLst>
              <a:ext uri="{28A0092B-C50C-407E-A947-70E740481C1C}">
                <a14:useLocalDpi xmlns:a14="http://schemas.microsoft.com/office/drawing/2010/main" val="0"/>
              </a:ext>
            </a:extLst>
          </a:blip>
          <a:srcRect l="43910" t="8992" r="36726" b="60152"/>
          <a:stretch/>
        </p:blipFill>
        <p:spPr bwMode="auto">
          <a:xfrm>
            <a:off x="645460" y="109400"/>
            <a:ext cx="1649505" cy="218494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460" y="2398112"/>
            <a:ext cx="1649505" cy="2150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4695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we read the DMDII 15-11 call</a:t>
            </a:r>
            <a:endParaRPr lang="en-US"/>
          </a:p>
        </p:txBody>
      </p:sp>
      <p:sp>
        <p:nvSpPr>
          <p:cNvPr id="3" name="Content Placeholder 2"/>
          <p:cNvSpPr>
            <a:spLocks noGrp="1"/>
          </p:cNvSpPr>
          <p:nvPr>
            <p:ph idx="1"/>
          </p:nvPr>
        </p:nvSpPr>
        <p:spPr>
          <a:xfrm>
            <a:off x="838201" y="1436914"/>
            <a:ext cx="9308690" cy="4870580"/>
          </a:xfrm>
        </p:spPr>
        <p:txBody>
          <a:bodyPr>
            <a:normAutofit/>
          </a:bodyPr>
          <a:lstStyle/>
          <a:p>
            <a:pPr marL="0" indent="0">
              <a:buNone/>
            </a:pPr>
            <a:r>
              <a:rPr lang="en-US" b="1" smtClean="0"/>
              <a:t>From the call: </a:t>
            </a:r>
            <a:endParaRPr lang="en-US" b="1" smtClean="0"/>
          </a:p>
          <a:p>
            <a:pPr marL="0" indent="0">
              <a:buNone/>
            </a:pPr>
            <a:r>
              <a:rPr lang="en-US" smtClean="0"/>
              <a:t>MBD </a:t>
            </a:r>
            <a:r>
              <a:rPr lang="en-US"/>
              <a:t>still focused on </a:t>
            </a:r>
            <a:r>
              <a:rPr lang="en-US" smtClean="0"/>
              <a:t>shape</a:t>
            </a:r>
          </a:p>
          <a:p>
            <a:pPr marL="0" indent="0">
              <a:buNone/>
            </a:pPr>
            <a:r>
              <a:rPr lang="en-US"/>
              <a:t>M</a:t>
            </a:r>
            <a:r>
              <a:rPr lang="en-US" smtClean="0"/>
              <a:t>ust </a:t>
            </a:r>
            <a:r>
              <a:rPr lang="en-US" smtClean="0"/>
              <a:t>find </a:t>
            </a:r>
            <a:r>
              <a:rPr lang="en-US"/>
              <a:t>a coherent way to address information relating to </a:t>
            </a:r>
            <a:r>
              <a:rPr lang="en-US"/>
              <a:t>behavior, manufacturing life </a:t>
            </a:r>
            <a:r>
              <a:rPr lang="en-US" smtClean="0"/>
              <a:t>cycle </a:t>
            </a:r>
            <a:r>
              <a:rPr lang="en-US" smtClean="0"/>
              <a:t>context … </a:t>
            </a:r>
            <a:endParaRPr lang="en-US" smtClean="0"/>
          </a:p>
          <a:p>
            <a:pPr marL="0" indent="0">
              <a:buNone/>
            </a:pPr>
            <a:r>
              <a:rPr lang="en-US" b="1" smtClean="0"/>
              <a:t>The problem: </a:t>
            </a:r>
            <a:endParaRPr lang="en-US" b="1" smtClean="0"/>
          </a:p>
          <a:p>
            <a:pPr marL="0" indent="0">
              <a:buNone/>
            </a:pPr>
            <a:r>
              <a:rPr lang="en-US" smtClean="0"/>
              <a:t>Each </a:t>
            </a:r>
            <a:r>
              <a:rPr lang="en-US" smtClean="0"/>
              <a:t>organization collects information in its own way in each phase of the </a:t>
            </a:r>
            <a:r>
              <a:rPr lang="en-US" smtClean="0"/>
              <a:t>life </a:t>
            </a:r>
            <a:r>
              <a:rPr lang="en-US" smtClean="0"/>
              <a:t>cycle. </a:t>
            </a:r>
            <a:endParaRPr lang="en-US" smtClean="0"/>
          </a:p>
          <a:p>
            <a:pPr marL="0" indent="0">
              <a:buNone/>
            </a:pPr>
            <a:r>
              <a:rPr lang="en-US" smtClean="0"/>
              <a:t>Information </a:t>
            </a:r>
            <a:r>
              <a:rPr lang="en-US" smtClean="0"/>
              <a:t>siloes block incorporation of enhanced </a:t>
            </a:r>
            <a:r>
              <a:rPr lang="en-US"/>
              <a:t>informatics </a:t>
            </a:r>
            <a:r>
              <a:rPr lang="en-US" smtClean="0"/>
              <a:t>into manufacturing workflows. </a:t>
            </a:r>
            <a:endParaRPr lang="en-US" smtClean="0"/>
          </a:p>
          <a:p>
            <a:pPr marL="0" indent="0">
              <a:buNone/>
            </a:pPr>
            <a:r>
              <a:rPr lang="en-US" smtClean="0"/>
              <a:t>MBD fails.</a:t>
            </a:r>
          </a:p>
        </p:txBody>
      </p:sp>
    </p:spTree>
    <p:extLst>
      <p:ext uri="{BB962C8B-B14F-4D97-AF65-F5344CB8AC3E}">
        <p14:creationId xmlns:p14="http://schemas.microsoft.com/office/powerpoint/2010/main" val="1343368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549" y="1605503"/>
            <a:ext cx="9815954" cy="4351338"/>
          </a:xfrm>
        </p:spPr>
        <p:txBody>
          <a:bodyPr>
            <a:normAutofit lnSpcReduction="10000"/>
          </a:bodyPr>
          <a:lstStyle/>
          <a:p>
            <a:pPr marL="0" indent="0">
              <a:buNone/>
            </a:pPr>
            <a:r>
              <a:rPr lang="en-US" smtClean="0"/>
              <a:t>If you can’t find </a:t>
            </a:r>
            <a:r>
              <a:rPr lang="en-US" dirty="0" smtClean="0"/>
              <a:t>information </a:t>
            </a:r>
            <a:r>
              <a:rPr lang="en-US"/>
              <a:t>then </a:t>
            </a:r>
            <a:r>
              <a:rPr lang="en-US" smtClean="0"/>
              <a:t>you can’t quantify </a:t>
            </a:r>
            <a:r>
              <a:rPr lang="en-US" smtClean="0"/>
              <a:t>what </a:t>
            </a:r>
            <a:r>
              <a:rPr lang="en-US" smtClean="0"/>
              <a:t>you’re doing </a:t>
            </a:r>
            <a:r>
              <a:rPr lang="en-US" smtClean="0"/>
              <a:t>and </a:t>
            </a:r>
            <a:r>
              <a:rPr lang="en-US" smtClean="0"/>
              <a:t>assemble </a:t>
            </a:r>
            <a:r>
              <a:rPr lang="en-US" smtClean="0"/>
              <a:t>critical </a:t>
            </a:r>
            <a:r>
              <a:rPr lang="en-US" smtClean="0"/>
              <a:t>reports</a:t>
            </a:r>
            <a:endParaRPr lang="en-US" dirty="0" smtClean="0"/>
          </a:p>
          <a:p>
            <a:pPr marL="0" indent="0">
              <a:buNone/>
            </a:pPr>
            <a:r>
              <a:rPr lang="en-US" dirty="0" smtClean="0"/>
              <a:t>Inconsistent </a:t>
            </a:r>
            <a:r>
              <a:rPr lang="en-US" dirty="0"/>
              <a:t>naming conventions </a:t>
            </a:r>
            <a:r>
              <a:rPr lang="en-US" dirty="0" smtClean="0"/>
              <a:t>will foster </a:t>
            </a:r>
          </a:p>
          <a:p>
            <a:r>
              <a:rPr lang="en-US" dirty="0"/>
              <a:t>inconsistent </a:t>
            </a:r>
            <a:r>
              <a:rPr lang="en-US" dirty="0" smtClean="0"/>
              <a:t>documentation</a:t>
            </a:r>
          </a:p>
          <a:p>
            <a:r>
              <a:rPr lang="en-US" dirty="0" smtClean="0"/>
              <a:t>variability in how jobs are performed</a:t>
            </a:r>
          </a:p>
          <a:p>
            <a:r>
              <a:rPr lang="en-US" dirty="0" smtClean="0"/>
              <a:t>increased costs and inefficiencies when employees assume new </a:t>
            </a:r>
            <a:r>
              <a:rPr lang="en-US" smtClean="0"/>
              <a:t>roles</a:t>
            </a:r>
            <a:r>
              <a:rPr lang="en-US" smtClean="0"/>
              <a:t>.</a:t>
            </a:r>
          </a:p>
          <a:p>
            <a:pPr marL="0" indent="0">
              <a:buNone/>
            </a:pPr>
            <a:r>
              <a:rPr lang="en-US"/>
              <a:t>How </a:t>
            </a:r>
            <a:r>
              <a:rPr lang="en-US" smtClean="0"/>
              <a:t>do create a CAD-agnostic framework for consistently naming </a:t>
            </a:r>
            <a:r>
              <a:rPr lang="en-US"/>
              <a:t>and </a:t>
            </a:r>
            <a:r>
              <a:rPr lang="en-US" smtClean="0"/>
              <a:t>characterizing similar </a:t>
            </a:r>
            <a:r>
              <a:rPr lang="en-US"/>
              <a:t>things, attributes </a:t>
            </a:r>
            <a:r>
              <a:rPr lang="en-US"/>
              <a:t>and </a:t>
            </a:r>
            <a:r>
              <a:rPr lang="en-US" smtClean="0"/>
              <a:t>processes across the manufacturing life cycle?</a:t>
            </a:r>
            <a:endParaRPr lang="en-US"/>
          </a:p>
          <a:p>
            <a:pPr marL="0" indent="0">
              <a:buNone/>
            </a:pPr>
            <a:endParaRPr lang="en-US" dirty="0" smtClean="0"/>
          </a:p>
          <a:p>
            <a:pPr marL="0" indent="0">
              <a:buNone/>
            </a:pPr>
            <a:endParaRPr lang="en-US" dirty="0"/>
          </a:p>
          <a:p>
            <a:endParaRPr lang="en-US" dirty="0"/>
          </a:p>
        </p:txBody>
      </p:sp>
      <p:sp>
        <p:nvSpPr>
          <p:cNvPr id="2" name="Rectangle 1"/>
          <p:cNvSpPr/>
          <p:nvPr/>
        </p:nvSpPr>
        <p:spPr>
          <a:xfrm>
            <a:off x="822549" y="707612"/>
            <a:ext cx="4929042" cy="769441"/>
          </a:xfrm>
          <a:prstGeom prst="rect">
            <a:avLst/>
          </a:prstGeom>
        </p:spPr>
        <p:txBody>
          <a:bodyPr wrap="none">
            <a:spAutoFit/>
          </a:bodyPr>
          <a:lstStyle/>
          <a:p>
            <a:r>
              <a:rPr lang="en-US" sz="4400">
                <a:latin typeface="+mj-lt"/>
                <a:ea typeface="+mj-ea"/>
                <a:cs typeface="+mj-cs"/>
              </a:rPr>
              <a:t>Underlying rationale </a:t>
            </a:r>
          </a:p>
        </p:txBody>
      </p:sp>
    </p:spTree>
    <p:extLst>
      <p:ext uri="{BB962C8B-B14F-4D97-AF65-F5344CB8AC3E}">
        <p14:creationId xmlns:p14="http://schemas.microsoft.com/office/powerpoint/2010/main" val="2329436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026" name="Picture 2" descr="http://data.dws.informatik.uni-mannheim.de/lodcloud/2014/LinkedOpenDataCloud2014.png"/>
          <p:cNvPicPr>
            <a:picLocks noChangeAspect="1" noChangeArrowheads="1"/>
          </p:cNvPicPr>
          <p:nvPr/>
        </p:nvPicPr>
        <p:blipFill rotWithShape="1">
          <a:blip r:embed="rId2">
            <a:extLst>
              <a:ext uri="{28A0092B-C50C-407E-A947-70E740481C1C}">
                <a14:useLocalDpi xmlns:a14="http://schemas.microsoft.com/office/drawing/2010/main" val="0"/>
              </a:ext>
            </a:extLst>
          </a:blip>
          <a:srcRect l="19026" t="17576" r="9358" b="27789"/>
          <a:stretch/>
        </p:blipFill>
        <p:spPr bwMode="auto">
          <a:xfrm>
            <a:off x="-175098" y="1"/>
            <a:ext cx="14274556" cy="69010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0025" y="265471"/>
            <a:ext cx="7105448" cy="70788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smtClean="0">
                <a:ln>
                  <a:noFill/>
                </a:ln>
                <a:solidFill>
                  <a:prstClr val="black"/>
                </a:solidFill>
                <a:effectLst/>
                <a:uLnTx/>
                <a:uFillTx/>
                <a:latin typeface="Calibri" panose="020F0502020204030204"/>
                <a:ea typeface="+mn-ea"/>
                <a:cs typeface="+mn-cs"/>
              </a:rPr>
              <a:t>One</a:t>
            </a:r>
            <a:r>
              <a:rPr kumimoji="0" lang="en-US" sz="4000" b="1" i="0" u="none" strike="noStrike" kern="1200" cap="none" spc="0" normalizeH="0" noProof="0" smtClean="0">
                <a:ln>
                  <a:noFill/>
                </a:ln>
                <a:solidFill>
                  <a:prstClr val="black"/>
                </a:solidFill>
                <a:effectLst/>
                <a:uLnTx/>
                <a:uFillTx/>
                <a:latin typeface="Calibri" panose="020F0502020204030204"/>
                <a:ea typeface="+mn-ea"/>
                <a:cs typeface="+mn-cs"/>
              </a:rPr>
              <a:t> Solution: </a:t>
            </a:r>
            <a:r>
              <a:rPr kumimoji="0" lang="en-US" sz="4000" b="1" i="0" u="none" strike="noStrike" kern="1200" cap="none" spc="0" normalizeH="0" baseline="0" noProof="0" smtClean="0">
                <a:ln>
                  <a:noFill/>
                </a:ln>
                <a:solidFill>
                  <a:prstClr val="black"/>
                </a:solidFill>
                <a:effectLst/>
                <a:uLnTx/>
                <a:uFillTx/>
                <a:latin typeface="Calibri" panose="020F0502020204030204"/>
                <a:ea typeface="+mn-ea"/>
                <a:cs typeface="+mn-cs"/>
              </a:rPr>
              <a:t>Linked Open Data</a:t>
            </a:r>
            <a:endParaRPr kumimoji="0" lang="en-US" sz="4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224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Buffalo </a:t>
            </a:r>
            <a:r>
              <a:rPr lang="en-US" smtClean="0"/>
              <a:t>solution: Coordinated Modular Ontology Develoment</a:t>
            </a:r>
            <a:endParaRPr lang="en-US"/>
          </a:p>
        </p:txBody>
      </p:sp>
      <p:sp>
        <p:nvSpPr>
          <p:cNvPr id="3" name="Content Placeholder 2"/>
          <p:cNvSpPr>
            <a:spLocks noGrp="1"/>
          </p:cNvSpPr>
          <p:nvPr>
            <p:ph idx="1"/>
          </p:nvPr>
        </p:nvSpPr>
        <p:spPr/>
        <p:txBody>
          <a:bodyPr>
            <a:normAutofit/>
          </a:bodyPr>
          <a:lstStyle/>
          <a:p>
            <a:pPr marL="0" indent="0">
              <a:buNone/>
            </a:pPr>
            <a:r>
              <a:rPr lang="en-US" sz="3600" smtClean="0"/>
              <a:t>Pioneered </a:t>
            </a:r>
            <a:r>
              <a:rPr lang="en-US" sz="3600"/>
              <a:t>in some 200 ontology development efforts</a:t>
            </a:r>
          </a:p>
          <a:p>
            <a:pPr marL="0" indent="0">
              <a:buNone/>
            </a:pPr>
            <a:r>
              <a:rPr lang="en-US" sz="3600"/>
              <a:t>T</a:t>
            </a:r>
            <a:r>
              <a:rPr lang="en-US" sz="3600" smtClean="0"/>
              <a:t>ested </a:t>
            </a:r>
            <a:r>
              <a:rPr lang="en-US" sz="3600"/>
              <a:t>through 15 years of R&amp;D with &gt; $300 m. NIH, DoD and </a:t>
            </a:r>
            <a:r>
              <a:rPr lang="en-US" sz="3600"/>
              <a:t>industry </a:t>
            </a:r>
            <a:r>
              <a:rPr lang="en-US" sz="3600" smtClean="0"/>
              <a:t>funding</a:t>
            </a:r>
          </a:p>
          <a:p>
            <a:pPr marL="0" indent="0">
              <a:buNone/>
            </a:pPr>
            <a:r>
              <a:rPr lang="en-US" sz="3600" smtClean="0"/>
              <a:t>For DMDII: </a:t>
            </a:r>
            <a:r>
              <a:rPr lang="en-US" sz="3600" smtClean="0"/>
              <a:t>Create </a:t>
            </a:r>
            <a:r>
              <a:rPr lang="en-US" sz="3600"/>
              <a:t>consensus-based </a:t>
            </a:r>
            <a:r>
              <a:rPr lang="en-US" sz="3600" smtClean="0"/>
              <a:t>ontology modules to </a:t>
            </a:r>
            <a:r>
              <a:rPr lang="en-US" sz="3600"/>
              <a:t>provide consistent ways of describing the things, attributes and processes involved in </a:t>
            </a:r>
            <a:r>
              <a:rPr lang="en-US" sz="3600" smtClean="0"/>
              <a:t>the manufacturing </a:t>
            </a:r>
            <a:r>
              <a:rPr lang="en-US" sz="3600"/>
              <a:t>life </a:t>
            </a:r>
            <a:r>
              <a:rPr lang="en-US" sz="3600" smtClean="0"/>
              <a:t>cycle</a:t>
            </a:r>
            <a:r>
              <a:rPr lang="en-US" sz="3600" smtClean="0"/>
              <a:t> </a:t>
            </a:r>
            <a:endParaRPr lang="en-US" sz="3600" smtClean="0"/>
          </a:p>
          <a:p>
            <a:pPr marL="0" indent="0">
              <a:buNone/>
            </a:pPr>
            <a:endParaRPr lang="en-US"/>
          </a:p>
          <a:p>
            <a:pPr marL="0" indent="0">
              <a:buNone/>
            </a:pPr>
            <a:endParaRPr lang="en-US"/>
          </a:p>
          <a:p>
            <a:endParaRPr lang="en-US"/>
          </a:p>
        </p:txBody>
      </p:sp>
    </p:spTree>
    <p:extLst>
      <p:ext uri="{BB962C8B-B14F-4D97-AF65-F5344CB8AC3E}">
        <p14:creationId xmlns:p14="http://schemas.microsoft.com/office/powerpoint/2010/main" val="1972494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p:cNvSpPr>
            <a:spLocks noGrp="1"/>
          </p:cNvSpPr>
          <p:nvPr>
            <p:ph type="title"/>
          </p:nvPr>
        </p:nvSpPr>
        <p:spPr>
          <a:xfrm>
            <a:off x="2438400" y="220050"/>
            <a:ext cx="7570839" cy="822960"/>
          </a:xfrm>
        </p:spPr>
        <p:txBody>
          <a:bodyPr/>
          <a:lstStyle/>
          <a:p>
            <a:r>
              <a:rPr lang="en-US" smtClean="0">
                <a:effectLst>
                  <a:outerShdw blurRad="38100" dist="38100" dir="2700000" algn="tl">
                    <a:srgbClr val="000000">
                      <a:alpha val="43137"/>
                    </a:srgbClr>
                  </a:outerShdw>
                </a:effectLst>
              </a:rPr>
              <a:t>AFMC Digital </a:t>
            </a:r>
            <a:r>
              <a:rPr lang="en-US" dirty="0">
                <a:effectLst>
                  <a:outerShdw blurRad="38100" dist="38100" dir="2700000" algn="tl">
                    <a:srgbClr val="000000">
                      <a:alpha val="43137"/>
                    </a:srgbClr>
                  </a:outerShdw>
                </a:effectLst>
              </a:rPr>
              <a:t>Thread Ontology </a:t>
            </a:r>
            <a:r>
              <a:rPr lang="en-US" dirty="0" smtClean="0">
                <a:effectLst>
                  <a:outerShdw blurRad="38100" dist="38100" dir="2700000" algn="tl">
                    <a:srgbClr val="000000">
                      <a:alpha val="43137"/>
                    </a:srgbClr>
                  </a:outerShdw>
                </a:effectLst>
              </a:rPr>
              <a:t>Levels</a:t>
            </a:r>
            <a:endParaRPr lang="en-US" dirty="0"/>
          </a:p>
        </p:txBody>
      </p:sp>
      <p:sp>
        <p:nvSpPr>
          <p:cNvPr id="2" name="Slide Number Placeholder 1"/>
          <p:cNvSpPr>
            <a:spLocks noGrp="1"/>
          </p:cNvSpPr>
          <p:nvPr>
            <p:ph type="sldNum" sz="quarter" idx="10"/>
          </p:nvPr>
        </p:nvSpPr>
        <p:spPr>
          <a:xfrm>
            <a:off x="11106303" y="6581001"/>
            <a:ext cx="1085697" cy="2769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652C7B-F36F-41F4-952A-250ED4DC2627}" type="slidenum">
              <a:rPr kumimoji="0" lang="en-US" sz="12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New Roman"/>
              <a:ea typeface="+mn-ea"/>
              <a:cs typeface="+mn-cs"/>
            </a:endParaRPr>
          </a:p>
        </p:txBody>
      </p:sp>
      <p:cxnSp>
        <p:nvCxnSpPr>
          <p:cNvPr id="5" name="Straight Arrow Connector 4"/>
          <p:cNvCxnSpPr>
            <a:stCxn id="47" idx="4"/>
            <a:endCxn id="41" idx="0"/>
          </p:cNvCxnSpPr>
          <p:nvPr/>
        </p:nvCxnSpPr>
        <p:spPr>
          <a:xfrm>
            <a:off x="6803722" y="3844654"/>
            <a:ext cx="0" cy="2965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46" idx="4"/>
            <a:endCxn id="40" idx="0"/>
          </p:cNvCxnSpPr>
          <p:nvPr/>
        </p:nvCxnSpPr>
        <p:spPr>
          <a:xfrm>
            <a:off x="5638800" y="3844654"/>
            <a:ext cx="0" cy="2965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14" idx="4"/>
            <a:endCxn id="44" idx="0"/>
          </p:cNvCxnSpPr>
          <p:nvPr/>
        </p:nvCxnSpPr>
        <p:spPr>
          <a:xfrm flipH="1">
            <a:off x="3191850" y="2511343"/>
            <a:ext cx="2810367" cy="7999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14" idx="4"/>
            <a:endCxn id="45" idx="0"/>
          </p:cNvCxnSpPr>
          <p:nvPr/>
        </p:nvCxnSpPr>
        <p:spPr>
          <a:xfrm flipH="1">
            <a:off x="4431324" y="2511343"/>
            <a:ext cx="1570893" cy="7999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4" idx="4"/>
            <a:endCxn id="46" idx="0"/>
          </p:cNvCxnSpPr>
          <p:nvPr/>
        </p:nvCxnSpPr>
        <p:spPr>
          <a:xfrm flipH="1">
            <a:off x="5638800" y="2511343"/>
            <a:ext cx="363416" cy="7999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47" idx="0"/>
          </p:cNvCxnSpPr>
          <p:nvPr/>
        </p:nvCxnSpPr>
        <p:spPr>
          <a:xfrm>
            <a:off x="5986860" y="2511343"/>
            <a:ext cx="816863" cy="7999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48" idx="0"/>
          </p:cNvCxnSpPr>
          <p:nvPr/>
        </p:nvCxnSpPr>
        <p:spPr>
          <a:xfrm>
            <a:off x="6019800" y="2514923"/>
            <a:ext cx="1896209" cy="7699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4" idx="4"/>
            <a:endCxn id="49" idx="0"/>
          </p:cNvCxnSpPr>
          <p:nvPr/>
        </p:nvCxnSpPr>
        <p:spPr>
          <a:xfrm>
            <a:off x="6002217" y="2511343"/>
            <a:ext cx="2977661" cy="7735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484078" y="1570549"/>
            <a:ext cx="3036277" cy="940795"/>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small" spc="0" normalizeH="0" baseline="0" noProof="0" smtClean="0">
                <a:ln>
                  <a:noFill/>
                </a:ln>
                <a:solidFill>
                  <a:srgbClr val="0000FF"/>
                </a:solidFill>
                <a:effectLst/>
                <a:uLnTx/>
                <a:uFillTx/>
                <a:latin typeface="Times New Roman"/>
                <a:ea typeface="+mn-ea"/>
                <a:cs typeface="+mn-cs"/>
              </a:rPr>
              <a:t>FORMAL &amp; </a:t>
            </a:r>
            <a:r>
              <a:rPr kumimoji="0" lang="en-US" sz="1400" b="1" i="0" u="none" strike="noStrike" kern="1200" cap="small" spc="0" normalizeH="0" baseline="0" noProof="0" dirty="0">
                <a:ln>
                  <a:noFill/>
                </a:ln>
                <a:solidFill>
                  <a:srgbClr val="0000FF"/>
                </a:solidFill>
                <a:effectLst/>
                <a:uLnTx/>
                <a:uFillTx/>
                <a:latin typeface="Times New Roman"/>
                <a:ea typeface="+mn-ea"/>
                <a:cs typeface="+mn-cs"/>
              </a:rPr>
              <a:t>DOCTRINAL ONTOLOGIES</a:t>
            </a:r>
          </a:p>
        </p:txBody>
      </p:sp>
      <p:grpSp>
        <p:nvGrpSpPr>
          <p:cNvPr id="15" name="Group 14"/>
          <p:cNvGrpSpPr/>
          <p:nvPr/>
        </p:nvGrpSpPr>
        <p:grpSpPr>
          <a:xfrm>
            <a:off x="2409575" y="3284877"/>
            <a:ext cx="7332303" cy="565638"/>
            <a:chOff x="1788251" y="3853962"/>
            <a:chExt cx="7332303" cy="565638"/>
          </a:xfrm>
        </p:grpSpPr>
        <p:sp>
          <p:nvSpPr>
            <p:cNvPr id="44" name="Oval 43"/>
            <p:cNvSpPr/>
            <p:nvPr/>
          </p:nvSpPr>
          <p:spPr>
            <a:xfrm>
              <a:off x="1788251" y="3880338"/>
              <a:ext cx="1564549" cy="53926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dirty="0">
                  <a:ln>
                    <a:noFill/>
                  </a:ln>
                  <a:solidFill>
                    <a:srgbClr val="0000FF"/>
                  </a:solidFill>
                  <a:effectLst/>
                  <a:uLnTx/>
                  <a:uFillTx/>
                  <a:latin typeface="Times New Roman"/>
                  <a:ea typeface="+mn-ea"/>
                  <a:cs typeface="+mn-cs"/>
                </a:rPr>
                <a:t>PM &amp; Logistics</a:t>
              </a:r>
              <a:endParaRPr kumimoji="0" lang="en-US" sz="900" b="0" i="0" u="none" strike="noStrike" kern="1200" cap="none" spc="0" normalizeH="0" baseline="0" noProof="0" dirty="0">
                <a:ln>
                  <a:noFill/>
                </a:ln>
                <a:solidFill>
                  <a:srgbClr val="0000FF"/>
                </a:solidFill>
                <a:effectLst/>
                <a:uLnTx/>
                <a:uFillTx/>
                <a:latin typeface="Times New Roman"/>
                <a:ea typeface="+mn-ea"/>
                <a:cs typeface="+mn-cs"/>
              </a:endParaRPr>
            </a:p>
          </p:txBody>
        </p:sp>
        <p:sp>
          <p:nvSpPr>
            <p:cNvPr id="45" name="Oval 44"/>
            <p:cNvSpPr/>
            <p:nvPr/>
          </p:nvSpPr>
          <p:spPr>
            <a:xfrm>
              <a:off x="3048000" y="3880338"/>
              <a:ext cx="1524000" cy="533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FF"/>
                </a:solidFill>
                <a:effectLst/>
                <a:uLnTx/>
                <a:uFillTx/>
                <a:latin typeface="Times New Roman"/>
                <a:ea typeface="+mn-ea"/>
                <a:cs typeface="+mn-cs"/>
              </a:endParaRPr>
            </a:p>
          </p:txBody>
        </p:sp>
        <p:sp>
          <p:nvSpPr>
            <p:cNvPr id="46" name="Oval 45"/>
            <p:cNvSpPr/>
            <p:nvPr/>
          </p:nvSpPr>
          <p:spPr>
            <a:xfrm>
              <a:off x="4255477" y="3880338"/>
              <a:ext cx="1524000" cy="533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FF"/>
                </a:solidFill>
                <a:effectLst/>
                <a:uLnTx/>
                <a:uFillTx/>
                <a:latin typeface="Times New Roman"/>
                <a:ea typeface="+mn-ea"/>
                <a:cs typeface="+mn-cs"/>
              </a:endParaRPr>
            </a:p>
          </p:txBody>
        </p:sp>
        <p:sp>
          <p:nvSpPr>
            <p:cNvPr id="47" name="Oval 46"/>
            <p:cNvSpPr/>
            <p:nvPr/>
          </p:nvSpPr>
          <p:spPr>
            <a:xfrm>
              <a:off x="5420399" y="3880338"/>
              <a:ext cx="1524000" cy="533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FF"/>
                </a:solidFill>
                <a:effectLst/>
                <a:uLnTx/>
                <a:uFillTx/>
                <a:latin typeface="Times New Roman"/>
                <a:ea typeface="+mn-ea"/>
                <a:cs typeface="+mn-cs"/>
              </a:endParaRPr>
            </a:p>
          </p:txBody>
        </p:sp>
        <p:sp>
          <p:nvSpPr>
            <p:cNvPr id="48" name="Oval 47"/>
            <p:cNvSpPr/>
            <p:nvPr/>
          </p:nvSpPr>
          <p:spPr>
            <a:xfrm>
              <a:off x="6532685" y="3853962"/>
              <a:ext cx="1524000" cy="533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FF"/>
                </a:solidFill>
                <a:effectLst/>
                <a:uLnTx/>
                <a:uFillTx/>
                <a:latin typeface="Times New Roman"/>
                <a:ea typeface="+mn-ea"/>
                <a:cs typeface="+mn-cs"/>
              </a:endParaRPr>
            </a:p>
          </p:txBody>
        </p:sp>
        <p:sp>
          <p:nvSpPr>
            <p:cNvPr id="49" name="Oval 48"/>
            <p:cNvSpPr/>
            <p:nvPr/>
          </p:nvSpPr>
          <p:spPr>
            <a:xfrm>
              <a:off x="7596554" y="3853962"/>
              <a:ext cx="1524000" cy="533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FF"/>
                </a:solidFill>
                <a:effectLst/>
                <a:uLnTx/>
                <a:uFillTx/>
                <a:latin typeface="Times New Roman"/>
                <a:ea typeface="+mn-ea"/>
                <a:cs typeface="+mn-cs"/>
              </a:endParaRPr>
            </a:p>
          </p:txBody>
        </p:sp>
      </p:grpSp>
      <p:grpSp>
        <p:nvGrpSpPr>
          <p:cNvPr id="17" name="Group 16"/>
          <p:cNvGrpSpPr/>
          <p:nvPr/>
        </p:nvGrpSpPr>
        <p:grpSpPr>
          <a:xfrm>
            <a:off x="2450123" y="4114800"/>
            <a:ext cx="7291754" cy="565638"/>
            <a:chOff x="1828800" y="3853962"/>
            <a:chExt cx="7291754" cy="565638"/>
          </a:xfrm>
        </p:grpSpPr>
        <p:sp>
          <p:nvSpPr>
            <p:cNvPr id="38" name="Oval 37"/>
            <p:cNvSpPr/>
            <p:nvPr/>
          </p:nvSpPr>
          <p:spPr>
            <a:xfrm>
              <a:off x="1828800" y="3886200"/>
              <a:ext cx="1524000" cy="533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39" name="Oval 38"/>
            <p:cNvSpPr/>
            <p:nvPr/>
          </p:nvSpPr>
          <p:spPr>
            <a:xfrm>
              <a:off x="3048000" y="3880338"/>
              <a:ext cx="1524000" cy="533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40" name="Oval 39"/>
            <p:cNvSpPr/>
            <p:nvPr/>
          </p:nvSpPr>
          <p:spPr>
            <a:xfrm>
              <a:off x="4255477" y="3880338"/>
              <a:ext cx="1524000" cy="533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41" name="Oval 40"/>
            <p:cNvSpPr/>
            <p:nvPr/>
          </p:nvSpPr>
          <p:spPr>
            <a:xfrm>
              <a:off x="5420399" y="3880338"/>
              <a:ext cx="1524000" cy="533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42" name="Oval 41"/>
            <p:cNvSpPr/>
            <p:nvPr/>
          </p:nvSpPr>
          <p:spPr>
            <a:xfrm>
              <a:off x="6532685" y="3853962"/>
              <a:ext cx="1524000" cy="533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43" name="Oval 42"/>
            <p:cNvSpPr/>
            <p:nvPr/>
          </p:nvSpPr>
          <p:spPr>
            <a:xfrm>
              <a:off x="7596554" y="3853962"/>
              <a:ext cx="1524000" cy="533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a:ea typeface="+mn-ea"/>
                <a:cs typeface="+mn-cs"/>
              </a:endParaRPr>
            </a:p>
          </p:txBody>
        </p:sp>
      </p:grpSp>
      <p:sp>
        <p:nvSpPr>
          <p:cNvPr id="19" name="Flowchart: Magnetic Disk 18"/>
          <p:cNvSpPr/>
          <p:nvPr/>
        </p:nvSpPr>
        <p:spPr>
          <a:xfrm>
            <a:off x="3493477" y="5029200"/>
            <a:ext cx="990601" cy="499626"/>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small" spc="0" normalizeH="0" baseline="0" noProof="0" dirty="0">
                <a:ln>
                  <a:noFill/>
                </a:ln>
                <a:solidFill>
                  <a:srgbClr val="0000FF"/>
                </a:solidFill>
                <a:effectLst/>
                <a:uLnTx/>
                <a:uFillTx/>
                <a:latin typeface="Times New Roman"/>
                <a:ea typeface="+mn-ea"/>
                <a:cs typeface="+mn-cs"/>
              </a:rPr>
              <a:t>Database 2</a:t>
            </a:r>
          </a:p>
        </p:txBody>
      </p:sp>
      <p:sp>
        <p:nvSpPr>
          <p:cNvPr id="20" name="Flowchart: Magnetic Disk 19"/>
          <p:cNvSpPr/>
          <p:nvPr/>
        </p:nvSpPr>
        <p:spPr>
          <a:xfrm>
            <a:off x="2450123" y="5029200"/>
            <a:ext cx="990601" cy="499626"/>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small" spc="0" normalizeH="0" baseline="0" noProof="0" dirty="0">
                <a:ln>
                  <a:noFill/>
                </a:ln>
                <a:solidFill>
                  <a:srgbClr val="0000FF"/>
                </a:solidFill>
                <a:effectLst/>
                <a:uLnTx/>
                <a:uFillTx/>
                <a:latin typeface="Times New Roman"/>
                <a:ea typeface="+mn-ea"/>
                <a:cs typeface="+mn-cs"/>
              </a:rPr>
              <a:t>Database 1</a:t>
            </a:r>
          </a:p>
        </p:txBody>
      </p:sp>
      <p:sp>
        <p:nvSpPr>
          <p:cNvPr id="21" name="Flowchart: Magnetic Disk 20"/>
          <p:cNvSpPr/>
          <p:nvPr/>
        </p:nvSpPr>
        <p:spPr>
          <a:xfrm>
            <a:off x="8751277" y="5029200"/>
            <a:ext cx="990601" cy="499626"/>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small" spc="0" normalizeH="0" baseline="0" noProof="0" dirty="0">
                <a:ln>
                  <a:noFill/>
                </a:ln>
                <a:solidFill>
                  <a:srgbClr val="0000FF"/>
                </a:solidFill>
                <a:effectLst/>
                <a:uLnTx/>
                <a:uFillTx/>
                <a:latin typeface="Times New Roman"/>
                <a:ea typeface="+mn-ea"/>
                <a:cs typeface="+mn-cs"/>
              </a:rPr>
              <a:t>Database 7</a:t>
            </a:r>
          </a:p>
        </p:txBody>
      </p:sp>
      <p:sp>
        <p:nvSpPr>
          <p:cNvPr id="22" name="Flowchart: Magnetic Disk 21"/>
          <p:cNvSpPr/>
          <p:nvPr/>
        </p:nvSpPr>
        <p:spPr>
          <a:xfrm>
            <a:off x="4507523" y="5029200"/>
            <a:ext cx="990601" cy="499626"/>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small" spc="0" normalizeH="0" baseline="0" noProof="0" dirty="0">
                <a:ln>
                  <a:noFill/>
                </a:ln>
                <a:solidFill>
                  <a:srgbClr val="0000FF"/>
                </a:solidFill>
                <a:effectLst/>
                <a:uLnTx/>
                <a:uFillTx/>
                <a:latin typeface="Times New Roman"/>
                <a:ea typeface="+mn-ea"/>
                <a:cs typeface="+mn-cs"/>
              </a:rPr>
              <a:t>Database 3</a:t>
            </a:r>
          </a:p>
        </p:txBody>
      </p:sp>
      <p:sp>
        <p:nvSpPr>
          <p:cNvPr id="23" name="Flowchart: Magnetic Disk 22"/>
          <p:cNvSpPr/>
          <p:nvPr/>
        </p:nvSpPr>
        <p:spPr>
          <a:xfrm>
            <a:off x="5574323" y="5029200"/>
            <a:ext cx="990601" cy="499626"/>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small" spc="0" normalizeH="0" baseline="0" noProof="0" dirty="0">
                <a:ln>
                  <a:noFill/>
                </a:ln>
                <a:solidFill>
                  <a:srgbClr val="0000FF"/>
                </a:solidFill>
                <a:effectLst/>
                <a:uLnTx/>
                <a:uFillTx/>
                <a:latin typeface="Times New Roman"/>
                <a:ea typeface="+mn-ea"/>
                <a:cs typeface="+mn-cs"/>
              </a:rPr>
              <a:t>Database 4</a:t>
            </a:r>
          </a:p>
        </p:txBody>
      </p:sp>
      <p:sp>
        <p:nvSpPr>
          <p:cNvPr id="24" name="Flowchart: Magnetic Disk 23"/>
          <p:cNvSpPr/>
          <p:nvPr/>
        </p:nvSpPr>
        <p:spPr>
          <a:xfrm>
            <a:off x="6641123" y="5029200"/>
            <a:ext cx="990601" cy="499626"/>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small" spc="0" normalizeH="0" baseline="0" noProof="0" dirty="0">
                <a:ln>
                  <a:noFill/>
                </a:ln>
                <a:solidFill>
                  <a:srgbClr val="0000FF"/>
                </a:solidFill>
                <a:effectLst/>
                <a:uLnTx/>
                <a:uFillTx/>
                <a:latin typeface="Times New Roman"/>
                <a:ea typeface="+mn-ea"/>
                <a:cs typeface="+mn-cs"/>
              </a:rPr>
              <a:t>Database 5</a:t>
            </a:r>
          </a:p>
        </p:txBody>
      </p:sp>
      <p:sp>
        <p:nvSpPr>
          <p:cNvPr id="25" name="Flowchart: Magnetic Disk 24"/>
          <p:cNvSpPr/>
          <p:nvPr/>
        </p:nvSpPr>
        <p:spPr>
          <a:xfrm>
            <a:off x="7707923" y="5029200"/>
            <a:ext cx="990601" cy="499626"/>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small" spc="0" normalizeH="0" baseline="0" noProof="0" dirty="0">
                <a:ln>
                  <a:noFill/>
                </a:ln>
                <a:solidFill>
                  <a:srgbClr val="0000FF"/>
                </a:solidFill>
                <a:effectLst/>
                <a:uLnTx/>
                <a:uFillTx/>
                <a:latin typeface="Times New Roman"/>
                <a:ea typeface="+mn-ea"/>
                <a:cs typeface="+mn-cs"/>
              </a:rPr>
              <a:t>Database 6</a:t>
            </a:r>
          </a:p>
        </p:txBody>
      </p:sp>
      <p:cxnSp>
        <p:nvCxnSpPr>
          <p:cNvPr id="26" name="Straight Arrow Connector 25"/>
          <p:cNvCxnSpPr>
            <a:stCxn id="20" idx="1"/>
            <a:endCxn id="38" idx="4"/>
          </p:cNvCxnSpPr>
          <p:nvPr/>
        </p:nvCxnSpPr>
        <p:spPr>
          <a:xfrm flipV="1">
            <a:off x="2945423" y="4680438"/>
            <a:ext cx="266700" cy="3487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9" idx="1"/>
            <a:endCxn id="39" idx="4"/>
          </p:cNvCxnSpPr>
          <p:nvPr/>
        </p:nvCxnSpPr>
        <p:spPr>
          <a:xfrm flipV="1">
            <a:off x="3988777" y="4674576"/>
            <a:ext cx="442546" cy="3546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2" idx="1"/>
            <a:endCxn id="40" idx="3"/>
          </p:cNvCxnSpPr>
          <p:nvPr/>
        </p:nvCxnSpPr>
        <p:spPr>
          <a:xfrm flipV="1">
            <a:off x="5002823" y="4596462"/>
            <a:ext cx="97162" cy="4327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3" idx="1"/>
            <a:endCxn id="41" idx="3"/>
          </p:cNvCxnSpPr>
          <p:nvPr/>
        </p:nvCxnSpPr>
        <p:spPr>
          <a:xfrm flipV="1">
            <a:off x="6069623" y="4596462"/>
            <a:ext cx="195284" cy="4327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4" idx="1"/>
            <a:endCxn id="41" idx="4"/>
          </p:cNvCxnSpPr>
          <p:nvPr/>
        </p:nvCxnSpPr>
        <p:spPr>
          <a:xfrm flipH="1" flipV="1">
            <a:off x="6803723" y="4674576"/>
            <a:ext cx="332701" cy="3546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5" idx="1"/>
            <a:endCxn id="42" idx="4"/>
          </p:cNvCxnSpPr>
          <p:nvPr/>
        </p:nvCxnSpPr>
        <p:spPr>
          <a:xfrm flipH="1" flipV="1">
            <a:off x="7916009" y="4648200"/>
            <a:ext cx="287215"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1" idx="1"/>
            <a:endCxn id="43" idx="4"/>
          </p:cNvCxnSpPr>
          <p:nvPr/>
        </p:nvCxnSpPr>
        <p:spPr>
          <a:xfrm flipH="1" flipV="1">
            <a:off x="8979877" y="4648200"/>
            <a:ext cx="2667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45" idx="4"/>
            <a:endCxn id="39" idx="0"/>
          </p:cNvCxnSpPr>
          <p:nvPr/>
        </p:nvCxnSpPr>
        <p:spPr>
          <a:xfrm>
            <a:off x="4431323" y="3844654"/>
            <a:ext cx="0" cy="2965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48" idx="4"/>
            <a:endCxn id="42" idx="0"/>
          </p:cNvCxnSpPr>
          <p:nvPr/>
        </p:nvCxnSpPr>
        <p:spPr>
          <a:xfrm>
            <a:off x="7916008" y="3818278"/>
            <a:ext cx="0" cy="2965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44" idx="4"/>
            <a:endCxn id="38" idx="0"/>
          </p:cNvCxnSpPr>
          <p:nvPr/>
        </p:nvCxnSpPr>
        <p:spPr>
          <a:xfrm>
            <a:off x="3191849" y="3850516"/>
            <a:ext cx="20274" cy="2965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49" idx="4"/>
            <a:endCxn id="43" idx="0"/>
          </p:cNvCxnSpPr>
          <p:nvPr/>
        </p:nvCxnSpPr>
        <p:spPr>
          <a:xfrm>
            <a:off x="8979877" y="3818278"/>
            <a:ext cx="0" cy="2965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Rectangular Callout 50"/>
          <p:cNvSpPr/>
          <p:nvPr/>
        </p:nvSpPr>
        <p:spPr>
          <a:xfrm>
            <a:off x="1881073" y="1209206"/>
            <a:ext cx="3214231" cy="1850106"/>
          </a:xfrm>
          <a:prstGeom prst="wedgeRectCallout">
            <a:avLst>
              <a:gd name="adj1" fmla="val 38152"/>
              <a:gd name="adj2" fmla="val 6435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Using a bottom-up / top-down approach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Creates stratified layers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Anchored in data to domain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Grounded in formal ontology</a:t>
            </a:r>
          </a:p>
        </p:txBody>
      </p:sp>
      <p:sp>
        <p:nvSpPr>
          <p:cNvPr id="52" name="Rectangular Callout 51"/>
          <p:cNvSpPr/>
          <p:nvPr/>
        </p:nvSpPr>
        <p:spPr>
          <a:xfrm>
            <a:off x="7041232" y="1315381"/>
            <a:ext cx="3474368" cy="1711598"/>
          </a:xfrm>
          <a:prstGeom prst="wedgeRectCallout">
            <a:avLst>
              <a:gd name="adj1" fmla="val -43620"/>
              <a:gd name="adj2" fmla="val 690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Disciplined approach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Proven </a:t>
            </a:r>
            <a:r>
              <a:rPr kumimoji="0" lang="en-US"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multi-domain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ontologies     –    </a:t>
            </a:r>
            <a:r>
              <a:rPr kumimoji="0" lang="en-US" sz="16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 Med, DoD Ops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Agile extensibility – </a:t>
            </a:r>
            <a:r>
              <a:rPr kumimoji="0" lang="en-US" sz="16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Sharing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Multiple digital thread use cases</a:t>
            </a:r>
          </a:p>
        </p:txBody>
      </p:sp>
      <p:sp>
        <p:nvSpPr>
          <p:cNvPr id="53" name="Title 1"/>
          <p:cNvSpPr txBox="1">
            <a:spLocks/>
          </p:cNvSpPr>
          <p:nvPr/>
        </p:nvSpPr>
        <p:spPr bwMode="auto">
          <a:xfrm>
            <a:off x="1500312" y="5647933"/>
            <a:ext cx="9144000" cy="831639"/>
          </a:xfrm>
          <a:prstGeom prst="rect">
            <a:avLst/>
          </a:prstGeom>
          <a:ln w="9525">
            <a:noFill/>
            <a:miter lim="800000"/>
            <a:headEnd/>
            <a:tailEnd/>
          </a:ln>
        </p:spPr>
        <p:style>
          <a:lnRef idx="0">
            <a:schemeClr val="dk1"/>
          </a:lnRef>
          <a:fillRef idx="3">
            <a:schemeClr val="dk1"/>
          </a:fillRef>
          <a:effectRef idx="3">
            <a:schemeClr val="dk1"/>
          </a:effectRef>
          <a:fontRef idx="minor">
            <a:schemeClr val="lt1"/>
          </a:fontRef>
        </p:style>
        <p:txBody>
          <a:bodyPr vert="horz" wrap="square" lIns="92075" tIns="46038" rIns="92075" bIns="46038" numCol="1" rtlCol="0" anchor="ctr" anchorCtr="0" compatLnSpc="1">
            <a:prstTxWarp prst="textNoShape">
              <a:avLst/>
            </a:prstTxWarp>
            <a:spAutoFit/>
          </a:bodyPr>
          <a:lstStyle>
            <a:lvl1pPr algn="ctr" rtl="0" eaLnBrk="0" fontAlgn="base" hangingPunct="0">
              <a:spcBef>
                <a:spcPct val="0"/>
              </a:spcBef>
              <a:spcAft>
                <a:spcPct val="0"/>
              </a:spcAft>
              <a:defRPr sz="3200" b="1">
                <a:solidFill>
                  <a:schemeClr val="lt1"/>
                </a:solidFill>
                <a:latin typeface="+mn-lt"/>
                <a:ea typeface="+mn-ea"/>
                <a:cs typeface="+mn-cs"/>
              </a:defRPr>
            </a:lvl1pPr>
            <a:lvl2pPr algn="ctr" rtl="0" eaLnBrk="0" fontAlgn="base" hangingPunct="0">
              <a:spcBef>
                <a:spcPct val="0"/>
              </a:spcBef>
              <a:spcAft>
                <a:spcPct val="0"/>
              </a:spcAft>
              <a:defRPr sz="3200" b="1">
                <a:solidFill>
                  <a:schemeClr val="lt1"/>
                </a:solidFill>
                <a:latin typeface="+mn-lt"/>
                <a:ea typeface="+mn-ea"/>
                <a:cs typeface="+mn-cs"/>
              </a:defRPr>
            </a:lvl2pPr>
            <a:lvl3pPr algn="ctr" rtl="0" eaLnBrk="0" fontAlgn="base" hangingPunct="0">
              <a:spcBef>
                <a:spcPct val="0"/>
              </a:spcBef>
              <a:spcAft>
                <a:spcPct val="0"/>
              </a:spcAft>
              <a:defRPr sz="3200" b="1">
                <a:solidFill>
                  <a:schemeClr val="lt1"/>
                </a:solidFill>
                <a:latin typeface="+mn-lt"/>
                <a:ea typeface="+mn-ea"/>
                <a:cs typeface="+mn-cs"/>
              </a:defRPr>
            </a:lvl3pPr>
            <a:lvl4pPr algn="ctr" rtl="0" eaLnBrk="0" fontAlgn="base" hangingPunct="0">
              <a:spcBef>
                <a:spcPct val="0"/>
              </a:spcBef>
              <a:spcAft>
                <a:spcPct val="0"/>
              </a:spcAft>
              <a:defRPr sz="3200" b="1">
                <a:solidFill>
                  <a:schemeClr val="lt1"/>
                </a:solidFill>
                <a:latin typeface="+mn-lt"/>
                <a:ea typeface="+mn-ea"/>
                <a:cs typeface="+mn-cs"/>
              </a:defRPr>
            </a:lvl4pPr>
            <a:lvl5pPr algn="ctr" rtl="0" eaLnBrk="0" fontAlgn="base" hangingPunct="0">
              <a:spcBef>
                <a:spcPct val="0"/>
              </a:spcBef>
              <a:spcAft>
                <a:spcPct val="0"/>
              </a:spcAft>
              <a:defRPr sz="3200" b="1">
                <a:solidFill>
                  <a:schemeClr val="lt1"/>
                </a:solidFill>
                <a:latin typeface="+mn-lt"/>
                <a:ea typeface="+mn-ea"/>
                <a:cs typeface="+mn-cs"/>
              </a:defRPr>
            </a:lvl5pPr>
            <a:lvl6pPr marL="457200" algn="ctr" rtl="0" fontAlgn="base">
              <a:spcBef>
                <a:spcPct val="0"/>
              </a:spcBef>
              <a:spcAft>
                <a:spcPct val="0"/>
              </a:spcAft>
              <a:defRPr sz="3200" b="1">
                <a:solidFill>
                  <a:schemeClr val="lt1"/>
                </a:solidFill>
                <a:latin typeface="+mn-lt"/>
                <a:ea typeface="+mn-ea"/>
                <a:cs typeface="+mn-cs"/>
              </a:defRPr>
            </a:lvl6pPr>
            <a:lvl7pPr marL="914400" algn="ctr" rtl="0" fontAlgn="base">
              <a:spcBef>
                <a:spcPct val="0"/>
              </a:spcBef>
              <a:spcAft>
                <a:spcPct val="0"/>
              </a:spcAft>
              <a:defRPr sz="3200" b="1">
                <a:solidFill>
                  <a:schemeClr val="lt1"/>
                </a:solidFill>
                <a:latin typeface="+mn-lt"/>
                <a:ea typeface="+mn-ea"/>
                <a:cs typeface="+mn-cs"/>
              </a:defRPr>
            </a:lvl7pPr>
            <a:lvl8pPr marL="1371600" algn="ctr" rtl="0" fontAlgn="base">
              <a:spcBef>
                <a:spcPct val="0"/>
              </a:spcBef>
              <a:spcAft>
                <a:spcPct val="0"/>
              </a:spcAft>
              <a:defRPr sz="3200" b="1">
                <a:solidFill>
                  <a:schemeClr val="lt1"/>
                </a:solidFill>
                <a:latin typeface="+mn-lt"/>
                <a:ea typeface="+mn-ea"/>
                <a:cs typeface="+mn-cs"/>
              </a:defRPr>
            </a:lvl8pPr>
            <a:lvl9pPr marL="1828800" algn="ctr" rtl="0" fontAlgn="base">
              <a:spcBef>
                <a:spcPct val="0"/>
              </a:spcBef>
              <a:spcAft>
                <a:spcPct val="0"/>
              </a:spcAft>
              <a:defRPr sz="3200" b="1">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Actionable Data Needs Correlation to Weapon System </a:t>
            </a: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r>
              <a:rPr kumimoji="0" lang="en-US" sz="24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Otherwise Just Generate Another Stovepipe</a:t>
            </a:r>
          </a:p>
        </p:txBody>
      </p:sp>
      <p:sp>
        <p:nvSpPr>
          <p:cNvPr id="3" name="Rectangle 2"/>
          <p:cNvSpPr/>
          <p:nvPr/>
        </p:nvSpPr>
        <p:spPr>
          <a:xfrm>
            <a:off x="3891474" y="3377597"/>
            <a:ext cx="105625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small" spc="0" normalizeH="0" baseline="0" noProof="0" dirty="0">
                <a:ln>
                  <a:noFill/>
                </a:ln>
                <a:solidFill>
                  <a:srgbClr val="0000FF"/>
                </a:solidFill>
                <a:effectLst/>
                <a:uLnTx/>
                <a:uFillTx/>
                <a:latin typeface="Times New Roman"/>
                <a:ea typeface="+mn-ea"/>
                <a:cs typeface="+mn-cs"/>
              </a:rPr>
              <a:t>Legacy </a:t>
            </a: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4" name="Rectangle 3"/>
          <p:cNvSpPr/>
          <p:nvPr/>
        </p:nvSpPr>
        <p:spPr>
          <a:xfrm>
            <a:off x="4977101" y="3412305"/>
            <a:ext cx="127938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small" spc="0" normalizeH="0" baseline="0" noProof="0" dirty="0">
                <a:ln>
                  <a:noFill/>
                </a:ln>
                <a:solidFill>
                  <a:srgbClr val="0000FF"/>
                </a:solidFill>
                <a:effectLst/>
                <a:uLnTx/>
                <a:uFillTx/>
                <a:latin typeface="Times New Roman"/>
                <a:ea typeface="+mn-ea"/>
                <a:cs typeface="+mn-cs"/>
              </a:rPr>
              <a:t>Next Gen </a:t>
            </a: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56" name="Rectangle 55"/>
          <p:cNvSpPr/>
          <p:nvPr/>
        </p:nvSpPr>
        <p:spPr>
          <a:xfrm>
            <a:off x="8382000" y="3276600"/>
            <a:ext cx="1315916"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small" spc="0" normalizeH="0" baseline="0" noProof="0" dirty="0">
                <a:ln>
                  <a:noFill/>
                </a:ln>
                <a:solidFill>
                  <a:srgbClr val="0000FF"/>
                </a:solidFill>
                <a:effectLst/>
                <a:uLnTx/>
                <a:uFillTx/>
                <a:latin typeface="Times New Roman"/>
                <a:ea typeface="+mn-ea"/>
                <a:cs typeface="+mn-cs"/>
              </a:rPr>
              <a:t>S&amp;T + RDT&amp;E</a:t>
            </a:r>
            <a:endParaRPr kumimoji="0" lang="en-US" sz="14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57" name="Rectangle 56"/>
          <p:cNvSpPr/>
          <p:nvPr/>
        </p:nvSpPr>
        <p:spPr>
          <a:xfrm>
            <a:off x="6451823" y="3397386"/>
            <a:ext cx="90992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small" spc="0" normalizeH="0" baseline="0" noProof="0" dirty="0">
                <a:ln>
                  <a:noFill/>
                </a:ln>
                <a:solidFill>
                  <a:srgbClr val="0000FF"/>
                </a:solidFill>
                <a:effectLst/>
                <a:uLnTx/>
                <a:uFillTx/>
                <a:latin typeface="Times New Roman"/>
                <a:ea typeface="+mn-ea"/>
                <a:cs typeface="+mn-cs"/>
              </a:rPr>
              <a:t>Supply</a:t>
            </a: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58" name="Rectangle 57"/>
          <p:cNvSpPr/>
          <p:nvPr/>
        </p:nvSpPr>
        <p:spPr>
          <a:xfrm>
            <a:off x="7573050" y="3336604"/>
            <a:ext cx="49244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small" spc="0" normalizeH="0" baseline="0" noProof="0" dirty="0">
                <a:ln>
                  <a:noFill/>
                </a:ln>
                <a:solidFill>
                  <a:srgbClr val="0000FF"/>
                </a:solidFill>
                <a:effectLst/>
                <a:uLnTx/>
                <a:uFillTx/>
                <a:latin typeface="Times New Roman"/>
                <a:ea typeface="+mn-ea"/>
                <a:cs typeface="+mn-cs"/>
              </a:rPr>
              <a:t>mx</a:t>
            </a: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83" name="Rectangle 82"/>
          <p:cNvSpPr/>
          <p:nvPr/>
        </p:nvSpPr>
        <p:spPr>
          <a:xfrm>
            <a:off x="2438400" y="4278868"/>
            <a:ext cx="128503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small" spc="0" normalizeH="0" baseline="0" noProof="0" dirty="0">
                <a:ln>
                  <a:noFill/>
                </a:ln>
                <a:solidFill>
                  <a:srgbClr val="0000FF"/>
                </a:solidFill>
                <a:effectLst/>
                <a:uLnTx/>
                <a:uFillTx/>
                <a:latin typeface="Times New Roman"/>
                <a:ea typeface="+mn-ea"/>
                <a:cs typeface="+mn-cs"/>
              </a:rPr>
              <a:t>Strategic</a:t>
            </a: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84" name="Rectangle 83"/>
          <p:cNvSpPr/>
          <p:nvPr/>
        </p:nvSpPr>
        <p:spPr>
          <a:xfrm>
            <a:off x="4730263" y="4239134"/>
            <a:ext cx="158158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small" spc="0" normalizeH="0" baseline="0" noProof="0" dirty="0">
                <a:ln>
                  <a:noFill/>
                </a:ln>
                <a:solidFill>
                  <a:srgbClr val="0000FF"/>
                </a:solidFill>
                <a:effectLst/>
                <a:uLnTx/>
                <a:uFillTx/>
                <a:latin typeface="Times New Roman"/>
                <a:ea typeface="+mn-ea"/>
                <a:cs typeface="+mn-cs"/>
              </a:rPr>
              <a:t>Operational</a:t>
            </a: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85" name="Rectangle 84"/>
          <p:cNvSpPr/>
          <p:nvPr/>
        </p:nvSpPr>
        <p:spPr>
          <a:xfrm>
            <a:off x="7134578" y="4186956"/>
            <a:ext cx="117262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small" spc="0" normalizeH="0" baseline="0" noProof="0" dirty="0">
                <a:ln>
                  <a:noFill/>
                </a:ln>
                <a:solidFill>
                  <a:srgbClr val="0000FF"/>
                </a:solidFill>
                <a:effectLst/>
                <a:uLnTx/>
                <a:uFillTx/>
                <a:latin typeface="Times New Roman"/>
                <a:ea typeface="+mn-ea"/>
                <a:cs typeface="+mn-cs"/>
              </a:rPr>
              <a:t>Tactical</a:t>
            </a: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86" name="Rectangle 85"/>
          <p:cNvSpPr/>
          <p:nvPr/>
        </p:nvSpPr>
        <p:spPr>
          <a:xfrm>
            <a:off x="3751208" y="4272233"/>
            <a:ext cx="1026243"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small" spc="0" normalizeH="0" baseline="0" noProof="0" dirty="0">
                <a:ln>
                  <a:noFill/>
                </a:ln>
                <a:solidFill>
                  <a:srgbClr val="0000FF"/>
                </a:solidFill>
                <a:effectLst/>
                <a:uLnTx/>
                <a:uFillTx/>
                <a:latin typeface="Times New Roman"/>
                <a:ea typeface="+mn-ea"/>
                <a:cs typeface="+mn-cs"/>
              </a:rPr>
              <a:t>Use Cases</a:t>
            </a:r>
            <a:endParaRPr kumimoji="0" lang="en-US" sz="14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87" name="Rectangle 86"/>
          <p:cNvSpPr/>
          <p:nvPr/>
        </p:nvSpPr>
        <p:spPr>
          <a:xfrm>
            <a:off x="6165617" y="4252260"/>
            <a:ext cx="1026243"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small" spc="0" normalizeH="0" baseline="0" noProof="0" dirty="0">
                <a:ln>
                  <a:noFill/>
                </a:ln>
                <a:solidFill>
                  <a:srgbClr val="0000FF"/>
                </a:solidFill>
                <a:effectLst/>
                <a:uLnTx/>
                <a:uFillTx/>
                <a:latin typeface="Times New Roman"/>
                <a:ea typeface="+mn-ea"/>
                <a:cs typeface="+mn-cs"/>
              </a:rPr>
              <a:t>Use Cases</a:t>
            </a:r>
            <a:endParaRPr kumimoji="0" lang="en-US" sz="14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88" name="Rectangle 87"/>
          <p:cNvSpPr/>
          <p:nvPr/>
        </p:nvSpPr>
        <p:spPr>
          <a:xfrm>
            <a:off x="8446240" y="4199278"/>
            <a:ext cx="1026243"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small" spc="0" normalizeH="0" baseline="0" noProof="0" dirty="0">
                <a:ln>
                  <a:noFill/>
                </a:ln>
                <a:solidFill>
                  <a:srgbClr val="0000FF"/>
                </a:solidFill>
                <a:effectLst/>
                <a:uLnTx/>
                <a:uFillTx/>
                <a:latin typeface="Times New Roman"/>
                <a:ea typeface="+mn-ea"/>
                <a:cs typeface="+mn-cs"/>
              </a:rPr>
              <a:t>Use Cases</a:t>
            </a:r>
            <a:endParaRPr kumimoji="0" lang="en-US" sz="14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95" name="TextBox 94"/>
          <p:cNvSpPr txBox="1"/>
          <p:nvPr/>
        </p:nvSpPr>
        <p:spPr>
          <a:xfrm>
            <a:off x="9113228" y="266638"/>
            <a:ext cx="18473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w="9525">
                <a:solidFill>
                  <a:srgbClr val="FFFFFF"/>
                </a:solidFill>
                <a:prstDash val="solid"/>
              </a:ln>
              <a:solidFill>
                <a:srgbClr val="0000FF"/>
              </a:solidFill>
              <a:effectLst>
                <a:outerShdw blurRad="12700" dist="38100" dir="2700000" algn="tl" rotWithShape="0">
                  <a:srgbClr val="FFFFFF">
                    <a:lumMod val="50000"/>
                  </a:srgbClr>
                </a:outerShdw>
              </a:effectLst>
              <a:uLnTx/>
              <a:uFillTx/>
              <a:latin typeface="Times New Roman"/>
              <a:ea typeface="+mn-ea"/>
              <a:cs typeface="+mn-cs"/>
            </a:endParaRPr>
          </a:p>
        </p:txBody>
      </p:sp>
    </p:spTree>
    <p:custDataLst>
      <p:tags r:id="rId1"/>
    </p:custDataLst>
    <p:extLst>
      <p:ext uri="{BB962C8B-B14F-4D97-AF65-F5344CB8AC3E}">
        <p14:creationId xmlns:p14="http://schemas.microsoft.com/office/powerpoint/2010/main" val="268660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216742" y="175435"/>
            <a:ext cx="10210800" cy="876617"/>
          </a:xfrm>
        </p:spPr>
        <p:txBody>
          <a:bodyPr>
            <a:noAutofit/>
          </a:bodyPr>
          <a:lstStyle/>
          <a:p>
            <a:pPr algn="ctr"/>
            <a:r>
              <a:rPr lang="en-US" sz="4400">
                <a:solidFill>
                  <a:schemeClr val="tx1"/>
                </a:solidFill>
                <a:cs typeface="+mj-cs"/>
              </a:rPr>
              <a:t>Coordinated Holistic Alignment of Manufacturing Processes (CHAMP</a:t>
            </a:r>
            <a:r>
              <a:rPr lang="en-US" sz="3200" smtClean="0">
                <a:solidFill>
                  <a:schemeClr val="tx1"/>
                </a:solidFill>
              </a:rPr>
              <a:t>)</a:t>
            </a:r>
            <a:endParaRPr lang="en-US" sz="3200">
              <a:solidFill>
                <a:schemeClr val="tx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3148" y="1567871"/>
            <a:ext cx="5542166" cy="5149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71660" y="1542916"/>
            <a:ext cx="5391488" cy="473975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Pct val="88000"/>
              <a:buFontTx/>
              <a:buNone/>
              <a:tabLst/>
              <a:defRPr/>
            </a:pPr>
            <a:r>
              <a:rPr kumimoji="0" lang="en-US" altLang="en-US" sz="2400" b="1" i="0" u="none" strike="noStrike" kern="0" cap="none" spc="0" normalizeH="0" baseline="0" noProof="0" dirty="0" smtClean="0">
                <a:ln>
                  <a:noFill/>
                </a:ln>
                <a:solidFill>
                  <a:srgbClr val="C0504D"/>
                </a:solidFill>
                <a:effectLst/>
                <a:uLnTx/>
                <a:uFillTx/>
                <a:latin typeface="Calibri" panose="020F0502020204030204"/>
                <a:ea typeface="+mn-ea"/>
                <a:cs typeface="+mn-cs"/>
              </a:rPr>
              <a:t>What Will CHAMP Accomplish?</a:t>
            </a:r>
          </a:p>
          <a:p>
            <a:pPr marL="285750" marR="0" lvl="0" indent="-285750" algn="l" defTabSz="914400" rtl="0" eaLnBrk="1" fontAlgn="auto" latinLnBrk="0" hangingPunct="1">
              <a:lnSpc>
                <a:spcPct val="100000"/>
              </a:lnSpc>
              <a:spcBef>
                <a:spcPts val="0"/>
              </a:spcBef>
              <a:spcAft>
                <a:spcPts val="0"/>
              </a:spcAft>
              <a:buClrTx/>
              <a:buSzPct val="88000"/>
              <a:buFont typeface="Wingdings" panose="05000000000000000000" pitchFamily="2" charset="2"/>
              <a:buChar char="Ø"/>
              <a:tabLst/>
              <a:defRPr/>
            </a:pPr>
            <a:r>
              <a:rPr kumimoji="0" lang="en-US" altLang="en-US" sz="2000" b="1" i="0" u="none" strike="noStrike" kern="0" cap="none" spc="0" normalizeH="0" baseline="0" noProof="0" smtClean="0">
                <a:ln>
                  <a:noFill/>
                </a:ln>
                <a:solidFill>
                  <a:srgbClr val="5B9BD5">
                    <a:lumMod val="50000"/>
                  </a:srgbClr>
                </a:solidFill>
                <a:effectLst/>
                <a:uLnTx/>
                <a:uFillTx/>
                <a:latin typeface="Calibri" panose="020F0502020204030204"/>
                <a:ea typeface="+mn-ea"/>
                <a:cs typeface="+mn-cs"/>
              </a:rPr>
              <a:t>Understand existing and planned products</a:t>
            </a:r>
          </a:p>
          <a:p>
            <a:pPr marL="285750" marR="0" lvl="0" indent="-285750" algn="l" defTabSz="914400" rtl="0" eaLnBrk="1" fontAlgn="auto" latinLnBrk="0" hangingPunct="1">
              <a:lnSpc>
                <a:spcPct val="100000"/>
              </a:lnSpc>
              <a:spcBef>
                <a:spcPts val="0"/>
              </a:spcBef>
              <a:spcAft>
                <a:spcPts val="0"/>
              </a:spcAft>
              <a:buClrTx/>
              <a:buSzPct val="88000"/>
              <a:buFont typeface="Wingdings" panose="05000000000000000000" pitchFamily="2" charset="2"/>
              <a:buChar char="Ø"/>
              <a:tabLst/>
              <a:defRPr/>
            </a:pPr>
            <a:r>
              <a:rPr kumimoji="0" lang="en-US" altLang="en-US" sz="2000" b="1" i="0" u="none" strike="noStrike" kern="0" cap="none" spc="0" normalizeH="0" baseline="0" noProof="0" smtClean="0">
                <a:ln>
                  <a:noFill/>
                </a:ln>
                <a:solidFill>
                  <a:srgbClr val="5B9BD5">
                    <a:lumMod val="50000"/>
                  </a:srgbClr>
                </a:solidFill>
                <a:effectLst/>
                <a:uLnTx/>
                <a:uFillTx/>
                <a:latin typeface="Calibri" panose="020F0502020204030204"/>
                <a:ea typeface="+mn-ea"/>
                <a:cs typeface="+mn-cs"/>
              </a:rPr>
              <a:t>Understand production processes, identify problems and generate useful reports for analysis and remediation</a:t>
            </a:r>
          </a:p>
          <a:p>
            <a:pPr marL="285750" marR="0" lvl="0" indent="-285750" algn="l" defTabSz="914400" rtl="0" eaLnBrk="1" fontAlgn="auto" latinLnBrk="0" hangingPunct="1">
              <a:lnSpc>
                <a:spcPct val="100000"/>
              </a:lnSpc>
              <a:spcBef>
                <a:spcPts val="0"/>
              </a:spcBef>
              <a:spcAft>
                <a:spcPts val="0"/>
              </a:spcAft>
              <a:buClrTx/>
              <a:buSzPct val="88000"/>
              <a:buFont typeface="Wingdings" panose="05000000000000000000" pitchFamily="2" charset="2"/>
              <a:buChar char="Ø"/>
              <a:tabLst/>
              <a:defRPr/>
            </a:pPr>
            <a:r>
              <a:rPr kumimoji="0" lang="en-US" altLang="en-US" sz="2000" b="1" i="0" u="none" strike="noStrike" kern="0" cap="none" spc="0" normalizeH="0" baseline="0" noProof="0" smtClean="0">
                <a:ln>
                  <a:noFill/>
                </a:ln>
                <a:solidFill>
                  <a:srgbClr val="5B9BD5">
                    <a:lumMod val="50000"/>
                  </a:srgbClr>
                </a:solidFill>
                <a:effectLst/>
                <a:uLnTx/>
                <a:uFillTx/>
                <a:latin typeface="Calibri" panose="020F0502020204030204"/>
                <a:ea typeface="+mn-ea"/>
                <a:cs typeface="+mn-cs"/>
              </a:rPr>
              <a:t>Ensure effective communication across the enterprise and across different life cycle phases</a:t>
            </a:r>
          </a:p>
          <a:p>
            <a:pPr marL="285750" marR="0" lvl="0" indent="-285750" algn="l" defTabSz="914400" rtl="0" eaLnBrk="1" fontAlgn="auto" latinLnBrk="0" hangingPunct="1">
              <a:lnSpc>
                <a:spcPct val="100000"/>
              </a:lnSpc>
              <a:spcBef>
                <a:spcPts val="0"/>
              </a:spcBef>
              <a:spcAft>
                <a:spcPts val="0"/>
              </a:spcAft>
              <a:buClrTx/>
              <a:buSzPct val="88000"/>
              <a:buFont typeface="Wingdings" panose="05000000000000000000" pitchFamily="2" charset="2"/>
              <a:buChar char="Ø"/>
              <a:tabLst/>
              <a:defRPr/>
            </a:pPr>
            <a:endParaRPr kumimoji="0" lang="en-US" altLang="en-US" sz="1400" b="1" i="0" u="none" strike="noStrike" kern="0" cap="none" spc="0" normalizeH="0" baseline="0" noProof="0" dirty="0" smtClean="0">
              <a:ln>
                <a:noFill/>
              </a:ln>
              <a:solidFill>
                <a:srgbClr val="C0504D"/>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Pct val="88000"/>
              <a:buFontTx/>
              <a:buNone/>
              <a:tabLst/>
              <a:defRPr/>
            </a:pPr>
            <a:r>
              <a:rPr kumimoji="0" lang="en-US" altLang="en-US" sz="2400" b="1" i="0" u="none" strike="noStrike" kern="0" cap="none" spc="0" normalizeH="0" baseline="0" noProof="0" dirty="0" smtClean="0">
                <a:ln>
                  <a:noFill/>
                </a:ln>
                <a:solidFill>
                  <a:srgbClr val="C0504D"/>
                </a:solidFill>
                <a:effectLst/>
                <a:uLnTx/>
                <a:uFillTx/>
                <a:latin typeface="Calibri" panose="020F0502020204030204"/>
                <a:ea typeface="+mn-ea"/>
                <a:cs typeface="+mn-cs"/>
              </a:rPr>
              <a:t>How Will CHAMP Accomplish It?</a:t>
            </a:r>
          </a:p>
          <a:p>
            <a:pPr marL="285750" marR="0" lvl="0" indent="-285750" algn="l" defTabSz="914400" rtl="0" eaLnBrk="1" fontAlgn="auto" latinLnBrk="0" hangingPunct="1">
              <a:lnSpc>
                <a:spcPct val="100000"/>
              </a:lnSpc>
              <a:spcBef>
                <a:spcPts val="0"/>
              </a:spcBef>
              <a:spcAft>
                <a:spcPts val="0"/>
              </a:spcAft>
              <a:buClrTx/>
              <a:buSzPct val="88000"/>
              <a:buFont typeface="Wingdings" panose="05000000000000000000" pitchFamily="2" charset="2"/>
              <a:buChar char="Ø"/>
              <a:tabLst/>
              <a:defRPr/>
            </a:pPr>
            <a:r>
              <a:rPr kumimoji="0" lang="en-US" altLang="en-US" sz="2000" b="1" i="0" u="none" strike="noStrike" kern="0" cap="none" spc="0" normalizeH="0" baseline="0" noProof="0" smtClean="0">
                <a:ln>
                  <a:noFill/>
                </a:ln>
                <a:solidFill>
                  <a:srgbClr val="5B9BD5">
                    <a:lumMod val="50000"/>
                  </a:srgbClr>
                </a:solidFill>
                <a:effectLst/>
                <a:uLnTx/>
                <a:uFillTx/>
                <a:latin typeface="Calibri" panose="020F0502020204030204"/>
                <a:ea typeface="+mn-ea"/>
                <a:cs typeface="+mn-cs"/>
              </a:rPr>
              <a:t>Create a common vocabulary </a:t>
            </a:r>
          </a:p>
          <a:p>
            <a:pPr marL="285750" marR="0" lvl="0" indent="-285750" algn="l" defTabSz="914400" rtl="0" eaLnBrk="1" fontAlgn="auto" latinLnBrk="0" hangingPunct="1">
              <a:lnSpc>
                <a:spcPct val="100000"/>
              </a:lnSpc>
              <a:spcBef>
                <a:spcPts val="0"/>
              </a:spcBef>
              <a:spcAft>
                <a:spcPts val="0"/>
              </a:spcAft>
              <a:buClrTx/>
              <a:buSzPct val="88000"/>
              <a:buFont typeface="Wingdings" panose="05000000000000000000" pitchFamily="2" charset="2"/>
              <a:buChar char="Ø"/>
              <a:tabLst/>
              <a:defRPr/>
            </a:pPr>
            <a:r>
              <a:rPr kumimoji="0" lang="en-US" altLang="en-US" sz="2000" b="1" i="0" u="none" strike="noStrike" kern="0" cap="none" spc="0" normalizeH="0" baseline="0" noProof="0" smtClean="0">
                <a:ln>
                  <a:noFill/>
                </a:ln>
                <a:solidFill>
                  <a:srgbClr val="5B9BD5">
                    <a:lumMod val="50000"/>
                  </a:srgbClr>
                </a:solidFill>
                <a:effectLst/>
                <a:uLnTx/>
                <a:uFillTx/>
                <a:latin typeface="Calibri" panose="020F0502020204030204"/>
                <a:ea typeface="+mn-ea"/>
                <a:cs typeface="+mn-cs"/>
              </a:rPr>
              <a:t>Use the vocabulary to align and associate disparate data</a:t>
            </a:r>
          </a:p>
          <a:p>
            <a:pPr marL="285750" marR="0" lvl="0" indent="-285750" algn="l" defTabSz="914400" rtl="0" eaLnBrk="1" fontAlgn="auto" latinLnBrk="0" hangingPunct="1">
              <a:lnSpc>
                <a:spcPct val="100000"/>
              </a:lnSpc>
              <a:spcBef>
                <a:spcPts val="0"/>
              </a:spcBef>
              <a:spcAft>
                <a:spcPts val="0"/>
              </a:spcAft>
              <a:buClrTx/>
              <a:buSzPct val="88000"/>
              <a:buFont typeface="Wingdings" panose="05000000000000000000" pitchFamily="2" charset="2"/>
              <a:buChar char="Ø"/>
              <a:tabLst/>
              <a:defRPr/>
            </a:pPr>
            <a:r>
              <a:rPr kumimoji="0" lang="en-US" altLang="en-US" sz="2000" b="1" i="0" u="none" strike="noStrike" kern="0" cap="none" spc="0" normalizeH="0" baseline="0" noProof="0" smtClean="0">
                <a:ln>
                  <a:noFill/>
                </a:ln>
                <a:solidFill>
                  <a:srgbClr val="5B9BD5">
                    <a:lumMod val="50000"/>
                  </a:srgbClr>
                </a:solidFill>
                <a:effectLst/>
                <a:uLnTx/>
                <a:uFillTx/>
                <a:latin typeface="Calibri" panose="020F0502020204030204"/>
                <a:ea typeface="+mn-ea"/>
                <a:cs typeface="+mn-cs"/>
              </a:rPr>
              <a:t>Facilitate </a:t>
            </a:r>
            <a:r>
              <a:rPr kumimoji="0" lang="en-US" altLang="en-US" sz="2000" b="1" i="0" u="none" strike="noStrike" kern="0" cap="none" spc="0" normalizeH="0" baseline="0" noProof="0" dirty="0" smtClean="0">
                <a:ln>
                  <a:noFill/>
                </a:ln>
                <a:solidFill>
                  <a:srgbClr val="5B9BD5">
                    <a:lumMod val="50000"/>
                  </a:srgbClr>
                </a:solidFill>
                <a:effectLst/>
                <a:uLnTx/>
                <a:uFillTx/>
                <a:latin typeface="Calibri" panose="020F0502020204030204"/>
                <a:ea typeface="+mn-ea"/>
                <a:cs typeface="+mn-cs"/>
              </a:rPr>
              <a:t>“smart” queries across semantically aligned data sources</a:t>
            </a:r>
            <a:endParaRPr kumimoji="0" lang="en-US" altLang="en-US" sz="2400" b="1" i="0" u="none" strike="noStrike" kern="0" cap="none" spc="0" normalizeH="0" baseline="0" noProof="0" dirty="0" smtClean="0">
              <a:ln>
                <a:noFill/>
              </a:ln>
              <a:solidFill>
                <a:srgbClr val="5B9BD5">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11432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BRC-Marg" id="{661FBA26-D70C-42A0-9B34-C63C270DE6E1}" vid="{95547E1B-B6F1-4C13-A33D-62C39A8C2650}"/>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varint Corporate PowerPoint Template.potx" id="{9B027D4D-281B-4BE6-AA7F-97B61B1F3AEE}" vid="{FEA532C3-195C-45F0-B032-3FC166C5AD83}"/>
    </a:ext>
  </a:extLst>
</a:theme>
</file>

<file path=ppt/theme/theme4.xml><?xml version="1.0" encoding="utf-8"?>
<a:theme xmlns:a="http://schemas.openxmlformats.org/drawingml/2006/main" name="2_VAATE FOUO">
  <a:themeElements>
    <a:clrScheme name="3_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Blank Presentati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3_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3_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CUBRC-Marg</Template>
  <TotalTime>3763</TotalTime>
  <Words>728</Words>
  <Application>Microsoft Office PowerPoint</Application>
  <PresentationFormat>Widescreen</PresentationFormat>
  <Paragraphs>159</Paragraphs>
  <Slides>16</Slides>
  <Notes>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16</vt:i4>
      </vt:variant>
    </vt:vector>
  </HeadingPairs>
  <TitlesOfParts>
    <vt:vector size="28" baseType="lpstr">
      <vt:lpstr>Arial</vt:lpstr>
      <vt:lpstr>Arial Black</vt:lpstr>
      <vt:lpstr>Calibri</vt:lpstr>
      <vt:lpstr>Calibri Light</vt:lpstr>
      <vt:lpstr>Century Schoolbook</vt:lpstr>
      <vt:lpstr>Symbol</vt:lpstr>
      <vt:lpstr>Times New Roman</vt:lpstr>
      <vt:lpstr>Wingdings</vt:lpstr>
      <vt:lpstr>Office Theme</vt:lpstr>
      <vt:lpstr>1_Office Theme</vt:lpstr>
      <vt:lpstr>2_Office Theme</vt:lpstr>
      <vt:lpstr>2_VAATE FOUO</vt:lpstr>
      <vt:lpstr>PowerPoint Presentation</vt:lpstr>
      <vt:lpstr>Coordinated Holistic Alignment of Manufacturing Processes (CHAMP)</vt:lpstr>
      <vt:lpstr>PowerPoint Presentation</vt:lpstr>
      <vt:lpstr>How we read the DMDII 15-11 call</vt:lpstr>
      <vt:lpstr>PowerPoint Presentation</vt:lpstr>
      <vt:lpstr>PowerPoint Presentation</vt:lpstr>
      <vt:lpstr>Buffalo solution: Coordinated Modular Ontology Develoment</vt:lpstr>
      <vt:lpstr>AFMC Digital Thread Ontology Levels</vt:lpstr>
      <vt:lpstr>Coordinated Holistic Alignment of Manufacturing Processes (CHAMP)</vt:lpstr>
      <vt:lpstr>The CCO and Example Domain Ontologies</vt:lpstr>
      <vt:lpstr>CHAMP Holistic Overview</vt:lpstr>
      <vt:lpstr>CHAMP Holistic Overview</vt:lpstr>
      <vt:lpstr>Current State to Semantic Model Alignment</vt:lpstr>
      <vt:lpstr>Data Association</vt:lpstr>
      <vt:lpstr>Sample Data Association Interface</vt:lpstr>
      <vt:lpstr>Sample Data Alignment Interface</vt:lpstr>
    </vt:vector>
  </TitlesOfParts>
  <Company>CUBRC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Distributed DYGRAF Architecture</dc:title>
  <dc:creator>Michael Margitus</dc:creator>
  <cp:lastModifiedBy>phismith@buffalo.edu</cp:lastModifiedBy>
  <cp:revision>142</cp:revision>
  <dcterms:created xsi:type="dcterms:W3CDTF">2015-04-27T15:31:05Z</dcterms:created>
  <dcterms:modified xsi:type="dcterms:W3CDTF">2016-04-11T14:00:55Z</dcterms:modified>
</cp:coreProperties>
</file>