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2" r:id="rId3"/>
    <p:sldMasterId id="2147483719" r:id="rId4"/>
  </p:sldMasterIdLst>
  <p:notesMasterIdLst>
    <p:notesMasterId r:id="rId52"/>
  </p:notesMasterIdLst>
  <p:sldIdLst>
    <p:sldId id="362" r:id="rId5"/>
    <p:sldId id="547" r:id="rId6"/>
    <p:sldId id="394" r:id="rId7"/>
    <p:sldId id="365" r:id="rId8"/>
    <p:sldId id="367" r:id="rId9"/>
    <p:sldId id="368" r:id="rId10"/>
    <p:sldId id="372" r:id="rId11"/>
    <p:sldId id="374" r:id="rId12"/>
    <p:sldId id="375" r:id="rId13"/>
    <p:sldId id="376" r:id="rId14"/>
    <p:sldId id="397" r:id="rId15"/>
    <p:sldId id="312" r:id="rId16"/>
    <p:sldId id="472" r:id="rId17"/>
    <p:sldId id="548" r:id="rId18"/>
    <p:sldId id="414" r:id="rId19"/>
    <p:sldId id="479" r:id="rId20"/>
    <p:sldId id="549" r:id="rId21"/>
    <p:sldId id="477" r:id="rId22"/>
    <p:sldId id="478" r:id="rId23"/>
    <p:sldId id="480" r:id="rId24"/>
    <p:sldId id="550" r:id="rId25"/>
    <p:sldId id="476" r:id="rId26"/>
    <p:sldId id="552" r:id="rId27"/>
    <p:sldId id="551" r:id="rId28"/>
    <p:sldId id="417" r:id="rId29"/>
    <p:sldId id="423" r:id="rId30"/>
    <p:sldId id="333" r:id="rId31"/>
    <p:sldId id="338" r:id="rId32"/>
    <p:sldId id="490" r:id="rId33"/>
    <p:sldId id="489" r:id="rId34"/>
    <p:sldId id="347" r:id="rId35"/>
    <p:sldId id="483" r:id="rId36"/>
    <p:sldId id="492" r:id="rId37"/>
    <p:sldId id="493" r:id="rId38"/>
    <p:sldId id="553" r:id="rId39"/>
    <p:sldId id="554" r:id="rId40"/>
    <p:sldId id="560" r:id="rId41"/>
    <p:sldId id="561" r:id="rId42"/>
    <p:sldId id="557" r:id="rId43"/>
    <p:sldId id="558" r:id="rId44"/>
    <p:sldId id="556" r:id="rId45"/>
    <p:sldId id="563" r:id="rId46"/>
    <p:sldId id="564" r:id="rId47"/>
    <p:sldId id="565" r:id="rId48"/>
    <p:sldId id="566" r:id="rId49"/>
    <p:sldId id="546" r:id="rId50"/>
    <p:sldId id="562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013C41"/>
    <a:srgbClr val="605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hismith\Documents\Folders\Ontologies_Terminologies\Bodenreider\ontology_in_pubmed%20(1)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hismith\Documents\Folders\Ontologies_Terminologies\Bodenreider\ontology_in_pubmed%20(1)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800" dirty="0"/>
              <a:t>Number of </a:t>
            </a:r>
            <a:r>
              <a:rPr lang="en-US" sz="2800" dirty="0" smtClean="0"/>
              <a:t>abstracts mentioning</a:t>
            </a:r>
            <a:r>
              <a:rPr lang="en-US" sz="2800" baseline="0" dirty="0" smtClean="0"/>
              <a:t> </a:t>
            </a:r>
            <a:r>
              <a:rPr lang="en-US" sz="2800" dirty="0" smtClean="0"/>
              <a:t>"ontology</a:t>
            </a:r>
            <a:r>
              <a:rPr lang="en-US" sz="2800" dirty="0"/>
              <a:t>"</a:t>
            </a:r>
            <a:r>
              <a:rPr lang="en-US" sz="2800" baseline="0" dirty="0"/>
              <a:t> or </a:t>
            </a:r>
            <a:endParaRPr lang="en-US" sz="2800" baseline="0" dirty="0" smtClean="0"/>
          </a:p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800" baseline="0" dirty="0" smtClean="0"/>
              <a:t>"</a:t>
            </a:r>
            <a:r>
              <a:rPr lang="en-US" sz="2800" baseline="0" dirty="0"/>
              <a:t>ontolog</a:t>
            </a:r>
            <a:r>
              <a:rPr lang="en-US" sz="2800" dirty="0"/>
              <a:t>ies" in PubMed/MEDLINE</a:t>
            </a:r>
          </a:p>
        </c:rich>
      </c:tx>
      <c:layout>
        <c:manualLayout>
          <c:xMode val="edge"/>
          <c:yMode val="edge"/>
          <c:x val="0.23064465980214011"/>
          <c:y val="6.654432779235929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hPercent val="4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478645938488458"/>
          <c:y val="0.27686789151356078"/>
          <c:w val="0.78822787536173355"/>
          <c:h val="0.53088611840186639"/>
        </c:manualLayout>
      </c:layout>
      <c:bar3DChart>
        <c:barDir val="col"/>
        <c:grouping val="stack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14</c:v>
                </c:pt>
                <c:pt idx="1">
                  <c:v>29</c:v>
                </c:pt>
                <c:pt idx="2">
                  <c:v>40</c:v>
                </c:pt>
                <c:pt idx="3">
                  <c:v>42</c:v>
                </c:pt>
                <c:pt idx="4">
                  <c:v>53</c:v>
                </c:pt>
                <c:pt idx="5">
                  <c:v>70</c:v>
                </c:pt>
                <c:pt idx="6">
                  <c:v>86</c:v>
                </c:pt>
                <c:pt idx="7">
                  <c:v>129</c:v>
                </c:pt>
                <c:pt idx="8">
                  <c:v>191</c:v>
                </c:pt>
                <c:pt idx="9">
                  <c:v>249</c:v>
                </c:pt>
                <c:pt idx="10">
                  <c:v>244</c:v>
                </c:pt>
                <c:pt idx="11">
                  <c:v>294</c:v>
                </c:pt>
                <c:pt idx="12">
                  <c:v>291</c:v>
                </c:pt>
                <c:pt idx="13">
                  <c:v>305</c:v>
                </c:pt>
                <c:pt idx="14">
                  <c:v>384</c:v>
                </c:pt>
                <c:pt idx="15">
                  <c:v>494</c:v>
                </c:pt>
                <c:pt idx="16">
                  <c:v>521</c:v>
                </c:pt>
              </c:numCache>
            </c:numRef>
          </c:val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GO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</c:numCache>
            </c:num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7</c:v>
                </c:pt>
                <c:pt idx="5">
                  <c:v>24</c:v>
                </c:pt>
                <c:pt idx="6">
                  <c:v>83</c:v>
                </c:pt>
                <c:pt idx="7">
                  <c:v>161</c:v>
                </c:pt>
                <c:pt idx="8">
                  <c:v>297</c:v>
                </c:pt>
                <c:pt idx="9">
                  <c:v>391</c:v>
                </c:pt>
                <c:pt idx="10">
                  <c:v>497</c:v>
                </c:pt>
                <c:pt idx="11">
                  <c:v>602</c:v>
                </c:pt>
                <c:pt idx="12">
                  <c:v>656</c:v>
                </c:pt>
                <c:pt idx="13">
                  <c:v>708</c:v>
                </c:pt>
                <c:pt idx="14">
                  <c:v>881</c:v>
                </c:pt>
                <c:pt idx="15">
                  <c:v>1080</c:v>
                </c:pt>
                <c:pt idx="16">
                  <c:v>1364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5289728"/>
        <c:axId val="56526528"/>
        <c:axId val="0"/>
      </c:bar3DChart>
      <c:catAx>
        <c:axId val="185289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6526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52652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52897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800" dirty="0"/>
              <a:t>Number of </a:t>
            </a:r>
            <a:r>
              <a:rPr lang="en-US" sz="2800" dirty="0" smtClean="0"/>
              <a:t>abstracts mentioning</a:t>
            </a:r>
            <a:r>
              <a:rPr lang="en-US" sz="2800" baseline="0" dirty="0" smtClean="0"/>
              <a:t> </a:t>
            </a:r>
            <a:r>
              <a:rPr lang="en-US" sz="2800" dirty="0" smtClean="0"/>
              <a:t>"ontology</a:t>
            </a:r>
            <a:r>
              <a:rPr lang="en-US" sz="2800" dirty="0"/>
              <a:t>"</a:t>
            </a:r>
            <a:r>
              <a:rPr lang="en-US" sz="2800" baseline="0" dirty="0"/>
              <a:t> or </a:t>
            </a:r>
            <a:endParaRPr lang="en-US" sz="2800" baseline="0" dirty="0" smtClean="0"/>
          </a:p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800" baseline="0" dirty="0" smtClean="0"/>
              <a:t>"</a:t>
            </a:r>
            <a:r>
              <a:rPr lang="en-US" sz="2800" baseline="0" dirty="0"/>
              <a:t>ontolog</a:t>
            </a:r>
            <a:r>
              <a:rPr lang="en-US" sz="2800" dirty="0"/>
              <a:t>ies" in PubMed/MEDLINE</a:t>
            </a:r>
          </a:p>
        </c:rich>
      </c:tx>
      <c:layout>
        <c:manualLayout>
          <c:xMode val="edge"/>
          <c:yMode val="edge"/>
          <c:x val="0.23064465980214011"/>
          <c:y val="6.654432779235929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hPercent val="4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478645938488458"/>
          <c:y val="0.27686789151356078"/>
          <c:w val="0.78822787536173355"/>
          <c:h val="0.53088611840186639"/>
        </c:manualLayout>
      </c:layout>
      <c:bar3DChart>
        <c:barDir val="col"/>
        <c:grouping val="stack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14</c:v>
                </c:pt>
                <c:pt idx="1">
                  <c:v>29</c:v>
                </c:pt>
                <c:pt idx="2">
                  <c:v>40</c:v>
                </c:pt>
                <c:pt idx="3">
                  <c:v>42</c:v>
                </c:pt>
                <c:pt idx="4">
                  <c:v>53</c:v>
                </c:pt>
                <c:pt idx="5">
                  <c:v>70</c:v>
                </c:pt>
                <c:pt idx="6">
                  <c:v>86</c:v>
                </c:pt>
                <c:pt idx="7">
                  <c:v>129</c:v>
                </c:pt>
                <c:pt idx="8">
                  <c:v>191</c:v>
                </c:pt>
                <c:pt idx="9">
                  <c:v>249</c:v>
                </c:pt>
                <c:pt idx="10">
                  <c:v>244</c:v>
                </c:pt>
                <c:pt idx="11">
                  <c:v>294</c:v>
                </c:pt>
                <c:pt idx="12">
                  <c:v>291</c:v>
                </c:pt>
                <c:pt idx="13">
                  <c:v>305</c:v>
                </c:pt>
                <c:pt idx="14">
                  <c:v>384</c:v>
                </c:pt>
                <c:pt idx="15">
                  <c:v>494</c:v>
                </c:pt>
                <c:pt idx="16">
                  <c:v>521</c:v>
                </c:pt>
              </c:numCache>
            </c:numRef>
          </c:val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GO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</c:numCache>
            </c:num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7</c:v>
                </c:pt>
                <c:pt idx="5">
                  <c:v>24</c:v>
                </c:pt>
                <c:pt idx="6">
                  <c:v>83</c:v>
                </c:pt>
                <c:pt idx="7">
                  <c:v>161</c:v>
                </c:pt>
                <c:pt idx="8">
                  <c:v>297</c:v>
                </c:pt>
                <c:pt idx="9">
                  <c:v>391</c:v>
                </c:pt>
                <c:pt idx="10">
                  <c:v>497</c:v>
                </c:pt>
                <c:pt idx="11">
                  <c:v>602</c:v>
                </c:pt>
                <c:pt idx="12">
                  <c:v>656</c:v>
                </c:pt>
                <c:pt idx="13">
                  <c:v>708</c:v>
                </c:pt>
                <c:pt idx="14">
                  <c:v>881</c:v>
                </c:pt>
                <c:pt idx="15">
                  <c:v>1080</c:v>
                </c:pt>
                <c:pt idx="16">
                  <c:v>1364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528960"/>
        <c:axId val="34392320"/>
        <c:axId val="0"/>
      </c:bar3DChart>
      <c:catAx>
        <c:axId val="111528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3923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39232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15289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44542748502591023"/>
          <c:y val="0.84412321376494603"/>
          <c:w val="0.19464425600646074"/>
          <c:h val="0.1558767862350539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95B13-EC1E-6746-B740-9EC983775DC4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9D68C-EA3F-6B45-B69E-4128423AE6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7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9D68C-EA3F-6B45-B69E-4128423AE61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52759F-C011-4DBF-AF51-1C6981332C6D}" type="slidenum">
              <a:rPr lang="en-US" altLang="en-US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CD9EC-90E1-413F-AF2A-7906C390BAD7}" type="slidenum">
              <a:rPr lang="en-US" altLang="en-US">
                <a:solidFill>
                  <a:prstClr val="black"/>
                </a:solidFill>
              </a:rPr>
              <a:pPr/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8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0DD1A9-96F6-43C2-ACE2-8016B75F0875}" type="slidenum">
              <a:rPr lang="en-US" altLang="en-US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0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53392A3-A207-4CA1-9E67-AD18E4427792}" type="slidenum">
              <a:rPr lang="en-US">
                <a:solidFill>
                  <a:srgbClr val="000000"/>
                </a:solidFill>
                <a:cs typeface="Arial" charset="0"/>
              </a:rPr>
              <a:pPr/>
              <a:t>27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cs typeface="Arial" charset="0"/>
              </a:rPr>
              <a:t>* = dedicated NIH funding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0FC5200-40FA-48DA-817D-3D04719A31F0}" type="slidenum">
              <a:rPr lang="en-US" altLang="en-US">
                <a:solidFill>
                  <a:prstClr val="black"/>
                </a:solidFill>
              </a:rPr>
              <a:pPr/>
              <a:t>30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http://grants.nih.gov/grants/guide/rfa-files/RFA-HG-14-020.html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9D68C-EA3F-6B45-B69E-4128423AE615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92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http://grants.nih.gov/grants/guide/rfa-files/RFA-HG-14-020.html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9D68C-EA3F-6B45-B69E-4128423AE615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92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15D7-A663-4770-ABCC-4409451514E8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C84E-C055-4987-84A3-AA9DDA180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15D7-A663-4770-ABCC-4409451514E8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C84E-C055-4987-84A3-AA9DDA180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15D7-A663-4770-ABCC-4409451514E8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C84E-C055-4987-84A3-AA9DDA180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F153-2DD4-4E7E-B83A-1D7701B0C1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FD8A-45AA-4473-ABEE-A34405E2D8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231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F153-2DD4-4E7E-B83A-1D7701B0C1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FD8A-45AA-4473-ABEE-A34405E2D8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95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F153-2DD4-4E7E-B83A-1D7701B0C1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FD8A-45AA-4473-ABEE-A34405E2D8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600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F153-2DD4-4E7E-B83A-1D7701B0C1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FD8A-45AA-4473-ABEE-A34405E2D8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894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F153-2DD4-4E7E-B83A-1D7701B0C1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FD8A-45AA-4473-ABEE-A34405E2D8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40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F153-2DD4-4E7E-B83A-1D7701B0C1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FD8A-45AA-4473-ABEE-A34405E2D8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432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F153-2DD4-4E7E-B83A-1D7701B0C1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FD8A-45AA-4473-ABEE-A34405E2D8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380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F153-2DD4-4E7E-B83A-1D7701B0C1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FD8A-45AA-4473-ABEE-A34405E2D8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8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15D7-A663-4770-ABCC-4409451514E8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C84E-C055-4987-84A3-AA9DDA180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F153-2DD4-4E7E-B83A-1D7701B0C1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FD8A-45AA-4473-ABEE-A34405E2D8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071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F153-2DD4-4E7E-B83A-1D7701B0C1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FD8A-45AA-4473-ABEE-A34405E2D8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65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F153-2DD4-4E7E-B83A-1D7701B0C1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FD8A-45AA-4473-ABEE-A34405E2D8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028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36824-447B-4EF9-AA70-18A4C7EC90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41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CBF2D-B6E1-4E7F-928C-D5457FBBB6F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570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27A9D-F61F-448B-A492-CA1C6F9B922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2778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3249B-32EC-4D40-9962-07DA77F43D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560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7719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0" y="1524000"/>
            <a:ext cx="37719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C32E2-6EDF-43CE-B247-011C2156D65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4216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E465D-3861-43B1-8BD9-B0691CD19B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2281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06C43-F21A-4FFE-9D96-D4A5CA1B80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4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15D7-A663-4770-ABCC-4409451514E8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C84E-C055-4987-84A3-AA9DDA180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57130-895D-414A-84E9-5CC3167A74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8948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62E4E-8E9A-4EDB-A4B1-FFC33B74298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5874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7004F-2908-4D43-BDA5-43F91008492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9313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89FDD-AAD6-4E8F-A7CE-A9D1295F7E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39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15875"/>
            <a:ext cx="2286000" cy="6142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15875"/>
            <a:ext cx="6705600" cy="6142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8A024-4496-4DED-9620-C81572DBAD2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716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875"/>
            <a:ext cx="9144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3771900" cy="4602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0" y="1524000"/>
            <a:ext cx="3771900" cy="4602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5F7C73-B12A-4432-A620-56C87D5E3C1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0481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875"/>
            <a:ext cx="9144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7696200" cy="46021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0F85F5C-51C3-44E7-A6F8-FA28E2F8A9D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003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-15875"/>
            <a:ext cx="9144000" cy="6142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DFDFC2-2B92-43F9-9CF2-CB909684FA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628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875"/>
            <a:ext cx="9144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771900" cy="4602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81500" y="1524000"/>
            <a:ext cx="3771900" cy="2224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81500" y="3900488"/>
            <a:ext cx="3771900" cy="2225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EC6C79F-6316-438C-9BB7-627CDE47B8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061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077200" cy="4602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rgbClr val="EEECE1">
                    <a:shade val="50000"/>
                    <a:satMod val="20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rgbClr val="EEECE1">
                    <a:shade val="50000"/>
                    <a:satMod val="20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rgbClr val="EEECE1">
                    <a:shade val="50000"/>
                    <a:satMod val="20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fld id="{1E955521-E2A7-4D63-9C86-922338E75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16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15D7-A663-4770-ABCC-4409451514E8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C84E-C055-4987-84A3-AA9DDA180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4A041-D438-4424-9C6D-27B6C71555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041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4E334-AAF6-4621-8CCB-7A52F6305A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963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9225E-E67C-4C92-AB28-12627DC227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7719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0" y="1524000"/>
            <a:ext cx="37719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A0269-590A-45FF-A9DF-457C3DB03C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3008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042DC-199D-48CE-BF53-A39FDCC519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5291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E1672-39BC-4A9B-9DFC-45AB1F9A0C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221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F836C-610A-4003-A60C-47E10323FE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231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2F380-46A8-4580-B2B3-C4906A5DA3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933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3BBCF-5219-42C6-91D2-F7FA7F918B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8709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A7375-11A3-4006-BCA8-43627012E8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65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15D7-A663-4770-ABCC-4409451514E8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C84E-C055-4987-84A3-AA9DDA180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82701-77ED-4A09-91E2-5E5CF2C89C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3659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3771900" cy="4602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81500" y="1524000"/>
            <a:ext cx="3771900" cy="2224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81500" y="3900488"/>
            <a:ext cx="3771900" cy="2225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2DE69-C588-42D0-875C-BC9F19B849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258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3771900" cy="4602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0" y="1524000"/>
            <a:ext cx="3771900" cy="4602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05179-57ED-42B9-B47C-A2B2AC5FB5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3632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771900" cy="4602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81500" y="1524000"/>
            <a:ext cx="3771900" cy="2224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81500" y="3900488"/>
            <a:ext cx="3771900" cy="2225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15BE4-09E4-4594-A86B-EF5B99B66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950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7696200" cy="46021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1BF38-C6EF-4911-A9E3-DFF7843B5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08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15D7-A663-4770-ABCC-4409451514E8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C84E-C055-4987-84A3-AA9DDA180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15D7-A663-4770-ABCC-4409451514E8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C84E-C055-4987-84A3-AA9DDA180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15D7-A663-4770-ABCC-4409451514E8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C84E-C055-4987-84A3-AA9DDA180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15D7-A663-4770-ABCC-4409451514E8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C84E-C055-4987-84A3-AA9DDA180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315D7-A663-4770-ABCC-4409451514E8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4C84E-C055-4987-84A3-AA9DDA180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FF153-2DD4-4E7E-B83A-1D7701B0C1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5FD8A-45AA-4473-ABEE-A34405E2D8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9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47" name="Text Box 15"/>
          <p:cNvSpPr txBox="1">
            <a:spLocks noChangeArrowheads="1"/>
          </p:cNvSpPr>
          <p:nvPr userDrawn="1"/>
        </p:nvSpPr>
        <p:spPr bwMode="auto">
          <a:xfrm>
            <a:off x="3175" y="0"/>
            <a:ext cx="9140825" cy="10048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15875"/>
            <a:ext cx="914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7696200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25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25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5687C1-D059-4E76-B598-B17C68F8C9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325646" name="Picture 14" descr="Picture1"/>
          <p:cNvPicPr>
            <a:picLocks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6" t="24678" r="22154" b="62915"/>
          <a:stretch>
            <a:fillRect/>
          </a:stretch>
        </p:blipFill>
        <p:spPr bwMode="auto">
          <a:xfrm>
            <a:off x="2425700" y="-4763"/>
            <a:ext cx="4268788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94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769620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5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5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D32F7D-D1EE-4F23-B9A0-CDCC05CF79C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5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scholar.google.com/citations?view_op=view_citation&amp;hl=en&amp;user=icGNWj4AAAAJ&amp;pagesize=100&amp;citation_for_view=icGNWj4AAAAJ:ufrVoPGSRksC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pewithcytokines.org/cope.cgi?key=MiniCOPE%20Dictionarie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nenames.org/genefamilies/a-z" TargetMode="Externa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illipore.com/searchsummary.do?tabValue=&amp;q=gfap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</a:t>
            </a:r>
            <a:r>
              <a:rPr lang="en-US" b="1" dirty="0"/>
              <a:t>OBO Foundry approach to </a:t>
            </a:r>
            <a:r>
              <a:rPr lang="en-US" b="1" dirty="0" smtClean="0"/>
              <a:t>ontologies and standards </a:t>
            </a:r>
            <a:r>
              <a:rPr lang="en-US" b="1" dirty="0"/>
              <a:t>with special reference to cytokines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Barry Smith</a:t>
            </a:r>
          </a:p>
          <a:p>
            <a:r>
              <a:rPr lang="en-US" dirty="0" err="1" smtClean="0"/>
              <a:t>ImmPort</a:t>
            </a:r>
            <a:r>
              <a:rPr lang="en-US" dirty="0" smtClean="0"/>
              <a:t> Science Talk / Discussion</a:t>
            </a:r>
          </a:p>
          <a:p>
            <a:r>
              <a:rPr lang="en-US" dirty="0" smtClean="0"/>
              <a:t>June 17,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44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828800" y="381000"/>
            <a:ext cx="7010400" cy="0"/>
          </a:xfrm>
          <a:prstGeom prst="line">
            <a:avLst/>
          </a:prstGeom>
          <a:ln>
            <a:solidFill>
              <a:srgbClr val="605C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013C41"/>
          </a:solidFill>
        </p:spPr>
        <p:txBody>
          <a:bodyPr wrap="square" lIns="91440" tIns="91440" rIns="91440" bIns="91440" rtlCol="0">
            <a:spAutoFit/>
          </a:bodyPr>
          <a:lstStyle/>
          <a:p>
            <a:pPr algn="ctr"/>
            <a:r>
              <a:rPr lang="en-US" b="1" spc="200" dirty="0">
                <a:solidFill>
                  <a:prstClr val="white"/>
                </a:solidFill>
                <a:latin typeface="078MKSDMediumCondensed" pitchFamily="2" charset="0"/>
              </a:rPr>
              <a:t>with thanks to Anita </a:t>
            </a:r>
            <a:r>
              <a:rPr lang="en-US" b="1" spc="200" dirty="0" err="1">
                <a:solidFill>
                  <a:prstClr val="white"/>
                </a:solidFill>
                <a:latin typeface="078MKSDMediumCondensed" pitchFamily="2" charset="0"/>
              </a:rPr>
              <a:t>Bendrowski</a:t>
            </a:r>
            <a:endParaRPr lang="en-US" spc="200" dirty="0">
              <a:solidFill>
                <a:prstClr val="white"/>
              </a:solidFill>
              <a:latin typeface="078MKSDMediumCondensed" pitchFamily="2" charset="0"/>
            </a:endParaRPr>
          </a:p>
        </p:txBody>
      </p:sp>
      <p:pic>
        <p:nvPicPr>
          <p:cNvPr id="8" name="Picture 7" descr="Screen Shot 2014-01-15 at 6.03.3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06" y="0"/>
            <a:ext cx="9093024" cy="601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0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79" y="6019800"/>
            <a:ext cx="8229600" cy="60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http://scicrunch.com/resources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5" t="15059" r="5944" b="12850"/>
          <a:stretch/>
        </p:blipFill>
        <p:spPr bwMode="auto">
          <a:xfrm>
            <a:off x="0" y="15240"/>
            <a:ext cx="9170759" cy="555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2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637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Organisms</a:t>
            </a:r>
            <a:br>
              <a:rPr lang="en-US" dirty="0" smtClean="0"/>
            </a:br>
            <a:r>
              <a:rPr lang="en-US" dirty="0" smtClean="0"/>
              <a:t>Antibodies</a:t>
            </a:r>
            <a:br>
              <a:rPr lang="en-US" dirty="0" smtClean="0"/>
            </a:br>
            <a:r>
              <a:rPr lang="en-US" dirty="0" smtClean="0"/>
              <a:t>Software Tools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How to extend this idea across all areas of immunology of importance to </a:t>
            </a:r>
            <a:r>
              <a:rPr lang="en-US" dirty="0" err="1" smtClean="0"/>
              <a:t>ImmPort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example: cytokines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98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Autofit/>
          </a:bodyPr>
          <a:lstStyle/>
          <a:p>
            <a:r>
              <a:rPr lang="en-US" sz="4800" dirty="0" smtClean="0"/>
              <a:t>Problems to avoid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92763"/>
          </a:xfrm>
        </p:spPr>
        <p:txBody>
          <a:bodyPr>
            <a:normAutofit/>
          </a:bodyPr>
          <a:lstStyle/>
          <a:p>
            <a:r>
              <a:rPr lang="en-US" sz="2900" dirty="0" smtClean="0"/>
              <a:t>redundancy </a:t>
            </a:r>
          </a:p>
          <a:p>
            <a:pPr lvl="1"/>
            <a:r>
              <a:rPr lang="en-US" sz="2500" dirty="0" smtClean="0"/>
              <a:t>how many cytokine lists are being created?</a:t>
            </a:r>
          </a:p>
          <a:p>
            <a:r>
              <a:rPr lang="en-US" sz="2900" dirty="0" smtClean="0"/>
              <a:t>roach motel</a:t>
            </a:r>
          </a:p>
          <a:p>
            <a:pPr lvl="1"/>
            <a:r>
              <a:rPr lang="en-US" sz="2500" dirty="0" smtClean="0"/>
              <a:t>how do we ensure the work we’ve done so far does not lose its value over time</a:t>
            </a:r>
          </a:p>
          <a:p>
            <a:r>
              <a:rPr lang="en-US" sz="2900" dirty="0" err="1"/>
              <a:t>denetworking</a:t>
            </a:r>
            <a:endParaRPr lang="en-US" sz="2900" dirty="0"/>
          </a:p>
          <a:p>
            <a:pPr lvl="1"/>
            <a:r>
              <a:rPr lang="en-US" sz="2500" i="1" dirty="0" smtClean="0"/>
              <a:t>A</a:t>
            </a:r>
            <a:r>
              <a:rPr lang="en-US" sz="2500" dirty="0" smtClean="0"/>
              <a:t> </a:t>
            </a:r>
            <a:r>
              <a:rPr lang="en-US" sz="2500" dirty="0"/>
              <a:t>builds a protein list …; </a:t>
            </a:r>
            <a:r>
              <a:rPr lang="en-US" sz="2500" i="1" dirty="0"/>
              <a:t>B</a:t>
            </a:r>
            <a:r>
              <a:rPr lang="en-US" sz="2500" dirty="0" smtClean="0"/>
              <a:t> </a:t>
            </a:r>
            <a:r>
              <a:rPr lang="en-US" sz="2500" dirty="0"/>
              <a:t>builds a cytokine </a:t>
            </a:r>
            <a:r>
              <a:rPr lang="en-US" sz="2500" dirty="0" smtClean="0"/>
              <a:t>list – can’t reason from one to the other; can’t use data </a:t>
            </a:r>
            <a:r>
              <a:rPr lang="en-US" sz="2500" dirty="0" smtClean="0"/>
              <a:t>from one </a:t>
            </a:r>
            <a:r>
              <a:rPr lang="en-US" sz="2500" dirty="0" smtClean="0"/>
              <a:t>to help you build </a:t>
            </a:r>
            <a:r>
              <a:rPr lang="en-US" sz="2500" dirty="0" smtClean="0"/>
              <a:t>/ </a:t>
            </a:r>
            <a:r>
              <a:rPr lang="en-US" sz="2500" dirty="0" smtClean="0"/>
              <a:t>validate </a:t>
            </a:r>
            <a:r>
              <a:rPr lang="en-US" sz="2500" dirty="0" smtClean="0"/>
              <a:t>the </a:t>
            </a:r>
            <a:r>
              <a:rPr lang="en-US" sz="2500" dirty="0" smtClean="0"/>
              <a:t>other</a:t>
            </a:r>
            <a:endParaRPr lang="en-US" sz="2900" dirty="0" smtClean="0"/>
          </a:p>
          <a:p>
            <a:r>
              <a:rPr lang="en-US" sz="2900" dirty="0" smtClean="0"/>
              <a:t>forking </a:t>
            </a:r>
          </a:p>
          <a:p>
            <a:pPr lvl="1"/>
            <a:r>
              <a:rPr lang="en-US" sz="2500" i="1" dirty="0" smtClean="0"/>
              <a:t>A</a:t>
            </a:r>
            <a:r>
              <a:rPr lang="en-US" sz="2500" dirty="0" smtClean="0"/>
              <a:t> builds a tissue list for cancer research, </a:t>
            </a:r>
            <a:r>
              <a:rPr lang="en-US" sz="2500" i="1" dirty="0" smtClean="0"/>
              <a:t>B</a:t>
            </a:r>
            <a:r>
              <a:rPr lang="en-US" sz="2500" dirty="0" smtClean="0"/>
              <a:t> builds a tissue list for enzyme research …</a:t>
            </a:r>
          </a:p>
        </p:txBody>
      </p:sp>
    </p:spTree>
    <p:extLst>
      <p:ext uri="{BB962C8B-B14F-4D97-AF65-F5344CB8AC3E}">
        <p14:creationId xmlns:p14="http://schemas.microsoft.com/office/powerpoint/2010/main" val="56552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If the Antibody Registry is build against an ontology </a:t>
            </a:r>
            <a:r>
              <a:rPr lang="en-US" dirty="0"/>
              <a:t>background, then these problems will be mitigated</a:t>
            </a:r>
          </a:p>
          <a:p>
            <a:pPr marL="0" indent="0">
              <a:buNone/>
            </a:pPr>
            <a:r>
              <a:rPr lang="en-US" dirty="0" smtClean="0"/>
              <a:t>An ontology </a:t>
            </a:r>
            <a:r>
              <a:rPr lang="en-US" dirty="0"/>
              <a:t>will tell us what it means ‘to identify </a:t>
            </a:r>
            <a:r>
              <a:rPr lang="en-US" dirty="0"/>
              <a:t>the antibodies </a:t>
            </a:r>
            <a:r>
              <a:rPr lang="en-US" dirty="0"/>
              <a:t>themselves’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But not just any ontology will do.</a:t>
            </a:r>
          </a:p>
          <a:p>
            <a:pPr marL="0" indent="0">
              <a:buNone/>
            </a:pPr>
            <a:r>
              <a:rPr lang="en-US" dirty="0" smtClean="0"/>
              <a:t>Many ontologies are themselves based on term mining – and they just recreate the same problems (of redundancy, forking, 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19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E524B-BAD4-4E28-AD9A-FE92FE008907}" type="slidenum">
              <a:rPr lang="en-US" altLang="en-US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6413"/>
          </a:xfrm>
          <a:noFill/>
        </p:spPr>
        <p:txBody>
          <a:bodyPr lIns="457200" tIns="2377440" rIns="457200" bIns="914400"/>
          <a:lstStyle/>
          <a:p>
            <a:pPr marL="0" indent="0">
              <a:spcBef>
                <a:spcPct val="0"/>
              </a:spcBef>
              <a:spcAft>
                <a:spcPct val="50000"/>
              </a:spcAft>
            </a:pPr>
            <a:endParaRPr lang="en-US" altLang="en-US" sz="1600" dirty="0"/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0" y="76200"/>
            <a:ext cx="9140825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28600" r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CC3300"/>
                </a:solidFill>
              </a:rPr>
              <a:t>This holds </a:t>
            </a:r>
            <a:r>
              <a:rPr lang="en-US" altLang="en-US" sz="4000" dirty="0" smtClean="0">
                <a:solidFill>
                  <a:srgbClr val="CC3300"/>
                </a:solidFill>
              </a:rPr>
              <a:t>for many of the ontologies in the NCBO </a:t>
            </a:r>
            <a:r>
              <a:rPr lang="en-US" altLang="en-US" sz="4000" dirty="0" err="1" smtClean="0">
                <a:solidFill>
                  <a:srgbClr val="CC3300"/>
                </a:solidFill>
              </a:rPr>
              <a:t>Bioportal</a:t>
            </a:r>
            <a:r>
              <a:rPr lang="en-US" altLang="en-US" sz="4000" dirty="0" smtClean="0">
                <a:solidFill>
                  <a:srgbClr val="CC3300"/>
                </a:solidFill>
              </a:rPr>
              <a:t> and in the UMLS </a:t>
            </a:r>
            <a:r>
              <a:rPr lang="en-US" altLang="en-US" sz="4000" dirty="0" err="1" smtClean="0">
                <a:solidFill>
                  <a:srgbClr val="CC3300"/>
                </a:solidFill>
              </a:rPr>
              <a:t>Metathesaurus</a:t>
            </a:r>
            <a:endParaRPr lang="en-US" altLang="en-US" sz="4000" dirty="0" smtClean="0">
              <a:solidFill>
                <a:srgbClr val="CC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975" y="1616075"/>
            <a:ext cx="853122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5663" lvl="1">
              <a:spcBef>
                <a:spcPct val="0"/>
              </a:spcBef>
              <a:spcAft>
                <a:spcPct val="50000"/>
              </a:spcAft>
            </a:pPr>
            <a:endParaRPr lang="en-US" altLang="en-US" sz="4000" dirty="0" smtClean="0"/>
          </a:p>
          <a:p>
            <a:pPr marL="0" lvl="1">
              <a:spcBef>
                <a:spcPct val="0"/>
              </a:spcBef>
              <a:spcAft>
                <a:spcPct val="50000"/>
              </a:spcAft>
            </a:pPr>
            <a:r>
              <a:rPr lang="en-US" altLang="en-US" sz="3200" dirty="0" smtClean="0"/>
              <a:t>Each justifies its acceptance of high levels of redundancy by arguing that redundant entries will be linked by post-hoc mappings</a:t>
            </a:r>
          </a:p>
          <a:p>
            <a:pPr marL="633413" lvl="1" indent="-574675"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altLang="en-US" sz="2800" dirty="0" smtClean="0"/>
              <a:t>but </a:t>
            </a:r>
            <a:r>
              <a:rPr lang="en-US" altLang="en-US" sz="2800" dirty="0" smtClean="0"/>
              <a:t>maintaining mappings </a:t>
            </a:r>
            <a:r>
              <a:rPr lang="en-US" altLang="en-US" sz="2800" dirty="0"/>
              <a:t>is expensive </a:t>
            </a:r>
            <a:endParaRPr lang="en-US" altLang="en-US" sz="2800" dirty="0" smtClean="0"/>
          </a:p>
          <a:p>
            <a:pPr marL="633413" lvl="1" indent="-574675"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altLang="en-US" sz="2800" dirty="0" smtClean="0"/>
              <a:t>where </a:t>
            </a:r>
            <a:r>
              <a:rPr lang="en-US" altLang="en-US" sz="2800" dirty="0"/>
              <a:t>the sources on either side of the mapping develop </a:t>
            </a:r>
            <a:r>
              <a:rPr lang="en-US" altLang="en-US" sz="2800" dirty="0" smtClean="0"/>
              <a:t>independently mappings are </a:t>
            </a:r>
            <a:r>
              <a:rPr lang="en-US" altLang="en-US" sz="2800" dirty="0" smtClean="0"/>
              <a:t>fragile </a:t>
            </a:r>
            <a:r>
              <a:rPr lang="en-US" altLang="en-US" sz="2800" dirty="0" smtClean="0"/>
              <a:t>and over time forking </a:t>
            </a:r>
            <a:r>
              <a:rPr lang="en-US" altLang="en-US" sz="2800" dirty="0"/>
              <a:t>is inevitable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4892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smtClean="0"/>
              <a:t>alternative approach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8001000" cy="4602163"/>
          </a:xfrm>
        </p:spPr>
        <p:txBody>
          <a:bodyPr/>
          <a:lstStyle/>
          <a:p>
            <a:pPr algn="ctr"/>
            <a:r>
              <a:rPr lang="en-US" dirty="0" smtClean="0"/>
              <a:t>the OBO (Open Biomedical Ontologies) Foundry</a:t>
            </a:r>
          </a:p>
          <a:p>
            <a:pPr algn="ctr"/>
            <a:r>
              <a:rPr lang="en-US" dirty="0" smtClean="0"/>
              <a:t>rooted </a:t>
            </a:r>
            <a:r>
              <a:rPr lang="en-US" dirty="0" smtClean="0"/>
              <a:t>in the Gene </a:t>
            </a:r>
            <a:r>
              <a:rPr lang="en-US" dirty="0" smtClean="0"/>
              <a:t>Ontology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C73-B12A-4432-A620-56C87D5E3C13}" type="slidenum">
              <a:rPr lang="en-US" altLang="en-US" smtClean="0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36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1097669"/>
              </p:ext>
            </p:extLst>
          </p:nvPr>
        </p:nvGraphicFramePr>
        <p:xfrm>
          <a:off x="-2895600" y="-76200"/>
          <a:ext cx="14859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82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3842225"/>
              </p:ext>
            </p:extLst>
          </p:nvPr>
        </p:nvGraphicFramePr>
        <p:xfrm>
          <a:off x="-2895600" y="-76200"/>
          <a:ext cx="14859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302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096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t="9375" r="12030" b="72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0" y="84138"/>
            <a:ext cx="9144000" cy="677862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Arial" charset="0"/>
              </a:rPr>
              <a:t>By far the most successful: GO (Gene Ontology)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3EFE7-5820-4423-847D-02333C3673C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0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common problem: </a:t>
            </a:r>
            <a:br>
              <a:rPr lang="en-US" dirty="0" smtClean="0"/>
            </a:br>
            <a:r>
              <a:rPr lang="en-US" dirty="0" smtClean="0"/>
              <a:t>Use </a:t>
            </a:r>
            <a:r>
              <a:rPr lang="en-US" dirty="0"/>
              <a:t>of terminology in immunology research is poorly standardized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458200" cy="4038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Two approaches to this problem: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text-mining, creation of synonym lists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ontology-based standardization</a:t>
            </a:r>
          </a:p>
          <a:p>
            <a:pPr marL="0" indent="0">
              <a:buNone/>
            </a:pPr>
            <a:r>
              <a:rPr lang="en-US" dirty="0" smtClean="0"/>
              <a:t>Both have the same goal: common IDs for entity types described in immunology literature and data </a:t>
            </a:r>
          </a:p>
          <a:p>
            <a:pPr marL="0" indent="0">
              <a:buNone/>
            </a:pPr>
            <a:r>
              <a:rPr lang="en-US" dirty="0" smtClean="0"/>
              <a:t>Thesis: the two approaches can benefit from collaboration within </a:t>
            </a:r>
            <a:r>
              <a:rPr lang="en-US" dirty="0" err="1" smtClean="0"/>
              <a:t>ImmPort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86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524000"/>
          </a:xfrm>
        </p:spPr>
        <p:txBody>
          <a:bodyPr/>
          <a:lstStyle/>
          <a:p>
            <a:r>
              <a:rPr lang="en-US" dirty="0"/>
              <a:t>GO shares some of the features of the SI System of Units: it provides </a:t>
            </a:r>
            <a:r>
              <a:rPr lang="en-US" dirty="0" smtClean="0"/>
              <a:t>the base for </a:t>
            </a:r>
            <a:r>
              <a:rPr lang="en-US" dirty="0"/>
              <a:t>coordination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667000"/>
            <a:ext cx="8001000" cy="3459163"/>
          </a:xfrm>
        </p:spPr>
        <p:txBody>
          <a:bodyPr/>
          <a:lstStyle/>
          <a:p>
            <a:pPr algn="ctr"/>
            <a:r>
              <a:rPr lang="en-US" dirty="0" smtClean="0"/>
              <a:t>Gene Ontology (b. 1998) only covers three kinds of entity </a:t>
            </a:r>
          </a:p>
          <a:p>
            <a:pPr marL="22860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biological processes</a:t>
            </a:r>
          </a:p>
          <a:p>
            <a:pPr marL="22860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molecular functions</a:t>
            </a:r>
          </a:p>
          <a:p>
            <a:pPr marL="22860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cellular components</a:t>
            </a:r>
          </a:p>
          <a:p>
            <a:pPr algn="ctr"/>
            <a:r>
              <a:rPr lang="en-US" dirty="0" smtClean="0"/>
              <a:t>How build on the success of the GO to other domains?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C73-B12A-4432-A620-56C87D5E3C13}" type="slidenum">
              <a:rPr lang="en-US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AutoShape 2" descr="SubwayDiagra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6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C73-B12A-4432-A620-56C87D5E3C13}" type="slidenum">
              <a:rPr lang="en-US" altLang="en-US" smtClean="0">
                <a:solidFill>
                  <a:srgbClr val="000000"/>
                </a:solidFill>
              </a:rPr>
              <a:pPr/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2050" name="Picture 2" descr="Subway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3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Line 2"/>
          <p:cNvSpPr>
            <a:spLocks noChangeShapeType="1"/>
          </p:cNvSpPr>
          <p:nvPr/>
        </p:nvSpPr>
        <p:spPr bwMode="auto">
          <a:xfrm>
            <a:off x="2419350" y="22733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84387" name="Line 3"/>
          <p:cNvSpPr>
            <a:spLocks noChangeShapeType="1"/>
          </p:cNvSpPr>
          <p:nvPr/>
        </p:nvSpPr>
        <p:spPr bwMode="auto">
          <a:xfrm>
            <a:off x="2419350" y="22733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78438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09216"/>
              </p:ext>
            </p:extLst>
          </p:nvPr>
        </p:nvGraphicFramePr>
        <p:xfrm>
          <a:off x="304800" y="304800"/>
          <a:ext cx="8534400" cy="5181601"/>
        </p:xfrm>
        <a:graphic>
          <a:graphicData uri="http://schemas.openxmlformats.org/drawingml/2006/table">
            <a:tbl>
              <a:tblPr/>
              <a:tblGrid>
                <a:gridCol w="1908175"/>
                <a:gridCol w="1216025"/>
                <a:gridCol w="1143000"/>
                <a:gridCol w="1371600"/>
                <a:gridCol w="1371600"/>
                <a:gridCol w="1524000"/>
              </a:tblGrid>
              <a:tr h="72707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                    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RELATION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               TO TIME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GRANULARITY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CONTINUANT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OCCURRENT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6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INDEPENDENT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DEPENDENT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5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ORGAN AND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ORGANISM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Organism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(NCBI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Taxonomy)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Anatomical Entity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(FMA, CARO)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Organ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Function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(FMP, CPRO)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Phenotypic Quality</a:t>
                      </a:r>
                      <a:b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</a:b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PaTO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Biological Process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041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CELL AND CELLULAR COMPONENT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(CL)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Cellular Component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(FMA, GO)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Cellular Function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1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MOLECULE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Molecule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(ChEBI, SO,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RnaO, PrO)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Molecular Function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Molecular Process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84422" name="Line 38"/>
          <p:cNvSpPr>
            <a:spLocks noChangeShapeType="1"/>
          </p:cNvSpPr>
          <p:nvPr/>
        </p:nvSpPr>
        <p:spPr bwMode="auto">
          <a:xfrm>
            <a:off x="317500" y="330200"/>
            <a:ext cx="1905000" cy="152400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84423" name="Text Box 39"/>
          <p:cNvSpPr txBox="1">
            <a:spLocks noChangeArrowheads="1"/>
          </p:cNvSpPr>
          <p:nvPr/>
        </p:nvSpPr>
        <p:spPr bwMode="auto">
          <a:xfrm>
            <a:off x="0" y="5781675"/>
            <a:ext cx="9144000" cy="1076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600" dirty="0" smtClean="0">
                <a:solidFill>
                  <a:srgbClr val="CC3300"/>
                </a:solidFill>
              </a:rPr>
              <a:t>Building out from the </a:t>
            </a:r>
            <a:r>
              <a:rPr lang="en-US" altLang="en-US" sz="3600" dirty="0" smtClean="0">
                <a:solidFill>
                  <a:srgbClr val="CC3300"/>
                </a:solidFill>
              </a:rPr>
              <a:t>GO (2005)</a:t>
            </a:r>
            <a:endParaRPr lang="en-US" altLang="en-US" sz="4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027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Line 2"/>
          <p:cNvSpPr>
            <a:spLocks noChangeShapeType="1"/>
          </p:cNvSpPr>
          <p:nvPr/>
        </p:nvSpPr>
        <p:spPr bwMode="auto">
          <a:xfrm>
            <a:off x="2419350" y="22733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99747" name="Line 3"/>
          <p:cNvSpPr>
            <a:spLocks noChangeShapeType="1"/>
          </p:cNvSpPr>
          <p:nvPr/>
        </p:nvSpPr>
        <p:spPr bwMode="auto">
          <a:xfrm>
            <a:off x="2419350" y="22733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799748" name="Group 4"/>
          <p:cNvGraphicFramePr>
            <a:graphicFrameLocks noGrp="1"/>
          </p:cNvGraphicFramePr>
          <p:nvPr/>
        </p:nvGraphicFramePr>
        <p:xfrm>
          <a:off x="304800" y="304800"/>
          <a:ext cx="8534400" cy="5208588"/>
        </p:xfrm>
        <a:graphic>
          <a:graphicData uri="http://schemas.openxmlformats.org/drawingml/2006/table">
            <a:tbl>
              <a:tblPr/>
              <a:tblGrid>
                <a:gridCol w="1908175"/>
                <a:gridCol w="1216025"/>
                <a:gridCol w="1143000"/>
                <a:gridCol w="1295400"/>
                <a:gridCol w="1300163"/>
                <a:gridCol w="1671637"/>
              </a:tblGrid>
              <a:tr h="72707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                    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CONTINUANT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OCCURRENT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INDEPENDENT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DEPENDENT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5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ORGAN AND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ORGANISM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Organism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(NCBI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Taxonomy)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Anatomical Entity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(FMA, CARO)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Organ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Function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(FMP, CPRO)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Phenotypic Quality</a:t>
                      </a:r>
                      <a:b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</a:b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(PaTO)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Organism-Level Process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41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CELL AND CELLULAR COMPONENT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(CL)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Cellular Component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(FMA, GO)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Cellular Function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Cellular Process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41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MOLECULE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Molecule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(ChEBI, SO,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RnaO, PrO)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Molecular Function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Molecular Process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(GO)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9784" name="Line 40"/>
          <p:cNvSpPr>
            <a:spLocks noChangeShapeType="1"/>
          </p:cNvSpPr>
          <p:nvPr/>
        </p:nvSpPr>
        <p:spPr bwMode="auto">
          <a:xfrm>
            <a:off x="317500" y="330200"/>
            <a:ext cx="1905000" cy="152400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99785" name="Text Box 41"/>
          <p:cNvSpPr txBox="1"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000000"/>
                </a:solidFill>
              </a:rPr>
              <a:t>Hierarchical organization along two dimensions</a:t>
            </a:r>
          </a:p>
        </p:txBody>
      </p:sp>
      <p:grpSp>
        <p:nvGrpSpPr>
          <p:cNvPr id="799786" name="Group 42"/>
          <p:cNvGrpSpPr>
            <a:grpSpLocks/>
          </p:cNvGrpSpPr>
          <p:nvPr/>
        </p:nvGrpSpPr>
        <p:grpSpPr bwMode="auto">
          <a:xfrm>
            <a:off x="228600" y="1447800"/>
            <a:ext cx="2895600" cy="3962400"/>
            <a:chOff x="144" y="912"/>
            <a:chExt cx="1824" cy="2496"/>
          </a:xfrm>
        </p:grpSpPr>
        <p:sp>
          <p:nvSpPr>
            <p:cNvPr id="799787" name="Text Box 43"/>
            <p:cNvSpPr txBox="1">
              <a:spLocks noChangeArrowheads="1"/>
            </p:cNvSpPr>
            <p:nvPr/>
          </p:nvSpPr>
          <p:spPr bwMode="auto">
            <a:xfrm>
              <a:off x="144" y="912"/>
              <a:ext cx="18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 smtClean="0">
                  <a:solidFill>
                    <a:srgbClr val="000000"/>
                  </a:solidFill>
                </a:rPr>
                <a:t>GRANULARITY</a:t>
              </a:r>
            </a:p>
          </p:txBody>
        </p:sp>
        <p:sp>
          <p:nvSpPr>
            <p:cNvPr id="799788" name="Line 44"/>
            <p:cNvSpPr>
              <a:spLocks noChangeShapeType="1"/>
            </p:cNvSpPr>
            <p:nvPr/>
          </p:nvSpPr>
          <p:spPr bwMode="auto">
            <a:xfrm>
              <a:off x="1392" y="1296"/>
              <a:ext cx="0" cy="211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799789" name="Group 45"/>
          <p:cNvGrpSpPr>
            <a:grpSpLocks/>
          </p:cNvGrpSpPr>
          <p:nvPr/>
        </p:nvGrpSpPr>
        <p:grpSpPr bwMode="auto">
          <a:xfrm>
            <a:off x="1295400" y="381000"/>
            <a:ext cx="7467600" cy="822325"/>
            <a:chOff x="816" y="240"/>
            <a:chExt cx="4704" cy="518"/>
          </a:xfrm>
        </p:grpSpPr>
        <p:sp>
          <p:nvSpPr>
            <p:cNvPr id="799790" name="Text Box 46"/>
            <p:cNvSpPr txBox="1">
              <a:spLocks noChangeArrowheads="1"/>
            </p:cNvSpPr>
            <p:nvPr/>
          </p:nvSpPr>
          <p:spPr bwMode="auto">
            <a:xfrm>
              <a:off x="816" y="240"/>
              <a:ext cx="182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 smtClean="0">
                  <a:solidFill>
                    <a:srgbClr val="000000"/>
                  </a:solidFill>
                </a:rPr>
                <a:t>RELATION TO TIME</a:t>
              </a:r>
            </a:p>
          </p:txBody>
        </p:sp>
        <p:sp>
          <p:nvSpPr>
            <p:cNvPr id="799791" name="Line 47"/>
            <p:cNvSpPr>
              <a:spLocks noChangeShapeType="1"/>
            </p:cNvSpPr>
            <p:nvPr/>
          </p:nvSpPr>
          <p:spPr bwMode="auto">
            <a:xfrm flipV="1">
              <a:off x="1392" y="624"/>
              <a:ext cx="412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1899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strategy for creating the OBO Foundry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602163"/>
          </a:xfrm>
        </p:spPr>
        <p:txBody>
          <a:bodyPr/>
          <a:lstStyle/>
          <a:p>
            <a:r>
              <a:rPr lang="en-US" dirty="0" smtClean="0"/>
              <a:t>First:</a:t>
            </a:r>
          </a:p>
          <a:p>
            <a:r>
              <a:rPr lang="en-US" dirty="0"/>
              <a:t>	</a:t>
            </a:r>
            <a:r>
              <a:rPr lang="en-US" dirty="0" smtClean="0"/>
              <a:t>Establish a small number of starter ontologies built in tandem with each other around the GO = the initial OBO Library (GO, CL, …)</a:t>
            </a:r>
          </a:p>
          <a:p>
            <a:r>
              <a:rPr lang="en-US" dirty="0"/>
              <a:t>	</a:t>
            </a:r>
            <a:r>
              <a:rPr lang="en-US" dirty="0" smtClean="0"/>
              <a:t>Second: </a:t>
            </a:r>
            <a:r>
              <a:rPr lang="en-US" dirty="0" err="1" smtClean="0"/>
              <a:t>advertize</a:t>
            </a:r>
            <a:r>
              <a:rPr lang="en-US" dirty="0" smtClean="0"/>
              <a:t> the existence of this library as an attractor for re-use</a:t>
            </a:r>
          </a:p>
          <a:p>
            <a:r>
              <a:rPr lang="en-US" dirty="0"/>
              <a:t>	</a:t>
            </a:r>
            <a:r>
              <a:rPr lang="en-US" dirty="0" smtClean="0"/>
              <a:t>Third: invite others to join, but only if they accept certain principles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7A9D-F61F-448B-A492-CA1C6F9B922A}" type="slidenum">
              <a:rPr lang="en-US" altLang="en-US" smtClean="0">
                <a:solidFill>
                  <a:srgbClr val="000000"/>
                </a:solidFill>
              </a:rPr>
              <a:pPr/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4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0298-346E-4C67-8EFF-5A25332B9CFD}" type="slidenum">
              <a:rPr lang="en-US" altLang="en-US">
                <a:solidFill>
                  <a:srgbClr val="000000"/>
                </a:solidFill>
              </a:rPr>
              <a:pPr/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524000"/>
          </a:xfrm>
        </p:spPr>
        <p:txBody>
          <a:bodyPr/>
          <a:lstStyle/>
          <a:p>
            <a:r>
              <a:rPr lang="en-US" altLang="en-US" sz="3600" dirty="0" smtClean="0"/>
              <a:t>OBO Foundry Principles </a:t>
            </a:r>
            <a:endParaRPr lang="en-US" altLang="en-US" dirty="0"/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839200" cy="4191000"/>
          </a:xfrm>
        </p:spPr>
        <p:txBody>
          <a:bodyPr/>
          <a:lstStyle/>
          <a:p>
            <a:pPr>
              <a:spcBef>
                <a:spcPct val="40000"/>
              </a:spcBef>
              <a:spcAft>
                <a:spcPct val="30000"/>
              </a:spcAft>
            </a:pPr>
            <a:r>
              <a:rPr lang="en-US" altLang="en-US" sz="2800" dirty="0" smtClean="0"/>
              <a:t>1</a:t>
            </a:r>
            <a:r>
              <a:rPr lang="en-US" altLang="en-US" sz="2800" dirty="0"/>
              <a:t>. </a:t>
            </a:r>
            <a:r>
              <a:rPr lang="en-US" altLang="en-US" sz="2800" dirty="0" smtClean="0"/>
              <a:t>Must be open</a:t>
            </a:r>
            <a:endParaRPr lang="en-US" altLang="en-US" sz="2800" dirty="0"/>
          </a:p>
          <a:p>
            <a:pPr>
              <a:spcAft>
                <a:spcPct val="30000"/>
              </a:spcAft>
            </a:pPr>
            <a:r>
              <a:rPr lang="en-US" altLang="en-US" sz="2800" dirty="0"/>
              <a:t>2. </a:t>
            </a:r>
            <a:r>
              <a:rPr lang="en-US" altLang="en-US" sz="2800" dirty="0" smtClean="0"/>
              <a:t>Formulated in a recognized </a:t>
            </a:r>
            <a:r>
              <a:rPr lang="en-US" altLang="en-US" sz="2800" dirty="0" smtClean="0"/>
              <a:t>formal syntax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(OWL …) </a:t>
            </a:r>
            <a:endParaRPr lang="en-US" altLang="en-US" sz="2800" dirty="0"/>
          </a:p>
          <a:p>
            <a:pPr>
              <a:spcAft>
                <a:spcPct val="30000"/>
              </a:spcAft>
            </a:pPr>
            <a:r>
              <a:rPr lang="en-US" altLang="en-US" sz="2800" dirty="0"/>
              <a:t>3. </a:t>
            </a:r>
            <a:r>
              <a:rPr lang="en-US" altLang="en-US" sz="2800" dirty="0" smtClean="0"/>
              <a:t>Have </a:t>
            </a:r>
            <a:r>
              <a:rPr lang="en-US" altLang="en-US" sz="2800" dirty="0" smtClean="0"/>
              <a:t>a unique ID space.</a:t>
            </a:r>
            <a:endParaRPr lang="en-US" altLang="en-US" sz="2800" dirty="0"/>
          </a:p>
          <a:p>
            <a:pPr>
              <a:spcAft>
                <a:spcPct val="30000"/>
              </a:spcAft>
            </a:pPr>
            <a:r>
              <a:rPr lang="en-US" altLang="en-US" sz="2800" dirty="0"/>
              <a:t>4</a:t>
            </a:r>
            <a:r>
              <a:rPr lang="en-US" altLang="en-US" sz="2800" dirty="0" smtClean="0"/>
              <a:t>.</a:t>
            </a:r>
            <a:r>
              <a:rPr lang="en-US" altLang="en-US" sz="2800" dirty="0"/>
              <a:t> </a:t>
            </a:r>
            <a:r>
              <a:rPr lang="en-US" altLang="en-US" sz="2800" dirty="0" smtClean="0"/>
              <a:t>Terms </a:t>
            </a:r>
            <a:r>
              <a:rPr lang="en-US" altLang="en-US" sz="2800" dirty="0"/>
              <a:t>are </a:t>
            </a:r>
            <a:r>
              <a:rPr lang="en-US" altLang="en-US" sz="2800" dirty="0" smtClean="0"/>
              <a:t>logically defined.</a:t>
            </a:r>
          </a:p>
          <a:p>
            <a:pPr>
              <a:spcAft>
                <a:spcPct val="30000"/>
              </a:spcAft>
            </a:pPr>
            <a:r>
              <a:rPr lang="en-US" altLang="en-US" sz="2800" dirty="0" smtClean="0"/>
              <a:t>5. </a:t>
            </a:r>
            <a:r>
              <a:rPr lang="en-US" altLang="en-US" sz="2800" dirty="0" smtClean="0"/>
              <a:t>Must </a:t>
            </a:r>
            <a:r>
              <a:rPr lang="en-US" altLang="en-US" sz="2800" dirty="0"/>
              <a:t>be orthogonal to </a:t>
            </a:r>
            <a:r>
              <a:rPr lang="en-US" altLang="en-US" sz="2800" dirty="0"/>
              <a:t>other </a:t>
            </a:r>
            <a:r>
              <a:rPr lang="en-US" altLang="en-US" sz="2800" dirty="0"/>
              <a:t>Foundry ontologies </a:t>
            </a:r>
            <a:r>
              <a:rPr lang="en-US" altLang="en-US" sz="2800" dirty="0"/>
              <a:t>to ensuring community convergence on a single controlled vocabulary for each </a:t>
            </a:r>
            <a:r>
              <a:rPr lang="en-US" altLang="en-US" sz="2800" dirty="0" smtClean="0"/>
              <a:t>domain </a:t>
            </a:r>
            <a:endParaRPr lang="en-US" sz="2800" dirty="0"/>
          </a:p>
          <a:p>
            <a:pPr>
              <a:spcAft>
                <a:spcPct val="30000"/>
              </a:spcAft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2129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1B29-386B-4E68-9D9A-C9FF304CD4D6}" type="slidenum">
              <a:rPr lang="en-US" altLang="en-US">
                <a:solidFill>
                  <a:srgbClr val="000000"/>
                </a:solidFill>
              </a:rPr>
              <a:pPr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875"/>
            <a:ext cx="9144000" cy="1235075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Principles (contd.)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 smtClean="0"/>
              <a:t>6</a:t>
            </a:r>
            <a:r>
              <a:rPr lang="en-US" altLang="en-US" sz="2800" dirty="0"/>
              <a:t>. Collaborative </a:t>
            </a:r>
            <a:r>
              <a:rPr lang="en-US" altLang="en-US" sz="2800" dirty="0" smtClean="0"/>
              <a:t>development (treaty </a:t>
            </a:r>
            <a:r>
              <a:rPr lang="en-US" altLang="en-US" sz="2800" dirty="0" err="1" smtClean="0"/>
              <a:t>negotations</a:t>
            </a:r>
            <a:r>
              <a:rPr lang="en-US" altLang="en-US" sz="2800" dirty="0" smtClean="0"/>
              <a:t> to resolve border disputes)</a:t>
            </a:r>
            <a:endParaRPr lang="en-US" altLang="en-US" sz="2800" dirty="0"/>
          </a:p>
          <a:p>
            <a:r>
              <a:rPr lang="en-US" altLang="en-US" sz="2800" dirty="0"/>
              <a:t>7. </a:t>
            </a:r>
            <a:r>
              <a:rPr lang="en-US" altLang="en-US" sz="2800" dirty="0" smtClean="0"/>
              <a:t>Consistent versioning principles based on permanent URLs</a:t>
            </a:r>
            <a:endParaRPr lang="en-US" altLang="en-US" sz="2800" dirty="0"/>
          </a:p>
          <a:p>
            <a:r>
              <a:rPr lang="en-US" altLang="en-US" sz="2800" dirty="0"/>
              <a:t>8. </a:t>
            </a:r>
            <a:r>
              <a:rPr lang="en-US" altLang="en-US" sz="2800" dirty="0" smtClean="0"/>
              <a:t>Common top-level architecture (BFO)</a:t>
            </a:r>
          </a:p>
          <a:p>
            <a:r>
              <a:rPr lang="en-US" altLang="en-US" sz="2800" dirty="0" smtClean="0"/>
              <a:t>9. Locus of authority for editorial decisions, help desk, submission of term requests and error and bug reports</a:t>
            </a:r>
          </a:p>
        </p:txBody>
      </p:sp>
    </p:spTree>
    <p:extLst>
      <p:ext uri="{BB962C8B-B14F-4D97-AF65-F5344CB8AC3E}">
        <p14:creationId xmlns:p14="http://schemas.microsoft.com/office/powerpoint/2010/main" val="274555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Line 2"/>
          <p:cNvSpPr>
            <a:spLocks noChangeShapeType="1"/>
          </p:cNvSpPr>
          <p:nvPr/>
        </p:nvSpPr>
        <p:spPr bwMode="auto">
          <a:xfrm>
            <a:off x="2419350" y="22733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7587" name="Line 3"/>
          <p:cNvSpPr>
            <a:spLocks noChangeShapeType="1"/>
          </p:cNvSpPr>
          <p:nvPr/>
        </p:nvSpPr>
        <p:spPr bwMode="auto">
          <a:xfrm>
            <a:off x="2419350" y="22733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472109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502701"/>
              </p:ext>
            </p:extLst>
          </p:nvPr>
        </p:nvGraphicFramePr>
        <p:xfrm>
          <a:off x="1905000" y="2590800"/>
          <a:ext cx="6875463" cy="3452814"/>
        </p:xfrm>
        <a:graphic>
          <a:graphicData uri="http://schemas.openxmlformats.org/drawingml/2006/table">
            <a:tbl>
              <a:tblPr/>
              <a:tblGrid>
                <a:gridCol w="970805"/>
                <a:gridCol w="1623423"/>
                <a:gridCol w="1292096"/>
                <a:gridCol w="1388888"/>
                <a:gridCol w="1600251"/>
              </a:tblGrid>
              <a:tr h="609667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Anatomy Ontology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(FMA*, CARO)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Environment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Ontology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(EnvO)</a:t>
                      </a: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Disease, Disorder and Treatment (OGMS)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Biological Process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Ontology (GO*)</a:t>
                      </a:r>
                      <a:endParaRPr lang="en-US" sz="1800" dirty="0"/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6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  Ontology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(CL)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Cellular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Component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Ontology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(FMA*, GO*)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marT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dirty="0"/>
                    </a:p>
                  </a:txBody>
                  <a:tcPr marL="0" marR="0" marT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95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Phenotypic Quality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Ontology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PaTO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124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CHEBI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5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Sequence Ontology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(SO*)</a:t>
                      </a: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Molecular Function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(GO*)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53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Protein Ontology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(PRO*)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0" marR="0" marT="0" marB="45725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7615" name="Text Box 41"/>
          <p:cNvSpPr txBox="1">
            <a:spLocks noChangeArrowheads="1"/>
          </p:cNvSpPr>
          <p:nvPr/>
        </p:nvSpPr>
        <p:spPr bwMode="auto">
          <a:xfrm>
            <a:off x="0" y="62484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0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Strategy of Downward Population</a:t>
            </a:r>
            <a:endParaRPr lang="en-US" sz="2000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792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EA47B-FA35-4E5C-AF75-F79B22E6C80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7617" name="TextBox 10"/>
          <p:cNvSpPr txBox="1">
            <a:spLocks noChangeArrowheads="1"/>
          </p:cNvSpPr>
          <p:nvPr/>
        </p:nvSpPr>
        <p:spPr bwMode="auto">
          <a:xfrm>
            <a:off x="277813" y="395288"/>
            <a:ext cx="16002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top level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mid-level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domain level</a:t>
            </a:r>
          </a:p>
        </p:txBody>
      </p:sp>
      <p:graphicFrame>
        <p:nvGraphicFramePr>
          <p:cNvPr id="12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02286"/>
              </p:ext>
            </p:extLst>
          </p:nvPr>
        </p:nvGraphicFramePr>
        <p:xfrm>
          <a:off x="1905000" y="1295400"/>
          <a:ext cx="6858000" cy="1265238"/>
        </p:xfrm>
        <a:graphic>
          <a:graphicData uri="http://schemas.openxmlformats.org/drawingml/2006/table">
            <a:tbl>
              <a:tblPr/>
              <a:tblGrid>
                <a:gridCol w="3701143"/>
                <a:gridCol w="3156857"/>
              </a:tblGrid>
              <a:tr h="1265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Information Artifact Ontology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(IAO)</a:t>
                      </a:r>
                    </a:p>
                  </a:txBody>
                  <a:tcPr marL="0" marR="0" marT="0" marB="45731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Ontology for Biomedical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Investigations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(OBI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L="0" marR="0" marT="0" marB="45731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rapezoid 14"/>
          <p:cNvSpPr/>
          <p:nvPr/>
        </p:nvSpPr>
        <p:spPr bwMode="auto">
          <a:xfrm>
            <a:off x="2022475" y="457200"/>
            <a:ext cx="6650038" cy="609600"/>
          </a:xfrm>
          <a:prstGeom prst="trapezoid">
            <a:avLst>
              <a:gd name="adj" fmla="val 103997"/>
            </a:avLst>
          </a:prstGeom>
          <a:solidFill>
            <a:srgbClr val="92D050"/>
          </a:solidFill>
          <a:ln w="1968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Basic Formal Ontology (BFO)</a:t>
            </a:r>
          </a:p>
        </p:txBody>
      </p:sp>
    </p:spTree>
    <p:extLst>
      <p:ext uri="{BB962C8B-B14F-4D97-AF65-F5344CB8AC3E}">
        <p14:creationId xmlns:p14="http://schemas.microsoft.com/office/powerpoint/2010/main" val="1890455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0" t="5051" r="3531" b="9758"/>
          <a:stretch/>
        </p:blipFill>
        <p:spPr>
          <a:xfrm>
            <a:off x="914400" y="152400"/>
            <a:ext cx="3794760" cy="3179055"/>
          </a:xfrm>
        </p:spPr>
      </p:pic>
      <p:sp>
        <p:nvSpPr>
          <p:cNvPr id="2" name="TextBox 1"/>
          <p:cNvSpPr txBox="1"/>
          <p:nvPr/>
        </p:nvSpPr>
        <p:spPr>
          <a:xfrm>
            <a:off x="3048000" y="1447800"/>
            <a:ext cx="838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prstClr val="black"/>
                </a:solidFill>
              </a:rPr>
              <a:t>OGMS</a:t>
            </a:r>
          </a:p>
          <a:p>
            <a:r>
              <a:rPr lang="en-US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" name="Trapezoid 4"/>
          <p:cNvSpPr/>
          <p:nvPr/>
        </p:nvSpPr>
        <p:spPr>
          <a:xfrm>
            <a:off x="2667000" y="1325880"/>
            <a:ext cx="1524000" cy="2160955"/>
          </a:xfrm>
          <a:prstGeom prst="trapezoid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3240" y="2092568"/>
            <a:ext cx="4099560" cy="298543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</a:rPr>
              <a:t>Cardiovascular Disease Ontology</a:t>
            </a:r>
          </a:p>
          <a:p>
            <a:r>
              <a:rPr lang="en-US" sz="2000" smtClean="0">
                <a:solidFill>
                  <a:prstClr val="black"/>
                </a:solidFill>
              </a:rPr>
              <a:t>Genetic Disease Ontology</a:t>
            </a:r>
          </a:p>
          <a:p>
            <a:r>
              <a:rPr lang="en-US" sz="2000" smtClean="0">
                <a:solidFill>
                  <a:prstClr val="black"/>
                </a:solidFill>
              </a:rPr>
              <a:t>Cancer Disease Ontology</a:t>
            </a:r>
          </a:p>
          <a:p>
            <a:r>
              <a:rPr lang="en-US" sz="2000" smtClean="0">
                <a:solidFill>
                  <a:prstClr val="black"/>
                </a:solidFill>
              </a:rPr>
              <a:t>Genetic Disease Ontology</a:t>
            </a:r>
          </a:p>
          <a:p>
            <a:r>
              <a:rPr lang="en-US" sz="2000" smtClean="0">
                <a:solidFill>
                  <a:prstClr val="black"/>
                </a:solidFill>
              </a:rPr>
              <a:t>Immune Disease Ontology</a:t>
            </a:r>
          </a:p>
          <a:p>
            <a:r>
              <a:rPr lang="en-US" sz="2000" smtClean="0">
                <a:solidFill>
                  <a:prstClr val="black"/>
                </a:solidFill>
              </a:rPr>
              <a:t>Environmental Disease Ontology</a:t>
            </a:r>
          </a:p>
          <a:p>
            <a:r>
              <a:rPr lang="en-US" sz="2000" smtClean="0">
                <a:solidFill>
                  <a:prstClr val="black"/>
                </a:solidFill>
              </a:rPr>
              <a:t>Oral Disease Ontology</a:t>
            </a:r>
          </a:p>
          <a:p>
            <a:r>
              <a:rPr lang="en-US" sz="2400" b="1" smtClean="0">
                <a:solidFill>
                  <a:prstClr val="black"/>
                </a:solidFill>
              </a:rPr>
              <a:t>Infectious Disease Ontology</a:t>
            </a:r>
            <a:endParaRPr lang="en-US">
              <a:solidFill>
                <a:prstClr val="black"/>
              </a:solidFill>
            </a:endParaRPr>
          </a:p>
          <a:p>
            <a:endParaRPr lang="en-US" sz="2400" b="1" smtClean="0">
              <a:solidFill>
                <a:prstClr val="black"/>
              </a:solidFill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91000" y="4724400"/>
            <a:ext cx="4724400" cy="2209800"/>
          </a:xfrm>
          <a:prstGeom prst="trapezoid">
            <a:avLst/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3920" y="4724400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prstClr val="black"/>
                </a:solidFill>
              </a:rPr>
              <a:t>IDO Staph Aureus</a:t>
            </a:r>
          </a:p>
          <a:p>
            <a:r>
              <a:rPr lang="en-US" smtClean="0">
                <a:solidFill>
                  <a:prstClr val="black"/>
                </a:solidFill>
              </a:rPr>
              <a:t>    IDO MRSA</a:t>
            </a:r>
          </a:p>
          <a:p>
            <a:r>
              <a:rPr lang="en-US">
                <a:solidFill>
                  <a:prstClr val="black"/>
                </a:solidFill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         IDO Australian MRSA</a:t>
            </a:r>
          </a:p>
          <a:p>
            <a:r>
              <a:rPr lang="en-US">
                <a:solidFill>
                  <a:prstClr val="black"/>
                </a:solidFill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                IDO Australian Hospital MRSA</a:t>
            </a:r>
          </a:p>
          <a:p>
            <a:r>
              <a:rPr lang="en-US">
                <a:solidFill>
                  <a:prstClr val="black"/>
                </a:solidFill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  	…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71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Minimum Information Checklists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altLang="en-US" sz="4000" b="1" dirty="0"/>
              <a:t>MIBBI:</a:t>
            </a:r>
            <a:r>
              <a:rPr lang="en-US" altLang="en-US" sz="4000" dirty="0"/>
              <a:t> ‘a common resource for minimum information checklists’ analogous to OBO / NCBO </a:t>
            </a:r>
            <a:r>
              <a:rPr lang="en-US" altLang="en-US" sz="4000" dirty="0" err="1"/>
              <a:t>BioPortal</a:t>
            </a:r>
            <a:endParaRPr lang="en-US" altLang="en-US" sz="4000" dirty="0"/>
          </a:p>
          <a:p>
            <a:pPr marL="457200" indent="-457200"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altLang="en-US" sz="4000" b="1" dirty="0"/>
              <a:t>MIBBI Foundry:</a:t>
            </a:r>
            <a:r>
              <a:rPr lang="en-US" altLang="en-US" sz="4000" dirty="0"/>
              <a:t> will create ‘a suite of self-consistent, clearly bounded, orthogonal, </a:t>
            </a:r>
            <a:r>
              <a:rPr lang="en-US" altLang="en-US" sz="4000" dirty="0" err="1"/>
              <a:t>integrable</a:t>
            </a:r>
            <a:r>
              <a:rPr lang="en-US" altLang="en-US" sz="4000" dirty="0"/>
              <a:t> checklist modules’ * </a:t>
            </a:r>
          </a:p>
          <a:p>
            <a:pPr marL="457200" indent="-457200">
              <a:spcBef>
                <a:spcPct val="0"/>
              </a:spcBef>
              <a:spcAft>
                <a:spcPct val="50000"/>
              </a:spcAft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Taylor, et al. </a:t>
            </a:r>
            <a:r>
              <a:rPr lang="en-US" dirty="0" smtClean="0">
                <a:hlinkClick r:id="rId2"/>
              </a:rPr>
              <a:t>Promoting </a:t>
            </a:r>
            <a:r>
              <a:rPr lang="en-US" dirty="0">
                <a:hlinkClick r:id="rId2"/>
              </a:rPr>
              <a:t>coherent minimum reporting guidelines for biological and biomedical investigations: the MIBBI </a:t>
            </a:r>
            <a:r>
              <a:rPr lang="en-US" dirty="0" smtClean="0">
                <a:hlinkClick r:id="rId2"/>
              </a:rPr>
              <a:t>project</a:t>
            </a:r>
            <a:r>
              <a:rPr lang="en-US" dirty="0" smtClean="0"/>
              <a:t>, Nature </a:t>
            </a:r>
            <a:r>
              <a:rPr lang="en-US" dirty="0"/>
              <a:t>Biotechnology 26 (8), 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21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Synonym lists: three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NIF Antibody Registry</a:t>
            </a:r>
          </a:p>
          <a:p>
            <a:r>
              <a:rPr lang="en-US" dirty="0" err="1"/>
              <a:t>ImmPort</a:t>
            </a:r>
            <a:r>
              <a:rPr lang="en-US" dirty="0"/>
              <a:t> Antibody </a:t>
            </a:r>
            <a:r>
              <a:rPr lang="en-US" dirty="0" smtClean="0"/>
              <a:t>Registry</a:t>
            </a:r>
          </a:p>
          <a:p>
            <a:pPr marL="0" indent="0">
              <a:buNone/>
            </a:pPr>
            <a:r>
              <a:rPr lang="en-US" dirty="0" smtClean="0"/>
              <a:t>Cytokine </a:t>
            </a:r>
            <a:r>
              <a:rPr lang="en-US" dirty="0"/>
              <a:t>N</a:t>
            </a:r>
            <a:r>
              <a:rPr lang="en-US" dirty="0" smtClean="0"/>
              <a:t>ames </a:t>
            </a:r>
            <a:r>
              <a:rPr lang="en-US" dirty="0"/>
              <a:t>and </a:t>
            </a:r>
            <a:r>
              <a:rPr lang="en-US" dirty="0" smtClean="0"/>
              <a:t>Synonyms </a:t>
            </a:r>
            <a:r>
              <a:rPr lang="en-US" dirty="0" smtClean="0"/>
              <a:t>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39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0C902D0-DCCD-42E9-AED7-E26EC9138DF9}" type="slidenum">
              <a:rPr lang="en-US" altLang="en-US" smtClean="0">
                <a:solidFill>
                  <a:srgbClr val="000000"/>
                </a:solidFill>
              </a:rPr>
              <a:pPr/>
              <a:t>30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8611" name="Rectangle 6"/>
          <p:cNvSpPr>
            <a:spLocks noChangeArrowheads="1"/>
          </p:cNvSpPr>
          <p:nvPr/>
        </p:nvSpPr>
        <p:spPr bwMode="auto">
          <a:xfrm>
            <a:off x="0" y="5715000"/>
            <a:ext cx="38100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0825" cy="6856413"/>
          </a:xfrm>
          <a:noFill/>
        </p:spPr>
        <p:txBody>
          <a:bodyPr lIns="457200" tIns="2057400" rIns="457200" bIns="914400"/>
          <a:lstStyle/>
          <a:p>
            <a:pPr marL="457200" indent="-457200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2000" b="1" smtClean="0"/>
              <a:t>Transcriptomics</a:t>
            </a:r>
            <a:r>
              <a:rPr lang="en-US" altLang="en-US" sz="2000" smtClean="0"/>
              <a:t> (MIAME Working Group / MGED)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2000" b="1" smtClean="0"/>
              <a:t>Proteomics</a:t>
            </a:r>
            <a:r>
              <a:rPr lang="en-US" altLang="en-US" sz="2000" smtClean="0"/>
              <a:t> (Proteomics Standards Initiative)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2000" b="1" smtClean="0"/>
              <a:t>Metabolomics</a:t>
            </a:r>
            <a:r>
              <a:rPr lang="en-US" altLang="en-US" sz="2000" smtClean="0"/>
              <a:t> (Metabolomics Standards Initiative)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2000" b="1" smtClean="0"/>
              <a:t>Genomics and Metagenomics</a:t>
            </a:r>
            <a:r>
              <a:rPr lang="en-US" altLang="en-US" sz="2000" smtClean="0"/>
              <a:t> (Genomic Standards Consortium</a:t>
            </a:r>
            <a:r>
              <a:rPr lang="en-US" altLang="en-US" sz="2000" b="1" smtClean="0"/>
              <a:t>)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2000" b="1" i="1" smtClean="0"/>
              <a:t>In Situ</a:t>
            </a:r>
            <a:r>
              <a:rPr lang="en-US" altLang="en-US" sz="2000" b="1" smtClean="0"/>
              <a:t> Hybridization and Immunohistochemistry</a:t>
            </a:r>
            <a:r>
              <a:rPr lang="en-US" altLang="en-US" sz="2000" smtClean="0"/>
              <a:t> (MISFISHIE Working Group)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2000" b="1" smtClean="0"/>
              <a:t>Phylogenetics</a:t>
            </a:r>
            <a:r>
              <a:rPr lang="en-US" altLang="en-US" sz="2000" smtClean="0"/>
              <a:t> (Phylogenetics Community) 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2000" b="1" smtClean="0"/>
              <a:t>RNA Interference</a:t>
            </a:r>
            <a:r>
              <a:rPr lang="en-US" altLang="en-US" sz="2000" smtClean="0"/>
              <a:t> (RNAi Community) 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2000" b="1" smtClean="0"/>
              <a:t>Toxicogenomics</a:t>
            </a:r>
            <a:r>
              <a:rPr lang="en-US" altLang="en-US" sz="2000" smtClean="0"/>
              <a:t> (Toxicogenomics WG) 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2000" b="1" smtClean="0"/>
              <a:t>Environmental Genomics </a:t>
            </a:r>
            <a:r>
              <a:rPr lang="en-US" altLang="en-US" sz="2000" smtClean="0"/>
              <a:t>(Environmental Genomics WG)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2000" b="1" smtClean="0"/>
              <a:t>Nutrigenomics (</a:t>
            </a:r>
            <a:r>
              <a:rPr lang="en-US" altLang="en-US" sz="2000" smtClean="0"/>
              <a:t>Nutrigenomics WG)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2000" b="1" smtClean="0"/>
              <a:t>Flow Cytometry</a:t>
            </a:r>
            <a:r>
              <a:rPr lang="en-US" altLang="en-US" sz="2000" smtClean="0"/>
              <a:t> (Flow Cytometry Community)</a:t>
            </a:r>
          </a:p>
        </p:txBody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3175" y="0"/>
            <a:ext cx="9140825" cy="10048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68614" name="Picture 4" descr="Picture1"/>
          <p:cNvPicPr>
            <a:picLocks noGrp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6" t="24678" r="22154" b="62915"/>
          <a:stretch>
            <a:fillRect/>
          </a:stretch>
        </p:blipFill>
        <p:spPr>
          <a:xfrm>
            <a:off x="2425700" y="25400"/>
            <a:ext cx="4268788" cy="960438"/>
          </a:xfrm>
          <a:noFill/>
        </p:spPr>
      </p:pic>
      <p:sp>
        <p:nvSpPr>
          <p:cNvPr id="68615" name="Text Box 5"/>
          <p:cNvSpPr txBox="1">
            <a:spLocks noChangeArrowheads="1"/>
          </p:cNvSpPr>
          <p:nvPr/>
        </p:nvSpPr>
        <p:spPr bwMode="auto">
          <a:xfrm>
            <a:off x="0" y="981075"/>
            <a:ext cx="91408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2860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smtClean="0">
                <a:solidFill>
                  <a:srgbClr val="CC3300"/>
                </a:solidFill>
              </a:rPr>
              <a:t>MIBBI Foundry communities</a:t>
            </a:r>
          </a:p>
        </p:txBody>
      </p:sp>
    </p:spTree>
    <p:extLst>
      <p:ext uri="{BB962C8B-B14F-4D97-AF65-F5344CB8AC3E}">
        <p14:creationId xmlns:p14="http://schemas.microsoft.com/office/powerpoint/2010/main" val="1101236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152400"/>
            <a:ext cx="8458200" cy="5486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cROP</a:t>
            </a:r>
            <a:r>
              <a:rPr lang="en-US" dirty="0" smtClean="0"/>
              <a:t> (Common Reference Ontologies for Plants)</a:t>
            </a:r>
            <a:endParaRPr lang="en-US" dirty="0"/>
          </a:p>
        </p:txBody>
      </p:sp>
      <p:pic>
        <p:nvPicPr>
          <p:cNvPr id="3074" name="Picture 2" descr="File: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458200" cy="564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5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</a:t>
            </a:r>
            <a:r>
              <a:rPr lang="en-US" dirty="0" smtClean="0"/>
              <a:t>reproduce </a:t>
            </a:r>
            <a:r>
              <a:rPr lang="en-US" dirty="0" smtClean="0"/>
              <a:t>this approach </a:t>
            </a:r>
            <a:r>
              <a:rPr lang="en-US" dirty="0" smtClean="0"/>
              <a:t>to building registries to support terminology standardization in immunology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458200" cy="4267200"/>
          </a:xfrm>
        </p:spPr>
        <p:txBody>
          <a:bodyPr>
            <a:normAutofit/>
          </a:bodyPr>
          <a:lstStyle/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altLang="en-US" sz="3100" dirty="0" smtClean="0"/>
              <a:t>First, survey the field and create a draft list of primary targets 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altLang="en-US" sz="3100" dirty="0" smtClean="0"/>
              <a:t>Antibodies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altLang="en-US" sz="3100" dirty="0" smtClean="0"/>
              <a:t>Cells 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altLang="en-US" sz="3100" dirty="0" smtClean="0"/>
              <a:t>Proteins</a:t>
            </a:r>
          </a:p>
          <a:p>
            <a:pPr lvl="2">
              <a:spcBef>
                <a:spcPts val="200"/>
              </a:spcBef>
              <a:spcAft>
                <a:spcPts val="200"/>
              </a:spcAft>
            </a:pPr>
            <a:r>
              <a:rPr lang="en-US" altLang="en-US" sz="2700" dirty="0" smtClean="0"/>
              <a:t>Cytokines</a:t>
            </a:r>
          </a:p>
          <a:p>
            <a:pPr lvl="3">
              <a:spcBef>
                <a:spcPts val="200"/>
              </a:spcBef>
              <a:spcAft>
                <a:spcPts val="200"/>
              </a:spcAft>
            </a:pPr>
            <a:r>
              <a:rPr lang="en-US" altLang="en-US" sz="2200" dirty="0" smtClean="0"/>
              <a:t>what else</a:t>
            </a:r>
            <a:r>
              <a:rPr lang="en-US" altLang="en-US" sz="2200" dirty="0" smtClean="0"/>
              <a:t>?</a:t>
            </a:r>
            <a:endParaRPr lang="en-US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95191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Principles for inclusion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610600" cy="5410200"/>
          </a:xfrm>
        </p:spPr>
        <p:txBody>
          <a:bodyPr>
            <a:normAutofit fontScale="85000" lnSpcReduction="10000"/>
          </a:bodyPr>
          <a:lstStyle/>
          <a:p>
            <a:pPr marL="971550" lvl="1" indent="-514350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altLang="en-US" dirty="0" smtClean="0"/>
              <a:t>Public domain.</a:t>
            </a:r>
          </a:p>
          <a:p>
            <a:pPr marL="971550" lvl="1" indent="-514350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altLang="en-US" sz="2800" dirty="0" smtClean="0"/>
              <a:t>Unique </a:t>
            </a:r>
            <a:r>
              <a:rPr lang="en-US" altLang="en-US" sz="2800" dirty="0"/>
              <a:t>ID </a:t>
            </a:r>
            <a:r>
              <a:rPr lang="en-US" altLang="en-US" sz="2800" dirty="0" smtClean="0"/>
              <a:t>space.</a:t>
            </a:r>
          </a:p>
          <a:p>
            <a:pPr marL="971550" lvl="1" indent="-514350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altLang="en-US" dirty="0" err="1" smtClean="0"/>
              <a:t>O</a:t>
            </a:r>
            <a:r>
              <a:rPr lang="en-US" altLang="en-US" sz="2800" dirty="0" err="1" smtClean="0"/>
              <a:t>rthogonality</a:t>
            </a:r>
            <a:r>
              <a:rPr lang="en-US" altLang="en-US" dirty="0"/>
              <a:t> </a:t>
            </a:r>
            <a:r>
              <a:rPr lang="en-US" altLang="en-US" dirty="0" smtClean="0"/>
              <a:t>with other registries.</a:t>
            </a:r>
            <a:endParaRPr lang="en-US" altLang="en-US" sz="2800" dirty="0" smtClean="0"/>
          </a:p>
          <a:p>
            <a:pPr marL="971550" lvl="1" indent="-514350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altLang="en-US" sz="2800" dirty="0" smtClean="0"/>
              <a:t>Collaborative development.</a:t>
            </a:r>
          </a:p>
          <a:p>
            <a:pPr marL="971550" lvl="1" indent="-514350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altLang="en-US" sz="2800" dirty="0" smtClean="0"/>
              <a:t>Consistent </a:t>
            </a:r>
            <a:r>
              <a:rPr lang="en-US" altLang="en-US" sz="2800" dirty="0"/>
              <a:t>versioning principles based on permanent </a:t>
            </a:r>
            <a:r>
              <a:rPr lang="en-US" altLang="en-US" sz="2800" dirty="0" smtClean="0"/>
              <a:t>URLs.</a:t>
            </a:r>
          </a:p>
          <a:p>
            <a:pPr marL="971550" lvl="1" indent="-514350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altLang="en-US" dirty="0" smtClean="0"/>
              <a:t>Include </a:t>
            </a:r>
            <a:r>
              <a:rPr lang="en-US" altLang="en-US" dirty="0" smtClean="0"/>
              <a:t>IDs from overarching </a:t>
            </a:r>
            <a:r>
              <a:rPr lang="en-US" altLang="en-US" dirty="0" smtClean="0"/>
              <a:t>ontologies.</a:t>
            </a:r>
          </a:p>
          <a:p>
            <a:pPr marL="971550" lvl="1" indent="-514350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altLang="en-US" dirty="0" smtClean="0"/>
              <a:t>Include IDs from official sources where they exist</a:t>
            </a:r>
            <a:endParaRPr lang="en-US" altLang="en-US" dirty="0" smtClean="0"/>
          </a:p>
          <a:p>
            <a:pPr marL="971550" lvl="1" indent="-514350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altLang="en-US" sz="2800" dirty="0" smtClean="0"/>
              <a:t>Include immunology-relevant synonyms</a:t>
            </a:r>
          </a:p>
          <a:p>
            <a:pPr marL="971550" lvl="1" indent="-514350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altLang="en-US" dirty="0" smtClean="0"/>
              <a:t>Include PMIDs documenting usage</a:t>
            </a:r>
          </a:p>
          <a:p>
            <a:pPr marL="971550" lvl="1" indent="-514350">
              <a:spcBef>
                <a:spcPts val="200"/>
              </a:spcBef>
              <a:spcAft>
                <a:spcPts val="200"/>
              </a:spcAft>
              <a:buFont typeface="Arial" pitchFamily="34" charset="0"/>
              <a:buAutoNum type="arabicPeriod"/>
            </a:pPr>
            <a:r>
              <a:rPr lang="en-US" altLang="en-US" dirty="0" smtClean="0"/>
              <a:t>Establish locus </a:t>
            </a:r>
            <a:r>
              <a:rPr lang="en-US" altLang="en-US" dirty="0"/>
              <a:t>of authority for editorial decisions, help desk, submission of term requests and error and bug </a:t>
            </a:r>
            <a:r>
              <a:rPr lang="en-US" altLang="en-US" dirty="0" smtClean="0"/>
              <a:t>reports</a:t>
            </a:r>
          </a:p>
          <a:p>
            <a:pPr marL="971550" lvl="1" indent="-514350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altLang="en-US" sz="2800" dirty="0" smtClean="0"/>
              <a:t>Include links to </a:t>
            </a:r>
            <a:r>
              <a:rPr lang="en-US" altLang="en-US" sz="2800" dirty="0" err="1" smtClean="0"/>
              <a:t>ImmPort</a:t>
            </a:r>
            <a:r>
              <a:rPr lang="en-US" altLang="en-US" sz="2800" dirty="0" smtClean="0"/>
              <a:t> Study Numbers</a:t>
            </a:r>
            <a:endParaRPr lang="en-US" altLang="en-US" dirty="0"/>
          </a:p>
          <a:p>
            <a:pPr marL="971550" lvl="1" indent="-514350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altLang="en-US" sz="2800" dirty="0" smtClean="0"/>
              <a:t>Advertise the existence of the registry as widely as possible</a:t>
            </a:r>
          </a:p>
        </p:txBody>
      </p:sp>
    </p:spTree>
    <p:extLst>
      <p:ext uri="{BB962C8B-B14F-4D97-AF65-F5344CB8AC3E}">
        <p14:creationId xmlns:p14="http://schemas.microsoft.com/office/powerpoint/2010/main" val="5617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Autofit/>
          </a:bodyPr>
          <a:lstStyle/>
          <a:p>
            <a:r>
              <a:rPr lang="en-US" sz="4800" dirty="0" smtClean="0"/>
              <a:t>Problems to avoid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745163"/>
          </a:xfrm>
        </p:spPr>
        <p:txBody>
          <a:bodyPr>
            <a:normAutofit/>
          </a:bodyPr>
          <a:lstStyle/>
          <a:p>
            <a:r>
              <a:rPr lang="en-US" sz="2900" b="1" dirty="0" smtClean="0"/>
              <a:t>redundancy</a:t>
            </a:r>
            <a:r>
              <a:rPr lang="en-US" sz="2900" dirty="0" smtClean="0"/>
              <a:t> – for each type of biological entity there must be </a:t>
            </a:r>
            <a:r>
              <a:rPr lang="en-US" sz="2900" i="1" dirty="0" smtClean="0"/>
              <a:t>at most </a:t>
            </a:r>
            <a:r>
              <a:rPr lang="en-US" sz="2900" dirty="0" smtClean="0"/>
              <a:t>one registry and one ID for that type </a:t>
            </a:r>
          </a:p>
          <a:p>
            <a:r>
              <a:rPr lang="en-US" sz="2900" b="1" dirty="0" smtClean="0"/>
              <a:t>roach motel </a:t>
            </a:r>
            <a:r>
              <a:rPr lang="en-US" sz="2900" dirty="0" smtClean="0"/>
              <a:t>– all researchers must be able to easily identify what </a:t>
            </a:r>
            <a:r>
              <a:rPr lang="en-US" sz="2900" dirty="0"/>
              <a:t>registries </a:t>
            </a:r>
            <a:r>
              <a:rPr lang="en-US" sz="2900" dirty="0" smtClean="0"/>
              <a:t>exist; registries must provide a single </a:t>
            </a:r>
            <a:r>
              <a:rPr lang="en-US" sz="2900" dirty="0"/>
              <a:t>target for </a:t>
            </a:r>
            <a:r>
              <a:rPr lang="en-US" sz="2900" dirty="0" smtClean="0"/>
              <a:t>bullying, bargaining, training; versioning</a:t>
            </a:r>
          </a:p>
          <a:p>
            <a:r>
              <a:rPr lang="en-US" sz="2900" b="1" dirty="0" err="1"/>
              <a:t>denetworking</a:t>
            </a:r>
            <a:r>
              <a:rPr lang="en-US" sz="2900" b="1" dirty="0"/>
              <a:t> </a:t>
            </a:r>
            <a:r>
              <a:rPr lang="en-US" sz="2900" dirty="0"/>
              <a:t>– sibling types under a given parent are maintained </a:t>
            </a:r>
            <a:r>
              <a:rPr lang="en-US" sz="2900" dirty="0" smtClean="0"/>
              <a:t>together; representations of child types build on representations of parent types</a:t>
            </a:r>
            <a:endParaRPr lang="en-US" sz="2900" dirty="0"/>
          </a:p>
          <a:p>
            <a:r>
              <a:rPr lang="en-US" sz="2900" b="1" dirty="0" smtClean="0"/>
              <a:t>forking</a:t>
            </a:r>
            <a:r>
              <a:rPr lang="en-US" sz="2900" dirty="0" smtClean="0"/>
              <a:t> – registries must be maintained consistently over time under a single authority, the approach to registries must be consistent</a:t>
            </a:r>
          </a:p>
          <a:p>
            <a:endParaRPr lang="en-US" sz="2900" dirty="0" smtClean="0"/>
          </a:p>
        </p:txBody>
      </p:sp>
    </p:spTree>
    <p:extLst>
      <p:ext uri="{BB962C8B-B14F-4D97-AF65-F5344CB8AC3E}">
        <p14:creationId xmlns:p14="http://schemas.microsoft.com/office/powerpoint/2010/main" val="337908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0958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Cytokine Names and Synonyms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2" r="26794" b="9583"/>
          <a:stretch/>
        </p:blipFill>
        <p:spPr bwMode="auto">
          <a:xfrm>
            <a:off x="-34413" y="1295400"/>
            <a:ext cx="9144000" cy="487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49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371600"/>
            <a:ext cx="9067800" cy="5410200"/>
          </a:xfrm>
        </p:spPr>
        <p:txBody>
          <a:bodyPr>
            <a:normAutofit fontScale="85000" lnSpcReduction="10000"/>
          </a:bodyPr>
          <a:lstStyle/>
          <a:p>
            <a:pPr marL="971550" lvl="1" indent="-514350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altLang="en-US" dirty="0" smtClean="0"/>
              <a:t>Public domain.</a:t>
            </a:r>
          </a:p>
          <a:p>
            <a:pPr marL="971550" lvl="1" indent="-514350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altLang="en-US" dirty="0" smtClean="0"/>
              <a:t>Unique ID space.</a:t>
            </a:r>
          </a:p>
          <a:p>
            <a:pPr marL="971550" lvl="1" indent="-514350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altLang="en-US" dirty="0" err="1" smtClean="0"/>
              <a:t>Orthogonality</a:t>
            </a:r>
            <a:r>
              <a:rPr lang="en-US" altLang="en-US" dirty="0" smtClean="0"/>
              <a:t> with other registries.</a:t>
            </a:r>
          </a:p>
          <a:p>
            <a:pPr marL="971550" lvl="1" indent="-514350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altLang="en-US" dirty="0" smtClean="0"/>
              <a:t>Collaborative </a:t>
            </a:r>
            <a:r>
              <a:rPr lang="en-US" altLang="en-US" dirty="0"/>
              <a:t>development.</a:t>
            </a:r>
          </a:p>
          <a:p>
            <a:pPr marL="971550" lvl="1" indent="-514350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altLang="en-US" dirty="0"/>
              <a:t>Consistent versioning principles based on permanent </a:t>
            </a:r>
            <a:r>
              <a:rPr lang="en-US" altLang="en-US" dirty="0" smtClean="0"/>
              <a:t>URIs</a:t>
            </a:r>
            <a:r>
              <a:rPr lang="en-US" altLang="en-US" dirty="0"/>
              <a:t>.</a:t>
            </a:r>
          </a:p>
          <a:p>
            <a:pPr marL="971550" lvl="1" indent="-514350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altLang="en-US" dirty="0"/>
              <a:t>Include IDs from overarching ontologies.</a:t>
            </a:r>
          </a:p>
          <a:p>
            <a:pPr marL="971550" lvl="1" indent="-514350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altLang="en-US" dirty="0"/>
              <a:t>Include IDs from official sources where they exist</a:t>
            </a:r>
          </a:p>
          <a:p>
            <a:pPr marL="971550" lvl="1" indent="-514350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altLang="en-US" dirty="0"/>
              <a:t>Include immunology-relevant synonyms</a:t>
            </a:r>
          </a:p>
          <a:p>
            <a:pPr marL="971550" lvl="1" indent="-514350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altLang="en-US" dirty="0"/>
              <a:t>Include PMIDs documenting usage</a:t>
            </a:r>
          </a:p>
          <a:p>
            <a:pPr marL="971550" lvl="1" indent="-514350">
              <a:spcBef>
                <a:spcPts val="200"/>
              </a:spcBef>
              <a:spcAft>
                <a:spcPts val="200"/>
              </a:spcAft>
              <a:buFont typeface="Arial" pitchFamily="34" charset="0"/>
              <a:buAutoNum type="arabicPeriod"/>
            </a:pPr>
            <a:r>
              <a:rPr lang="en-US" altLang="en-US" dirty="0"/>
              <a:t>Establish locus of authority for editorial decisions, help desk, submission of term requests and error and bug reports</a:t>
            </a:r>
          </a:p>
          <a:p>
            <a:pPr marL="971550" lvl="1" indent="-514350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altLang="en-US" dirty="0"/>
              <a:t>Include links to </a:t>
            </a:r>
            <a:r>
              <a:rPr lang="en-US" altLang="en-US" dirty="0" err="1"/>
              <a:t>ImmPort</a:t>
            </a:r>
            <a:r>
              <a:rPr lang="en-US" altLang="en-US" dirty="0"/>
              <a:t> Study Numbers</a:t>
            </a:r>
          </a:p>
          <a:p>
            <a:pPr marL="971550" lvl="1" indent="-514350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altLang="en-US" dirty="0"/>
              <a:t>Advertise the existence of the registry as widely as possible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92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Collaborative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Benefits already from interaction with the PRO</a:t>
            </a:r>
          </a:p>
          <a:p>
            <a:pPr lvl="1"/>
            <a:r>
              <a:rPr lang="en-US" dirty="0" smtClean="0"/>
              <a:t>PRO cytokine representation improved</a:t>
            </a:r>
          </a:p>
          <a:p>
            <a:pPr lvl="1"/>
            <a:r>
              <a:rPr lang="en-US" dirty="0" smtClean="0"/>
              <a:t>PRO helped to identify other cytokine lists</a:t>
            </a:r>
          </a:p>
          <a:p>
            <a:r>
              <a:rPr lang="en-US" dirty="0"/>
              <a:t>How many cytokine synonym lists have been created so </a:t>
            </a:r>
            <a:r>
              <a:rPr lang="en-US" dirty="0" smtClean="0"/>
              <a:t>far?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8" t="13125" r="15783" b="4166"/>
          <a:stretch/>
        </p:blipFill>
        <p:spPr bwMode="auto">
          <a:xfrm>
            <a:off x="-15240" y="0"/>
            <a:ext cx="9159240" cy="610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43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284605"/>
            <a:ext cx="8229600" cy="5635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http://www.copewithcytokines.org/cope.cgi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8" t="11459" r="1962" b="7708"/>
          <a:stretch/>
        </p:blipFill>
        <p:spPr bwMode="auto">
          <a:xfrm>
            <a:off x="-76200" y="1447800"/>
            <a:ext cx="9220200" cy="419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4. </a:t>
            </a:r>
            <a:r>
              <a:rPr lang="en-US" dirty="0" err="1" smtClean="0"/>
              <a:t>Orthogonality</a:t>
            </a:r>
            <a:r>
              <a:rPr lang="en-US" dirty="0" smtClean="0"/>
              <a:t> with other registries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1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Chalkboard SE Regular"/>
                <a:cs typeface="Chalkboard SE Regular"/>
              </a:rPr>
              <a:t>ImmPort</a:t>
            </a:r>
            <a:r>
              <a:rPr lang="en-US" dirty="0" smtClean="0">
                <a:latin typeface="Chalkboard SE Regular"/>
                <a:cs typeface="Chalkboard SE Regular"/>
              </a:rPr>
              <a:t> Science talk, 1/16/2014</a:t>
            </a:r>
            <a:endParaRPr lang="en-US" dirty="0">
              <a:latin typeface="Chalkboard SE Regular"/>
              <a:cs typeface="Chalkboard SE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Anita </a:t>
            </a:r>
            <a:r>
              <a:rPr lang="en-US" dirty="0" err="1" smtClean="0"/>
              <a:t>Bandrowski</a:t>
            </a:r>
            <a:endParaRPr lang="en-US" dirty="0"/>
          </a:p>
          <a:p>
            <a:r>
              <a:rPr lang="en-US" b="1" dirty="0" smtClean="0"/>
              <a:t>The NIF Antibody Registry</a:t>
            </a:r>
            <a:r>
              <a:rPr lang="en-US" b="1" dirty="0"/>
              <a:t>, fighting dark data, one antibody at a </a:t>
            </a:r>
            <a:r>
              <a:rPr lang="en-US" b="1" dirty="0" smtClean="0"/>
              <a:t>time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013C41"/>
          </a:solidFill>
        </p:spPr>
        <p:txBody>
          <a:bodyPr wrap="square" lIns="91440" tIns="91440" rIns="91440" bIns="91440" rtlCol="0">
            <a:spAutoFit/>
          </a:bodyPr>
          <a:lstStyle/>
          <a:p>
            <a:pPr algn="ctr"/>
            <a:endParaRPr lang="en-US" spc="200" dirty="0">
              <a:solidFill>
                <a:prstClr val="white"/>
              </a:solidFill>
              <a:latin typeface="078MKSDMedium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7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8" t="11459" r="1962" b="7708"/>
          <a:stretch/>
        </p:blipFill>
        <p:spPr bwMode="auto">
          <a:xfrm>
            <a:off x="-228600" y="76200"/>
            <a:ext cx="9372600" cy="426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3733800"/>
            <a:ext cx="9144000" cy="2392363"/>
          </a:xfrm>
          <a:solidFill>
            <a:srgbClr val="FFFF99"/>
          </a:solidFill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hlinkClick r:id="rId3"/>
              </a:rPr>
              <a:t>SUBDICTIONARIES:</a:t>
            </a:r>
            <a:r>
              <a:rPr lang="en-US" dirty="0"/>
              <a:t> Angiogenesis  |  Apoptosis  |  CD Antigens  |  Cell lines  |  Eukaryotic cell types  |  </a:t>
            </a:r>
            <a:r>
              <a:rPr lang="en-US" dirty="0" err="1"/>
              <a:t>Chemokines</a:t>
            </a:r>
            <a:r>
              <a:rPr lang="en-US" dirty="0"/>
              <a:t>  |  </a:t>
            </a:r>
            <a:r>
              <a:rPr lang="en-US" dirty="0" err="1"/>
              <a:t>CytokineTopics</a:t>
            </a:r>
            <a:r>
              <a:rPr lang="en-US" dirty="0"/>
              <a:t>  |  Cytokine Concentrations in Body Fluids  |  Cytokines Interspecies </a:t>
            </a:r>
            <a:r>
              <a:rPr lang="en-US" dirty="0" err="1"/>
              <a:t>Reactivities</a:t>
            </a:r>
            <a:r>
              <a:rPr lang="en-US" dirty="0"/>
              <a:t>  |  Dual identity proteins  |  Hematology  |   Innate Immunity Defense Proteins  |  </a:t>
            </a:r>
            <a:r>
              <a:rPr lang="en-US" dirty="0" err="1"/>
              <a:t>Metalloproteinases</a:t>
            </a:r>
            <a:r>
              <a:rPr lang="en-US" dirty="0"/>
              <a:t>  |  </a:t>
            </a:r>
            <a:r>
              <a:rPr lang="en-US" dirty="0" err="1"/>
              <a:t>Modulins</a:t>
            </a:r>
            <a:r>
              <a:rPr lang="en-US" dirty="0"/>
              <a:t>  |  Protein domains  |  Regulatory peptide factors  |  </a:t>
            </a:r>
            <a:r>
              <a:rPr lang="en-US" dirty="0" err="1"/>
              <a:t>Virokines</a:t>
            </a:r>
            <a:r>
              <a:rPr lang="en-US" dirty="0"/>
              <a:t>  |  </a:t>
            </a:r>
            <a:r>
              <a:rPr lang="en-US" dirty="0" err="1"/>
              <a:t>Viroceptors</a:t>
            </a:r>
            <a:r>
              <a:rPr lang="en-US" dirty="0"/>
              <a:t>  |  Virulence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0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en-US" sz="3600" dirty="0" smtClean="0"/>
              <a:t>5. Consistent versioning principles based on permanent URIs.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“CID_6” needs to be part of a URI that points always to the most updated version</a:t>
            </a:r>
          </a:p>
          <a:p>
            <a:pPr lvl="1"/>
            <a:r>
              <a:rPr lang="en-US" dirty="0" smtClean="0"/>
              <a:t>Cytokine pages?</a:t>
            </a:r>
          </a:p>
          <a:p>
            <a:pPr marL="0" indent="0">
              <a:buNone/>
            </a:pPr>
            <a:r>
              <a:rPr lang="en-US" dirty="0" smtClean="0"/>
              <a:t>All previous versions should continue to exist and to be retrievable via version-specific URIs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1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839200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en-US" sz="3600" dirty="0" smtClean="0"/>
              <a:t>6. Include IDs from overarching ontologies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developing an Inter-Cellular </a:t>
            </a:r>
            <a:r>
              <a:rPr lang="en-US" dirty="0"/>
              <a:t>S</a:t>
            </a:r>
            <a:r>
              <a:rPr lang="en-US" dirty="0" smtClean="0"/>
              <a:t>ignaling Ontology</a:t>
            </a:r>
            <a:r>
              <a:rPr lang="en-US" dirty="0"/>
              <a:t> </a:t>
            </a:r>
            <a:r>
              <a:rPr lang="en-US" dirty="0" smtClean="0"/>
              <a:t>as a joint effort of Buffalo and Tel Aviv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0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10-03 at 9.35.0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1" y="1366146"/>
            <a:ext cx="7467600" cy="545290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" y="0"/>
            <a:ext cx="8839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rtl="0">
              <a:spcBef>
                <a:spcPct val="0"/>
              </a:spcBef>
            </a:pPr>
            <a:r>
              <a:rPr lang="en-US" altLang="en-US" sz="3600" kern="0" dirty="0" smtClean="0">
                <a:solidFill>
                  <a:sysClr val="windowText" lastClr="000000"/>
                </a:solidFill>
              </a:rPr>
              <a:t>ideally via reuse – as </a:t>
            </a:r>
            <a:r>
              <a:rPr lang="en-US" altLang="en-US" sz="3600" kern="0" dirty="0" err="1" smtClean="0">
                <a:solidFill>
                  <a:sysClr val="windowText" lastClr="000000"/>
                </a:solidFill>
              </a:rPr>
              <a:t>ImmPort</a:t>
            </a:r>
            <a:r>
              <a:rPr lang="en-US" altLang="en-US" sz="3600" kern="0" dirty="0" smtClean="0">
                <a:solidFill>
                  <a:sysClr val="windowText" lastClr="000000"/>
                </a:solidFill>
              </a:rPr>
              <a:t> Antibody ontology reuses the Reagent Ontology </a:t>
            </a:r>
            <a:endParaRPr lang="en-US" sz="3600" kern="0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5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10-03 at 9.35.0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06" y="419745"/>
            <a:ext cx="8240189" cy="601705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581400" y="1761067"/>
            <a:ext cx="4538133" cy="4893733"/>
          </a:xfrm>
          <a:prstGeom prst="ellipse">
            <a:avLst/>
          </a:prstGeom>
          <a:solidFill>
            <a:srgbClr val="CCFFCC">
              <a:alpha val="23000"/>
            </a:srgbClr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3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-4-12 Implemented ReO Antibody Model v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224" y="54945"/>
            <a:ext cx="6722229" cy="67481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1479" y="6024919"/>
            <a:ext cx="587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http://</a:t>
            </a:r>
            <a:r>
              <a:rPr lang="en-US" dirty="0" err="1" smtClean="0">
                <a:solidFill>
                  <a:prstClr val="black"/>
                </a:solidFill>
              </a:rPr>
              <a:t>code.google.com/p/reagent</a:t>
            </a:r>
            <a:r>
              <a:rPr lang="en-US" dirty="0" smtClean="0">
                <a:solidFill>
                  <a:prstClr val="black"/>
                </a:solidFill>
              </a:rPr>
              <a:t>-ontology/wiki/Antibodies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2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en-US" sz="3600" dirty="0" smtClean="0"/>
              <a:t>7. Include IDs from official sources where they exist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6700" dirty="0" smtClean="0"/>
              <a:t>Recommendation: Use HGNC and MGI rather than </a:t>
            </a:r>
            <a:r>
              <a:rPr lang="en-US" sz="6700" dirty="0" err="1" smtClean="0"/>
              <a:t>Entrez</a:t>
            </a:r>
            <a:r>
              <a:rPr lang="en-US" sz="6700" dirty="0" smtClean="0"/>
              <a:t> Gene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500" dirty="0" smtClean="0"/>
              <a:t>HGNC provides official names:</a:t>
            </a:r>
            <a:r>
              <a:rPr lang="en-US" sz="4500" dirty="0"/>
              <a:t/>
            </a:r>
            <a:br>
              <a:rPr lang="en-US" sz="4500" dirty="0"/>
            </a:br>
            <a:r>
              <a:rPr lang="en-US" sz="4500" dirty="0">
                <a:hlinkClick r:id="rId2"/>
              </a:rPr>
              <a:t>http://www.genenames.org/genefamilies/a-z</a:t>
            </a:r>
            <a:r>
              <a:rPr lang="en-US" sz="4500" dirty="0"/>
              <a:t/>
            </a:r>
            <a:br>
              <a:rPr lang="en-US" sz="4500" dirty="0"/>
            </a:br>
            <a:r>
              <a:rPr lang="en-US" sz="4500" dirty="0"/>
              <a:t/>
            </a:r>
            <a:br>
              <a:rPr lang="en-US" sz="4500" dirty="0"/>
            </a:br>
            <a:r>
              <a:rPr lang="en-US" sz="4500" dirty="0"/>
              <a:t>including </a:t>
            </a:r>
            <a:r>
              <a:rPr lang="en-US" sz="4500" dirty="0" smtClean="0"/>
              <a:t>cytokines from </a:t>
            </a:r>
            <a:r>
              <a:rPr lang="en-US" sz="4500" dirty="0" err="1" smtClean="0"/>
              <a:t>Copewithcytokines</a:t>
            </a:r>
            <a:r>
              <a:rPr lang="en-US" sz="4500" dirty="0" smtClean="0"/>
              <a:t> resource,  tumor </a:t>
            </a:r>
            <a:r>
              <a:rPr lang="en-US" sz="4500" dirty="0"/>
              <a:t>necrosis factor superfamily </a:t>
            </a:r>
            <a:r>
              <a:rPr lang="en-US" sz="4500" dirty="0" smtClean="0"/>
              <a:t>cytokines , etc.</a:t>
            </a:r>
          </a:p>
          <a:p>
            <a:pPr marL="0" indent="0">
              <a:buNone/>
            </a:pPr>
            <a:r>
              <a:rPr lang="en-US" sz="4500" dirty="0" smtClean="0"/>
              <a:t>MGI provides </a:t>
            </a:r>
            <a:r>
              <a:rPr lang="en-US" sz="4500" dirty="0"/>
              <a:t>coordinated </a:t>
            </a:r>
            <a:r>
              <a:rPr lang="en-US" sz="4500" dirty="0" smtClean="0"/>
              <a:t>official nomenclature for mouse</a:t>
            </a:r>
            <a:r>
              <a:rPr lang="en-US" sz="4500" dirty="0"/>
              <a:t/>
            </a:r>
            <a:br>
              <a:rPr lang="en-US" sz="4500" dirty="0"/>
            </a:br>
            <a:r>
              <a:rPr lang="en-US" sz="4500" dirty="0"/>
              <a:t/>
            </a:r>
            <a:br>
              <a:rPr lang="en-US" sz="4500" dirty="0"/>
            </a:br>
            <a:r>
              <a:rPr lang="en-US" sz="4500" dirty="0"/>
              <a:t>P</a:t>
            </a:r>
            <a:r>
              <a:rPr lang="en-US" sz="4500" dirty="0" smtClean="0"/>
              <a:t>rotein </a:t>
            </a:r>
            <a:r>
              <a:rPr lang="en-US" sz="4500" dirty="0"/>
              <a:t>names </a:t>
            </a:r>
            <a:r>
              <a:rPr lang="en-US" sz="4500" dirty="0" smtClean="0"/>
              <a:t>not standardized </a:t>
            </a:r>
            <a:r>
              <a:rPr lang="en-US" sz="4500" dirty="0"/>
              <a:t>in the same </a:t>
            </a:r>
            <a:r>
              <a:rPr lang="en-US" sz="4500" dirty="0" smtClean="0"/>
              <a:t>way – PRO / </a:t>
            </a:r>
            <a:r>
              <a:rPr lang="en-US" sz="4500" dirty="0" err="1" smtClean="0"/>
              <a:t>UniProt</a:t>
            </a:r>
            <a:r>
              <a:rPr lang="en-US" sz="4500" dirty="0" smtClean="0"/>
              <a:t> collaboration on-going</a:t>
            </a:r>
          </a:p>
        </p:txBody>
      </p:sp>
    </p:spTree>
    <p:extLst>
      <p:ext uri="{BB962C8B-B14F-4D97-AF65-F5344CB8AC3E}">
        <p14:creationId xmlns:p14="http://schemas.microsoft.com/office/powerpoint/2010/main" val="133811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en-US" sz="3200" dirty="0" smtClean="0">
                <a:latin typeface="+mj-lt"/>
              </a:rPr>
              <a:t>12. Advertise the existence of the registry as widely as possible</a:t>
            </a:r>
            <a:endParaRPr lang="en-US" sz="32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Give the artifact a name which will give people confidence that this is a target which will survive through time (e.g. ‘Registry’ rather than ‘List’)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to create a vehicle suitable for bullying publishers, editors, authors …?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2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if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9540"/>
            <a:ext cx="1447800" cy="101346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828800" y="381000"/>
            <a:ext cx="7010400" cy="0"/>
          </a:xfrm>
          <a:prstGeom prst="line">
            <a:avLst/>
          </a:prstGeom>
          <a:ln>
            <a:solidFill>
              <a:srgbClr val="605C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prstClr val="black"/>
                </a:solidFill>
                <a:latin typeface="Chalkboard SE Regular"/>
                <a:ea typeface="+mj-ea"/>
                <a:cs typeface="Chalkboard SE Regular"/>
              </a:rPr>
              <a:t>The problem</a:t>
            </a:r>
            <a:endParaRPr lang="en-US" sz="4400" dirty="0">
              <a:solidFill>
                <a:prstClr val="black"/>
              </a:solidFill>
              <a:latin typeface="Chalkboard SE Regular"/>
              <a:ea typeface="+mj-ea"/>
              <a:cs typeface="Chalkboard SE Regular"/>
            </a:endParaRPr>
          </a:p>
        </p:txBody>
      </p:sp>
      <p:pic>
        <p:nvPicPr>
          <p:cNvPr id="15" name="Picture 14" descr="Picture 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85" y="1295400"/>
            <a:ext cx="7226572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7507509" y="5334000"/>
            <a:ext cx="1712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Paz et al,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J </a:t>
            </a:r>
            <a:r>
              <a:rPr lang="en-US" dirty="0" err="1" smtClean="0">
                <a:solidFill>
                  <a:prstClr val="black"/>
                </a:solidFill>
              </a:rPr>
              <a:t>Neurosci</a:t>
            </a:r>
            <a:r>
              <a:rPr lang="en-US" dirty="0" smtClean="0">
                <a:solidFill>
                  <a:prstClr val="black"/>
                </a:solidFill>
              </a:rPr>
              <a:t>, 2010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248400"/>
            <a:ext cx="9144000" cy="615553"/>
          </a:xfrm>
          <a:prstGeom prst="rect">
            <a:avLst/>
          </a:prstGeom>
          <a:solidFill>
            <a:srgbClr val="013C41"/>
          </a:solidFill>
        </p:spPr>
        <p:txBody>
          <a:bodyPr wrap="square" lIns="91440" tIns="91440" rIns="91440" bIns="91440" rtlCol="0">
            <a:spAutoFit/>
          </a:bodyPr>
          <a:lstStyle/>
          <a:p>
            <a:pPr algn="ctr"/>
            <a:r>
              <a:rPr lang="en-US" sz="2800" b="1" spc="200" dirty="0" smtClean="0">
                <a:solidFill>
                  <a:prstClr val="white"/>
                </a:solidFill>
                <a:latin typeface="078MKSDMediumCondensed" pitchFamily="2" charset="0"/>
              </a:rPr>
              <a:t>with thanks to Anita </a:t>
            </a:r>
            <a:r>
              <a:rPr lang="en-US" sz="2800" b="1" spc="200" dirty="0" err="1" smtClean="0">
                <a:solidFill>
                  <a:prstClr val="white"/>
                </a:solidFill>
                <a:latin typeface="078MKSDMediumCondensed" pitchFamily="2" charset="0"/>
              </a:rPr>
              <a:t>Bendrowski</a:t>
            </a:r>
            <a:r>
              <a:rPr lang="en-US" sz="2800" b="1" spc="200" dirty="0" smtClean="0">
                <a:solidFill>
                  <a:prstClr val="white"/>
                </a:solidFill>
                <a:latin typeface="078MKSDMediumCondensed" pitchFamily="2" charset="0"/>
              </a:rPr>
              <a:t> </a:t>
            </a:r>
            <a:endParaRPr lang="en-US" sz="2800" b="1" spc="200" dirty="0">
              <a:solidFill>
                <a:prstClr val="white"/>
              </a:solidFill>
              <a:latin typeface="078MKSDMedium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1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if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9540"/>
            <a:ext cx="1447800" cy="101346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828800" y="381000"/>
            <a:ext cx="7010400" cy="0"/>
          </a:xfrm>
          <a:prstGeom prst="line">
            <a:avLst/>
          </a:prstGeom>
          <a:ln>
            <a:solidFill>
              <a:srgbClr val="605C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1143000" y="274638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prstClr val="black"/>
                </a:solidFill>
                <a:latin typeface="Chalkboard SE Regular"/>
                <a:ea typeface="+mj-ea"/>
                <a:cs typeface="Chalkboard SE Regular"/>
              </a:rPr>
              <a:t>Now, go find the antibody</a:t>
            </a:r>
            <a:endParaRPr lang="en-US" sz="4400" dirty="0">
              <a:solidFill>
                <a:prstClr val="black"/>
              </a:solidFill>
              <a:latin typeface="Chalkboard SE Regular"/>
              <a:ea typeface="+mj-ea"/>
              <a:cs typeface="Chalkboard SE Regular"/>
            </a:endParaRPr>
          </a:p>
        </p:txBody>
      </p:sp>
      <p:pic>
        <p:nvPicPr>
          <p:cNvPr id="14" name="Content Placeholder 3" descr="Picture 12.png"/>
          <p:cNvPicPr>
            <a:picLocks noChangeAspect="1"/>
          </p:cNvPicPr>
          <p:nvPr/>
        </p:nvPicPr>
        <p:blipFill>
          <a:blip r:embed="rId3"/>
          <a:srcRect l="-17840" r="-17840"/>
          <a:stretch>
            <a:fillRect/>
          </a:stretch>
        </p:blipFill>
        <p:spPr>
          <a:xfrm>
            <a:off x="595754" y="1219200"/>
            <a:ext cx="8590420" cy="472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50292" y="5943600"/>
            <a:ext cx="769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hlinkClick r:id="rId4"/>
              </a:rPr>
              <a:t>http://www.millipore.com/searchsummary.do?tabValue=&amp;q=gfap</a:t>
            </a:r>
            <a:r>
              <a:rPr lang="en-US" dirty="0" smtClean="0">
                <a:solidFill>
                  <a:prstClr val="black"/>
                </a:solidFill>
              </a:rPr>
              <a:t>   Nov 12, 2010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013C41"/>
          </a:solidFill>
        </p:spPr>
        <p:txBody>
          <a:bodyPr wrap="square" lIns="91440" tIns="91440" rIns="91440" bIns="91440" rtlCol="0">
            <a:spAutoFit/>
          </a:bodyPr>
          <a:lstStyle/>
          <a:p>
            <a:pPr algn="ctr"/>
            <a:r>
              <a:rPr lang="en-US" b="1" spc="200" dirty="0">
                <a:solidFill>
                  <a:prstClr val="white"/>
                </a:solidFill>
                <a:latin typeface="078MKSDMediumCondensed" pitchFamily="2" charset="0"/>
              </a:rPr>
              <a:t>with thanks to Anita </a:t>
            </a:r>
            <a:r>
              <a:rPr lang="en-US" b="1" spc="200" dirty="0" err="1">
                <a:solidFill>
                  <a:prstClr val="white"/>
                </a:solidFill>
                <a:latin typeface="078MKSDMediumCondensed" pitchFamily="2" charset="0"/>
              </a:rPr>
              <a:t>Bendrowski</a:t>
            </a:r>
            <a:r>
              <a:rPr lang="en-US" b="1" spc="200" dirty="0">
                <a:solidFill>
                  <a:prstClr val="white"/>
                </a:solidFill>
                <a:latin typeface="078MKSDMediumCondensed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77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if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9540"/>
            <a:ext cx="1447800" cy="101346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828800" y="381000"/>
            <a:ext cx="7010400" cy="0"/>
          </a:xfrm>
          <a:prstGeom prst="line">
            <a:avLst/>
          </a:prstGeom>
          <a:ln>
            <a:solidFill>
              <a:srgbClr val="605C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prstClr val="black"/>
                </a:solidFill>
                <a:latin typeface="Chalkboard SE Regular"/>
                <a:ea typeface="+mj-ea"/>
                <a:cs typeface="Chalkboard SE Regular"/>
              </a:rPr>
              <a:t>Classes of problems</a:t>
            </a:r>
            <a:endParaRPr lang="en-US" sz="4400" dirty="0">
              <a:solidFill>
                <a:prstClr val="black"/>
              </a:solidFill>
              <a:latin typeface="Chalkboard SE Regular"/>
              <a:ea typeface="+mj-ea"/>
              <a:cs typeface="Chalkboard SE Regular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954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halkboard SE Regular"/>
                <a:cs typeface="Chalkboard SE Regular"/>
              </a:rPr>
              <a:t>Insufficient data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prstClr val="black"/>
                </a:solidFill>
                <a:latin typeface="Chalkboard SE Regular"/>
                <a:cs typeface="Chalkboard SE Regular"/>
              </a:rPr>
              <a:t>Which of the </a:t>
            </a:r>
            <a:r>
              <a:rPr lang="en-US" sz="2400" dirty="0" smtClean="0">
                <a:solidFill>
                  <a:prstClr val="black"/>
                </a:solidFill>
                <a:latin typeface="Chalkboard SE Regular"/>
                <a:cs typeface="Chalkboard SE Regular"/>
              </a:rPr>
              <a:t>antibodies in the catalog was </a:t>
            </a:r>
            <a:r>
              <a:rPr lang="en-US" sz="2400" dirty="0" smtClean="0">
                <a:solidFill>
                  <a:prstClr val="black"/>
                </a:solidFill>
                <a:latin typeface="Chalkboard SE Regular"/>
                <a:cs typeface="Chalkboard SE Regular"/>
              </a:rPr>
              <a:t>used in the research reported in the paper?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halkboard SE Regular"/>
                <a:cs typeface="Chalkboard SE Regular"/>
              </a:rPr>
              <a:t>Time dependency of data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prstClr val="black"/>
                </a:solidFill>
                <a:latin typeface="Chalkboard SE Regular"/>
                <a:cs typeface="Chalkboard SE Regular"/>
              </a:rPr>
              <a:t>only some antibodies are listed in the catalog, others that were sold last year </a:t>
            </a:r>
            <a:r>
              <a:rPr lang="en-US" sz="2400" dirty="0" smtClean="0">
                <a:solidFill>
                  <a:prstClr val="black"/>
                </a:solidFill>
                <a:latin typeface="Chalkboard SE Regular"/>
                <a:cs typeface="Chalkboard SE Regular"/>
              </a:rPr>
              <a:t>no </a:t>
            </a:r>
            <a:r>
              <a:rPr lang="en-US" sz="2400" dirty="0" smtClean="0">
                <a:solidFill>
                  <a:prstClr val="black"/>
                </a:solidFill>
                <a:latin typeface="Chalkboard SE Regular"/>
                <a:cs typeface="Chalkboard SE Regular"/>
              </a:rPr>
              <a:t>longer listed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halkboard SE Regular"/>
                <a:cs typeface="Chalkboard SE Regular"/>
              </a:rPr>
              <a:t>Vendor transition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prstClr val="black"/>
                </a:solidFill>
                <a:latin typeface="Chalkboard SE Regular"/>
                <a:cs typeface="Chalkboard SE Regular"/>
              </a:rPr>
              <a:t>If the vendor goes out of business tomorrow, will anyone be able to reproduce the findings in the paper?</a:t>
            </a:r>
            <a:endParaRPr lang="en-US" sz="2800" dirty="0" smtClean="0">
              <a:solidFill>
                <a:prstClr val="black"/>
              </a:solidFill>
              <a:latin typeface="Chalkboard SE Regular"/>
              <a:cs typeface="Chalkboard SE Regular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prstClr val="black"/>
                </a:solidFill>
                <a:latin typeface="Chalkboard SE Regular"/>
                <a:cs typeface="Chalkboard SE Regular"/>
              </a:rPr>
              <a:t>Text mining tools of little use under these conditions</a:t>
            </a:r>
            <a:endParaRPr lang="en-US" sz="3200" dirty="0">
              <a:solidFill>
                <a:prstClr val="black"/>
              </a:solidFill>
              <a:latin typeface="Chalkboard SE Regular"/>
              <a:cs typeface="Chalkboard SE Regular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  <a:latin typeface="Chalkboard SE Regular"/>
              <a:cs typeface="Chalkboard SE Regula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013C41"/>
          </a:solidFill>
        </p:spPr>
        <p:txBody>
          <a:bodyPr wrap="square" lIns="91440" tIns="91440" rIns="91440" bIns="91440" rtlCol="0">
            <a:spAutoFit/>
          </a:bodyPr>
          <a:lstStyle/>
          <a:p>
            <a:pPr algn="ctr"/>
            <a:r>
              <a:rPr lang="en-US" b="1" spc="200" dirty="0">
                <a:solidFill>
                  <a:prstClr val="white"/>
                </a:solidFill>
                <a:latin typeface="078MKSDMediumCondensed" pitchFamily="2" charset="0"/>
              </a:rPr>
              <a:t>with thanks to Anita </a:t>
            </a:r>
            <a:r>
              <a:rPr lang="en-US" b="1" spc="200" dirty="0" err="1" smtClean="0">
                <a:solidFill>
                  <a:prstClr val="white"/>
                </a:solidFill>
                <a:latin typeface="078MKSDMediumCondensed" pitchFamily="2" charset="0"/>
              </a:rPr>
              <a:t>Bendrowski</a:t>
            </a:r>
            <a:endParaRPr lang="en-US" spc="200" dirty="0">
              <a:solidFill>
                <a:prstClr val="white"/>
              </a:solidFill>
              <a:latin typeface="078MKSDMedium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36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if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540"/>
            <a:ext cx="1447800" cy="101346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828800" y="381000"/>
            <a:ext cx="7010400" cy="0"/>
          </a:xfrm>
          <a:prstGeom prst="line">
            <a:avLst/>
          </a:prstGeom>
          <a:ln>
            <a:solidFill>
              <a:srgbClr val="605C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prstClr val="black"/>
                </a:solidFill>
                <a:latin typeface="Chalkboard SE Regular"/>
                <a:ea typeface="+mj-ea"/>
                <a:cs typeface="Chalkboard SE Regular"/>
              </a:rPr>
              <a:t>To solve these problems</a:t>
            </a:r>
            <a:endParaRPr lang="en-US" sz="4400" dirty="0">
              <a:solidFill>
                <a:prstClr val="black"/>
              </a:solidFill>
              <a:latin typeface="Chalkboard SE Regular"/>
              <a:ea typeface="+mj-ea"/>
              <a:cs typeface="Chalkboard SE Regular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534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prstClr val="black"/>
                </a:solidFill>
                <a:latin typeface="Chalkboard SE Regular"/>
                <a:cs typeface="Chalkboard SE Regular"/>
              </a:rPr>
              <a:t>Hitherto: authors have identified antibodies by means of company </a:t>
            </a:r>
            <a:r>
              <a:rPr lang="en-US" sz="3200" dirty="0">
                <a:solidFill>
                  <a:prstClr val="black"/>
                </a:solidFill>
                <a:latin typeface="Chalkboard SE Regular"/>
                <a:cs typeface="Chalkboard SE Regular"/>
              </a:rPr>
              <a:t>name, </a:t>
            </a:r>
            <a:r>
              <a:rPr lang="en-US" sz="3200" dirty="0" smtClean="0">
                <a:solidFill>
                  <a:prstClr val="black"/>
                </a:solidFill>
                <a:latin typeface="Chalkboard SE Regular"/>
                <a:cs typeface="Chalkboard SE Regular"/>
              </a:rPr>
              <a:t>city and state</a:t>
            </a:r>
            <a:endParaRPr lang="en-US" sz="3200" dirty="0">
              <a:solidFill>
                <a:prstClr val="black"/>
              </a:solidFill>
              <a:latin typeface="Chalkboard SE Regular"/>
              <a:cs typeface="Chalkboard SE Regular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halkboard SE Regular"/>
                <a:cs typeface="Chalkboard SE Regular"/>
              </a:rPr>
              <a:t>A</a:t>
            </a:r>
            <a:r>
              <a:rPr lang="en-US" sz="3200" dirty="0" smtClean="0">
                <a:solidFill>
                  <a:prstClr val="black"/>
                </a:solidFill>
                <a:latin typeface="Chalkboard SE Regular"/>
                <a:cs typeface="Chalkboard SE Regular"/>
              </a:rPr>
              <a:t>uthors need to change their ways and identify the antibodies themselves!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prstClr val="black"/>
                </a:solidFill>
                <a:latin typeface="Chalkboard SE Regular"/>
                <a:cs typeface="Chalkboard SE Regular"/>
              </a:rPr>
              <a:t>Publishers, journal editors, funders need to change their ways by requiring such identification (bullying)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prstClr val="black"/>
                </a:solidFill>
                <a:latin typeface="Chalkboard SE Regular"/>
                <a:cs typeface="Chalkboard SE Regular"/>
              </a:rPr>
              <a:t>But </a:t>
            </a:r>
            <a:r>
              <a:rPr lang="en-US" sz="3200" dirty="0" smtClean="0">
                <a:solidFill>
                  <a:prstClr val="black"/>
                </a:solidFill>
                <a:latin typeface="Chalkboard SE Regular"/>
                <a:cs typeface="Chalkboard SE Regular"/>
              </a:rPr>
              <a:t>what does it mean </a:t>
            </a:r>
            <a:r>
              <a:rPr lang="en-US" sz="3200" dirty="0" smtClean="0">
                <a:solidFill>
                  <a:prstClr val="black"/>
                </a:solidFill>
                <a:latin typeface="Chalkboard SE Regular"/>
                <a:cs typeface="Chalkboard SE Regular"/>
              </a:rPr>
              <a:t>to identify </a:t>
            </a:r>
            <a:r>
              <a:rPr lang="en-US" sz="3200" dirty="0" smtClean="0">
                <a:solidFill>
                  <a:prstClr val="black"/>
                </a:solidFill>
                <a:latin typeface="Chalkboard SE Regular"/>
                <a:cs typeface="Chalkboard SE Regular"/>
              </a:rPr>
              <a:t>the antibodies themselves?</a:t>
            </a:r>
            <a:endParaRPr lang="en-US" sz="3200" dirty="0" smtClean="0">
              <a:solidFill>
                <a:prstClr val="black"/>
              </a:solidFill>
              <a:latin typeface="Chalkboard SE Regular"/>
              <a:cs typeface="Chalkboard SE Regular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  <a:latin typeface="Chalkboard SE Regular"/>
              <a:cs typeface="Chalkboard SE Regula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013C41"/>
          </a:solidFill>
        </p:spPr>
        <p:txBody>
          <a:bodyPr wrap="square" lIns="91440" tIns="91440" rIns="91440" bIns="91440" rtlCol="0">
            <a:spAutoFit/>
          </a:bodyPr>
          <a:lstStyle/>
          <a:p>
            <a:pPr algn="ctr"/>
            <a:r>
              <a:rPr lang="en-US" b="1" spc="200" dirty="0">
                <a:solidFill>
                  <a:prstClr val="white"/>
                </a:solidFill>
                <a:latin typeface="078MKSDMediumCondensed" pitchFamily="2" charset="0"/>
              </a:rPr>
              <a:t>with thanks to Anita </a:t>
            </a:r>
            <a:r>
              <a:rPr lang="en-US" b="1" spc="200" dirty="0" err="1">
                <a:solidFill>
                  <a:prstClr val="white"/>
                </a:solidFill>
                <a:latin typeface="078MKSDMediumCondensed" pitchFamily="2" charset="0"/>
              </a:rPr>
              <a:t>Bendrowski</a:t>
            </a:r>
            <a:endParaRPr lang="en-US" spc="200" dirty="0">
              <a:solidFill>
                <a:prstClr val="white"/>
              </a:solidFill>
              <a:latin typeface="078MKSDMedium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63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4-01-15 at 6.08.06 PM.png"/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l="14214" r="4091"/>
          <a:stretch/>
        </p:blipFill>
        <p:spPr>
          <a:xfrm>
            <a:off x="0" y="0"/>
            <a:ext cx="9144000" cy="6432550"/>
          </a:xfrm>
          <a:prstGeom prst="rect">
            <a:avLst/>
          </a:prstGeom>
        </p:spPr>
      </p:pic>
      <p:pic>
        <p:nvPicPr>
          <p:cNvPr id="4" name="Picture 3" descr="nif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29540"/>
            <a:ext cx="1447800" cy="101346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828800" y="381000"/>
            <a:ext cx="7010400" cy="0"/>
          </a:xfrm>
          <a:prstGeom prst="line">
            <a:avLst/>
          </a:prstGeom>
          <a:ln>
            <a:solidFill>
              <a:srgbClr val="605C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prstClr val="black"/>
                </a:solidFill>
                <a:latin typeface="Chalkboard SE Regular"/>
                <a:ea typeface="+mj-ea"/>
                <a:cs typeface="Chalkboard SE Regular"/>
              </a:rPr>
              <a:t>antibodyregistry.org</a:t>
            </a:r>
            <a:endParaRPr lang="en-US" sz="4400" dirty="0">
              <a:solidFill>
                <a:prstClr val="black"/>
              </a:solidFill>
              <a:latin typeface="Chalkboard SE Regular"/>
              <a:ea typeface="+mj-ea"/>
              <a:cs typeface="Chalkboard SE Regular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prstClr val="black"/>
                </a:solidFill>
                <a:latin typeface="Chalkboard SE Regular"/>
                <a:cs typeface="Chalkboard SE Regular"/>
              </a:rPr>
              <a:t>Gather all available data from vendors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prstClr val="black"/>
                </a:solidFill>
                <a:latin typeface="Chalkboard SE Regular"/>
                <a:cs typeface="Chalkboard SE Regular"/>
              </a:rPr>
              <a:t>Assign unique identifiers and keep them stable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prstClr val="black"/>
                </a:solidFill>
                <a:latin typeface="Chalkboard SE Regular"/>
                <a:cs typeface="Chalkboard SE Regular"/>
              </a:rPr>
              <a:t>antibodyregistry.org/AB_12345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prstClr val="black"/>
                </a:solidFill>
                <a:latin typeface="Chalkboard SE Regular"/>
                <a:cs typeface="Chalkboard SE Regular"/>
              </a:rPr>
              <a:t>Remove redundant identifiers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prstClr val="black"/>
                </a:solidFill>
                <a:latin typeface="Chalkboard SE Regular"/>
                <a:cs typeface="Chalkboard SE Regular"/>
              </a:rPr>
              <a:t>Propagandize to bring about a situation where authors use </a:t>
            </a:r>
            <a:r>
              <a:rPr lang="en-US" sz="3200" dirty="0" smtClean="0">
                <a:solidFill>
                  <a:prstClr val="black"/>
                </a:solidFill>
                <a:latin typeface="Chalkboard SE Regular"/>
                <a:cs typeface="Chalkboard SE Regular"/>
              </a:rPr>
              <a:t>AB_ IDs in papers</a:t>
            </a:r>
            <a:endParaRPr lang="en-US" sz="3200" dirty="0" smtClean="0">
              <a:solidFill>
                <a:prstClr val="black"/>
              </a:solidFill>
              <a:latin typeface="Chalkboard SE Regular"/>
              <a:cs typeface="Chalkboard SE Regular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  <a:latin typeface="Chalkboard SE Regular"/>
              <a:cs typeface="Chalkboard SE Regula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013C41"/>
          </a:solidFill>
        </p:spPr>
        <p:txBody>
          <a:bodyPr wrap="square" lIns="91440" tIns="91440" rIns="91440" bIns="91440" rtlCol="0">
            <a:spAutoFit/>
          </a:bodyPr>
          <a:lstStyle/>
          <a:p>
            <a:pPr algn="ctr"/>
            <a:r>
              <a:rPr lang="en-US" b="1" spc="200" dirty="0">
                <a:solidFill>
                  <a:prstClr val="white"/>
                </a:solidFill>
                <a:latin typeface="078MKSDMediumCondensed" pitchFamily="2" charset="0"/>
              </a:rPr>
              <a:t>with thanks to Anita </a:t>
            </a:r>
            <a:r>
              <a:rPr lang="en-US" b="1" spc="200" dirty="0" err="1">
                <a:solidFill>
                  <a:prstClr val="white"/>
                </a:solidFill>
                <a:latin typeface="078MKSDMediumCondensed" pitchFamily="2" charset="0"/>
              </a:rPr>
              <a:t>Bendrowski</a:t>
            </a:r>
            <a:endParaRPr lang="en-US" spc="200" dirty="0">
              <a:solidFill>
                <a:prstClr val="white"/>
              </a:solidFill>
              <a:latin typeface="078MKSDMedium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49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orth_Campus 16">
    <a:dk1>
      <a:srgbClr val="000000"/>
    </a:dk1>
    <a:lt1>
      <a:srgbClr val="FFFFFF"/>
    </a:lt1>
    <a:dk2>
      <a:srgbClr val="FF99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9900"/>
    </a:hlink>
    <a:folHlink>
      <a:srgbClr val="99CC00"/>
    </a:folHlink>
  </a:clrScheme>
  <a:fontScheme name="North_Campus">
    <a:majorFont>
      <a:latin typeface="Times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orth_Campus 16">
    <a:dk1>
      <a:srgbClr val="000000"/>
    </a:dk1>
    <a:lt1>
      <a:srgbClr val="FFFFFF"/>
    </a:lt1>
    <a:dk2>
      <a:srgbClr val="FF99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9900"/>
    </a:hlink>
    <a:folHlink>
      <a:srgbClr val="99CC00"/>
    </a:folHlink>
  </a:clrScheme>
  <a:fontScheme name="North_Campus">
    <a:majorFont>
      <a:latin typeface="Times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31488</TotalTime>
  <Words>1641</Words>
  <Application>Microsoft Office PowerPoint</Application>
  <PresentationFormat>On-screen Show (4:3)</PresentationFormat>
  <Paragraphs>337</Paragraphs>
  <Slides>47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Office Theme</vt:lpstr>
      <vt:lpstr>1_Office Theme</vt:lpstr>
      <vt:lpstr>1_Default Design</vt:lpstr>
      <vt:lpstr>Default Design</vt:lpstr>
      <vt:lpstr>The OBO Foundry approach to ontologies and standards with special reference to cytokines</vt:lpstr>
      <vt:lpstr>A common problem:  Use of terminology in immunology research is poorly standardized </vt:lpstr>
      <vt:lpstr>Synonym lists: three examples</vt:lpstr>
      <vt:lpstr>ImmPort Science talk, 1/16/2014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Organisms Antibodies Software Tools  How to extend this idea across all areas of immunology of importance to ImmPort?  For example: cytokines </vt:lpstr>
      <vt:lpstr>Problems to avoid</vt:lpstr>
      <vt:lpstr>Thesis</vt:lpstr>
      <vt:lpstr>PowerPoint Presentation</vt:lpstr>
      <vt:lpstr>An alternative approach</vt:lpstr>
      <vt:lpstr>PowerPoint Presentation</vt:lpstr>
      <vt:lpstr>PowerPoint Presentation</vt:lpstr>
      <vt:lpstr>PowerPoint Presentation</vt:lpstr>
      <vt:lpstr>GO shares some of the features of the SI System of Units: it provides the base for coordination </vt:lpstr>
      <vt:lpstr>PowerPoint Presentation</vt:lpstr>
      <vt:lpstr>PowerPoint Presentation</vt:lpstr>
      <vt:lpstr>PowerPoint Presentation</vt:lpstr>
      <vt:lpstr>The strategy for creating the OBO Foundry</vt:lpstr>
      <vt:lpstr>OBO Foundry Principles </vt:lpstr>
      <vt:lpstr>Principles (contd.)</vt:lpstr>
      <vt:lpstr>PowerPoint Presentation</vt:lpstr>
      <vt:lpstr>PowerPoint Presentation</vt:lpstr>
      <vt:lpstr>Minimum Information Checklists </vt:lpstr>
      <vt:lpstr>PowerPoint Presentation</vt:lpstr>
      <vt:lpstr>PowerPoint Presentation</vt:lpstr>
      <vt:lpstr>How reproduce this approach to building registries to support terminology standardization in immunology research</vt:lpstr>
      <vt:lpstr>Principles for inclusion</vt:lpstr>
      <vt:lpstr>Problems to avoid</vt:lpstr>
      <vt:lpstr>The Cytokine Names and Synonyms List</vt:lpstr>
      <vt:lpstr>Principles</vt:lpstr>
      <vt:lpstr>4. Collaborative Development</vt:lpstr>
      <vt:lpstr>PowerPoint Presentation</vt:lpstr>
      <vt:lpstr>PowerPoint Presentation</vt:lpstr>
      <vt:lpstr>PowerPoint Presentation</vt:lpstr>
      <vt:lpstr>5. Consistent versioning principles based on permanent URIs.</vt:lpstr>
      <vt:lpstr>6. Include IDs from overarching ontologies</vt:lpstr>
      <vt:lpstr>PowerPoint Presentation</vt:lpstr>
      <vt:lpstr>PowerPoint Presentation</vt:lpstr>
      <vt:lpstr>PowerPoint Presentation</vt:lpstr>
      <vt:lpstr>7. Include IDs from official sources where they exist</vt:lpstr>
      <vt:lpstr>12. Advertise the existence of the registry as widely as possible</vt:lpstr>
    </vt:vector>
  </TitlesOfParts>
  <Company>UCSD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anita</dc:creator>
  <cp:lastModifiedBy>phismith</cp:lastModifiedBy>
  <cp:revision>404</cp:revision>
  <dcterms:created xsi:type="dcterms:W3CDTF">2014-05-15T17:58:58Z</dcterms:created>
  <dcterms:modified xsi:type="dcterms:W3CDTF">2014-06-19T19:04:07Z</dcterms:modified>
</cp:coreProperties>
</file>