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6" r:id="rId2"/>
    <p:sldId id="271" r:id="rId3"/>
    <p:sldId id="269" r:id="rId4"/>
    <p:sldId id="268" r:id="rId5"/>
    <p:sldId id="270" r:id="rId6"/>
    <p:sldId id="272" r:id="rId7"/>
    <p:sldId id="274" r:id="rId8"/>
    <p:sldId id="273" r:id="rId9"/>
    <p:sldId id="275" r:id="rId10"/>
    <p:sldId id="276" r:id="rId11"/>
    <p:sldId id="277" r:id="rId12"/>
    <p:sldId id="278" r:id="rId13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99"/>
    <a:srgbClr val="FFFF99"/>
    <a:srgbClr val="FFFFC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53" autoAdjust="0"/>
  </p:normalViewPr>
  <p:slideViewPr>
    <p:cSldViewPr>
      <p:cViewPr varScale="1">
        <p:scale>
          <a:sx n="107" d="100"/>
          <a:sy n="107" d="100"/>
        </p:scale>
        <p:origin x="-165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46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4E5A9-7278-4B84-9E31-90610B320254}" type="datetimeFigureOut">
              <a:rPr lang="de-DE" smtClean="0"/>
              <a:pPr/>
              <a:t>14.05.2013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23F67-A723-4E0B-B5FB-711226A046FD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4E5A9-7278-4B84-9E31-90610B320254}" type="datetimeFigureOut">
              <a:rPr lang="de-DE" smtClean="0"/>
              <a:pPr/>
              <a:t>14.05.2013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23F67-A723-4E0B-B5FB-711226A046FD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4E5A9-7278-4B84-9E31-90610B320254}" type="datetimeFigureOut">
              <a:rPr lang="de-DE" smtClean="0"/>
              <a:pPr/>
              <a:t>14.05.2013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23F67-A723-4E0B-B5FB-711226A046FD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4E5A9-7278-4B84-9E31-90610B320254}" type="datetimeFigureOut">
              <a:rPr lang="de-DE" smtClean="0"/>
              <a:pPr/>
              <a:t>14.05.2013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23F67-A723-4E0B-B5FB-711226A046FD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4E5A9-7278-4B84-9E31-90610B320254}" type="datetimeFigureOut">
              <a:rPr lang="de-DE" smtClean="0"/>
              <a:pPr/>
              <a:t>14.05.2013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23F67-A723-4E0B-B5FB-711226A046FD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4E5A9-7278-4B84-9E31-90610B320254}" type="datetimeFigureOut">
              <a:rPr lang="de-DE" smtClean="0"/>
              <a:pPr/>
              <a:t>14.05.2013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23F67-A723-4E0B-B5FB-711226A046FD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4E5A9-7278-4B84-9E31-90610B320254}" type="datetimeFigureOut">
              <a:rPr lang="de-DE" smtClean="0"/>
              <a:pPr/>
              <a:t>14.05.2013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23F67-A723-4E0B-B5FB-711226A046FD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4E5A9-7278-4B84-9E31-90610B320254}" type="datetimeFigureOut">
              <a:rPr lang="de-DE" smtClean="0"/>
              <a:pPr/>
              <a:t>14.05.2013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23F67-A723-4E0B-B5FB-711226A046FD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4E5A9-7278-4B84-9E31-90610B320254}" type="datetimeFigureOut">
              <a:rPr lang="de-DE" smtClean="0"/>
              <a:pPr/>
              <a:t>14.05.2013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23F67-A723-4E0B-B5FB-711226A046FD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4E5A9-7278-4B84-9E31-90610B320254}" type="datetimeFigureOut">
              <a:rPr lang="de-DE" smtClean="0"/>
              <a:pPr/>
              <a:t>14.05.2013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23F67-A723-4E0B-B5FB-711226A046FD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4E5A9-7278-4B84-9E31-90610B320254}" type="datetimeFigureOut">
              <a:rPr lang="de-DE" smtClean="0"/>
              <a:pPr/>
              <a:t>14.05.2013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23F67-A723-4E0B-B5FB-711226A046FD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E4E5A9-7278-4B84-9E31-90610B320254}" type="datetimeFigureOut">
              <a:rPr lang="de-DE" smtClean="0"/>
              <a:pPr/>
              <a:t>14.05.2013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823F67-A723-4E0B-B5FB-711226A046FD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Temporally qualified continuants for BFO 2 OWL</a:t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A bottom-up view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827584" y="4268688"/>
            <a:ext cx="7376864" cy="1752600"/>
          </a:xfrm>
        </p:spPr>
        <p:txBody>
          <a:bodyPr/>
          <a:lstStyle/>
          <a:p>
            <a:r>
              <a:rPr lang="en-GB" dirty="0" smtClean="0"/>
              <a:t>Stefan Schulz, Janna Hastings, </a:t>
            </a:r>
            <a:r>
              <a:rPr lang="en-GB" dirty="0" err="1" smtClean="0"/>
              <a:t>Fabian</a:t>
            </a:r>
            <a:r>
              <a:rPr lang="en-GB" dirty="0" smtClean="0"/>
              <a:t> </a:t>
            </a:r>
            <a:r>
              <a:rPr lang="en-GB" dirty="0" err="1" smtClean="0"/>
              <a:t>Neuhaus</a:t>
            </a:r>
            <a:endParaRPr lang="en-GB" dirty="0" smtClean="0"/>
          </a:p>
          <a:p>
            <a:r>
              <a:rPr lang="en-GB" dirty="0"/>
              <a:t>May </a:t>
            </a:r>
            <a:r>
              <a:rPr lang="en-GB" dirty="0" smtClean="0"/>
              <a:t>14, </a:t>
            </a:r>
            <a:r>
              <a:rPr lang="en-GB" dirty="0"/>
              <a:t>2013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Examples</a:t>
            </a:r>
            <a:r>
              <a:rPr lang="de-DE" dirty="0" smtClean="0"/>
              <a:t>, Class </a:t>
            </a:r>
            <a:r>
              <a:rPr lang="de-DE" dirty="0" err="1" smtClean="0"/>
              <a:t>level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86808" cy="4525963"/>
          </a:xfrm>
        </p:spPr>
        <p:txBody>
          <a:bodyPr>
            <a:noAutofit/>
          </a:bodyPr>
          <a:lstStyle/>
          <a:p>
            <a:endParaRPr lang="en-GB" sz="2000" dirty="0" smtClean="0"/>
          </a:p>
          <a:p>
            <a:pPr marL="0" lvl="1" indent="0">
              <a:buNone/>
            </a:pPr>
            <a:r>
              <a:rPr lang="en-GB" sz="2000" dirty="0" smtClean="0"/>
              <a:t>"Each city is always part of </a:t>
            </a:r>
            <a:br>
              <a:rPr lang="en-GB" sz="2000" dirty="0" smtClean="0"/>
            </a:br>
            <a:r>
              <a:rPr lang="en-GB" sz="2000" dirty="0" smtClean="0"/>
              <a:t>some country"</a:t>
            </a:r>
            <a:br>
              <a:rPr lang="en-GB" sz="2000" dirty="0" smtClean="0"/>
            </a:br>
            <a:r>
              <a:rPr lang="en-GB" sz="2000" dirty="0">
                <a:solidFill>
                  <a:schemeClr val="tx2"/>
                </a:solidFill>
                <a:latin typeface="Symbol"/>
                <a:ea typeface="Symbol"/>
                <a:cs typeface="Symbol"/>
              </a:rPr>
              <a:t>"</a:t>
            </a:r>
            <a:r>
              <a:rPr lang="en-GB" sz="2000" dirty="0">
                <a:solidFill>
                  <a:schemeClr val="tx2"/>
                </a:solidFill>
                <a:latin typeface="Times New Roman"/>
                <a:ea typeface="Calibri"/>
              </a:rPr>
              <a:t>a,</a:t>
            </a:r>
            <a:r>
              <a:rPr lang="en-GB" sz="2000" dirty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en-GB" sz="2000" dirty="0">
                <a:solidFill>
                  <a:schemeClr val="tx2"/>
                </a:solidFill>
                <a:latin typeface="Times New Roman"/>
                <a:ea typeface="Calibri"/>
              </a:rPr>
              <a:t>t:</a:t>
            </a:r>
            <a:r>
              <a:rPr lang="en-GB" sz="2000" dirty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Calibri"/>
              </a:rPr>
              <a:t>in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Times New Roman"/>
              </a:rPr>
              <a:t>s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Calibri"/>
              </a:rPr>
              <a:t>t</a:t>
            </a:r>
            <a:r>
              <a:rPr lang="en-GB" sz="2000" dirty="0">
                <a:solidFill>
                  <a:schemeClr val="tx2"/>
                </a:solidFill>
                <a:latin typeface="Times New Roman"/>
                <a:ea typeface="Times New Roman"/>
              </a:rPr>
              <a:t>³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Calibri"/>
              </a:rPr>
              <a:t>(x,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en-GB" sz="2000" i="1" dirty="0" smtClean="0">
                <a:solidFill>
                  <a:schemeClr val="tx2"/>
                </a:solidFill>
                <a:latin typeface="Times New Roman"/>
                <a:ea typeface="Calibri"/>
              </a:rPr>
              <a:t>City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Calibri"/>
              </a:rPr>
              <a:t>,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en-GB" sz="2000" dirty="0">
                <a:solidFill>
                  <a:schemeClr val="tx2"/>
                </a:solidFill>
                <a:latin typeface="Times New Roman"/>
                <a:ea typeface="Calibri"/>
              </a:rPr>
              <a:t>t)</a:t>
            </a:r>
            <a:r>
              <a:rPr lang="en-GB" sz="2000" dirty="0">
                <a:solidFill>
                  <a:schemeClr val="tx2"/>
                </a:solidFill>
                <a:latin typeface="Symbol"/>
                <a:ea typeface="Symbol"/>
                <a:cs typeface="Symbol"/>
              </a:rPr>
              <a:t>®</a:t>
            </a:r>
            <a:r>
              <a:rPr lang="en-GB" sz="2000" dirty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Times New Roman"/>
              </a:rPr>
              <a:t/>
            </a:r>
            <a:br>
              <a:rPr lang="en-GB" sz="2000" dirty="0" smtClean="0">
                <a:solidFill>
                  <a:schemeClr val="tx2"/>
                </a:solidFill>
                <a:latin typeface="Times New Roman"/>
                <a:ea typeface="Times New Roman"/>
              </a:rPr>
            </a:br>
            <a:r>
              <a:rPr lang="en-GB" sz="2000" dirty="0" smtClean="0">
                <a:solidFill>
                  <a:schemeClr val="tx2"/>
                </a:solidFill>
                <a:latin typeface="Times New Roman"/>
                <a:ea typeface="Times New Roman"/>
              </a:rPr>
              <a:t>  </a:t>
            </a:r>
            <a:r>
              <a:rPr lang="en-GB" sz="2000" dirty="0" smtClean="0">
                <a:solidFill>
                  <a:schemeClr val="tx2"/>
                </a:solidFill>
                <a:latin typeface="Symbol"/>
                <a:ea typeface="Symbol"/>
                <a:cs typeface="Symbol"/>
              </a:rPr>
              <a:t>$</a:t>
            </a:r>
            <a:r>
              <a:rPr lang="en-GB" sz="2000" dirty="0">
                <a:solidFill>
                  <a:schemeClr val="tx2"/>
                </a:solidFill>
                <a:latin typeface="Times New Roman"/>
                <a:ea typeface="Calibri"/>
              </a:rPr>
              <a:t>b:</a:t>
            </a:r>
            <a:r>
              <a:rPr lang="en-GB" sz="2000" dirty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Calibri"/>
              </a:rPr>
              <a:t>i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Times New Roman"/>
              </a:rPr>
              <a:t>n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Calibri"/>
              </a:rPr>
              <a:t>s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Times New Roman"/>
              </a:rPr>
              <a:t>t</a:t>
            </a:r>
            <a:r>
              <a:rPr lang="en-GB" sz="2000" dirty="0">
                <a:solidFill>
                  <a:schemeClr val="tx2"/>
                </a:solidFill>
                <a:latin typeface="Times New Roman"/>
                <a:ea typeface="Times New Roman"/>
              </a:rPr>
              <a:t>³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en-GB" sz="2000" dirty="0">
                <a:solidFill>
                  <a:schemeClr val="tx2"/>
                </a:solidFill>
                <a:latin typeface="Times New Roman"/>
                <a:ea typeface="Times New Roman"/>
              </a:rPr>
              <a:t>(</a:t>
            </a:r>
            <a:r>
              <a:rPr lang="en-GB" sz="2000" dirty="0">
                <a:solidFill>
                  <a:schemeClr val="tx2"/>
                </a:solidFill>
                <a:latin typeface="Times New Roman"/>
                <a:ea typeface="Calibri"/>
              </a:rPr>
              <a:t>b,</a:t>
            </a:r>
            <a:r>
              <a:rPr lang="en-GB" sz="2000" dirty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en-GB" sz="2000" i="1" dirty="0" smtClean="0">
                <a:solidFill>
                  <a:schemeClr val="tx2"/>
                </a:solidFill>
                <a:latin typeface="Times New Roman"/>
                <a:ea typeface="Calibri"/>
              </a:rPr>
              <a:t>Country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Calibri"/>
              </a:rPr>
              <a:t>,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en-GB" sz="2000" dirty="0">
                <a:solidFill>
                  <a:schemeClr val="tx2"/>
                </a:solidFill>
                <a:latin typeface="Times New Roman"/>
                <a:ea typeface="Calibri"/>
              </a:rPr>
              <a:t>t)</a:t>
            </a:r>
            <a:r>
              <a:rPr lang="en-GB" sz="2000" dirty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en-GB" sz="2000" dirty="0">
                <a:solidFill>
                  <a:schemeClr val="tx2"/>
                </a:solidFill>
                <a:latin typeface="Symbol"/>
                <a:ea typeface="Symbol"/>
                <a:cs typeface="Symbol"/>
              </a:rPr>
              <a:t>Ù</a:t>
            </a:r>
            <a:r>
              <a:rPr lang="en-GB" sz="2000" dirty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Times New Roman"/>
              </a:rPr>
              <a:t/>
            </a:r>
            <a:br>
              <a:rPr lang="en-GB" sz="2000" dirty="0" smtClean="0">
                <a:solidFill>
                  <a:schemeClr val="tx2"/>
                </a:solidFill>
                <a:latin typeface="Times New Roman"/>
                <a:ea typeface="Times New Roman"/>
              </a:rPr>
            </a:br>
            <a:r>
              <a:rPr lang="en-GB" sz="2000" dirty="0" smtClean="0">
                <a:solidFill>
                  <a:schemeClr val="tx2"/>
                </a:solidFill>
                <a:latin typeface="Times New Roman"/>
                <a:ea typeface="Times New Roman"/>
              </a:rPr>
              <a:t>        part of³ 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Calibri"/>
              </a:rPr>
              <a:t>(x,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Calibri"/>
              </a:rPr>
              <a:t>y,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en-GB" sz="2000" dirty="0">
                <a:solidFill>
                  <a:schemeClr val="tx2"/>
                </a:solidFill>
                <a:latin typeface="Times New Roman"/>
                <a:ea typeface="Calibri"/>
              </a:rPr>
              <a:t>t)</a:t>
            </a:r>
            <a:endParaRPr lang="en-GB" sz="24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GB" sz="2000" dirty="0" smtClean="0">
              <a:sym typeface="Wingdings" pitchFamily="2" charset="2"/>
            </a:endParaRPr>
          </a:p>
          <a:p>
            <a:pPr marL="0" lvl="1" indent="0">
              <a:buNone/>
            </a:pPr>
            <a:r>
              <a:rPr lang="en-GB" sz="2000" dirty="0" smtClean="0">
                <a:sym typeface="Wingdings" pitchFamily="2" charset="2"/>
              </a:rPr>
              <a:t>"Each medieval city has had a</a:t>
            </a:r>
            <a:br>
              <a:rPr lang="en-GB" sz="2000" dirty="0" smtClean="0">
                <a:sym typeface="Wingdings" pitchFamily="2" charset="2"/>
              </a:rPr>
            </a:br>
            <a:r>
              <a:rPr lang="en-GB" sz="2000" dirty="0" smtClean="0">
                <a:sym typeface="Wingdings" pitchFamily="2" charset="2"/>
              </a:rPr>
              <a:t>  city </a:t>
            </a:r>
            <a:r>
              <a:rPr lang="en-GB" sz="2000" dirty="0" smtClean="0">
                <a:sym typeface="Wingdings" pitchFamily="2" charset="2"/>
              </a:rPr>
              <a:t>gate at some time"</a:t>
            </a:r>
            <a:r>
              <a:rPr lang="en-GB" sz="2000" dirty="0" smtClean="0">
                <a:sym typeface="Wingdings" pitchFamily="2" charset="2"/>
              </a:rPr>
              <a:t/>
            </a:r>
            <a:br>
              <a:rPr lang="en-GB" sz="2000" dirty="0" smtClean="0">
                <a:sym typeface="Wingdings" pitchFamily="2" charset="2"/>
              </a:rPr>
            </a:br>
            <a:r>
              <a:rPr lang="en-GB" sz="2000" dirty="0">
                <a:solidFill>
                  <a:schemeClr val="tx2"/>
                </a:solidFill>
                <a:latin typeface="Symbol"/>
                <a:ea typeface="Symbol"/>
                <a:cs typeface="Symbol"/>
              </a:rPr>
              <a:t>"</a:t>
            </a:r>
            <a:r>
              <a:rPr lang="en-GB" sz="2000" dirty="0">
                <a:solidFill>
                  <a:schemeClr val="tx2"/>
                </a:solidFill>
                <a:latin typeface="Times New Roman"/>
                <a:ea typeface="Calibri"/>
              </a:rPr>
              <a:t>a,</a:t>
            </a:r>
            <a:r>
              <a:rPr lang="en-GB" sz="2000" dirty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en-GB" sz="2000" dirty="0">
                <a:solidFill>
                  <a:schemeClr val="tx2"/>
                </a:solidFill>
                <a:latin typeface="Times New Roman"/>
                <a:ea typeface="Calibri"/>
              </a:rPr>
              <a:t>t</a:t>
            </a:r>
            <a:r>
              <a:rPr lang="en-GB" sz="2000" baseline="-25000" dirty="0">
                <a:solidFill>
                  <a:schemeClr val="tx2"/>
                </a:solidFill>
                <a:latin typeface="Times New Roman"/>
                <a:ea typeface="Calibri"/>
              </a:rPr>
              <a:t>1 </a:t>
            </a:r>
            <a:r>
              <a:rPr lang="en-GB" sz="2000" dirty="0">
                <a:solidFill>
                  <a:schemeClr val="tx2"/>
                </a:solidFill>
                <a:latin typeface="Symbol"/>
                <a:ea typeface="Symbol"/>
                <a:cs typeface="Symbol"/>
              </a:rPr>
              <a:t>$</a:t>
            </a:r>
            <a:r>
              <a:rPr lang="en-GB" sz="2000" dirty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en-GB" sz="2000" dirty="0">
                <a:solidFill>
                  <a:schemeClr val="tx2"/>
                </a:solidFill>
                <a:latin typeface="Times New Roman"/>
                <a:ea typeface="Calibri"/>
              </a:rPr>
              <a:t>t</a:t>
            </a:r>
            <a:r>
              <a:rPr lang="en-GB" sz="2000" baseline="-25000" dirty="0">
                <a:solidFill>
                  <a:schemeClr val="tx2"/>
                </a:solidFill>
                <a:latin typeface="Times New Roman"/>
                <a:ea typeface="Calibri"/>
              </a:rPr>
              <a:t>2</a:t>
            </a:r>
            <a:r>
              <a:rPr lang="en-GB" sz="2000" dirty="0">
                <a:solidFill>
                  <a:schemeClr val="tx2"/>
                </a:solidFill>
                <a:latin typeface="Times New Roman"/>
                <a:ea typeface="Calibri"/>
              </a:rPr>
              <a:t>:</a:t>
            </a:r>
            <a:r>
              <a:rPr lang="en-GB" sz="2000" dirty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Calibri"/>
              </a:rPr>
              <a:t>inst</a:t>
            </a:r>
            <a:r>
              <a:rPr lang="en-GB" sz="2000" dirty="0">
                <a:solidFill>
                  <a:schemeClr val="tx2"/>
                </a:solidFill>
                <a:latin typeface="Times New Roman"/>
                <a:ea typeface="Times New Roman"/>
              </a:rPr>
              <a:t>³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Calibri"/>
              </a:rPr>
              <a:t>(x,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en-GB" sz="2000" i="1" dirty="0" err="1" smtClean="0">
                <a:solidFill>
                  <a:schemeClr val="tx2"/>
                </a:solidFill>
                <a:latin typeface="Times New Roman"/>
                <a:ea typeface="Calibri"/>
              </a:rPr>
              <a:t>MCity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Calibri"/>
              </a:rPr>
              <a:t>,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en-GB" sz="2000" dirty="0">
                <a:solidFill>
                  <a:schemeClr val="tx2"/>
                </a:solidFill>
                <a:latin typeface="Times New Roman"/>
                <a:ea typeface="Calibri"/>
              </a:rPr>
              <a:t>t</a:t>
            </a:r>
            <a:r>
              <a:rPr lang="en-GB" sz="2000" baseline="-25000" dirty="0">
                <a:solidFill>
                  <a:schemeClr val="tx2"/>
                </a:solidFill>
                <a:latin typeface="Times New Roman"/>
                <a:ea typeface="Calibri"/>
              </a:rPr>
              <a:t>1</a:t>
            </a:r>
            <a:r>
              <a:rPr lang="en-GB" sz="2000" dirty="0">
                <a:solidFill>
                  <a:schemeClr val="tx2"/>
                </a:solidFill>
                <a:latin typeface="Times New Roman"/>
                <a:ea typeface="Calibri"/>
              </a:rPr>
              <a:t>) </a:t>
            </a:r>
            <a:r>
              <a:rPr lang="en-GB" sz="2000" dirty="0">
                <a:solidFill>
                  <a:schemeClr val="tx2"/>
                </a:solidFill>
                <a:latin typeface="Symbol"/>
                <a:ea typeface="Symbol"/>
                <a:cs typeface="Symbol"/>
              </a:rPr>
              <a:t>Ù </a:t>
            </a:r>
            <a:r>
              <a:rPr lang="en-GB" sz="2000" dirty="0">
                <a:solidFill>
                  <a:schemeClr val="tx2"/>
                </a:solidFill>
                <a:latin typeface="Times New Roman"/>
                <a:ea typeface="Calibri"/>
              </a:rPr>
              <a:t> 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Calibri"/>
              </a:rPr>
              <a:t/>
            </a:r>
            <a:br>
              <a:rPr lang="en-GB" sz="2000" dirty="0" smtClean="0">
                <a:solidFill>
                  <a:schemeClr val="tx2"/>
                </a:solidFill>
                <a:latin typeface="Times New Roman"/>
                <a:ea typeface="Calibri"/>
              </a:rPr>
            </a:br>
            <a:r>
              <a:rPr lang="en-GB" sz="2000" dirty="0" smtClean="0">
                <a:solidFill>
                  <a:schemeClr val="tx2"/>
                </a:solidFill>
                <a:latin typeface="Times New Roman"/>
                <a:ea typeface="Calibri"/>
              </a:rPr>
              <a:t>                  inst</a:t>
            </a:r>
            <a:r>
              <a:rPr lang="en-GB" sz="2000" dirty="0">
                <a:solidFill>
                  <a:schemeClr val="tx2"/>
                </a:solidFill>
                <a:latin typeface="Times New Roman"/>
                <a:ea typeface="Times New Roman"/>
              </a:rPr>
              <a:t>³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Calibri"/>
              </a:rPr>
              <a:t>(x,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en-GB" sz="2000" i="1" dirty="0" err="1">
                <a:solidFill>
                  <a:schemeClr val="tx2"/>
                </a:solidFill>
                <a:latin typeface="Times New Roman"/>
                <a:ea typeface="Calibri"/>
              </a:rPr>
              <a:t>MCity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Calibri"/>
              </a:rPr>
              <a:t>,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en-GB" sz="2000" dirty="0">
                <a:solidFill>
                  <a:schemeClr val="tx2"/>
                </a:solidFill>
                <a:latin typeface="Times New Roman"/>
                <a:ea typeface="Calibri"/>
              </a:rPr>
              <a:t>t</a:t>
            </a:r>
            <a:r>
              <a:rPr lang="en-GB" sz="2000" baseline="-25000" dirty="0">
                <a:solidFill>
                  <a:schemeClr val="tx2"/>
                </a:solidFill>
                <a:latin typeface="Times New Roman"/>
                <a:ea typeface="Calibri"/>
              </a:rPr>
              <a:t>2</a:t>
            </a:r>
            <a:r>
              <a:rPr lang="en-GB" sz="2000" dirty="0">
                <a:solidFill>
                  <a:schemeClr val="tx2"/>
                </a:solidFill>
                <a:latin typeface="Times New Roman"/>
                <a:ea typeface="Calibri"/>
              </a:rPr>
              <a:t>)</a:t>
            </a:r>
            <a:r>
              <a:rPr lang="en-GB" sz="2000" dirty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en-GB" sz="2000" dirty="0">
                <a:solidFill>
                  <a:schemeClr val="tx2"/>
                </a:solidFill>
                <a:latin typeface="Symbol"/>
                <a:ea typeface="Symbol"/>
                <a:cs typeface="Symbol"/>
              </a:rPr>
              <a:t>®</a:t>
            </a:r>
            <a:r>
              <a:rPr lang="en-GB" sz="2000" dirty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Times New Roman"/>
              </a:rPr>
              <a:t/>
            </a:r>
            <a:br>
              <a:rPr lang="en-GB" sz="2000" dirty="0" smtClean="0">
                <a:solidFill>
                  <a:schemeClr val="tx2"/>
                </a:solidFill>
                <a:latin typeface="Times New Roman"/>
                <a:ea typeface="Times New Roman"/>
              </a:rPr>
            </a:br>
            <a:r>
              <a:rPr lang="en-GB" sz="2000" dirty="0" smtClean="0">
                <a:solidFill>
                  <a:schemeClr val="tx2"/>
                </a:solidFill>
                <a:latin typeface="Times New Roman"/>
                <a:ea typeface="Times New Roman"/>
              </a:rPr>
              <a:t>                 </a:t>
            </a:r>
            <a:r>
              <a:rPr lang="en-GB" sz="2000" dirty="0" smtClean="0">
                <a:solidFill>
                  <a:schemeClr val="tx2"/>
                </a:solidFill>
                <a:latin typeface="Symbol"/>
                <a:ea typeface="Symbol"/>
                <a:cs typeface="Symbol"/>
              </a:rPr>
              <a:t>$</a:t>
            </a:r>
            <a:r>
              <a:rPr lang="en-GB" sz="2000" dirty="0">
                <a:solidFill>
                  <a:schemeClr val="tx2"/>
                </a:solidFill>
                <a:latin typeface="Times New Roman"/>
                <a:ea typeface="Times New Roman"/>
              </a:rPr>
              <a:t>b: (</a:t>
            </a:r>
            <a:r>
              <a:rPr lang="en-GB" sz="2000" dirty="0" err="1">
                <a:solidFill>
                  <a:schemeClr val="tx2"/>
                </a:solidFill>
                <a:latin typeface="Times New Roman"/>
                <a:ea typeface="Calibri"/>
              </a:rPr>
              <a:t>inst</a:t>
            </a:r>
            <a:r>
              <a:rPr lang="en-GB" sz="2000" dirty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Calibri"/>
              </a:rPr>
              <a:t>(y,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en-GB" sz="2000" i="1" dirty="0" err="1" smtClean="0">
                <a:solidFill>
                  <a:schemeClr val="tx2"/>
                </a:solidFill>
                <a:latin typeface="Times New Roman"/>
                <a:ea typeface="Calibri"/>
              </a:rPr>
              <a:t>CGate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Calibri"/>
              </a:rPr>
              <a:t>,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en-GB" sz="2000" dirty="0">
                <a:solidFill>
                  <a:schemeClr val="tx2"/>
                </a:solidFill>
                <a:latin typeface="Times New Roman"/>
                <a:ea typeface="Calibri"/>
              </a:rPr>
              <a:t>t</a:t>
            </a:r>
            <a:r>
              <a:rPr lang="en-GB" sz="2000" baseline="-25000" dirty="0">
                <a:solidFill>
                  <a:schemeClr val="tx2"/>
                </a:solidFill>
                <a:latin typeface="Times New Roman"/>
                <a:ea typeface="Calibri"/>
              </a:rPr>
              <a:t>2</a:t>
            </a:r>
            <a:r>
              <a:rPr lang="en-GB" sz="2000" dirty="0">
                <a:solidFill>
                  <a:schemeClr val="tx2"/>
                </a:solidFill>
                <a:latin typeface="Times New Roman"/>
                <a:ea typeface="Calibri"/>
              </a:rPr>
              <a:t>)</a:t>
            </a:r>
            <a:r>
              <a:rPr lang="en-GB" sz="2000" dirty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en-GB" sz="2000" dirty="0">
                <a:solidFill>
                  <a:schemeClr val="tx2"/>
                </a:solidFill>
                <a:latin typeface="Symbol"/>
                <a:ea typeface="Symbol"/>
                <a:cs typeface="Symbol"/>
              </a:rPr>
              <a:t>Ù</a:t>
            </a:r>
            <a:r>
              <a:rPr lang="en-GB" sz="2000" dirty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Times New Roman"/>
              </a:rPr>
              <a:t/>
            </a:r>
            <a:br>
              <a:rPr lang="en-GB" sz="2000" dirty="0" smtClean="0">
                <a:solidFill>
                  <a:schemeClr val="tx2"/>
                </a:solidFill>
                <a:latin typeface="Times New Roman"/>
                <a:ea typeface="Times New Roman"/>
              </a:rPr>
            </a:br>
            <a:r>
              <a:rPr lang="en-GB" sz="2000" dirty="0" smtClean="0">
                <a:solidFill>
                  <a:schemeClr val="tx2"/>
                </a:solidFill>
                <a:latin typeface="Times New Roman"/>
                <a:ea typeface="Times New Roman"/>
              </a:rPr>
              <a:t>                        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Calibri"/>
              </a:rPr>
              <a:t>hasPart</a:t>
            </a:r>
            <a:r>
              <a:rPr lang="en-GB" sz="2000" dirty="0">
                <a:solidFill>
                  <a:schemeClr val="tx2"/>
                </a:solidFill>
                <a:latin typeface="Times New Roman"/>
                <a:ea typeface="Times New Roman"/>
              </a:rPr>
              <a:t>³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Calibri"/>
              </a:rPr>
              <a:t>(x,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Calibri"/>
              </a:rPr>
              <a:t>y,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en-GB" sz="2000" dirty="0">
                <a:solidFill>
                  <a:schemeClr val="tx2"/>
                </a:solidFill>
                <a:latin typeface="Times New Roman"/>
                <a:ea typeface="Calibri"/>
              </a:rPr>
              <a:t>t</a:t>
            </a:r>
            <a:r>
              <a:rPr lang="en-GB" sz="2000" baseline="-25000" dirty="0">
                <a:solidFill>
                  <a:schemeClr val="tx2"/>
                </a:solidFill>
                <a:latin typeface="Times New Roman"/>
                <a:ea typeface="Calibri"/>
              </a:rPr>
              <a:t>1</a:t>
            </a:r>
            <a:r>
              <a:rPr lang="en-GB" sz="2000" dirty="0">
                <a:solidFill>
                  <a:schemeClr val="tx2"/>
                </a:solidFill>
                <a:latin typeface="Times New Roman"/>
                <a:ea typeface="Calibri"/>
              </a:rPr>
              <a:t>))</a:t>
            </a:r>
            <a:endParaRPr lang="en-GB" sz="20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GB" sz="2000" dirty="0">
              <a:sym typeface="Wingdings" pitchFamily="2" charset="2"/>
            </a:endParaRPr>
          </a:p>
          <a:p>
            <a:pPr marL="0" indent="0">
              <a:buNone/>
            </a:pPr>
            <a:endParaRPr lang="en-GB" sz="2000" dirty="0" smtClean="0">
              <a:sym typeface="Wingdings" pitchFamily="2" charset="2"/>
            </a:endParaRPr>
          </a:p>
          <a:p>
            <a:pPr marL="0" indent="0">
              <a:buNone/>
            </a:pPr>
            <a:r>
              <a:rPr lang="en-US" sz="2000" dirty="0" smtClean="0">
                <a:sym typeface="Wingdings" pitchFamily="2" charset="2"/>
              </a:rPr>
              <a:t/>
            </a:r>
            <a:br>
              <a:rPr lang="en-US" sz="2000" dirty="0" smtClean="0">
                <a:sym typeface="Wingdings" pitchFamily="2" charset="2"/>
              </a:rPr>
            </a:br>
            <a:endParaRPr lang="en-GB" sz="2000" dirty="0" smtClean="0">
              <a:sym typeface="Wingdings" pitchFamily="2" charset="2"/>
            </a:endParaRPr>
          </a:p>
        </p:txBody>
      </p:sp>
      <p:sp>
        <p:nvSpPr>
          <p:cNvPr id="4" name="Inhaltsplatzhalter 2"/>
          <p:cNvSpPr txBox="1">
            <a:spLocks/>
          </p:cNvSpPr>
          <p:nvPr/>
        </p:nvSpPr>
        <p:spPr>
          <a:xfrm>
            <a:off x="4572000" y="1988840"/>
            <a:ext cx="4536504" cy="4488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0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City</a:t>
            </a:r>
            <a:r>
              <a:rPr lang="en-GB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subClassOf </a:t>
            </a:r>
            <a:r>
              <a:rPr lang="en-GB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partOf</a:t>
            </a:r>
            <a:r>
              <a:rPr lang="en-GB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some </a:t>
            </a:r>
            <a:r>
              <a:rPr lang="en-GB" sz="20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Country</a:t>
            </a:r>
          </a:p>
          <a:p>
            <a:pPr marL="0" indent="0">
              <a:buNone/>
            </a:pPr>
            <a:endParaRPr lang="en-GB" sz="2000" i="1" dirty="0" smtClean="0">
              <a:solidFill>
                <a:schemeClr val="bg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GB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partOf</a:t>
            </a:r>
            <a:r>
              <a:rPr lang="en-GB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Domain </a:t>
            </a:r>
            <a:r>
              <a:rPr lang="en-GB" sz="20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TQC </a:t>
            </a:r>
            <a:r>
              <a:rPr lang="en-GB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GB" sz="2000" i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0" indent="0">
              <a:buNone/>
            </a:pPr>
            <a:r>
              <a:rPr lang="en-GB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partOf</a:t>
            </a:r>
            <a:r>
              <a:rPr lang="en-GB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Range </a:t>
            </a:r>
            <a:r>
              <a:rPr lang="en-GB" sz="20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TQC </a:t>
            </a:r>
          </a:p>
          <a:p>
            <a:pPr>
              <a:buFont typeface="Wingdings"/>
              <a:buChar char="à"/>
            </a:pPr>
            <a:r>
              <a:rPr lang="en-GB" sz="20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City</a:t>
            </a:r>
            <a:r>
              <a:rPr lang="en-GB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smtClean="0">
                <a:cs typeface="Times New Roman" pitchFamily="18" charset="0"/>
              </a:rPr>
              <a:t>and</a:t>
            </a:r>
            <a:r>
              <a:rPr lang="en-GB" sz="2000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Country</a:t>
            </a:r>
            <a:r>
              <a:rPr lang="en-GB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are </a:t>
            </a:r>
            <a:r>
              <a:rPr lang="en-GB" sz="2000" dirty="0" smtClean="0"/>
              <a:t>classified as </a:t>
            </a:r>
            <a:r>
              <a:rPr lang="en-GB" sz="20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TQC</a:t>
            </a:r>
          </a:p>
          <a:p>
            <a:pPr>
              <a:buFont typeface="Wingdings"/>
              <a:buChar char="à"/>
            </a:pPr>
            <a:endParaRPr lang="en-GB" sz="2000" i="1" dirty="0" smtClean="0">
              <a:solidFill>
                <a:schemeClr val="bg1">
                  <a:lumMod val="50000"/>
                </a:schemeClr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0" indent="0">
              <a:buNone/>
            </a:pPr>
            <a:r>
              <a:rPr lang="en-GB" sz="2000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MCity</a:t>
            </a:r>
            <a:r>
              <a:rPr lang="en-GB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subClassOf </a:t>
            </a:r>
            <a:br>
              <a:rPr lang="en-GB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GB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GB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hasTQC</a:t>
            </a:r>
            <a:r>
              <a:rPr lang="en-GB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some </a:t>
            </a:r>
            <a:br>
              <a:rPr lang="en-GB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GB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                 (</a:t>
            </a:r>
            <a:r>
              <a:rPr lang="en-GB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hasPart</a:t>
            </a:r>
            <a:r>
              <a:rPr lang="en-GB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some </a:t>
            </a:r>
            <a:r>
              <a:rPr lang="en-GB" sz="2000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CGate</a:t>
            </a:r>
            <a:r>
              <a:rPr lang="en-GB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GB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GB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endParaRPr lang="en-GB" sz="20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/>
              <a:buChar char="à"/>
            </a:pPr>
            <a:r>
              <a:rPr lang="en-GB" sz="2000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CGate</a:t>
            </a:r>
            <a:r>
              <a:rPr lang="en-GB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smtClean="0"/>
              <a:t>are classified as </a:t>
            </a:r>
            <a:r>
              <a:rPr lang="en-GB" sz="20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TQC</a:t>
            </a:r>
          </a:p>
          <a:p>
            <a:pPr marL="0" indent="0">
              <a:buNone/>
            </a:pPr>
            <a:endParaRPr lang="en-GB" sz="2000" dirty="0" smtClean="0">
              <a:solidFill>
                <a:schemeClr val="bg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GB" sz="2000" i="1" dirty="0" smtClean="0">
              <a:solidFill>
                <a:schemeClr val="bg1">
                  <a:lumMod val="50000"/>
                </a:schemeClr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</p:txBody>
      </p:sp>
      <p:sp>
        <p:nvSpPr>
          <p:cNvPr id="5" name="Pfeil nach rechts 4"/>
          <p:cNvSpPr/>
          <p:nvPr/>
        </p:nvSpPr>
        <p:spPr>
          <a:xfrm>
            <a:off x="3707904" y="2060848"/>
            <a:ext cx="864096" cy="288032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Pfeil nach rechts 6"/>
          <p:cNvSpPr/>
          <p:nvPr/>
        </p:nvSpPr>
        <p:spPr>
          <a:xfrm>
            <a:off x="3707904" y="4005064"/>
            <a:ext cx="864096" cy="288032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796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Examples</a:t>
            </a:r>
            <a:endParaRPr lang="en-US" dirty="0"/>
          </a:p>
        </p:txBody>
      </p:sp>
      <p:sp>
        <p:nvSpPr>
          <p:cNvPr id="5" name="Inhaltsplatzhalter 2"/>
          <p:cNvSpPr txBox="1">
            <a:spLocks/>
          </p:cNvSpPr>
          <p:nvPr/>
        </p:nvSpPr>
        <p:spPr>
          <a:xfrm>
            <a:off x="323528" y="1340768"/>
            <a:ext cx="8784976" cy="547260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0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City</a:t>
            </a:r>
            <a:r>
              <a:rPr lang="en-GB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subClassOf </a:t>
            </a:r>
            <a:r>
              <a:rPr lang="en-GB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partOf</a:t>
            </a:r>
            <a:r>
              <a:rPr lang="en-GB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some </a:t>
            </a:r>
            <a:r>
              <a:rPr lang="en-GB" sz="20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Country</a:t>
            </a:r>
          </a:p>
          <a:p>
            <a:pPr marL="0" indent="0">
              <a:buNone/>
            </a:pPr>
            <a:r>
              <a:rPr lang="en-GB" sz="20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Country</a:t>
            </a:r>
            <a:r>
              <a:rPr lang="en-GB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subClassOf </a:t>
            </a:r>
            <a:r>
              <a:rPr lang="en-GB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partOf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some </a:t>
            </a:r>
            <a:r>
              <a:rPr lang="en-GB" sz="20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Continent</a:t>
            </a:r>
            <a:endParaRPr lang="en-GB" sz="2000" i="1" dirty="0" smtClean="0">
              <a:solidFill>
                <a:schemeClr val="bg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GB" sz="20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City</a:t>
            </a:r>
            <a:r>
              <a:rPr lang="en-GB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subClassOf </a:t>
            </a:r>
            <a:r>
              <a:rPr lang="en-GB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subClassOf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partOf</a:t>
            </a:r>
            <a:r>
              <a:rPr lang="en-GB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some </a:t>
            </a:r>
            <a:r>
              <a:rPr lang="en-GB" sz="2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Continent</a:t>
            </a:r>
            <a:endParaRPr lang="en-GB" sz="2000" i="1" dirty="0">
              <a:solidFill>
                <a:schemeClr val="bg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GB" sz="10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GB" sz="2000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CityGate</a:t>
            </a:r>
            <a:r>
              <a:rPr lang="en-GB" sz="20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subClassOf </a:t>
            </a:r>
            <a:r>
              <a:rPr lang="en-GB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hasTQC</a:t>
            </a:r>
            <a:r>
              <a:rPr lang="en-GB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some (</a:t>
            </a:r>
            <a:r>
              <a:rPr lang="en-GB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partOf</a:t>
            </a:r>
            <a:r>
              <a:rPr lang="en-GB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some </a:t>
            </a:r>
            <a:r>
              <a:rPr lang="en-GB" sz="20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City</a:t>
            </a:r>
            <a:r>
              <a:rPr lang="en-GB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indent="0">
              <a:buNone/>
            </a:pPr>
            <a:r>
              <a:rPr lang="en-GB" sz="2000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CityGateDoor</a:t>
            </a:r>
            <a:r>
              <a:rPr lang="en-GB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subClassOf </a:t>
            </a:r>
            <a:r>
              <a:rPr lang="en-GB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partOf</a:t>
            </a:r>
            <a:r>
              <a:rPr lang="en-GB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some </a:t>
            </a:r>
            <a:r>
              <a:rPr lang="en-GB" sz="20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CityGate</a:t>
            </a:r>
            <a:r>
              <a:rPr lang="en-GB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GB" sz="20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GB" sz="2000" dirty="0" smtClean="0"/>
              <a:t>Does not entail that </a:t>
            </a:r>
            <a:r>
              <a:rPr lang="en-GB" sz="2000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CityGateDoor</a:t>
            </a:r>
            <a:r>
              <a:rPr lang="en-GB" sz="20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smtClean="0"/>
              <a:t>is part of </a:t>
            </a:r>
            <a:r>
              <a:rPr lang="en-GB" sz="2000" dirty="0" smtClean="0"/>
              <a:t>a city</a:t>
            </a:r>
          </a:p>
          <a:p>
            <a:pPr marL="0" indent="0">
              <a:buNone/>
            </a:pPr>
            <a:endParaRPr lang="en-GB" sz="1000" dirty="0"/>
          </a:p>
          <a:p>
            <a:pPr marL="0" indent="0">
              <a:buNone/>
            </a:pPr>
            <a:r>
              <a:rPr lang="en-GB" sz="2000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CellNucleolus</a:t>
            </a:r>
            <a:r>
              <a:rPr lang="en-GB" sz="20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subClassOf </a:t>
            </a:r>
            <a:r>
              <a:rPr lang="en-GB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partOf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some </a:t>
            </a:r>
            <a:r>
              <a:rPr lang="en-GB" sz="2000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CellNucleus</a:t>
            </a:r>
            <a:endParaRPr lang="en-GB" sz="2000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GB" sz="20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CellNucleus</a:t>
            </a:r>
            <a:r>
              <a:rPr lang="en-GB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subClassOf </a:t>
            </a:r>
            <a:r>
              <a:rPr lang="en-GB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partOf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some </a:t>
            </a:r>
            <a:r>
              <a:rPr lang="en-GB" sz="20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Cell</a:t>
            </a:r>
            <a:endParaRPr lang="en-GB" sz="2000" i="1" dirty="0">
              <a:solidFill>
                <a:schemeClr val="bg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GB" sz="20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CellNucleolus</a:t>
            </a:r>
            <a:r>
              <a:rPr lang="en-GB" sz="2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subClassOf </a:t>
            </a:r>
            <a:r>
              <a:rPr lang="en-GB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partOf</a:t>
            </a:r>
            <a:r>
              <a:rPr lang="en-GB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some </a:t>
            </a:r>
            <a:r>
              <a:rPr lang="en-GB" sz="20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Cell</a:t>
            </a:r>
            <a:endParaRPr lang="en-GB" sz="2000" i="1" dirty="0">
              <a:solidFill>
                <a:schemeClr val="bg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GB" sz="2000" dirty="0" smtClean="0"/>
              <a:t> </a:t>
            </a:r>
            <a:endParaRPr lang="en-GB" sz="1000" dirty="0"/>
          </a:p>
          <a:p>
            <a:pPr marL="0" indent="0">
              <a:buNone/>
            </a:pPr>
            <a:r>
              <a:rPr lang="en-GB" sz="20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Apple 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subClassOf </a:t>
            </a:r>
            <a:r>
              <a:rPr lang="en-GB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hasTQC</a:t>
            </a:r>
            <a:r>
              <a:rPr lang="en-GB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some </a:t>
            </a:r>
            <a:r>
              <a:rPr lang="en-GB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GB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partOf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some </a:t>
            </a:r>
            <a:r>
              <a:rPr lang="en-GB" sz="2000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AppleTree</a:t>
            </a:r>
            <a:r>
              <a:rPr lang="en-GB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GB" sz="2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GB" sz="2000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AppleSeed</a:t>
            </a:r>
            <a:r>
              <a:rPr lang="en-GB" sz="20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subClassOf </a:t>
            </a:r>
            <a:r>
              <a:rPr lang="en-GB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hasTQC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some </a:t>
            </a:r>
            <a:r>
              <a:rPr lang="en-GB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GB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partOf</a:t>
            </a:r>
            <a:r>
              <a:rPr lang="en-GB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some </a:t>
            </a:r>
            <a:r>
              <a:rPr lang="en-GB" sz="20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Apple</a:t>
            </a:r>
            <a:r>
              <a:rPr lang="en-GB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indent="0">
              <a:buNone/>
            </a:pPr>
            <a:r>
              <a:rPr lang="en-GB" sz="2000" dirty="0"/>
              <a:t>Does not entail </a:t>
            </a:r>
            <a:r>
              <a:rPr lang="en-GB" sz="2000" dirty="0" smtClean="0"/>
              <a:t>that part Apple seeds are parts of apple trees</a:t>
            </a:r>
            <a:endParaRPr lang="en-GB" sz="2000" dirty="0"/>
          </a:p>
          <a:p>
            <a:pPr marL="0" indent="0">
              <a:buNone/>
            </a:pPr>
            <a:endParaRPr lang="en-GB" sz="2000" dirty="0">
              <a:solidFill>
                <a:schemeClr val="bg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GB" sz="20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GB" sz="2000" i="1" dirty="0">
              <a:solidFill>
                <a:schemeClr val="bg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GB" sz="20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GB" sz="2000" i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GB" sz="2000" i="1" dirty="0" smtClean="0">
              <a:solidFill>
                <a:schemeClr val="bg1">
                  <a:lumMod val="50000"/>
                </a:schemeClr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</p:txBody>
      </p:sp>
      <p:cxnSp>
        <p:nvCxnSpPr>
          <p:cNvPr id="7" name="Gerade Verbindung 6"/>
          <p:cNvCxnSpPr/>
          <p:nvPr/>
        </p:nvCxnSpPr>
        <p:spPr>
          <a:xfrm>
            <a:off x="395536" y="1988840"/>
            <a:ext cx="45365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feil nach rechts 3"/>
          <p:cNvSpPr/>
          <p:nvPr/>
        </p:nvSpPr>
        <p:spPr>
          <a:xfrm flipH="1">
            <a:off x="6372199" y="1445732"/>
            <a:ext cx="2736303" cy="576064"/>
          </a:xfrm>
          <a:prstGeom prst="rightArrow">
            <a:avLst>
              <a:gd name="adj1" fmla="val 50000"/>
              <a:gd name="adj2" fmla="val 45377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400" dirty="0" smtClean="0">
                <a:solidFill>
                  <a:prstClr val="black"/>
                </a:solidFill>
              </a:rPr>
              <a:t>Permanent generic  relatedness</a:t>
            </a:r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9" name="Pfeil nach rechts 8"/>
          <p:cNvSpPr/>
          <p:nvPr/>
        </p:nvSpPr>
        <p:spPr>
          <a:xfrm flipH="1">
            <a:off x="6372200" y="2276872"/>
            <a:ext cx="2736304" cy="576064"/>
          </a:xfrm>
          <a:prstGeom prst="rightArrow">
            <a:avLst>
              <a:gd name="adj1" fmla="val 50000"/>
              <a:gd name="adj2" fmla="val 45377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400" dirty="0">
                <a:solidFill>
                  <a:prstClr val="black"/>
                </a:solidFill>
              </a:rPr>
              <a:t>Temporary relatedness</a:t>
            </a:r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10" name="Pfeil nach rechts 9"/>
          <p:cNvSpPr/>
          <p:nvPr/>
        </p:nvSpPr>
        <p:spPr>
          <a:xfrm flipH="1">
            <a:off x="6372200" y="2708920"/>
            <a:ext cx="2736303" cy="576064"/>
          </a:xfrm>
          <a:prstGeom prst="rightArrow">
            <a:avLst>
              <a:gd name="adj1" fmla="val 50000"/>
              <a:gd name="adj2" fmla="val 45377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400" dirty="0">
                <a:solidFill>
                  <a:prstClr val="black"/>
                </a:solidFill>
              </a:rPr>
              <a:t>Permanent generic  relatedness</a:t>
            </a:r>
            <a:endParaRPr lang="en-US" sz="1400" dirty="0">
              <a:solidFill>
                <a:prstClr val="black"/>
              </a:solidFill>
            </a:endParaRPr>
          </a:p>
        </p:txBody>
      </p:sp>
      <p:cxnSp>
        <p:nvCxnSpPr>
          <p:cNvPr id="11" name="Gerade Verbindung 10"/>
          <p:cNvCxnSpPr/>
          <p:nvPr/>
        </p:nvCxnSpPr>
        <p:spPr>
          <a:xfrm>
            <a:off x="395536" y="3114334"/>
            <a:ext cx="56166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Pfeil nach rechts 13"/>
          <p:cNvSpPr/>
          <p:nvPr/>
        </p:nvSpPr>
        <p:spPr>
          <a:xfrm flipH="1">
            <a:off x="6372200" y="4725144"/>
            <a:ext cx="2736304" cy="576064"/>
          </a:xfrm>
          <a:prstGeom prst="rightArrow">
            <a:avLst>
              <a:gd name="adj1" fmla="val 50000"/>
              <a:gd name="adj2" fmla="val 45377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400" dirty="0">
                <a:solidFill>
                  <a:prstClr val="black"/>
                </a:solidFill>
              </a:rPr>
              <a:t>Temporary relatedness</a:t>
            </a:r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15" name="Pfeil nach rechts 14"/>
          <p:cNvSpPr/>
          <p:nvPr/>
        </p:nvSpPr>
        <p:spPr>
          <a:xfrm flipH="1">
            <a:off x="6372200" y="5157192"/>
            <a:ext cx="2736304" cy="576064"/>
          </a:xfrm>
          <a:prstGeom prst="rightArrow">
            <a:avLst>
              <a:gd name="adj1" fmla="val 50000"/>
              <a:gd name="adj2" fmla="val 45377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400" dirty="0">
                <a:solidFill>
                  <a:prstClr val="black"/>
                </a:solidFill>
              </a:rPr>
              <a:t>Temporary relatedness</a:t>
            </a:r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16" name="Pfeil nach rechts 15"/>
          <p:cNvSpPr/>
          <p:nvPr/>
        </p:nvSpPr>
        <p:spPr>
          <a:xfrm flipH="1">
            <a:off x="6372200" y="3429000"/>
            <a:ext cx="2736303" cy="576064"/>
          </a:xfrm>
          <a:prstGeom prst="rightArrow">
            <a:avLst>
              <a:gd name="adj1" fmla="val 50000"/>
              <a:gd name="adj2" fmla="val 45377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400" dirty="0">
                <a:solidFill>
                  <a:prstClr val="black"/>
                </a:solidFill>
              </a:rPr>
              <a:t>Permanent generic  relatedness</a:t>
            </a:r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17" name="Pfeil nach rechts 16"/>
          <p:cNvSpPr/>
          <p:nvPr/>
        </p:nvSpPr>
        <p:spPr>
          <a:xfrm flipH="1">
            <a:off x="6372200" y="3861048"/>
            <a:ext cx="2736303" cy="576064"/>
          </a:xfrm>
          <a:prstGeom prst="rightArrow">
            <a:avLst>
              <a:gd name="adj1" fmla="val 50000"/>
              <a:gd name="adj2" fmla="val 45377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400" dirty="0">
                <a:solidFill>
                  <a:prstClr val="black"/>
                </a:solidFill>
              </a:rPr>
              <a:t>Permanent generic  relatedness</a:t>
            </a:r>
            <a:endParaRPr lang="en-US" sz="1400" dirty="0">
              <a:solidFill>
                <a:prstClr val="black"/>
              </a:solidFill>
            </a:endParaRPr>
          </a:p>
        </p:txBody>
      </p:sp>
      <p:cxnSp>
        <p:nvCxnSpPr>
          <p:cNvPr id="18" name="Gerade Verbindung 17"/>
          <p:cNvCxnSpPr/>
          <p:nvPr/>
        </p:nvCxnSpPr>
        <p:spPr>
          <a:xfrm>
            <a:off x="395536" y="4221088"/>
            <a:ext cx="56166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20591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1540217" y="2060848"/>
            <a:ext cx="554462" cy="216024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Pfeil nach rechts 6"/>
          <p:cNvSpPr/>
          <p:nvPr/>
        </p:nvSpPr>
        <p:spPr>
          <a:xfrm>
            <a:off x="3563888" y="2060848"/>
            <a:ext cx="864096" cy="288032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hteck 8"/>
          <p:cNvSpPr/>
          <p:nvPr/>
        </p:nvSpPr>
        <p:spPr>
          <a:xfrm>
            <a:off x="6875031" y="1952344"/>
            <a:ext cx="554462" cy="216024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hteck 9"/>
          <p:cNvSpPr/>
          <p:nvPr/>
        </p:nvSpPr>
        <p:spPr>
          <a:xfrm>
            <a:off x="7285477" y="2492896"/>
            <a:ext cx="670899" cy="216024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hteck 10"/>
          <p:cNvSpPr/>
          <p:nvPr/>
        </p:nvSpPr>
        <p:spPr>
          <a:xfrm>
            <a:off x="2101655" y="2060356"/>
            <a:ext cx="737989" cy="216024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hteck 11"/>
          <p:cNvSpPr/>
          <p:nvPr/>
        </p:nvSpPr>
        <p:spPr>
          <a:xfrm>
            <a:off x="2865410" y="2060848"/>
            <a:ext cx="554462" cy="216024"/>
          </a:xfrm>
          <a:prstGeom prst="rect">
            <a:avLst/>
          </a:prstGeom>
          <a:solidFill>
            <a:srgbClr val="CCFF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hteck 12"/>
          <p:cNvSpPr/>
          <p:nvPr/>
        </p:nvSpPr>
        <p:spPr>
          <a:xfrm>
            <a:off x="7135340" y="2213248"/>
            <a:ext cx="609908" cy="216024"/>
          </a:xfrm>
          <a:prstGeom prst="rect">
            <a:avLst/>
          </a:prstGeom>
          <a:solidFill>
            <a:srgbClr val="CCFF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hteck 13"/>
          <p:cNvSpPr/>
          <p:nvPr/>
        </p:nvSpPr>
        <p:spPr>
          <a:xfrm>
            <a:off x="6997445" y="1700808"/>
            <a:ext cx="554462" cy="216024"/>
          </a:xfrm>
          <a:prstGeom prst="rect">
            <a:avLst/>
          </a:prstGeom>
          <a:solidFill>
            <a:srgbClr val="CCFF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Consistency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A-boxes</a:t>
            </a:r>
            <a:endParaRPr lang="en-US" dirty="0"/>
          </a:p>
        </p:txBody>
      </p:sp>
      <p:sp>
        <p:nvSpPr>
          <p:cNvPr id="5" name="Inhaltsplatzhalt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328592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endParaRPr lang="en-GB" sz="18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GB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r0: partOf</a:t>
            </a:r>
            <a:r>
              <a:rPr lang="en-GB" sz="1800" dirty="0" smtClean="0">
                <a:solidFill>
                  <a:schemeClr val="tx2"/>
                </a:solidFill>
                <a:latin typeface="Times New Roman"/>
                <a:ea typeface="Times New Roman"/>
              </a:rPr>
              <a:t>³</a:t>
            </a:r>
            <a:r>
              <a:rPr lang="en-GB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GB" sz="1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Lviv</a:t>
            </a:r>
            <a:r>
              <a:rPr lang="en-GB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Austria, 1900</a:t>
            </a:r>
            <a:r>
              <a:rPr lang="en-GB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indent="0">
              <a:lnSpc>
                <a:spcPct val="150000"/>
              </a:lnSpc>
              <a:buNone/>
            </a:pPr>
            <a:endParaRPr lang="en-GB" sz="1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GB" sz="1800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en-GB" sz="1800" dirty="0" smtClean="0"/>
              <a:t>One ternary relation </a:t>
            </a:r>
            <a:r>
              <a:rPr lang="en-GB" sz="1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rel</a:t>
            </a:r>
            <a:r>
              <a:rPr lang="en-GB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(a, b, t) </a:t>
            </a:r>
            <a:r>
              <a:rPr lang="en-GB" sz="1800" dirty="0" smtClean="0"/>
              <a:t> is translated into a set of five binary relations.</a:t>
            </a:r>
          </a:p>
          <a:p>
            <a:pPr marL="0" indent="0">
              <a:lnSpc>
                <a:spcPct val="150000"/>
              </a:lnSpc>
              <a:buNone/>
            </a:pPr>
            <a:endParaRPr lang="en-GB" sz="1800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en-GB" sz="1800" dirty="0" smtClean="0"/>
              <a:t>   </a:t>
            </a:r>
            <a:endParaRPr lang="en-GB" sz="1800" dirty="0"/>
          </a:p>
          <a:p>
            <a:pPr marL="0" indent="0">
              <a:lnSpc>
                <a:spcPct val="150000"/>
              </a:lnSpc>
              <a:buNone/>
            </a:pPr>
            <a:endParaRPr lang="en-GB" sz="18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GB" sz="18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GB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lnSpc>
                <a:spcPct val="150000"/>
              </a:lnSpc>
              <a:buNone/>
            </a:pPr>
            <a:endParaRPr lang="en-GB" sz="1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0" indent="0">
              <a:lnSpc>
                <a:spcPct val="150000"/>
              </a:lnSpc>
              <a:buNone/>
            </a:pPr>
            <a:endParaRPr lang="en-GB" sz="18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</p:txBody>
      </p:sp>
      <p:sp>
        <p:nvSpPr>
          <p:cNvPr id="6" name="Inhaltsplatzhalter 2"/>
          <p:cNvSpPr txBox="1">
            <a:spLocks/>
          </p:cNvSpPr>
          <p:nvPr/>
        </p:nvSpPr>
        <p:spPr>
          <a:xfrm>
            <a:off x="4572000" y="1412777"/>
            <a:ext cx="4186808" cy="1728191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r1: </a:t>
            </a:r>
            <a:r>
              <a:rPr lang="en-GB" sz="1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partOf</a:t>
            </a:r>
            <a:r>
              <a:rPr lang="en-GB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(Lviv@1900, Austria@1900)</a:t>
            </a:r>
            <a:br>
              <a:rPr lang="en-GB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GB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r2: </a:t>
            </a:r>
            <a:r>
              <a:rPr lang="en-GB" sz="1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hasTime</a:t>
            </a:r>
            <a:r>
              <a:rPr lang="en-GB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(Lviv@1900, 1900)</a:t>
            </a:r>
            <a:br>
              <a:rPr lang="en-GB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GB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r3: </a:t>
            </a:r>
            <a:r>
              <a:rPr lang="en-GB" sz="1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hasCont</a:t>
            </a:r>
            <a:r>
              <a:rPr lang="en-GB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(</a:t>
            </a:r>
            <a:r>
              <a:rPr lang="en-GB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Lviv@1900, </a:t>
            </a:r>
            <a:r>
              <a:rPr lang="en-GB" sz="1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Lviv</a:t>
            </a:r>
            <a:r>
              <a:rPr lang="en-GB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GB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GB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GB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r4: </a:t>
            </a:r>
            <a:r>
              <a:rPr lang="en-GB" sz="1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hasTime</a:t>
            </a:r>
            <a:r>
              <a:rPr lang="en-GB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(Austria@1900</a:t>
            </a:r>
            <a:r>
              <a:rPr lang="en-GB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1900)</a:t>
            </a:r>
            <a:br>
              <a:rPr lang="en-GB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GB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r5: </a:t>
            </a:r>
            <a:r>
              <a:rPr lang="en-GB" sz="1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hasCont</a:t>
            </a:r>
            <a:r>
              <a:rPr lang="en-GB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(</a:t>
            </a:r>
            <a:r>
              <a:rPr lang="en-GB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Austria@1900, Austria)</a:t>
            </a:r>
            <a:r>
              <a:rPr lang="en-GB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/>
            </a:r>
            <a:br>
              <a:rPr lang="en-GB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</a:br>
            <a:endParaRPr lang="en-GB" sz="1800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0" indent="0">
              <a:buNone/>
            </a:pPr>
            <a:endParaRPr lang="en-GB" sz="18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</p:txBody>
      </p:sp>
      <p:sp>
        <p:nvSpPr>
          <p:cNvPr id="19" name="Inhaltsplatzhalter 2"/>
          <p:cNvSpPr txBox="1">
            <a:spLocks/>
          </p:cNvSpPr>
          <p:nvPr/>
        </p:nvSpPr>
        <p:spPr>
          <a:xfrm>
            <a:off x="467544" y="3933057"/>
            <a:ext cx="7992888" cy="259228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r1: </a:t>
            </a:r>
            <a:r>
              <a:rPr lang="en-GB" sz="1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rel</a:t>
            </a:r>
            <a:r>
              <a:rPr lang="en-GB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(a @ t, b @ t)</a:t>
            </a:r>
            <a:r>
              <a:rPr lang="en-GB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GB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GB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r2: </a:t>
            </a:r>
            <a:r>
              <a:rPr lang="en-GB" sz="1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hasTime</a:t>
            </a:r>
            <a:r>
              <a:rPr lang="en-GB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(a @ t, </a:t>
            </a:r>
            <a:r>
              <a:rPr lang="en-GB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t)</a:t>
            </a:r>
            <a:r>
              <a:rPr lang="en-GB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GB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GB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r3: </a:t>
            </a:r>
            <a:r>
              <a:rPr lang="en-GB" sz="1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hasCont</a:t>
            </a:r>
            <a:r>
              <a:rPr lang="en-GB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(</a:t>
            </a:r>
            <a:r>
              <a:rPr lang="en-GB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 @ t, a)</a:t>
            </a:r>
            <a:r>
              <a:rPr lang="en-GB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GB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GB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r4: </a:t>
            </a:r>
            <a:r>
              <a:rPr lang="en-GB" sz="1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hasTime</a:t>
            </a:r>
            <a:r>
              <a:rPr lang="en-GB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(b @ t , t)</a:t>
            </a:r>
            <a:r>
              <a:rPr lang="en-GB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GB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GB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r5: </a:t>
            </a:r>
            <a:r>
              <a:rPr lang="en-GB" sz="1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hasCont</a:t>
            </a:r>
            <a:r>
              <a:rPr lang="en-GB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(</a:t>
            </a:r>
            <a:r>
              <a:rPr lang="en-GB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 @ t, b)</a:t>
            </a:r>
          </a:p>
          <a:p>
            <a:pPr marL="0" indent="0">
              <a:buNone/>
            </a:pPr>
            <a:endParaRPr lang="en-GB" sz="18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0" indent="0">
              <a:buNone/>
            </a:pPr>
            <a:r>
              <a:rPr lang="en-GB" sz="1800" dirty="0">
                <a:sym typeface="Wingdings" pitchFamily="2" charset="2"/>
              </a:rPr>
              <a:t>OWL </a:t>
            </a:r>
            <a:r>
              <a:rPr lang="en-GB" sz="1800" dirty="0" smtClean="0">
                <a:sym typeface="Wingdings" pitchFamily="2" charset="2"/>
              </a:rPr>
              <a:t>Rule for consistency checking:</a:t>
            </a:r>
            <a:r>
              <a:rPr lang="en-GB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/>
            </a:r>
            <a:br>
              <a:rPr lang="en-GB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</a:br>
            <a:r>
              <a:rPr lang="fr-FR" sz="1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TemporallyQualifiedContinuant</a:t>
            </a:r>
            <a:r>
              <a:rPr lang="fr-FR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(?x), </a:t>
            </a:r>
            <a:r>
              <a:rPr lang="fr-FR" sz="1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TemporallyQualifiedContinuant</a:t>
            </a:r>
            <a:r>
              <a:rPr lang="fr-FR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(?y), </a:t>
            </a:r>
            <a:r>
              <a:rPr lang="fr-FR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fr-FR" sz="1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hasTime</a:t>
            </a:r>
            <a:r>
              <a:rPr lang="fr-FR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(?</a:t>
            </a:r>
            <a:r>
              <a:rPr lang="fr-FR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x,?t1), </a:t>
            </a:r>
            <a:r>
              <a:rPr lang="fr-FR" sz="1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hasTime</a:t>
            </a:r>
            <a:r>
              <a:rPr lang="fr-FR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(?y,?t2), </a:t>
            </a:r>
            <a:r>
              <a:rPr lang="fr-FR" sz="1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topObjectProperty</a:t>
            </a:r>
            <a:r>
              <a:rPr lang="fr-FR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(?</a:t>
            </a:r>
            <a:r>
              <a:rPr lang="fr-FR" sz="1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x,?y</a:t>
            </a:r>
            <a:r>
              <a:rPr lang="fr-FR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- &gt; </a:t>
            </a:r>
            <a:r>
              <a:rPr lang="fr-FR" sz="1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equal</a:t>
            </a:r>
            <a:r>
              <a:rPr lang="fr-FR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(?t1,?t2)</a:t>
            </a:r>
            <a:endParaRPr lang="en-GB" sz="1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0" indent="0">
              <a:buNone/>
            </a:pPr>
            <a:endParaRPr lang="en-GB" sz="1800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0" indent="0">
              <a:buNone/>
            </a:pPr>
            <a:endParaRPr lang="en-GB" sz="18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0251136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http://www.emersonkent.com/images/austria_hungary_1911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472"/>
          <a:stretch/>
        </p:blipFill>
        <p:spPr>
          <a:xfrm>
            <a:off x="209999" y="15875"/>
            <a:ext cx="8738549" cy="6874461"/>
          </a:xfrm>
          <a:prstGeom prst="rect">
            <a:avLst/>
          </a:prstGeom>
        </p:spPr>
      </p:pic>
      <p:sp>
        <p:nvSpPr>
          <p:cNvPr id="6" name="Rechteck 5"/>
          <p:cNvSpPr/>
          <p:nvPr/>
        </p:nvSpPr>
        <p:spPr>
          <a:xfrm>
            <a:off x="2286000" y="2690336"/>
            <a:ext cx="4572000" cy="135421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sz="160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Львів</a:t>
            </a:r>
          </a:p>
          <a:p>
            <a:r>
              <a:rPr lang="en-GB" sz="160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Lviv  </a:t>
            </a:r>
          </a:p>
          <a:p>
            <a:r>
              <a:rPr lang="en-GB" sz="160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L’viv, </a:t>
            </a:r>
          </a:p>
          <a:p>
            <a:r>
              <a:rPr lang="en-GB" sz="160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Lwów</a:t>
            </a:r>
          </a:p>
          <a:p>
            <a:r>
              <a:rPr lang="en-GB" sz="160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Lemberg</a:t>
            </a:r>
            <a:endParaRPr lang="en-GB" sz="1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" name="Ellipse 7"/>
          <p:cNvSpPr/>
          <p:nvPr/>
        </p:nvSpPr>
        <p:spPr>
          <a:xfrm>
            <a:off x="7308304" y="1052736"/>
            <a:ext cx="144016" cy="14401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e Legende 6"/>
          <p:cNvSpPr/>
          <p:nvPr/>
        </p:nvSpPr>
        <p:spPr>
          <a:xfrm>
            <a:off x="7092280" y="476672"/>
            <a:ext cx="1368152" cy="576064"/>
          </a:xfrm>
          <a:prstGeom prst="wedgeEllipseCallout">
            <a:avLst>
              <a:gd name="adj1" fmla="val -31215"/>
              <a:gd name="adj2" fmla="val 62500"/>
            </a:avLst>
          </a:prstGeom>
          <a:solidFill>
            <a:srgbClr val="FFFFFF">
              <a:alpha val="7882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900"/>
              </a:lnSpc>
            </a:pPr>
            <a:r>
              <a:rPr lang="en-GB" sz="120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Львів, Lviv, L’viv, Lwów, לעמבערג</a:t>
            </a:r>
          </a:p>
          <a:p>
            <a:pPr algn="ctr">
              <a:lnSpc>
                <a:spcPts val="900"/>
              </a:lnSpc>
            </a:pPr>
            <a:r>
              <a:rPr lang="en-GB" sz="120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Lemberg</a:t>
            </a:r>
            <a:endParaRPr lang="en-GB" sz="1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3268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Relations between continuants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Binary relations between </a:t>
            </a:r>
            <a:r>
              <a:rPr lang="en-GB" dirty="0" err="1" smtClean="0"/>
              <a:t>occurrents</a:t>
            </a:r>
            <a:r>
              <a:rPr lang="en-GB" dirty="0" smtClean="0"/>
              <a:t> non-ambiguous:</a:t>
            </a:r>
          </a:p>
          <a:p>
            <a:pPr marL="457200" lvl="1" indent="0">
              <a:buNone/>
            </a:pPr>
            <a:r>
              <a:rPr lang="en-GB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partOf</a:t>
            </a:r>
            <a:r>
              <a:rPr lang="en-GB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GB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Battle_of_Stalingrad</a:t>
            </a:r>
            <a:r>
              <a:rPr lang="en-GB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Second_World_War</a:t>
            </a:r>
            <a:r>
              <a:rPr lang="en-GB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en-GB" dirty="0" smtClean="0"/>
              <a:t>Binary relations between continuants ambiguous:</a:t>
            </a:r>
          </a:p>
          <a:p>
            <a:pPr marL="457200" lvl="1" indent="0">
              <a:buNone/>
            </a:pPr>
            <a:r>
              <a:rPr lang="en-GB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partOf</a:t>
            </a:r>
            <a:r>
              <a:rPr lang="en-GB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GB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Lviv</a:t>
            </a:r>
            <a:r>
              <a:rPr lang="en-GB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Poland) </a:t>
            </a:r>
          </a:p>
          <a:p>
            <a:r>
              <a:rPr lang="en-GB" dirty="0" smtClean="0"/>
              <a:t>Ternary relations between continuants non-ambiguous:</a:t>
            </a:r>
          </a:p>
          <a:p>
            <a:pPr marL="457200" lvl="1" indent="0">
              <a:buNone/>
            </a:pPr>
            <a:r>
              <a:rPr lang="en-GB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partOf</a:t>
            </a:r>
            <a:r>
              <a:rPr lang="en-GB" dirty="0">
                <a:solidFill>
                  <a:schemeClr val="tx2"/>
                </a:solidFill>
                <a:latin typeface="Times New Roman"/>
                <a:ea typeface="Times New Roman"/>
              </a:rPr>
              <a:t>³</a:t>
            </a:r>
            <a:r>
              <a:rPr lang="en-GB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GB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Lviv</a:t>
            </a:r>
            <a:r>
              <a:rPr lang="en-GB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Austria, 1900)</a:t>
            </a:r>
          </a:p>
          <a:p>
            <a:pPr marL="457200" lvl="1" indent="0">
              <a:buNone/>
            </a:pPr>
            <a:r>
              <a:rPr lang="en-GB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partOf</a:t>
            </a:r>
            <a:r>
              <a:rPr lang="en-GB" dirty="0">
                <a:solidFill>
                  <a:schemeClr val="tx2"/>
                </a:solidFill>
                <a:latin typeface="Times New Roman"/>
                <a:ea typeface="Times New Roman"/>
              </a:rPr>
              <a:t>³</a:t>
            </a:r>
            <a:r>
              <a:rPr lang="en-GB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GB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Lviv</a:t>
            </a:r>
            <a:r>
              <a:rPr lang="en-GB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Poland, 1925)</a:t>
            </a:r>
          </a:p>
          <a:p>
            <a:pPr marL="457200" lvl="1" indent="0">
              <a:buNone/>
            </a:pPr>
            <a:r>
              <a:rPr lang="en-GB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partOf</a:t>
            </a:r>
            <a:r>
              <a:rPr lang="en-GB" dirty="0">
                <a:solidFill>
                  <a:schemeClr val="tx2"/>
                </a:solidFill>
                <a:latin typeface="Times New Roman"/>
                <a:ea typeface="Times New Roman"/>
              </a:rPr>
              <a:t>³</a:t>
            </a:r>
            <a:r>
              <a:rPr lang="en-GB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GB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Lviv</a:t>
            </a:r>
            <a:r>
              <a:rPr lang="en-GB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URSS, 1950)</a:t>
            </a:r>
          </a:p>
          <a:p>
            <a:pPr marL="457200" lvl="1" indent="0">
              <a:buNone/>
            </a:pPr>
            <a:r>
              <a:rPr lang="en-GB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partOf</a:t>
            </a:r>
            <a:r>
              <a:rPr lang="en-GB" dirty="0">
                <a:solidFill>
                  <a:schemeClr val="tx2"/>
                </a:solidFill>
                <a:latin typeface="Times New Roman"/>
                <a:ea typeface="Times New Roman"/>
              </a:rPr>
              <a:t>³</a:t>
            </a:r>
            <a:r>
              <a:rPr lang="en-GB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GB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Lviv</a:t>
            </a:r>
            <a:r>
              <a:rPr lang="en-GB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Ukraine, 2000)</a:t>
            </a:r>
          </a:p>
          <a:p>
            <a:pPr marL="400050" lvl="2" indent="0">
              <a:buNone/>
            </a:pPr>
            <a:endParaRPr lang="en-GB" dirty="0" smtClean="0"/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725114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Problem: only binary relations in OWL</a:t>
            </a:r>
            <a:endParaRPr lang="en-GB" dirty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>
          <a:xfrm>
            <a:off x="457200" y="1423317"/>
            <a:ext cx="8229600" cy="5246043"/>
          </a:xfrm>
        </p:spPr>
        <p:txBody>
          <a:bodyPr>
            <a:normAutofit/>
          </a:bodyPr>
          <a:lstStyle/>
          <a:p>
            <a:r>
              <a:rPr lang="en-GB" sz="2800" dirty="0" smtClean="0"/>
              <a:t>Instantiation:</a:t>
            </a:r>
          </a:p>
          <a:p>
            <a:pPr lvl="1"/>
            <a:r>
              <a:rPr lang="en-GB" sz="2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Lviv</a:t>
            </a:r>
            <a:r>
              <a:rPr lang="en-GB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rdf:type</a:t>
            </a:r>
            <a:r>
              <a:rPr lang="en-GB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City</a:t>
            </a:r>
          </a:p>
          <a:p>
            <a:pPr lvl="1"/>
            <a:r>
              <a:rPr lang="en-GB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Ukraine </a:t>
            </a:r>
            <a:r>
              <a:rPr lang="en-GB" sz="2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rdf:type</a:t>
            </a:r>
            <a:r>
              <a:rPr lang="en-GB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Country</a:t>
            </a:r>
          </a:p>
          <a:p>
            <a:r>
              <a:rPr lang="en-GB" sz="2800" dirty="0" smtClean="0"/>
              <a:t>Relations	</a:t>
            </a:r>
          </a:p>
          <a:p>
            <a:pPr lvl="1"/>
            <a:r>
              <a:rPr lang="en-GB" sz="2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Lviv</a:t>
            </a:r>
            <a:r>
              <a:rPr lang="en-GB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partOf</a:t>
            </a:r>
            <a:r>
              <a:rPr lang="en-GB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URSS</a:t>
            </a:r>
          </a:p>
          <a:p>
            <a:pPr lvl="1"/>
            <a:r>
              <a:rPr lang="en-GB" sz="2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Lviv</a:t>
            </a:r>
            <a:r>
              <a:rPr lang="en-GB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partOf</a:t>
            </a:r>
            <a:r>
              <a:rPr lang="en-GB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Austria</a:t>
            </a:r>
          </a:p>
          <a:p>
            <a:pPr lvl="1"/>
            <a:endParaRPr lang="en-GB" sz="2400" dirty="0"/>
          </a:p>
          <a:p>
            <a:pPr lvl="1"/>
            <a:r>
              <a:rPr lang="en-GB" sz="2400" dirty="0" smtClean="0"/>
              <a:t>Assertion that </a:t>
            </a:r>
            <a:br>
              <a:rPr lang="en-GB" sz="2400" dirty="0" smtClean="0"/>
            </a:br>
            <a:r>
              <a:rPr lang="en-GB" sz="2400" dirty="0" smtClean="0"/>
              <a:t>URSS and Austria</a:t>
            </a:r>
            <a:br>
              <a:rPr lang="en-GB" sz="2400" dirty="0" smtClean="0"/>
            </a:br>
            <a:r>
              <a:rPr lang="en-GB" sz="2400" dirty="0" smtClean="0"/>
              <a:t>don't overlap:</a:t>
            </a:r>
            <a:br>
              <a:rPr lang="en-GB" sz="2400" dirty="0" smtClean="0"/>
            </a:br>
            <a:r>
              <a:rPr lang="en-GB" sz="2400" dirty="0" smtClean="0"/>
              <a:t>Inconsistency </a:t>
            </a:r>
            <a:r>
              <a:rPr lang="en-GB" sz="2400" dirty="0" smtClean="0">
                <a:sym typeface="Wingdings" pitchFamily="2" charset="2"/>
              </a:rPr>
              <a:t></a:t>
            </a:r>
            <a:endParaRPr lang="en-GB" sz="2400" dirty="0" smtClean="0"/>
          </a:p>
          <a:p>
            <a:pPr lvl="1"/>
            <a:endParaRPr lang="en-GB" sz="2400" dirty="0" smtClean="0"/>
          </a:p>
          <a:p>
            <a:endParaRPr lang="en-GB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1453" y="4486355"/>
            <a:ext cx="5493035" cy="23270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27275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251520" y="3933056"/>
            <a:ext cx="8784976" cy="1152128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7504" y="1600200"/>
            <a:ext cx="9036496" cy="5141168"/>
          </a:xfrm>
        </p:spPr>
        <p:txBody>
          <a:bodyPr>
            <a:noAutofit/>
          </a:bodyPr>
          <a:lstStyle/>
          <a:p>
            <a:r>
              <a:rPr lang="en-GB" sz="2800" dirty="0" smtClean="0"/>
              <a:t>How to interpret</a:t>
            </a:r>
          </a:p>
          <a:p>
            <a:pPr marL="457200" lvl="1" indent="0">
              <a:buNone/>
            </a:pPr>
            <a:r>
              <a:rPr lang="en-GB" sz="24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City</a:t>
            </a:r>
            <a:r>
              <a:rPr lang="en-GB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subClassOf </a:t>
            </a:r>
            <a:r>
              <a:rPr lang="en-GB" sz="2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partOf</a:t>
            </a:r>
            <a:r>
              <a:rPr lang="en-GB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some </a:t>
            </a:r>
            <a:r>
              <a:rPr lang="en-GB" sz="24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Country</a:t>
            </a:r>
            <a:r>
              <a:rPr lang="en-GB" sz="2400" i="1" dirty="0" smtClean="0"/>
              <a:t>   ?</a:t>
            </a:r>
          </a:p>
          <a:p>
            <a:pPr lvl="1"/>
            <a:r>
              <a:rPr lang="en-GB" sz="2400" dirty="0" smtClean="0"/>
              <a:t>Temporary relatedness: every city is part of some country at least at some time</a:t>
            </a:r>
            <a:br>
              <a:rPr lang="en-GB" sz="2400" dirty="0" smtClean="0"/>
            </a:br>
            <a:r>
              <a:rPr lang="en-GB" sz="2000" dirty="0" smtClean="0">
                <a:solidFill>
                  <a:schemeClr val="tx2"/>
                </a:solidFill>
                <a:latin typeface="Symbol"/>
                <a:ea typeface="Symbol"/>
                <a:cs typeface="Symbol"/>
              </a:rPr>
              <a:t>"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Calibri"/>
              </a:rPr>
              <a:t>a</a:t>
            </a:r>
            <a:r>
              <a:rPr lang="en-GB" sz="2000" dirty="0" smtClean="0">
                <a:solidFill>
                  <a:schemeClr val="tx2"/>
                </a:solidFill>
                <a:latin typeface="Symbol"/>
                <a:ea typeface="Symbol"/>
                <a:cs typeface="Symbol"/>
              </a:rPr>
              <a:t>"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Calibri"/>
              </a:rPr>
              <a:t>t</a:t>
            </a:r>
            <a:r>
              <a:rPr lang="en-GB" sz="2000" baseline="-25000" dirty="0" smtClean="0">
                <a:solidFill>
                  <a:schemeClr val="tx2"/>
                </a:solidFill>
                <a:latin typeface="Times New Roman"/>
                <a:ea typeface="Calibri"/>
              </a:rPr>
              <a:t>1 </a:t>
            </a:r>
            <a:r>
              <a:rPr lang="en-GB" sz="2000" dirty="0" smtClean="0">
                <a:solidFill>
                  <a:schemeClr val="tx2"/>
                </a:solidFill>
                <a:latin typeface="Symbol"/>
                <a:ea typeface="Symbol"/>
                <a:cs typeface="Symbol"/>
              </a:rPr>
              <a:t>$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Calibri"/>
              </a:rPr>
              <a:t>t</a:t>
            </a:r>
            <a:r>
              <a:rPr lang="en-GB" sz="2000" baseline="-25000" dirty="0" smtClean="0">
                <a:solidFill>
                  <a:schemeClr val="tx2"/>
                </a:solidFill>
                <a:latin typeface="Times New Roman"/>
                <a:ea typeface="Calibri"/>
              </a:rPr>
              <a:t>2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Calibri"/>
              </a:rPr>
              <a:t>: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Calibri"/>
              </a:rPr>
              <a:t>inst</a:t>
            </a:r>
            <a:r>
              <a:rPr lang="en-GB" sz="2000" dirty="0">
                <a:solidFill>
                  <a:schemeClr val="tx2"/>
                </a:solidFill>
                <a:latin typeface="Times New Roman"/>
                <a:ea typeface="Times New Roman"/>
              </a:rPr>
              <a:t>³ 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Calibri"/>
              </a:rPr>
              <a:t>(a,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Calibri"/>
              </a:rPr>
              <a:t>A,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Calibri"/>
              </a:rPr>
              <a:t>t</a:t>
            </a:r>
            <a:r>
              <a:rPr lang="en-GB" sz="2000" baseline="-25000" dirty="0" smtClean="0">
                <a:solidFill>
                  <a:schemeClr val="tx2"/>
                </a:solidFill>
                <a:latin typeface="Times New Roman"/>
                <a:ea typeface="Calibri"/>
              </a:rPr>
              <a:t>1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Calibri"/>
              </a:rPr>
              <a:t>) </a:t>
            </a:r>
            <a:r>
              <a:rPr lang="en-GB" sz="2000" dirty="0" smtClean="0">
                <a:solidFill>
                  <a:schemeClr val="tx2"/>
                </a:solidFill>
                <a:latin typeface="Symbol"/>
                <a:ea typeface="Symbol"/>
                <a:cs typeface="Symbol"/>
              </a:rPr>
              <a:t>Ù 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Calibri"/>
              </a:rPr>
              <a:t> inst</a:t>
            </a:r>
            <a:r>
              <a:rPr lang="en-GB" sz="2000" dirty="0">
                <a:solidFill>
                  <a:schemeClr val="tx2"/>
                </a:solidFill>
                <a:latin typeface="Times New Roman"/>
                <a:ea typeface="Times New Roman"/>
              </a:rPr>
              <a:t>³ 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Calibri"/>
              </a:rPr>
              <a:t>(a,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Calibri"/>
              </a:rPr>
              <a:t>A,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Calibri"/>
              </a:rPr>
              <a:t>t</a:t>
            </a:r>
            <a:r>
              <a:rPr lang="en-GB" sz="2000" baseline="-25000" dirty="0" smtClean="0">
                <a:solidFill>
                  <a:schemeClr val="tx2"/>
                </a:solidFill>
                <a:latin typeface="Times New Roman"/>
                <a:ea typeface="Calibri"/>
              </a:rPr>
              <a:t>2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Calibri"/>
              </a:rPr>
              <a:t>)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en-GB" sz="2000" dirty="0" smtClean="0">
                <a:solidFill>
                  <a:schemeClr val="tx2"/>
                </a:solidFill>
                <a:latin typeface="Symbol"/>
                <a:ea typeface="Symbol"/>
                <a:cs typeface="Symbol"/>
              </a:rPr>
              <a:t>®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br>
              <a:rPr lang="en-GB" sz="2000" dirty="0" smtClean="0">
                <a:solidFill>
                  <a:schemeClr val="tx2"/>
                </a:solidFill>
                <a:latin typeface="Times New Roman"/>
                <a:ea typeface="Times New Roman"/>
              </a:rPr>
            </a:br>
            <a:r>
              <a:rPr lang="en-GB" sz="2000" dirty="0" smtClean="0">
                <a:solidFill>
                  <a:schemeClr val="tx2"/>
                </a:solidFill>
                <a:latin typeface="Times New Roman"/>
                <a:ea typeface="Times New Roman"/>
              </a:rPr>
              <a:t>                             </a:t>
            </a:r>
            <a:r>
              <a:rPr lang="en-GB" sz="2000" dirty="0" smtClean="0">
                <a:solidFill>
                  <a:schemeClr val="tx2"/>
                </a:solidFill>
                <a:latin typeface="Symbol"/>
                <a:ea typeface="Symbol"/>
                <a:cs typeface="Symbol"/>
              </a:rPr>
              <a:t>$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Times New Roman"/>
              </a:rPr>
              <a:t>b: (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Calibri"/>
              </a:rPr>
              <a:t>inst</a:t>
            </a:r>
            <a:r>
              <a:rPr lang="en-GB" sz="2000" dirty="0">
                <a:solidFill>
                  <a:schemeClr val="tx2"/>
                </a:solidFill>
                <a:latin typeface="Times New Roman"/>
                <a:ea typeface="Times New Roman"/>
              </a:rPr>
              <a:t>³ 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Calibri"/>
              </a:rPr>
              <a:t>(b,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Calibri"/>
              </a:rPr>
              <a:t>B,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Calibri"/>
              </a:rPr>
              <a:t>t</a:t>
            </a:r>
            <a:r>
              <a:rPr lang="en-GB" sz="2000" baseline="-25000" dirty="0" smtClean="0">
                <a:solidFill>
                  <a:schemeClr val="tx2"/>
                </a:solidFill>
                <a:latin typeface="Times New Roman"/>
                <a:ea typeface="Calibri"/>
              </a:rPr>
              <a:t>2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Calibri"/>
              </a:rPr>
              <a:t>)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en-GB" sz="2000" dirty="0" smtClean="0">
                <a:solidFill>
                  <a:schemeClr val="tx2"/>
                </a:solidFill>
                <a:latin typeface="Symbol"/>
                <a:ea typeface="Symbol"/>
                <a:cs typeface="Symbol"/>
              </a:rPr>
              <a:t>Ù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Calibri"/>
              </a:rPr>
              <a:t>rel</a:t>
            </a:r>
            <a:r>
              <a:rPr lang="en-GB" sz="2000" dirty="0">
                <a:solidFill>
                  <a:schemeClr val="tx2"/>
                </a:solidFill>
                <a:latin typeface="Times New Roman"/>
                <a:ea typeface="Times New Roman"/>
              </a:rPr>
              <a:t>³ 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Calibri"/>
              </a:rPr>
              <a:t>(a,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Calibri"/>
              </a:rPr>
              <a:t>b,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Calibri"/>
              </a:rPr>
              <a:t>t</a:t>
            </a:r>
            <a:r>
              <a:rPr lang="en-GB" sz="2000" baseline="-25000" dirty="0" smtClean="0">
                <a:solidFill>
                  <a:schemeClr val="tx2"/>
                </a:solidFill>
                <a:latin typeface="Times New Roman"/>
                <a:ea typeface="Calibri"/>
              </a:rPr>
              <a:t>1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Calibri"/>
              </a:rPr>
              <a:t>))</a:t>
            </a:r>
            <a:endParaRPr lang="en-GB" sz="2000" dirty="0" smtClean="0">
              <a:solidFill>
                <a:schemeClr val="tx2"/>
              </a:solidFill>
            </a:endParaRPr>
          </a:p>
          <a:p>
            <a:pPr lvl="1"/>
            <a:r>
              <a:rPr lang="en-GB" sz="2400" dirty="0" smtClean="0"/>
              <a:t>Permanent generic relatedness: at all times, every city is part of some country</a:t>
            </a:r>
            <a:br>
              <a:rPr lang="en-GB" sz="2400" dirty="0" smtClean="0"/>
            </a:br>
            <a:r>
              <a:rPr lang="en-GB" sz="2000" dirty="0" smtClean="0">
                <a:solidFill>
                  <a:schemeClr val="tx2"/>
                </a:solidFill>
                <a:latin typeface="Symbol"/>
                <a:ea typeface="Symbol"/>
                <a:cs typeface="Symbol"/>
              </a:rPr>
              <a:t>"</a:t>
            </a:r>
            <a:r>
              <a:rPr lang="en-GB" sz="2000" dirty="0" err="1" smtClean="0">
                <a:solidFill>
                  <a:schemeClr val="tx2"/>
                </a:solidFill>
                <a:latin typeface="Times New Roman"/>
                <a:ea typeface="Calibri"/>
              </a:rPr>
              <a:t>a</a:t>
            </a:r>
            <a:r>
              <a:rPr lang="en-GB" sz="2000" dirty="0" err="1" smtClean="0">
                <a:solidFill>
                  <a:schemeClr val="tx2"/>
                </a:solidFill>
                <a:latin typeface="Symbol"/>
                <a:ea typeface="Symbol"/>
                <a:cs typeface="Symbol"/>
              </a:rPr>
              <a:t>"</a:t>
            </a:r>
            <a:r>
              <a:rPr lang="en-GB" sz="2000" dirty="0" err="1" smtClean="0">
                <a:solidFill>
                  <a:schemeClr val="tx2"/>
                </a:solidFill>
                <a:latin typeface="Times New Roman"/>
                <a:ea typeface="Calibri"/>
              </a:rPr>
              <a:t>t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Calibri"/>
              </a:rPr>
              <a:t>: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Calibri"/>
              </a:rPr>
              <a:t>in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Times New Roman"/>
              </a:rPr>
              <a:t>s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Calibri"/>
              </a:rPr>
              <a:t>t</a:t>
            </a:r>
            <a:r>
              <a:rPr lang="en-GB" sz="2000" dirty="0">
                <a:solidFill>
                  <a:schemeClr val="tx2"/>
                </a:solidFill>
                <a:latin typeface="Times New Roman"/>
                <a:ea typeface="Times New Roman"/>
              </a:rPr>
              <a:t>³ 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Calibri"/>
              </a:rPr>
              <a:t>(a,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Calibri"/>
              </a:rPr>
              <a:t>A,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Calibri"/>
              </a:rPr>
              <a:t>t)</a:t>
            </a:r>
            <a:r>
              <a:rPr lang="en-GB" sz="2000" dirty="0" smtClean="0">
                <a:solidFill>
                  <a:schemeClr val="tx2"/>
                </a:solidFill>
                <a:latin typeface="Symbol"/>
                <a:ea typeface="Symbol"/>
                <a:cs typeface="Symbol"/>
              </a:rPr>
              <a:t>®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en-GB" sz="2000" dirty="0" smtClean="0">
                <a:solidFill>
                  <a:schemeClr val="tx2"/>
                </a:solidFill>
                <a:latin typeface="Symbol"/>
                <a:ea typeface="Symbol"/>
                <a:cs typeface="Symbol"/>
              </a:rPr>
              <a:t>$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Calibri"/>
              </a:rPr>
              <a:t>b: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Calibri"/>
              </a:rPr>
              <a:t>i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Times New Roman"/>
              </a:rPr>
              <a:t>n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Calibri"/>
              </a:rPr>
              <a:t>s</a:t>
            </a:r>
            <a:r>
              <a:rPr lang="en-GB" sz="2000" dirty="0">
                <a:solidFill>
                  <a:schemeClr val="tx2"/>
                </a:solidFill>
                <a:latin typeface="Times New Roman"/>
                <a:ea typeface="Times New Roman"/>
              </a:rPr>
              <a:t>t³ 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Times New Roman"/>
              </a:rPr>
              <a:t>(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Calibri"/>
              </a:rPr>
              <a:t>b,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Calibri"/>
              </a:rPr>
              <a:t>B,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Calibri"/>
              </a:rPr>
              <a:t>t)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en-GB" sz="2000" dirty="0" smtClean="0">
                <a:solidFill>
                  <a:schemeClr val="tx2"/>
                </a:solidFill>
                <a:latin typeface="Symbol"/>
                <a:ea typeface="Symbol"/>
                <a:cs typeface="Symbol"/>
              </a:rPr>
              <a:t>Ù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Times New Roman"/>
              </a:rPr>
              <a:t> r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Calibri"/>
              </a:rPr>
              <a:t>el</a:t>
            </a:r>
            <a:r>
              <a:rPr lang="en-GB" sz="2000" dirty="0">
                <a:solidFill>
                  <a:schemeClr val="tx2"/>
                </a:solidFill>
                <a:latin typeface="Times New Roman"/>
                <a:ea typeface="Times New Roman"/>
              </a:rPr>
              <a:t>³ 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Calibri"/>
              </a:rPr>
              <a:t>(a,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Calibri"/>
              </a:rPr>
              <a:t>b,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Calibri"/>
              </a:rPr>
              <a:t>t)</a:t>
            </a:r>
            <a:endParaRPr lang="en-GB" sz="2400" dirty="0" smtClean="0">
              <a:solidFill>
                <a:schemeClr val="tx2"/>
              </a:solidFill>
            </a:endParaRPr>
          </a:p>
          <a:p>
            <a:pPr lvl="1"/>
            <a:r>
              <a:rPr lang="en-GB" sz="2400" dirty="0" smtClean="0"/>
              <a:t>Permanent specific relatedness: at all times, every city is part of the same country</a:t>
            </a:r>
            <a:br>
              <a:rPr lang="en-GB" sz="2400" dirty="0" smtClean="0"/>
            </a:br>
            <a:r>
              <a:rPr lang="de-DE" sz="2000" dirty="0" smtClean="0">
                <a:latin typeface="Symbol"/>
                <a:ea typeface="Symbol"/>
                <a:cs typeface="Symbol"/>
              </a:rPr>
              <a:t> </a:t>
            </a:r>
            <a:r>
              <a:rPr lang="en-GB" sz="2000" dirty="0">
                <a:solidFill>
                  <a:schemeClr val="tx2"/>
                </a:solidFill>
                <a:latin typeface="Symbol"/>
                <a:ea typeface="Symbol"/>
                <a:cs typeface="Symbol"/>
              </a:rPr>
              <a:t>"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Calibri"/>
              </a:rPr>
              <a:t>a</a:t>
            </a:r>
            <a:r>
              <a:rPr lang="en-GB" sz="2000" dirty="0" smtClean="0">
                <a:solidFill>
                  <a:schemeClr val="tx2"/>
                </a:solidFill>
                <a:latin typeface="Symbol"/>
                <a:ea typeface="Symbol"/>
                <a:cs typeface="Symbol"/>
              </a:rPr>
              <a:t>"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Calibri"/>
              </a:rPr>
              <a:t>t</a:t>
            </a:r>
            <a:r>
              <a:rPr lang="en-GB" sz="2000" baseline="-25000" dirty="0" smtClean="0">
                <a:solidFill>
                  <a:schemeClr val="tx2"/>
                </a:solidFill>
                <a:latin typeface="Times New Roman"/>
                <a:ea typeface="Calibri"/>
              </a:rPr>
              <a:t>1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Calibri"/>
              </a:rPr>
              <a:t>: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Times New Roman"/>
              </a:rPr>
              <a:t> [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Calibri"/>
              </a:rPr>
              <a:t>in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Times New Roman"/>
              </a:rPr>
              <a:t>s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Calibri"/>
              </a:rPr>
              <a:t>t</a:t>
            </a:r>
            <a:r>
              <a:rPr lang="en-GB" sz="2000" dirty="0">
                <a:solidFill>
                  <a:schemeClr val="tx2"/>
                </a:solidFill>
                <a:latin typeface="Times New Roman"/>
                <a:ea typeface="Times New Roman"/>
              </a:rPr>
              <a:t>³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en-GB" sz="2000" dirty="0">
                <a:solidFill>
                  <a:schemeClr val="tx2"/>
                </a:solidFill>
                <a:latin typeface="Times New Roman"/>
                <a:ea typeface="Calibri"/>
              </a:rPr>
              <a:t>(a,</a:t>
            </a:r>
            <a:r>
              <a:rPr lang="en-GB" sz="2000" dirty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en-GB" sz="2000" dirty="0">
                <a:solidFill>
                  <a:schemeClr val="tx2"/>
                </a:solidFill>
                <a:latin typeface="Times New Roman"/>
                <a:ea typeface="Calibri"/>
              </a:rPr>
              <a:t>A,</a:t>
            </a:r>
            <a:r>
              <a:rPr lang="en-GB" sz="2000" dirty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en-GB" sz="2000" dirty="0">
                <a:solidFill>
                  <a:schemeClr val="tx2"/>
                </a:solidFill>
                <a:latin typeface="Times New Roman"/>
                <a:ea typeface="Calibri"/>
              </a:rPr>
              <a:t>t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Calibri"/>
              </a:rPr>
              <a:t>) </a:t>
            </a:r>
            <a:r>
              <a:rPr lang="en-GB" sz="2000" dirty="0" smtClean="0">
                <a:solidFill>
                  <a:schemeClr val="tx2"/>
                </a:solidFill>
                <a:latin typeface="Symbol"/>
                <a:ea typeface="Symbol"/>
                <a:cs typeface="Symbol"/>
              </a:rPr>
              <a:t>®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en-GB" sz="2000" dirty="0">
                <a:solidFill>
                  <a:schemeClr val="tx2"/>
                </a:solidFill>
                <a:latin typeface="Symbol"/>
                <a:ea typeface="Symbol"/>
                <a:cs typeface="Symbol"/>
              </a:rPr>
              <a:t>$</a:t>
            </a:r>
            <a:r>
              <a:rPr lang="en-GB" sz="2000" dirty="0">
                <a:solidFill>
                  <a:schemeClr val="tx2"/>
                </a:solidFill>
                <a:latin typeface="Times New Roman"/>
                <a:ea typeface="Calibri"/>
              </a:rPr>
              <a:t>b:</a:t>
            </a:r>
            <a:r>
              <a:rPr lang="en-GB" sz="2000" dirty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Times New Roman"/>
              </a:rPr>
              <a:t>(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Calibri"/>
              </a:rPr>
              <a:t>i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Times New Roman"/>
              </a:rPr>
              <a:t>n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Calibri"/>
              </a:rPr>
              <a:t>s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Times New Roman"/>
              </a:rPr>
              <a:t>t</a:t>
            </a:r>
            <a:r>
              <a:rPr lang="en-GB" sz="2000" dirty="0">
                <a:solidFill>
                  <a:schemeClr val="tx2"/>
                </a:solidFill>
                <a:latin typeface="Times New Roman"/>
                <a:ea typeface="Times New Roman"/>
              </a:rPr>
              <a:t>³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en-GB" sz="2000" dirty="0">
                <a:solidFill>
                  <a:schemeClr val="tx2"/>
                </a:solidFill>
                <a:latin typeface="Times New Roman"/>
                <a:ea typeface="Times New Roman"/>
              </a:rPr>
              <a:t>(</a:t>
            </a:r>
            <a:r>
              <a:rPr lang="en-GB" sz="2000" dirty="0">
                <a:solidFill>
                  <a:schemeClr val="tx2"/>
                </a:solidFill>
                <a:latin typeface="Times New Roman"/>
                <a:ea typeface="Calibri"/>
              </a:rPr>
              <a:t>b,</a:t>
            </a:r>
            <a:r>
              <a:rPr lang="en-GB" sz="2000" dirty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en-GB" sz="2000" dirty="0">
                <a:solidFill>
                  <a:schemeClr val="tx2"/>
                </a:solidFill>
                <a:latin typeface="Times New Roman"/>
                <a:ea typeface="Calibri"/>
              </a:rPr>
              <a:t>B,</a:t>
            </a:r>
            <a:r>
              <a:rPr lang="en-GB" sz="2000" dirty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en-GB" sz="2000" dirty="0">
                <a:solidFill>
                  <a:schemeClr val="tx2"/>
                </a:solidFill>
                <a:latin typeface="Times New Roman"/>
                <a:ea typeface="Calibri"/>
              </a:rPr>
              <a:t>t)</a:t>
            </a:r>
            <a:r>
              <a:rPr lang="en-GB" sz="2000" dirty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en-GB" sz="2000" dirty="0">
                <a:solidFill>
                  <a:schemeClr val="tx2"/>
                </a:solidFill>
                <a:latin typeface="Symbol"/>
                <a:ea typeface="Symbol"/>
                <a:cs typeface="Symbol"/>
              </a:rPr>
              <a:t>Ù</a:t>
            </a:r>
            <a:r>
              <a:rPr lang="en-GB" sz="2000" dirty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Times New Roman"/>
              </a:rPr>
              <a:t>r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Calibri"/>
              </a:rPr>
              <a:t>el</a:t>
            </a:r>
            <a:r>
              <a:rPr lang="en-GB" sz="2000" dirty="0">
                <a:solidFill>
                  <a:schemeClr val="tx2"/>
                </a:solidFill>
                <a:latin typeface="Times New Roman"/>
                <a:ea typeface="Times New Roman"/>
              </a:rPr>
              <a:t>³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en-GB" sz="2000" dirty="0">
                <a:solidFill>
                  <a:schemeClr val="tx2"/>
                </a:solidFill>
                <a:latin typeface="Times New Roman"/>
                <a:ea typeface="Calibri"/>
              </a:rPr>
              <a:t>(a,</a:t>
            </a:r>
            <a:r>
              <a:rPr lang="en-GB" sz="2000" dirty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en-GB" sz="2000" dirty="0">
                <a:solidFill>
                  <a:schemeClr val="tx2"/>
                </a:solidFill>
                <a:latin typeface="Times New Roman"/>
                <a:ea typeface="Calibri"/>
              </a:rPr>
              <a:t>b,</a:t>
            </a:r>
            <a:r>
              <a:rPr lang="en-GB" sz="2000" dirty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en-GB" sz="2000" dirty="0">
                <a:solidFill>
                  <a:schemeClr val="tx2"/>
                </a:solidFill>
                <a:latin typeface="Times New Roman"/>
                <a:ea typeface="Calibri"/>
              </a:rPr>
              <a:t>t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Calibri"/>
              </a:rPr>
              <a:t>)</a:t>
            </a:r>
          </a:p>
          <a:p>
            <a:pPr marL="457200" lvl="1" indent="0">
              <a:buNone/>
            </a:pPr>
            <a:r>
              <a:rPr lang="en-GB" sz="2000" dirty="0" smtClean="0">
                <a:solidFill>
                  <a:schemeClr val="tx2"/>
                </a:solidFill>
                <a:latin typeface="Symbol"/>
                <a:ea typeface="Symbol"/>
                <a:cs typeface="Symbol"/>
              </a:rPr>
              <a:t>                </a:t>
            </a:r>
            <a:r>
              <a:rPr lang="en-GB" sz="2000" dirty="0">
                <a:solidFill>
                  <a:schemeClr val="tx2"/>
                </a:solidFill>
                <a:latin typeface="Symbol"/>
                <a:ea typeface="Symbol"/>
                <a:cs typeface="Symbol"/>
              </a:rPr>
              <a:t>"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Calibri"/>
              </a:rPr>
              <a:t>t: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Times New Roman"/>
              </a:rPr>
              <a:t> (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Calibri"/>
              </a:rPr>
              <a:t>in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Times New Roman"/>
              </a:rPr>
              <a:t>s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Calibri"/>
              </a:rPr>
              <a:t>t</a:t>
            </a:r>
            <a:r>
              <a:rPr lang="en-GB" sz="2000" dirty="0">
                <a:solidFill>
                  <a:schemeClr val="tx2"/>
                </a:solidFill>
                <a:latin typeface="Times New Roman"/>
                <a:ea typeface="Times New Roman"/>
              </a:rPr>
              <a:t>³</a:t>
            </a:r>
            <a:r>
              <a:rPr lang="en-GB" sz="2000" dirty="0" smtClean="0">
                <a:solidFill>
                  <a:schemeClr val="tx2"/>
                </a:solidFill>
                <a:latin typeface="Symbol"/>
                <a:ea typeface="Symbol"/>
                <a:cs typeface="Symbol"/>
              </a:rPr>
              <a:t> (</a:t>
            </a:r>
            <a:r>
              <a:rPr lang="en-GB" sz="2000" dirty="0">
                <a:solidFill>
                  <a:schemeClr val="tx2"/>
                </a:solidFill>
                <a:latin typeface="Times New Roman"/>
                <a:ea typeface="Calibri"/>
              </a:rPr>
              <a:t>a,</a:t>
            </a:r>
            <a:r>
              <a:rPr lang="en-GB" sz="2000" dirty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en-GB" sz="2000" dirty="0">
                <a:solidFill>
                  <a:schemeClr val="tx2"/>
                </a:solidFill>
                <a:latin typeface="Times New Roman"/>
                <a:ea typeface="Calibri"/>
              </a:rPr>
              <a:t>A,</a:t>
            </a:r>
            <a:r>
              <a:rPr lang="en-GB" sz="2000" dirty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Calibri"/>
              </a:rPr>
              <a:t>t) </a:t>
            </a:r>
            <a:r>
              <a:rPr lang="en-GB" sz="2000" dirty="0" smtClean="0">
                <a:solidFill>
                  <a:schemeClr val="tx2"/>
                </a:solidFill>
                <a:latin typeface="Symbol"/>
                <a:ea typeface="Symbol"/>
                <a:cs typeface="Symbol"/>
              </a:rPr>
              <a:t>® (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Times New Roman"/>
              </a:rPr>
              <a:t>r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Calibri"/>
              </a:rPr>
              <a:t>el</a:t>
            </a:r>
            <a:r>
              <a:rPr lang="en-GB" sz="2000" dirty="0">
                <a:solidFill>
                  <a:schemeClr val="tx2"/>
                </a:solidFill>
                <a:latin typeface="Times New Roman"/>
                <a:ea typeface="Times New Roman"/>
              </a:rPr>
              <a:t>³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en-GB" sz="2000" dirty="0">
                <a:solidFill>
                  <a:schemeClr val="tx2"/>
                </a:solidFill>
                <a:latin typeface="Times New Roman"/>
                <a:ea typeface="Calibri"/>
              </a:rPr>
              <a:t>(a,</a:t>
            </a:r>
            <a:r>
              <a:rPr lang="en-GB" sz="2000" dirty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en-GB" sz="2000" dirty="0">
                <a:solidFill>
                  <a:schemeClr val="tx2"/>
                </a:solidFill>
                <a:latin typeface="Times New Roman"/>
                <a:ea typeface="Calibri"/>
              </a:rPr>
              <a:t>b,</a:t>
            </a:r>
            <a:r>
              <a:rPr lang="en-GB" sz="2000" dirty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en-GB" sz="2000" dirty="0">
                <a:solidFill>
                  <a:schemeClr val="tx2"/>
                </a:solidFill>
                <a:latin typeface="Times New Roman"/>
                <a:ea typeface="Calibri"/>
              </a:rPr>
              <a:t>t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Calibri"/>
              </a:rPr>
              <a:t>) </a:t>
            </a:r>
            <a:r>
              <a:rPr lang="en-GB" sz="2000" dirty="0" smtClean="0">
                <a:solidFill>
                  <a:schemeClr val="tx2"/>
                </a:solidFill>
                <a:latin typeface="Symbol"/>
                <a:ea typeface="Symbol"/>
                <a:cs typeface="Symbol"/>
              </a:rPr>
              <a:t>Ù 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Calibri"/>
              </a:rPr>
              <a:t>i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Times New Roman"/>
              </a:rPr>
              <a:t>n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Calibri"/>
              </a:rPr>
              <a:t>s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Times New Roman"/>
              </a:rPr>
              <a:t>t</a:t>
            </a:r>
            <a:r>
              <a:rPr lang="en-GB" sz="2000" dirty="0">
                <a:solidFill>
                  <a:schemeClr val="tx2"/>
                </a:solidFill>
                <a:latin typeface="Times New Roman"/>
                <a:ea typeface="Times New Roman"/>
              </a:rPr>
              <a:t>³</a:t>
            </a:r>
            <a:r>
              <a:rPr lang="en-GB" sz="2000" dirty="0" smtClean="0">
                <a:solidFill>
                  <a:schemeClr val="tx2"/>
                </a:solidFill>
                <a:latin typeface="Times New Roman"/>
                <a:ea typeface="Times New Roman"/>
              </a:rPr>
              <a:t> (b, B, t))))]</a:t>
            </a:r>
            <a:endParaRPr lang="en-GB" sz="2000" dirty="0" smtClean="0">
              <a:solidFill>
                <a:schemeClr val="tx2"/>
              </a:solidFill>
            </a:endParaRPr>
          </a:p>
          <a:p>
            <a:endParaRPr lang="en-GB" sz="2800" i="1" dirty="0" smtClean="0"/>
          </a:p>
          <a:p>
            <a:endParaRPr lang="en-GB" sz="2800" dirty="0"/>
          </a:p>
        </p:txBody>
      </p:sp>
      <p:sp>
        <p:nvSpPr>
          <p:cNvPr id="6" name="Titel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/>
              <a:t>Class level axioms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536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Possible solutions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997152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GB" sz="2400" b="1" dirty="0" smtClean="0"/>
              <a:t>Use binary relations and interpret them as permanent generically related</a:t>
            </a:r>
            <a:r>
              <a:rPr lang="en-GB" sz="2400" dirty="0" smtClean="0"/>
              <a:t> (as most of DL community has done for decades): may be acceptable as long no non-rigid classes and no instances are used  (?) 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b="1" dirty="0" smtClean="0"/>
              <a:t>Reify ternary relations</a:t>
            </a:r>
            <a:r>
              <a:rPr lang="en-GB" sz="2400" dirty="0" smtClean="0"/>
              <a:t>: Overly complicated, user-unfriendly and difficult to get transitivity into it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b="1" dirty="0" smtClean="0"/>
              <a:t>Use temporalized relations </a:t>
            </a:r>
            <a:r>
              <a:rPr lang="en-GB" sz="2400" dirty="0" smtClean="0"/>
              <a:t>(as in BFO 2 OWL Graz version): works only for temporary relatedness and permanent specific relatedness, but not for permanent generic relatedness. </a:t>
            </a:r>
            <a:endParaRPr lang="en-GB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en-GB" sz="2400" b="1" dirty="0" smtClean="0"/>
              <a:t>Four-</a:t>
            </a:r>
            <a:r>
              <a:rPr lang="en-GB" sz="2400" b="1" dirty="0" err="1" smtClean="0"/>
              <a:t>dimensionalism</a:t>
            </a:r>
            <a:r>
              <a:rPr lang="en-GB" sz="2400" b="1" dirty="0" smtClean="0"/>
              <a:t> (?)</a:t>
            </a:r>
            <a:r>
              <a:rPr lang="en-GB" sz="2400" dirty="0" smtClean="0"/>
              <a:t>: represent histories instead of objects</a:t>
            </a:r>
            <a:endParaRPr lang="en-GB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en-GB" sz="2400" b="1" dirty="0" smtClean="0"/>
              <a:t>Use temporally qualified continuants</a:t>
            </a:r>
            <a:r>
              <a:rPr lang="en-GB" sz="2400" dirty="0" smtClean="0"/>
              <a:t>. See following slides </a:t>
            </a:r>
          </a:p>
          <a:p>
            <a:pPr marL="457200" indent="-457200">
              <a:buFont typeface="+mj-lt"/>
              <a:buAutoNum type="arabicPeriod"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531728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Temporally qualified continuants 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Temporally qualified continuants (TQCs) are continuants which were referred to a some time</a:t>
            </a:r>
            <a:endParaRPr lang="en-GB" dirty="0"/>
          </a:p>
          <a:p>
            <a:r>
              <a:rPr lang="en-GB" dirty="0"/>
              <a:t>TQCs have no ontological commitment </a:t>
            </a:r>
          </a:p>
          <a:p>
            <a:r>
              <a:rPr lang="en-GB" dirty="0"/>
              <a:t>Technical "</a:t>
            </a:r>
            <a:r>
              <a:rPr lang="en-GB" dirty="0" err="1"/>
              <a:t>façon</a:t>
            </a:r>
            <a:r>
              <a:rPr lang="en-GB" dirty="0"/>
              <a:t> de </a:t>
            </a:r>
            <a:r>
              <a:rPr lang="en-GB" dirty="0" err="1"/>
              <a:t>parler</a:t>
            </a:r>
            <a:r>
              <a:rPr lang="en-GB" dirty="0"/>
              <a:t>", no instance of universal</a:t>
            </a:r>
          </a:p>
          <a:p>
            <a:r>
              <a:rPr lang="en-GB" dirty="0" smtClean="0"/>
              <a:t>Examples</a:t>
            </a:r>
            <a:r>
              <a:rPr lang="en-GB" dirty="0" smtClean="0"/>
              <a:t>:</a:t>
            </a:r>
          </a:p>
          <a:p>
            <a:pPr lvl="1"/>
            <a:r>
              <a:rPr lang="en-GB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Lviv@1913</a:t>
            </a:r>
          </a:p>
          <a:p>
            <a:pPr lvl="1"/>
            <a:r>
              <a:rPr lang="en-GB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Ukraine@1Feb1995</a:t>
            </a:r>
          </a:p>
          <a:p>
            <a:pPr lvl="1"/>
            <a:r>
              <a:rPr lang="en-GB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myLeftThumb@14May2013</a:t>
            </a:r>
            <a:endParaRPr lang="en-GB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1504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TQC: additional entities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41168"/>
          </a:xfrm>
        </p:spPr>
        <p:txBody>
          <a:bodyPr>
            <a:normAutofit fontScale="85000" lnSpcReduction="10000"/>
          </a:bodyPr>
          <a:lstStyle/>
          <a:p>
            <a:r>
              <a:rPr lang="en-GB" dirty="0" smtClean="0"/>
              <a:t>Classes: </a:t>
            </a:r>
          </a:p>
          <a:p>
            <a:pPr lvl="1"/>
            <a:r>
              <a:rPr lang="en-GB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TQC</a:t>
            </a:r>
            <a:r>
              <a:rPr lang="en-GB" dirty="0" smtClean="0"/>
              <a:t>: continuants referred to in a temporal context</a:t>
            </a:r>
          </a:p>
          <a:p>
            <a:r>
              <a:rPr lang="en-GB" dirty="0" smtClean="0"/>
              <a:t>Relations:</a:t>
            </a:r>
          </a:p>
          <a:p>
            <a:pPr lvl="1"/>
            <a:r>
              <a:rPr lang="en-GB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hasTime</a:t>
            </a:r>
            <a:r>
              <a:rPr lang="en-GB" dirty="0" smtClean="0"/>
              <a:t>: relates a temporally qualified continuant to the temporal region at which a temporally relevant assertion is made</a:t>
            </a:r>
          </a:p>
          <a:p>
            <a:pPr lvl="1"/>
            <a:r>
              <a:rPr lang="en-GB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hasCont</a:t>
            </a:r>
            <a:r>
              <a:rPr lang="en-GB" dirty="0" smtClean="0"/>
              <a:t>: </a:t>
            </a:r>
            <a:r>
              <a:rPr lang="en-US" dirty="0"/>
              <a:t>Relates </a:t>
            </a:r>
            <a:r>
              <a:rPr lang="en-US" dirty="0" smtClean="0"/>
              <a:t>a temporally </a:t>
            </a:r>
            <a:r>
              <a:rPr lang="en-US" dirty="0"/>
              <a:t>qualified </a:t>
            </a:r>
            <a:r>
              <a:rPr lang="en-US" dirty="0" smtClean="0"/>
              <a:t>continuants to continuant (function); inverse </a:t>
            </a:r>
            <a:r>
              <a:rPr lang="en-GB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hasTQC</a:t>
            </a:r>
            <a:endParaRPr lang="en-US" dirty="0" smtClean="0"/>
          </a:p>
          <a:p>
            <a:r>
              <a:rPr lang="de-DE" dirty="0" smtClean="0"/>
              <a:t>Axioms: </a:t>
            </a:r>
          </a:p>
          <a:p>
            <a:pPr lvl="1"/>
            <a:r>
              <a:rPr lang="de-DE" dirty="0" err="1" smtClean="0"/>
              <a:t>certain</a:t>
            </a:r>
            <a:r>
              <a:rPr lang="de-DE" dirty="0" smtClean="0"/>
              <a:t> </a:t>
            </a:r>
            <a:r>
              <a:rPr lang="de-DE" dirty="0" err="1" smtClean="0"/>
              <a:t>relations</a:t>
            </a:r>
            <a:r>
              <a:rPr lang="de-DE" dirty="0" smtClean="0"/>
              <a:t> </a:t>
            </a:r>
            <a:r>
              <a:rPr lang="de-DE" dirty="0" err="1" smtClean="0"/>
              <a:t>require</a:t>
            </a:r>
            <a:r>
              <a:rPr lang="de-DE" dirty="0" smtClean="0"/>
              <a:t> </a:t>
            </a:r>
            <a:r>
              <a:rPr lang="de-DE" dirty="0" err="1" smtClean="0"/>
              <a:t>domains</a:t>
            </a:r>
            <a:r>
              <a:rPr lang="de-DE" dirty="0" smtClean="0"/>
              <a:t> </a:t>
            </a:r>
            <a:r>
              <a:rPr lang="de-DE" dirty="0" err="1" smtClean="0"/>
              <a:t>or</a:t>
            </a:r>
            <a:r>
              <a:rPr lang="de-DE" dirty="0" smtClean="0"/>
              <a:t> </a:t>
            </a:r>
            <a:r>
              <a:rPr lang="de-DE" dirty="0" err="1" smtClean="0"/>
              <a:t>ranges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smtClean="0"/>
              <a:t>TQCs, e.g. </a:t>
            </a:r>
            <a:r>
              <a:rPr lang="de-DE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partOf</a:t>
            </a:r>
            <a:r>
              <a:rPr lang="de-DE" dirty="0" smtClean="0"/>
              <a:t> </a:t>
            </a:r>
          </a:p>
          <a:p>
            <a:pPr lvl="1"/>
            <a:r>
              <a:rPr lang="de-DE" dirty="0" smtClean="0"/>
              <a:t>optional </a:t>
            </a:r>
            <a:r>
              <a:rPr lang="de-DE" dirty="0" err="1" smtClean="0"/>
              <a:t>relation</a:t>
            </a:r>
            <a:r>
              <a:rPr lang="de-DE" dirty="0" smtClean="0"/>
              <a:t> </a:t>
            </a:r>
            <a:r>
              <a:rPr lang="de-DE" dirty="0" err="1" smtClean="0"/>
              <a:t>chains</a:t>
            </a:r>
            <a:r>
              <a:rPr lang="de-DE" dirty="0" smtClean="0"/>
              <a:t> </a:t>
            </a:r>
            <a:r>
              <a:rPr lang="de-DE" dirty="0" err="1" smtClean="0"/>
              <a:t>if</a:t>
            </a:r>
            <a:r>
              <a:rPr lang="de-DE" dirty="0" smtClean="0"/>
              <a:t> </a:t>
            </a:r>
            <a:r>
              <a:rPr lang="de-DE" dirty="0" err="1" smtClean="0"/>
              <a:t>temporalized</a:t>
            </a:r>
            <a:r>
              <a:rPr lang="de-DE" dirty="0" smtClean="0"/>
              <a:t> </a:t>
            </a:r>
            <a:r>
              <a:rPr lang="de-DE" dirty="0" err="1" smtClean="0"/>
              <a:t>relations</a:t>
            </a:r>
            <a:r>
              <a:rPr lang="de-DE" dirty="0" smtClean="0"/>
              <a:t> </a:t>
            </a:r>
            <a:r>
              <a:rPr lang="de-DE" dirty="0" err="1" smtClean="0"/>
              <a:t>required</a:t>
            </a:r>
            <a:r>
              <a:rPr lang="de-DE" dirty="0" smtClean="0"/>
              <a:t>: </a:t>
            </a:r>
            <a:br>
              <a:rPr lang="de-DE" dirty="0" smtClean="0"/>
            </a:br>
            <a:r>
              <a:rPr lang="de-DE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hasTQC</a:t>
            </a:r>
            <a:r>
              <a:rPr lang="de-DE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de-DE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partOf</a:t>
            </a:r>
            <a:r>
              <a:rPr lang="de-DE" dirty="0" smtClean="0">
                <a:solidFill>
                  <a:schemeClr val="tx2"/>
                </a:solidFill>
              </a:rPr>
              <a:t> </a:t>
            </a:r>
            <a:r>
              <a:rPr lang="de-DE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subpropertyOf</a:t>
            </a:r>
            <a:r>
              <a:rPr lang="de-DE" dirty="0" smtClean="0">
                <a:solidFill>
                  <a:schemeClr val="tx2"/>
                </a:solidFill>
              </a:rPr>
              <a:t> </a:t>
            </a:r>
            <a:r>
              <a:rPr lang="de-DE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hasPartAtSomeTime</a:t>
            </a:r>
            <a:endParaRPr lang="en-GB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4931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Examples</a:t>
            </a:r>
            <a:r>
              <a:rPr lang="de-DE" dirty="0" smtClean="0"/>
              <a:t>, Instance </a:t>
            </a:r>
            <a:r>
              <a:rPr lang="de-DE" dirty="0" err="1" smtClean="0"/>
              <a:t>level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7504" y="1196752"/>
            <a:ext cx="4186808" cy="452596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endParaRPr lang="en-GB" sz="18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GB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partOf</a:t>
            </a:r>
            <a:r>
              <a:rPr lang="en-GB" sz="1800" dirty="0">
                <a:solidFill>
                  <a:schemeClr val="tx2"/>
                </a:solidFill>
                <a:latin typeface="Times New Roman"/>
                <a:ea typeface="Times New Roman"/>
              </a:rPr>
              <a:t>³</a:t>
            </a:r>
            <a:r>
              <a:rPr lang="en-GB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GB" sz="1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Lviv</a:t>
            </a:r>
            <a:r>
              <a:rPr lang="en-GB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Austria, 1900</a:t>
            </a:r>
            <a:r>
              <a:rPr lang="en-GB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endParaRPr lang="en-GB" sz="18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0" indent="0">
              <a:lnSpc>
                <a:spcPct val="150000"/>
              </a:lnSpc>
              <a:buNone/>
            </a:pPr>
            <a:endParaRPr lang="en-GB" sz="1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0" indent="0">
              <a:lnSpc>
                <a:spcPct val="150000"/>
              </a:lnSpc>
              <a:buNone/>
            </a:pPr>
            <a:endParaRPr lang="en-GB" sz="18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GB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partOf</a:t>
            </a:r>
            <a:r>
              <a:rPr lang="en-GB" sz="1800" dirty="0">
                <a:solidFill>
                  <a:schemeClr val="tx2"/>
                </a:solidFill>
                <a:latin typeface="Times New Roman"/>
                <a:ea typeface="Times New Roman"/>
              </a:rPr>
              <a:t>³</a:t>
            </a:r>
            <a:r>
              <a:rPr lang="en-GB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GB" sz="1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Lviv</a:t>
            </a:r>
            <a:r>
              <a:rPr lang="en-GB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Poland, 1925) </a:t>
            </a:r>
            <a:endParaRPr lang="en-GB" sz="18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0" indent="0">
              <a:lnSpc>
                <a:spcPct val="150000"/>
              </a:lnSpc>
              <a:buNone/>
            </a:pPr>
            <a:endParaRPr lang="en-GB" sz="1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0" indent="0">
              <a:lnSpc>
                <a:spcPct val="150000"/>
              </a:lnSpc>
              <a:buNone/>
            </a:pPr>
            <a:endParaRPr lang="en-GB" sz="18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GB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instanceOf</a:t>
            </a:r>
            <a:r>
              <a:rPr lang="en-GB" sz="1800" dirty="0">
                <a:solidFill>
                  <a:schemeClr val="tx2"/>
                </a:solidFill>
                <a:latin typeface="Times New Roman"/>
                <a:ea typeface="Times New Roman"/>
              </a:rPr>
              <a:t>³</a:t>
            </a:r>
            <a:r>
              <a:rPr lang="en-GB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(</a:t>
            </a:r>
            <a:r>
              <a:rPr lang="en-GB" sz="1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Lviv</a:t>
            </a:r>
            <a:r>
              <a:rPr lang="en-GB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</a:t>
            </a:r>
            <a:r>
              <a:rPr lang="en-GB" sz="18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Settlement</a:t>
            </a:r>
            <a:r>
              <a:rPr lang="en-GB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1100</a:t>
            </a:r>
            <a:r>
              <a:rPr lang="en-GB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)</a:t>
            </a:r>
          </a:p>
          <a:p>
            <a:pPr marL="0" indent="0">
              <a:lnSpc>
                <a:spcPct val="150000"/>
              </a:lnSpc>
              <a:buNone/>
            </a:pPr>
            <a:endParaRPr lang="en-GB" sz="1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0" indent="0">
              <a:lnSpc>
                <a:spcPct val="150000"/>
              </a:lnSpc>
              <a:buNone/>
            </a:pPr>
            <a:endParaRPr lang="en-GB" sz="18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GB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instanceOf</a:t>
            </a:r>
            <a:r>
              <a:rPr lang="en-GB" sz="1800" dirty="0">
                <a:solidFill>
                  <a:schemeClr val="tx2"/>
                </a:solidFill>
                <a:latin typeface="Times New Roman"/>
                <a:ea typeface="Times New Roman"/>
              </a:rPr>
              <a:t>³</a:t>
            </a:r>
            <a:r>
              <a:rPr lang="en-GB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GB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(</a:t>
            </a:r>
            <a:r>
              <a:rPr lang="en-GB" sz="1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Lviv</a:t>
            </a:r>
            <a:r>
              <a:rPr lang="en-GB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</a:t>
            </a:r>
            <a:r>
              <a:rPr lang="en-GB" sz="18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City</a:t>
            </a:r>
            <a:r>
              <a:rPr lang="en-GB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1925) </a:t>
            </a:r>
            <a:br>
              <a:rPr lang="en-GB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</a:br>
            <a:r>
              <a:rPr lang="en-US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/>
            </a:r>
            <a:br>
              <a:rPr lang="en-US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</a:br>
            <a:endParaRPr lang="en-GB" sz="18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</p:txBody>
      </p:sp>
      <p:sp>
        <p:nvSpPr>
          <p:cNvPr id="4" name="Inhaltsplatzhalter 2"/>
          <p:cNvSpPr txBox="1">
            <a:spLocks/>
          </p:cNvSpPr>
          <p:nvPr/>
        </p:nvSpPr>
        <p:spPr>
          <a:xfrm>
            <a:off x="4572000" y="1412777"/>
            <a:ext cx="4186808" cy="506422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partOf</a:t>
            </a:r>
            <a:r>
              <a:rPr lang="en-GB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(Lviv@1900, Austria@1900)</a:t>
            </a:r>
            <a:br>
              <a:rPr lang="en-GB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GB" sz="1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hasTime</a:t>
            </a:r>
            <a:r>
              <a:rPr lang="en-GB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(Lviv@1900, 1900)</a:t>
            </a:r>
            <a:br>
              <a:rPr lang="en-GB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GB" sz="1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hasCont</a:t>
            </a:r>
            <a:r>
              <a:rPr lang="en-GB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(</a:t>
            </a:r>
            <a:r>
              <a:rPr lang="en-GB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Lviv@1900, </a:t>
            </a:r>
            <a:r>
              <a:rPr lang="en-GB" sz="1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Lviv</a:t>
            </a:r>
            <a:r>
              <a:rPr lang="en-GB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GB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GB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GB" sz="1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hasTime</a:t>
            </a:r>
            <a:r>
              <a:rPr lang="en-GB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(Austria@1900</a:t>
            </a:r>
            <a:r>
              <a:rPr lang="en-GB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1900)</a:t>
            </a:r>
            <a:br>
              <a:rPr lang="en-GB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GB" sz="1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has</a:t>
            </a:r>
            <a:r>
              <a:rPr lang="en-GB" sz="1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Cont</a:t>
            </a:r>
            <a:r>
              <a:rPr lang="en-GB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(</a:t>
            </a:r>
            <a:r>
              <a:rPr lang="en-GB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Austria@1900, Austria)</a:t>
            </a:r>
            <a:r>
              <a:rPr lang="en-GB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/>
            </a:r>
            <a:br>
              <a:rPr lang="en-GB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</a:br>
            <a:endParaRPr lang="en-GB" sz="18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0" indent="0">
              <a:buNone/>
            </a:pPr>
            <a:r>
              <a:rPr lang="en-GB" sz="1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partOf</a:t>
            </a:r>
            <a:r>
              <a:rPr lang="en-GB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GB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Lviv@1925, </a:t>
            </a:r>
            <a:r>
              <a:rPr lang="en-GB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Poland@1925</a:t>
            </a:r>
            <a:r>
              <a:rPr lang="en-GB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GB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GB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GB" sz="1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hasTime</a:t>
            </a:r>
            <a:r>
              <a:rPr lang="en-GB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GB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Lviv@1925,1925</a:t>
            </a:r>
            <a:r>
              <a:rPr lang="en-GB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GB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GB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GB" sz="1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hasCont</a:t>
            </a:r>
            <a:r>
              <a:rPr lang="en-GB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GB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(</a:t>
            </a:r>
            <a:r>
              <a:rPr lang="en-GB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Lviv@1925, </a:t>
            </a:r>
            <a:r>
              <a:rPr lang="en-GB" sz="1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Lviv</a:t>
            </a:r>
            <a:r>
              <a:rPr lang="en-GB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GB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GB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GB" sz="1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hasTime</a:t>
            </a:r>
            <a:r>
              <a:rPr lang="en-GB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(Poland@1925,1925</a:t>
            </a:r>
            <a:r>
              <a:rPr lang="en-GB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br>
              <a:rPr lang="en-GB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GB" sz="1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has</a:t>
            </a:r>
            <a:r>
              <a:rPr lang="en-GB" sz="1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Cont</a:t>
            </a:r>
            <a:r>
              <a:rPr lang="en-GB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(</a:t>
            </a:r>
            <a:r>
              <a:rPr lang="en-GB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Poland@1925, Poland)</a:t>
            </a:r>
            <a:endParaRPr lang="en-GB" sz="1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GB" sz="1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0" indent="0">
              <a:buNone/>
            </a:pPr>
            <a:r>
              <a:rPr lang="en-GB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Lviv@1100 </a:t>
            </a:r>
            <a:r>
              <a:rPr lang="en-GB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rdf:Type </a:t>
            </a:r>
            <a:r>
              <a:rPr lang="en-GB" sz="18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Settlement</a:t>
            </a:r>
            <a:r>
              <a:rPr lang="en-GB" sz="18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/>
            </a:r>
            <a:br>
              <a:rPr lang="en-GB" sz="18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</a:br>
            <a:r>
              <a:rPr lang="en-GB" sz="1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hasTime</a:t>
            </a:r>
            <a:r>
              <a:rPr lang="en-GB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GB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Lviv@1100, 1100</a:t>
            </a:r>
            <a:r>
              <a:rPr lang="en-GB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GB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GB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GB" sz="1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hasCont</a:t>
            </a:r>
            <a:r>
              <a:rPr lang="en-GB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(</a:t>
            </a:r>
            <a:r>
              <a:rPr lang="en-GB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Lviv@1100, </a:t>
            </a:r>
            <a:r>
              <a:rPr lang="en-GB" sz="1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Lviv</a:t>
            </a:r>
            <a:r>
              <a:rPr lang="en-GB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GB" sz="1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GB" sz="18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0" indent="0">
              <a:buNone/>
            </a:pPr>
            <a:r>
              <a:rPr lang="en-GB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Lviv@1925 </a:t>
            </a:r>
            <a:r>
              <a:rPr lang="en-GB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rdf:Type </a:t>
            </a:r>
            <a:r>
              <a:rPr lang="en-GB" sz="18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City</a:t>
            </a:r>
            <a:br>
              <a:rPr lang="en-GB" sz="18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</a:br>
            <a:r>
              <a:rPr lang="en-GB" sz="1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hasTime</a:t>
            </a:r>
            <a:r>
              <a:rPr lang="en-GB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(Lviv@1925, 1925)</a:t>
            </a:r>
            <a:br>
              <a:rPr lang="en-GB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GB" sz="1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hasCont</a:t>
            </a:r>
            <a:r>
              <a:rPr lang="en-GB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(</a:t>
            </a:r>
            <a:r>
              <a:rPr lang="en-GB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Lviv@1925, </a:t>
            </a:r>
            <a:r>
              <a:rPr lang="en-GB" sz="1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Lviv</a:t>
            </a:r>
            <a:r>
              <a:rPr lang="en-GB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GB" sz="1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GB" sz="1800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0" indent="0">
              <a:buNone/>
            </a:pPr>
            <a:endParaRPr lang="en-GB" sz="18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</p:txBody>
      </p:sp>
      <p:sp>
        <p:nvSpPr>
          <p:cNvPr id="5" name="Pfeil nach rechts 4"/>
          <p:cNvSpPr/>
          <p:nvPr/>
        </p:nvSpPr>
        <p:spPr>
          <a:xfrm>
            <a:off x="3707904" y="1844824"/>
            <a:ext cx="864096" cy="288032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Pfeil nach rechts 5"/>
          <p:cNvSpPr/>
          <p:nvPr/>
        </p:nvSpPr>
        <p:spPr>
          <a:xfrm>
            <a:off x="3707904" y="3140968"/>
            <a:ext cx="864096" cy="288032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Pfeil nach rechts 6"/>
          <p:cNvSpPr/>
          <p:nvPr/>
        </p:nvSpPr>
        <p:spPr>
          <a:xfrm>
            <a:off x="3707904" y="4581128"/>
            <a:ext cx="864096" cy="288032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Pfeil nach rechts 7"/>
          <p:cNvSpPr/>
          <p:nvPr/>
        </p:nvSpPr>
        <p:spPr>
          <a:xfrm>
            <a:off x="3707904" y="5949280"/>
            <a:ext cx="864096" cy="288032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780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586</Words>
  <Application>Microsoft Office PowerPoint</Application>
  <PresentationFormat>Bildschirmpräsentation (4:3)</PresentationFormat>
  <Paragraphs>135</Paragraphs>
  <Slides>12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3" baseType="lpstr">
      <vt:lpstr>Larissa-Design</vt:lpstr>
      <vt:lpstr>Temporally qualified continuants for BFO 2 OWL  A bottom-up view </vt:lpstr>
      <vt:lpstr>PowerPoint-Präsentation</vt:lpstr>
      <vt:lpstr>Relations between continuants</vt:lpstr>
      <vt:lpstr>Problem: only binary relations in OWL</vt:lpstr>
      <vt:lpstr> </vt:lpstr>
      <vt:lpstr>Possible solutions</vt:lpstr>
      <vt:lpstr>Temporally qualified continuants </vt:lpstr>
      <vt:lpstr>TQC: additional entities</vt:lpstr>
      <vt:lpstr>Examples, Instance level</vt:lpstr>
      <vt:lpstr>Examples, Class level</vt:lpstr>
      <vt:lpstr>Examples</vt:lpstr>
      <vt:lpstr>Consistency of A-boxes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Temporal Issues in BFO2OWL</dc:title>
  <dc:creator>schulz</dc:creator>
  <cp:lastModifiedBy>stschulz</cp:lastModifiedBy>
  <cp:revision>119</cp:revision>
  <dcterms:created xsi:type="dcterms:W3CDTF">2012-02-06T19:45:02Z</dcterms:created>
  <dcterms:modified xsi:type="dcterms:W3CDTF">2013-05-14T16:47:04Z</dcterms:modified>
</cp:coreProperties>
</file>