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757" r:id="rId4"/>
    <p:sldMasterId id="2147483861" r:id="rId5"/>
    <p:sldMasterId id="2147483881" r:id="rId6"/>
  </p:sldMasterIdLst>
  <p:notesMasterIdLst>
    <p:notesMasterId r:id="rId60"/>
  </p:notesMasterIdLst>
  <p:sldIdLst>
    <p:sldId id="256" r:id="rId7"/>
    <p:sldId id="262" r:id="rId8"/>
    <p:sldId id="306" r:id="rId9"/>
    <p:sldId id="307" r:id="rId10"/>
    <p:sldId id="666" r:id="rId11"/>
    <p:sldId id="675" r:id="rId12"/>
    <p:sldId id="669" r:id="rId13"/>
    <p:sldId id="670" r:id="rId14"/>
    <p:sldId id="671" r:id="rId15"/>
    <p:sldId id="672" r:id="rId16"/>
    <p:sldId id="310" r:id="rId17"/>
    <p:sldId id="311" r:id="rId18"/>
    <p:sldId id="665" r:id="rId19"/>
    <p:sldId id="664" r:id="rId20"/>
    <p:sldId id="667" r:id="rId21"/>
    <p:sldId id="668" r:id="rId22"/>
    <p:sldId id="495" r:id="rId23"/>
    <p:sldId id="496" r:id="rId24"/>
    <p:sldId id="497" r:id="rId25"/>
    <p:sldId id="498" r:id="rId26"/>
    <p:sldId id="499" r:id="rId27"/>
    <p:sldId id="500" r:id="rId28"/>
    <p:sldId id="501" r:id="rId29"/>
    <p:sldId id="502" r:id="rId30"/>
    <p:sldId id="503" r:id="rId31"/>
    <p:sldId id="529" r:id="rId32"/>
    <p:sldId id="530" r:id="rId33"/>
    <p:sldId id="531" r:id="rId34"/>
    <p:sldId id="676" r:id="rId35"/>
    <p:sldId id="640" r:id="rId36"/>
    <p:sldId id="641" r:id="rId37"/>
    <p:sldId id="642" r:id="rId38"/>
    <p:sldId id="643" r:id="rId39"/>
    <p:sldId id="644" r:id="rId40"/>
    <p:sldId id="645" r:id="rId41"/>
    <p:sldId id="646" r:id="rId42"/>
    <p:sldId id="647" r:id="rId43"/>
    <p:sldId id="648" r:id="rId44"/>
    <p:sldId id="649" r:id="rId45"/>
    <p:sldId id="650" r:id="rId46"/>
    <p:sldId id="651" r:id="rId47"/>
    <p:sldId id="652" r:id="rId48"/>
    <p:sldId id="653" r:id="rId49"/>
    <p:sldId id="654" r:id="rId50"/>
    <p:sldId id="655" r:id="rId51"/>
    <p:sldId id="656" r:id="rId52"/>
    <p:sldId id="657" r:id="rId53"/>
    <p:sldId id="658" r:id="rId54"/>
    <p:sldId id="659" r:id="rId55"/>
    <p:sldId id="660" r:id="rId56"/>
    <p:sldId id="661" r:id="rId57"/>
    <p:sldId id="662" r:id="rId58"/>
    <p:sldId id="66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48" d="100"/>
          <a:sy n="48" d="100"/>
        </p:scale>
        <p:origin x="-86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B05E9-7DE3-4A8A-B3CC-8AC1D85BCFB5}" type="datetimeFigureOut">
              <a:rPr lang="en-US" smtClean="0"/>
              <a:t>5/14/2013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5D238-AF6A-4773-879D-6BC8ED89A2AE}" type="slidenum">
              <a:rPr lang="en-US" smtClean="0"/>
              <a:t>‹#›</a:t>
            </a:fld>
            <a:endParaRPr lang="en-US"/>
          </a:p>
        </p:txBody>
      </p:sp>
    </p:spTree>
    <p:extLst>
      <p:ext uri="{BB962C8B-B14F-4D97-AF65-F5344CB8AC3E}">
        <p14:creationId xmlns:p14="http://schemas.microsoft.com/office/powerpoint/2010/main" val="95468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rainbehavioroptimization.com/simple.php?f=_spec_Language.php&amp;t=Languag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google.com/imgres?start=255&amp;um=1&amp;hl=en&amp;rlz=1C1CHKZ_enUS440US440&amp;biw=1366&amp;bih=647&amp;tbm=isch&amp;tbnid=7rFJDWHTsLZ32M:&amp;imgrefurl=http://www.asecular.com/forests/space.htm&amp;docid=sklpUmVoVvTphM&amp;imgurl=http://www.asecular.com/forests/graphics.jpg&amp;w=400&amp;h=449&amp;ei=SzMwUKXZPIf50gHr1oGQCw&amp;zoom=1&amp;iact=hc&amp;vpx=626&amp;vpy=298&amp;dur=4837&amp;hovh=238&amp;hovw=212&amp;tx=145&amp;ty=153&amp;sig=118345220999645469437&amp;page=11&amp;tbnh=163&amp;tbnw=145&amp;ndsp=27&amp;ved=1t:429,r:23,s:255,i:327"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io.georgiasouthern.edu/bio-home/harvey/lect/lectures.html?ccode=el&amp;mda=scrn&amp;flnm=bgsp&amp;ttl=Speciation%20and%20Differentiatio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bio.georgiasouthern.edu/bio-home/harvey/lect/lectures.html?ccode=el&amp;mda=scrn&amp;flnm=bgsp&amp;ttl=Speciation%20and%20Differentiation"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io.georgiasouthern.edu/bio-home/harvey/lect/lectures.html?ccode=el&amp;mda=scrn&amp;flnm=bgsp&amp;ttl=Speciation%20and%20Differentiation"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io.georgiasouthern.edu/bio-home/harvey/lect/lectures.html?ccode=el&amp;mda=scrn&amp;flnm=bgsp&amp;ttl=Speciation%20and%20Differentiation"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llen's_interval_algebr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Allen's_interval_algebr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otcot.org/page/73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hon.ox.ac.uk/jcoleman/PHONOLOGY1.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ciencedirect.com/science/article/pii/S1364661307001519"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Slide Image Placeholder 1"/>
          <p:cNvSpPr>
            <a:spLocks noGrp="1" noRot="1" noChangeAspect="1" noTextEdit="1"/>
          </p:cNvSpPr>
          <p:nvPr>
            <p:ph type="sldImg"/>
          </p:nvPr>
        </p:nvSpPr>
        <p:spPr>
          <a:ln/>
        </p:spPr>
      </p:sp>
      <p:sp>
        <p:nvSpPr>
          <p:cNvPr id="636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636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fld id="{D2C86B70-9179-4E6F-B70A-7AE749BEE058}" type="slidenum">
              <a:rPr lang="en-GB" smtClean="0">
                <a:solidFill>
                  <a:srgbClr val="000000"/>
                </a:solidFill>
              </a:rPr>
              <a:pPr/>
              <a:t>8</a:t>
            </a:fld>
            <a:endParaRPr lang="en-GB" dirty="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http://www.brainbehavioroptimization.com/simple.php?f=_spec_Language.php&amp;t=Language</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51927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http://www.geobabble.org/~hnw/esri99/</a:t>
            </a:r>
          </a:p>
        </p:txBody>
      </p:sp>
      <p:sp>
        <p:nvSpPr>
          <p:cNvPr id="150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83" indent="-285724" eaLnBrk="0" hangingPunct="0">
              <a:defRPr>
                <a:solidFill>
                  <a:schemeClr val="tx1"/>
                </a:solidFill>
                <a:latin typeface="Arial" charset="0"/>
                <a:cs typeface="Arial" charset="0"/>
              </a:defRPr>
            </a:lvl2pPr>
            <a:lvl3pPr marL="1142898" indent="-228580" eaLnBrk="0" hangingPunct="0">
              <a:defRPr>
                <a:solidFill>
                  <a:schemeClr val="tx1"/>
                </a:solidFill>
                <a:latin typeface="Arial" charset="0"/>
                <a:cs typeface="Arial" charset="0"/>
              </a:defRPr>
            </a:lvl3pPr>
            <a:lvl4pPr marL="1600057" indent="-228580" eaLnBrk="0" hangingPunct="0">
              <a:defRPr>
                <a:solidFill>
                  <a:schemeClr val="tx1"/>
                </a:solidFill>
                <a:latin typeface="Arial" charset="0"/>
                <a:cs typeface="Arial" charset="0"/>
              </a:defRPr>
            </a:lvl4pPr>
            <a:lvl5pPr marL="2057217" indent="-228580" eaLnBrk="0" hangingPunct="0">
              <a:defRPr>
                <a:solidFill>
                  <a:schemeClr val="tx1"/>
                </a:solidFill>
                <a:latin typeface="Arial" charset="0"/>
                <a:cs typeface="Arial" charset="0"/>
              </a:defRPr>
            </a:lvl5pPr>
            <a:lvl6pPr marL="2514376" indent="-228580" eaLnBrk="0" fontAlgn="base" hangingPunct="0">
              <a:spcBef>
                <a:spcPct val="0"/>
              </a:spcBef>
              <a:spcAft>
                <a:spcPct val="0"/>
              </a:spcAft>
              <a:defRPr>
                <a:solidFill>
                  <a:schemeClr val="tx1"/>
                </a:solidFill>
                <a:latin typeface="Arial" charset="0"/>
                <a:cs typeface="Arial" charset="0"/>
              </a:defRPr>
            </a:lvl6pPr>
            <a:lvl7pPr marL="2971535" indent="-228580" eaLnBrk="0" fontAlgn="base" hangingPunct="0">
              <a:spcBef>
                <a:spcPct val="0"/>
              </a:spcBef>
              <a:spcAft>
                <a:spcPct val="0"/>
              </a:spcAft>
              <a:defRPr>
                <a:solidFill>
                  <a:schemeClr val="tx1"/>
                </a:solidFill>
                <a:latin typeface="Arial" charset="0"/>
                <a:cs typeface="Arial" charset="0"/>
              </a:defRPr>
            </a:lvl7pPr>
            <a:lvl8pPr marL="3428695" indent="-228580" eaLnBrk="0" fontAlgn="base" hangingPunct="0">
              <a:spcBef>
                <a:spcPct val="0"/>
              </a:spcBef>
              <a:spcAft>
                <a:spcPct val="0"/>
              </a:spcAft>
              <a:defRPr>
                <a:solidFill>
                  <a:schemeClr val="tx1"/>
                </a:solidFill>
                <a:latin typeface="Arial" charset="0"/>
                <a:cs typeface="Arial" charset="0"/>
              </a:defRPr>
            </a:lvl8pPr>
            <a:lvl9pPr marL="3885854" indent="-228580" eaLnBrk="0" fontAlgn="base" hangingPunct="0">
              <a:spcBef>
                <a:spcPct val="0"/>
              </a:spcBef>
              <a:spcAft>
                <a:spcPct val="0"/>
              </a:spcAft>
              <a:defRPr>
                <a:solidFill>
                  <a:schemeClr val="tx1"/>
                </a:solidFill>
                <a:latin typeface="Arial" charset="0"/>
                <a:cs typeface="Arial" charset="0"/>
              </a:defRPr>
            </a:lvl9pPr>
          </a:lstStyle>
          <a:p>
            <a:pPr eaLnBrk="1" hangingPunct="1"/>
            <a:fld id="{527A1750-300C-4578-ACD8-7AA979289996}" type="slidenum">
              <a:rPr lang="en-US">
                <a:solidFill>
                  <a:srgbClr val="000000"/>
                </a:solidFill>
              </a:rPr>
              <a:pPr eaLnBrk="1" hangingPunct="1"/>
              <a:t>43</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http://www.geobabble.org/~hnw/esri99/</a:t>
            </a:r>
          </a:p>
        </p:txBody>
      </p:sp>
      <p:sp>
        <p:nvSpPr>
          <p:cNvPr id="151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83" indent="-285724" eaLnBrk="0" hangingPunct="0">
              <a:defRPr>
                <a:solidFill>
                  <a:schemeClr val="tx1"/>
                </a:solidFill>
                <a:latin typeface="Arial" charset="0"/>
                <a:cs typeface="Arial" charset="0"/>
              </a:defRPr>
            </a:lvl2pPr>
            <a:lvl3pPr marL="1142898" indent="-228580" eaLnBrk="0" hangingPunct="0">
              <a:defRPr>
                <a:solidFill>
                  <a:schemeClr val="tx1"/>
                </a:solidFill>
                <a:latin typeface="Arial" charset="0"/>
                <a:cs typeface="Arial" charset="0"/>
              </a:defRPr>
            </a:lvl3pPr>
            <a:lvl4pPr marL="1600057" indent="-228580" eaLnBrk="0" hangingPunct="0">
              <a:defRPr>
                <a:solidFill>
                  <a:schemeClr val="tx1"/>
                </a:solidFill>
                <a:latin typeface="Arial" charset="0"/>
                <a:cs typeface="Arial" charset="0"/>
              </a:defRPr>
            </a:lvl4pPr>
            <a:lvl5pPr marL="2057217" indent="-228580" eaLnBrk="0" hangingPunct="0">
              <a:defRPr>
                <a:solidFill>
                  <a:schemeClr val="tx1"/>
                </a:solidFill>
                <a:latin typeface="Arial" charset="0"/>
                <a:cs typeface="Arial" charset="0"/>
              </a:defRPr>
            </a:lvl5pPr>
            <a:lvl6pPr marL="2514376" indent="-228580" eaLnBrk="0" fontAlgn="base" hangingPunct="0">
              <a:spcBef>
                <a:spcPct val="0"/>
              </a:spcBef>
              <a:spcAft>
                <a:spcPct val="0"/>
              </a:spcAft>
              <a:defRPr>
                <a:solidFill>
                  <a:schemeClr val="tx1"/>
                </a:solidFill>
                <a:latin typeface="Arial" charset="0"/>
                <a:cs typeface="Arial" charset="0"/>
              </a:defRPr>
            </a:lvl6pPr>
            <a:lvl7pPr marL="2971535" indent="-228580" eaLnBrk="0" fontAlgn="base" hangingPunct="0">
              <a:spcBef>
                <a:spcPct val="0"/>
              </a:spcBef>
              <a:spcAft>
                <a:spcPct val="0"/>
              </a:spcAft>
              <a:defRPr>
                <a:solidFill>
                  <a:schemeClr val="tx1"/>
                </a:solidFill>
                <a:latin typeface="Arial" charset="0"/>
                <a:cs typeface="Arial" charset="0"/>
              </a:defRPr>
            </a:lvl7pPr>
            <a:lvl8pPr marL="3428695" indent="-228580" eaLnBrk="0" fontAlgn="base" hangingPunct="0">
              <a:spcBef>
                <a:spcPct val="0"/>
              </a:spcBef>
              <a:spcAft>
                <a:spcPct val="0"/>
              </a:spcAft>
              <a:defRPr>
                <a:solidFill>
                  <a:schemeClr val="tx1"/>
                </a:solidFill>
                <a:latin typeface="Arial" charset="0"/>
                <a:cs typeface="Arial" charset="0"/>
              </a:defRPr>
            </a:lvl8pPr>
            <a:lvl9pPr marL="3885854" indent="-228580" eaLnBrk="0" fontAlgn="base" hangingPunct="0">
              <a:spcBef>
                <a:spcPct val="0"/>
              </a:spcBef>
              <a:spcAft>
                <a:spcPct val="0"/>
              </a:spcAft>
              <a:defRPr>
                <a:solidFill>
                  <a:schemeClr val="tx1"/>
                </a:solidFill>
                <a:latin typeface="Arial" charset="0"/>
                <a:cs typeface="Arial" charset="0"/>
              </a:defRPr>
            </a:lvl9pPr>
          </a:lstStyle>
          <a:p>
            <a:pPr eaLnBrk="1" hangingPunct="1"/>
            <a:fld id="{D02DCBB2-6221-4D5C-9FFB-EF955E0C1670}" type="slidenum">
              <a:rPr lang="en-US">
                <a:solidFill>
                  <a:srgbClr val="000000"/>
                </a:solidFill>
              </a:rPr>
              <a:pPr eaLnBrk="1" hangingPunct="1"/>
              <a:t>44</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http://www.stankievech.net/projectsFrame.html</a:t>
            </a:r>
          </a:p>
        </p:txBody>
      </p:sp>
      <p:sp>
        <p:nvSpPr>
          <p:cNvPr id="152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883" indent="-285724" eaLnBrk="0" hangingPunct="0">
              <a:defRPr>
                <a:solidFill>
                  <a:schemeClr val="tx1"/>
                </a:solidFill>
                <a:latin typeface="Arial" charset="0"/>
                <a:cs typeface="Arial" charset="0"/>
              </a:defRPr>
            </a:lvl2pPr>
            <a:lvl3pPr marL="1142898" indent="-228580" eaLnBrk="0" hangingPunct="0">
              <a:defRPr>
                <a:solidFill>
                  <a:schemeClr val="tx1"/>
                </a:solidFill>
                <a:latin typeface="Arial" charset="0"/>
                <a:cs typeface="Arial" charset="0"/>
              </a:defRPr>
            </a:lvl3pPr>
            <a:lvl4pPr marL="1600057" indent="-228580" eaLnBrk="0" hangingPunct="0">
              <a:defRPr>
                <a:solidFill>
                  <a:schemeClr val="tx1"/>
                </a:solidFill>
                <a:latin typeface="Arial" charset="0"/>
                <a:cs typeface="Arial" charset="0"/>
              </a:defRPr>
            </a:lvl4pPr>
            <a:lvl5pPr marL="2057217" indent="-228580" eaLnBrk="0" hangingPunct="0">
              <a:defRPr>
                <a:solidFill>
                  <a:schemeClr val="tx1"/>
                </a:solidFill>
                <a:latin typeface="Arial" charset="0"/>
                <a:cs typeface="Arial" charset="0"/>
              </a:defRPr>
            </a:lvl5pPr>
            <a:lvl6pPr marL="2514376" indent="-228580" eaLnBrk="0" fontAlgn="base" hangingPunct="0">
              <a:spcBef>
                <a:spcPct val="0"/>
              </a:spcBef>
              <a:spcAft>
                <a:spcPct val="0"/>
              </a:spcAft>
              <a:defRPr>
                <a:solidFill>
                  <a:schemeClr val="tx1"/>
                </a:solidFill>
                <a:latin typeface="Arial" charset="0"/>
                <a:cs typeface="Arial" charset="0"/>
              </a:defRPr>
            </a:lvl6pPr>
            <a:lvl7pPr marL="2971535" indent="-228580" eaLnBrk="0" fontAlgn="base" hangingPunct="0">
              <a:spcBef>
                <a:spcPct val="0"/>
              </a:spcBef>
              <a:spcAft>
                <a:spcPct val="0"/>
              </a:spcAft>
              <a:defRPr>
                <a:solidFill>
                  <a:schemeClr val="tx1"/>
                </a:solidFill>
                <a:latin typeface="Arial" charset="0"/>
                <a:cs typeface="Arial" charset="0"/>
              </a:defRPr>
            </a:lvl7pPr>
            <a:lvl8pPr marL="3428695" indent="-228580" eaLnBrk="0" fontAlgn="base" hangingPunct="0">
              <a:spcBef>
                <a:spcPct val="0"/>
              </a:spcBef>
              <a:spcAft>
                <a:spcPct val="0"/>
              </a:spcAft>
              <a:defRPr>
                <a:solidFill>
                  <a:schemeClr val="tx1"/>
                </a:solidFill>
                <a:latin typeface="Arial" charset="0"/>
                <a:cs typeface="Arial" charset="0"/>
              </a:defRPr>
            </a:lvl8pPr>
            <a:lvl9pPr marL="3885854" indent="-228580" eaLnBrk="0" fontAlgn="base" hangingPunct="0">
              <a:spcBef>
                <a:spcPct val="0"/>
              </a:spcBef>
              <a:spcAft>
                <a:spcPct val="0"/>
              </a:spcAft>
              <a:defRPr>
                <a:solidFill>
                  <a:schemeClr val="tx1"/>
                </a:solidFill>
                <a:latin typeface="Arial" charset="0"/>
                <a:cs typeface="Arial" charset="0"/>
              </a:defRPr>
            </a:lvl9pPr>
          </a:lstStyle>
          <a:p>
            <a:pPr eaLnBrk="1" hangingPunct="1"/>
            <a:fld id="{45DFE4CD-F25B-40B7-B9C4-DC06A2057BFD}" type="slidenum">
              <a:rPr lang="en-US">
                <a:solidFill>
                  <a:srgbClr val="000000"/>
                </a:solidFill>
              </a:rPr>
              <a:pPr eaLnBrk="1" hangingPunct="1"/>
              <a:t>46</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google.com/imgres?start=255&amp;um=1&amp;hl=en&amp;rlz=1C1CHKZ_enUS440US440&amp;biw=1366&amp;bih=647&amp;tbm=isch&amp;tbnid=7rFJDWHTsLZ32M:&amp;imgrefurl=http://www.asecular.com/forests/space.htm&amp;docid=sklpUmVoVvTphM&amp;imgurl=http://www.asecular.com/forests/graphics.jpg&amp;w=400&amp;h=449&amp;ei=SzMwUKXZPIf50gHr1oGQCw&amp;zoom=1&amp;iact=hc&amp;vpx=626&amp;vpy=298&amp;dur=4837&amp;hovh=238&amp;hovw=212&amp;tx=145&amp;ty=153&amp;sig=118345220999645469437&amp;page=11&amp;tbnh=163&amp;tbnw=145&amp;ndsp=27&amp;ved=1t:429,r:23,s:255,i:327</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2821333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http://www.bio.georgiasouthern.edu/bio-home/harvey/lect/lectures.html?ccode=el&amp;mda=scrn&amp;flnm=bgsp&amp;ttl=Speciation%20and%20Differentiation</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31340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http://www.bio.georgiasouthern.edu/bio-home/harvey/lect/lectures.html?ccode=el&amp;mda=scrn&amp;flnm=bgsp&amp;ttl=Speciation%20and%20Differentiation</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smtClean="0">
                <a:solidFill>
                  <a:prstClr val="black"/>
                </a:solidFill>
              </a:rPr>
              <a:pPr>
                <a:defRPr/>
              </a:pPr>
              <a:t>50</a:t>
            </a:fld>
            <a:endParaRPr lang="en-US" dirty="0">
              <a:solidFill>
                <a:prstClr val="black"/>
              </a:solidFill>
            </a:endParaRPr>
          </a:p>
        </p:txBody>
      </p:sp>
    </p:spTree>
    <p:extLst>
      <p:ext uri="{BB962C8B-B14F-4D97-AF65-F5344CB8AC3E}">
        <p14:creationId xmlns:p14="http://schemas.microsoft.com/office/powerpoint/2010/main" val="331340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http://www.bio.georgiasouthern.edu/bio-home/harvey/lect/lectures.html?ccode=el&amp;mda=scrn&amp;flnm=bgsp&amp;ttl=Speciation%20and%20Differentiation</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3313400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http://www.bio.georgiasouthern.edu/bio-home/harvey/lect/lectures.html?ccode=el&amp;mda=scrn&amp;flnm=bgsp&amp;ttl=Speciation%20and%20Differentiation</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smtClean="0">
                <a:solidFill>
                  <a:prstClr val="black"/>
                </a:solidFill>
              </a:rPr>
              <a:pPr>
                <a:defRPr/>
              </a:pPr>
              <a:t>52</a:t>
            </a:fld>
            <a:endParaRPr lang="en-US" dirty="0">
              <a:solidFill>
                <a:prstClr val="black"/>
              </a:solidFill>
            </a:endParaRPr>
          </a:p>
        </p:txBody>
      </p:sp>
    </p:spTree>
    <p:extLst>
      <p:ext uri="{BB962C8B-B14F-4D97-AF65-F5344CB8AC3E}">
        <p14:creationId xmlns:p14="http://schemas.microsoft.com/office/powerpoint/2010/main" val="331340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Slide Image Placeholder 1"/>
          <p:cNvSpPr>
            <a:spLocks noGrp="1" noRot="1" noChangeAspect="1" noTextEdit="1"/>
          </p:cNvSpPr>
          <p:nvPr>
            <p:ph type="sldImg"/>
          </p:nvPr>
        </p:nvSpPr>
        <p:spPr>
          <a:ln/>
        </p:spPr>
      </p:sp>
      <p:sp>
        <p:nvSpPr>
          <p:cNvPr id="637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637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fld id="{AC5807B0-D198-49EF-B757-EA0415126D6A}" type="slidenum">
              <a:rPr lang="en-GB" smtClean="0">
                <a:solidFill>
                  <a:srgbClr val="000000"/>
                </a:solidFill>
              </a:rPr>
              <a:pPr/>
              <a:t>9</a:t>
            </a:fld>
            <a:endParaRPr lang="en-GB"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Slide Image Placeholder 1"/>
          <p:cNvSpPr>
            <a:spLocks noGrp="1" noRot="1" noChangeAspect="1" noTextEdit="1"/>
          </p:cNvSpPr>
          <p:nvPr>
            <p:ph type="sldImg"/>
          </p:nvPr>
        </p:nvSpPr>
        <p:spPr>
          <a:ln/>
        </p:spPr>
      </p:sp>
      <p:sp>
        <p:nvSpPr>
          <p:cNvPr id="638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latin typeface="Arial" pitchFamily="34" charset="0"/>
            </a:endParaRPr>
          </a:p>
        </p:txBody>
      </p:sp>
      <p:sp>
        <p:nvSpPr>
          <p:cNvPr id="638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fld id="{14FBF47B-6672-44E7-834F-39F182F32D2D}" type="slidenum">
              <a:rPr lang="en-GB" smtClean="0">
                <a:solidFill>
                  <a:srgbClr val="000000"/>
                </a:solidFill>
              </a:rPr>
              <a:pPr/>
              <a:t>10</a:t>
            </a:fld>
            <a:endParaRPr lang="en-GB"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a:ln/>
        </p:spPr>
      </p:sp>
      <p:sp>
        <p:nvSpPr>
          <p:cNvPr id="545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http://en.wikipedia.org/wiki/Allen's_interval_algebra</a:t>
            </a:r>
            <a:endParaRPr lang="en-US" dirty="0" smtClean="0">
              <a:latin typeface="Arial" pitchFamily="34" charset="0"/>
            </a:endParaRPr>
          </a:p>
        </p:txBody>
      </p:sp>
      <p:sp>
        <p:nvSpPr>
          <p:cNvPr id="545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fld id="{296C196F-F1A5-4083-8301-14E60B72BB32}" type="slidenum">
              <a:rPr lang="en-US" smtClean="0">
                <a:solidFill>
                  <a:prstClr val="black"/>
                </a:solidFill>
              </a:rPr>
              <a:pPr/>
              <a:t>11</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a:ln/>
        </p:spPr>
      </p:sp>
      <p:sp>
        <p:nvSpPr>
          <p:cNvPr id="546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hlinkClick r:id="rId3"/>
              </a:rPr>
              <a:t>http://en.wikipedia.org/wiki/Allen's_interval_algebra</a:t>
            </a:r>
            <a:endParaRPr lang="en-US" dirty="0" smtClean="0">
              <a:latin typeface="Arial" pitchFamily="34" charset="0"/>
            </a:endParaRPr>
          </a:p>
        </p:txBody>
      </p:sp>
      <p:sp>
        <p:nvSpPr>
          <p:cNvPr id="546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02756" indent="-270291">
              <a:defRPr>
                <a:solidFill>
                  <a:schemeClr val="tx1"/>
                </a:solidFill>
                <a:latin typeface="Arial" pitchFamily="34" charset="0"/>
              </a:defRPr>
            </a:lvl2pPr>
            <a:lvl3pPr marL="1081164" indent="-216233">
              <a:defRPr>
                <a:solidFill>
                  <a:schemeClr val="tx1"/>
                </a:solidFill>
                <a:latin typeface="Arial" pitchFamily="34" charset="0"/>
              </a:defRPr>
            </a:lvl3pPr>
            <a:lvl4pPr marL="1513629" indent="-216233">
              <a:defRPr>
                <a:solidFill>
                  <a:schemeClr val="tx1"/>
                </a:solidFill>
                <a:latin typeface="Arial" pitchFamily="34" charset="0"/>
              </a:defRPr>
            </a:lvl4pPr>
            <a:lvl5pPr marL="1946095" indent="-216233">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fld id="{17A80E75-62B7-41C6-95BF-77233C05801F}" type="slidenum">
              <a:rPr lang="en-US" smtClean="0">
                <a:solidFill>
                  <a:prstClr val="black"/>
                </a:solidFill>
              </a:rPr>
              <a:pPr/>
              <a:t>12</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75D238-AF6A-4773-879D-6BC8ED89A2AE}" type="slidenum">
              <a:rPr lang="en-US" smtClean="0"/>
              <a:t>16</a:t>
            </a:fld>
            <a:endParaRPr lang="en-US"/>
          </a:p>
        </p:txBody>
      </p:sp>
    </p:spTree>
    <p:extLst>
      <p:ext uri="{BB962C8B-B14F-4D97-AF65-F5344CB8AC3E}">
        <p14:creationId xmlns:p14="http://schemas.microsoft.com/office/powerpoint/2010/main" val="198807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http://www.notcot.org/page/734/</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166301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http://www.phon.ox.ac.uk/jcoleman/PHONOLOGY1.htm</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58081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http://www.sciencedirect.com/science/article/pii/S1364661307001519</a:t>
            </a:r>
            <a:endParaRPr lang="en-US" dirty="0"/>
          </a:p>
        </p:txBody>
      </p:sp>
      <p:sp>
        <p:nvSpPr>
          <p:cNvPr id="4" name="Slide Number Placeholder 3"/>
          <p:cNvSpPr>
            <a:spLocks noGrp="1"/>
          </p:cNvSpPr>
          <p:nvPr>
            <p:ph type="sldNum" sz="quarter" idx="10"/>
          </p:nvPr>
        </p:nvSpPr>
        <p:spPr/>
        <p:txBody>
          <a:bodyPr/>
          <a:lstStyle/>
          <a:p>
            <a:pPr>
              <a:defRPr/>
            </a:pPr>
            <a:fld id="{710F34EF-880B-4F12-A784-5CB9A48A1822}"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95325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C25D2-CF89-4289-AE5B-46DFD1535AEC}"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93914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C25D2-CF89-4289-AE5B-46DFD1535AEC}"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426409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C25D2-CF89-4289-AE5B-46DFD1535AEC}"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2288590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2AE957-774B-46A1-9D5A-558299B8FEF1}" type="datetimeFigureOut">
              <a:rPr lang="en-US">
                <a:solidFill>
                  <a:prstClr val="black">
                    <a:tint val="75000"/>
                  </a:prstClr>
                </a:solidFill>
              </a:rPr>
              <a:pPr>
                <a:defRPr/>
              </a:pPr>
              <a:t>5/14/2013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49B48C-7222-4636-B10D-6EDF6820830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048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C73211-393E-4F2A-9F3E-76C7DDCBF361}" type="datetimeFigureOut">
              <a:rPr lang="en-US">
                <a:solidFill>
                  <a:prstClr val="black">
                    <a:tint val="75000"/>
                  </a:prstClr>
                </a:solidFill>
              </a:rPr>
              <a:pPr>
                <a:defRPr/>
              </a:pPr>
              <a:t>5/14/2013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3351D2-64E5-4D2D-BDC2-893B9C6067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3101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900275-9703-4FD5-BF4D-B83C45ED07F5}" type="datetimeFigureOut">
              <a:rPr lang="en-US">
                <a:solidFill>
                  <a:prstClr val="black">
                    <a:tint val="75000"/>
                  </a:prstClr>
                </a:solidFill>
              </a:rPr>
              <a:pPr>
                <a:defRPr/>
              </a:pPr>
              <a:t>5/14/2013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BFC9E87-9D0C-4356-AE1C-210F073013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8964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45D905-C133-4CB7-92A1-DC00A2557C5F}" type="datetimeFigureOut">
              <a:rPr lang="en-US">
                <a:solidFill>
                  <a:prstClr val="black">
                    <a:tint val="75000"/>
                  </a:prstClr>
                </a:solidFill>
              </a:rPr>
              <a:pPr>
                <a:defRPr/>
              </a:pPr>
              <a:t>5/14/2013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A390F56-CD9F-4711-AA1A-34F99DBEFC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937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4BA7E37-5CDB-4AEB-93EC-C69FC0293BA9}" type="datetimeFigureOut">
              <a:rPr lang="en-US">
                <a:solidFill>
                  <a:prstClr val="black">
                    <a:tint val="75000"/>
                  </a:prstClr>
                </a:solidFill>
              </a:rPr>
              <a:pPr>
                <a:defRPr/>
              </a:pPr>
              <a:t>5/14/2013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AD42DDB-2D52-4DE0-B2C8-5F0D4E8FF36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151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826BD8F-24CA-4D76-83E7-DA482968283D}" type="datetimeFigureOut">
              <a:rPr lang="en-US">
                <a:solidFill>
                  <a:prstClr val="black">
                    <a:tint val="75000"/>
                  </a:prstClr>
                </a:solidFill>
              </a:rPr>
              <a:pPr>
                <a:defRPr/>
              </a:pPr>
              <a:t>5/14/2013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AB482AE-A60B-476E-B9A1-2FF09D60C3E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2169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2BAE66-BB8C-4F1D-8F32-3E4B80A8BC55}" type="datetimeFigureOut">
              <a:rPr lang="en-US">
                <a:solidFill>
                  <a:prstClr val="black">
                    <a:tint val="75000"/>
                  </a:prstClr>
                </a:solidFill>
              </a:rPr>
              <a:pPr>
                <a:defRPr/>
              </a:pPr>
              <a:t>5/14/2013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43C22FE-4670-484D-89D3-E2319804D29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9276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BA065D-C55F-4E8D-AC95-881E5BB90733}" type="datetimeFigureOut">
              <a:rPr lang="en-US">
                <a:solidFill>
                  <a:prstClr val="black">
                    <a:tint val="75000"/>
                  </a:prstClr>
                </a:solidFill>
              </a:rPr>
              <a:pPr>
                <a:defRPr/>
              </a:pPr>
              <a:t>5/14/2013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EEF71F-7DD2-40EC-A54C-B12EDFA534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752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C25D2-CF89-4289-AE5B-46DFD1535AEC}"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2046851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1E9D70-F2EE-433E-B498-EFE17DB8A220}" type="datetimeFigureOut">
              <a:rPr lang="en-US">
                <a:solidFill>
                  <a:prstClr val="black">
                    <a:tint val="75000"/>
                  </a:prstClr>
                </a:solidFill>
              </a:rPr>
              <a:pPr>
                <a:defRPr/>
              </a:pPr>
              <a:t>5/14/2013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60F706F-4E19-4B5D-AE07-35C4862E28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8193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929397-4FAD-42EA-9B33-14BA3C099E99}" type="datetimeFigureOut">
              <a:rPr lang="en-US">
                <a:solidFill>
                  <a:prstClr val="black">
                    <a:tint val="75000"/>
                  </a:prstClr>
                </a:solidFill>
              </a:rPr>
              <a:pPr>
                <a:defRPr/>
              </a:pPr>
              <a:t>5/14/2013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E05BF0-C2C1-4127-94BD-D2ACD4CA24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3907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0D32F9-1EA0-44B2-81EC-A7645AD2F32B}" type="datetimeFigureOut">
              <a:rPr lang="en-US">
                <a:solidFill>
                  <a:prstClr val="black">
                    <a:tint val="75000"/>
                  </a:prstClr>
                </a:solidFill>
              </a:rPr>
              <a:pPr>
                <a:defRPr/>
              </a:pPr>
              <a:t>5/14/2013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FE9516-77A5-4704-8B99-AB78B52787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6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8534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lvl3pPr>
          </a:lstStyle>
          <a:p>
            <a:pPr lvl="2">
              <a:defRPr/>
            </a:pPr>
            <a:fld id="{ED62DAD2-3006-4D79-A1EE-B2B6C5991F26}" type="slidenum">
              <a:rPr lang="en-US">
                <a:solidFill>
                  <a:prstClr val="black"/>
                </a:solidFill>
              </a:rPr>
              <a:pPr lvl="2">
                <a:defRPr/>
              </a:pPr>
              <a:t>‹#›</a:t>
            </a:fld>
            <a:endParaRPr lang="en-US">
              <a:solidFill>
                <a:prstClr val="black"/>
              </a:solidFill>
            </a:endParaRPr>
          </a:p>
        </p:txBody>
      </p:sp>
    </p:spTree>
    <p:extLst>
      <p:ext uri="{BB962C8B-B14F-4D97-AF65-F5344CB8AC3E}">
        <p14:creationId xmlns:p14="http://schemas.microsoft.com/office/powerpoint/2010/main" val="3655763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8534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lvl3pPr>
          </a:lstStyle>
          <a:p>
            <a:pPr lvl="2">
              <a:defRPr/>
            </a:pPr>
            <a:fld id="{60530365-1C04-4414-81AF-202139BD6195}" type="slidenum">
              <a:rPr lang="en-US">
                <a:solidFill>
                  <a:prstClr val="black"/>
                </a:solidFill>
              </a:rPr>
              <a:pPr lvl="2">
                <a:defRPr/>
              </a:pPr>
              <a:t>‹#›</a:t>
            </a:fld>
            <a:endParaRPr lang="en-US">
              <a:solidFill>
                <a:prstClr val="black"/>
              </a:solidFill>
            </a:endParaRPr>
          </a:p>
        </p:txBody>
      </p:sp>
    </p:spTree>
    <p:extLst>
      <p:ext uri="{BB962C8B-B14F-4D97-AF65-F5344CB8AC3E}">
        <p14:creationId xmlns:p14="http://schemas.microsoft.com/office/powerpoint/2010/main" val="1023769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8534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lvl3pPr>
          </a:lstStyle>
          <a:p>
            <a:pPr lvl="2">
              <a:defRPr/>
            </a:pPr>
            <a:fld id="{11F0D57A-0C9B-4411-BEAB-E59476167C4B}" type="slidenum">
              <a:rPr lang="en-US">
                <a:solidFill>
                  <a:prstClr val="black"/>
                </a:solidFill>
              </a:rPr>
              <a:pPr lvl="2">
                <a:defRPr/>
              </a:pPr>
              <a:t>‹#›</a:t>
            </a:fld>
            <a:endParaRPr lang="en-US">
              <a:solidFill>
                <a:prstClr val="black"/>
              </a:solidFill>
            </a:endParaRPr>
          </a:p>
        </p:txBody>
      </p:sp>
    </p:spTree>
    <p:extLst>
      <p:ext uri="{BB962C8B-B14F-4D97-AF65-F5344CB8AC3E}">
        <p14:creationId xmlns:p14="http://schemas.microsoft.com/office/powerpoint/2010/main" val="567350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8534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3pPr lvl="2">
              <a:defRPr/>
            </a:lvl3pPr>
          </a:lstStyle>
          <a:p>
            <a:pPr lvl="2">
              <a:defRPr/>
            </a:pPr>
            <a:fld id="{EC5ED8DD-6ECC-4BE2-95D8-3469A7E64E46}" type="slidenum">
              <a:rPr lang="en-US">
                <a:solidFill>
                  <a:prstClr val="black"/>
                </a:solidFill>
              </a:rPr>
              <a:pPr lvl="2">
                <a:defRPr/>
              </a:pPr>
              <a:t>‹#›</a:t>
            </a:fld>
            <a:endParaRPr lang="en-US">
              <a:solidFill>
                <a:prstClr val="black"/>
              </a:solidFill>
            </a:endParaRPr>
          </a:p>
        </p:txBody>
      </p:sp>
    </p:spTree>
    <p:extLst>
      <p:ext uri="{BB962C8B-B14F-4D97-AF65-F5344CB8AC3E}">
        <p14:creationId xmlns:p14="http://schemas.microsoft.com/office/powerpoint/2010/main" val="1487500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858000" y="6324600"/>
            <a:ext cx="2286000" cy="533400"/>
          </a:xfrm>
        </p:spPr>
        <p:txBody>
          <a:bodyPr/>
          <a:lstStyle>
            <a:lvl1pPr>
              <a:defRPr sz="2400"/>
            </a:lvl1pPr>
          </a:lstStyle>
          <a:p>
            <a:pPr>
              <a:defRPr/>
            </a:pPr>
            <a:fld id="{3737C73E-1C44-48D7-AAED-D97CBCF7D4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4552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7010400" y="6324600"/>
            <a:ext cx="2133600" cy="533400"/>
          </a:xfrm>
        </p:spPr>
        <p:txBody>
          <a:bodyPr/>
          <a:lstStyle>
            <a:lvl1pPr>
              <a:defRPr sz="2400"/>
            </a:lvl1pPr>
          </a:lstStyle>
          <a:p>
            <a:pPr>
              <a:defRPr/>
            </a:pPr>
            <a:fld id="{AF00672C-424E-493C-ACCF-FB23046343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87324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7010400" y="6400800"/>
            <a:ext cx="2133600" cy="457200"/>
          </a:xfrm>
        </p:spPr>
        <p:txBody>
          <a:bodyPr/>
          <a:lstStyle>
            <a:lvl1pPr>
              <a:defRPr sz="2400"/>
            </a:lvl1pPr>
          </a:lstStyle>
          <a:p>
            <a:pPr>
              <a:defRPr/>
            </a:pPr>
            <a:fld id="{11CA3D29-F951-42C2-BA7F-840FA3D8D90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590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C25D2-CF89-4289-AE5B-46DFD1535AEC}" type="datetimeFigureOut">
              <a:rPr lang="en-US" smtClean="0"/>
              <a:t>5/14/2013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1487130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sz="2400"/>
            </a:lvl1pPr>
          </a:lstStyle>
          <a:p>
            <a:pPr>
              <a:defRPr/>
            </a:pPr>
            <a:fld id="{A0747E8C-EC22-4364-B291-8A88E7215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3882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1500" y="1524000"/>
            <a:ext cx="3771900" cy="460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sz="2400"/>
            </a:lvl1pPr>
          </a:lstStyle>
          <a:p>
            <a:pPr>
              <a:defRPr/>
            </a:pPr>
            <a:fld id="{FE8DEFAF-C0A0-44E6-8BF6-1346B4F1B1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3301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7696200" cy="4602163"/>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7010400" y="6324600"/>
            <a:ext cx="2133600" cy="533400"/>
          </a:xfrm>
        </p:spPr>
        <p:txBody>
          <a:bodyPr/>
          <a:lstStyle>
            <a:lvl1pPr>
              <a:defRPr sz="2400"/>
            </a:lvl1pPr>
          </a:lstStyle>
          <a:p>
            <a:pPr>
              <a:defRPr/>
            </a:pPr>
            <a:fld id="{2F0D76B0-A731-4E38-B9A2-78ED377E8B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37462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381000" y="2057400"/>
            <a:ext cx="84582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xfrm>
            <a:off x="7391400" y="6400800"/>
            <a:ext cx="1752600" cy="457200"/>
          </a:xfrm>
        </p:spPr>
        <p:txBody>
          <a:bodyPr/>
          <a:lstStyle>
            <a:lvl3pPr lvl="2">
              <a:defRPr sz="2400">
                <a:latin typeface="Arial" pitchFamily="34" charset="0"/>
              </a:defRPr>
            </a:lvl3pPr>
          </a:lstStyle>
          <a:p>
            <a:pPr lvl="2">
              <a:defRPr/>
            </a:pPr>
            <a:fld id="{6F3CA9C9-5993-45A7-A42D-4BF3998317DB}" type="slidenum">
              <a:rPr lang="en-US">
                <a:solidFill>
                  <a:srgbClr val="000000"/>
                </a:solidFill>
              </a:rPr>
              <a:pPr lvl="2">
                <a:defRPr/>
              </a:pPr>
              <a:t>‹#›</a:t>
            </a:fld>
            <a:endParaRPr lang="en-US" dirty="0">
              <a:solidFill>
                <a:srgbClr val="000000"/>
              </a:solidFill>
            </a:endParaRPr>
          </a:p>
        </p:txBody>
      </p:sp>
    </p:spTree>
    <p:extLst>
      <p:ext uri="{BB962C8B-B14F-4D97-AF65-F5344CB8AC3E}">
        <p14:creationId xmlns:p14="http://schemas.microsoft.com/office/powerpoint/2010/main" val="3670183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5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6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7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C25D2-CF89-4289-AE5B-46DFD1535AEC}"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2098104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2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7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8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9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0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0DAEDAD-4C66-4985-9B93-A99E9DFFA29B}" type="slidenum">
              <a:rPr lang="en-US"/>
              <a:pPr>
                <a:defRPr/>
              </a:pPr>
              <a:t>‹#›</a:t>
            </a:fld>
            <a:endParaRPr lang="en-US" dirty="0"/>
          </a:p>
        </p:txBody>
      </p:sp>
    </p:spTree>
    <p:extLst>
      <p:ext uri="{BB962C8B-B14F-4D97-AF65-F5344CB8AC3E}">
        <p14:creationId xmlns:p14="http://schemas.microsoft.com/office/powerpoint/2010/main" val="23490818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B9D76C-2DBD-427D-82AB-047D6EE771E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8168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BD6139-67A4-4CED-B8A9-4CB0607B92C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7884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C25D2-CF89-4289-AE5B-46DFD1535AEC}" type="datetimeFigureOut">
              <a:rPr lang="en-US" smtClean="0"/>
              <a:t>5/14/2013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4165962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81565C-3A50-4EE3-B32F-FDD8B93F5208}"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63433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1F64E0-D8D4-4441-8118-0889A49DBB5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107647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FF6699-A4BF-4EE7-A52A-725EF88A165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963321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CFF3742-494E-444C-AEE7-D7879424925C}"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2880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357D4A7-2BEF-4FD4-A1AF-18C9C69C6B7F}"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78252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BFFA58-13EF-4FBB-89A9-6BD74486005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566751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E1E597-FA0C-46CC-BF2D-2F1BA77E623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55984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513BE6-8404-43E7-BD37-94EB46419BAD}"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3953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C65E1B-050C-469D-95A0-2FEBD92C1FF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792935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A13A326-7663-4E95-B414-4D16563E1506}"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1019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C25D2-CF89-4289-AE5B-46DFD1535AEC}" type="datetimeFigureOut">
              <a:rPr lang="en-US" smtClean="0"/>
              <a:t>5/14/2013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31804522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7DC82-020A-4C5F-BB4C-036545C53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9448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3pPr lvl="2">
              <a:defRPr/>
            </a:lvl3pPr>
          </a:lstStyle>
          <a:p>
            <a:pPr lvl="2">
              <a:defRPr/>
            </a:pPr>
            <a:fld id="{E409BE7C-C4D1-4542-B71D-B6C646C572D4}"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14779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3pPr lvl="2">
              <a:defRPr/>
            </a:lvl3pPr>
          </a:lstStyle>
          <a:p>
            <a:pPr lvl="2">
              <a:defRPr/>
            </a:pPr>
            <a:fld id="{2FA21943-F8AF-4463-90EC-AC9693B9AAB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903721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3pPr lvl="2">
              <a:defRPr/>
            </a:lvl3pPr>
          </a:lstStyle>
          <a:p>
            <a:pPr lvl="2">
              <a:defRPr/>
            </a:pPr>
            <a:fld id="{BE45FB6B-4DE8-4E99-B504-58393ACC9F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1915693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1529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3pPr lvl="2">
              <a:defRPr/>
            </a:lvl3pPr>
          </a:lstStyle>
          <a:p>
            <a:pPr lvl="2">
              <a:defRPr/>
            </a:pPr>
            <a:fld id="{47C470EA-711E-42AE-8F28-A334FD95C06E}"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6316246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3pPr lvl="2">
              <a:defRPr/>
            </a:lvl3pPr>
          </a:lstStyle>
          <a:p>
            <a:pPr lvl="2">
              <a:defRPr/>
            </a:pPr>
            <a:fld id="{815A2264-69E5-4BC5-B513-583446F627F0}"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99916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3pPr lvl="2">
              <a:defRPr/>
            </a:lvl3pPr>
          </a:lstStyle>
          <a:p>
            <a:pPr lvl="2">
              <a:defRPr/>
            </a:pPr>
            <a:fld id="{AA80AA14-F799-490E-A6AB-73D6DE8A7B1D}"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8401922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3pPr lvl="2">
              <a:defRPr/>
            </a:lvl3pPr>
          </a:lstStyle>
          <a:p>
            <a:pPr lvl="2">
              <a:defRPr/>
            </a:pPr>
            <a:fld id="{E4DA3BD1-3729-430C-B54D-89F68735950E}"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034163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3pPr lvl="2">
              <a:defRPr/>
            </a:lvl3pPr>
          </a:lstStyle>
          <a:p>
            <a:pPr lvl="2">
              <a:defRPr/>
            </a:pPr>
            <a:fld id="{9E949415-8B46-4051-9092-4F474D70D390}"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4084641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3pPr lvl="2">
              <a:defRPr/>
            </a:lvl3pPr>
          </a:lstStyle>
          <a:p>
            <a:pPr lvl="2">
              <a:defRPr/>
            </a:pPr>
            <a:fld id="{E7E6F6EE-A235-44A4-AD2F-81E723EC2BAD}"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91915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C25D2-CF89-4289-AE5B-46DFD1535AEC}" type="datetimeFigureOut">
              <a:rPr lang="en-US" smtClean="0"/>
              <a:t>5/14/2013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6652335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3pPr lvl="2">
              <a:defRPr/>
            </a:lvl3pPr>
          </a:lstStyle>
          <a:p>
            <a:pPr lvl="2">
              <a:defRPr/>
            </a:pPr>
            <a:fld id="{BAD917F0-6CFA-4B26-BA33-39BE202E13EA}"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26714176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914400"/>
            <a:ext cx="2114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6191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3pPr lvl="2">
              <a:defRPr/>
            </a:lvl3pPr>
          </a:lstStyle>
          <a:p>
            <a:pPr lvl="2">
              <a:defRPr/>
            </a:pPr>
            <a:fld id="{FF7E98C2-0A93-4869-8F4C-B5EE67CCA2CF}"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8411499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20574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3pPr lvl="2">
              <a:defRPr/>
            </a:lvl3pPr>
          </a:lstStyle>
          <a:p>
            <a:pPr lvl="2">
              <a:defRPr/>
            </a:pPr>
            <a:fld id="{D7EF69B8-86F4-444D-9D94-00A6F52612B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15017570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20574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305300"/>
            <a:ext cx="41529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sldNum" sz="quarter" idx="10"/>
          </p:nvPr>
        </p:nvSpPr>
        <p:spPr/>
        <p:txBody>
          <a:bodyPr/>
          <a:lstStyle>
            <a:lvl3pPr lvl="2">
              <a:defRPr/>
            </a:lvl3pPr>
          </a:lstStyle>
          <a:p>
            <a:pPr lvl="2">
              <a:defRPr/>
            </a:pPr>
            <a:fld id="{D590FB4B-A107-49F3-B980-5DAD5E086877}"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773594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914400"/>
            <a:ext cx="84582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3pPr lvl="2">
              <a:defRPr/>
            </a:lvl3pPr>
          </a:lstStyle>
          <a:p>
            <a:pPr lvl="2">
              <a:defRPr/>
            </a:pPr>
            <a:fld id="{3287087C-07C7-461D-B61D-CB32F2261B30}"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6878863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81000" y="2057400"/>
            <a:ext cx="4152900" cy="4343400"/>
          </a:xfrm>
        </p:spPr>
        <p:txBody>
          <a:bodyPr/>
          <a:lstStyle/>
          <a:p>
            <a:pPr lvl="0"/>
            <a:endParaRPr lang="en-US" noProof="0" smtClean="0"/>
          </a:p>
        </p:txBody>
      </p:sp>
      <p:sp>
        <p:nvSpPr>
          <p:cNvPr id="4" name="Text Placeholder 3"/>
          <p:cNvSpPr>
            <a:spLocks noGrp="1"/>
          </p:cNvSpPr>
          <p:nvPr>
            <p:ph type="body" sz="half" idx="2"/>
          </p:nvPr>
        </p:nvSpPr>
        <p:spPr>
          <a:xfrm>
            <a:off x="4686300" y="2057400"/>
            <a:ext cx="41529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3pPr lvl="2">
              <a:defRPr/>
            </a:lvl3pPr>
          </a:lstStyle>
          <a:p>
            <a:pPr lvl="2">
              <a:defRPr/>
            </a:pPr>
            <a:fld id="{32D3B8D5-4C54-42DF-BD46-22F17EFD46B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2107123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2057400"/>
            <a:ext cx="8458200" cy="4343400"/>
          </a:xfrm>
        </p:spPr>
        <p:txBody>
          <a:bodyPr/>
          <a:lstStyle/>
          <a:p>
            <a:pPr lvl="0"/>
            <a:endParaRPr lang="en-US" noProof="0" smtClean="0"/>
          </a:p>
        </p:txBody>
      </p:sp>
      <p:sp>
        <p:nvSpPr>
          <p:cNvPr id="4" name="Rectangle 5"/>
          <p:cNvSpPr>
            <a:spLocks noGrp="1" noChangeArrowheads="1"/>
          </p:cNvSpPr>
          <p:nvPr>
            <p:ph type="sldNum" sz="quarter" idx="10"/>
          </p:nvPr>
        </p:nvSpPr>
        <p:spPr/>
        <p:txBody>
          <a:bodyPr/>
          <a:lstStyle>
            <a:lvl3pPr lvl="2">
              <a:defRPr/>
            </a:lvl3pPr>
          </a:lstStyle>
          <a:p>
            <a:pPr lvl="2">
              <a:defRPr/>
            </a:pPr>
            <a:fld id="{7838C3E6-02B0-4930-9BC0-2C43533CCA86}" type="slidenum">
              <a:rPr lang="en-US">
                <a:solidFill>
                  <a:srgbClr val="000000"/>
                </a:solidFill>
              </a:rPr>
              <a:pPr lvl="2">
                <a:defRPr/>
              </a:pPr>
              <a:t>‹#›</a:t>
            </a:fld>
            <a:endParaRPr lang="en-US">
              <a:solidFill>
                <a:srgbClr val="000000"/>
              </a:solidFill>
            </a:endParaRPr>
          </a:p>
        </p:txBody>
      </p:sp>
    </p:spTree>
    <p:extLst>
      <p:ext uri="{BB962C8B-B14F-4D97-AF65-F5344CB8AC3E}">
        <p14:creationId xmlns:p14="http://schemas.microsoft.com/office/powerpoint/2010/main" val="3438017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8229600" cy="4602163"/>
          </a:xfrm>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fontAlgn="base" hangingPunct="0">
              <a:spcBef>
                <a:spcPct val="0"/>
              </a:spcBef>
              <a:spcAft>
                <a:spcPct val="0"/>
              </a:spcAft>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fontAlgn="base" hangingPunct="0">
              <a:spcBef>
                <a:spcPct val="0"/>
              </a:spcBef>
              <a:spcAft>
                <a:spcPct val="0"/>
              </a:spcAft>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87DC82-020A-4C5F-BB4C-036545C53B6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33955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D7662E3-9849-4E7F-8579-8CDE2207FF45}" type="slidenum">
              <a:rPr lang="en-US"/>
              <a:pPr>
                <a:defRPr/>
              </a:pPr>
              <a:t>‹#›</a:t>
            </a:fld>
            <a:endParaRPr lang="en-US"/>
          </a:p>
        </p:txBody>
      </p:sp>
    </p:spTree>
    <p:extLst>
      <p:ext uri="{BB962C8B-B14F-4D97-AF65-F5344CB8AC3E}">
        <p14:creationId xmlns:p14="http://schemas.microsoft.com/office/powerpoint/2010/main" val="3145461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A08F1F82-243E-4F0E-BD44-404664DFF4D8}" type="slidenum">
              <a:rPr lang="en-US"/>
              <a:pPr>
                <a:defRPr/>
              </a:pPr>
              <a:t>‹#›</a:t>
            </a:fld>
            <a:endParaRPr lang="en-US"/>
          </a:p>
        </p:txBody>
      </p:sp>
    </p:spTree>
    <p:extLst>
      <p:ext uri="{BB962C8B-B14F-4D97-AF65-F5344CB8AC3E}">
        <p14:creationId xmlns:p14="http://schemas.microsoft.com/office/powerpoint/2010/main" val="130223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C25D2-CF89-4289-AE5B-46DFD1535AEC}"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20328609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FBFF7AB4-61EB-41D5-A26B-BD62B0AB1E5E}" type="slidenum">
              <a:rPr lang="en-US"/>
              <a:pPr>
                <a:defRPr/>
              </a:pPr>
              <a:t>‹#›</a:t>
            </a:fld>
            <a:endParaRPr lang="en-US"/>
          </a:p>
        </p:txBody>
      </p:sp>
    </p:spTree>
    <p:extLst>
      <p:ext uri="{BB962C8B-B14F-4D97-AF65-F5344CB8AC3E}">
        <p14:creationId xmlns:p14="http://schemas.microsoft.com/office/powerpoint/2010/main" val="17120122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681AE7B3-4571-4D67-BC9C-C409AB051E0C}" type="slidenum">
              <a:rPr lang="en-US"/>
              <a:pPr>
                <a:defRPr/>
              </a:pPr>
              <a:t>‹#›</a:t>
            </a:fld>
            <a:endParaRPr lang="en-US"/>
          </a:p>
        </p:txBody>
      </p:sp>
    </p:spTree>
    <p:extLst>
      <p:ext uri="{BB962C8B-B14F-4D97-AF65-F5344CB8AC3E}">
        <p14:creationId xmlns:p14="http://schemas.microsoft.com/office/powerpoint/2010/main" val="2817931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96686679-1A6E-41DB-A3AC-D0AB8E9E6379}" type="slidenum">
              <a:rPr lang="en-US"/>
              <a:pPr>
                <a:defRPr/>
              </a:pPr>
              <a:t>‹#›</a:t>
            </a:fld>
            <a:endParaRPr lang="en-US"/>
          </a:p>
        </p:txBody>
      </p:sp>
    </p:spTree>
    <p:extLst>
      <p:ext uri="{BB962C8B-B14F-4D97-AF65-F5344CB8AC3E}">
        <p14:creationId xmlns:p14="http://schemas.microsoft.com/office/powerpoint/2010/main" val="38462420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5A17B1DB-AC45-410D-BA0F-00E224236C3D}" type="slidenum">
              <a:rPr lang="en-US"/>
              <a:pPr>
                <a:defRPr/>
              </a:pPr>
              <a:t>‹#›</a:t>
            </a:fld>
            <a:endParaRPr lang="en-US"/>
          </a:p>
        </p:txBody>
      </p:sp>
    </p:spTree>
    <p:extLst>
      <p:ext uri="{BB962C8B-B14F-4D97-AF65-F5344CB8AC3E}">
        <p14:creationId xmlns:p14="http://schemas.microsoft.com/office/powerpoint/2010/main" val="3099693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D9D615F6-8E97-456E-835E-E99FC04C1CFC}" type="slidenum">
              <a:rPr lang="en-US"/>
              <a:pPr>
                <a:defRPr/>
              </a:pPr>
              <a:t>‹#›</a:t>
            </a:fld>
            <a:endParaRPr lang="en-US"/>
          </a:p>
        </p:txBody>
      </p:sp>
    </p:spTree>
    <p:extLst>
      <p:ext uri="{BB962C8B-B14F-4D97-AF65-F5344CB8AC3E}">
        <p14:creationId xmlns:p14="http://schemas.microsoft.com/office/powerpoint/2010/main" val="15319529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9FDB0628-DCEE-4D24-A037-4362B7417B05}" type="slidenum">
              <a:rPr lang="en-US"/>
              <a:pPr>
                <a:defRPr/>
              </a:pPr>
              <a:t>‹#›</a:t>
            </a:fld>
            <a:endParaRPr lang="en-US"/>
          </a:p>
        </p:txBody>
      </p:sp>
    </p:spTree>
    <p:extLst>
      <p:ext uri="{BB962C8B-B14F-4D97-AF65-F5344CB8AC3E}">
        <p14:creationId xmlns:p14="http://schemas.microsoft.com/office/powerpoint/2010/main" val="17798739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36AF5AC6-BB9B-4E0C-8EE9-4BB86871A87E}" type="slidenum">
              <a:rPr lang="en-US"/>
              <a:pPr>
                <a:defRPr/>
              </a:pPr>
              <a:t>‹#›</a:t>
            </a:fld>
            <a:endParaRPr lang="en-US"/>
          </a:p>
        </p:txBody>
      </p:sp>
    </p:spTree>
    <p:extLst>
      <p:ext uri="{BB962C8B-B14F-4D97-AF65-F5344CB8AC3E}">
        <p14:creationId xmlns:p14="http://schemas.microsoft.com/office/powerpoint/2010/main" val="18499034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138768AE-72CD-40B7-ADCD-3B0D3D14FC09}" type="slidenum">
              <a:rPr lang="en-US"/>
              <a:pPr>
                <a:defRPr/>
              </a:pPr>
              <a:t>‹#›</a:t>
            </a:fld>
            <a:endParaRPr lang="en-US"/>
          </a:p>
        </p:txBody>
      </p:sp>
    </p:spTree>
    <p:extLst>
      <p:ext uri="{BB962C8B-B14F-4D97-AF65-F5344CB8AC3E}">
        <p14:creationId xmlns:p14="http://schemas.microsoft.com/office/powerpoint/2010/main" val="16144680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9D2730AB-4BE0-4A5D-A815-378E6C9E220D}" type="slidenum">
              <a:rPr lang="en-US"/>
              <a:pPr>
                <a:defRPr/>
              </a:pPr>
              <a:t>‹#›</a:t>
            </a:fld>
            <a:endParaRPr lang="en-US"/>
          </a:p>
        </p:txBody>
      </p:sp>
    </p:spTree>
    <p:extLst>
      <p:ext uri="{BB962C8B-B14F-4D97-AF65-F5344CB8AC3E}">
        <p14:creationId xmlns:p14="http://schemas.microsoft.com/office/powerpoint/2010/main" val="40161468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A54A9818-052E-4FC1-9350-FA4ED0217D4A}" type="slidenum">
              <a:rPr lang="en-US"/>
              <a:pPr>
                <a:defRPr/>
              </a:pPr>
              <a:t>‹#›</a:t>
            </a:fld>
            <a:endParaRPr lang="en-US"/>
          </a:p>
        </p:txBody>
      </p:sp>
    </p:spTree>
    <p:extLst>
      <p:ext uri="{BB962C8B-B14F-4D97-AF65-F5344CB8AC3E}">
        <p14:creationId xmlns:p14="http://schemas.microsoft.com/office/powerpoint/2010/main" val="160950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C25D2-CF89-4289-AE5B-46DFD1535AEC}" type="datetimeFigureOut">
              <a:rPr lang="en-US" smtClean="0"/>
              <a:t>5/14/2013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70840A-EBF6-43D8-8B38-A41A0D4E056D}" type="slidenum">
              <a:rPr lang="en-US" smtClean="0"/>
              <a:t>‹#›</a:t>
            </a:fld>
            <a:endParaRPr lang="en-US"/>
          </a:p>
        </p:txBody>
      </p:sp>
    </p:spTree>
    <p:extLst>
      <p:ext uri="{BB962C8B-B14F-4D97-AF65-F5344CB8AC3E}">
        <p14:creationId xmlns:p14="http://schemas.microsoft.com/office/powerpoint/2010/main" val="138136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1.jpe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C25D2-CF89-4289-AE5B-46DFD1535AEC}" type="datetimeFigureOut">
              <a:rPr lang="en-US" smtClean="0"/>
              <a:t>5/14/2013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840A-EBF6-43D8-8B38-A41A0D4E056D}" type="slidenum">
              <a:rPr lang="en-US" smtClean="0"/>
              <a:t>‹#›</a:t>
            </a:fld>
            <a:endParaRPr lang="en-US"/>
          </a:p>
        </p:txBody>
      </p:sp>
    </p:spTree>
    <p:extLst>
      <p:ext uri="{BB962C8B-B14F-4D97-AF65-F5344CB8AC3E}">
        <p14:creationId xmlns:p14="http://schemas.microsoft.com/office/powerpoint/2010/main" val="2700228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E12EFBB-4D57-4780-8EC4-7BDB00BF2E25}" type="datetimeFigureOut">
              <a:rPr lang="en-US">
                <a:solidFill>
                  <a:prstClr val="black">
                    <a:tint val="75000"/>
                  </a:prstClr>
                </a:solidFill>
              </a:rPr>
              <a:pPr>
                <a:defRPr/>
              </a:pPr>
              <a:t>5/14/2013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09BA71-E5E2-4688-944B-0AB17343B6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991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 id="2147483677"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24000"/>
            <a:ext cx="76962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325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325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dirty="0">
              <a:solidFill>
                <a:srgbClr val="000000"/>
              </a:solidFill>
            </a:endParaRPr>
          </a:p>
        </p:txBody>
      </p:sp>
      <p:sp>
        <p:nvSpPr>
          <p:cNvPr id="325638" name="Rectangle 6"/>
          <p:cNvSpPr>
            <a:spLocks noGrp="1" noChangeArrowheads="1"/>
          </p:cNvSpPr>
          <p:nvPr>
            <p:ph type="sldNum" sz="quarter" idx="4"/>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4C229AAC-9C50-411D-8F29-81EB9C7D9C0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2765573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6"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58" r:id="rId17"/>
    <p:sldLayoutId id="2147483859" r:id="rId18"/>
    <p:sldLayoutId id="2147483860" r:id="rId19"/>
    <p:sldLayoutId id="2147483879" r:id="rId20"/>
    <p:sldLayoutId id="2147483880" r:id="rId2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dirty="0">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dirty="0">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4D4D5F-7EBA-4ED0-B061-F99A328A2EDA}" type="slidenum">
              <a:rPr lang="en-US">
                <a:solidFill>
                  <a:srgbClr val="000000"/>
                </a:solidFill>
                <a:latin typeface="Times New Roman" pitchFamily="18" charset="0"/>
              </a:rPr>
              <a:pPr fontAlgn="base">
                <a:spcBef>
                  <a:spcPct val="0"/>
                </a:spcBef>
                <a:spcAft>
                  <a:spcPct val="0"/>
                </a:spcAft>
              </a:pPr>
              <a:t>‹#›</a:t>
            </a:fld>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369541882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143000" indent="-228600" algn="l" rtl="0" fontAlgn="base">
        <a:spcBef>
          <a:spcPct val="20000"/>
        </a:spcBef>
        <a:spcAft>
          <a:spcPct val="0"/>
        </a:spcAft>
        <a:defRPr sz="24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ChangeArrowheads="1"/>
          </p:cNvSpPr>
          <p:nvPr userDrawn="1"/>
        </p:nvSpPr>
        <p:spPr bwMode="auto">
          <a:xfrm>
            <a:off x="8763000" y="6553200"/>
            <a:ext cx="381000" cy="304800"/>
          </a:xfrm>
          <a:prstGeom prst="rect">
            <a:avLst/>
          </a:prstGeom>
          <a:solidFill>
            <a:srgbClr val="FF9933"/>
          </a:solidFill>
          <a:ln w="9525">
            <a:solidFill>
              <a:schemeClr val="tx1"/>
            </a:solid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78915" name="Rectangle 3"/>
          <p:cNvSpPr>
            <a:spLocks noGrp="1" noChangeArrowheads="1"/>
          </p:cNvSpPr>
          <p:nvPr>
            <p:ph type="title"/>
          </p:nvPr>
        </p:nvSpPr>
        <p:spPr bwMode="auto">
          <a:xfrm>
            <a:off x="381000" y="914400"/>
            <a:ext cx="8458200" cy="1143000"/>
          </a:xfrm>
          <a:prstGeom prst="rect">
            <a:avLst/>
          </a:prstGeom>
          <a:gradFill rotWithShape="1">
            <a:gsLst>
              <a:gs pos="0">
                <a:schemeClr val="tx1">
                  <a:alpha val="67999"/>
                </a:schemeClr>
              </a:gs>
              <a:gs pos="50000">
                <a:schemeClr val="accent2">
                  <a:alpha val="67000"/>
                </a:schemeClr>
              </a:gs>
              <a:gs pos="100000">
                <a:schemeClr val="tx1">
                  <a:alpha val="67999"/>
                </a:schemeClr>
              </a:gs>
            </a:gsLst>
            <a:lin ang="540000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2057400"/>
            <a:ext cx="845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678917" name="Rectangle 5"/>
          <p:cNvSpPr>
            <a:spLocks noGrp="1" noChangeArrowheads="1"/>
          </p:cNvSpPr>
          <p:nvPr>
            <p:ph type="sldNum" sz="quarter" idx="4"/>
          </p:nvPr>
        </p:nvSpPr>
        <p:spPr bwMode="auto">
          <a:xfrm>
            <a:off x="7543800" y="6553200"/>
            <a:ext cx="1600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3pPr lvl="2" algn="r">
              <a:defRPr sz="1400">
                <a:latin typeface="Arial" pitchFamily="34" charset="0"/>
              </a:defRPr>
            </a:lvl3pPr>
          </a:lstStyle>
          <a:p>
            <a:pPr lvl="2" fontAlgn="base">
              <a:spcBef>
                <a:spcPct val="0"/>
              </a:spcBef>
              <a:spcAft>
                <a:spcPct val="0"/>
              </a:spcAft>
              <a:defRPr/>
            </a:pPr>
            <a:fld id="{32915464-E0A8-4BF8-84ED-F6A70049B175}" type="slidenum">
              <a:rPr lang="en-US">
                <a:solidFill>
                  <a:srgbClr val="000000"/>
                </a:solidFill>
              </a:rPr>
              <a:pPr lvl="2" fontAlgn="base">
                <a:spcBef>
                  <a:spcPct val="0"/>
                </a:spcBef>
                <a:spcAft>
                  <a:spcPct val="0"/>
                </a:spcAft>
                <a:defRPr/>
              </a:pPr>
              <a:t>‹#›</a:t>
            </a:fld>
            <a:endParaRPr lang="en-US">
              <a:solidFill>
                <a:srgbClr val="000000"/>
              </a:solidFill>
            </a:endParaRPr>
          </a:p>
        </p:txBody>
      </p:sp>
      <p:pic>
        <p:nvPicPr>
          <p:cNvPr id="1030" name="Picture 6" descr="Picture1"/>
          <p:cNvPicPr>
            <a:picLocks noChangeAspect="1" noChangeArrowheads="1"/>
          </p:cNvPicPr>
          <p:nvPr userDrawn="1"/>
        </p:nvPicPr>
        <p:blipFill>
          <a:blip r:embed="rId19">
            <a:extLst>
              <a:ext uri="{28A0092B-C50C-407E-A947-70E740481C1C}">
                <a14:useLocalDpi xmlns:a14="http://schemas.microsoft.com/office/drawing/2010/main" val="0"/>
              </a:ext>
            </a:extLst>
          </a:blip>
          <a:srcRect l="16154" t="24554" r="22102" b="62785"/>
          <a:stretch>
            <a:fillRect/>
          </a:stretch>
        </p:blipFill>
        <p:spPr bwMode="auto">
          <a:xfrm>
            <a:off x="2362200" y="0"/>
            <a:ext cx="427196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04590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mn-cs"/>
              </a:defRPr>
            </a:lvl1pPr>
          </a:lstStyle>
          <a:p>
            <a:pPr fontAlgn="base">
              <a:spcBef>
                <a:spcPct val="0"/>
              </a:spcBef>
              <a:spcAft>
                <a:spcPct val="0"/>
              </a:spcAft>
              <a:defRPr/>
            </a:pPr>
            <a:fld id="{D3AEECBE-AB9E-44B0-B070-28B9F416105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3492059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8.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Space, Time, BFO</a:t>
            </a:r>
            <a:endParaRPr lang="en-US"/>
          </a:p>
        </p:txBody>
      </p:sp>
      <p:sp>
        <p:nvSpPr>
          <p:cNvPr id="3" name="Subtitle 2"/>
          <p:cNvSpPr>
            <a:spLocks noGrp="1"/>
          </p:cNvSpPr>
          <p:nvPr>
            <p:ph type="subTitle" idx="1"/>
          </p:nvPr>
        </p:nvSpPr>
        <p:spPr/>
        <p:txBody>
          <a:bodyPr/>
          <a:lstStyle/>
          <a:p>
            <a:r>
              <a:rPr lang="en-US" smtClean="0"/>
              <a:t>Barry Smith</a:t>
            </a:r>
            <a:endParaRPr lang="en-US"/>
          </a:p>
        </p:txBody>
      </p:sp>
    </p:spTree>
    <p:extLst>
      <p:ext uri="{BB962C8B-B14F-4D97-AF65-F5344CB8AC3E}">
        <p14:creationId xmlns:p14="http://schemas.microsoft.com/office/powerpoint/2010/main" val="378134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7906" name="Picture 1" descr="Segments3_illustrate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91440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07" name="TextBox 2"/>
          <p:cNvSpPr txBox="1">
            <a:spLocks noChangeArrowheads="1"/>
          </p:cNvSpPr>
          <p:nvPr/>
        </p:nvSpPr>
        <p:spPr bwMode="auto">
          <a:xfrm>
            <a:off x="2133600" y="5867400"/>
            <a:ext cx="48547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800" smtClean="0">
                <a:solidFill>
                  <a:srgbClr val="000000"/>
                </a:solidFill>
              </a:rPr>
              <a:t>Bernard </a:t>
            </a:r>
            <a:r>
              <a:rPr lang="en-US" sz="2800" dirty="0">
                <a:solidFill>
                  <a:srgbClr val="000000"/>
                </a:solidFill>
              </a:rPr>
              <a:t>de Bono, ICBO 2011</a:t>
            </a:r>
          </a:p>
        </p:txBody>
      </p:sp>
    </p:spTree>
    <p:extLst>
      <p:ext uri="{BB962C8B-B14F-4D97-AF65-F5344CB8AC3E}">
        <p14:creationId xmlns:p14="http://schemas.microsoft.com/office/powerpoint/2010/main" val="415211496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p:nvPr>
        </p:nvSpPr>
        <p:spPr>
          <a:xfrm>
            <a:off x="0" y="0"/>
            <a:ext cx="9144000" cy="1096963"/>
          </a:xfrm>
        </p:spPr>
        <p:txBody>
          <a:bodyPr/>
          <a:lstStyle/>
          <a:p>
            <a:r>
              <a:rPr lang="en-US" sz="3200" dirty="0" smtClean="0"/>
              <a:t>The Allen Interval Calculus</a:t>
            </a:r>
          </a:p>
        </p:txBody>
      </p:sp>
      <p:sp>
        <p:nvSpPr>
          <p:cNvPr id="2263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6C134D8-78F9-4FC0-9AA0-A7758A68674E}" type="slidenum">
              <a:rPr lang="en-US" smtClean="0">
                <a:solidFill>
                  <a:srgbClr val="000000"/>
                </a:solidFill>
              </a:rPr>
              <a:pPr/>
              <a:t>11</a:t>
            </a:fld>
            <a:endParaRPr lang="en-US" dirty="0" smtClean="0">
              <a:solidFill>
                <a:srgbClr val="000000"/>
              </a:solidFill>
            </a:endParaRPr>
          </a:p>
        </p:txBody>
      </p:sp>
      <p:pic>
        <p:nvPicPr>
          <p:cNvPr id="226308" name="Picture 65"/>
          <p:cNvPicPr>
            <a:picLocks noChangeAspect="1" noChangeArrowheads="1"/>
          </p:cNvPicPr>
          <p:nvPr/>
        </p:nvPicPr>
        <p:blipFill>
          <a:blip r:embed="rId3">
            <a:extLst>
              <a:ext uri="{28A0092B-C50C-407E-A947-70E740481C1C}">
                <a14:useLocalDpi xmlns:a14="http://schemas.microsoft.com/office/drawing/2010/main" val="0"/>
              </a:ext>
            </a:extLst>
          </a:blip>
          <a:srcRect l="35249" t="10417" r="12500" b="10625"/>
          <a:stretch>
            <a:fillRect/>
          </a:stretch>
        </p:blipFill>
        <p:spPr bwMode="auto">
          <a:xfrm>
            <a:off x="1295400" y="1096963"/>
            <a:ext cx="6370638" cy="577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731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a:xfrm>
            <a:off x="0" y="0"/>
            <a:ext cx="9144000" cy="1096963"/>
          </a:xfrm>
        </p:spPr>
        <p:txBody>
          <a:bodyPr/>
          <a:lstStyle/>
          <a:p>
            <a:r>
              <a:rPr lang="en-US" sz="3200" dirty="0" smtClean="0"/>
              <a:t>Processes take time: they are located in BFO:</a:t>
            </a:r>
            <a:r>
              <a:rPr lang="en-US" sz="3200" i="1" dirty="0" smtClean="0"/>
              <a:t>temporal regions</a:t>
            </a:r>
            <a:endParaRPr lang="en-US" sz="3200" dirty="0" smtClean="0"/>
          </a:p>
        </p:txBody>
      </p:sp>
      <p:sp>
        <p:nvSpPr>
          <p:cNvPr id="2273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E8A3DA9-D3E2-4A8B-A65B-B2B726E24420}" type="slidenum">
              <a:rPr lang="en-US" smtClean="0">
                <a:solidFill>
                  <a:srgbClr val="000000"/>
                </a:solidFill>
              </a:rPr>
              <a:pPr/>
              <a:t>12</a:t>
            </a:fld>
            <a:endParaRPr lang="en-US" dirty="0" smtClean="0">
              <a:solidFill>
                <a:srgbClr val="000000"/>
              </a:solidFill>
            </a:endParaRPr>
          </a:p>
        </p:txBody>
      </p:sp>
      <p:pic>
        <p:nvPicPr>
          <p:cNvPr id="227332" name="Picture 65"/>
          <p:cNvPicPr>
            <a:picLocks noChangeAspect="1" noChangeArrowheads="1"/>
          </p:cNvPicPr>
          <p:nvPr/>
        </p:nvPicPr>
        <p:blipFill>
          <a:blip r:embed="rId3">
            <a:extLst>
              <a:ext uri="{28A0092B-C50C-407E-A947-70E740481C1C}">
                <a14:useLocalDpi xmlns:a14="http://schemas.microsoft.com/office/drawing/2010/main" val="0"/>
              </a:ext>
            </a:extLst>
          </a:blip>
          <a:srcRect l="35249" t="10417" r="12500" b="10625"/>
          <a:stretch>
            <a:fillRect/>
          </a:stretch>
        </p:blipFill>
        <p:spPr bwMode="auto">
          <a:xfrm>
            <a:off x="1295400" y="1096963"/>
            <a:ext cx="6370638" cy="577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155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mtClean="0"/>
              <a:t>How to deal with shapes?</a:t>
            </a:r>
          </a:p>
        </p:txBody>
      </p:sp>
      <p:sp>
        <p:nvSpPr>
          <p:cNvPr id="167939" name="Content Placeholder 2"/>
          <p:cNvSpPr>
            <a:spLocks noGrp="1"/>
          </p:cNvSpPr>
          <p:nvPr>
            <p:ph idx="1"/>
          </p:nvPr>
        </p:nvSpPr>
        <p:spPr/>
        <p:txBody>
          <a:bodyPr/>
          <a:lstStyle/>
          <a:p>
            <a:pPr>
              <a:buFont typeface="Arial" charset="0"/>
              <a:buNone/>
            </a:pPr>
            <a:r>
              <a:rPr lang="en-US" smtClean="0"/>
              <a:t>	Shapes seem to be qualities of spatial regions as well as of independent continuants, but BFO says all qualities are qualities of independent continuants </a:t>
            </a:r>
          </a:p>
        </p:txBody>
      </p:sp>
    </p:spTree>
    <p:extLst>
      <p:ext uri="{BB962C8B-B14F-4D97-AF65-F5344CB8AC3E}">
        <p14:creationId xmlns:p14="http://schemas.microsoft.com/office/powerpoint/2010/main" val="159792967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r>
              <a:rPr lang="en-US" smtClean="0"/>
              <a:t>How to deal with shapes?</a:t>
            </a:r>
          </a:p>
        </p:txBody>
      </p:sp>
      <p:sp>
        <p:nvSpPr>
          <p:cNvPr id="167939" name="Content Placeholder 2"/>
          <p:cNvSpPr>
            <a:spLocks noGrp="1"/>
          </p:cNvSpPr>
          <p:nvPr>
            <p:ph idx="1"/>
          </p:nvPr>
        </p:nvSpPr>
        <p:spPr>
          <a:xfrm>
            <a:off x="457200" y="1219200"/>
            <a:ext cx="7696200" cy="4602163"/>
          </a:xfrm>
        </p:spPr>
        <p:txBody>
          <a:bodyPr/>
          <a:lstStyle/>
          <a:p>
            <a:pPr>
              <a:buFont typeface="Arial" charset="0"/>
              <a:buNone/>
            </a:pPr>
            <a:r>
              <a:rPr lang="en-US" sz="2400" smtClean="0"/>
              <a:t>Shapes seem to be qualities of spatial regions as well as of independent continuants, but BFO says all qualities are qualities of independent continuants </a:t>
            </a:r>
          </a:p>
          <a:p>
            <a:pPr>
              <a:buNone/>
            </a:pPr>
            <a:r>
              <a:rPr lang="en-US" sz="2400"/>
              <a:t>Sites have qualities of size and shape. But spatial regions, like regions in general, do not have qualities (they are not the sorts of things which can be bearers of s-dependent continuants, just as they are not the sorts of things that can be participants in processes – in the strict BFO sense of ‘s-dependence’ and ‘participant’). Rather, spatial regions instantiate corresponding universals. Thus a spherical spatial region of diameter 3 meters instantiates the universal </a:t>
            </a:r>
            <a:r>
              <a:rPr lang="en-US" sz="2400" i="1"/>
              <a:t>3-meter-diamter spherical spatial region</a:t>
            </a:r>
            <a:r>
              <a:rPr lang="en-US" sz="2400"/>
              <a:t>.</a:t>
            </a:r>
          </a:p>
          <a:p>
            <a:pPr>
              <a:buFont typeface="Arial" charset="0"/>
              <a:buNone/>
            </a:pPr>
            <a:endParaRPr lang="en-US" sz="2400" smtClean="0"/>
          </a:p>
        </p:txBody>
      </p:sp>
    </p:spTree>
    <p:extLst>
      <p:ext uri="{BB962C8B-B14F-4D97-AF65-F5344CB8AC3E}">
        <p14:creationId xmlns:p14="http://schemas.microsoft.com/office/powerpoint/2010/main" val="159792967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t>Material entities have qualities of shape and size because they are located at </a:t>
            </a:r>
            <a:r>
              <a:rPr lang="en-US" i="1"/>
              <a:t>spatial regions</a:t>
            </a:r>
            <a:r>
              <a:rPr lang="en-US"/>
              <a:t> which instantiate corresponding shape and size universals.</a:t>
            </a:r>
          </a:p>
          <a:p>
            <a:r>
              <a:rPr lang="en-US" cap="small"/>
              <a:t>Axiom</a:t>
            </a:r>
            <a:r>
              <a:rPr lang="en-US"/>
              <a:t>: </a:t>
            </a:r>
            <a:r>
              <a:rPr lang="en-US" smtClean="0"/>
              <a:t>Every </a:t>
            </a:r>
            <a:r>
              <a:rPr lang="en-US" i="1"/>
              <a:t>material entity</a:t>
            </a:r>
            <a:r>
              <a:rPr lang="en-US"/>
              <a:t> is located at some three-dimensional spatial region at every time at which it </a:t>
            </a:r>
            <a:r>
              <a:rPr lang="en-US" smtClean="0"/>
              <a:t>exists</a:t>
            </a:r>
            <a:endParaRPr lang="en-US"/>
          </a:p>
          <a:p>
            <a:endParaRPr lang="en-US"/>
          </a:p>
        </p:txBody>
      </p:sp>
      <p:sp>
        <p:nvSpPr>
          <p:cNvPr id="4" name="Slide Number Placeholder 3"/>
          <p:cNvSpPr>
            <a:spLocks noGrp="1"/>
          </p:cNvSpPr>
          <p:nvPr>
            <p:ph type="sldNum" sz="quarter" idx="12"/>
          </p:nvPr>
        </p:nvSpPr>
        <p:spPr/>
        <p:txBody>
          <a:bodyPr/>
          <a:lstStyle/>
          <a:p>
            <a:pPr>
              <a:defRPr/>
            </a:pPr>
            <a:fld id="{AF00672C-424E-493C-ACCF-FB23046343DB}"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63639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96200" cy="4602163"/>
          </a:xfrm>
        </p:spPr>
        <p:txBody>
          <a:bodyPr/>
          <a:lstStyle/>
          <a:p>
            <a:r>
              <a:rPr lang="en-US" i="1"/>
              <a:t>Object boundaries</a:t>
            </a:r>
            <a:r>
              <a:rPr lang="en-US"/>
              <a:t> and </a:t>
            </a:r>
            <a:r>
              <a:rPr lang="en-US" i="1"/>
              <a:t>sites </a:t>
            </a:r>
            <a:r>
              <a:rPr lang="en-US"/>
              <a:t>are distinguished from the spatial regions which they occupy at any given time as follows:</a:t>
            </a:r>
          </a:p>
          <a:p>
            <a:r>
              <a:rPr lang="en-US"/>
              <a:t>(1) </a:t>
            </a:r>
            <a:r>
              <a:rPr lang="en-US" i="1"/>
              <a:t>Object boundaries</a:t>
            </a:r>
            <a:r>
              <a:rPr lang="en-US"/>
              <a:t> and </a:t>
            </a:r>
            <a:r>
              <a:rPr lang="en-US" i="1"/>
              <a:t>sites</a:t>
            </a:r>
            <a:r>
              <a:rPr lang="en-US"/>
              <a:t> move when their material host moves, and they change shape or size when their material host changes shape or size. </a:t>
            </a:r>
          </a:p>
          <a:p>
            <a:r>
              <a:rPr lang="en-US"/>
              <a:t>(2) </a:t>
            </a:r>
            <a:r>
              <a:rPr lang="en-US" i="1"/>
              <a:t>Spatial regions</a:t>
            </a:r>
            <a:r>
              <a:rPr lang="en-US"/>
              <a:t> are, by definition, at rest relative to the pertinent coordinate frame. </a:t>
            </a:r>
          </a:p>
          <a:p>
            <a:endParaRPr lang="en-US"/>
          </a:p>
        </p:txBody>
      </p:sp>
      <p:sp>
        <p:nvSpPr>
          <p:cNvPr id="4" name="Slide Number Placeholder 3"/>
          <p:cNvSpPr>
            <a:spLocks noGrp="1"/>
          </p:cNvSpPr>
          <p:nvPr>
            <p:ph type="sldNum" sz="quarter" idx="12"/>
          </p:nvPr>
        </p:nvSpPr>
        <p:spPr/>
        <p:txBody>
          <a:bodyPr/>
          <a:lstStyle/>
          <a:p>
            <a:pPr>
              <a:defRPr/>
            </a:pPr>
            <a:fld id="{AF00672C-424E-493C-ACCF-FB23046343DB}" type="slidenum">
              <a:rPr lang="en-US" smtClean="0">
                <a:solidFill>
                  <a:srgbClr val="000000"/>
                </a:solidFill>
              </a:rPr>
              <a:pPr>
                <a:defRPr/>
              </a:pPr>
              <a:t>16</a:t>
            </a:fld>
            <a:endParaRPr lang="en-US" dirty="0">
              <a:solidFill>
                <a:srgbClr val="000000"/>
              </a:solidFill>
            </a:endParaRPr>
          </a:p>
        </p:txBody>
      </p:sp>
    </p:spTree>
    <p:extLst>
      <p:ext uri="{BB962C8B-B14F-4D97-AF65-F5344CB8AC3E}">
        <p14:creationId xmlns:p14="http://schemas.microsoft.com/office/powerpoint/2010/main" val="1705641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Title 1"/>
          <p:cNvSpPr>
            <a:spLocks noGrp="1"/>
          </p:cNvSpPr>
          <p:nvPr>
            <p:ph type="title"/>
          </p:nvPr>
        </p:nvSpPr>
        <p:spPr/>
        <p:txBody>
          <a:bodyPr/>
          <a:lstStyle/>
          <a:p>
            <a:r>
              <a:rPr lang="en-US" dirty="0" smtClean="0"/>
              <a:t>Why are sites needed in addition to 3-D spatial regions?</a:t>
            </a:r>
          </a:p>
        </p:txBody>
      </p:sp>
      <p:sp>
        <p:nvSpPr>
          <p:cNvPr id="445443" name="Text Placeholder 2"/>
          <p:cNvSpPr>
            <a:spLocks noGrp="1"/>
          </p:cNvSpPr>
          <p:nvPr>
            <p:ph type="body" sz="half" idx="1"/>
          </p:nvPr>
        </p:nvSpPr>
        <p:spPr>
          <a:xfrm>
            <a:off x="609600" y="1905000"/>
            <a:ext cx="8229600" cy="4602163"/>
          </a:xfrm>
        </p:spPr>
        <p:txBody>
          <a:bodyPr/>
          <a:lstStyle/>
          <a:p>
            <a:r>
              <a:rPr lang="en-US" dirty="0" smtClean="0"/>
              <a:t>Because a site, e.g. the hold of a ship, can move through space (and thus occupy successively different spatial regions)</a:t>
            </a:r>
          </a:p>
          <a:p>
            <a:endParaRPr lang="en-US" dirty="0" smtClean="0"/>
          </a:p>
          <a:p>
            <a:r>
              <a:rPr lang="en-US" dirty="0" smtClean="0"/>
              <a:t>Sites are in this respect, too, analogous to material entities.</a:t>
            </a:r>
          </a:p>
        </p:txBody>
      </p:sp>
      <p:sp>
        <p:nvSpPr>
          <p:cNvPr id="4454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CC649CC-5A17-42C4-98EF-8455D5C2D881}" type="slidenum">
              <a:rPr lang="en-US" smtClean="0">
                <a:solidFill>
                  <a:srgbClr val="000000"/>
                </a:solidFill>
              </a:rPr>
              <a:pPr/>
              <a:t>17</a:t>
            </a:fld>
            <a:endParaRPr lang="en-US" dirty="0" smtClean="0">
              <a:solidFill>
                <a:srgbClr val="000000"/>
              </a:solidFill>
            </a:endParaRPr>
          </a:p>
        </p:txBody>
      </p:sp>
    </p:spTree>
    <p:extLst>
      <p:ext uri="{BB962C8B-B14F-4D97-AF65-F5344CB8AC3E}">
        <p14:creationId xmlns:p14="http://schemas.microsoft.com/office/powerpoint/2010/main" val="240479990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Title 1"/>
          <p:cNvSpPr>
            <a:spLocks noGrp="1"/>
          </p:cNvSpPr>
          <p:nvPr>
            <p:ph type="title"/>
          </p:nvPr>
        </p:nvSpPr>
        <p:spPr/>
        <p:txBody>
          <a:bodyPr/>
          <a:lstStyle/>
          <a:p>
            <a:r>
              <a:rPr lang="en-US" dirty="0" smtClean="0"/>
              <a:t>In BFO 2.0 focus is on fiat boundaries </a:t>
            </a:r>
          </a:p>
        </p:txBody>
      </p:sp>
      <p:sp>
        <p:nvSpPr>
          <p:cNvPr id="446467" name="Text Placeholder 2"/>
          <p:cNvSpPr>
            <a:spLocks noGrp="1"/>
          </p:cNvSpPr>
          <p:nvPr>
            <p:ph type="body" sz="half" idx="1"/>
          </p:nvPr>
        </p:nvSpPr>
        <p:spPr>
          <a:xfrm>
            <a:off x="457200" y="1905000"/>
            <a:ext cx="8229600" cy="4221163"/>
          </a:xfrm>
        </p:spPr>
        <p:txBody>
          <a:bodyPr/>
          <a:lstStyle/>
          <a:p>
            <a:r>
              <a:rPr lang="en-US" dirty="0" smtClean="0"/>
              <a:t>	when we talk about e.g. 2-dimensional surfaces of material objects, then we are talking about fiat boundaries</a:t>
            </a:r>
          </a:p>
          <a:p>
            <a:r>
              <a:rPr lang="en-US" dirty="0" smtClean="0"/>
              <a:t>	= boundaries for which there is no assumption that they coincide with physical discontinuities. </a:t>
            </a:r>
          </a:p>
        </p:txBody>
      </p:sp>
      <p:sp>
        <p:nvSpPr>
          <p:cNvPr id="4464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AD0A7C77-DEE2-4EE3-B483-0044458D3626}" type="slidenum">
              <a:rPr lang="en-US" smtClean="0">
                <a:solidFill>
                  <a:srgbClr val="000000"/>
                </a:solidFill>
              </a:rPr>
              <a:pPr/>
              <a:t>18</a:t>
            </a:fld>
            <a:endParaRPr lang="en-US" dirty="0" smtClean="0">
              <a:solidFill>
                <a:srgbClr val="000000"/>
              </a:solidFill>
            </a:endParaRPr>
          </a:p>
        </p:txBody>
      </p:sp>
    </p:spTree>
    <p:extLst>
      <p:ext uri="{BB962C8B-B14F-4D97-AF65-F5344CB8AC3E}">
        <p14:creationId xmlns:p14="http://schemas.microsoft.com/office/powerpoint/2010/main" val="207866821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Title 1"/>
          <p:cNvSpPr>
            <a:spLocks noGrp="1"/>
          </p:cNvSpPr>
          <p:nvPr>
            <p:ph type="title"/>
          </p:nvPr>
        </p:nvSpPr>
        <p:spPr/>
        <p:txBody>
          <a:bodyPr/>
          <a:lstStyle/>
          <a:p>
            <a:r>
              <a:rPr lang="en-US" dirty="0" smtClean="0"/>
              <a:t>Continuant boundaries go together with (0-,1-, and 2-D) spatial regions</a:t>
            </a:r>
          </a:p>
        </p:txBody>
      </p:sp>
      <p:sp>
        <p:nvSpPr>
          <p:cNvPr id="447491" name="Text Placeholder 2"/>
          <p:cNvSpPr>
            <a:spLocks noGrp="1"/>
          </p:cNvSpPr>
          <p:nvPr>
            <p:ph type="body" sz="half" idx="1"/>
          </p:nvPr>
        </p:nvSpPr>
        <p:spPr>
          <a:xfrm>
            <a:off x="457200" y="1981200"/>
            <a:ext cx="8229600" cy="4602163"/>
          </a:xfrm>
        </p:spPr>
        <p:txBody>
          <a:bodyPr/>
          <a:lstStyle/>
          <a:p>
            <a:endParaRPr lang="en-US" dirty="0" smtClean="0"/>
          </a:p>
        </p:txBody>
      </p:sp>
      <p:sp>
        <p:nvSpPr>
          <p:cNvPr id="4474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AA3D467-BB91-41BE-A03D-8059EC7780F6}" type="slidenum">
              <a:rPr lang="en-US" smtClean="0">
                <a:solidFill>
                  <a:srgbClr val="000000"/>
                </a:solidFill>
              </a:rPr>
              <a:pPr/>
              <a:t>19</a:t>
            </a:fld>
            <a:endParaRPr lang="en-US" dirty="0" smtClean="0">
              <a:solidFill>
                <a:srgbClr val="000000"/>
              </a:solidFill>
            </a:endParaRPr>
          </a:p>
        </p:txBody>
      </p:sp>
      <p:pic>
        <p:nvPicPr>
          <p:cNvPr id="447493" name="Picture 4"/>
          <p:cNvPicPr>
            <a:picLocks noChangeAspect="1" noChangeArrowheads="1"/>
          </p:cNvPicPr>
          <p:nvPr/>
        </p:nvPicPr>
        <p:blipFill>
          <a:blip r:embed="rId2">
            <a:extLst>
              <a:ext uri="{28A0092B-C50C-407E-A947-70E740481C1C}">
                <a14:useLocalDpi xmlns:a14="http://schemas.microsoft.com/office/drawing/2010/main" val="0"/>
              </a:ext>
            </a:extLst>
          </a:blip>
          <a:srcRect t="63310" r="43808"/>
          <a:stretch>
            <a:fillRect/>
          </a:stretch>
        </p:blipFill>
        <p:spPr bwMode="auto">
          <a:xfrm>
            <a:off x="152400" y="1676400"/>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494" name="Picture 5"/>
          <p:cNvPicPr>
            <a:picLocks noChangeAspect="1" noChangeArrowheads="1"/>
          </p:cNvPicPr>
          <p:nvPr/>
        </p:nvPicPr>
        <p:blipFill>
          <a:blip r:embed="rId2">
            <a:extLst>
              <a:ext uri="{28A0092B-C50C-407E-A947-70E740481C1C}">
                <a14:useLocalDpi xmlns:a14="http://schemas.microsoft.com/office/drawing/2010/main" val="0"/>
              </a:ext>
            </a:extLst>
          </a:blip>
          <a:srcRect l="45126" t="60896"/>
          <a:stretch>
            <a:fillRect/>
          </a:stretch>
        </p:blipFill>
        <p:spPr bwMode="auto">
          <a:xfrm>
            <a:off x="155575" y="4167188"/>
            <a:ext cx="87598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495" name="Rectangle 6"/>
          <p:cNvSpPr>
            <a:spLocks noChangeArrowheads="1"/>
          </p:cNvSpPr>
          <p:nvPr/>
        </p:nvSpPr>
        <p:spPr bwMode="auto">
          <a:xfrm>
            <a:off x="6477000" y="1676400"/>
            <a:ext cx="1752600" cy="1581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7496" name="Rectangle 7"/>
          <p:cNvSpPr>
            <a:spLocks noChangeArrowheads="1"/>
          </p:cNvSpPr>
          <p:nvPr/>
        </p:nvSpPr>
        <p:spPr bwMode="auto">
          <a:xfrm>
            <a:off x="152400" y="5981700"/>
            <a:ext cx="17526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7497" name="Rectangle 8"/>
          <p:cNvSpPr>
            <a:spLocks noChangeArrowheads="1"/>
          </p:cNvSpPr>
          <p:nvPr/>
        </p:nvSpPr>
        <p:spPr bwMode="auto">
          <a:xfrm>
            <a:off x="1817688" y="3886200"/>
            <a:ext cx="17526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7498" name="Rectangle 9"/>
          <p:cNvSpPr>
            <a:spLocks noChangeArrowheads="1"/>
          </p:cNvSpPr>
          <p:nvPr/>
        </p:nvSpPr>
        <p:spPr bwMode="auto">
          <a:xfrm>
            <a:off x="-381000" y="4133850"/>
            <a:ext cx="11430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cxnSp>
        <p:nvCxnSpPr>
          <p:cNvPr id="12" name="Straight Arrow Connector 11"/>
          <p:cNvCxnSpPr>
            <a:cxnSpLocks noChangeShapeType="1"/>
          </p:cNvCxnSpPr>
          <p:nvPr/>
        </p:nvCxnSpPr>
        <p:spPr bwMode="auto">
          <a:xfrm>
            <a:off x="1219200" y="2971800"/>
            <a:ext cx="0" cy="2389188"/>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13" name="Straight Arrow Connector 12"/>
          <p:cNvCxnSpPr>
            <a:cxnSpLocks noChangeShapeType="1"/>
          </p:cNvCxnSpPr>
          <p:nvPr/>
        </p:nvCxnSpPr>
        <p:spPr bwMode="auto">
          <a:xfrm>
            <a:off x="3733800" y="3325813"/>
            <a:ext cx="0" cy="2389187"/>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14" name="Straight Arrow Connector 13"/>
          <p:cNvCxnSpPr>
            <a:cxnSpLocks noChangeShapeType="1"/>
          </p:cNvCxnSpPr>
          <p:nvPr/>
        </p:nvCxnSpPr>
        <p:spPr bwMode="auto">
          <a:xfrm>
            <a:off x="5943600" y="3608388"/>
            <a:ext cx="0" cy="2389187"/>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326295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Proposal re Patterns</a:t>
            </a:r>
            <a:endParaRPr lang="en-US"/>
          </a:p>
        </p:txBody>
      </p:sp>
      <p:sp>
        <p:nvSpPr>
          <p:cNvPr id="3" name="Content Placeholder 2"/>
          <p:cNvSpPr>
            <a:spLocks noGrp="1"/>
          </p:cNvSpPr>
          <p:nvPr>
            <p:ph idx="1"/>
          </p:nvPr>
        </p:nvSpPr>
        <p:spPr>
          <a:xfrm>
            <a:off x="433552" y="1219200"/>
            <a:ext cx="8686800" cy="4525963"/>
          </a:xfrm>
        </p:spPr>
        <p:txBody>
          <a:bodyPr/>
          <a:lstStyle/>
          <a:p>
            <a:r>
              <a:rPr lang="en-US" smtClean="0"/>
              <a:t>Acknowledge process</a:t>
            </a:r>
            <a:r>
              <a:rPr lang="en-US"/>
              <a:t> pattern universals (e.g. relapsing remitting) </a:t>
            </a:r>
            <a:r>
              <a:rPr lang="en-US" smtClean="0"/>
              <a:t>and process pattern instances</a:t>
            </a:r>
            <a:r>
              <a:rPr lang="en-US"/>
              <a:t>, e.g. this relapsing remitting </a:t>
            </a:r>
            <a:r>
              <a:rPr lang="en-US" smtClean="0"/>
              <a:t>pattern instantiated </a:t>
            </a:r>
            <a:r>
              <a:rPr lang="en-US"/>
              <a:t>by Mary's MS course</a:t>
            </a:r>
          </a:p>
          <a:p>
            <a:r>
              <a:rPr lang="en-US"/>
              <a:t>BFO 2.0 </a:t>
            </a:r>
            <a:r>
              <a:rPr lang="en-US" smtClean="0"/>
              <a:t>would remain </a:t>
            </a:r>
            <a:r>
              <a:rPr lang="en-US"/>
              <a:t>neutral as to whether process patterns are parts of the correspondingly patterned </a:t>
            </a:r>
            <a:r>
              <a:rPr lang="en-US" smtClean="0"/>
              <a:t>hosts</a:t>
            </a:r>
          </a:p>
          <a:p>
            <a:r>
              <a:rPr lang="en-US" smtClean="0"/>
              <a:t>Process patterns are generically dependent occurrents (where continuant patterns are generically dependent continuants)</a:t>
            </a:r>
            <a:endParaRPr lang="en-US"/>
          </a:p>
        </p:txBody>
      </p:sp>
    </p:spTree>
    <p:extLst>
      <p:ext uri="{BB962C8B-B14F-4D97-AF65-F5344CB8AC3E}">
        <p14:creationId xmlns:p14="http://schemas.microsoft.com/office/powerpoint/2010/main" val="319711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Title 1"/>
          <p:cNvSpPr>
            <a:spLocks noGrp="1"/>
          </p:cNvSpPr>
          <p:nvPr>
            <p:ph type="title"/>
          </p:nvPr>
        </p:nvSpPr>
        <p:spPr/>
        <p:txBody>
          <a:bodyPr/>
          <a:lstStyle/>
          <a:p>
            <a:r>
              <a:rPr lang="en-US" dirty="0" smtClean="0"/>
              <a:t>as sites go together with 3-D spatial regions</a:t>
            </a:r>
          </a:p>
        </p:txBody>
      </p:sp>
      <p:sp>
        <p:nvSpPr>
          <p:cNvPr id="448515" name="Text Placeholder 2"/>
          <p:cNvSpPr>
            <a:spLocks noGrp="1"/>
          </p:cNvSpPr>
          <p:nvPr>
            <p:ph type="body" sz="half" idx="1"/>
          </p:nvPr>
        </p:nvSpPr>
        <p:spPr>
          <a:xfrm>
            <a:off x="457200" y="1981200"/>
            <a:ext cx="8229600" cy="4602163"/>
          </a:xfrm>
        </p:spPr>
        <p:txBody>
          <a:bodyPr/>
          <a:lstStyle/>
          <a:p>
            <a:endParaRPr lang="en-US" dirty="0" smtClean="0"/>
          </a:p>
        </p:txBody>
      </p:sp>
      <p:sp>
        <p:nvSpPr>
          <p:cNvPr id="4485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0E85BF7-6559-4B74-9DB1-7B3E03A7BA4F}" type="slidenum">
              <a:rPr lang="en-US" smtClean="0">
                <a:solidFill>
                  <a:srgbClr val="000000"/>
                </a:solidFill>
              </a:rPr>
              <a:pPr/>
              <a:t>20</a:t>
            </a:fld>
            <a:endParaRPr lang="en-US" dirty="0" smtClean="0">
              <a:solidFill>
                <a:srgbClr val="000000"/>
              </a:solidFill>
            </a:endParaRPr>
          </a:p>
        </p:txBody>
      </p:sp>
      <p:pic>
        <p:nvPicPr>
          <p:cNvPr id="448517" name="Picture 4"/>
          <p:cNvPicPr>
            <a:picLocks noChangeAspect="1" noChangeArrowheads="1"/>
          </p:cNvPicPr>
          <p:nvPr/>
        </p:nvPicPr>
        <p:blipFill>
          <a:blip r:embed="rId2">
            <a:extLst>
              <a:ext uri="{28A0092B-C50C-407E-A947-70E740481C1C}">
                <a14:useLocalDpi xmlns:a14="http://schemas.microsoft.com/office/drawing/2010/main" val="0"/>
              </a:ext>
            </a:extLst>
          </a:blip>
          <a:srcRect t="63310" r="43808"/>
          <a:stretch>
            <a:fillRect/>
          </a:stretch>
        </p:blipFill>
        <p:spPr bwMode="auto">
          <a:xfrm>
            <a:off x="152400" y="1676400"/>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518" name="Picture 5"/>
          <p:cNvPicPr>
            <a:picLocks noChangeAspect="1" noChangeArrowheads="1"/>
          </p:cNvPicPr>
          <p:nvPr/>
        </p:nvPicPr>
        <p:blipFill>
          <a:blip r:embed="rId2">
            <a:extLst>
              <a:ext uri="{28A0092B-C50C-407E-A947-70E740481C1C}">
                <a14:useLocalDpi xmlns:a14="http://schemas.microsoft.com/office/drawing/2010/main" val="0"/>
              </a:ext>
            </a:extLst>
          </a:blip>
          <a:srcRect l="45126" t="60896"/>
          <a:stretch>
            <a:fillRect/>
          </a:stretch>
        </p:blipFill>
        <p:spPr bwMode="auto">
          <a:xfrm>
            <a:off x="155575" y="4167188"/>
            <a:ext cx="87598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19" name="Rectangle 6"/>
          <p:cNvSpPr>
            <a:spLocks noChangeArrowheads="1"/>
          </p:cNvSpPr>
          <p:nvPr/>
        </p:nvSpPr>
        <p:spPr bwMode="auto">
          <a:xfrm>
            <a:off x="6477000" y="1676400"/>
            <a:ext cx="1752600" cy="1581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8520" name="Rectangle 7"/>
          <p:cNvSpPr>
            <a:spLocks noChangeArrowheads="1"/>
          </p:cNvSpPr>
          <p:nvPr/>
        </p:nvSpPr>
        <p:spPr bwMode="auto">
          <a:xfrm>
            <a:off x="152400" y="5981700"/>
            <a:ext cx="17526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8521" name="Rectangle 8"/>
          <p:cNvSpPr>
            <a:spLocks noChangeArrowheads="1"/>
          </p:cNvSpPr>
          <p:nvPr/>
        </p:nvSpPr>
        <p:spPr bwMode="auto">
          <a:xfrm>
            <a:off x="1817688" y="3886200"/>
            <a:ext cx="17526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8522" name="Rectangle 9"/>
          <p:cNvSpPr>
            <a:spLocks noChangeArrowheads="1"/>
          </p:cNvSpPr>
          <p:nvPr/>
        </p:nvSpPr>
        <p:spPr bwMode="auto">
          <a:xfrm>
            <a:off x="-381000" y="4133850"/>
            <a:ext cx="11430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cxnSp>
        <p:nvCxnSpPr>
          <p:cNvPr id="448523" name="Straight Arrow Connector 11"/>
          <p:cNvCxnSpPr>
            <a:cxnSpLocks noChangeShapeType="1"/>
          </p:cNvCxnSpPr>
          <p:nvPr/>
        </p:nvCxnSpPr>
        <p:spPr bwMode="auto">
          <a:xfrm>
            <a:off x="1219200" y="2971800"/>
            <a:ext cx="0" cy="2389188"/>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448524" name="Straight Arrow Connector 12"/>
          <p:cNvCxnSpPr>
            <a:cxnSpLocks noChangeShapeType="1"/>
          </p:cNvCxnSpPr>
          <p:nvPr/>
        </p:nvCxnSpPr>
        <p:spPr bwMode="auto">
          <a:xfrm>
            <a:off x="3733800" y="3325813"/>
            <a:ext cx="0" cy="2389187"/>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448525" name="Straight Arrow Connector 13"/>
          <p:cNvCxnSpPr>
            <a:cxnSpLocks noChangeShapeType="1"/>
          </p:cNvCxnSpPr>
          <p:nvPr/>
        </p:nvCxnSpPr>
        <p:spPr bwMode="auto">
          <a:xfrm>
            <a:off x="5943600" y="3608388"/>
            <a:ext cx="0" cy="2389187"/>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pic>
        <p:nvPicPr>
          <p:cNvPr id="448526" name="Picture 14"/>
          <p:cNvPicPr>
            <a:picLocks noChangeAspect="1" noChangeArrowheads="1"/>
          </p:cNvPicPr>
          <p:nvPr/>
        </p:nvPicPr>
        <p:blipFill>
          <a:blip r:embed="rId2">
            <a:extLst>
              <a:ext uri="{28A0092B-C50C-407E-A947-70E740481C1C}">
                <a14:useLocalDpi xmlns:a14="http://schemas.microsoft.com/office/drawing/2010/main" val="0"/>
              </a:ext>
            </a:extLst>
          </a:blip>
          <a:srcRect l="22530" t="63310" r="72455" b="29352"/>
          <a:stretch>
            <a:fillRect/>
          </a:stretch>
        </p:blipFill>
        <p:spPr bwMode="auto">
          <a:xfrm>
            <a:off x="7007225" y="16764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27" name="Rectangle 15"/>
          <p:cNvSpPr>
            <a:spLocks noChangeArrowheads="1"/>
          </p:cNvSpPr>
          <p:nvPr/>
        </p:nvSpPr>
        <p:spPr bwMode="auto">
          <a:xfrm>
            <a:off x="2846388" y="1447800"/>
            <a:ext cx="1039812" cy="685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cxnSp>
        <p:nvCxnSpPr>
          <p:cNvPr id="448528" name="Straight Arrow Connector 16"/>
          <p:cNvCxnSpPr>
            <a:cxnSpLocks noChangeShapeType="1"/>
          </p:cNvCxnSpPr>
          <p:nvPr/>
        </p:nvCxnSpPr>
        <p:spPr bwMode="auto">
          <a:xfrm>
            <a:off x="7353300" y="1906588"/>
            <a:ext cx="0" cy="4418012"/>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9800734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itle 1"/>
          <p:cNvSpPr>
            <a:spLocks noGrp="1"/>
          </p:cNvSpPr>
          <p:nvPr>
            <p:ph type="title"/>
          </p:nvPr>
        </p:nvSpPr>
        <p:spPr/>
        <p:txBody>
          <a:bodyPr/>
          <a:lstStyle/>
          <a:p>
            <a:r>
              <a:rPr lang="en-US" dirty="0" smtClean="0"/>
              <a:t>and material entities go together with 3-D spatial regions</a:t>
            </a:r>
          </a:p>
        </p:txBody>
      </p:sp>
      <p:sp>
        <p:nvSpPr>
          <p:cNvPr id="449539" name="Text Placeholder 2"/>
          <p:cNvSpPr>
            <a:spLocks noGrp="1"/>
          </p:cNvSpPr>
          <p:nvPr>
            <p:ph type="body" sz="half" idx="1"/>
          </p:nvPr>
        </p:nvSpPr>
        <p:spPr>
          <a:xfrm>
            <a:off x="457200" y="1981200"/>
            <a:ext cx="8229600" cy="4602163"/>
          </a:xfrm>
        </p:spPr>
        <p:txBody>
          <a:bodyPr/>
          <a:lstStyle/>
          <a:p>
            <a:endParaRPr lang="en-US" dirty="0" smtClean="0"/>
          </a:p>
        </p:txBody>
      </p:sp>
      <p:sp>
        <p:nvSpPr>
          <p:cNvPr id="4495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35AE660-E2F1-47D5-A900-10879DB5754C}" type="slidenum">
              <a:rPr lang="en-US" smtClean="0">
                <a:solidFill>
                  <a:srgbClr val="000000"/>
                </a:solidFill>
              </a:rPr>
              <a:pPr/>
              <a:t>21</a:t>
            </a:fld>
            <a:endParaRPr lang="en-US" dirty="0" smtClean="0">
              <a:solidFill>
                <a:srgbClr val="000000"/>
              </a:solidFill>
            </a:endParaRPr>
          </a:p>
        </p:txBody>
      </p:sp>
      <p:pic>
        <p:nvPicPr>
          <p:cNvPr id="449541" name="Picture 4"/>
          <p:cNvPicPr>
            <a:picLocks noChangeAspect="1" noChangeArrowheads="1"/>
          </p:cNvPicPr>
          <p:nvPr/>
        </p:nvPicPr>
        <p:blipFill>
          <a:blip r:embed="rId2">
            <a:extLst>
              <a:ext uri="{28A0092B-C50C-407E-A947-70E740481C1C}">
                <a14:useLocalDpi xmlns:a14="http://schemas.microsoft.com/office/drawing/2010/main" val="0"/>
              </a:ext>
            </a:extLst>
          </a:blip>
          <a:srcRect t="63310" r="43808"/>
          <a:stretch>
            <a:fillRect/>
          </a:stretch>
        </p:blipFill>
        <p:spPr bwMode="auto">
          <a:xfrm>
            <a:off x="152400" y="1676400"/>
            <a:ext cx="7772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9542" name="Picture 5"/>
          <p:cNvPicPr>
            <a:picLocks noChangeAspect="1" noChangeArrowheads="1"/>
          </p:cNvPicPr>
          <p:nvPr/>
        </p:nvPicPr>
        <p:blipFill>
          <a:blip r:embed="rId2">
            <a:extLst>
              <a:ext uri="{28A0092B-C50C-407E-A947-70E740481C1C}">
                <a14:useLocalDpi xmlns:a14="http://schemas.microsoft.com/office/drawing/2010/main" val="0"/>
              </a:ext>
            </a:extLst>
          </a:blip>
          <a:srcRect l="45126" t="60896"/>
          <a:stretch>
            <a:fillRect/>
          </a:stretch>
        </p:blipFill>
        <p:spPr bwMode="auto">
          <a:xfrm>
            <a:off x="155575" y="4167188"/>
            <a:ext cx="8759825"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43" name="Rectangle 6"/>
          <p:cNvSpPr>
            <a:spLocks noChangeArrowheads="1"/>
          </p:cNvSpPr>
          <p:nvPr/>
        </p:nvSpPr>
        <p:spPr bwMode="auto">
          <a:xfrm>
            <a:off x="6477000" y="1676400"/>
            <a:ext cx="1752600" cy="15811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9544" name="Rectangle 7"/>
          <p:cNvSpPr>
            <a:spLocks noChangeArrowheads="1"/>
          </p:cNvSpPr>
          <p:nvPr/>
        </p:nvSpPr>
        <p:spPr bwMode="auto">
          <a:xfrm>
            <a:off x="152400" y="5981700"/>
            <a:ext cx="17526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9545" name="Rectangle 8"/>
          <p:cNvSpPr>
            <a:spLocks noChangeArrowheads="1"/>
          </p:cNvSpPr>
          <p:nvPr/>
        </p:nvSpPr>
        <p:spPr bwMode="auto">
          <a:xfrm>
            <a:off x="1817688" y="3886200"/>
            <a:ext cx="17526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sp>
        <p:nvSpPr>
          <p:cNvPr id="449546" name="Rectangle 9"/>
          <p:cNvSpPr>
            <a:spLocks noChangeArrowheads="1"/>
          </p:cNvSpPr>
          <p:nvPr/>
        </p:nvSpPr>
        <p:spPr bwMode="auto">
          <a:xfrm>
            <a:off x="-381000" y="4133850"/>
            <a:ext cx="1143000" cy="495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000000"/>
              </a:solidFill>
            </a:endParaRPr>
          </a:p>
        </p:txBody>
      </p:sp>
      <p:cxnSp>
        <p:nvCxnSpPr>
          <p:cNvPr id="449547" name="Straight Arrow Connector 11"/>
          <p:cNvCxnSpPr>
            <a:cxnSpLocks noChangeShapeType="1"/>
          </p:cNvCxnSpPr>
          <p:nvPr/>
        </p:nvCxnSpPr>
        <p:spPr bwMode="auto">
          <a:xfrm>
            <a:off x="1219200" y="2971800"/>
            <a:ext cx="0" cy="2389188"/>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449548" name="Straight Arrow Connector 12"/>
          <p:cNvCxnSpPr>
            <a:cxnSpLocks noChangeShapeType="1"/>
          </p:cNvCxnSpPr>
          <p:nvPr/>
        </p:nvCxnSpPr>
        <p:spPr bwMode="auto">
          <a:xfrm>
            <a:off x="3733800" y="3325813"/>
            <a:ext cx="0" cy="2389187"/>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cxnSp>
        <p:nvCxnSpPr>
          <p:cNvPr id="449549" name="Straight Arrow Connector 13"/>
          <p:cNvCxnSpPr>
            <a:cxnSpLocks noChangeShapeType="1"/>
          </p:cNvCxnSpPr>
          <p:nvPr/>
        </p:nvCxnSpPr>
        <p:spPr bwMode="auto">
          <a:xfrm>
            <a:off x="5943600" y="3608388"/>
            <a:ext cx="0" cy="2389187"/>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pic>
        <p:nvPicPr>
          <p:cNvPr id="449550" name="Picture 14"/>
          <p:cNvPicPr>
            <a:picLocks noChangeAspect="1" noChangeArrowheads="1"/>
          </p:cNvPicPr>
          <p:nvPr/>
        </p:nvPicPr>
        <p:blipFill>
          <a:blip r:embed="rId2">
            <a:extLst>
              <a:ext uri="{28A0092B-C50C-407E-A947-70E740481C1C}">
                <a14:useLocalDpi xmlns:a14="http://schemas.microsoft.com/office/drawing/2010/main" val="0"/>
              </a:ext>
            </a:extLst>
          </a:blip>
          <a:srcRect l="4111" t="36423" r="83554" b="56674"/>
          <a:stretch>
            <a:fillRect/>
          </a:stretch>
        </p:blipFill>
        <p:spPr bwMode="auto">
          <a:xfrm>
            <a:off x="6781800" y="1676400"/>
            <a:ext cx="18605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9551" name="Straight Arrow Connector 15"/>
          <p:cNvCxnSpPr>
            <a:cxnSpLocks noChangeShapeType="1"/>
          </p:cNvCxnSpPr>
          <p:nvPr/>
        </p:nvCxnSpPr>
        <p:spPr bwMode="auto">
          <a:xfrm>
            <a:off x="8077200" y="2133600"/>
            <a:ext cx="0" cy="4191000"/>
          </a:xfrm>
          <a:prstGeom prst="straightConnector1">
            <a:avLst/>
          </a:prstGeom>
          <a:noFill/>
          <a:ln w="60325" algn="ctr">
            <a:solidFill>
              <a:srgbClr val="FF0000"/>
            </a:solidFill>
            <a:round/>
            <a:headEnd/>
            <a:tailEnd type="arrow"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0958067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itle 1"/>
          <p:cNvSpPr>
            <a:spLocks noGrp="1"/>
          </p:cNvSpPr>
          <p:nvPr>
            <p:ph type="title"/>
          </p:nvPr>
        </p:nvSpPr>
        <p:spPr/>
        <p:txBody>
          <a:bodyPr/>
          <a:lstStyle/>
          <a:p>
            <a:r>
              <a:rPr lang="en-US" dirty="0" smtClean="0"/>
              <a:t>just as process boundaries go together with temporal instants</a:t>
            </a:r>
          </a:p>
        </p:txBody>
      </p:sp>
      <p:sp>
        <p:nvSpPr>
          <p:cNvPr id="450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593484F-A3F3-4B62-85A2-048CF171F7CF}" type="slidenum">
              <a:rPr lang="en-US" smtClean="0">
                <a:solidFill>
                  <a:srgbClr val="000000"/>
                </a:solidFill>
              </a:rPr>
              <a:pPr/>
              <a:t>22</a:t>
            </a:fld>
            <a:endParaRPr lang="en-US" dirty="0" smtClean="0">
              <a:solidFill>
                <a:srgbClr val="000000"/>
              </a:solidFill>
            </a:endParaRPr>
          </a:p>
        </p:txBody>
      </p:sp>
      <p:pic>
        <p:nvPicPr>
          <p:cNvPr id="450564" name="Picture 5"/>
          <p:cNvPicPr>
            <a:picLocks noChangeAspect="1" noChangeArrowheads="1"/>
          </p:cNvPicPr>
          <p:nvPr/>
        </p:nvPicPr>
        <p:blipFill>
          <a:blip r:embed="rId2">
            <a:extLst>
              <a:ext uri="{28A0092B-C50C-407E-A947-70E740481C1C}">
                <a14:useLocalDpi xmlns:a14="http://schemas.microsoft.com/office/drawing/2010/main" val="0"/>
              </a:ext>
            </a:extLst>
          </a:blip>
          <a:srcRect l="57631" t="8621" b="51939"/>
          <a:stretch>
            <a:fillRect/>
          </a:stretch>
        </p:blipFill>
        <p:spPr bwMode="auto">
          <a:xfrm>
            <a:off x="609600" y="16002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5" name="Rectangle 6"/>
          <p:cNvSpPr>
            <a:spLocks noChangeArrowheads="1"/>
          </p:cNvSpPr>
          <p:nvPr/>
        </p:nvSpPr>
        <p:spPr bwMode="auto">
          <a:xfrm>
            <a:off x="1752600" y="3497263"/>
            <a:ext cx="2209800" cy="838200"/>
          </a:xfrm>
          <a:prstGeom prst="rect">
            <a:avLst/>
          </a:prstGeom>
          <a:solidFill>
            <a:srgbClr val="FFFF00">
              <a:alpha val="45882"/>
            </a:srgbClr>
          </a:solidFill>
          <a:ln w="9525" algn="ctr">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450566" name="Rectangle 7"/>
          <p:cNvSpPr>
            <a:spLocks noChangeArrowheads="1"/>
          </p:cNvSpPr>
          <p:nvPr/>
        </p:nvSpPr>
        <p:spPr bwMode="auto">
          <a:xfrm>
            <a:off x="2954338" y="5257800"/>
            <a:ext cx="2379662" cy="1066800"/>
          </a:xfrm>
          <a:prstGeom prst="rect">
            <a:avLst/>
          </a:prstGeom>
          <a:solidFill>
            <a:srgbClr val="FFFF00">
              <a:alpha val="45882"/>
            </a:srgbClr>
          </a:solidFill>
          <a:ln w="9525" algn="ctr">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87782607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itle 1"/>
          <p:cNvSpPr>
            <a:spLocks noGrp="1"/>
          </p:cNvSpPr>
          <p:nvPr>
            <p:ph type="title"/>
          </p:nvPr>
        </p:nvSpPr>
        <p:spPr/>
        <p:txBody>
          <a:bodyPr/>
          <a:lstStyle/>
          <a:p>
            <a:r>
              <a:rPr lang="en-US" dirty="0" smtClean="0"/>
              <a:t>so processes go together with temporal intervals</a:t>
            </a:r>
          </a:p>
        </p:txBody>
      </p:sp>
      <p:sp>
        <p:nvSpPr>
          <p:cNvPr id="451587" name="Text Placeholder 2"/>
          <p:cNvSpPr>
            <a:spLocks noGrp="1"/>
          </p:cNvSpPr>
          <p:nvPr>
            <p:ph type="body" sz="half" idx="1"/>
          </p:nvPr>
        </p:nvSpPr>
        <p:spPr/>
        <p:txBody>
          <a:bodyPr/>
          <a:lstStyle/>
          <a:p>
            <a:endParaRPr lang="en-US" dirty="0" smtClean="0"/>
          </a:p>
        </p:txBody>
      </p:sp>
      <p:sp>
        <p:nvSpPr>
          <p:cNvPr id="4515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3E3104D-3EB1-4A40-A71C-A2493749D250}" type="slidenum">
              <a:rPr lang="en-US" smtClean="0">
                <a:solidFill>
                  <a:srgbClr val="000000"/>
                </a:solidFill>
              </a:rPr>
              <a:pPr/>
              <a:t>23</a:t>
            </a:fld>
            <a:endParaRPr lang="en-US" dirty="0" smtClean="0">
              <a:solidFill>
                <a:srgbClr val="000000"/>
              </a:solidFill>
            </a:endParaRPr>
          </a:p>
        </p:txBody>
      </p:sp>
      <p:pic>
        <p:nvPicPr>
          <p:cNvPr id="451589" name="Picture 5"/>
          <p:cNvPicPr>
            <a:picLocks noChangeAspect="1" noChangeArrowheads="1"/>
          </p:cNvPicPr>
          <p:nvPr/>
        </p:nvPicPr>
        <p:blipFill>
          <a:blip r:embed="rId2">
            <a:extLst>
              <a:ext uri="{28A0092B-C50C-407E-A947-70E740481C1C}">
                <a14:useLocalDpi xmlns:a14="http://schemas.microsoft.com/office/drawing/2010/main" val="0"/>
              </a:ext>
            </a:extLst>
          </a:blip>
          <a:srcRect l="57631" t="8621" b="51939"/>
          <a:stretch>
            <a:fillRect/>
          </a:stretch>
        </p:blipFill>
        <p:spPr bwMode="auto">
          <a:xfrm>
            <a:off x="609600" y="16002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590" name="Rectangle 6"/>
          <p:cNvSpPr>
            <a:spLocks noChangeArrowheads="1"/>
          </p:cNvSpPr>
          <p:nvPr/>
        </p:nvSpPr>
        <p:spPr bwMode="auto">
          <a:xfrm>
            <a:off x="609600" y="3497263"/>
            <a:ext cx="1219200" cy="838200"/>
          </a:xfrm>
          <a:prstGeom prst="rect">
            <a:avLst/>
          </a:prstGeom>
          <a:solidFill>
            <a:srgbClr val="FFFF00">
              <a:alpha val="45882"/>
            </a:srgbClr>
          </a:solidFill>
          <a:ln w="9525" algn="ctr">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
        <p:nvSpPr>
          <p:cNvPr id="451591" name="Rectangle 7"/>
          <p:cNvSpPr>
            <a:spLocks noChangeArrowheads="1"/>
          </p:cNvSpPr>
          <p:nvPr/>
        </p:nvSpPr>
        <p:spPr bwMode="auto">
          <a:xfrm>
            <a:off x="5307013" y="5233988"/>
            <a:ext cx="2379662" cy="1066800"/>
          </a:xfrm>
          <a:prstGeom prst="rect">
            <a:avLst/>
          </a:prstGeom>
          <a:solidFill>
            <a:srgbClr val="FFFF00">
              <a:alpha val="45882"/>
            </a:srgbClr>
          </a:solidFill>
          <a:ln w="9525" algn="ctr">
            <a:solidFill>
              <a:schemeClr val="tx1"/>
            </a:solidFill>
            <a:round/>
            <a:headEnd/>
            <a:tailEnd/>
          </a:ln>
        </p:spPr>
        <p:txBody>
          <a:bodyPr/>
          <a:lstStyle/>
          <a:p>
            <a:pPr eaLnBrk="0" fontAlgn="base" hangingPunct="0">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27304743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Title 1"/>
          <p:cNvSpPr>
            <a:spLocks noGrp="1"/>
          </p:cNvSpPr>
          <p:nvPr>
            <p:ph type="title"/>
          </p:nvPr>
        </p:nvSpPr>
        <p:spPr/>
        <p:txBody>
          <a:bodyPr/>
          <a:lstStyle/>
          <a:p>
            <a:r>
              <a:rPr lang="en-US" dirty="0" smtClean="0"/>
              <a:t>Future work needed on boundaries and spatial and temporal regions</a:t>
            </a:r>
          </a:p>
        </p:txBody>
      </p:sp>
      <p:sp>
        <p:nvSpPr>
          <p:cNvPr id="452611" name="Text Placeholder 2"/>
          <p:cNvSpPr>
            <a:spLocks noGrp="1"/>
          </p:cNvSpPr>
          <p:nvPr>
            <p:ph type="body" sz="half" idx="1"/>
          </p:nvPr>
        </p:nvSpPr>
        <p:spPr>
          <a:xfrm>
            <a:off x="457200" y="1798638"/>
            <a:ext cx="8229600" cy="4602162"/>
          </a:xfrm>
        </p:spPr>
        <p:txBody>
          <a:bodyPr/>
          <a:lstStyle/>
          <a:p>
            <a:r>
              <a:rPr lang="en-US" dirty="0" smtClean="0"/>
              <a:t>Boundary dependence is not a type of specific dependence. Needs defining.</a:t>
            </a:r>
          </a:p>
          <a:p>
            <a:endParaRPr lang="en-US" dirty="0" smtClean="0"/>
          </a:p>
          <a:p>
            <a:r>
              <a:rPr lang="en-US" dirty="0" smtClean="0"/>
              <a:t>Bona fide boundaries?</a:t>
            </a:r>
          </a:p>
          <a:p>
            <a:endParaRPr lang="en-US" dirty="0" smtClean="0"/>
          </a:p>
          <a:p>
            <a:r>
              <a:rPr lang="en-US" dirty="0" smtClean="0"/>
              <a:t>Frame-dependence of spatial and temporal regions (work on BFO-Physics on-going)</a:t>
            </a:r>
          </a:p>
          <a:p>
            <a:endParaRPr lang="en-US" dirty="0" smtClean="0"/>
          </a:p>
        </p:txBody>
      </p:sp>
      <p:sp>
        <p:nvSpPr>
          <p:cNvPr id="45261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AC40F47-F7CA-47DC-8B7F-9A7220DC138E}" type="slidenum">
              <a:rPr lang="en-US" smtClean="0">
                <a:solidFill>
                  <a:srgbClr val="000000"/>
                </a:solidFill>
              </a:rPr>
              <a:pPr/>
              <a:t>24</a:t>
            </a:fld>
            <a:endParaRPr lang="en-US" dirty="0" smtClean="0">
              <a:solidFill>
                <a:srgbClr val="000000"/>
              </a:solidFill>
            </a:endParaRPr>
          </a:p>
        </p:txBody>
      </p:sp>
    </p:spTree>
    <p:extLst>
      <p:ext uri="{BB962C8B-B14F-4D97-AF65-F5344CB8AC3E}">
        <p14:creationId xmlns:p14="http://schemas.microsoft.com/office/powerpoint/2010/main" val="1049244"/>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Given a coordinate frame R</a:t>
            </a:r>
            <a:endParaRPr lang="en-US" dirty="0"/>
          </a:p>
        </p:txBody>
      </p:sp>
      <p:sp>
        <p:nvSpPr>
          <p:cNvPr id="3" name="Text Placeholder 2"/>
          <p:cNvSpPr>
            <a:spLocks noGrp="1"/>
          </p:cNvSpPr>
          <p:nvPr>
            <p:ph type="body" sz="half" idx="1"/>
          </p:nvPr>
        </p:nvSpPr>
        <p:spPr/>
        <p:txBody>
          <a:bodyPr/>
          <a:lstStyle/>
          <a:p>
            <a:r>
              <a:rPr lang="en-US" sz="2800" dirty="0" smtClean="0"/>
              <a:t>Space</a:t>
            </a:r>
            <a:r>
              <a:rPr lang="en-US" sz="2800" baseline="-25000" dirty="0" smtClean="0"/>
              <a:t>R </a:t>
            </a:r>
            <a:r>
              <a:rPr lang="en-US" sz="2800" dirty="0" smtClean="0"/>
              <a:t>= the maximal region of space (that region of space in which the whole universe is located) relative to R</a:t>
            </a:r>
          </a:p>
          <a:p>
            <a:r>
              <a:rPr lang="en-US" sz="2800" dirty="0" smtClean="0"/>
              <a:t>Time</a:t>
            </a:r>
            <a:r>
              <a:rPr lang="en-US" sz="2800" baseline="-25000" dirty="0" smtClean="0"/>
              <a:t>R </a:t>
            </a:r>
            <a:r>
              <a:rPr lang="en-US" sz="2800" dirty="0"/>
              <a:t>= the maximal region of </a:t>
            </a:r>
            <a:r>
              <a:rPr lang="en-US" sz="2800" dirty="0" smtClean="0"/>
              <a:t>time </a:t>
            </a:r>
            <a:r>
              <a:rPr lang="en-US" sz="2800" dirty="0"/>
              <a:t>(that region of space in which the whole </a:t>
            </a:r>
            <a:r>
              <a:rPr lang="en-US" sz="2800" dirty="0" smtClean="0"/>
              <a:t>history of the universe </a:t>
            </a:r>
            <a:r>
              <a:rPr lang="en-US" sz="2800" dirty="0"/>
              <a:t>is located</a:t>
            </a:r>
            <a:r>
              <a:rPr lang="en-US" sz="2800" dirty="0" smtClean="0"/>
              <a:t>) relative to R</a:t>
            </a:r>
          </a:p>
          <a:p>
            <a:r>
              <a:rPr lang="en-US" sz="2800" dirty="0" smtClean="0"/>
              <a:t>Spacetime = the maximal spacetime region</a:t>
            </a:r>
          </a:p>
          <a:p>
            <a:endParaRPr lang="en-US" sz="1400" dirty="0" smtClean="0"/>
          </a:p>
          <a:p>
            <a:r>
              <a:rPr lang="en-US" sz="2800" dirty="0" smtClean="0"/>
              <a:t>All spatial, temporal and spatiotemporal regions in BFO are parts of Space</a:t>
            </a:r>
            <a:r>
              <a:rPr lang="en-US" sz="2800" baseline="-25000" dirty="0" smtClean="0"/>
              <a:t>R</a:t>
            </a:r>
            <a:r>
              <a:rPr lang="en-US" sz="2800" dirty="0" smtClean="0"/>
              <a:t>, Time</a:t>
            </a:r>
            <a:r>
              <a:rPr lang="en-US" sz="2800" baseline="-25000" dirty="0" smtClean="0"/>
              <a:t>R </a:t>
            </a:r>
            <a:r>
              <a:rPr lang="en-US" sz="2800" dirty="0" smtClean="0"/>
              <a:t>and Spacetime, respectively</a:t>
            </a:r>
            <a:endParaRPr lang="en-US" sz="2800" dirty="0"/>
          </a:p>
          <a:p>
            <a:endParaRPr lang="en-US" baseline="-25000" dirty="0"/>
          </a:p>
        </p:txBody>
      </p:sp>
      <p:sp>
        <p:nvSpPr>
          <p:cNvPr id="4" name="Slide Number Placeholder 3"/>
          <p:cNvSpPr>
            <a:spLocks noGrp="1"/>
          </p:cNvSpPr>
          <p:nvPr>
            <p:ph type="sldNum" sz="quarter" idx="12"/>
          </p:nvPr>
        </p:nvSpPr>
        <p:spPr/>
        <p:txBody>
          <a:bodyPr/>
          <a:lstStyle/>
          <a:p>
            <a:pPr>
              <a:defRPr/>
            </a:pPr>
            <a:fld id="{C0DAEDAD-4C66-4985-9B93-A99E9DFFA29B}" type="slidenum">
              <a:rPr lang="en-US" smtClean="0"/>
              <a:pPr>
                <a:defRPr/>
              </a:pPr>
              <a:t>25</a:t>
            </a:fld>
            <a:endParaRPr lang="en-US" dirty="0"/>
          </a:p>
        </p:txBody>
      </p:sp>
    </p:spTree>
    <p:extLst>
      <p:ext uri="{BB962C8B-B14F-4D97-AF65-F5344CB8AC3E}">
        <p14:creationId xmlns:p14="http://schemas.microsoft.com/office/powerpoint/2010/main" val="3962011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Title 1"/>
          <p:cNvSpPr>
            <a:spLocks noGrp="1"/>
          </p:cNvSpPr>
          <p:nvPr>
            <p:ph type="title"/>
          </p:nvPr>
        </p:nvSpPr>
        <p:spPr/>
        <p:txBody>
          <a:bodyPr/>
          <a:lstStyle/>
          <a:p>
            <a:r>
              <a:rPr lang="en-US" dirty="0" smtClean="0"/>
              <a:t>History</a:t>
            </a:r>
          </a:p>
        </p:txBody>
      </p:sp>
      <p:sp>
        <p:nvSpPr>
          <p:cNvPr id="468995" name="Text Placeholder 2"/>
          <p:cNvSpPr>
            <a:spLocks noGrp="1"/>
          </p:cNvSpPr>
          <p:nvPr>
            <p:ph type="body" sz="half" idx="1"/>
          </p:nvPr>
        </p:nvSpPr>
        <p:spPr/>
        <p:txBody>
          <a:bodyPr/>
          <a:lstStyle/>
          <a:p>
            <a:r>
              <a:rPr lang="en-US" i="1" dirty="0" smtClean="0"/>
              <a:t>history</a:t>
            </a:r>
            <a:r>
              <a:rPr lang="en-US" dirty="0" smtClean="0"/>
              <a:t> of a material entity </a:t>
            </a:r>
            <a:r>
              <a:rPr lang="en-US" i="1" dirty="0" smtClean="0"/>
              <a:t>m </a:t>
            </a:r>
            <a:r>
              <a:rPr lang="en-US" dirty="0" smtClean="0"/>
              <a:t>= sum of processes taking place in the spatiotemporal region occupied by </a:t>
            </a:r>
            <a:r>
              <a:rPr lang="en-US" i="1" dirty="0" smtClean="0"/>
              <a:t>m</a:t>
            </a:r>
            <a:endParaRPr lang="en-US" dirty="0" smtClean="0"/>
          </a:p>
        </p:txBody>
      </p:sp>
      <p:sp>
        <p:nvSpPr>
          <p:cNvPr id="468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D02ABC-7925-452C-8988-FE6EBC61AA6C}" type="slidenum">
              <a:rPr lang="en-US" smtClean="0">
                <a:solidFill>
                  <a:srgbClr val="000000"/>
                </a:solidFill>
              </a:rPr>
              <a:pPr/>
              <a:t>26</a:t>
            </a:fld>
            <a:endParaRPr lang="en-US" dirty="0" smtClean="0">
              <a:solidFill>
                <a:srgbClr val="000000"/>
              </a:solidFill>
            </a:endParaRPr>
          </a:p>
        </p:txBody>
      </p:sp>
    </p:spTree>
    <p:extLst>
      <p:ext uri="{BB962C8B-B14F-4D97-AF65-F5344CB8AC3E}">
        <p14:creationId xmlns:p14="http://schemas.microsoft.com/office/powerpoint/2010/main" val="68226671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Title 1"/>
          <p:cNvSpPr>
            <a:spLocks noGrp="1"/>
          </p:cNvSpPr>
          <p:nvPr>
            <p:ph type="title"/>
          </p:nvPr>
        </p:nvSpPr>
        <p:spPr/>
        <p:txBody>
          <a:bodyPr/>
          <a:lstStyle/>
          <a:p>
            <a:r>
              <a:rPr lang="en-US" dirty="0" smtClean="0"/>
              <a:t>History</a:t>
            </a:r>
          </a:p>
        </p:txBody>
      </p:sp>
      <p:sp>
        <p:nvSpPr>
          <p:cNvPr id="470019" name="Text Placeholder 2"/>
          <p:cNvSpPr>
            <a:spLocks noGrp="1"/>
          </p:cNvSpPr>
          <p:nvPr>
            <p:ph type="body" sz="half" idx="1"/>
          </p:nvPr>
        </p:nvSpPr>
        <p:spPr/>
        <p:txBody>
          <a:bodyPr/>
          <a:lstStyle/>
          <a:p>
            <a:r>
              <a:rPr lang="en-US" dirty="0" smtClean="0"/>
              <a:t>The relation between a material entity and its history is one-to-one: </a:t>
            </a:r>
          </a:p>
          <a:p>
            <a:r>
              <a:rPr lang="en-US" dirty="0" smtClean="0"/>
              <a:t>for any material entity </a:t>
            </a:r>
            <a:r>
              <a:rPr lang="en-US" i="1" dirty="0" smtClean="0"/>
              <a:t>a</a:t>
            </a:r>
            <a:r>
              <a:rPr lang="en-US" dirty="0" smtClean="0"/>
              <a:t>, there is exactly one process which is the history of </a:t>
            </a:r>
            <a:r>
              <a:rPr lang="en-US" i="1" dirty="0" smtClean="0"/>
              <a:t>a</a:t>
            </a:r>
            <a:r>
              <a:rPr lang="en-US" dirty="0" smtClean="0"/>
              <a:t>, </a:t>
            </a:r>
          </a:p>
          <a:p>
            <a:r>
              <a:rPr lang="en-US" dirty="0" smtClean="0"/>
              <a:t>for every history </a:t>
            </a:r>
            <a:r>
              <a:rPr lang="en-US" i="1" dirty="0" smtClean="0"/>
              <a:t>h</a:t>
            </a:r>
            <a:r>
              <a:rPr lang="en-US" dirty="0" smtClean="0"/>
              <a:t>, there is exactly one material entity which </a:t>
            </a:r>
            <a:r>
              <a:rPr lang="en-US" i="1" dirty="0" smtClean="0"/>
              <a:t>h </a:t>
            </a:r>
            <a:r>
              <a:rPr lang="en-US" dirty="0" smtClean="0"/>
              <a:t>is the history of.</a:t>
            </a:r>
          </a:p>
          <a:p>
            <a:r>
              <a:rPr lang="en-US" dirty="0" smtClean="0"/>
              <a:t>Histories are additive. Thus for any two material entities </a:t>
            </a:r>
            <a:r>
              <a:rPr lang="en-US" i="1" dirty="0" smtClean="0"/>
              <a:t>a </a:t>
            </a:r>
            <a:r>
              <a:rPr lang="en-US" dirty="0" smtClean="0"/>
              <a:t>and </a:t>
            </a:r>
            <a:r>
              <a:rPr lang="en-US" i="1" dirty="0" smtClean="0"/>
              <a:t>b, </a:t>
            </a:r>
            <a:r>
              <a:rPr lang="en-US" dirty="0" smtClean="0"/>
              <a:t>the</a:t>
            </a:r>
            <a:r>
              <a:rPr lang="en-US" i="1" dirty="0" smtClean="0"/>
              <a:t> </a:t>
            </a:r>
            <a:r>
              <a:rPr lang="en-US" dirty="0" smtClean="0"/>
              <a:t>history of the sum of </a:t>
            </a:r>
            <a:r>
              <a:rPr lang="en-US" i="1" dirty="0" smtClean="0"/>
              <a:t>a </a:t>
            </a:r>
            <a:r>
              <a:rPr lang="en-US" dirty="0" smtClean="0"/>
              <a:t>and </a:t>
            </a:r>
            <a:r>
              <a:rPr lang="en-US" i="1" dirty="0" smtClean="0"/>
              <a:t>b </a:t>
            </a:r>
            <a:r>
              <a:rPr lang="en-US" dirty="0" smtClean="0"/>
              <a:t>is the sum of their histories.</a:t>
            </a:r>
          </a:p>
          <a:p>
            <a:endParaRPr lang="en-US" dirty="0" smtClean="0"/>
          </a:p>
        </p:txBody>
      </p:sp>
      <p:sp>
        <p:nvSpPr>
          <p:cNvPr id="4700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BFE2DB2-78A3-46CA-92DC-6CA470457C62}" type="slidenum">
              <a:rPr lang="en-US" smtClean="0">
                <a:solidFill>
                  <a:srgbClr val="000000"/>
                </a:solidFill>
              </a:rPr>
              <a:pPr/>
              <a:t>27</a:t>
            </a:fld>
            <a:endParaRPr lang="en-US" dirty="0" smtClean="0">
              <a:solidFill>
                <a:srgbClr val="000000"/>
              </a:solidFill>
            </a:endParaRPr>
          </a:p>
        </p:txBody>
      </p:sp>
    </p:spTree>
    <p:extLst>
      <p:ext uri="{BB962C8B-B14F-4D97-AF65-F5344CB8AC3E}">
        <p14:creationId xmlns:p14="http://schemas.microsoft.com/office/powerpoint/2010/main" val="3362810643"/>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1"/>
          <p:cNvSpPr>
            <a:spLocks noGrp="1"/>
          </p:cNvSpPr>
          <p:nvPr>
            <p:ph type="title"/>
          </p:nvPr>
        </p:nvSpPr>
        <p:spPr/>
        <p:txBody>
          <a:bodyPr/>
          <a:lstStyle/>
          <a:p>
            <a:r>
              <a:rPr lang="en-US" dirty="0" smtClean="0"/>
              <a:t>Lives (for OGMS)</a:t>
            </a:r>
          </a:p>
        </p:txBody>
      </p:sp>
      <p:sp>
        <p:nvSpPr>
          <p:cNvPr id="471043" name="Text Placeholder 2"/>
          <p:cNvSpPr>
            <a:spLocks noGrp="1"/>
          </p:cNvSpPr>
          <p:nvPr>
            <p:ph type="body" sz="half" idx="1"/>
          </p:nvPr>
        </p:nvSpPr>
        <p:spPr/>
        <p:txBody>
          <a:bodyPr/>
          <a:lstStyle/>
          <a:p>
            <a:r>
              <a:rPr lang="en-US" dirty="0" smtClean="0"/>
              <a:t>The life of an organism is the history of the corresponding OGMS:extended organism</a:t>
            </a:r>
          </a:p>
        </p:txBody>
      </p:sp>
      <p:sp>
        <p:nvSpPr>
          <p:cNvPr id="471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74C219A-3344-4957-B109-D31309F91CB3}" type="slidenum">
              <a:rPr lang="en-US" smtClean="0">
                <a:solidFill>
                  <a:srgbClr val="000000"/>
                </a:solidFill>
              </a:rPr>
              <a:pPr/>
              <a:t>28</a:t>
            </a:fld>
            <a:endParaRPr lang="en-US" dirty="0" smtClean="0">
              <a:solidFill>
                <a:srgbClr val="000000"/>
              </a:solidFill>
            </a:endParaRPr>
          </a:p>
        </p:txBody>
      </p:sp>
    </p:spTree>
    <p:extLst>
      <p:ext uri="{BB962C8B-B14F-4D97-AF65-F5344CB8AC3E}">
        <p14:creationId xmlns:p14="http://schemas.microsoft.com/office/powerpoint/2010/main" val="344709952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r>
              <a:rPr lang="en-US" i="1"/>
              <a:t>Immaterial entities</a:t>
            </a:r>
            <a:r>
              <a:rPr lang="en-US"/>
              <a:t> are independent continuants which contain no material entities as parts. The roots of BFO’s treatment of such entities lie in the application of theories of qualitative spatial reasoning to the geospatial world, for example as outlined in [49, 69], in the treatment of holes by Casati and Varzi [48], in the treatment of niches by Smith and Varzi [7, 10], and in the treatment of cavities in the FMA [43, 44, 34, 35].</a:t>
            </a:r>
          </a:p>
          <a:p>
            <a:r>
              <a:rPr lang="en-US"/>
              <a:t>Rosse and Mejino provide the following rationale for including terms for surfaces, lines, and points in the FMA:</a:t>
            </a:r>
          </a:p>
          <a:p>
            <a:r>
              <a:rPr lang="en-US"/>
              <a:t>Although anatomical texts and medical terminologies with an anatomical content deal only superﬁcially, if at all, with anatomical surfaces, lines, and points, it is nevertheless necessary to represent these entities explicitly and comprehensively in the FMA in order to describe boundary and adjacency relationships of material physical anatomical entities and spaces. [43]</a:t>
            </a:r>
          </a:p>
          <a:p>
            <a:r>
              <a:rPr lang="en-US" i="1"/>
              <a:t>note(immaterial entity)[Immaterial entities</a:t>
            </a:r>
            <a:r>
              <a:rPr lang="en-US"/>
              <a:t> are divided into two subgroups:</a:t>
            </a:r>
          </a:p>
          <a:p>
            <a:pPr lvl="0"/>
            <a:r>
              <a:rPr lang="en-US" i="1"/>
              <a:t>boundaries </a:t>
            </a:r>
            <a:r>
              <a:rPr lang="en-US"/>
              <a:t>and</a:t>
            </a:r>
            <a:r>
              <a:rPr lang="en-US" i="1"/>
              <a:t> sites</a:t>
            </a:r>
            <a:r>
              <a:rPr lang="en-US"/>
              <a:t>, which bound, or are demarcated in relation, to </a:t>
            </a:r>
            <a:r>
              <a:rPr lang="en-US" i="1"/>
              <a:t>material entities</a:t>
            </a:r>
            <a:r>
              <a:rPr lang="en-US"/>
              <a:t>, and which can thus change location, shape and size as their material hosts move or change shape or size (for example: your nasal passage; the hold of a ship; the boundary of Wales (which moves with the rotation of the Earth) [38, 7, 10]); </a:t>
            </a:r>
          </a:p>
          <a:p>
            <a:pPr lvl="0"/>
            <a:r>
              <a:rPr lang="en-US" i="1"/>
              <a:t>spatial regions</a:t>
            </a:r>
            <a:r>
              <a:rPr lang="en-US"/>
              <a:t>, which exist independently of </a:t>
            </a:r>
            <a:r>
              <a:rPr lang="en-US" i="1"/>
              <a:t>material entities</a:t>
            </a:r>
            <a:r>
              <a:rPr lang="en-US"/>
              <a:t>, and which thus do not change.</a:t>
            </a:r>
            <a:r>
              <a:rPr lang="en-US" i="1"/>
              <a:t>]</a:t>
            </a:r>
            <a:r>
              <a:rPr lang="en-US"/>
              <a:t> </a:t>
            </a:r>
          </a:p>
          <a:p>
            <a:r>
              <a:rPr lang="en-US" i="1"/>
              <a:t>note(continuant part of)[</a:t>
            </a:r>
            <a:r>
              <a:rPr lang="en-US"/>
              <a:t>Immaterial entities </a:t>
            </a:r>
            <a:r>
              <a:rPr lang="en-US" i="1"/>
              <a:t>/*</a:t>
            </a:r>
            <a:r>
              <a:rPr lang="en-US"/>
              <a:t>under 1. </a:t>
            </a:r>
            <a:r>
              <a:rPr lang="en-US" i="1"/>
              <a:t>*/</a:t>
            </a:r>
            <a:r>
              <a:rPr lang="en-US"/>
              <a:t>are in some cases </a:t>
            </a:r>
            <a:r>
              <a:rPr lang="en-US" b="1"/>
              <a:t>continuant parts </a:t>
            </a:r>
            <a:r>
              <a:rPr lang="en-US"/>
              <a:t>of their material hosts. Thus the hold of a ship, for example, is a part of the ship; it may itself have parts, which may have names (used for example by ship stow planners, customs inspectors, and the like). Immaterial entities under both 1. and 2. can be of zero, one, two or three dimensions. </a:t>
            </a:r>
          </a:p>
          <a:p>
            <a:r>
              <a:rPr lang="en-US"/>
              <a:t>A site, e.g. the hull of a ship, as it moves through space, will occupy successively different spatial regions – Sites are in this respect, too, analogous to material entities. One site may move through another site, for </a:t>
            </a:r>
            <a:endParaRPr lang="en-US"/>
          </a:p>
        </p:txBody>
      </p:sp>
      <p:sp>
        <p:nvSpPr>
          <p:cNvPr id="4" name="Slide Number Placeholder 3"/>
          <p:cNvSpPr>
            <a:spLocks noGrp="1"/>
          </p:cNvSpPr>
          <p:nvPr>
            <p:ph type="sldNum" sz="quarter" idx="12"/>
          </p:nvPr>
        </p:nvSpPr>
        <p:spPr/>
        <p:txBody>
          <a:bodyPr/>
          <a:lstStyle/>
          <a:p>
            <a:pPr>
              <a:defRPr/>
            </a:pPr>
            <a:fld id="{C0DAEDAD-4C66-4985-9B93-A99E9DFFA29B}" type="slidenum">
              <a:rPr lang="en-US" smtClean="0"/>
              <a:pPr>
                <a:defRPr/>
              </a:pPr>
              <a:t>29</a:t>
            </a:fld>
            <a:endParaRPr lang="en-US" dirty="0"/>
          </a:p>
        </p:txBody>
      </p:sp>
    </p:spTree>
    <p:extLst>
      <p:ext uri="{BB962C8B-B14F-4D97-AF65-F5344CB8AC3E}">
        <p14:creationId xmlns:p14="http://schemas.microsoft.com/office/powerpoint/2010/main" val="362728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p:txBody>
          <a:bodyPr/>
          <a:lstStyle/>
          <a:p>
            <a:r>
              <a:rPr lang="en-US" sz="3200" dirty="0" smtClean="0"/>
              <a:t>RCC (Region Connection Calculus)</a:t>
            </a:r>
          </a:p>
        </p:txBody>
      </p:sp>
      <p:sp>
        <p:nvSpPr>
          <p:cNvPr id="2242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81D15D0-4692-4C8C-B118-B9611C3FE690}" type="slidenum">
              <a:rPr lang="en-US" smtClean="0">
                <a:solidFill>
                  <a:srgbClr val="000000"/>
                </a:solidFill>
              </a:rPr>
              <a:pPr/>
              <a:t>3</a:t>
            </a:fld>
            <a:endParaRPr lang="en-US" dirty="0" smtClean="0">
              <a:solidFill>
                <a:srgbClr val="000000"/>
              </a:solidFill>
            </a:endParaRPr>
          </a:p>
        </p:txBody>
      </p:sp>
      <p:pic>
        <p:nvPicPr>
          <p:cNvPr id="224260" name="Picture 2" descr="File:RC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2225"/>
            <a:ext cx="82089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727075" y="5257800"/>
          <a:ext cx="7696200" cy="1447800"/>
        </p:xfrm>
        <a:graphic>
          <a:graphicData uri="http://schemas.openxmlformats.org/drawingml/2006/table">
            <a:tbl>
              <a:tblPr firstRow="1" firstCol="1" bandRow="1">
                <a:tableStyleId>{69CF1AB2-1976-4502-BF36-3FF5EA218861}</a:tableStyleId>
              </a:tblPr>
              <a:tblGrid>
                <a:gridCol w="3311254"/>
                <a:gridCol w="4384946"/>
              </a:tblGrid>
              <a:tr h="361950">
                <a:tc>
                  <a:txBody>
                    <a:bodyPr/>
                    <a:lstStyle/>
                    <a:p>
                      <a:pPr marL="0" marR="0">
                        <a:lnSpc>
                          <a:spcPct val="100000"/>
                        </a:lnSpc>
                        <a:spcBef>
                          <a:spcPts val="60"/>
                        </a:spcBef>
                        <a:spcAft>
                          <a:spcPts val="120"/>
                        </a:spcAft>
                      </a:pPr>
                      <a:r>
                        <a:rPr lang="en-US" sz="1600" b="0" dirty="0">
                          <a:effectLst/>
                        </a:rPr>
                        <a:t>disconnected (DC)</a:t>
                      </a:r>
                      <a:endParaRPr lang="en-US" sz="2400" b="0" dirty="0">
                        <a:solidFill>
                          <a:schemeClr val="bg2">
                            <a:lumMod val="75000"/>
                          </a:schemeClr>
                        </a:solidFill>
                        <a:effectLst/>
                        <a:latin typeface="Calibri"/>
                        <a:ea typeface="Calibri"/>
                        <a:cs typeface="Times New Roman"/>
                      </a:endParaRPr>
                    </a:p>
                  </a:txBody>
                  <a:tcPr marL="68580" marR="68580" marT="0" marB="0"/>
                </a:tc>
                <a:tc>
                  <a:txBody>
                    <a:bodyPr/>
                    <a:lstStyle/>
                    <a:p>
                      <a:pPr marL="0" marR="0">
                        <a:lnSpc>
                          <a:spcPct val="100000"/>
                        </a:lnSpc>
                        <a:spcBef>
                          <a:spcPts val="60"/>
                        </a:spcBef>
                        <a:spcAft>
                          <a:spcPts val="120"/>
                        </a:spcAft>
                      </a:pPr>
                      <a:r>
                        <a:rPr lang="en-US" sz="1600" b="0" dirty="0">
                          <a:effectLst/>
                        </a:rPr>
                        <a:t>externally connected (EC)</a:t>
                      </a:r>
                      <a:endParaRPr lang="en-US" sz="2400" b="0" dirty="0">
                        <a:solidFill>
                          <a:schemeClr val="bg2">
                            <a:lumMod val="75000"/>
                          </a:schemeClr>
                        </a:solidFill>
                        <a:effectLst/>
                        <a:latin typeface="Calibri"/>
                        <a:ea typeface="Calibri"/>
                        <a:cs typeface="Times New Roman"/>
                      </a:endParaRPr>
                    </a:p>
                  </a:txBody>
                  <a:tcPr marL="68580" marR="68580" marT="0" marB="0"/>
                </a:tc>
              </a:tr>
              <a:tr h="361950">
                <a:tc>
                  <a:txBody>
                    <a:bodyPr/>
                    <a:lstStyle/>
                    <a:p>
                      <a:pPr marL="0" marR="0">
                        <a:lnSpc>
                          <a:spcPct val="100000"/>
                        </a:lnSpc>
                        <a:spcBef>
                          <a:spcPts val="60"/>
                        </a:spcBef>
                        <a:spcAft>
                          <a:spcPts val="120"/>
                        </a:spcAft>
                      </a:pPr>
                      <a:r>
                        <a:rPr lang="en-US" sz="1600" b="0" dirty="0">
                          <a:effectLst/>
                        </a:rPr>
                        <a:t>equal (EQ)</a:t>
                      </a:r>
                      <a:endParaRPr lang="en-US" sz="2400" b="0" dirty="0">
                        <a:solidFill>
                          <a:schemeClr val="bg2">
                            <a:lumMod val="75000"/>
                          </a:schemeClr>
                        </a:solidFill>
                        <a:effectLst/>
                        <a:latin typeface="Calibri"/>
                        <a:ea typeface="Calibri"/>
                        <a:cs typeface="Times New Roman"/>
                      </a:endParaRPr>
                    </a:p>
                  </a:txBody>
                  <a:tcPr marL="68580" marR="68580" marT="0" marB="0"/>
                </a:tc>
                <a:tc>
                  <a:txBody>
                    <a:bodyPr/>
                    <a:lstStyle/>
                    <a:p>
                      <a:pPr marL="0" marR="0">
                        <a:lnSpc>
                          <a:spcPct val="100000"/>
                        </a:lnSpc>
                        <a:spcBef>
                          <a:spcPts val="60"/>
                        </a:spcBef>
                        <a:spcAft>
                          <a:spcPts val="120"/>
                        </a:spcAft>
                      </a:pPr>
                      <a:r>
                        <a:rPr lang="en-US" sz="1600" b="0" dirty="0">
                          <a:effectLst/>
                        </a:rPr>
                        <a:t>partially overlapping (PO)</a:t>
                      </a:r>
                      <a:endParaRPr lang="en-US" sz="2400" b="0" dirty="0">
                        <a:solidFill>
                          <a:schemeClr val="bg2">
                            <a:lumMod val="75000"/>
                          </a:schemeClr>
                        </a:solidFill>
                        <a:effectLst/>
                        <a:latin typeface="Calibri"/>
                        <a:ea typeface="Calibri"/>
                        <a:cs typeface="Times New Roman"/>
                      </a:endParaRPr>
                    </a:p>
                  </a:txBody>
                  <a:tcPr marL="68580" marR="68580" marT="0" marB="0"/>
                </a:tc>
              </a:tr>
              <a:tr h="361950">
                <a:tc>
                  <a:txBody>
                    <a:bodyPr/>
                    <a:lstStyle/>
                    <a:p>
                      <a:pPr marL="0" marR="0">
                        <a:lnSpc>
                          <a:spcPct val="100000"/>
                        </a:lnSpc>
                        <a:spcBef>
                          <a:spcPts val="60"/>
                        </a:spcBef>
                        <a:spcAft>
                          <a:spcPts val="120"/>
                        </a:spcAft>
                      </a:pPr>
                      <a:r>
                        <a:rPr lang="en-US" sz="1600" b="0" dirty="0">
                          <a:effectLst/>
                        </a:rPr>
                        <a:t>tangential proper part (TPP)</a:t>
                      </a:r>
                      <a:endParaRPr lang="en-US" sz="2400" b="0" dirty="0">
                        <a:solidFill>
                          <a:schemeClr val="bg2">
                            <a:lumMod val="75000"/>
                          </a:schemeClr>
                        </a:solidFill>
                        <a:effectLst/>
                        <a:latin typeface="Calibri"/>
                        <a:ea typeface="Calibri"/>
                        <a:cs typeface="Times New Roman"/>
                      </a:endParaRPr>
                    </a:p>
                  </a:txBody>
                  <a:tcPr marL="68580" marR="68580" marT="0" marB="0"/>
                </a:tc>
                <a:tc>
                  <a:txBody>
                    <a:bodyPr/>
                    <a:lstStyle/>
                    <a:p>
                      <a:pPr marL="0" marR="0">
                        <a:lnSpc>
                          <a:spcPct val="100000"/>
                        </a:lnSpc>
                        <a:spcBef>
                          <a:spcPts val="60"/>
                        </a:spcBef>
                        <a:spcAft>
                          <a:spcPts val="120"/>
                        </a:spcAft>
                      </a:pPr>
                      <a:r>
                        <a:rPr lang="en-US" sz="1600" b="0" dirty="0">
                          <a:effectLst/>
                        </a:rPr>
                        <a:t>tangential proper part inverse (TPPi)</a:t>
                      </a:r>
                      <a:endParaRPr lang="en-US" sz="2400" b="0" dirty="0">
                        <a:solidFill>
                          <a:schemeClr val="bg2">
                            <a:lumMod val="75000"/>
                          </a:schemeClr>
                        </a:solidFill>
                        <a:effectLst/>
                        <a:latin typeface="Calibri"/>
                        <a:ea typeface="Calibri"/>
                        <a:cs typeface="Times New Roman"/>
                      </a:endParaRPr>
                    </a:p>
                  </a:txBody>
                  <a:tcPr marL="68580" marR="68580" marT="0" marB="0"/>
                </a:tc>
              </a:tr>
              <a:tr h="361950">
                <a:tc>
                  <a:txBody>
                    <a:bodyPr/>
                    <a:lstStyle/>
                    <a:p>
                      <a:pPr marL="0" marR="0">
                        <a:lnSpc>
                          <a:spcPct val="100000"/>
                        </a:lnSpc>
                        <a:spcBef>
                          <a:spcPts val="60"/>
                        </a:spcBef>
                        <a:spcAft>
                          <a:spcPts val="120"/>
                        </a:spcAft>
                      </a:pPr>
                      <a:r>
                        <a:rPr lang="en-US" sz="1600" b="0" dirty="0">
                          <a:effectLst/>
                        </a:rPr>
                        <a:t>non-tangential proper part (NTPP)</a:t>
                      </a:r>
                      <a:endParaRPr lang="en-US" sz="2400" b="0" dirty="0">
                        <a:solidFill>
                          <a:schemeClr val="bg2">
                            <a:lumMod val="75000"/>
                          </a:schemeClr>
                        </a:solidFill>
                        <a:effectLst/>
                        <a:latin typeface="Calibri"/>
                        <a:ea typeface="Calibri"/>
                        <a:cs typeface="Times New Roman"/>
                      </a:endParaRPr>
                    </a:p>
                  </a:txBody>
                  <a:tcPr marL="68580" marR="68580" marT="0" marB="0"/>
                </a:tc>
                <a:tc>
                  <a:txBody>
                    <a:bodyPr/>
                    <a:lstStyle/>
                    <a:p>
                      <a:pPr marL="0" marR="0">
                        <a:lnSpc>
                          <a:spcPct val="100000"/>
                        </a:lnSpc>
                        <a:spcBef>
                          <a:spcPts val="60"/>
                        </a:spcBef>
                        <a:spcAft>
                          <a:spcPts val="120"/>
                        </a:spcAft>
                      </a:pPr>
                      <a:r>
                        <a:rPr lang="en-US" sz="1600" b="0" dirty="0">
                          <a:effectLst/>
                        </a:rPr>
                        <a:t>non-tangential proper part inverse (NTPPi)</a:t>
                      </a:r>
                      <a:endParaRPr lang="en-US" sz="2400" b="0" dirty="0">
                        <a:solidFill>
                          <a:schemeClr val="bg2">
                            <a:lumMod val="75000"/>
                          </a:schemeClr>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00700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Title 1"/>
          <p:cNvSpPr>
            <a:spLocks noGrp="1"/>
          </p:cNvSpPr>
          <p:nvPr>
            <p:ph type="title"/>
          </p:nvPr>
        </p:nvSpPr>
        <p:spPr>
          <a:noFill/>
        </p:spPr>
        <p:txBody>
          <a:bodyPr/>
          <a:lstStyle/>
          <a:p>
            <a:r>
              <a:rPr lang="en-US" dirty="0" err="1" smtClean="0">
                <a:solidFill>
                  <a:schemeClr val="tx1"/>
                </a:solidFill>
              </a:rPr>
              <a:t>BFO</a:t>
            </a:r>
            <a:r>
              <a:rPr lang="en-US" i="1" dirty="0" err="1" smtClean="0">
                <a:solidFill>
                  <a:schemeClr val="tx1"/>
                </a:solidFill>
              </a:rPr>
              <a:t>:history</a:t>
            </a:r>
            <a:endParaRPr lang="en-US" i="1" dirty="0" smtClean="0">
              <a:solidFill>
                <a:schemeClr val="tx1"/>
              </a:solidFill>
            </a:endParaRPr>
          </a:p>
        </p:txBody>
      </p:sp>
      <p:sp>
        <p:nvSpPr>
          <p:cNvPr id="468995" name="Text Placeholder 2"/>
          <p:cNvSpPr>
            <a:spLocks noGrp="1"/>
          </p:cNvSpPr>
          <p:nvPr>
            <p:ph type="body" sz="half" idx="1"/>
          </p:nvPr>
        </p:nvSpPr>
        <p:spPr/>
        <p:txBody>
          <a:bodyPr/>
          <a:lstStyle/>
          <a:p>
            <a:r>
              <a:rPr lang="en-US" i="1" dirty="0" smtClean="0"/>
              <a:t>history</a:t>
            </a:r>
            <a:r>
              <a:rPr lang="en-US" dirty="0" smtClean="0"/>
              <a:t> of a material entity </a:t>
            </a:r>
            <a:r>
              <a:rPr lang="en-US" i="1" dirty="0" smtClean="0"/>
              <a:t>m </a:t>
            </a:r>
            <a:r>
              <a:rPr lang="en-US" dirty="0" smtClean="0"/>
              <a:t>= sum of processes taking place in the spatiotemporal region occupied by </a:t>
            </a:r>
            <a:r>
              <a:rPr lang="en-US" i="1" dirty="0" smtClean="0"/>
              <a:t>m</a:t>
            </a:r>
          </a:p>
          <a:p>
            <a:endParaRPr lang="en-US" sz="1600" i="1" dirty="0"/>
          </a:p>
          <a:p>
            <a:r>
              <a:rPr lang="en-US" dirty="0" smtClean="0"/>
              <a:t>A history is an example of a full (plenary, exhaustive) process</a:t>
            </a:r>
          </a:p>
          <a:p>
            <a:endParaRPr lang="en-US" sz="1600" dirty="0"/>
          </a:p>
          <a:p>
            <a:r>
              <a:rPr lang="en-US" i="1" dirty="0" smtClean="0"/>
              <a:t>p </a:t>
            </a:r>
            <a:r>
              <a:rPr lang="en-US" dirty="0" smtClean="0"/>
              <a:t>is a </a:t>
            </a:r>
            <a:r>
              <a:rPr lang="en-US" b="1" dirty="0" smtClean="0"/>
              <a:t>full process </a:t>
            </a:r>
            <a:r>
              <a:rPr lang="en-US" dirty="0" smtClean="0"/>
              <a:t>= there is some spatiotemporal region </a:t>
            </a:r>
            <a:r>
              <a:rPr lang="en-US" i="1" dirty="0" smtClean="0"/>
              <a:t>s </a:t>
            </a:r>
            <a:r>
              <a:rPr lang="en-US" dirty="0" smtClean="0"/>
              <a:t>&amp; all processes located in </a:t>
            </a:r>
            <a:r>
              <a:rPr lang="en-US" i="1" dirty="0" smtClean="0"/>
              <a:t>s </a:t>
            </a:r>
            <a:r>
              <a:rPr lang="en-US" dirty="0" smtClean="0"/>
              <a:t>are occurrent parts of </a:t>
            </a:r>
            <a:r>
              <a:rPr lang="en-US" i="1" dirty="0" smtClean="0"/>
              <a:t>p</a:t>
            </a:r>
          </a:p>
        </p:txBody>
      </p:sp>
      <p:sp>
        <p:nvSpPr>
          <p:cNvPr id="468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D02ABC-7925-452C-8988-FE6EBC61AA6C}" type="slidenum">
              <a:rPr lang="en-US">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412453184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8994" name="Title 1"/>
          <p:cNvSpPr>
            <a:spLocks noGrp="1"/>
          </p:cNvSpPr>
          <p:nvPr>
            <p:ph type="title"/>
          </p:nvPr>
        </p:nvSpPr>
        <p:spPr>
          <a:noFill/>
        </p:spPr>
        <p:txBody>
          <a:bodyPr/>
          <a:lstStyle/>
          <a:p>
            <a:r>
              <a:rPr lang="en-US" dirty="0" err="1" smtClean="0">
                <a:solidFill>
                  <a:schemeClr val="tx1"/>
                </a:solidFill>
              </a:rPr>
              <a:t>BFO</a:t>
            </a:r>
            <a:r>
              <a:rPr lang="en-US" i="1" dirty="0" err="1" smtClean="0">
                <a:solidFill>
                  <a:schemeClr val="tx1"/>
                </a:solidFill>
              </a:rPr>
              <a:t>:history</a:t>
            </a:r>
            <a:endParaRPr lang="en-US" i="1" dirty="0" smtClean="0">
              <a:solidFill>
                <a:schemeClr val="tx1"/>
              </a:solidFill>
            </a:endParaRPr>
          </a:p>
        </p:txBody>
      </p:sp>
      <p:sp>
        <p:nvSpPr>
          <p:cNvPr id="468995" name="Text Placeholder 2"/>
          <p:cNvSpPr>
            <a:spLocks noGrp="1"/>
          </p:cNvSpPr>
          <p:nvPr>
            <p:ph type="body" sz="half" idx="1"/>
          </p:nvPr>
        </p:nvSpPr>
        <p:spPr/>
        <p:txBody>
          <a:bodyPr/>
          <a:lstStyle/>
          <a:p>
            <a:endParaRPr lang="en-US" i="1" dirty="0" smtClean="0"/>
          </a:p>
        </p:txBody>
      </p:sp>
      <p:sp>
        <p:nvSpPr>
          <p:cNvPr id="468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2D02ABC-7925-452C-8988-FE6EBC61AA6C}" type="slidenum">
              <a:rPr lang="en-US">
                <a:solidFill>
                  <a:srgbClr val="000000"/>
                </a:solidFill>
              </a:rPr>
              <a:pPr/>
              <a:t>31</a:t>
            </a:fld>
            <a:endParaRPr lang="en-US" dirty="0">
              <a:solidFill>
                <a:srgbClr val="000000"/>
              </a:solidFill>
            </a:endParaRPr>
          </a:p>
        </p:txBody>
      </p:sp>
    </p:spTree>
    <p:extLst>
      <p:ext uri="{BB962C8B-B14F-4D97-AF65-F5344CB8AC3E}">
        <p14:creationId xmlns:p14="http://schemas.microsoft.com/office/powerpoint/2010/main" val="3940886933"/>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itle 1"/>
          <p:cNvSpPr>
            <a:spLocks noGrp="1"/>
          </p:cNvSpPr>
          <p:nvPr>
            <p:ph type="title"/>
          </p:nvPr>
        </p:nvSpPr>
        <p:spPr/>
        <p:txBody>
          <a:bodyPr/>
          <a:lstStyle/>
          <a:p>
            <a:endParaRPr lang="en-US" dirty="0" smtClean="0"/>
          </a:p>
        </p:txBody>
      </p:sp>
      <p:sp>
        <p:nvSpPr>
          <p:cNvPr id="435203" name="Text Placeholder 2"/>
          <p:cNvSpPr>
            <a:spLocks noGrp="1"/>
          </p:cNvSpPr>
          <p:nvPr>
            <p:ph type="body" sz="half" idx="1"/>
          </p:nvPr>
        </p:nvSpPr>
        <p:spPr>
          <a:xfrm>
            <a:off x="419100" y="6019800"/>
            <a:ext cx="8229600" cy="639763"/>
          </a:xfrm>
        </p:spPr>
        <p:txBody>
          <a:bodyPr/>
          <a:lstStyle/>
          <a:p>
            <a:r>
              <a:rPr lang="en-US" dirty="0" smtClean="0"/>
              <a:t>missing: history (2nd child of ‘process’)</a:t>
            </a:r>
          </a:p>
        </p:txBody>
      </p:sp>
      <p:sp>
        <p:nvSpPr>
          <p:cNvPr id="435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D35DC33-F487-4506-9FBB-739B6AD94C5A}" type="slidenum">
              <a:rPr lang="en-US" smtClean="0">
                <a:solidFill>
                  <a:srgbClr val="000000"/>
                </a:solidFill>
              </a:rPr>
              <a:pPr/>
              <a:t>32</a:t>
            </a:fld>
            <a:endParaRPr lang="en-US" dirty="0" smtClean="0">
              <a:solidFill>
                <a:srgbClr val="000000"/>
              </a:solidFill>
            </a:endParaRPr>
          </a:p>
        </p:txBody>
      </p:sp>
      <p:pic>
        <p:nvPicPr>
          <p:cNvPr id="4352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763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53291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Title 1"/>
          <p:cNvSpPr>
            <a:spLocks noGrp="1"/>
          </p:cNvSpPr>
          <p:nvPr>
            <p:ph type="title"/>
          </p:nvPr>
        </p:nvSpPr>
        <p:spPr/>
        <p:txBody>
          <a:bodyPr/>
          <a:lstStyle/>
          <a:p>
            <a:endParaRPr lang="en-US" dirty="0" smtClean="0"/>
          </a:p>
        </p:txBody>
      </p:sp>
      <p:sp>
        <p:nvSpPr>
          <p:cNvPr id="435203" name="Text Placeholder 2"/>
          <p:cNvSpPr>
            <a:spLocks noGrp="1"/>
          </p:cNvSpPr>
          <p:nvPr>
            <p:ph type="body" sz="half" idx="1"/>
          </p:nvPr>
        </p:nvSpPr>
        <p:spPr>
          <a:xfrm>
            <a:off x="419100" y="3475037"/>
            <a:ext cx="8229600" cy="639763"/>
          </a:xfrm>
        </p:spPr>
        <p:txBody>
          <a:bodyPr/>
          <a:lstStyle/>
          <a:p>
            <a:r>
              <a:rPr lang="en-US" dirty="0" smtClean="0"/>
              <a:t>process</a:t>
            </a:r>
          </a:p>
          <a:p>
            <a:r>
              <a:rPr lang="en-US" dirty="0" smtClean="0"/>
              <a:t>	full process</a:t>
            </a:r>
          </a:p>
          <a:p>
            <a:r>
              <a:rPr lang="en-US" dirty="0" smtClean="0"/>
              <a:t>		history</a:t>
            </a:r>
          </a:p>
          <a:p>
            <a:r>
              <a:rPr lang="en-US" dirty="0" smtClean="0"/>
              <a:t>	partial process = process profile</a:t>
            </a:r>
          </a:p>
          <a:p>
            <a:r>
              <a:rPr lang="en-US" i="1" dirty="0" smtClean="0">
                <a:solidFill>
                  <a:srgbClr val="C00000"/>
                </a:solidFill>
              </a:rPr>
              <a:t>but does this cause multiple parentage?</a:t>
            </a:r>
          </a:p>
        </p:txBody>
      </p:sp>
      <p:sp>
        <p:nvSpPr>
          <p:cNvPr id="435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D35DC33-F487-4506-9FBB-739B6AD94C5A}" type="slidenum">
              <a:rPr lang="en-US" smtClean="0">
                <a:solidFill>
                  <a:srgbClr val="000000"/>
                </a:solidFill>
              </a:rPr>
              <a:pPr/>
              <a:t>33</a:t>
            </a:fld>
            <a:endParaRPr lang="en-US" dirty="0" smtClean="0">
              <a:solidFill>
                <a:srgbClr val="000000"/>
              </a:solidFill>
            </a:endParaRPr>
          </a:p>
        </p:txBody>
      </p:sp>
      <p:pic>
        <p:nvPicPr>
          <p:cNvPr id="43520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6904" t="24191" r="29322" b="55726"/>
          <a:stretch/>
        </p:blipFill>
        <p:spPr bwMode="auto">
          <a:xfrm>
            <a:off x="2502408" y="0"/>
            <a:ext cx="3831336"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4418076" y="0"/>
            <a:ext cx="3354324"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34246558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dirty="0" smtClean="0"/>
              <a:t>Process profiles are non-full processes</a:t>
            </a:r>
            <a:endParaRPr lang="en-US" dirty="0"/>
          </a:p>
        </p:txBody>
      </p:sp>
      <p:sp>
        <p:nvSpPr>
          <p:cNvPr id="3" name="Text Placeholder 2"/>
          <p:cNvSpPr>
            <a:spLocks noGrp="1"/>
          </p:cNvSpPr>
          <p:nvPr>
            <p:ph type="body" sz="half" idx="1"/>
          </p:nvPr>
        </p:nvSpPr>
        <p:spPr>
          <a:xfrm>
            <a:off x="538162" y="1676400"/>
            <a:ext cx="8229600" cy="3078163"/>
          </a:xfrm>
        </p:spPr>
        <p:txBody>
          <a:bodyPr/>
          <a:lstStyle/>
          <a:p>
            <a:r>
              <a:rPr lang="en-US" dirty="0" smtClean="0"/>
              <a:t>= they are processes which do not exhaust the spatiotemporal </a:t>
            </a:r>
            <a:r>
              <a:rPr lang="en-US" dirty="0"/>
              <a:t>region </a:t>
            </a:r>
            <a:r>
              <a:rPr lang="en-US" dirty="0" smtClean="0"/>
              <a:t>in which they are located</a:t>
            </a:r>
          </a:p>
          <a:p>
            <a:endParaRPr lang="en-US" i="1" dirty="0"/>
          </a:p>
          <a:p>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a:solidFill>
                  <a:srgbClr val="000000"/>
                </a:solidFill>
              </a:rPr>
              <a:pPr>
                <a:defRPr/>
              </a:pPr>
              <a:t>34</a:t>
            </a:fld>
            <a:endParaRPr lang="en-US" dirty="0">
              <a:solidFill>
                <a:srgbClr val="000000"/>
              </a:solidFill>
            </a:endParaRPr>
          </a:p>
        </p:txBody>
      </p:sp>
      <p:pic>
        <p:nvPicPr>
          <p:cNvPr id="5" name="Picture 3" descr="http://upload.wikimedia.org/wikipedia/commons/5/5b/Cardiac_Cycle_Left_Ventri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0196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784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itle 1"/>
          <p:cNvSpPr>
            <a:spLocks noGrp="1"/>
          </p:cNvSpPr>
          <p:nvPr>
            <p:ph type="title"/>
          </p:nvPr>
        </p:nvSpPr>
        <p:spPr/>
        <p:txBody>
          <a:bodyPr/>
          <a:lstStyle/>
          <a:p>
            <a:pPr eaLnBrk="1" hangingPunct="1"/>
            <a:r>
              <a:rPr lang="en-US" dirty="0" smtClean="0"/>
              <a:t>Elucidation ?</a:t>
            </a:r>
          </a:p>
        </p:txBody>
      </p:sp>
      <p:sp>
        <p:nvSpPr>
          <p:cNvPr id="3" name="Content Placeholder 2"/>
          <p:cNvSpPr>
            <a:spLocks noGrp="1"/>
          </p:cNvSpPr>
          <p:nvPr>
            <p:ph idx="1"/>
          </p:nvPr>
        </p:nvSpPr>
        <p:spPr/>
        <p:txBody>
          <a:bodyPr rtlCol="0">
            <a:normAutofit fontScale="70000" lnSpcReduction="20000"/>
          </a:bodyPr>
          <a:lstStyle/>
          <a:p>
            <a:pPr marL="114300" indent="0" eaLnBrk="1" fontAlgn="auto" hangingPunct="1">
              <a:lnSpc>
                <a:spcPct val="120000"/>
              </a:lnSpc>
              <a:spcBef>
                <a:spcPts val="600"/>
              </a:spcBef>
              <a:spcAft>
                <a:spcPts val="600"/>
              </a:spcAft>
              <a:buFont typeface="Arial" pitchFamily="34" charset="0"/>
              <a:buNone/>
              <a:defRPr/>
            </a:pPr>
            <a:r>
              <a:rPr lang="en-US" i="1" dirty="0" smtClean="0">
                <a:latin typeface="Cambria"/>
                <a:ea typeface="Calibri"/>
                <a:cs typeface="Times New Roman"/>
              </a:rPr>
              <a:t>a </a:t>
            </a:r>
            <a:r>
              <a:rPr lang="en-US" b="1" dirty="0">
                <a:latin typeface="Cambria"/>
                <a:ea typeface="Calibri"/>
                <a:cs typeface="Times New Roman"/>
              </a:rPr>
              <a:t>process_profile_of </a:t>
            </a:r>
            <a:r>
              <a:rPr lang="en-US" i="1" dirty="0">
                <a:latin typeface="Cambria"/>
                <a:ea typeface="Calibri"/>
                <a:cs typeface="Times New Roman"/>
              </a:rPr>
              <a:t>b </a:t>
            </a:r>
            <a:r>
              <a:rPr lang="en-US" dirty="0">
                <a:latin typeface="Times New Roman"/>
                <a:ea typeface="Calibri"/>
                <a:cs typeface="Times New Roman"/>
              </a:rPr>
              <a:t>holds when</a:t>
            </a:r>
            <a:r>
              <a:rPr lang="en-US" dirty="0">
                <a:latin typeface="Cambria"/>
                <a:ea typeface="Calibri"/>
                <a:cs typeface="Times New Roman"/>
              </a:rPr>
              <a:t> </a:t>
            </a:r>
          </a:p>
          <a:p>
            <a:pPr marL="571500" indent="0" eaLnBrk="1" fontAlgn="auto" hangingPunct="1">
              <a:lnSpc>
                <a:spcPct val="120000"/>
              </a:lnSpc>
              <a:spcBef>
                <a:spcPts val="600"/>
              </a:spcBef>
              <a:spcAft>
                <a:spcPts val="600"/>
              </a:spcAft>
              <a:buFont typeface="Arial" pitchFamily="34" charset="0"/>
              <a:buNone/>
              <a:defRPr/>
            </a:pPr>
            <a:r>
              <a:rPr lang="en-US" i="1" dirty="0">
                <a:latin typeface="Cambria"/>
                <a:ea typeface="Calibri"/>
                <a:cs typeface="Times New Roman"/>
              </a:rPr>
              <a:t>a </a:t>
            </a:r>
            <a:r>
              <a:rPr lang="en-US" b="1" dirty="0">
                <a:latin typeface="Cambria"/>
                <a:ea typeface="Calibri"/>
                <a:cs typeface="Times New Roman"/>
              </a:rPr>
              <a:t>proper_occurrent_part_of</a:t>
            </a:r>
            <a:r>
              <a:rPr lang="en-US" dirty="0">
                <a:latin typeface="Cambria"/>
                <a:ea typeface="Calibri"/>
                <a:cs typeface="Times New Roman"/>
              </a:rPr>
              <a:t> </a:t>
            </a:r>
            <a:r>
              <a:rPr lang="en-US" i="1" dirty="0" smtClean="0">
                <a:latin typeface="Cambria"/>
                <a:ea typeface="Calibri"/>
                <a:cs typeface="Times New Roman"/>
              </a:rPr>
              <a:t>b</a:t>
            </a:r>
          </a:p>
          <a:p>
            <a:pPr marL="571500" indent="0" eaLnBrk="1" fontAlgn="auto" hangingPunct="1">
              <a:lnSpc>
                <a:spcPct val="120000"/>
              </a:lnSpc>
              <a:spcBef>
                <a:spcPts val="600"/>
              </a:spcBef>
              <a:spcAft>
                <a:spcPts val="600"/>
              </a:spcAft>
              <a:buFont typeface="Arial" pitchFamily="34" charset="0"/>
              <a:buNone/>
              <a:defRPr/>
            </a:pPr>
            <a:r>
              <a:rPr lang="en-US" dirty="0" smtClean="0">
                <a:latin typeface="Cambria"/>
                <a:ea typeface="Calibri"/>
                <a:cs typeface="Times New Roman"/>
              </a:rPr>
              <a:t>&amp; </a:t>
            </a:r>
            <a:r>
              <a:rPr lang="en-US" i="1" dirty="0" smtClean="0">
                <a:latin typeface="Cambria"/>
                <a:ea typeface="Calibri"/>
                <a:cs typeface="Times New Roman"/>
              </a:rPr>
              <a:t>a </a:t>
            </a:r>
            <a:r>
              <a:rPr lang="en-US" dirty="0" smtClean="0">
                <a:latin typeface="Cambria"/>
                <a:ea typeface="Calibri"/>
                <a:cs typeface="Times New Roman"/>
              </a:rPr>
              <a:t>and </a:t>
            </a:r>
            <a:r>
              <a:rPr lang="en-US" i="1" dirty="0" smtClean="0">
                <a:latin typeface="Cambria"/>
                <a:ea typeface="Calibri"/>
                <a:cs typeface="Times New Roman"/>
              </a:rPr>
              <a:t>b </a:t>
            </a:r>
            <a:r>
              <a:rPr lang="en-US" dirty="0" smtClean="0">
                <a:latin typeface="Cambria"/>
                <a:ea typeface="Calibri"/>
                <a:cs typeface="Times New Roman"/>
              </a:rPr>
              <a:t>spatiotemporally coincide</a:t>
            </a:r>
            <a:endParaRPr lang="en-US" i="1" dirty="0">
              <a:latin typeface="Cambria"/>
              <a:ea typeface="Calibri"/>
              <a:cs typeface="Times New Roman"/>
            </a:endParaRPr>
          </a:p>
          <a:p>
            <a:pPr marL="571500" indent="0" eaLnBrk="1" fontAlgn="auto" hangingPunct="1">
              <a:lnSpc>
                <a:spcPct val="120000"/>
              </a:lnSpc>
              <a:spcBef>
                <a:spcPts val="600"/>
              </a:spcBef>
              <a:spcAft>
                <a:spcPts val="600"/>
              </a:spcAft>
              <a:buFont typeface="Arial" pitchFamily="34" charset="0"/>
              <a:buNone/>
              <a:defRPr/>
            </a:pPr>
            <a:r>
              <a:rPr lang="en-US" dirty="0">
                <a:latin typeface="Cambria"/>
                <a:ea typeface="Calibri"/>
                <a:cs typeface="Times New Roman"/>
              </a:rPr>
              <a:t>&amp; </a:t>
            </a:r>
            <a:r>
              <a:rPr lang="en-US" i="1" dirty="0" smtClean="0">
                <a:latin typeface="Cambria"/>
                <a:ea typeface="Calibri"/>
                <a:cs typeface="Times New Roman"/>
              </a:rPr>
              <a:t>a </a:t>
            </a:r>
            <a:r>
              <a:rPr lang="en-US" dirty="0" smtClean="0">
                <a:latin typeface="Cambria"/>
                <a:ea typeface="Calibri"/>
                <a:cs typeface="Times New Roman"/>
              </a:rPr>
              <a:t>is </a:t>
            </a:r>
            <a:r>
              <a:rPr lang="en-US" b="1" dirty="0" smtClean="0">
                <a:latin typeface="Cambria"/>
                <a:ea typeface="Calibri"/>
                <a:cs typeface="Times New Roman"/>
              </a:rPr>
              <a:t>non-full </a:t>
            </a:r>
          </a:p>
          <a:p>
            <a:pPr marL="571500" indent="0" eaLnBrk="1" fontAlgn="auto" hangingPunct="1">
              <a:lnSpc>
                <a:spcPct val="120000"/>
              </a:lnSpc>
              <a:spcBef>
                <a:spcPts val="600"/>
              </a:spcBef>
              <a:spcAft>
                <a:spcPts val="600"/>
              </a:spcAft>
              <a:buFont typeface="Arial" pitchFamily="34" charset="0"/>
              <a:buNone/>
              <a:defRPr/>
            </a:pPr>
            <a:r>
              <a:rPr lang="en-US" dirty="0" smtClean="0">
                <a:latin typeface="Cambria"/>
                <a:ea typeface="Calibri"/>
                <a:cs typeface="Times New Roman"/>
              </a:rPr>
              <a:t>&amp; all temporal parts of </a:t>
            </a:r>
            <a:r>
              <a:rPr lang="en-US" i="1" dirty="0" smtClean="0">
                <a:latin typeface="Cambria"/>
                <a:ea typeface="Calibri"/>
                <a:cs typeface="Times New Roman"/>
              </a:rPr>
              <a:t>a </a:t>
            </a:r>
            <a:r>
              <a:rPr lang="en-US" dirty="0" smtClean="0">
                <a:latin typeface="Cambria"/>
                <a:ea typeface="Calibri"/>
                <a:cs typeface="Times New Roman"/>
              </a:rPr>
              <a:t>are </a:t>
            </a:r>
            <a:r>
              <a:rPr lang="en-US" b="1" dirty="0" smtClean="0">
                <a:latin typeface="Cambria"/>
                <a:ea typeface="Calibri"/>
                <a:cs typeface="Times New Roman"/>
              </a:rPr>
              <a:t>non-full ?????</a:t>
            </a:r>
          </a:p>
          <a:p>
            <a:pPr marL="571500" indent="0" eaLnBrk="1" fontAlgn="auto" hangingPunct="1">
              <a:lnSpc>
                <a:spcPct val="120000"/>
              </a:lnSpc>
              <a:spcBef>
                <a:spcPts val="600"/>
              </a:spcBef>
              <a:spcAft>
                <a:spcPts val="600"/>
              </a:spcAft>
              <a:buFont typeface="Arial" pitchFamily="34" charset="0"/>
              <a:buNone/>
              <a:defRPr/>
            </a:pPr>
            <a:endParaRPr lang="en-US" b="1" i="1" dirty="0">
              <a:latin typeface="Cambria"/>
              <a:ea typeface="Calibri"/>
              <a:cs typeface="Times New Roman"/>
            </a:endParaRPr>
          </a:p>
          <a:p>
            <a:pPr marL="574675" indent="-457200" eaLnBrk="1" fontAlgn="auto" hangingPunct="1">
              <a:lnSpc>
                <a:spcPct val="120000"/>
              </a:lnSpc>
              <a:spcBef>
                <a:spcPts val="600"/>
              </a:spcBef>
              <a:spcAft>
                <a:spcPts val="600"/>
              </a:spcAft>
              <a:buFont typeface="Arial" pitchFamily="34" charset="0"/>
              <a:buNone/>
              <a:defRPr/>
            </a:pPr>
            <a:r>
              <a:rPr lang="en-US" i="1" dirty="0" smtClean="0">
                <a:latin typeface="Cambria"/>
                <a:ea typeface="Calibri"/>
                <a:cs typeface="Times New Roman"/>
              </a:rPr>
              <a:t>a</a:t>
            </a:r>
            <a:r>
              <a:rPr lang="en-US" b="1" i="1" dirty="0" smtClean="0">
                <a:latin typeface="Cambria"/>
                <a:ea typeface="Calibri"/>
                <a:cs typeface="Times New Roman"/>
              </a:rPr>
              <a:t> </a:t>
            </a:r>
            <a:r>
              <a:rPr lang="en-US" b="1" dirty="0" smtClean="0">
                <a:latin typeface="Cambria"/>
                <a:ea typeface="Calibri"/>
                <a:cs typeface="Times New Roman"/>
              </a:rPr>
              <a:t>instance_of </a:t>
            </a:r>
            <a:r>
              <a:rPr lang="en-US" i="1" dirty="0" smtClean="0">
                <a:latin typeface="Cambria"/>
                <a:ea typeface="Calibri"/>
                <a:cs typeface="Times New Roman"/>
              </a:rPr>
              <a:t>process profile </a:t>
            </a:r>
            <a:r>
              <a:rPr lang="en-US" dirty="0" smtClean="0">
                <a:latin typeface="Cambria"/>
                <a:ea typeface="Calibri"/>
                <a:cs typeface="Times New Roman"/>
              </a:rPr>
              <a:t>=Def. for some </a:t>
            </a:r>
            <a:r>
              <a:rPr lang="en-US" i="1" dirty="0" smtClean="0">
                <a:latin typeface="Cambria"/>
                <a:ea typeface="Calibri"/>
                <a:cs typeface="Times New Roman"/>
              </a:rPr>
              <a:t>b</a:t>
            </a:r>
            <a:r>
              <a:rPr lang="en-US" dirty="0" smtClean="0">
                <a:latin typeface="Cambria"/>
                <a:ea typeface="Calibri"/>
                <a:cs typeface="Times New Roman"/>
              </a:rPr>
              <a:t>, </a:t>
            </a:r>
            <a:r>
              <a:rPr lang="en-US" i="1" dirty="0" smtClean="0">
                <a:latin typeface="Cambria"/>
                <a:ea typeface="Calibri"/>
                <a:cs typeface="Times New Roman"/>
              </a:rPr>
              <a:t>a </a:t>
            </a:r>
            <a:r>
              <a:rPr lang="en-US" b="1" dirty="0">
                <a:latin typeface="Cambria"/>
                <a:ea typeface="Calibri"/>
                <a:cs typeface="Times New Roman"/>
              </a:rPr>
              <a:t>process_profile_of </a:t>
            </a:r>
            <a:r>
              <a:rPr lang="en-US" i="1" dirty="0">
                <a:latin typeface="Cambria"/>
                <a:ea typeface="Calibri"/>
                <a:cs typeface="Times New Roman"/>
              </a:rPr>
              <a:t>b </a:t>
            </a:r>
            <a:endParaRPr lang="en-US" i="1" dirty="0" smtClean="0">
              <a:latin typeface="Cambria"/>
              <a:ea typeface="Calibri"/>
              <a:cs typeface="Times New Roman"/>
            </a:endParaRPr>
          </a:p>
          <a:p>
            <a:pPr marL="1028700" indent="0" eaLnBrk="1" fontAlgn="auto" hangingPunct="1">
              <a:lnSpc>
                <a:spcPct val="120000"/>
              </a:lnSpc>
              <a:spcBef>
                <a:spcPts val="600"/>
              </a:spcBef>
              <a:spcAft>
                <a:spcPts val="600"/>
              </a:spcAft>
              <a:buFont typeface="Arial" pitchFamily="34" charset="0"/>
              <a:buNone/>
              <a:defRPr/>
            </a:pPr>
            <a:endParaRPr lang="en-US" dirty="0"/>
          </a:p>
        </p:txBody>
      </p:sp>
    </p:spTree>
    <p:extLst>
      <p:ext uri="{BB962C8B-B14F-4D97-AF65-F5344CB8AC3E}">
        <p14:creationId xmlns:p14="http://schemas.microsoft.com/office/powerpoint/2010/main" val="4099763095"/>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spinning top is simultaneously getting warmer</a:t>
            </a:r>
            <a:endParaRPr lang="en-US" dirty="0"/>
          </a:p>
        </p:txBody>
      </p:sp>
      <p:sp>
        <p:nvSpPr>
          <p:cNvPr id="3" name="Text Placeholder 2"/>
          <p:cNvSpPr>
            <a:spLocks noGrp="1"/>
          </p:cNvSpPr>
          <p:nvPr>
            <p:ph type="body" sz="half" idx="1"/>
          </p:nvPr>
        </p:nvSpPr>
        <p:spPr>
          <a:xfrm>
            <a:off x="457200" y="1676400"/>
            <a:ext cx="8229600" cy="4449763"/>
          </a:xfrm>
        </p:spPr>
        <p:txBody>
          <a:bodyPr/>
          <a:lstStyle/>
          <a:p>
            <a:r>
              <a:rPr lang="en-US" dirty="0" smtClean="0"/>
              <a:t>	Two distinguishable (indeed separately measurable process profiles) in a single region of spacetime</a:t>
            </a:r>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a:solidFill>
                  <a:srgbClr val="000000"/>
                </a:solidFill>
              </a:rPr>
              <a:pPr>
                <a:defRPr/>
              </a:pPr>
              <a:t>36</a:t>
            </a:fld>
            <a:endParaRPr lang="en-US" dirty="0">
              <a:solidFill>
                <a:srgbClr val="000000"/>
              </a:solidFill>
            </a:endParaRPr>
          </a:p>
        </p:txBody>
      </p:sp>
      <p:pic>
        <p:nvPicPr>
          <p:cNvPr id="1129474" name="Picture 2" descr="The Inception Spinning Top Totem ~ On iconic movie items i can't get out of my head... movie aside, isn't this a gorgeous top? See how it's been spreading into merch... and the fun spinning video too!"/>
          <p:cNvPicPr>
            <a:picLocks noChangeAspect="1" noChangeArrowheads="1"/>
          </p:cNvPicPr>
          <p:nvPr/>
        </p:nvPicPr>
        <p:blipFill rotWithShape="1">
          <a:blip r:embed="rId3">
            <a:extLst>
              <a:ext uri="{28A0092B-C50C-407E-A947-70E740481C1C}">
                <a14:useLocalDpi xmlns:a14="http://schemas.microsoft.com/office/drawing/2010/main" val="0"/>
              </a:ext>
            </a:extLst>
          </a:blip>
          <a:srcRect b="27949"/>
          <a:stretch/>
        </p:blipFill>
        <p:spPr bwMode="auto">
          <a:xfrm>
            <a:off x="2590800" y="3306097"/>
            <a:ext cx="370151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785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profiles and the Davidsonian theory of events</a:t>
            </a:r>
            <a:endParaRPr lang="en-US" dirty="0"/>
          </a:p>
        </p:txBody>
      </p:sp>
      <p:sp>
        <p:nvSpPr>
          <p:cNvPr id="3" name="Text Placeholder 2"/>
          <p:cNvSpPr>
            <a:spLocks noGrp="1"/>
          </p:cNvSpPr>
          <p:nvPr>
            <p:ph type="body" sz="half" idx="1"/>
          </p:nvPr>
        </p:nvSpPr>
        <p:spPr/>
        <p:txBody>
          <a:bodyPr/>
          <a:lstStyle/>
          <a:p>
            <a:r>
              <a:rPr lang="en-US" dirty="0" smtClean="0"/>
              <a:t>		</a:t>
            </a:r>
          </a:p>
          <a:p>
            <a:r>
              <a:rPr lang="en-US" dirty="0" smtClean="0"/>
              <a:t>	There is a certain full process, which can be described in three ways:</a:t>
            </a:r>
            <a:endParaRPr lang="en-US" dirty="0"/>
          </a:p>
          <a:p>
            <a:r>
              <a:rPr lang="en-US" dirty="0" smtClean="0"/>
              <a:t>		pulling </a:t>
            </a:r>
            <a:r>
              <a:rPr lang="en-US" dirty="0"/>
              <a:t>the trigger</a:t>
            </a:r>
          </a:p>
          <a:p>
            <a:r>
              <a:rPr lang="en-US" dirty="0"/>
              <a:t>		shooting</a:t>
            </a:r>
          </a:p>
          <a:p>
            <a:r>
              <a:rPr lang="en-US" dirty="0"/>
              <a:t>		</a:t>
            </a:r>
            <a:r>
              <a:rPr lang="en-US" dirty="0" smtClean="0"/>
              <a:t>killing</a:t>
            </a:r>
          </a:p>
          <a:p>
            <a:r>
              <a:rPr lang="en-US" dirty="0" smtClean="0"/>
              <a:t>	Or in other words, we can cognitively selective three different process profiles within a single process whole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smtClean="0">
                <a:solidFill>
                  <a:srgbClr val="000000"/>
                </a:solidFill>
              </a:rPr>
              <a:pPr>
                <a:defRPr/>
              </a:pPr>
              <a:t>37</a:t>
            </a:fld>
            <a:endParaRPr lang="en-US" dirty="0">
              <a:solidFill>
                <a:srgbClr val="000000"/>
              </a:solidFill>
            </a:endParaRPr>
          </a:p>
        </p:txBody>
      </p:sp>
    </p:spTree>
    <p:extLst>
      <p:ext uri="{BB962C8B-B14F-4D97-AF65-F5344CB8AC3E}">
        <p14:creationId xmlns:p14="http://schemas.microsoft.com/office/powerpoint/2010/main" val="39507080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profiles and the role of standardized notations</a:t>
            </a:r>
            <a:endParaRPr lang="en-US" dirty="0"/>
          </a:p>
        </p:txBody>
      </p:sp>
      <p:sp>
        <p:nvSpPr>
          <p:cNvPr id="3" name="Text Placeholder 2"/>
          <p:cNvSpPr>
            <a:spLocks noGrp="1"/>
          </p:cNvSpPr>
          <p:nvPr>
            <p:ph type="body" sz="half" idx="1"/>
          </p:nvPr>
        </p:nvSpPr>
        <p:spPr>
          <a:xfrm>
            <a:off x="457200" y="1905000"/>
            <a:ext cx="8229600" cy="4221163"/>
          </a:xfrm>
        </p:spPr>
        <p:txBody>
          <a:bodyPr/>
          <a:lstStyle/>
          <a:p>
            <a:r>
              <a:rPr lang="en-US" dirty="0" smtClean="0"/>
              <a:t>music</a:t>
            </a:r>
          </a:p>
          <a:p>
            <a:r>
              <a:rPr lang="en-US" dirty="0" smtClean="0"/>
              <a:t>chess</a:t>
            </a:r>
          </a:p>
          <a:p>
            <a:r>
              <a:rPr lang="en-US" dirty="0" smtClean="0"/>
              <a:t>choreography</a:t>
            </a:r>
          </a:p>
          <a:p>
            <a:r>
              <a:rPr lang="en-US" dirty="0" smtClean="0"/>
              <a:t>ship stow planning</a:t>
            </a:r>
          </a:p>
          <a:p>
            <a:r>
              <a:rPr lang="en-US" dirty="0" smtClean="0"/>
              <a:t>military manoeuvres</a:t>
            </a:r>
          </a:p>
          <a:p>
            <a:r>
              <a:rPr lang="en-US" dirty="0" smtClean="0"/>
              <a:t>language</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4040704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profiles and linguistics</a:t>
            </a:r>
            <a:endParaRPr lang="en-US" dirty="0"/>
          </a:p>
        </p:txBody>
      </p:sp>
      <p:sp>
        <p:nvSpPr>
          <p:cNvPr id="3" name="Text Placeholder 2"/>
          <p:cNvSpPr>
            <a:spLocks noGrp="1"/>
          </p:cNvSpPr>
          <p:nvPr>
            <p:ph type="body" sz="half" idx="1"/>
          </p:nvPr>
        </p:nvSpPr>
        <p:spPr/>
        <p:txBody>
          <a:bodyPr/>
          <a:lstStyle/>
          <a:p>
            <a:r>
              <a:rPr lang="en-US" b="1" dirty="0" smtClean="0"/>
              <a:t>	Phonetics</a:t>
            </a:r>
            <a:r>
              <a:rPr lang="en-US" b="1" dirty="0"/>
              <a:t> </a:t>
            </a:r>
            <a:r>
              <a:rPr lang="en-US" dirty="0"/>
              <a:t>deals with the production of speech sounds by humans, often without prior knowledge of the language being spoken. </a:t>
            </a:r>
            <a:endParaRPr lang="en-US" dirty="0" smtClean="0"/>
          </a:p>
          <a:p>
            <a:r>
              <a:rPr lang="en-US" b="1" dirty="0"/>
              <a:t>	</a:t>
            </a:r>
            <a:r>
              <a:rPr lang="en-US" b="1" dirty="0" smtClean="0"/>
              <a:t>Phonology</a:t>
            </a:r>
            <a:r>
              <a:rPr lang="en-US" b="1" dirty="0"/>
              <a:t> </a:t>
            </a:r>
            <a:r>
              <a:rPr lang="en-US" dirty="0"/>
              <a:t>is about</a:t>
            </a:r>
            <a:r>
              <a:rPr lang="en-US" b="1" dirty="0"/>
              <a:t> patterns of </a:t>
            </a:r>
            <a:r>
              <a:rPr lang="en-US" b="1" dirty="0" smtClean="0"/>
              <a:t>sounds</a:t>
            </a:r>
            <a:r>
              <a:rPr lang="en-US" dirty="0" smtClean="0"/>
              <a:t> in </a:t>
            </a:r>
            <a:r>
              <a:rPr lang="en-US" smtClean="0"/>
              <a:t>all spoken languages</a:t>
            </a:r>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3985663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p:nvPr>
        </p:nvSpPr>
        <p:spPr/>
        <p:txBody>
          <a:bodyPr/>
          <a:lstStyle/>
          <a:p>
            <a:r>
              <a:rPr lang="en-US" sz="3200" dirty="0" smtClean="0"/>
              <a:t>objects occupy space – they are located in BFO: </a:t>
            </a:r>
            <a:r>
              <a:rPr lang="en-US" sz="3200" i="1" dirty="0" smtClean="0"/>
              <a:t>spatial regions</a:t>
            </a:r>
          </a:p>
        </p:txBody>
      </p:sp>
      <p:sp>
        <p:nvSpPr>
          <p:cNvPr id="2252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DBB4613-B668-4324-9096-8364E0FFD9F4}" type="slidenum">
              <a:rPr lang="en-US" smtClean="0">
                <a:solidFill>
                  <a:srgbClr val="000000"/>
                </a:solidFill>
              </a:rPr>
              <a:pPr/>
              <a:t>4</a:t>
            </a:fld>
            <a:endParaRPr lang="en-US" dirty="0" smtClean="0">
              <a:solidFill>
                <a:srgbClr val="000000"/>
              </a:solidFill>
            </a:endParaRPr>
          </a:p>
        </p:txBody>
      </p:sp>
      <p:pic>
        <p:nvPicPr>
          <p:cNvPr id="225284" name="Picture 2" descr="File:RC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8208963"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2" descr="https://encrypted-tbn2.google.com/images?q=tbn:ANd9GcTvglAnPJZVDtgA_XN3wlG3SGYWku050uQEFIl041R9z5DQ4N5s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590800"/>
            <a:ext cx="457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2" descr="https://encrypted-tbn2.google.com/images?q=tbn:ANd9GcTvglAnPJZVDtgA_XN3wlG3SGYWku050uQEFIl041R9z5DQ4N5s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554288"/>
            <a:ext cx="457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4" descr="https://encrypted-tbn0.google.com/images?q=tbn:ANd9GcRoHkJmGIq9AZNzW8w-DXVdsQu4akjkeU_87xJDVgRcduT6fs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559050"/>
            <a:ext cx="5095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8" name="Picture 4" descr="https://encrypted-tbn0.google.com/images?q=tbn:ANd9GcRoHkJmGIq9AZNzW8w-DXVdsQu4akjkeU_87xJDVgRcduT6fs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9688" y="2554288"/>
            <a:ext cx="50958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932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z="4000" dirty="0" smtClean="0"/>
              <a:t>Are mental processes process profiles?</a:t>
            </a:r>
            <a:endParaRPr lang="en-US" sz="4000" dirty="0"/>
          </a:p>
        </p:txBody>
      </p:sp>
      <p:sp>
        <p:nvSpPr>
          <p:cNvPr id="3" name="Text Placeholder 2"/>
          <p:cNvSpPr>
            <a:spLocks noGrp="1"/>
          </p:cNvSpPr>
          <p:nvPr>
            <p:ph type="body" sz="half"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smtClean="0">
                <a:solidFill>
                  <a:srgbClr val="000000"/>
                </a:solidFill>
              </a:rPr>
              <a:pPr>
                <a:defRPr/>
              </a:pPr>
              <a:t>40</a:t>
            </a:fld>
            <a:endParaRPr lang="en-US" dirty="0">
              <a:solidFill>
                <a:srgbClr val="000000"/>
              </a:solidFill>
            </a:endParaRPr>
          </a:p>
        </p:txBody>
      </p:sp>
      <p:pic>
        <p:nvPicPr>
          <p:cNvPr id="852994" name="Picture 2" descr="http://ars.els-cdn.com/content/image/1-s2.0-S1364661307001519-gr2.jpg"/>
          <p:cNvPicPr>
            <a:picLocks noChangeAspect="1" noChangeArrowheads="1"/>
          </p:cNvPicPr>
          <p:nvPr/>
        </p:nvPicPr>
        <p:blipFill rotWithShape="1">
          <a:blip r:embed="rId3">
            <a:extLst>
              <a:ext uri="{28A0092B-C50C-407E-A947-70E740481C1C}">
                <a14:useLocalDpi xmlns:a14="http://schemas.microsoft.com/office/drawing/2010/main" val="0"/>
              </a:ext>
            </a:extLst>
          </a:blip>
          <a:srcRect b="23097"/>
          <a:stretch/>
        </p:blipFill>
        <p:spPr bwMode="auto">
          <a:xfrm>
            <a:off x="439671" y="990600"/>
            <a:ext cx="7866129" cy="580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50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524000"/>
          </a:xfrm>
        </p:spPr>
        <p:txBody>
          <a:bodyPr/>
          <a:lstStyle/>
          <a:p>
            <a:r>
              <a:rPr lang="en-US" sz="4000" dirty="0" smtClean="0"/>
              <a:t>	Q: What is the measuring process by mental process profiles are measured?</a:t>
            </a:r>
            <a:endParaRPr lang="en-US" sz="4000" dirty="0"/>
          </a:p>
        </p:txBody>
      </p:sp>
      <p:sp>
        <p:nvSpPr>
          <p:cNvPr id="3" name="Text Placeholder 2"/>
          <p:cNvSpPr>
            <a:spLocks noGrp="1"/>
          </p:cNvSpPr>
          <p:nvPr>
            <p:ph type="body" sz="half" idx="1"/>
          </p:nvPr>
        </p:nvSpPr>
        <p:spPr>
          <a:xfrm>
            <a:off x="457200" y="2209800"/>
            <a:ext cx="8229600" cy="3916363"/>
          </a:xfrm>
        </p:spPr>
        <p:txBody>
          <a:bodyPr/>
          <a:lstStyle/>
          <a:p>
            <a:r>
              <a:rPr lang="en-US" dirty="0" smtClean="0"/>
              <a:t>A: speech</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smtClean="0">
                <a:solidFill>
                  <a:srgbClr val="000000"/>
                </a:solidFill>
              </a:rPr>
              <a:pPr>
                <a:defRPr/>
              </a:pPr>
              <a:t>41</a:t>
            </a:fld>
            <a:endParaRPr lang="en-US" dirty="0">
              <a:solidFill>
                <a:srgbClr val="000000"/>
              </a:solidFill>
            </a:endParaRPr>
          </a:p>
        </p:txBody>
      </p:sp>
      <p:pic>
        <p:nvPicPr>
          <p:cNvPr id="893954" name="Picture 2" descr="http://www.brainbehavioroptimization.com/Images/LanguageSpe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43200"/>
            <a:ext cx="5867400"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373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profiles and Zeno Vendler’s theory of actions</a:t>
            </a:r>
            <a:endParaRPr lang="en-US" dirty="0"/>
          </a:p>
        </p:txBody>
      </p:sp>
      <p:sp>
        <p:nvSpPr>
          <p:cNvPr id="3" name="Text Placeholder 2"/>
          <p:cNvSpPr>
            <a:spLocks noGrp="1"/>
          </p:cNvSpPr>
          <p:nvPr>
            <p:ph type="body" sz="half" idx="1"/>
          </p:nvPr>
        </p:nvSpPr>
        <p:spPr/>
        <p:txBody>
          <a:bodyPr/>
          <a:lstStyle/>
          <a:p>
            <a:r>
              <a:rPr lang="en-US" dirty="0" smtClean="0"/>
              <a:t>Accomplishment: = process </a:t>
            </a:r>
            <a:r>
              <a:rPr lang="en-US" dirty="0"/>
              <a:t>which </a:t>
            </a:r>
            <a:r>
              <a:rPr lang="en-US" dirty="0" smtClean="0"/>
              <a:t>has </a:t>
            </a:r>
            <a:r>
              <a:rPr lang="en-US" dirty="0"/>
              <a:t>an endpoint and </a:t>
            </a:r>
            <a:r>
              <a:rPr lang="en-US" dirty="0" smtClean="0"/>
              <a:t>involves a incremental reaching of this endpoint (e.g. painting </a:t>
            </a:r>
            <a:r>
              <a:rPr lang="en-US" dirty="0"/>
              <a:t>a picture, </a:t>
            </a:r>
            <a:r>
              <a:rPr lang="en-US" dirty="0" smtClean="0"/>
              <a:t>building </a:t>
            </a:r>
            <a:r>
              <a:rPr lang="en-US" dirty="0"/>
              <a:t>a house</a:t>
            </a:r>
            <a:r>
              <a:rPr lang="en-US" dirty="0" smtClean="0"/>
              <a:t>)</a:t>
            </a:r>
          </a:p>
          <a:p>
            <a:r>
              <a:rPr lang="en-US" dirty="0" smtClean="0"/>
              <a:t>Achievements</a:t>
            </a:r>
            <a:r>
              <a:rPr lang="en-US" dirty="0"/>
              <a:t>: </a:t>
            </a:r>
            <a:r>
              <a:rPr lang="en-US" dirty="0" smtClean="0"/>
              <a:t>processes which occur </a:t>
            </a:r>
            <a:r>
              <a:rPr lang="en-US" dirty="0"/>
              <a:t>instantaneously (</a:t>
            </a:r>
            <a:r>
              <a:rPr lang="en-US" dirty="0" smtClean="0"/>
              <a:t>recognizing, noticing)</a:t>
            </a:r>
          </a:p>
          <a:p>
            <a:endParaRPr lang="en-US" dirty="0"/>
          </a:p>
        </p:txBody>
      </p:sp>
      <p:sp>
        <p:nvSpPr>
          <p:cNvPr id="4" name="Slide Number Placeholder 3"/>
          <p:cNvSpPr>
            <a:spLocks noGrp="1"/>
          </p:cNvSpPr>
          <p:nvPr>
            <p:ph type="sldNum" sz="quarter" idx="12"/>
          </p:nvPr>
        </p:nvSpPr>
        <p:spPr/>
        <p:txBody>
          <a:bodyPr/>
          <a:lstStyle/>
          <a:p>
            <a:pPr>
              <a:defRPr/>
            </a:pPr>
            <a:fld id="{CE87DC82-020A-4C5F-BB4C-036545C53B61}"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337514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914400" y="304800"/>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defRPr/>
            </a:pPr>
            <a:r>
              <a:rPr lang="en-US" sz="4000" dirty="0" err="1">
                <a:solidFill>
                  <a:srgbClr val="000000"/>
                </a:solidFill>
                <a:cs typeface="Arial" charset="0"/>
              </a:rPr>
              <a:t>Hutchinsonion</a:t>
            </a:r>
            <a:r>
              <a:rPr lang="en-US" sz="4000" dirty="0">
                <a:solidFill>
                  <a:srgbClr val="000000"/>
                </a:solidFill>
                <a:cs typeface="Arial" charset="0"/>
              </a:rPr>
              <a:t> niche</a:t>
            </a:r>
          </a:p>
          <a:p>
            <a:pPr fontAlgn="base">
              <a:spcBef>
                <a:spcPct val="0"/>
              </a:spcBef>
              <a:spcAft>
                <a:spcPct val="0"/>
              </a:spcAft>
              <a:defRPr/>
            </a:pPr>
            <a:r>
              <a:rPr lang="en-US" sz="4000" dirty="0">
                <a:solidFill>
                  <a:srgbClr val="000000"/>
                </a:solidFill>
                <a:cs typeface="Arial" charset="0"/>
              </a:rPr>
              <a:t>(niche as volume in a functionally defined hyperspace)</a:t>
            </a:r>
          </a:p>
        </p:txBody>
      </p:sp>
      <p:sp>
        <p:nvSpPr>
          <p:cNvPr id="122883" name="Content Placeholder 4"/>
          <p:cNvSpPr>
            <a:spLocks noGrp="1"/>
          </p:cNvSpPr>
          <p:nvPr>
            <p:ph idx="1"/>
          </p:nvPr>
        </p:nvSpPr>
        <p:spPr>
          <a:xfrm>
            <a:off x="457200" y="2895600"/>
            <a:ext cx="8229600" cy="3687763"/>
          </a:xfrm>
        </p:spPr>
        <p:txBody>
          <a:bodyPr/>
          <a:lstStyle/>
          <a:p>
            <a:r>
              <a:rPr lang="en-US" smtClean="0"/>
              <a:t>	=def. an n-dimensional hyper-volume whose dimensions correspond to resource gradients over which species are distributed</a:t>
            </a:r>
          </a:p>
          <a:p>
            <a:pPr lvl="1"/>
            <a:r>
              <a:rPr lang="en-US" altLang="zh-CN" smtClean="0">
                <a:ea typeface="SimSun" pitchFamily="2" charset="-122"/>
              </a:rPr>
              <a:t>	degree of slope, exposure to sunlight, soil fertility, foliage density, salinity...</a:t>
            </a:r>
          </a:p>
          <a:p>
            <a:pPr lvl="1"/>
            <a:endParaRPr lang="en-US" smtClean="0"/>
          </a:p>
        </p:txBody>
      </p:sp>
    </p:spTree>
    <p:extLst>
      <p:ext uri="{BB962C8B-B14F-4D97-AF65-F5344CB8AC3E}">
        <p14:creationId xmlns:p14="http://schemas.microsoft.com/office/powerpoint/2010/main" val="34512956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endParaRPr lang="en-US" smtClean="0"/>
          </a:p>
        </p:txBody>
      </p:sp>
      <p:pic>
        <p:nvPicPr>
          <p:cNvPr id="1239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304800"/>
            <a:ext cx="8688388" cy="6202363"/>
          </a:xfrm>
        </p:spPr>
      </p:pic>
      <p:sp>
        <p:nvSpPr>
          <p:cNvPr id="40964" name="Rectangle 5"/>
          <p:cNvSpPr>
            <a:spLocks noChangeArrowheads="1"/>
          </p:cNvSpPr>
          <p:nvPr/>
        </p:nvSpPr>
        <p:spPr bwMode="auto">
          <a:xfrm>
            <a:off x="914400" y="3048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defRPr/>
            </a:pPr>
            <a:r>
              <a:rPr lang="en-US" sz="3200">
                <a:solidFill>
                  <a:srgbClr val="000000"/>
                </a:solidFill>
                <a:cs typeface="Arial" charset="0"/>
              </a:rPr>
              <a:t>G.E. Hutchinson (1957, 1965) </a:t>
            </a:r>
          </a:p>
        </p:txBody>
      </p:sp>
    </p:spTree>
    <p:extLst>
      <p:ext uri="{BB962C8B-B14F-4D97-AF65-F5344CB8AC3E}">
        <p14:creationId xmlns:p14="http://schemas.microsoft.com/office/powerpoint/2010/main" val="414210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533400" y="304800"/>
            <a:ext cx="8229600" cy="1143000"/>
          </a:xfrm>
        </p:spPr>
        <p:txBody>
          <a:bodyPr/>
          <a:lstStyle/>
          <a:p>
            <a:r>
              <a:rPr lang="en-US" sz="3200" smtClean="0"/>
              <a:t>Hutchinsonian niche dimensions</a:t>
            </a:r>
          </a:p>
        </p:txBody>
      </p:sp>
      <p:sp>
        <p:nvSpPr>
          <p:cNvPr id="3" name="Content Placeholder 2"/>
          <p:cNvSpPr>
            <a:spLocks noGrp="1"/>
          </p:cNvSpPr>
          <p:nvPr>
            <p:ph idx="1"/>
          </p:nvPr>
        </p:nvSpPr>
        <p:spPr>
          <a:xfrm>
            <a:off x="457200" y="2255838"/>
            <a:ext cx="8229600" cy="4525962"/>
          </a:xfrm>
        </p:spPr>
        <p:txBody>
          <a:bodyPr/>
          <a:lstStyle/>
          <a:p>
            <a:pPr lvl="1">
              <a:spcBef>
                <a:spcPts val="268"/>
              </a:spcBef>
              <a:defRPr/>
            </a:pPr>
            <a:r>
              <a:rPr lang="en-US" dirty="0" smtClean="0">
                <a:ea typeface="+mn-ea"/>
                <a:cs typeface="+mn-cs"/>
              </a:rPr>
              <a:t>pH</a:t>
            </a:r>
          </a:p>
          <a:p>
            <a:pPr lvl="1">
              <a:spcBef>
                <a:spcPts val="268"/>
              </a:spcBef>
              <a:defRPr/>
            </a:pPr>
            <a:r>
              <a:rPr lang="en-US" dirty="0" err="1" smtClean="0">
                <a:ea typeface="+mn-ea"/>
                <a:cs typeface="+mn-cs"/>
              </a:rPr>
              <a:t>evapotranspiration</a:t>
            </a:r>
            <a:endParaRPr lang="en-US" dirty="0" smtClean="0">
              <a:ea typeface="+mn-ea"/>
              <a:cs typeface="+mn-cs"/>
            </a:endParaRPr>
          </a:p>
          <a:p>
            <a:pPr lvl="1">
              <a:spcBef>
                <a:spcPts val="268"/>
              </a:spcBef>
              <a:defRPr/>
            </a:pPr>
            <a:r>
              <a:rPr lang="en-US" dirty="0" smtClean="0">
                <a:ea typeface="+mn-ea"/>
                <a:cs typeface="+mn-cs"/>
              </a:rPr>
              <a:t>turbidity</a:t>
            </a:r>
          </a:p>
          <a:p>
            <a:pPr lvl="1">
              <a:spcBef>
                <a:spcPts val="268"/>
              </a:spcBef>
              <a:defRPr/>
            </a:pPr>
            <a:r>
              <a:rPr lang="en-US" dirty="0" smtClean="0">
                <a:ea typeface="+mn-ea"/>
                <a:cs typeface="+mn-cs"/>
              </a:rPr>
              <a:t>available light</a:t>
            </a:r>
          </a:p>
          <a:p>
            <a:pPr lvl="1">
              <a:spcBef>
                <a:spcPts val="268"/>
              </a:spcBef>
              <a:defRPr/>
            </a:pPr>
            <a:r>
              <a:rPr lang="en-US" dirty="0" smtClean="0">
                <a:ea typeface="+mn-ea"/>
                <a:cs typeface="+mn-cs"/>
              </a:rPr>
              <a:t>predominant </a:t>
            </a:r>
            <a:r>
              <a:rPr lang="fr-FR" dirty="0" err="1" smtClean="0">
                <a:ea typeface="+mn-ea"/>
                <a:cs typeface="+mn-cs"/>
              </a:rPr>
              <a:t>vegetation</a:t>
            </a:r>
            <a:endParaRPr lang="fr-FR" dirty="0" smtClean="0">
              <a:ea typeface="+mn-ea"/>
              <a:cs typeface="+mn-cs"/>
            </a:endParaRPr>
          </a:p>
          <a:p>
            <a:pPr lvl="1">
              <a:spcBef>
                <a:spcPts val="268"/>
              </a:spcBef>
              <a:defRPr/>
            </a:pPr>
            <a:r>
              <a:rPr lang="fr-FR" dirty="0" err="1" smtClean="0">
                <a:ea typeface="+mn-ea"/>
                <a:cs typeface="+mn-cs"/>
              </a:rPr>
              <a:t>predatory</a:t>
            </a:r>
            <a:r>
              <a:rPr lang="fr-FR" dirty="0" smtClean="0">
                <a:ea typeface="+mn-ea"/>
                <a:cs typeface="+mn-cs"/>
              </a:rPr>
              <a:t> pressure</a:t>
            </a:r>
          </a:p>
          <a:p>
            <a:pPr lvl="1">
              <a:spcBef>
                <a:spcPts val="268"/>
              </a:spcBef>
              <a:defRPr/>
            </a:pPr>
            <a:r>
              <a:rPr lang="fr-FR" dirty="0" err="1" smtClean="0">
                <a:ea typeface="+mn-ea"/>
                <a:cs typeface="+mn-cs"/>
              </a:rPr>
              <a:t>nutrient</a:t>
            </a:r>
            <a:r>
              <a:rPr lang="fr-FR" dirty="0" smtClean="0">
                <a:ea typeface="+mn-ea"/>
                <a:cs typeface="+mn-cs"/>
              </a:rPr>
              <a:t> limitation </a:t>
            </a:r>
          </a:p>
          <a:p>
            <a:pPr lvl="1">
              <a:spcBef>
                <a:spcPts val="268"/>
              </a:spcBef>
              <a:defRPr/>
            </a:pPr>
            <a:r>
              <a:rPr lang="fr-FR" dirty="0" smtClean="0">
                <a:ea typeface="+mn-ea"/>
                <a:cs typeface="+mn-cs"/>
              </a:rPr>
              <a:t>…</a:t>
            </a:r>
          </a:p>
        </p:txBody>
      </p:sp>
      <p:sp>
        <p:nvSpPr>
          <p:cNvPr id="1269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73C8AD-466B-4D67-B67A-5BDA7C50DCAA}" type="slidenum">
              <a:rPr lang="en-US" smtClean="0">
                <a:solidFill>
                  <a:srgbClr val="000000"/>
                </a:solidFill>
              </a:rPr>
              <a:pPr eaLnBrk="1" hangingPunct="1"/>
              <a:t>45</a:t>
            </a:fld>
            <a:endParaRPr lang="en-US" smtClean="0">
              <a:solidFill>
                <a:srgbClr val="000000"/>
              </a:solidFill>
            </a:endParaRPr>
          </a:p>
        </p:txBody>
      </p:sp>
    </p:spTree>
    <p:extLst>
      <p:ext uri="{BB962C8B-B14F-4D97-AF65-F5344CB8AC3E}">
        <p14:creationId xmlns:p14="http://schemas.microsoft.com/office/powerpoint/2010/main" val="3663571665"/>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838200"/>
            <a:ext cx="7213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Title 1"/>
          <p:cNvSpPr>
            <a:spLocks noGrp="1"/>
          </p:cNvSpPr>
          <p:nvPr>
            <p:ph type="title"/>
          </p:nvPr>
        </p:nvSpPr>
        <p:spPr>
          <a:xfrm>
            <a:off x="457200" y="-152400"/>
            <a:ext cx="8229600" cy="1143000"/>
          </a:xfrm>
        </p:spPr>
        <p:txBody>
          <a:bodyPr/>
          <a:lstStyle/>
          <a:p>
            <a:pPr eaLnBrk="1" hangingPunct="1"/>
            <a:r>
              <a:rPr lang="en-US" dirty="0" smtClean="0"/>
              <a:t>Gigantic evolutionary hotel</a:t>
            </a:r>
          </a:p>
        </p:txBody>
      </p:sp>
    </p:spTree>
    <p:extLst>
      <p:ext uri="{BB962C8B-B14F-4D97-AF65-F5344CB8AC3E}">
        <p14:creationId xmlns:p14="http://schemas.microsoft.com/office/powerpoint/2010/main" val="13553270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08F1F82-243E-4F0E-BD44-404664DFF4D8}" type="slidenum">
              <a:rPr lang="en-US" smtClean="0"/>
              <a:pPr>
                <a:defRPr/>
              </a:pPr>
              <a:t>47</a:t>
            </a:fld>
            <a:endParaRPr lang="en-US"/>
          </a:p>
        </p:txBody>
      </p:sp>
      <p:pic>
        <p:nvPicPr>
          <p:cNvPr id="888834" name="Picture 2" descr="http://www.asecular.com/forests/graphic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44590"/>
            <a:ext cx="5410200" cy="607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2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08F1F82-243E-4F0E-BD44-404664DFF4D8}" type="slidenum">
              <a:rPr lang="en-US" smtClean="0"/>
              <a:pPr>
                <a:defRPr/>
              </a:pPr>
              <a:t>48</a:t>
            </a:fld>
            <a:endParaRPr lang="en-US"/>
          </a:p>
        </p:txBody>
      </p:sp>
      <p:pic>
        <p:nvPicPr>
          <p:cNvPr id="887810" name="Picture 2" descr="http://www.bio.georgiasouthern.edu/bio-home/harvey/lect/images/niche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990600"/>
            <a:ext cx="5845277" cy="5845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84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t>How to deal with the </a:t>
            </a:r>
            <a:r>
              <a:rPr lang="en-US" dirty="0" err="1" smtClean="0"/>
              <a:t>Hutchinsonian</a:t>
            </a:r>
            <a:r>
              <a:rPr lang="en-US" dirty="0" smtClean="0"/>
              <a:t> niche in BFO terms?</a:t>
            </a:r>
            <a:endParaRPr lang="en-US" dirty="0"/>
          </a:p>
        </p:txBody>
      </p:sp>
      <p:sp>
        <p:nvSpPr>
          <p:cNvPr id="3" name="Content Placeholder 2"/>
          <p:cNvSpPr>
            <a:spLocks noGrp="1"/>
          </p:cNvSpPr>
          <p:nvPr>
            <p:ph idx="1"/>
          </p:nvPr>
        </p:nvSpPr>
        <p:spPr>
          <a:xfrm>
            <a:off x="403123" y="3505200"/>
            <a:ext cx="8305800" cy="2316164"/>
          </a:xfrm>
        </p:spPr>
        <p:txBody>
          <a:bodyPr/>
          <a:lstStyle/>
          <a:p>
            <a:pPr marL="515938" indent="-515938"/>
            <a:r>
              <a:rPr lang="en-US" sz="2400" dirty="0" smtClean="0"/>
              <a:t>3. 	quality axis – the corresponding determinable universal (</a:t>
            </a:r>
            <a:r>
              <a:rPr lang="en-US" sz="2400" dirty="0" err="1" smtClean="0"/>
              <a:t>e.g</a:t>
            </a:r>
            <a:r>
              <a:rPr lang="en-US" sz="2400" dirty="0" smtClean="0"/>
              <a:t> temperature, within some range) </a:t>
            </a:r>
          </a:p>
          <a:p>
            <a:endParaRPr lang="en-US" dirty="0"/>
          </a:p>
        </p:txBody>
      </p:sp>
      <p:pic>
        <p:nvPicPr>
          <p:cNvPr id="5" name="Picture 2" descr="http://www.plannedparenthood.org/images/PPFA/080000-Temperature_Chart.jpg"/>
          <p:cNvPicPr>
            <a:picLocks noChangeAspect="1" noChangeArrowheads="1"/>
          </p:cNvPicPr>
          <p:nvPr/>
        </p:nvPicPr>
        <p:blipFill>
          <a:blip r:embed="rId2">
            <a:extLst>
              <a:ext uri="{28A0092B-C50C-407E-A947-70E740481C1C}">
                <a14:useLocalDpi xmlns:a14="http://schemas.microsoft.com/office/drawing/2010/main" val="0"/>
              </a:ext>
            </a:extLst>
          </a:blip>
          <a:srcRect b="27728"/>
          <a:stretch>
            <a:fillRect/>
          </a:stretch>
        </p:blipFill>
        <p:spPr bwMode="auto">
          <a:xfrm flipV="1">
            <a:off x="5334000" y="1752600"/>
            <a:ext cx="3351087" cy="1447800"/>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792069"/>
            <a:ext cx="4724400" cy="1384995"/>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rPr>
              <a:t>recall our treatment of the truthmakers of a time-series graph</a:t>
            </a:r>
          </a:p>
        </p:txBody>
      </p:sp>
      <p:sp>
        <p:nvSpPr>
          <p:cNvPr id="6" name="Rectangle 5"/>
          <p:cNvSpPr/>
          <p:nvPr/>
        </p:nvSpPr>
        <p:spPr>
          <a:xfrm>
            <a:off x="5257800" y="1676400"/>
            <a:ext cx="274319" cy="10668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303379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nl-BE"/>
              <a:t>Example: joint anatomy</a:t>
            </a:r>
            <a:endParaRPr lang="en-GB" dirty="0"/>
          </a:p>
        </p:txBody>
      </p:sp>
      <p:sp>
        <p:nvSpPr>
          <p:cNvPr id="124931" name="Rectangle 3"/>
          <p:cNvSpPr>
            <a:spLocks noChangeArrowheads="1"/>
          </p:cNvSpPr>
          <p:nvPr/>
        </p:nvSpPr>
        <p:spPr bwMode="auto">
          <a:xfrm>
            <a:off x="2819400" y="1600200"/>
            <a:ext cx="6172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eaLnBrk="1" hangingPunct="1">
              <a:lnSpc>
                <a:spcPct val="90000"/>
              </a:lnSpc>
              <a:spcBef>
                <a:spcPct val="20000"/>
              </a:spcBef>
            </a:pPr>
            <a:r>
              <a:rPr lang="en-US" sz="2400" dirty="0">
                <a:solidFill>
                  <a:srgbClr val="000000"/>
                </a:solidFill>
              </a:rPr>
              <a:t>joint HAS-HOLE joint space</a:t>
            </a:r>
          </a:p>
          <a:p>
            <a:pPr marL="342900" indent="-342900" eaLnBrk="1" hangingPunct="1">
              <a:lnSpc>
                <a:spcPct val="90000"/>
              </a:lnSpc>
              <a:spcBef>
                <a:spcPct val="20000"/>
              </a:spcBef>
            </a:pPr>
            <a:r>
              <a:rPr lang="en-US" sz="2400" dirty="0">
                <a:solidFill>
                  <a:srgbClr val="000000"/>
                </a:solidFill>
              </a:rPr>
              <a:t>joint capsule IS-OUTER-LAYER-OF joint</a:t>
            </a:r>
          </a:p>
          <a:p>
            <a:pPr marL="342900" indent="-342900" eaLnBrk="1" hangingPunct="1">
              <a:lnSpc>
                <a:spcPct val="90000"/>
              </a:lnSpc>
              <a:spcBef>
                <a:spcPct val="20000"/>
              </a:spcBef>
            </a:pPr>
            <a:r>
              <a:rPr lang="en-US" sz="2400" dirty="0">
                <a:solidFill>
                  <a:srgbClr val="000000"/>
                </a:solidFill>
              </a:rPr>
              <a:t>meniscus </a:t>
            </a:r>
          </a:p>
          <a:p>
            <a:pPr marL="742950" lvl="1" indent="-285750" eaLnBrk="1" hangingPunct="1">
              <a:lnSpc>
                <a:spcPct val="90000"/>
              </a:lnSpc>
              <a:spcBef>
                <a:spcPct val="20000"/>
              </a:spcBef>
              <a:buFontTx/>
              <a:buChar char="–"/>
            </a:pPr>
            <a:r>
              <a:rPr lang="en-US" sz="2000" dirty="0">
                <a:solidFill>
                  <a:srgbClr val="000000"/>
                </a:solidFill>
              </a:rPr>
              <a:t>IS-INCOMPLETE-FILLER-OF joint space</a:t>
            </a:r>
          </a:p>
          <a:p>
            <a:pPr marL="742950" lvl="1" indent="-285750" eaLnBrk="1" hangingPunct="1">
              <a:lnSpc>
                <a:spcPct val="90000"/>
              </a:lnSpc>
              <a:spcBef>
                <a:spcPct val="20000"/>
              </a:spcBef>
              <a:buFontTx/>
              <a:buChar char="–"/>
            </a:pPr>
            <a:r>
              <a:rPr lang="en-US" sz="2000" dirty="0">
                <a:solidFill>
                  <a:srgbClr val="000000"/>
                </a:solidFill>
              </a:rPr>
              <a:t>IS-TOPO-INSIDE joint capsule</a:t>
            </a:r>
          </a:p>
          <a:p>
            <a:pPr marL="742950" lvl="1" indent="-285750" eaLnBrk="1" hangingPunct="1">
              <a:lnSpc>
                <a:spcPct val="90000"/>
              </a:lnSpc>
              <a:spcBef>
                <a:spcPct val="20000"/>
              </a:spcBef>
              <a:buFontTx/>
              <a:buChar char="–"/>
            </a:pPr>
            <a:r>
              <a:rPr lang="en-US" sz="2000" dirty="0">
                <a:solidFill>
                  <a:srgbClr val="000000"/>
                </a:solidFill>
              </a:rPr>
              <a:t>IS-NON-TANGENTIAL-MATERIAL-PART-OF joint</a:t>
            </a:r>
          </a:p>
          <a:p>
            <a:pPr marL="342900" indent="-342900" eaLnBrk="1" hangingPunct="1">
              <a:lnSpc>
                <a:spcPct val="90000"/>
              </a:lnSpc>
              <a:spcBef>
                <a:spcPct val="20000"/>
              </a:spcBef>
            </a:pPr>
            <a:r>
              <a:rPr lang="en-US" sz="2400" dirty="0">
                <a:solidFill>
                  <a:srgbClr val="000000"/>
                </a:solidFill>
              </a:rPr>
              <a:t>joint </a:t>
            </a:r>
          </a:p>
          <a:p>
            <a:pPr marL="742950" lvl="1" indent="-285750" eaLnBrk="1" hangingPunct="1">
              <a:lnSpc>
                <a:spcPct val="90000"/>
              </a:lnSpc>
              <a:spcBef>
                <a:spcPct val="20000"/>
              </a:spcBef>
              <a:buFontTx/>
              <a:buChar char="–"/>
            </a:pPr>
            <a:r>
              <a:rPr lang="en-US" sz="2000" dirty="0">
                <a:solidFill>
                  <a:srgbClr val="000000"/>
                </a:solidFill>
              </a:rPr>
              <a:t>IS-CONNECTOR-OF bone X</a:t>
            </a:r>
          </a:p>
          <a:p>
            <a:pPr marL="742950" lvl="1" indent="-285750" eaLnBrk="1" hangingPunct="1">
              <a:lnSpc>
                <a:spcPct val="90000"/>
              </a:lnSpc>
              <a:spcBef>
                <a:spcPct val="20000"/>
              </a:spcBef>
              <a:buFontTx/>
              <a:buChar char="–"/>
            </a:pPr>
            <a:r>
              <a:rPr lang="en-US" sz="2000" dirty="0">
                <a:solidFill>
                  <a:srgbClr val="000000"/>
                </a:solidFill>
              </a:rPr>
              <a:t>IS-CONNECTOR-OF bone Y</a:t>
            </a:r>
          </a:p>
          <a:p>
            <a:pPr marL="342900" indent="-342900" eaLnBrk="1" hangingPunct="1">
              <a:lnSpc>
                <a:spcPct val="90000"/>
              </a:lnSpc>
              <a:spcBef>
                <a:spcPct val="20000"/>
              </a:spcBef>
            </a:pPr>
            <a:r>
              <a:rPr lang="en-US" sz="2400" dirty="0">
                <a:solidFill>
                  <a:srgbClr val="000000"/>
                </a:solidFill>
              </a:rPr>
              <a:t>synovia</a:t>
            </a:r>
          </a:p>
          <a:p>
            <a:pPr marL="742950" lvl="1" indent="-285750" eaLnBrk="1" hangingPunct="1">
              <a:lnSpc>
                <a:spcPct val="90000"/>
              </a:lnSpc>
              <a:spcBef>
                <a:spcPct val="20000"/>
              </a:spcBef>
              <a:buFontTx/>
              <a:buChar char="–"/>
            </a:pPr>
            <a:r>
              <a:rPr lang="en-US" sz="2000" dirty="0">
                <a:solidFill>
                  <a:srgbClr val="000000"/>
                </a:solidFill>
              </a:rPr>
              <a:t>IS-INCOMPLETE-FILLER-OF joint space</a:t>
            </a:r>
          </a:p>
          <a:p>
            <a:pPr marL="342900" indent="-342900" eaLnBrk="1" hangingPunct="1">
              <a:lnSpc>
                <a:spcPct val="90000"/>
              </a:lnSpc>
              <a:spcBef>
                <a:spcPct val="20000"/>
              </a:spcBef>
            </a:pPr>
            <a:r>
              <a:rPr lang="en-US" sz="2400" dirty="0">
                <a:solidFill>
                  <a:srgbClr val="000000"/>
                </a:solidFill>
              </a:rPr>
              <a:t>synovial membrane IS-BONAFIDE-BOUNDARY-OF joint space</a:t>
            </a:r>
          </a:p>
          <a:p>
            <a:pPr marL="342900" indent="-342900" eaLnBrk="1" hangingPunct="1">
              <a:lnSpc>
                <a:spcPct val="90000"/>
              </a:lnSpc>
              <a:spcBef>
                <a:spcPct val="20000"/>
              </a:spcBef>
            </a:pPr>
            <a:endParaRPr lang="en-US" sz="2400" dirty="0">
              <a:solidFill>
                <a:srgbClr val="000000"/>
              </a:solidFill>
            </a:endParaRPr>
          </a:p>
        </p:txBody>
      </p:sp>
      <p:graphicFrame>
        <p:nvGraphicFramePr>
          <p:cNvPr id="124932" name="Object 4"/>
          <p:cNvGraphicFramePr>
            <a:graphicFrameLocks noChangeAspect="1"/>
          </p:cNvGraphicFramePr>
          <p:nvPr/>
        </p:nvGraphicFramePr>
        <p:xfrm>
          <a:off x="152400" y="2057400"/>
          <a:ext cx="2638425" cy="4114800"/>
        </p:xfrm>
        <a:graphic>
          <a:graphicData uri="http://schemas.openxmlformats.org/presentationml/2006/ole">
            <mc:AlternateContent xmlns:mc="http://schemas.openxmlformats.org/markup-compatibility/2006">
              <mc:Choice xmlns:v="urn:schemas-microsoft-com:vml" Requires="v">
                <p:oleObj spid="_x0000_s28682" name="Bitmap Image" r:id="rId3" imgW="2029108" imgH="2695951" progId="Paint.Picture">
                  <p:embed/>
                </p:oleObj>
              </mc:Choice>
              <mc:Fallback>
                <p:oleObj name="Bitmap Image" r:id="rId3" imgW="2029108" imgH="269595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57400"/>
                        <a:ext cx="26384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5394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08F1F82-243E-4F0E-BD44-404664DFF4D8}" type="slidenum">
              <a:rPr lang="en-US" smtClean="0"/>
              <a:pPr>
                <a:defRPr/>
              </a:pPr>
              <a:t>50</a:t>
            </a:fld>
            <a:endParaRPr lang="en-US"/>
          </a:p>
        </p:txBody>
      </p:sp>
      <p:pic>
        <p:nvPicPr>
          <p:cNvPr id="887810" name="Picture 2" descr="http://www.bio.georgiasouthern.edu/bio-home/harvey/lect/images/niche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990600"/>
            <a:ext cx="5845277" cy="58452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514600" y="2667000"/>
            <a:ext cx="5334000" cy="3048000"/>
          </a:xfrm>
          <a:prstGeom prst="straightConnector1">
            <a:avLst/>
          </a:prstGeom>
          <a:ln w="73025">
            <a:solidFill>
              <a:schemeClr val="accent2">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62800" y="2971800"/>
            <a:ext cx="1524000"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rPr>
              <a:t>time</a:t>
            </a:r>
          </a:p>
        </p:txBody>
      </p:sp>
    </p:spTree>
    <p:extLst>
      <p:ext uri="{BB962C8B-B14F-4D97-AF65-F5344CB8AC3E}">
        <p14:creationId xmlns:p14="http://schemas.microsoft.com/office/powerpoint/2010/main" val="25376023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 y="0"/>
            <a:ext cx="8229600" cy="838200"/>
          </a:xfrm>
        </p:spPr>
        <p:txBody>
          <a:bodyPr/>
          <a:lstStyle/>
          <a:p>
            <a:pPr algn="l"/>
            <a:endParaRPr lang="en-US" sz="4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08F1F82-243E-4F0E-BD44-404664DFF4D8}" type="slidenum">
              <a:rPr lang="en-US" smtClean="0"/>
              <a:pPr>
                <a:defRPr/>
              </a:pPr>
              <a:t>51</a:t>
            </a:fld>
            <a:endParaRPr lang="en-US"/>
          </a:p>
        </p:txBody>
      </p:sp>
      <p:pic>
        <p:nvPicPr>
          <p:cNvPr id="887810" name="Picture 2" descr="http://www.bio.georgiasouthern.edu/bio-home/harvey/lect/images/niche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990600"/>
            <a:ext cx="5845277" cy="58452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514600" y="2362200"/>
            <a:ext cx="5943600" cy="3352800"/>
          </a:xfrm>
          <a:prstGeom prst="straightConnector1">
            <a:avLst/>
          </a:prstGeom>
          <a:ln w="73025">
            <a:solidFill>
              <a:schemeClr val="accent2">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62800" y="2971800"/>
            <a:ext cx="1524000"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rPr>
              <a:t>time</a:t>
            </a:r>
          </a:p>
        </p:txBody>
      </p:sp>
      <p:cxnSp>
        <p:nvCxnSpPr>
          <p:cNvPr id="8" name="Straight Connector 7"/>
          <p:cNvCxnSpPr/>
          <p:nvPr/>
        </p:nvCxnSpPr>
        <p:spPr>
          <a:xfrm flipV="1">
            <a:off x="4267200" y="152400"/>
            <a:ext cx="4343400" cy="1752600"/>
          </a:xfrm>
          <a:prstGeom prst="line">
            <a:avLst/>
          </a:prstGeom>
          <a:ln w="349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597444" y="-533400"/>
            <a:ext cx="5061156" cy="2438400"/>
          </a:xfrm>
          <a:prstGeom prst="line">
            <a:avLst/>
          </a:prstGeom>
          <a:ln w="349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14160" y="-91440"/>
            <a:ext cx="5216014" cy="2819400"/>
          </a:xfrm>
          <a:prstGeom prst="line">
            <a:avLst/>
          </a:prstGeom>
          <a:ln w="34925">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4196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 y="0"/>
            <a:ext cx="8229600" cy="838200"/>
          </a:xfrm>
        </p:spPr>
        <p:txBody>
          <a:bodyPr/>
          <a:lstStyle/>
          <a:p>
            <a:pPr algn="l"/>
            <a:r>
              <a:rPr lang="en-US" sz="4000" dirty="0" err="1" smtClean="0"/>
              <a:t>ph</a:t>
            </a:r>
            <a:r>
              <a:rPr lang="en-US" sz="4000" dirty="0" smtClean="0"/>
              <a:t> </a:t>
            </a:r>
            <a:r>
              <a:rPr lang="en-US" sz="4000" dirty="0" smtClean="0">
                <a:latin typeface="Cambria Math"/>
                <a:ea typeface="Cambria Math"/>
              </a:rPr>
              <a:t>⨯</a:t>
            </a:r>
            <a:r>
              <a:rPr lang="en-US" sz="4000" dirty="0" smtClean="0"/>
              <a:t> temperature </a:t>
            </a:r>
            <a:r>
              <a:rPr lang="en-US" sz="4000" dirty="0" smtClean="0">
                <a:latin typeface="Cambria Math"/>
                <a:ea typeface="Cambria Math"/>
              </a:rPr>
              <a:t>⨯ </a:t>
            </a:r>
            <a:r>
              <a:rPr lang="en-US" sz="4000" dirty="0" smtClean="0"/>
              <a:t>time </a:t>
            </a:r>
            <a:r>
              <a:rPr lang="en-US" sz="4000" dirty="0" smtClean="0">
                <a:latin typeface="Cambria Math"/>
                <a:ea typeface="Cambria Math"/>
              </a:rPr>
              <a:t>⨯ </a:t>
            </a:r>
            <a:r>
              <a:rPr lang="en-US" sz="4000" dirty="0" smtClean="0"/>
              <a:t>space </a:t>
            </a:r>
            <a:r>
              <a:rPr lang="en-US" sz="4000" dirty="0" smtClean="0">
                <a:latin typeface="Cambria Math"/>
                <a:ea typeface="Cambria Math"/>
              </a:rPr>
              <a:t> </a:t>
            </a:r>
            <a:endParaRPr lang="en-US" sz="4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08F1F82-243E-4F0E-BD44-404664DFF4D8}" type="slidenum">
              <a:rPr lang="en-US" smtClean="0"/>
              <a:pPr>
                <a:defRPr/>
              </a:pPr>
              <a:t>52</a:t>
            </a:fld>
            <a:endParaRPr lang="en-US"/>
          </a:p>
        </p:txBody>
      </p:sp>
      <p:pic>
        <p:nvPicPr>
          <p:cNvPr id="887810" name="Picture 2" descr="http://www.bio.georgiasouthern.edu/bio-home/harvey/lect/images/nichepar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799" y="990600"/>
            <a:ext cx="5845277" cy="584527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514600" y="2362200"/>
            <a:ext cx="5943600" cy="3352800"/>
          </a:xfrm>
          <a:prstGeom prst="straightConnector1">
            <a:avLst/>
          </a:prstGeom>
          <a:ln w="73025">
            <a:solidFill>
              <a:schemeClr val="accent2">
                <a:lumMod val="60000"/>
                <a:lumOff val="4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62800" y="2971800"/>
            <a:ext cx="1524000"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rPr>
              <a:t>time</a:t>
            </a:r>
          </a:p>
        </p:txBody>
      </p:sp>
      <p:cxnSp>
        <p:nvCxnSpPr>
          <p:cNvPr id="8" name="Straight Connector 7"/>
          <p:cNvCxnSpPr/>
          <p:nvPr/>
        </p:nvCxnSpPr>
        <p:spPr>
          <a:xfrm flipV="1">
            <a:off x="4267200" y="152400"/>
            <a:ext cx="4343400" cy="1752600"/>
          </a:xfrm>
          <a:prstGeom prst="line">
            <a:avLst/>
          </a:prstGeom>
          <a:ln w="349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597444" y="-533400"/>
            <a:ext cx="5061156" cy="2438400"/>
          </a:xfrm>
          <a:prstGeom prst="line">
            <a:avLst/>
          </a:prstGeom>
          <a:ln w="34925">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14160" y="-91440"/>
            <a:ext cx="5216014" cy="2819400"/>
          </a:xfrm>
          <a:prstGeom prst="line">
            <a:avLst/>
          </a:prstGeom>
          <a:ln w="34925">
            <a:solidFill>
              <a:srgbClr val="00B05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2270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Title 1"/>
          <p:cNvSpPr>
            <a:spLocks noGrp="1"/>
          </p:cNvSpPr>
          <p:nvPr>
            <p:ph type="title"/>
          </p:nvPr>
        </p:nvSpPr>
        <p:spPr>
          <a:xfrm>
            <a:off x="457200" y="76200"/>
            <a:ext cx="8229600" cy="1143000"/>
          </a:xfrm>
        </p:spPr>
        <p:txBody>
          <a:bodyPr/>
          <a:lstStyle/>
          <a:p>
            <a:r>
              <a:rPr lang="en-US" b="1" dirty="0" smtClean="0"/>
              <a:t>Needed for the future</a:t>
            </a:r>
            <a:endParaRPr lang="en-US" dirty="0" smtClean="0"/>
          </a:p>
        </p:txBody>
      </p:sp>
      <p:sp>
        <p:nvSpPr>
          <p:cNvPr id="3" name="Content Placeholder 2"/>
          <p:cNvSpPr>
            <a:spLocks noGrp="1"/>
          </p:cNvSpPr>
          <p:nvPr>
            <p:ph idx="1"/>
          </p:nvPr>
        </p:nvSpPr>
        <p:spPr>
          <a:xfrm>
            <a:off x="457200" y="1143000"/>
            <a:ext cx="8458200" cy="5257800"/>
          </a:xfrm>
        </p:spPr>
        <p:txBody>
          <a:bodyPr>
            <a:noAutofit/>
          </a:bodyPr>
          <a:lstStyle/>
          <a:p>
            <a:pPr marL="0" indent="0">
              <a:buFontTx/>
              <a:buNone/>
              <a:defRPr/>
            </a:pPr>
            <a:r>
              <a:rPr lang="en-US" sz="2600" dirty="0" smtClean="0"/>
              <a:t>Treatment </a:t>
            </a:r>
            <a:r>
              <a:rPr lang="en-US" sz="2600" dirty="0"/>
              <a:t>of boundary_of </a:t>
            </a:r>
            <a:r>
              <a:rPr lang="en-US" sz="2600" dirty="0" smtClean="0"/>
              <a:t>and is_bounded_by relations</a:t>
            </a:r>
            <a:endParaRPr lang="en-US" sz="2600" dirty="0"/>
          </a:p>
          <a:p>
            <a:pPr marL="0" indent="0">
              <a:buFontTx/>
              <a:buNone/>
              <a:defRPr/>
            </a:pPr>
            <a:r>
              <a:rPr lang="en-US" sz="2600" dirty="0" smtClean="0"/>
              <a:t>Treatment </a:t>
            </a:r>
            <a:r>
              <a:rPr lang="en-US" sz="2600" dirty="0"/>
              <a:t>of </a:t>
            </a:r>
            <a:r>
              <a:rPr lang="en-US" sz="2600" dirty="0" smtClean="0"/>
              <a:t>relations between universals; </a:t>
            </a:r>
            <a:r>
              <a:rPr lang="en-US" sz="2600" dirty="0"/>
              <a:t>rules for quantifying over universals</a:t>
            </a:r>
            <a:r>
              <a:rPr lang="en-US" sz="2600" dirty="0" smtClean="0"/>
              <a:t>.</a:t>
            </a:r>
          </a:p>
          <a:p>
            <a:pPr marL="0" indent="0">
              <a:buFontTx/>
              <a:buNone/>
              <a:defRPr/>
            </a:pPr>
            <a:r>
              <a:rPr lang="en-US" sz="2600" dirty="0" smtClean="0"/>
              <a:t>Relations of dependence of objects on qualities (e.g. of you on your mass)</a:t>
            </a:r>
            <a:endParaRPr lang="en-US" sz="2600" dirty="0"/>
          </a:p>
          <a:p>
            <a:pPr marL="0" indent="0">
              <a:buFontTx/>
              <a:buNone/>
              <a:defRPr/>
            </a:pPr>
            <a:r>
              <a:rPr lang="en-US" sz="2600" dirty="0"/>
              <a:t>More </a:t>
            </a:r>
            <a:r>
              <a:rPr lang="en-US" sz="2600" dirty="0" smtClean="0"/>
              <a:t>detailed </a:t>
            </a:r>
            <a:r>
              <a:rPr lang="en-US" sz="2600" dirty="0"/>
              <a:t>treatment of two kinds of causal </a:t>
            </a:r>
            <a:r>
              <a:rPr lang="en-US" sz="2600" dirty="0" smtClean="0"/>
              <a:t>relations: </a:t>
            </a:r>
          </a:p>
          <a:p>
            <a:pPr>
              <a:defRPr/>
            </a:pPr>
            <a:r>
              <a:rPr lang="en-US" sz="2500" dirty="0" smtClean="0"/>
              <a:t>(</a:t>
            </a:r>
            <a:r>
              <a:rPr lang="en-US" sz="2500" dirty="0"/>
              <a:t>1) causal dependence, for example the reciprocal causal dependence between the pressure and temperature of a portion of gas; </a:t>
            </a:r>
            <a:r>
              <a:rPr lang="en-US" sz="2500" dirty="0" smtClean="0"/>
              <a:t>the causal unity of objects fits here</a:t>
            </a:r>
          </a:p>
          <a:p>
            <a:pPr>
              <a:defRPr/>
            </a:pPr>
            <a:r>
              <a:rPr lang="en-US" sz="2500" dirty="0" smtClean="0"/>
              <a:t>(</a:t>
            </a:r>
            <a:r>
              <a:rPr lang="en-US" sz="2500" dirty="0"/>
              <a:t>2) causal triggering, where a process is the trigger for a second process which is the realization of a disposition</a:t>
            </a:r>
            <a:r>
              <a:rPr lang="en-US" sz="2500" dirty="0" smtClean="0"/>
              <a:t>.</a:t>
            </a:r>
            <a:endParaRPr lang="en-US" sz="2500" dirty="0"/>
          </a:p>
        </p:txBody>
      </p:sp>
    </p:spTree>
    <p:extLst>
      <p:ext uri="{BB962C8B-B14F-4D97-AF65-F5344CB8AC3E}">
        <p14:creationId xmlns:p14="http://schemas.microsoft.com/office/powerpoint/2010/main" val="414436757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1CA3D29-F951-42C2-BA7F-840FA3D8D906}" type="slidenum">
              <a:rPr lang="en-US" smtClean="0">
                <a:solidFill>
                  <a:srgbClr val="000000"/>
                </a:solidFill>
              </a:rPr>
              <a:pPr>
                <a:defRPr/>
              </a:pPr>
              <a:t>6</a:t>
            </a:fld>
            <a:endParaRPr lang="en-US" dirty="0">
              <a:solidFill>
                <a:srgbClr val="000000"/>
              </a:solidFill>
            </a:endParaRPr>
          </a:p>
        </p:txBody>
      </p:sp>
      <p:sp>
        <p:nvSpPr>
          <p:cNvPr id="6" name="Rectangle 5"/>
          <p:cNvSpPr/>
          <p:nvPr/>
        </p:nvSpPr>
        <p:spPr>
          <a:xfrm>
            <a:off x="609600" y="1295400"/>
            <a:ext cx="8229600" cy="5262979"/>
          </a:xfrm>
          <a:prstGeom prst="rect">
            <a:avLst/>
          </a:prstGeom>
        </p:spPr>
        <p:txBody>
          <a:bodyPr wrap="square">
            <a:spAutoFit/>
          </a:bodyPr>
          <a:lstStyle/>
          <a:p>
            <a:r>
              <a:rPr lang="en-US" sz="2800" i="1"/>
              <a:t>BMC Bioinformatics</a:t>
            </a:r>
            <a:r>
              <a:rPr lang="en-US" sz="2800"/>
              <a:t>. 2013 Apr 16;14(1):131. [Epub ahead of print]</a:t>
            </a:r>
          </a:p>
          <a:p>
            <a:r>
              <a:rPr lang="en-US" sz="2800"/>
              <a:t>Eliciting candidate anatomical routes for protein interactions: a scenario from endocrine physiology.</a:t>
            </a:r>
          </a:p>
          <a:p>
            <a:r>
              <a:rPr lang="en-US" sz="2800"/>
              <a:t>Grenon P, de Bono B</a:t>
            </a:r>
            <a:r>
              <a:rPr lang="en-US" sz="2800" smtClean="0"/>
              <a:t>.</a:t>
            </a:r>
          </a:p>
          <a:p>
            <a:endParaRPr lang="en-US" sz="2800"/>
          </a:p>
          <a:p>
            <a:r>
              <a:rPr lang="en-US" sz="2800"/>
              <a:t>ApiNATOMY: a novel toolkit for visualizing multiscale anatomy schematics with phenotype-related information.</a:t>
            </a:r>
          </a:p>
          <a:p>
            <a:r>
              <a:rPr lang="en-US" sz="2800"/>
              <a:t>Bernard B de Bono, Pierre P Grenon, and Stephen John SJ Sammut</a:t>
            </a:r>
          </a:p>
          <a:p>
            <a:r>
              <a:rPr lang="en-US" sz="2800"/>
              <a:t>Hum Mutat 33(5):837-48 (2012</a:t>
            </a:r>
            <a:r>
              <a:rPr lang="en-US" sz="2800" smtClean="0"/>
              <a:t>), PMID </a:t>
            </a:r>
            <a:r>
              <a:rPr lang="en-US" sz="2800"/>
              <a:t>22616108</a:t>
            </a:r>
          </a:p>
        </p:txBody>
      </p:sp>
      <p:sp>
        <p:nvSpPr>
          <p:cNvPr id="7" name="Rectangle 2"/>
          <p:cNvSpPr>
            <a:spLocks noGrp="1" noChangeArrowheads="1"/>
          </p:cNvSpPr>
          <p:nvPr>
            <p:ph type="title"/>
          </p:nvPr>
        </p:nvSpPr>
        <p:spPr>
          <a:xfrm>
            <a:off x="0" y="0"/>
            <a:ext cx="9144000" cy="1524000"/>
          </a:xfrm>
        </p:spPr>
        <p:txBody>
          <a:bodyPr/>
          <a:lstStyle/>
          <a:p>
            <a:r>
              <a:rPr lang="nl-BE"/>
              <a:t>Example: </a:t>
            </a:r>
            <a:r>
              <a:rPr lang="nl-BE" smtClean="0"/>
              <a:t>physiology</a:t>
            </a:r>
            <a:endParaRPr lang="en-GB" dirty="0"/>
          </a:p>
        </p:txBody>
      </p:sp>
    </p:spTree>
    <p:extLst>
      <p:ext uri="{BB962C8B-B14F-4D97-AF65-F5344CB8AC3E}">
        <p14:creationId xmlns:p14="http://schemas.microsoft.com/office/powerpoint/2010/main" val="1980867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Content Placeholder 2"/>
          <p:cNvSpPr>
            <a:spLocks noGrp="1"/>
          </p:cNvSpPr>
          <p:nvPr>
            <p:ph idx="1"/>
          </p:nvPr>
        </p:nvSpPr>
        <p:spPr>
          <a:xfrm>
            <a:off x="457200" y="5410200"/>
            <a:ext cx="8229600" cy="715963"/>
          </a:xfrm>
        </p:spPr>
        <p:txBody>
          <a:bodyPr/>
          <a:lstStyle/>
          <a:p>
            <a:pPr marL="0" indent="0" algn="ctr" eaLnBrk="1" hangingPunct="1">
              <a:buFont typeface="Arial" pitchFamily="34" charset="0"/>
              <a:buNone/>
            </a:pPr>
            <a:r>
              <a:rPr lang="en-GB" b="1" dirty="0" smtClean="0"/>
              <a:t>Virtual Physiological Human Ontologies</a:t>
            </a:r>
            <a:endParaRPr lang="en-GB" sz="2400" b="1" dirty="0" smtClean="0"/>
          </a:p>
        </p:txBody>
      </p:sp>
      <p:pic>
        <p:nvPicPr>
          <p:cNvPr id="504835" name="Picture 1" descr="onto_map_v3_a3a2.png"/>
          <p:cNvPicPr>
            <a:picLocks noChangeAspect="1"/>
          </p:cNvPicPr>
          <p:nvPr/>
        </p:nvPicPr>
        <p:blipFill>
          <a:blip r:embed="rId2">
            <a:extLst>
              <a:ext uri="{28A0092B-C50C-407E-A947-70E740481C1C}">
                <a14:useLocalDpi xmlns:a14="http://schemas.microsoft.com/office/drawing/2010/main" val="0"/>
              </a:ext>
            </a:extLst>
          </a:blip>
          <a:srcRect r="4375" b="34444"/>
          <a:stretch>
            <a:fillRect/>
          </a:stretch>
        </p:blipFill>
        <p:spPr bwMode="auto">
          <a:xfrm>
            <a:off x="-76200" y="152400"/>
            <a:ext cx="93154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4836" name="TextBox 4"/>
          <p:cNvSpPr txBox="1">
            <a:spLocks noChangeArrowheads="1"/>
          </p:cNvSpPr>
          <p:nvPr/>
        </p:nvSpPr>
        <p:spPr bwMode="auto">
          <a:xfrm>
            <a:off x="2133600" y="6248400"/>
            <a:ext cx="4854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0" fontAlgn="base" hangingPunct="0">
              <a:spcBef>
                <a:spcPct val="0"/>
              </a:spcBef>
              <a:spcAft>
                <a:spcPct val="0"/>
              </a:spcAft>
            </a:pPr>
            <a:r>
              <a:rPr lang="en-US" sz="2800" dirty="0">
                <a:solidFill>
                  <a:srgbClr val="000000"/>
                </a:solidFill>
              </a:rPr>
              <a:t>Bernard de Bono, ICBO 2011</a:t>
            </a:r>
          </a:p>
        </p:txBody>
      </p:sp>
    </p:spTree>
    <p:extLst>
      <p:ext uri="{BB962C8B-B14F-4D97-AF65-F5344CB8AC3E}">
        <p14:creationId xmlns:p14="http://schemas.microsoft.com/office/powerpoint/2010/main" val="69950539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858" name="Picture 1" descr="physiology_2bc_kideny_scenario.png"/>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0" y="66675"/>
            <a:ext cx="9144000" cy="672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5859" name="TextBox 2"/>
          <p:cNvSpPr txBox="1">
            <a:spLocks noChangeArrowheads="1"/>
          </p:cNvSpPr>
          <p:nvPr/>
        </p:nvSpPr>
        <p:spPr bwMode="auto">
          <a:xfrm>
            <a:off x="2133600" y="5770563"/>
            <a:ext cx="4854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000000"/>
                </a:solidFill>
              </a:rPr>
              <a:t>Compartments </a:t>
            </a:r>
          </a:p>
          <a:p>
            <a:pPr algn="ctr" eaLnBrk="0" fontAlgn="base" hangingPunct="0">
              <a:spcBef>
                <a:spcPct val="0"/>
              </a:spcBef>
              <a:spcAft>
                <a:spcPct val="0"/>
              </a:spcAft>
            </a:pPr>
            <a:r>
              <a:rPr lang="en-US" sz="2800" dirty="0">
                <a:solidFill>
                  <a:srgbClr val="000000"/>
                </a:solidFill>
              </a:rPr>
              <a:t>Bernard de Bono, ICBO 2011</a:t>
            </a:r>
          </a:p>
        </p:txBody>
      </p:sp>
    </p:spTree>
    <p:extLst>
      <p:ext uri="{BB962C8B-B14F-4D97-AF65-F5344CB8AC3E}">
        <p14:creationId xmlns:p14="http://schemas.microsoft.com/office/powerpoint/2010/main" val="102222061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882" name="Picture 2" descr="Segmen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6883" name="TextBox 3"/>
          <p:cNvSpPr txBox="1">
            <a:spLocks noChangeArrowheads="1"/>
          </p:cNvSpPr>
          <p:nvPr/>
        </p:nvSpPr>
        <p:spPr bwMode="auto">
          <a:xfrm>
            <a:off x="2168525" y="5903913"/>
            <a:ext cx="48545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US" sz="2800" dirty="0">
                <a:solidFill>
                  <a:srgbClr val="000000"/>
                </a:solidFill>
              </a:rPr>
              <a:t>Connections</a:t>
            </a:r>
            <a:br>
              <a:rPr lang="en-US" sz="2800" dirty="0">
                <a:solidFill>
                  <a:srgbClr val="000000"/>
                </a:solidFill>
              </a:rPr>
            </a:br>
            <a:r>
              <a:rPr lang="en-US" sz="2800" dirty="0">
                <a:solidFill>
                  <a:srgbClr val="000000"/>
                </a:solidFill>
              </a:rPr>
              <a:t>Bernard de Bono, ICBO 2011</a:t>
            </a:r>
          </a:p>
        </p:txBody>
      </p:sp>
    </p:spTree>
    <p:extLst>
      <p:ext uri="{BB962C8B-B14F-4D97-AF65-F5344CB8AC3E}">
        <p14:creationId xmlns:p14="http://schemas.microsoft.com/office/powerpoint/2010/main" val="420426071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1717</Words>
  <Application>Microsoft Office PowerPoint</Application>
  <PresentationFormat>On-screen Show (4:3)</PresentationFormat>
  <Paragraphs>243</Paragraphs>
  <Slides>53</Slides>
  <Notes>18</Notes>
  <HiddenSlides>1</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53</vt:i4>
      </vt:variant>
    </vt:vector>
  </HeadingPairs>
  <TitlesOfParts>
    <vt:vector size="60" baseType="lpstr">
      <vt:lpstr>Office Theme</vt:lpstr>
      <vt:lpstr>1_Office Theme</vt:lpstr>
      <vt:lpstr>Default Design</vt:lpstr>
      <vt:lpstr>9_Default Design</vt:lpstr>
      <vt:lpstr>12_Default Design</vt:lpstr>
      <vt:lpstr>11_Default Design</vt:lpstr>
      <vt:lpstr>Bitmap Image</vt:lpstr>
      <vt:lpstr>Space, Time, BFO</vt:lpstr>
      <vt:lpstr>Proposal re Patterns</vt:lpstr>
      <vt:lpstr>RCC (Region Connection Calculus)</vt:lpstr>
      <vt:lpstr>objects occupy space – they are located in BFO: spatial regions</vt:lpstr>
      <vt:lpstr>Example: joint anatomy</vt:lpstr>
      <vt:lpstr>Example: physiology</vt:lpstr>
      <vt:lpstr>PowerPoint Presentation</vt:lpstr>
      <vt:lpstr>PowerPoint Presentation</vt:lpstr>
      <vt:lpstr>PowerPoint Presentation</vt:lpstr>
      <vt:lpstr>PowerPoint Presentation</vt:lpstr>
      <vt:lpstr>The Allen Interval Calculus</vt:lpstr>
      <vt:lpstr>Processes take time: they are located in BFO:temporal regions</vt:lpstr>
      <vt:lpstr>How to deal with shapes?</vt:lpstr>
      <vt:lpstr>How to deal with shapes?</vt:lpstr>
      <vt:lpstr>PowerPoint Presentation</vt:lpstr>
      <vt:lpstr>PowerPoint Presentation</vt:lpstr>
      <vt:lpstr>Why are sites needed in addition to 3-D spatial regions?</vt:lpstr>
      <vt:lpstr>In BFO 2.0 focus is on fiat boundaries </vt:lpstr>
      <vt:lpstr>Continuant boundaries go together with (0-,1-, and 2-D) spatial regions</vt:lpstr>
      <vt:lpstr>as sites go together with 3-D spatial regions</vt:lpstr>
      <vt:lpstr>and material entities go together with 3-D spatial regions</vt:lpstr>
      <vt:lpstr>just as process boundaries go together with temporal instants</vt:lpstr>
      <vt:lpstr>so processes go together with temporal intervals</vt:lpstr>
      <vt:lpstr>Future work needed on boundaries and spatial and temporal regions</vt:lpstr>
      <vt:lpstr>Given a coordinate frame R</vt:lpstr>
      <vt:lpstr>History</vt:lpstr>
      <vt:lpstr>History</vt:lpstr>
      <vt:lpstr>Lives (for OGMS)</vt:lpstr>
      <vt:lpstr>PowerPoint Presentation</vt:lpstr>
      <vt:lpstr>BFO:history</vt:lpstr>
      <vt:lpstr>BFO:history</vt:lpstr>
      <vt:lpstr>PowerPoint Presentation</vt:lpstr>
      <vt:lpstr>PowerPoint Presentation</vt:lpstr>
      <vt:lpstr>Process profiles are non-full processes</vt:lpstr>
      <vt:lpstr>Elucidation ?</vt:lpstr>
      <vt:lpstr>A spinning top is simultaneously getting warmer</vt:lpstr>
      <vt:lpstr>Process profiles and the Davidsonian theory of events</vt:lpstr>
      <vt:lpstr>Process profiles and the role of standardized notations</vt:lpstr>
      <vt:lpstr>Process profiles and linguistics</vt:lpstr>
      <vt:lpstr>Are mental processes process profiles?</vt:lpstr>
      <vt:lpstr> Q: What is the measuring process by mental process profiles are measured?</vt:lpstr>
      <vt:lpstr>Process profiles and Zeno Vendler’s theory of actions</vt:lpstr>
      <vt:lpstr>PowerPoint Presentation</vt:lpstr>
      <vt:lpstr>PowerPoint Presentation</vt:lpstr>
      <vt:lpstr>Hutchinsonian niche dimensions</vt:lpstr>
      <vt:lpstr>Gigantic evolutionary hotel</vt:lpstr>
      <vt:lpstr>PowerPoint Presentation</vt:lpstr>
      <vt:lpstr>PowerPoint Presentation</vt:lpstr>
      <vt:lpstr>How to deal with the Hutchinsonian niche in BFO terms?</vt:lpstr>
      <vt:lpstr>PowerPoint Presentation</vt:lpstr>
      <vt:lpstr>PowerPoint Presentation</vt:lpstr>
      <vt:lpstr>ph ⨯ temperature ⨯ time ⨯ space  </vt:lpstr>
      <vt:lpstr>Needed for the future</vt:lpstr>
    </vt:vector>
  </TitlesOfParts>
  <Company>SUNY Campus Agreement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phismithApril2</dc:creator>
  <cp:lastModifiedBy>phismithApril2</cp:lastModifiedBy>
  <cp:revision>11</cp:revision>
  <dcterms:created xsi:type="dcterms:W3CDTF">2013-05-14T17:05:23Z</dcterms:created>
  <dcterms:modified xsi:type="dcterms:W3CDTF">2013-05-14T20:09:59Z</dcterms:modified>
</cp:coreProperties>
</file>