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23"/>
  </p:notesMasterIdLst>
  <p:sldIdLst>
    <p:sldId id="265" r:id="rId2"/>
    <p:sldId id="285" r:id="rId3"/>
    <p:sldId id="267" r:id="rId4"/>
    <p:sldId id="282" r:id="rId5"/>
    <p:sldId id="268" r:id="rId6"/>
    <p:sldId id="269" r:id="rId7"/>
    <p:sldId id="272" r:id="rId8"/>
    <p:sldId id="302" r:id="rId9"/>
    <p:sldId id="270" r:id="rId10"/>
    <p:sldId id="273" r:id="rId11"/>
    <p:sldId id="295" r:id="rId12"/>
    <p:sldId id="283" r:id="rId13"/>
    <p:sldId id="275" r:id="rId14"/>
    <p:sldId id="278" r:id="rId15"/>
    <p:sldId id="301" r:id="rId16"/>
    <p:sldId id="296" r:id="rId17"/>
    <p:sldId id="297" r:id="rId18"/>
    <p:sldId id="298" r:id="rId19"/>
    <p:sldId id="300" r:id="rId20"/>
    <p:sldId id="299"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90" autoAdjust="0"/>
  </p:normalViewPr>
  <p:slideViewPr>
    <p:cSldViewPr snapToObjects="1">
      <p:cViewPr>
        <p:scale>
          <a:sx n="47" d="100"/>
          <a:sy n="47" d="100"/>
        </p:scale>
        <p:origin x="-196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71940-93D2-0740-B779-9D4E9E6B498A}" type="datetimeFigureOut">
              <a:rPr lang="en-US" smtClean="0"/>
              <a:pPr/>
              <a:t>10/5/2011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0B558-6770-404F-A0F7-C0D798396595}" type="slidenum">
              <a:rPr lang="en-US" smtClean="0"/>
              <a:pPr/>
              <a:t>‹#›</a:t>
            </a:fld>
            <a:endParaRPr lang="en-US"/>
          </a:p>
        </p:txBody>
      </p:sp>
    </p:spTree>
    <p:extLst>
      <p:ext uri="{BB962C8B-B14F-4D97-AF65-F5344CB8AC3E}">
        <p14:creationId xmlns:p14="http://schemas.microsoft.com/office/powerpoint/2010/main" val="24155583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C00B558-6770-404F-A0F7-C0D7983965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Bottom-up ontology construction</a:t>
            </a:r>
          </a:p>
          <a:p>
            <a:pPr>
              <a:buFont typeface="Arial" pitchFamily="34" charset="0"/>
              <a:buChar char="•"/>
            </a:pPr>
            <a:r>
              <a:rPr lang="en-US" sz="1200" dirty="0" smtClean="0"/>
              <a:t> Multiple participants can edit the ontology instantly.</a:t>
            </a:r>
          </a:p>
          <a:p>
            <a:pPr>
              <a:buFont typeface="Arial" pitchFamily="34" charset="0"/>
              <a:buChar char="•"/>
            </a:pPr>
            <a:r>
              <a:rPr lang="en-US" sz="1200" dirty="0" smtClean="0"/>
              <a:t> Control of content is done after edits are made based on the merit of the content, rather than by blessing a select few known individuals</a:t>
            </a:r>
          </a:p>
          <a:p>
            <a:pPr>
              <a:buFont typeface="Arial" pitchFamily="34" charset="0"/>
              <a:buChar char="•"/>
            </a:pPr>
            <a:r>
              <a:rPr lang="en-US" sz="1200" dirty="0" smtClean="0"/>
              <a:t> Semantics are limited to what is convenient for the domain.</a:t>
            </a:r>
          </a:p>
          <a:p>
            <a:pPr>
              <a:buFont typeface="Arial" pitchFamily="34" charset="0"/>
              <a:buChar char="•"/>
            </a:pPr>
            <a:r>
              <a:rPr lang="en-US" sz="1200" dirty="0" smtClean="0"/>
              <a:t> Not a replacement for top-down construction, but sometimes necessary to increase flexibility and accessibility for non-</a:t>
            </a:r>
            <a:r>
              <a:rPr lang="en-US" sz="1200" dirty="0" err="1" smtClean="0"/>
              <a:t>ontologist</a:t>
            </a:r>
            <a:r>
              <a:rPr lang="en-US" sz="1200" dirty="0" smtClean="0"/>
              <a:t> domain experts</a:t>
            </a:r>
          </a:p>
          <a:p>
            <a:pPr>
              <a:buFont typeface="Arial" pitchFamily="34" charset="0"/>
              <a:buChar char="•"/>
            </a:pPr>
            <a:r>
              <a:rPr lang="en-US" sz="1200" dirty="0" smtClean="0"/>
              <a:t> Necessary when domain has: large corpus, no formal categories, unstable entities, unrestricted entities, no clear edges</a:t>
            </a:r>
          </a:p>
          <a:p>
            <a:pPr>
              <a:buFont typeface="Arial" pitchFamily="34" charset="0"/>
              <a:buChar char="•"/>
            </a:pPr>
            <a:r>
              <a:rPr lang="en-US" sz="1200" dirty="0" smtClean="0"/>
              <a:t> Necessary when participants are: uncoordinated users, amateur users, naïve catalogers, people without authoritative source of judgment.</a:t>
            </a:r>
          </a:p>
          <a:p>
            <a:pPr>
              <a:buFont typeface="Arial" pitchFamily="34" charset="0"/>
              <a:buChar char="•"/>
            </a:pPr>
            <a:r>
              <a:rPr lang="en-US" sz="1200" dirty="0" smtClean="0"/>
              <a:t> Neuroscience is a domain that is less formal and neuroscientists are participants that are more uncoordinated</a:t>
            </a:r>
          </a:p>
          <a:p>
            <a:endParaRPr lang="en-US" dirty="0"/>
          </a:p>
        </p:txBody>
      </p:sp>
      <p:sp>
        <p:nvSpPr>
          <p:cNvPr id="4" name="Slide Number Placeholder 3"/>
          <p:cNvSpPr>
            <a:spLocks noGrp="1"/>
          </p:cNvSpPr>
          <p:nvPr>
            <p:ph type="sldNum" sz="quarter" idx="10"/>
          </p:nvPr>
        </p:nvSpPr>
        <p:spPr/>
        <p:txBody>
          <a:bodyPr/>
          <a:lstStyle/>
          <a:p>
            <a:fld id="{CC00B558-6770-404F-A0F7-C0D79839659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envision </a:t>
            </a: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as the main entry point for the broader community to access, annotate, edit and enhance the core NIFSTD content. The peer-reviewed contributions in the media wiki are later implanted in formal OWL modules.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the properties in </a:t>
            </a: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are meant for easier interpretation, the restrictions in NIFSTD are usually based on rigorous OBO-RO standard relations. For example, the property ‘soma located in’ is translated as ‘Neuron X’ </a:t>
            </a:r>
            <a:r>
              <a:rPr lang="en-US" sz="1200" kern="1200" dirty="0" err="1" smtClean="0">
                <a:solidFill>
                  <a:schemeClr val="tx1"/>
                </a:solidFill>
                <a:latin typeface="+mn-lt"/>
                <a:ea typeface="+mn-ea"/>
                <a:cs typeface="+mn-cs"/>
              </a:rPr>
              <a:t>has_part</a:t>
            </a:r>
            <a:r>
              <a:rPr lang="en-US" sz="1200" kern="1200" dirty="0" smtClean="0">
                <a:solidFill>
                  <a:schemeClr val="tx1"/>
                </a:solidFill>
                <a:latin typeface="+mn-lt"/>
                <a:ea typeface="+mn-ea"/>
                <a:cs typeface="+mn-cs"/>
              </a:rPr>
              <a:t> some (‘Soma’ and (</a:t>
            </a:r>
            <a:r>
              <a:rPr lang="en-US" sz="1200" kern="1200" dirty="0" err="1" smtClean="0">
                <a:solidFill>
                  <a:schemeClr val="tx1"/>
                </a:solidFill>
                <a:latin typeface="+mn-lt"/>
                <a:ea typeface="+mn-ea"/>
                <a:cs typeface="+mn-cs"/>
              </a:rPr>
              <a:t>part_of</a:t>
            </a:r>
            <a:r>
              <a:rPr lang="en-US" sz="1200" kern="1200" dirty="0" smtClean="0">
                <a:solidFill>
                  <a:schemeClr val="tx1"/>
                </a:solidFill>
                <a:latin typeface="+mn-lt"/>
                <a:ea typeface="+mn-ea"/>
                <a:cs typeface="+mn-cs"/>
              </a:rPr>
              <a:t> some ‘Brain region Y’)) in NIFSTD. </a:t>
            </a:r>
          </a:p>
        </p:txBody>
      </p:sp>
      <p:sp>
        <p:nvSpPr>
          <p:cNvPr id="4" name="Slide Number Placeholder 3"/>
          <p:cNvSpPr>
            <a:spLocks noGrp="1"/>
          </p:cNvSpPr>
          <p:nvPr>
            <p:ph type="sldNum" sz="quarter" idx="10"/>
          </p:nvPr>
        </p:nvSpPr>
        <p:spPr/>
        <p:txBody>
          <a:bodyPr/>
          <a:lstStyle/>
          <a:p>
            <a:fld id="{CC00B558-6770-404F-A0F7-C0D79839659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indent="274320">
              <a:spcBef>
                <a:spcPts val="0"/>
              </a:spcBef>
              <a:defRPr/>
            </a:pPr>
            <a:r>
              <a:rPr lang="en-US" sz="1200" kern="1200" dirty="0" smtClean="0">
                <a:solidFill>
                  <a:schemeClr val="tx1"/>
                </a:solidFill>
                <a:latin typeface="+mn-lt"/>
                <a:ea typeface="+mn-ea"/>
                <a:cs typeface="+mn-cs"/>
              </a:rPr>
              <a:t>NIFSTD is primarily available in OWL format and can be loaded through Protégé [7] or similar OWL editing tools. It is also viewable through NCBO </a:t>
            </a:r>
            <a:r>
              <a:rPr lang="en-US" sz="1200" kern="1200" dirty="0" err="1" smtClean="0">
                <a:solidFill>
                  <a:schemeClr val="tx1"/>
                </a:solidFill>
                <a:latin typeface="+mn-lt"/>
                <a:ea typeface="+mn-ea"/>
                <a:cs typeface="+mn-cs"/>
              </a:rPr>
              <a:t>BioPortal</a:t>
            </a:r>
            <a:r>
              <a:rPr lang="en-US" sz="1200" kern="1200" dirty="0" smtClean="0">
                <a:solidFill>
                  <a:schemeClr val="tx1"/>
                </a:solidFill>
                <a:latin typeface="+mn-lt"/>
                <a:ea typeface="+mn-ea"/>
                <a:cs typeface="+mn-cs"/>
              </a:rPr>
              <a:t> [12]. Within NIF, NIFSTD is served through an ontology management system called </a:t>
            </a:r>
            <a:r>
              <a:rPr lang="en-US" sz="1200" kern="1200" dirty="0" err="1" smtClean="0">
                <a:solidFill>
                  <a:schemeClr val="tx1"/>
                </a:solidFill>
                <a:latin typeface="+mn-lt"/>
                <a:ea typeface="+mn-ea"/>
                <a:cs typeface="+mn-cs"/>
              </a:rPr>
              <a:t>OntoQuest</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OntoQuest</a:t>
            </a:r>
            <a:r>
              <a:rPr lang="en-US" sz="1200" kern="1200" dirty="0" smtClean="0">
                <a:solidFill>
                  <a:schemeClr val="tx1"/>
                </a:solidFill>
                <a:latin typeface="+mn-lt"/>
                <a:ea typeface="+mn-ea"/>
                <a:cs typeface="+mn-cs"/>
              </a:rPr>
              <a:t> generates an OWL-compliant relational schema and implements various ontological graph search algorithms for navigating, term searching and expanding query terms based on their logical restrictions for the NIF search portal. It also provides web services [8] to extract ontology contents. NIFSTD is also available in RDF and has a SPARQL endpoint [9]. </a:t>
            </a:r>
            <a:endParaRPr lang="en-US" dirty="0"/>
          </a:p>
        </p:txBody>
      </p:sp>
      <p:sp>
        <p:nvSpPr>
          <p:cNvPr id="4" name="Slide Number Placeholder 3"/>
          <p:cNvSpPr>
            <a:spLocks noGrp="1"/>
          </p:cNvSpPr>
          <p:nvPr>
            <p:ph type="sldNum" sz="quarter" idx="10"/>
          </p:nvPr>
        </p:nvSpPr>
        <p:spPr/>
        <p:txBody>
          <a:bodyPr/>
          <a:lstStyle/>
          <a:p>
            <a:fld id="{3CB90E4D-DE58-426C-BB6D-7434492F38F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Here is a list of Efforts that have used NIFSTD. They have extended</a:t>
            </a:r>
            <a:r>
              <a:rPr lang="en-US" baseline="0" dirty="0" smtClean="0"/>
              <a:t> their project based on </a:t>
            </a:r>
            <a:r>
              <a:rPr lang="en-US" baseline="0" dirty="0" err="1" smtClean="0"/>
              <a:t>Nifstd</a:t>
            </a:r>
            <a:r>
              <a:rPr lang="en-US" baseline="0" dirty="0" smtClean="0"/>
              <a:t> core modules and sometimes  enhanced NIFTD through their contributions</a:t>
            </a:r>
            <a:r>
              <a:rPr lang="en-US" dirty="0" smtClean="0"/>
              <a:t>:</a:t>
            </a:r>
          </a:p>
          <a:p>
            <a:endParaRPr lang="en-US" dirty="0" smtClean="0"/>
          </a:p>
          <a:p>
            <a:r>
              <a:rPr lang="en-US" dirty="0" smtClean="0"/>
              <a:t>    * </a:t>
            </a:r>
            <a:r>
              <a:rPr lang="en-US" dirty="0" err="1" smtClean="0"/>
              <a:t>NeuroPsyGrid</a:t>
            </a:r>
            <a:r>
              <a:rPr lang="en-US" dirty="0" smtClean="0"/>
              <a:t>: http://</a:t>
            </a:r>
            <a:r>
              <a:rPr lang="en-US" dirty="0" err="1" smtClean="0"/>
              <a:t>www.neuropsygrid.org</a:t>
            </a:r>
            <a:endParaRPr lang="en-US" dirty="0" smtClean="0"/>
          </a:p>
          <a:p>
            <a:r>
              <a:rPr lang="en-US" dirty="0" smtClean="0"/>
              <a:t>    * NDAR: http://</a:t>
            </a:r>
            <a:r>
              <a:rPr lang="en-US" dirty="0" err="1" smtClean="0"/>
              <a:t>ndar.nih.gov</a:t>
            </a:r>
            <a:endParaRPr lang="en-US" dirty="0" smtClean="0"/>
          </a:p>
          <a:p>
            <a:r>
              <a:rPr lang="en-US" dirty="0" smtClean="0"/>
              <a:t>    * Disease Phenotype Ontology: http://</a:t>
            </a:r>
            <a:r>
              <a:rPr lang="en-US" dirty="0" err="1" smtClean="0"/>
              <a:t>openccdb.org/wiki/index.php/Disease_Ontology</a:t>
            </a:r>
            <a:endParaRPr lang="en-US" dirty="0" smtClean="0"/>
          </a:p>
          <a:p>
            <a:endParaRPr lang="en-US" dirty="0"/>
          </a:p>
        </p:txBody>
      </p:sp>
      <p:sp>
        <p:nvSpPr>
          <p:cNvPr id="4" name="Slide Number Placeholder 3"/>
          <p:cNvSpPr>
            <a:spLocks noGrp="1"/>
          </p:cNvSpPr>
          <p:nvPr>
            <p:ph type="sldNum" sz="quarter" idx="10"/>
          </p:nvPr>
        </p:nvSpPr>
        <p:spPr/>
        <p:txBody>
          <a:bodyPr/>
          <a:lstStyle/>
          <a:p>
            <a:fld id="{CC00B558-6770-404F-A0F7-C0D79839659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NIFSTD</a:t>
            </a:r>
            <a:r>
              <a:rPr lang="en-US" baseline="0" dirty="0" smtClean="0"/>
              <a:t> and PATO </a:t>
            </a:r>
            <a:r>
              <a:rPr lang="en-US" baseline="0" dirty="0" err="1" smtClean="0"/>
              <a:t>ontologies</a:t>
            </a:r>
            <a:r>
              <a:rPr lang="en-US" baseline="0" dirty="0" smtClean="0"/>
              <a:t> served as building blocks to build a phenotype model</a:t>
            </a:r>
          </a:p>
          <a:p>
            <a:pPr>
              <a:buFontTx/>
              <a:buChar char="-"/>
            </a:pPr>
            <a:r>
              <a:rPr lang="en-US" baseline="0" dirty="0" smtClean="0"/>
              <a:t> PATO is an ontology of qualities that can be combined with any ontological entity to provide a formal description of phenotype</a:t>
            </a:r>
          </a:p>
          <a:p>
            <a:pPr>
              <a:buFontTx/>
              <a:buChar char="-"/>
            </a:pPr>
            <a:r>
              <a:rPr lang="en-US" baseline="0" dirty="0" smtClean="0"/>
              <a:t> these </a:t>
            </a:r>
            <a:r>
              <a:rPr lang="en-US" baseline="0" dirty="0" err="1" smtClean="0"/>
              <a:t>ontologies</a:t>
            </a:r>
            <a:r>
              <a:rPr lang="en-US" baseline="0" dirty="0" smtClean="0"/>
              <a:t> provide relationships between neuroscience related terms</a:t>
            </a:r>
          </a:p>
          <a:p>
            <a:pPr>
              <a:buFontTx/>
              <a:buChar char="-"/>
            </a:pPr>
            <a:r>
              <a:rPr lang="en-US" baseline="0" dirty="0" smtClean="0"/>
              <a:t> provide a structure to qualities and allow related qualities to show relationships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C00B558-6770-404F-A0F7-C0D798396595}"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level depiction</a:t>
            </a:r>
            <a:r>
              <a:rPr lang="en-US" baseline="0" dirty="0" smtClean="0"/>
              <a:t> of NDPO phenotype model.</a:t>
            </a:r>
            <a:endParaRPr lang="en-US" dirty="0"/>
          </a:p>
        </p:txBody>
      </p:sp>
      <p:sp>
        <p:nvSpPr>
          <p:cNvPr id="4" name="Slide Number Placeholder 3"/>
          <p:cNvSpPr>
            <a:spLocks noGrp="1"/>
          </p:cNvSpPr>
          <p:nvPr>
            <p:ph type="sldNum" sz="quarter" idx="10"/>
          </p:nvPr>
        </p:nvSpPr>
        <p:spPr/>
        <p:txBody>
          <a:bodyPr/>
          <a:lstStyle/>
          <a:p>
            <a:fld id="{CC00B558-6770-404F-A0F7-C0D798396595}"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latin typeface="+mn-lt"/>
                <a:ea typeface="+mn-ea"/>
                <a:cs typeface="+mn-cs"/>
              </a:rPr>
              <a:t>Structured phenotype description (boxes) derived from imaging data stored in the CCDB (Accession #: MP6333).</a:t>
            </a:r>
            <a:r>
              <a:rPr lang="en-US" sz="1200" i="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The corresponding image is shown on the left.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Each of the classes are derived from the NIFSTD </a:t>
            </a:r>
            <a:r>
              <a:rPr lang="en-US" sz="1200" i="0" kern="1200" dirty="0" err="1" smtClean="0">
                <a:solidFill>
                  <a:schemeClr val="tx1"/>
                </a:solidFill>
                <a:latin typeface="+mn-lt"/>
                <a:ea typeface="+mn-ea"/>
                <a:cs typeface="+mn-cs"/>
              </a:rPr>
              <a:t>ontologies</a:t>
            </a:r>
            <a:r>
              <a:rPr lang="en-US" sz="1200" i="0" kern="1200" dirty="0" smtClean="0">
                <a:solidFill>
                  <a:schemeClr val="tx1"/>
                </a:solidFill>
                <a:latin typeface="+mn-lt"/>
                <a:ea typeface="+mn-ea"/>
                <a:cs typeface="+mn-cs"/>
              </a:rPr>
              <a:t>.</a:t>
            </a:r>
            <a:endParaRPr lang="en-US" i="0" dirty="0"/>
          </a:p>
        </p:txBody>
      </p:sp>
      <p:sp>
        <p:nvSpPr>
          <p:cNvPr id="4" name="Slide Number Placeholder 3"/>
          <p:cNvSpPr>
            <a:spLocks noGrp="1"/>
          </p:cNvSpPr>
          <p:nvPr>
            <p:ph type="sldNum" sz="quarter" idx="10"/>
          </p:nvPr>
        </p:nvSpPr>
        <p:spPr/>
        <p:txBody>
          <a:bodyPr/>
          <a:lstStyle/>
          <a:p>
            <a:fld id="{CC00B558-6770-404F-A0F7-C0D79839659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The entire phenotype is recorded as a series of phenotypic</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statements, each depicted as a relationship between two classes.</a:t>
            </a:r>
          </a:p>
          <a:p>
            <a:endParaRPr lang="en-US" dirty="0"/>
          </a:p>
        </p:txBody>
      </p:sp>
      <p:sp>
        <p:nvSpPr>
          <p:cNvPr id="4" name="Slide Number Placeholder 3"/>
          <p:cNvSpPr>
            <a:spLocks noGrp="1"/>
          </p:cNvSpPr>
          <p:nvPr>
            <p:ph type="sldNum" sz="quarter" idx="10"/>
          </p:nvPr>
        </p:nvSpPr>
        <p:spPr/>
        <p:txBody>
          <a:bodyPr/>
          <a:lstStyle/>
          <a:p>
            <a:fld id="{CC00B558-6770-404F-A0F7-C0D798396595}"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90E4D-DE58-426C-BB6D-7434492F38F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A7F9224-6A70-2C41-9822-95670E67810C}" type="slidenum">
              <a:rPr lang="en-US">
                <a:latin typeface="Times" charset="0"/>
                <a:ea typeface="Osaka" charset="-128"/>
                <a:cs typeface="Osaka" charset="-128"/>
              </a:rPr>
              <a:pPr/>
              <a:t>2</a:t>
            </a:fld>
            <a:endParaRPr lang="en-US">
              <a:latin typeface="Times" charset="0"/>
              <a:ea typeface="Osaka" charset="-128"/>
              <a:cs typeface="Osaka" charset="-128"/>
            </a:endParaRPr>
          </a:p>
        </p:txBody>
      </p:sp>
      <p:sp>
        <p:nvSpPr>
          <p:cNvPr id="2253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200" kern="1200" dirty="0" smtClean="0">
              <a:solidFill>
                <a:schemeClr val="tx1"/>
              </a:solidFill>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90E4D-DE58-426C-BB6D-7434492F38F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 </a:t>
            </a:r>
            <a:r>
              <a:rPr lang="en-US" sz="1200" kern="1200" baseline="0" dirty="0" smtClean="0">
                <a:solidFill>
                  <a:schemeClr val="tx1"/>
                </a:solidFill>
                <a:latin typeface="+mn-lt"/>
                <a:ea typeface="+mn-ea"/>
                <a:cs typeface="+mn-cs"/>
              </a:rPr>
              <a:t>included this slide just to show that </a:t>
            </a:r>
            <a:r>
              <a:rPr lang="en-US" sz="1200" kern="1200" dirty="0" smtClean="0">
                <a:solidFill>
                  <a:schemeClr val="tx1"/>
                </a:solidFill>
                <a:latin typeface="+mn-lt"/>
                <a:ea typeface="+mn-ea"/>
                <a:cs typeface="+mn-cs"/>
              </a:rPr>
              <a:t>wherever possible, we reuse existing available knowledge sources, terminologies and </a:t>
            </a:r>
            <a:r>
              <a:rPr lang="en-US" sz="1200" kern="1200" dirty="0" err="1" smtClean="0">
                <a:solidFill>
                  <a:schemeClr val="tx1"/>
                </a:solidFill>
                <a:latin typeface="+mn-lt"/>
                <a:ea typeface="+mn-ea"/>
                <a:cs typeface="+mn-cs"/>
              </a:rPr>
              <a:t>ontologies</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CC00B558-6770-404F-A0F7-C0D79839659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90E4D-DE58-426C-BB6D-7434492F38F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is an example, that would hopefully illustrates the strengths and usefulness of having our ontology. </a:t>
            </a:r>
          </a:p>
          <a:p>
            <a:r>
              <a:rPr lang="en-US" sz="1200" kern="1200" dirty="0" smtClean="0">
                <a:solidFill>
                  <a:schemeClr val="tx1"/>
                </a:solidFill>
                <a:latin typeface="+mn-lt"/>
                <a:ea typeface="+mn-ea"/>
                <a:cs typeface="+mn-cs"/>
              </a:rPr>
              <a:t>NIFSTD</a:t>
            </a:r>
            <a:r>
              <a:rPr lang="en-US" sz="1200" kern="1200" baseline="0" dirty="0" smtClean="0">
                <a:solidFill>
                  <a:schemeClr val="tx1"/>
                </a:solidFill>
                <a:latin typeface="+mn-lt"/>
                <a:ea typeface="+mn-ea"/>
                <a:cs typeface="+mn-cs"/>
              </a:rPr>
              <a:t> has </a:t>
            </a:r>
            <a:r>
              <a:rPr lang="en-US" sz="1200" kern="1200" dirty="0" smtClean="0">
                <a:solidFill>
                  <a:schemeClr val="tx1"/>
                </a:solidFill>
                <a:latin typeface="+mn-lt"/>
                <a:ea typeface="+mn-ea"/>
                <a:cs typeface="+mn-cs"/>
              </a:rPr>
              <a:t>various neuron types with an asserted simple hierarchy within the NIF-Cell module (here</a:t>
            </a:r>
            <a:r>
              <a:rPr lang="en-US" sz="1200" kern="1200" baseline="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an example with five neuron types). However, we assert various logical restrictions about these neurons.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B90E4D-DE58-426C-BB6D-7434492F38F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Having the defined classes enabled us to have useful concept-based queries through the NIF search interface.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example, while searching for ‘</a:t>
            </a:r>
            <a:r>
              <a:rPr lang="en-US" sz="1200" kern="1200" dirty="0" err="1" smtClean="0">
                <a:solidFill>
                  <a:schemeClr val="tx1"/>
                </a:solidFill>
                <a:latin typeface="+mn-lt"/>
                <a:ea typeface="+mn-ea"/>
                <a:cs typeface="+mn-cs"/>
              </a:rPr>
              <a:t>GABAergic</a:t>
            </a:r>
            <a:r>
              <a:rPr lang="en-US" sz="1200" kern="1200" dirty="0" smtClean="0">
                <a:solidFill>
                  <a:schemeClr val="tx1"/>
                </a:solidFill>
                <a:latin typeface="+mn-lt"/>
                <a:ea typeface="+mn-ea"/>
                <a:cs typeface="+mn-cs"/>
              </a:rPr>
              <a:t> neuron’, the system recognizes the term as ‘defined’ from the ontology, and looks for any neuron that has GABA as a neurotransmitter (instead of the lexical match of the search term like in Google) and enhances the query over those inferred list of neurons. </a:t>
            </a:r>
          </a:p>
          <a:p>
            <a:endParaRPr lang="en-US" dirty="0"/>
          </a:p>
        </p:txBody>
      </p:sp>
      <p:sp>
        <p:nvSpPr>
          <p:cNvPr id="4" name="Slide Number Placeholder 3"/>
          <p:cNvSpPr>
            <a:spLocks noGrp="1"/>
          </p:cNvSpPr>
          <p:nvPr>
            <p:ph type="sldNum" sz="quarter" idx="10"/>
          </p:nvPr>
        </p:nvSpPr>
        <p:spPr/>
        <p:txBody>
          <a:bodyPr/>
          <a:lstStyle/>
          <a:p>
            <a:fld id="{3CB90E4D-DE58-426C-BB6D-7434492F38F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key feature of the current NIFSTD is the inclusion and enrichment of various  set of defined classes to infer useful classification of neurons and molecules.</a:t>
            </a:r>
            <a:r>
              <a:rPr lang="en-US" dirty="0" smtClean="0"/>
              <a:t> </a:t>
            </a:r>
          </a:p>
        </p:txBody>
      </p:sp>
      <p:sp>
        <p:nvSpPr>
          <p:cNvPr id="4" name="Slide Number Placeholder 3"/>
          <p:cNvSpPr>
            <a:spLocks noGrp="1"/>
          </p:cNvSpPr>
          <p:nvPr>
            <p:ph type="sldNum" sz="quarter" idx="10"/>
          </p:nvPr>
        </p:nvSpPr>
        <p:spPr/>
        <p:txBody>
          <a:bodyPr/>
          <a:lstStyle/>
          <a:p>
            <a:fld id="{3CB90E4D-DE58-426C-BB6D-7434492F38F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of the largest roadblocks that we encountered during our ontology development was the lack of tools for domain experts to contribute their knowledge to NIFSTD.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bridge these</a:t>
            </a:r>
            <a:r>
              <a:rPr lang="en-US" sz="1200" kern="1200" baseline="0" dirty="0" smtClean="0">
                <a:solidFill>
                  <a:schemeClr val="tx1"/>
                </a:solidFill>
                <a:latin typeface="+mn-lt"/>
                <a:ea typeface="+mn-ea"/>
                <a:cs typeface="+mn-cs"/>
              </a:rPr>
              <a:t> gaps, </a:t>
            </a:r>
            <a:r>
              <a:rPr lang="en-US" sz="1200" kern="1200" dirty="0" smtClean="0">
                <a:solidFill>
                  <a:schemeClr val="tx1"/>
                </a:solidFill>
                <a:latin typeface="+mn-lt"/>
                <a:ea typeface="+mn-ea"/>
                <a:cs typeface="+mn-cs"/>
              </a:rPr>
              <a:t>NIF has created </a:t>
            </a: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(http://neurolex.org), a semantic wiki interface for the domain experts as an easy entry point to the NIFSTD contents. It has been extensively used in the area of neuronal cell types where NIF is working with a group of neuroscientists such as Gordon </a:t>
            </a:r>
            <a:r>
              <a:rPr lang="en-US" sz="1200" kern="1200" dirty="0" err="1" smtClean="0">
                <a:solidFill>
                  <a:schemeClr val="tx1"/>
                </a:solidFill>
                <a:latin typeface="+mn-lt"/>
                <a:ea typeface="+mn-ea"/>
                <a:cs typeface="+mn-cs"/>
              </a:rPr>
              <a:t>Shephard</a:t>
            </a:r>
            <a:r>
              <a:rPr lang="en-US" sz="1200" kern="1200" baseline="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Georgio</a:t>
            </a:r>
            <a:r>
              <a:rPr lang="en-US" sz="1200" kern="1200" dirty="0" smtClean="0">
                <a:solidFill>
                  <a:schemeClr val="tx1"/>
                </a:solidFill>
                <a:latin typeface="+mn-lt"/>
                <a:ea typeface="+mn-ea"/>
                <a:cs typeface="+mn-cs"/>
              </a:rPr>
              <a:t> Ascoli, to create a comprehensive list of neurons and their properties. </a:t>
            </a:r>
            <a:endParaRPr lang="en-US" dirty="0" smtClean="0"/>
          </a:p>
          <a:p>
            <a:endParaRPr lang="en-US" dirty="0"/>
          </a:p>
        </p:txBody>
      </p:sp>
      <p:sp>
        <p:nvSpPr>
          <p:cNvPr id="4" name="Slide Number Placeholder 3"/>
          <p:cNvSpPr>
            <a:spLocks noGrp="1"/>
          </p:cNvSpPr>
          <p:nvPr>
            <p:ph type="sldNum" sz="quarter" idx="10"/>
          </p:nvPr>
        </p:nvSpPr>
        <p:spPr/>
        <p:txBody>
          <a:bodyPr/>
          <a:lstStyle/>
          <a:p>
            <a:fld id="{3CB90E4D-DE58-426C-BB6D-7434492F38F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A8A91A-7801-5346-8CCA-51FE08F92824}" type="datetimeFigureOut">
              <a:rPr lang="en-US" smtClean="0"/>
              <a:pPr/>
              <a:t>10/5/2011</a:t>
            </a:fld>
            <a:endParaRPr lang="en-US"/>
          </a:p>
        </p:txBody>
      </p:sp>
      <p:sp>
        <p:nvSpPr>
          <p:cNvPr id="5" name="Footer Placeholder 4"/>
          <p:cNvSpPr>
            <a:spLocks noGrp="1"/>
          </p:cNvSpPr>
          <p:nvPr>
            <p:ph type="ftr" sz="quarter" idx="11"/>
          </p:nvPr>
        </p:nvSpPr>
        <p:spPr/>
        <p:txBody>
          <a:bodyPr/>
          <a:lstStyle/>
          <a:p>
            <a:r>
              <a:rPr lang="en-US" spc="200" dirty="0" smtClean="0">
                <a:solidFill>
                  <a:srgbClr val="605C4F"/>
                </a:solidFill>
                <a:effectLst>
                  <a:outerShdw blurRad="38100" dist="38100" dir="2700000" algn="tl">
                    <a:srgbClr val="000000">
                      <a:alpha val="43137"/>
                    </a:srgbClr>
                  </a:outerShdw>
                </a:effectLst>
                <a:latin typeface="078MKSDMediumCondensed" pitchFamily="2" charset="0"/>
              </a:rPr>
              <a:t>NEUROSCIENCE INFORMATION FRAMEWORK</a:t>
            </a:r>
          </a:p>
          <a:p>
            <a:endParaRPr lang="en-US" dirty="0"/>
          </a:p>
        </p:txBody>
      </p:sp>
      <p:sp>
        <p:nvSpPr>
          <p:cNvPr id="6" name="Slide Number Placeholder 5"/>
          <p:cNvSpPr>
            <a:spLocks noGrp="1"/>
          </p:cNvSpPr>
          <p:nvPr>
            <p:ph type="sldNum" sz="quarter" idx="12"/>
          </p:nvPr>
        </p:nvSpPr>
        <p:spPr/>
        <p:txBody>
          <a:bodyPr/>
          <a:lstStyle/>
          <a:p>
            <a:fld id="{8140BCD9-5D04-CF45-82A0-FF781A5692B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8A91A-7801-5346-8CCA-51FE08F92824}"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8A91A-7801-5346-8CCA-51FE08F92824}"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1"/>
            <a:ext cx="2133600" cy="365125"/>
          </a:xfrm>
          <a:prstGeom prst="rect">
            <a:avLst/>
          </a:prstGeom>
        </p:spPr>
        <p:txBody>
          <a:bodyPr/>
          <a:lstStyle>
            <a:lvl1pPr>
              <a:defRPr>
                <a:latin typeface="Arial" pitchFamily="32" charset="0"/>
                <a:ea typeface="Arial" pitchFamily="32" charset="0"/>
                <a:cs typeface="Arial" pitchFamily="32"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107" charset="0"/>
                <a:ea typeface="Arial" pitchFamily="32" charset="0"/>
                <a:cs typeface="Arial" pitchFamily="32" charset="0"/>
              </a:defRPr>
            </a:lvl1pPr>
          </a:lstStyle>
          <a:p>
            <a:pPr>
              <a:defRPr/>
            </a:pPr>
            <a:fld id="{2FD34264-ADD4-E043-A0C7-26983ADE4598}" type="slidenum">
              <a:rPr lang="en-US"/>
              <a:pPr>
                <a:defRPr/>
              </a:pPr>
              <a:t>‹#›</a:t>
            </a:fld>
            <a:endParaRPr 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8A91A-7801-5346-8CCA-51FE08F92824}" type="datetimeFigureOut">
              <a:rPr lang="en-US" smtClean="0"/>
              <a:pPr/>
              <a:t>10/5/2011</a:t>
            </a:fld>
            <a:endParaRPr lang="en-US" dirty="0"/>
          </a:p>
        </p:txBody>
      </p:sp>
      <p:sp>
        <p:nvSpPr>
          <p:cNvPr id="5" name="Footer Placeholder 4"/>
          <p:cNvSpPr>
            <a:spLocks noGrp="1"/>
          </p:cNvSpPr>
          <p:nvPr>
            <p:ph type="ftr" sz="quarter" idx="11"/>
          </p:nvPr>
        </p:nvSpPr>
        <p:spPr>
          <a:xfrm>
            <a:off x="3124200" y="6416675"/>
            <a:ext cx="3429000" cy="365125"/>
          </a:xfrm>
        </p:spPr>
        <p:txBody>
          <a:bodyPr/>
          <a:lstStyle/>
          <a:p>
            <a:r>
              <a:rPr lang="en-US" spc="200" dirty="0" smtClean="0">
                <a:solidFill>
                  <a:srgbClr val="605C4F"/>
                </a:solidFill>
                <a:effectLst>
                  <a:outerShdw blurRad="38100" dist="38100" dir="2700000" algn="tl">
                    <a:srgbClr val="000000">
                      <a:alpha val="43137"/>
                    </a:srgbClr>
                  </a:outerShdw>
                </a:effectLst>
                <a:latin typeface="078MKSDMediumCondensed" pitchFamily="2" charset="0"/>
              </a:rPr>
              <a:t>NEUROSCIENCE INFORMATION FRAMEWORK</a:t>
            </a:r>
          </a:p>
          <a:p>
            <a:endParaRPr lang="en-US" dirty="0"/>
          </a:p>
        </p:txBody>
      </p:sp>
      <p:sp>
        <p:nvSpPr>
          <p:cNvPr id="6" name="Slide Number Placeholder 5"/>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8A91A-7801-5346-8CCA-51FE08F92824}" type="datetimeFigureOut">
              <a:rPr lang="en-US" smtClean="0"/>
              <a:pPr/>
              <a:t>10/5/2011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A8A91A-7801-5346-8CCA-51FE08F92824}"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A8A91A-7801-5346-8CCA-51FE08F92824}" type="datetimeFigureOut">
              <a:rPr lang="en-US" smtClean="0"/>
              <a:pPr/>
              <a:t>10/5/2011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A8A91A-7801-5346-8CCA-51FE08F92824}" type="datetimeFigureOut">
              <a:rPr lang="en-US" smtClean="0"/>
              <a:pPr/>
              <a:t>10/5/2011</a:t>
            </a:fld>
            <a:endParaRPr lang="en-US"/>
          </a:p>
        </p:txBody>
      </p:sp>
      <p:sp>
        <p:nvSpPr>
          <p:cNvPr id="4" name="Footer Placeholder 3"/>
          <p:cNvSpPr>
            <a:spLocks noGrp="1"/>
          </p:cNvSpPr>
          <p:nvPr>
            <p:ph type="ftr" sz="quarter" idx="11"/>
          </p:nvPr>
        </p:nvSpPr>
        <p:spPr>
          <a:xfrm>
            <a:off x="3124200" y="6400800"/>
            <a:ext cx="3429000" cy="365125"/>
          </a:xfrm>
        </p:spPr>
        <p:txBody>
          <a:bodyPr/>
          <a:lstStyle/>
          <a:p>
            <a:r>
              <a:rPr lang="en-US" spc="200" dirty="0" smtClean="0">
                <a:solidFill>
                  <a:srgbClr val="605C4F"/>
                </a:solidFill>
                <a:effectLst>
                  <a:outerShdw blurRad="38100" dist="38100" dir="2700000" algn="tl">
                    <a:srgbClr val="000000">
                      <a:alpha val="43137"/>
                    </a:srgbClr>
                  </a:outerShdw>
                </a:effectLst>
                <a:latin typeface="078MKSDMediumCondensed" pitchFamily="2" charset="0"/>
              </a:rPr>
              <a:t>NEUROSCIENCE INFORMATION FRAMEWORK</a:t>
            </a:r>
          </a:p>
          <a:p>
            <a:endParaRPr lang="en-US" dirty="0"/>
          </a:p>
        </p:txBody>
      </p:sp>
      <p:sp>
        <p:nvSpPr>
          <p:cNvPr id="5" name="Slide Number Placeholder 4"/>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8A91A-7801-5346-8CCA-51FE08F92824}" type="datetimeFigureOut">
              <a:rPr lang="en-US" smtClean="0"/>
              <a:pPr/>
              <a:t>10/5/2011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8A91A-7801-5346-8CCA-51FE08F92824}"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8A91A-7801-5346-8CCA-51FE08F92824}" type="datetimeFigureOut">
              <a:rPr lang="en-US" smtClean="0"/>
              <a:pPr/>
              <a:t>10/5/2011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40BCD9-5D04-CF45-82A0-FF781A5692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IFneuron.jpg"/>
          <p:cNvPicPr>
            <a:picLocks noChangeAspect="1"/>
          </p:cNvPicPr>
          <p:nvPr/>
        </p:nvPicPr>
        <p:blipFill rotWithShape="1">
          <a:blip r:embed="rId14">
            <a:extLst>
              <a:ext uri="{28A0092B-C50C-407E-A947-70E740481C1C}">
                <a14:useLocalDpi xmlns:a14="http://schemas.microsoft.com/office/drawing/2010/main" val="0"/>
              </a:ext>
            </a:extLst>
          </a:blip>
          <a:srcRect b="74783"/>
          <a:stretch/>
        </p:blipFill>
        <p:spPr>
          <a:xfrm>
            <a:off x="0" y="6166135"/>
            <a:ext cx="9144000" cy="679997"/>
          </a:xfrm>
          <a:prstGeom prst="rect">
            <a:avLst/>
          </a:prstGeom>
        </p:spPr>
      </p:pic>
      <p:cxnSp>
        <p:nvCxnSpPr>
          <p:cNvPr id="12" name="Straight Connector 11"/>
          <p:cNvCxnSpPr/>
          <p:nvPr/>
        </p:nvCxnSpPr>
        <p:spPr>
          <a:xfrm>
            <a:off x="0" y="6163003"/>
            <a:ext cx="9144000" cy="0"/>
          </a:xfrm>
          <a:prstGeom prst="line">
            <a:avLst/>
          </a:prstGeom>
          <a:ln w="9525" cmpd="sng">
            <a:solidFill>
              <a:srgbClr val="092D33"/>
            </a:solidFill>
          </a:ln>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5565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1948"/>
            <a:ext cx="8229600" cy="48342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8A91A-7801-5346-8CCA-51FE08F92824}" type="datetimeFigureOut">
              <a:rPr lang="en-US" smtClean="0"/>
              <a:pPr/>
              <a:t>10/5/2011</a:t>
            </a:fld>
            <a:endParaRPr lang="en-US" dirty="0"/>
          </a:p>
        </p:txBody>
      </p:sp>
      <p:sp>
        <p:nvSpPr>
          <p:cNvPr id="5" name="Footer Placeholder 4"/>
          <p:cNvSpPr>
            <a:spLocks noGrp="1"/>
          </p:cNvSpPr>
          <p:nvPr>
            <p:ph type="ftr" sz="quarter" idx="3"/>
          </p:nvPr>
        </p:nvSpPr>
        <p:spPr>
          <a:xfrm>
            <a:off x="3124200" y="6356350"/>
            <a:ext cx="3429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pc="200" dirty="0" smtClean="0">
                <a:solidFill>
                  <a:srgbClr val="605C4F"/>
                </a:solidFill>
                <a:effectLst>
                  <a:outerShdw blurRad="38100" dist="38100" dir="2700000" algn="tl">
                    <a:srgbClr val="000000">
                      <a:alpha val="43137"/>
                    </a:srgbClr>
                  </a:outerShdw>
                </a:effectLst>
                <a:latin typeface="078MKSDMediumCondensed" pitchFamily="2" charset="0"/>
              </a:rPr>
              <a:t>NEUROSCIENCE INFORMATION FRAMEWORK</a:t>
            </a:r>
            <a:endParaRPr lang="en-US" spc="200" dirty="0">
              <a:solidFill>
                <a:srgbClr val="605C4F"/>
              </a:solidFill>
              <a:effectLst>
                <a:outerShdw blurRad="38100" dist="38100" dir="2700000" algn="tl">
                  <a:srgbClr val="000000">
                    <a:alpha val="43137"/>
                  </a:srgbClr>
                </a:outerShdw>
              </a:effectLst>
              <a:latin typeface="078MKSDMediumCondensed"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BCD9-5D04-CF45-82A0-FF781A5692BD}" type="slidenum">
              <a:rPr lang="en-US" smtClean="0"/>
              <a:pPr/>
              <a:t>‹#›</a:t>
            </a:fld>
            <a:endParaRPr lang="en-US"/>
          </a:p>
        </p:txBody>
      </p:sp>
      <p:pic>
        <p:nvPicPr>
          <p:cNvPr id="10" name="Picture 9" descr="NIFlogo-transparent.gi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920" y="6061350"/>
            <a:ext cx="1373787" cy="882732"/>
          </a:xfrm>
          <a:prstGeom prst="rect">
            <a:avLst/>
          </a:prstGeom>
        </p:spPr>
      </p:pic>
      <p:sp>
        <p:nvSpPr>
          <p:cNvPr id="11" name="TextBox 10"/>
          <p:cNvSpPr txBox="1"/>
          <p:nvPr userDrawn="1"/>
        </p:nvSpPr>
        <p:spPr>
          <a:xfrm>
            <a:off x="685800" y="5029200"/>
            <a:ext cx="8001000" cy="381000"/>
          </a:xfrm>
          <a:prstGeom prst="rect">
            <a:avLst/>
          </a:prstGeom>
          <a:noFill/>
        </p:spPr>
        <p:txBody>
          <a:bodyPr wrap="square" rtlCol="0">
            <a:spAutoFit/>
          </a:bodyPr>
          <a:lstStyle/>
          <a:p>
            <a:endParaRPr lang="en-US" dirty="0">
              <a:solidFill>
                <a:schemeClr val="tx2">
                  <a:lumMod val="50000"/>
                </a:schemeClr>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ontology.neuinfo.org/"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bioportal.bioontology.org/" TargetMode="External"/><Relationship Id="rId5" Type="http://schemas.openxmlformats.org/officeDocument/2006/relationships/hyperlink" Target="http://ontology.neuinfo.org/ontoquest-service.html" TargetMode="External"/><Relationship Id="rId10" Type="http://schemas.openxmlformats.org/officeDocument/2006/relationships/image" Target="../media/image23.png"/><Relationship Id="rId4" Type="http://schemas.openxmlformats.org/officeDocument/2006/relationships/hyperlink" Target="http://ontology.neuinfo.org/sparql-endpoint.html" TargetMode="Externa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www.neuropsygrid.org/" TargetMode="External"/><Relationship Id="rId7" Type="http://schemas.openxmlformats.org/officeDocument/2006/relationships/hyperlink" Target="http://openccdb.org/wiki/index.php/Disease_Ontolog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nemo.nic.uoregon.edu/" TargetMode="External"/><Relationship Id="rId5" Type="http://schemas.openxmlformats.org/officeDocument/2006/relationships/hyperlink" Target="http://wiki.cogpo.org/" TargetMode="External"/><Relationship Id="rId4" Type="http://schemas.openxmlformats.org/officeDocument/2006/relationships/hyperlink" Target="http://ndar.nih.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normAutofit fontScale="90000"/>
          </a:bodyPr>
          <a:lstStyle/>
          <a:p>
            <a:r>
              <a:rPr lang="en-US" sz="4000" b="1" cap="small" dirty="0" smtClean="0">
                <a:solidFill>
                  <a:schemeClr val="accent1">
                    <a:lumMod val="75000"/>
                  </a:schemeClr>
                </a:solidFill>
                <a:effectLst>
                  <a:outerShdw blurRad="38100" dist="38100" dir="2700000" algn="tl">
                    <a:srgbClr val="000000">
                      <a:alpha val="43137"/>
                    </a:srgbClr>
                  </a:outerShdw>
                </a:effectLst>
                <a:latin typeface="+mn-lt"/>
              </a:rPr>
              <a:t>Neuroscience Information Framework Standard </a:t>
            </a:r>
            <a:r>
              <a:rPr lang="en-US" sz="4000" b="1" cap="small" dirty="0" err="1" smtClean="0">
                <a:solidFill>
                  <a:schemeClr val="accent1">
                    <a:lumMod val="75000"/>
                  </a:schemeClr>
                </a:solidFill>
                <a:effectLst>
                  <a:outerShdw blurRad="38100" dist="38100" dir="2700000" algn="tl">
                    <a:srgbClr val="000000">
                      <a:alpha val="43137"/>
                    </a:srgbClr>
                  </a:outerShdw>
                </a:effectLst>
                <a:latin typeface="+mn-lt"/>
              </a:rPr>
              <a:t>Ontologies</a:t>
            </a:r>
            <a:r>
              <a:rPr lang="en-US" sz="4000" b="1" cap="small" dirty="0" smtClean="0">
                <a:solidFill>
                  <a:schemeClr val="accent1">
                    <a:lumMod val="75000"/>
                  </a:schemeClr>
                </a:solidFill>
                <a:effectLst>
                  <a:outerShdw blurRad="38100" dist="38100" dir="2700000" algn="tl">
                    <a:srgbClr val="000000">
                      <a:alpha val="43137"/>
                    </a:srgbClr>
                  </a:outerShdw>
                </a:effectLst>
                <a:latin typeface="+mn-lt"/>
              </a:rPr>
              <a:t/>
            </a:r>
            <a:br>
              <a:rPr lang="en-US" sz="4000" b="1" cap="small" dirty="0" smtClean="0">
                <a:solidFill>
                  <a:schemeClr val="accent1">
                    <a:lumMod val="75000"/>
                  </a:schemeClr>
                </a:solidFill>
                <a:effectLst>
                  <a:outerShdw blurRad="38100" dist="38100" dir="2700000" algn="tl">
                    <a:srgbClr val="000000">
                      <a:alpha val="43137"/>
                    </a:srgbClr>
                  </a:outerShdw>
                </a:effectLst>
                <a:latin typeface="+mn-lt"/>
              </a:rPr>
            </a:br>
            <a:r>
              <a:rPr lang="en-US" sz="4000" b="1" cap="small" dirty="0" smtClean="0">
                <a:solidFill>
                  <a:schemeClr val="accent1">
                    <a:lumMod val="75000"/>
                  </a:schemeClr>
                </a:solidFill>
                <a:effectLst>
                  <a:outerShdw blurRad="38100" dist="38100" dir="2700000" algn="tl">
                    <a:srgbClr val="000000">
                      <a:alpha val="43137"/>
                    </a:srgbClr>
                  </a:outerShdw>
                </a:effectLst>
                <a:latin typeface="+mn-lt"/>
              </a:rPr>
              <a:t>(NIFSTD)</a:t>
            </a:r>
            <a:endParaRPr lang="en-US" sz="3100" b="1" cap="small" dirty="0">
              <a:solidFill>
                <a:schemeClr val="accent1">
                  <a:lumMod val="75000"/>
                </a:schemeClr>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857250" y="2133600"/>
            <a:ext cx="7448550" cy="2667000"/>
          </a:xfrm>
        </p:spPr>
        <p:txBody>
          <a:bodyPr>
            <a:noAutofit/>
          </a:bodyPr>
          <a:lstStyle/>
          <a:p>
            <a:r>
              <a:rPr lang="en-US" sz="1600" dirty="0" err="1" smtClean="0">
                <a:solidFill>
                  <a:schemeClr val="tx1">
                    <a:lumMod val="85000"/>
                    <a:lumOff val="15000"/>
                  </a:schemeClr>
                </a:solidFill>
                <a:effectLst>
                  <a:outerShdw blurRad="38100" dist="38100" dir="2700000" algn="tl">
                    <a:srgbClr val="000000">
                      <a:alpha val="43137"/>
                    </a:srgbClr>
                  </a:outerShdw>
                </a:effectLst>
              </a:rPr>
              <a:t>Fahim</a:t>
            </a:r>
            <a:r>
              <a:rPr lang="en-US" sz="1600" dirty="0" smtClean="0">
                <a:solidFill>
                  <a:schemeClr val="tx1">
                    <a:lumMod val="85000"/>
                    <a:lumOff val="15000"/>
                  </a:schemeClr>
                </a:solidFill>
                <a:effectLst>
                  <a:outerShdw blurRad="38100" dist="38100" dir="2700000" algn="tl">
                    <a:srgbClr val="000000">
                      <a:alpha val="43137"/>
                    </a:srgbClr>
                  </a:outerShdw>
                </a:effectLst>
              </a:rPr>
              <a:t> IMAM, Stephen LARSON, </a:t>
            </a:r>
            <a:r>
              <a:rPr lang="en-US" sz="1600" dirty="0" err="1" smtClean="0">
                <a:solidFill>
                  <a:schemeClr val="tx1">
                    <a:lumMod val="85000"/>
                    <a:lumOff val="15000"/>
                  </a:schemeClr>
                </a:solidFill>
                <a:effectLst>
                  <a:outerShdw blurRad="38100" dist="38100" dir="2700000" algn="tl">
                    <a:srgbClr val="000000">
                      <a:alpha val="43137"/>
                    </a:srgbClr>
                  </a:outerShdw>
                </a:effectLst>
              </a:rPr>
              <a:t>Georgio</a:t>
            </a:r>
            <a:r>
              <a:rPr lang="en-US" sz="1600" dirty="0" smtClean="0">
                <a:solidFill>
                  <a:schemeClr val="tx1">
                    <a:lumMod val="85000"/>
                    <a:lumOff val="15000"/>
                  </a:schemeClr>
                </a:solidFill>
                <a:effectLst>
                  <a:outerShdw blurRad="38100" dist="38100" dir="2700000" algn="tl">
                    <a:srgbClr val="000000">
                      <a:alpha val="43137"/>
                    </a:srgbClr>
                  </a:outerShdw>
                </a:effectLst>
              </a:rPr>
              <a:t> ASCOLI, Gordon SHEPHERD, </a:t>
            </a:r>
          </a:p>
          <a:p>
            <a:r>
              <a:rPr lang="en-US" sz="1600" dirty="0" smtClean="0">
                <a:solidFill>
                  <a:schemeClr val="tx1">
                    <a:lumMod val="85000"/>
                    <a:lumOff val="15000"/>
                  </a:schemeClr>
                </a:solidFill>
                <a:effectLst>
                  <a:outerShdw blurRad="38100" dist="38100" dir="2700000" algn="tl">
                    <a:srgbClr val="000000">
                      <a:alpha val="43137"/>
                    </a:srgbClr>
                  </a:outerShdw>
                </a:effectLst>
              </a:rPr>
              <a:t>Anita BANDROWSKI, Jeffery  S. GRETHE, </a:t>
            </a:r>
            <a:r>
              <a:rPr lang="en-US" sz="1600" dirty="0" err="1" smtClean="0">
                <a:solidFill>
                  <a:schemeClr val="tx1">
                    <a:lumMod val="85000"/>
                    <a:lumOff val="15000"/>
                  </a:schemeClr>
                </a:solidFill>
                <a:effectLst>
                  <a:outerShdw blurRad="38100" dist="38100" dir="2700000" algn="tl">
                    <a:srgbClr val="000000">
                      <a:alpha val="43137"/>
                    </a:srgbClr>
                  </a:outerShdw>
                </a:effectLst>
              </a:rPr>
              <a:t>Amarnath</a:t>
            </a:r>
            <a:r>
              <a:rPr lang="en-US" sz="1600" dirty="0" smtClean="0">
                <a:solidFill>
                  <a:schemeClr val="tx1">
                    <a:lumMod val="85000"/>
                    <a:lumOff val="15000"/>
                  </a:schemeClr>
                </a:solidFill>
                <a:effectLst>
                  <a:outerShdw blurRad="38100" dist="38100" dir="2700000" algn="tl">
                    <a:srgbClr val="000000">
                      <a:alpha val="43137"/>
                    </a:srgbClr>
                  </a:outerShdw>
                </a:effectLst>
              </a:rPr>
              <a:t> GUPTA, Maryann E. MARTONE</a:t>
            </a:r>
          </a:p>
          <a:p>
            <a:r>
              <a:rPr lang="en-US" sz="2000" dirty="0" smtClean="0">
                <a:solidFill>
                  <a:schemeClr val="tx1">
                    <a:lumMod val="85000"/>
                    <a:lumOff val="15000"/>
                  </a:schemeClr>
                </a:solidFill>
                <a:effectLst>
                  <a:outerShdw blurRad="38100" dist="38100" dir="2700000" algn="tl">
                    <a:srgbClr val="000000">
                      <a:alpha val="43137"/>
                    </a:srgbClr>
                  </a:outerShdw>
                </a:effectLst>
              </a:rPr>
              <a:t>  </a:t>
            </a:r>
            <a:br>
              <a:rPr lang="en-US" sz="2000" dirty="0" smtClean="0">
                <a:solidFill>
                  <a:schemeClr val="tx1">
                    <a:lumMod val="85000"/>
                    <a:lumOff val="15000"/>
                  </a:schemeClr>
                </a:solidFill>
                <a:effectLst>
                  <a:outerShdw blurRad="38100" dist="38100" dir="2700000" algn="tl">
                    <a:srgbClr val="000000">
                      <a:alpha val="43137"/>
                    </a:srgbClr>
                  </a:outerShdw>
                </a:effectLst>
              </a:rPr>
            </a:br>
            <a:r>
              <a:rPr lang="en-US" sz="1600" dirty="0" smtClean="0">
                <a:solidFill>
                  <a:schemeClr val="tx1">
                    <a:lumMod val="85000"/>
                    <a:lumOff val="15000"/>
                  </a:schemeClr>
                </a:solidFill>
                <a:effectLst>
                  <a:outerShdw blurRad="38100" dist="38100" dir="2700000" algn="tl">
                    <a:srgbClr val="000000">
                      <a:alpha val="43137"/>
                    </a:srgbClr>
                  </a:outerShdw>
                </a:effectLst>
              </a:rPr>
              <a:t>University of California, San Diego, CA </a:t>
            </a:r>
          </a:p>
          <a:p>
            <a:r>
              <a:rPr lang="en-US" sz="1600" dirty="0" smtClean="0">
                <a:solidFill>
                  <a:schemeClr val="tx1">
                    <a:lumMod val="85000"/>
                    <a:lumOff val="15000"/>
                  </a:schemeClr>
                </a:solidFill>
                <a:effectLst>
                  <a:outerShdw blurRad="38100" dist="38100" dir="2700000" algn="tl">
                    <a:srgbClr val="000000">
                      <a:alpha val="43137"/>
                    </a:srgbClr>
                  </a:outerShdw>
                </a:effectLst>
              </a:rPr>
              <a:t>George Mason University, Fairfax, VA </a:t>
            </a:r>
          </a:p>
          <a:p>
            <a:r>
              <a:rPr lang="en-US" sz="1600" dirty="0" smtClean="0">
                <a:solidFill>
                  <a:schemeClr val="tx1">
                    <a:lumMod val="85000"/>
                    <a:lumOff val="15000"/>
                  </a:schemeClr>
                </a:solidFill>
                <a:effectLst>
                  <a:outerShdw blurRad="38100" dist="38100" dir="2700000" algn="tl">
                    <a:srgbClr val="000000">
                      <a:alpha val="43137"/>
                    </a:srgbClr>
                  </a:outerShdw>
                </a:effectLst>
              </a:rPr>
              <a:t>Yale University, New Haven, CT</a:t>
            </a:r>
          </a:p>
          <a:p>
            <a:endParaRPr lang="en-US" sz="2000" dirty="0" smtClean="0">
              <a:solidFill>
                <a:schemeClr val="tx1">
                  <a:lumMod val="85000"/>
                  <a:lumOff val="15000"/>
                </a:schemeClr>
              </a:solidFill>
              <a:effectLst>
                <a:outerShdw blurRad="38100" dist="38100" dir="2700000" algn="tl">
                  <a:srgbClr val="000000">
                    <a:alpha val="43137"/>
                  </a:srgbClr>
                </a:outerShdw>
              </a:effectLst>
            </a:endParaRPr>
          </a:p>
          <a:p>
            <a:r>
              <a:rPr lang="en-US" sz="2000" b="1" dirty="0" err="1" smtClean="0">
                <a:solidFill>
                  <a:schemeClr val="tx1">
                    <a:lumMod val="85000"/>
                    <a:lumOff val="15000"/>
                  </a:schemeClr>
                </a:solidFill>
                <a:effectLst>
                  <a:outerShdw blurRad="38100" dist="38100" dir="2700000" algn="tl">
                    <a:srgbClr val="000000">
                      <a:alpha val="43137"/>
                    </a:srgbClr>
                  </a:outerShdw>
                </a:effectLst>
              </a:rPr>
              <a:t>AlzForum</a:t>
            </a:r>
            <a:r>
              <a:rPr lang="en-US" sz="2000" b="1" dirty="0" smtClean="0">
                <a:solidFill>
                  <a:schemeClr val="tx1">
                    <a:lumMod val="85000"/>
                    <a:lumOff val="15000"/>
                  </a:schemeClr>
                </a:solidFill>
                <a:effectLst>
                  <a:outerShdw blurRad="38100" dist="38100" dir="2700000" algn="tl">
                    <a:srgbClr val="000000">
                      <a:alpha val="43137"/>
                    </a:srgbClr>
                  </a:outerShdw>
                </a:effectLst>
              </a:rPr>
              <a:t>/PRO Meeting 2011</a:t>
            </a:r>
          </a:p>
          <a:p>
            <a:r>
              <a:rPr lang="en-US" sz="2000" b="1" dirty="0" smtClean="0">
                <a:solidFill>
                  <a:schemeClr val="tx1">
                    <a:lumMod val="85000"/>
                    <a:lumOff val="15000"/>
                  </a:schemeClr>
                </a:solidFill>
                <a:effectLst>
                  <a:outerShdw blurRad="38100" dist="38100" dir="2700000" algn="tl">
                    <a:srgbClr val="000000">
                      <a:alpha val="43137"/>
                    </a:srgbClr>
                  </a:outerShdw>
                </a:effectLst>
              </a:rPr>
              <a:t>October 5, 2011</a:t>
            </a:r>
            <a:endParaRPr lang="en-US" sz="2000" b="1" dirty="0">
              <a:solidFill>
                <a:schemeClr val="tx1">
                  <a:lumMod val="85000"/>
                  <a:lumOff val="15000"/>
                </a:schemeClr>
              </a:solidFill>
              <a:effectLst>
                <a:outerShdw blurRad="38100" dist="38100" dir="2700000" algn="tl">
                  <a:srgbClr val="000000">
                    <a:alpha val="43137"/>
                  </a:srgbClr>
                </a:outerShdw>
              </a:effectLst>
            </a:endParaRPr>
          </a:p>
        </p:txBody>
      </p:sp>
      <p:sp>
        <p:nvSpPr>
          <p:cNvPr id="6" name="Rectangle 5"/>
          <p:cNvSpPr/>
          <p:nvPr/>
        </p:nvSpPr>
        <p:spPr>
          <a:xfrm>
            <a:off x="3962400" y="5410200"/>
            <a:ext cx="4572000" cy="584775"/>
          </a:xfrm>
          <a:prstGeom prst="rect">
            <a:avLst/>
          </a:prstGeom>
        </p:spPr>
        <p:txBody>
          <a:bodyPr>
            <a:spAutoFit/>
          </a:bodyPr>
          <a:lstStyle/>
          <a:p>
            <a:r>
              <a:rPr lang="en-US" sz="1600" dirty="0" smtClean="0">
                <a:effectLst>
                  <a:outerShdw blurRad="38100" dist="38100" dir="2700000" algn="tl">
                    <a:srgbClr val="000000">
                      <a:alpha val="43137"/>
                    </a:srgbClr>
                  </a:outerShdw>
                </a:effectLst>
              </a:rPr>
              <a:t>Funded in part by the NIH Neuroscience Blueprint HHSN271200800035C via NIDA</a:t>
            </a:r>
            <a:endParaRPr lang="en-US" sz="1600" dirty="0">
              <a:effectLst>
                <a:outerShdw blurRad="38100" dist="38100" dir="2700000" algn="tl">
                  <a:srgbClr val="000000">
                    <a:alpha val="43137"/>
                  </a:srgbClr>
                </a:outerShdw>
              </a:effectLst>
            </a:endParaRPr>
          </a:p>
        </p:txBody>
      </p:sp>
      <p:pic>
        <p:nvPicPr>
          <p:cNvPr id="18433" name="Picture 1"/>
          <p:cNvPicPr>
            <a:picLocks noChangeAspect="1" noChangeArrowheads="1"/>
          </p:cNvPicPr>
          <p:nvPr/>
        </p:nvPicPr>
        <p:blipFill>
          <a:blip r:embed="rId3" cstate="print"/>
          <a:srcRect/>
          <a:stretch>
            <a:fillRect/>
          </a:stretch>
        </p:blipFill>
        <p:spPr bwMode="auto">
          <a:xfrm>
            <a:off x="1238250" y="5486400"/>
            <a:ext cx="2571750" cy="533400"/>
          </a:xfrm>
          <a:prstGeom prst="rect">
            <a:avLst/>
          </a:prstGeom>
          <a:noFill/>
          <a:ln w="9525">
            <a:noFill/>
            <a:miter lim="800000"/>
            <a:headEnd/>
            <a:tailEnd/>
          </a:ln>
        </p:spPr>
      </p:pic>
      <p:sp>
        <p:nvSpPr>
          <p:cNvPr id="11" name="TextBox 10"/>
          <p:cNvSpPr txBox="1"/>
          <p:nvPr/>
        </p:nvSpPr>
        <p:spPr>
          <a:xfrm>
            <a:off x="1600200" y="6324601"/>
            <a:ext cx="7315200" cy="369332"/>
          </a:xfrm>
          <a:prstGeom prst="rect">
            <a:avLst/>
          </a:prstGeom>
          <a:noFill/>
        </p:spPr>
        <p:txBody>
          <a:bodyPr wrap="square" rtlCol="0">
            <a:spAutoFit/>
          </a:bodyPr>
          <a:lstStyle/>
          <a:p>
            <a:pPr algn="ctr"/>
            <a:r>
              <a:rPr lang="en-US" spc="200" dirty="0" smtClean="0">
                <a:solidFill>
                  <a:srgbClr val="605C4F"/>
                </a:solidFill>
                <a:effectLst>
                  <a:outerShdw blurRad="38100" dist="38100" dir="2700000" algn="tl">
                    <a:srgbClr val="000000">
                      <a:alpha val="43137"/>
                    </a:srgbClr>
                  </a:outerShdw>
                </a:effectLst>
                <a:latin typeface="078MKSDMediumCondensed" pitchFamily="2" charset="0"/>
              </a:rPr>
              <a:t>NEUROSCIENCE INFORMATION FRAMEWORK</a:t>
            </a:r>
            <a:endParaRPr lang="en-US" spc="200" dirty="0">
              <a:solidFill>
                <a:srgbClr val="605C4F"/>
              </a:solidFill>
              <a:effectLst>
                <a:outerShdw blurRad="38100" dist="38100" dir="2700000" algn="tl">
                  <a:srgbClr val="000000">
                    <a:alpha val="43137"/>
                  </a:srgbClr>
                </a:outerShdw>
              </a:effectLst>
              <a:latin typeface="078MKSDMediumCondensed" pitchFamily="2" charset="0"/>
            </a:endParaRPr>
          </a:p>
        </p:txBody>
      </p:sp>
    </p:spTree>
  </p:cSld>
  <p:clrMapOvr>
    <a:masterClrMapping/>
  </p:clrMapOvr>
  <p:transition advTm="23203">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6629400" cy="715963"/>
          </a:xfrm>
        </p:spPr>
        <p:txBody>
          <a:bodyPr>
            <a:normAutofit/>
          </a:bodyPr>
          <a:lstStyle/>
          <a:p>
            <a:r>
              <a:rPr lang="en-US" sz="3200" cap="small" dirty="0" err="1" smtClean="0">
                <a:latin typeface="+mn-lt"/>
              </a:rPr>
              <a:t>NifStd</a:t>
            </a:r>
            <a:r>
              <a:rPr lang="en-US" sz="3200" cap="small" dirty="0" smtClean="0">
                <a:latin typeface="+mn-lt"/>
              </a:rPr>
              <a:t> and </a:t>
            </a:r>
            <a:r>
              <a:rPr lang="en-US" sz="3200" cap="small" dirty="0" err="1" smtClean="0">
                <a:latin typeface="+mn-lt"/>
              </a:rPr>
              <a:t>NeuroLex</a:t>
            </a:r>
            <a:r>
              <a:rPr lang="en-US" sz="3200" cap="small" dirty="0" smtClean="0">
                <a:latin typeface="+mn-lt"/>
              </a:rPr>
              <a:t> Wiki</a:t>
            </a:r>
            <a:endParaRPr lang="en-US" sz="3200" cap="small" dirty="0">
              <a:latin typeface="+mn-lt"/>
            </a:endParaRPr>
          </a:p>
        </p:txBody>
      </p:sp>
      <p:sp>
        <p:nvSpPr>
          <p:cNvPr id="3" name="Content Placeholder 2"/>
          <p:cNvSpPr>
            <a:spLocks noGrp="1"/>
          </p:cNvSpPr>
          <p:nvPr>
            <p:ph idx="1"/>
          </p:nvPr>
        </p:nvSpPr>
        <p:spPr>
          <a:xfrm>
            <a:off x="76200" y="1447800"/>
            <a:ext cx="3429000" cy="4800600"/>
          </a:xfrm>
        </p:spPr>
        <p:txBody>
          <a:bodyPr>
            <a:noAutofit/>
          </a:bodyPr>
          <a:lstStyle/>
          <a:p>
            <a:r>
              <a:rPr lang="en-US" sz="2000" dirty="0" smtClean="0"/>
              <a:t>Semantic wiki platform</a:t>
            </a:r>
          </a:p>
          <a:p>
            <a:r>
              <a:rPr lang="en-US" sz="2000" dirty="0" smtClean="0">
                <a:solidFill>
                  <a:schemeClr val="accent1">
                    <a:lumMod val="75000"/>
                  </a:schemeClr>
                </a:solidFill>
              </a:rPr>
              <a:t>Provides simple forms for structured knowledge</a:t>
            </a:r>
          </a:p>
          <a:p>
            <a:r>
              <a:rPr lang="en-US" sz="2000" dirty="0" smtClean="0"/>
              <a:t>Can add classes, properties, definitions, synonyms etc.</a:t>
            </a:r>
          </a:p>
          <a:p>
            <a:r>
              <a:rPr lang="en-US" sz="2000" dirty="0" smtClean="0">
                <a:solidFill>
                  <a:schemeClr val="accent1">
                    <a:lumMod val="75000"/>
                  </a:schemeClr>
                </a:solidFill>
              </a:rPr>
              <a:t>Generate hierarchies without having to learn complicated ontology tools</a:t>
            </a:r>
          </a:p>
          <a:p>
            <a:r>
              <a:rPr lang="en-US" sz="2000" dirty="0" smtClean="0"/>
              <a:t>Not a replacement for top-down construction</a:t>
            </a:r>
          </a:p>
          <a:p>
            <a:r>
              <a:rPr lang="en-US" sz="2000" dirty="0" smtClean="0">
                <a:solidFill>
                  <a:schemeClr val="accent1">
                    <a:lumMod val="75000"/>
                  </a:schemeClr>
                </a:solidFill>
              </a:rPr>
              <a:t>Community can contribute</a:t>
            </a:r>
          </a:p>
        </p:txBody>
      </p:sp>
      <p:sp>
        <p:nvSpPr>
          <p:cNvPr id="4" name="Footer Placeholder 3"/>
          <p:cNvSpPr>
            <a:spLocks noGrp="1"/>
          </p:cNvSpPr>
          <p:nvPr>
            <p:ph type="ftr" sz="quarter" idx="11"/>
          </p:nvPr>
        </p:nvSpPr>
        <p:spPr/>
        <p:txBody>
          <a:bodyPr/>
          <a:lstStyle/>
          <a:p>
            <a:r>
              <a:rPr lang="en-US" dirty="0" smtClean="0"/>
              <a:t>NIF Standard Ontologies</a:t>
            </a:r>
            <a:endParaRPr lang="en-US" dirty="0"/>
          </a:p>
        </p:txBody>
      </p:sp>
      <p:sp>
        <p:nvSpPr>
          <p:cNvPr id="5" name="Slide Number Placeholder 4"/>
          <p:cNvSpPr>
            <a:spLocks noGrp="1"/>
          </p:cNvSpPr>
          <p:nvPr>
            <p:ph type="sldNum" sz="quarter" idx="12"/>
          </p:nvPr>
        </p:nvSpPr>
        <p:spPr>
          <a:xfrm>
            <a:off x="6705600" y="6492876"/>
            <a:ext cx="2133600" cy="365125"/>
          </a:xfrm>
        </p:spPr>
        <p:txBody>
          <a:bodyPr/>
          <a:lstStyle/>
          <a:p>
            <a:fld id="{06376D4A-469F-4262-AF81-521166F38B0D}" type="slidenum">
              <a:rPr lang="en-US" smtClean="0"/>
              <a:pPr/>
              <a:t>10</a:t>
            </a:fld>
            <a:endParaRPr lang="en-US" dirty="0"/>
          </a:p>
        </p:txBody>
      </p:sp>
      <p:pic>
        <p:nvPicPr>
          <p:cNvPr id="6" name="Picture 5" descr="Picture 33.png"/>
          <p:cNvPicPr>
            <a:picLocks noChangeAspect="1"/>
          </p:cNvPicPr>
          <p:nvPr/>
        </p:nvPicPr>
        <p:blipFill>
          <a:blip r:embed="rId3" cstate="print"/>
          <a:stretch>
            <a:fillRect/>
          </a:stretch>
        </p:blipFill>
        <p:spPr>
          <a:xfrm>
            <a:off x="3315241" y="1539722"/>
            <a:ext cx="5752561" cy="3565679"/>
          </a:xfrm>
          <a:prstGeom prst="rect">
            <a:avLst/>
          </a:prstGeom>
          <a:ln>
            <a:solidFill>
              <a:srgbClr val="1F497D"/>
            </a:solidFill>
          </a:ln>
          <a:effectLst>
            <a:outerShdw blurRad="292100" dist="139700" dir="2700000" algn="tl" rotWithShape="0">
              <a:srgbClr val="333333">
                <a:alpha val="65000"/>
              </a:srgbClr>
            </a:outerShdw>
          </a:effectLst>
        </p:spPr>
      </p:pic>
      <p:pic>
        <p:nvPicPr>
          <p:cNvPr id="7" name="Picture 6" descr="Picture 34.png"/>
          <p:cNvPicPr>
            <a:picLocks noChangeAspect="1"/>
          </p:cNvPicPr>
          <p:nvPr/>
        </p:nvPicPr>
        <p:blipFill>
          <a:blip r:embed="rId4" cstate="print"/>
          <a:stretch>
            <a:fillRect/>
          </a:stretch>
        </p:blipFill>
        <p:spPr>
          <a:xfrm>
            <a:off x="3532725" y="2971800"/>
            <a:ext cx="5611277" cy="3048000"/>
          </a:xfrm>
          <a:prstGeom prst="rect">
            <a:avLst/>
          </a:prstGeom>
          <a:ln>
            <a:solidFill>
              <a:srgbClr val="1F497D"/>
            </a:solidFill>
          </a:ln>
          <a:effectLst>
            <a:outerShdw blurRad="292100" dist="139700" dir="2700000" algn="tl" rotWithShape="0">
              <a:srgbClr val="333333">
                <a:alpha val="65000"/>
              </a:srgbClr>
            </a:outerShdw>
          </a:effectLst>
        </p:spPr>
      </p:pic>
      <p:sp>
        <p:nvSpPr>
          <p:cNvPr id="8" name="TextBox 7"/>
          <p:cNvSpPr txBox="1"/>
          <p:nvPr/>
        </p:nvSpPr>
        <p:spPr>
          <a:xfrm>
            <a:off x="6019800" y="6096000"/>
            <a:ext cx="2743200" cy="369332"/>
          </a:xfrm>
          <a:prstGeom prst="rect">
            <a:avLst/>
          </a:prstGeom>
          <a:noFill/>
        </p:spPr>
        <p:txBody>
          <a:bodyPr wrap="square" rtlCol="0">
            <a:spAutoFit/>
          </a:bodyPr>
          <a:lstStyle/>
          <a:p>
            <a:r>
              <a:rPr lang="en-US" b="1" dirty="0" smtClean="0"/>
              <a:t>Stephen D. Larson et al.</a:t>
            </a:r>
            <a:endParaRPr lang="en-US" b="1" dirty="0"/>
          </a:p>
        </p:txBody>
      </p:sp>
      <p:pic>
        <p:nvPicPr>
          <p:cNvPr id="12" name="Picture 1647"/>
          <p:cNvPicPr>
            <a:picLocks noChangeAspect="1" noChangeArrowheads="1"/>
          </p:cNvPicPr>
          <p:nvPr/>
        </p:nvPicPr>
        <p:blipFill>
          <a:blip r:embed="rId5"/>
          <a:srcRect l="607" t="9119" r="87860" b="76788"/>
          <a:stretch>
            <a:fillRect/>
          </a:stretch>
        </p:blipFill>
        <p:spPr bwMode="auto">
          <a:xfrm>
            <a:off x="3886200" y="685800"/>
            <a:ext cx="1779651" cy="785548"/>
          </a:xfrm>
          <a:prstGeom prst="rect">
            <a:avLst/>
          </a:prstGeom>
          <a:noFill/>
          <a:ln w="9525">
            <a:noFill/>
            <a:miter lim="800000"/>
            <a:headEnd/>
            <a:tailEnd/>
          </a:ln>
          <a:effectLst/>
        </p:spPr>
      </p:pic>
      <p:pic>
        <p:nvPicPr>
          <p:cNvPr id="15" name="Picture 1648"/>
          <p:cNvPicPr>
            <a:picLocks noChangeAspect="1" noChangeArrowheads="1"/>
          </p:cNvPicPr>
          <p:nvPr/>
        </p:nvPicPr>
        <p:blipFill>
          <a:blip r:embed="rId6"/>
          <a:srcRect l="607" t="9119" r="87861" b="75129"/>
          <a:stretch>
            <a:fillRect/>
          </a:stretch>
        </p:blipFill>
        <p:spPr bwMode="auto">
          <a:xfrm>
            <a:off x="7636686" y="685800"/>
            <a:ext cx="1126314" cy="715210"/>
          </a:xfrm>
          <a:prstGeom prst="rect">
            <a:avLst/>
          </a:prstGeom>
          <a:noFill/>
          <a:ln w="9525">
            <a:noFill/>
            <a:miter lim="800000"/>
            <a:headEnd/>
            <a:tailEnd/>
          </a:ln>
          <a:effectLst/>
        </p:spPr>
      </p:pic>
      <p:pic>
        <p:nvPicPr>
          <p:cNvPr id="17" name="Picture 1649"/>
          <p:cNvPicPr>
            <a:picLocks noChangeAspect="1" noChangeArrowheads="1"/>
          </p:cNvPicPr>
          <p:nvPr/>
        </p:nvPicPr>
        <p:blipFill>
          <a:blip r:embed="rId7"/>
          <a:srcRect l="12974" t="12694" r="57284" b="70725"/>
          <a:stretch>
            <a:fillRect/>
          </a:stretch>
        </p:blipFill>
        <p:spPr bwMode="auto">
          <a:xfrm>
            <a:off x="6019800" y="646214"/>
            <a:ext cx="1371600" cy="801586"/>
          </a:xfrm>
          <a:prstGeom prst="rect">
            <a:avLst/>
          </a:prstGeom>
          <a:noFill/>
          <a:ln w="9525">
            <a:noFill/>
            <a:miter lim="800000"/>
            <a:headEnd/>
            <a:tailEnd/>
          </a:ln>
          <a:effectLst/>
        </p:spPr>
      </p:pic>
    </p:spTree>
  </p:cSld>
  <p:clrMapOvr>
    <a:masterClrMapping/>
  </p:clrMapOvr>
  <p:transition advTm="81797">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Down Vs. Bottom up</a:t>
            </a:r>
            <a:endParaRPr lang="en-US" dirty="0"/>
          </a:p>
        </p:txBody>
      </p:sp>
      <p:sp>
        <p:nvSpPr>
          <p:cNvPr id="20" name="TextBox 19"/>
          <p:cNvSpPr txBox="1"/>
          <p:nvPr/>
        </p:nvSpPr>
        <p:spPr>
          <a:xfrm>
            <a:off x="1524000" y="1219200"/>
            <a:ext cx="7162800" cy="2308324"/>
          </a:xfrm>
          <a:prstGeom prst="rect">
            <a:avLst/>
          </a:prstGeom>
          <a:noFill/>
        </p:spPr>
        <p:txBody>
          <a:bodyPr wrap="square" rtlCol="0">
            <a:spAutoFit/>
          </a:bodyPr>
          <a:lstStyle/>
          <a:p>
            <a:r>
              <a:rPr lang="en-US" sz="1600" dirty="0" smtClean="0"/>
              <a:t>Top-down ontology construction</a:t>
            </a:r>
          </a:p>
          <a:p>
            <a:pPr>
              <a:buFont typeface="Arial" pitchFamily="34" charset="0"/>
              <a:buChar char="•"/>
            </a:pPr>
            <a:r>
              <a:rPr lang="en-US" sz="1600" dirty="0" smtClean="0"/>
              <a:t> A select few authors have write privileges</a:t>
            </a:r>
          </a:p>
          <a:p>
            <a:pPr>
              <a:buFont typeface="Arial" pitchFamily="34" charset="0"/>
              <a:buChar char="•"/>
            </a:pPr>
            <a:r>
              <a:rPr lang="en-US" sz="1600" dirty="0" smtClean="0"/>
              <a:t> Maximizes consistency of terms with each other</a:t>
            </a:r>
          </a:p>
          <a:p>
            <a:pPr>
              <a:buFont typeface="Arial" pitchFamily="34" charset="0"/>
              <a:buChar char="•"/>
            </a:pPr>
            <a:r>
              <a:rPr lang="en-US" sz="1600" dirty="0" smtClean="0"/>
              <a:t> Making changes requires approval and re-publishing</a:t>
            </a:r>
          </a:p>
          <a:p>
            <a:pPr>
              <a:buFont typeface="Arial" pitchFamily="34" charset="0"/>
              <a:buChar char="•"/>
            </a:pPr>
            <a:r>
              <a:rPr lang="en-US" sz="1600" dirty="0" smtClean="0"/>
              <a:t> Works best when domain to be organized has: small corpus, formal categories, stable entities, restricted entities, clear edges.</a:t>
            </a:r>
          </a:p>
          <a:p>
            <a:pPr>
              <a:buFont typeface="Arial" pitchFamily="34" charset="0"/>
              <a:buChar char="•"/>
            </a:pPr>
            <a:r>
              <a:rPr lang="en-US" sz="1600" dirty="0" smtClean="0"/>
              <a:t> Works best with participants who are: expert catalogers, coordinated users, expert users, people with authoritative source of judgment</a:t>
            </a:r>
          </a:p>
          <a:p>
            <a:endParaRPr lang="en-US" sz="1600" dirty="0"/>
          </a:p>
        </p:txBody>
      </p:sp>
      <p:sp>
        <p:nvSpPr>
          <p:cNvPr id="21" name="Rectangle 20"/>
          <p:cNvSpPr/>
          <p:nvPr/>
        </p:nvSpPr>
        <p:spPr>
          <a:xfrm>
            <a:off x="1524000" y="3842772"/>
            <a:ext cx="7467600" cy="1938992"/>
          </a:xfrm>
          <a:prstGeom prst="rect">
            <a:avLst/>
          </a:prstGeom>
        </p:spPr>
        <p:txBody>
          <a:bodyPr wrap="square">
            <a:spAutoFit/>
          </a:bodyPr>
          <a:lstStyle/>
          <a:p>
            <a:r>
              <a:rPr lang="en-US" sz="1500" dirty="0" smtClean="0"/>
              <a:t>Bottom-up ontology construction</a:t>
            </a:r>
          </a:p>
          <a:p>
            <a:pPr>
              <a:buFont typeface="Arial" pitchFamily="34" charset="0"/>
              <a:buChar char="•"/>
            </a:pPr>
            <a:r>
              <a:rPr lang="en-US" sz="1500" dirty="0" smtClean="0"/>
              <a:t> Multiple participants can edit the ontology contents instantly</a:t>
            </a:r>
          </a:p>
          <a:p>
            <a:pPr>
              <a:buFont typeface="Arial" pitchFamily="34" charset="0"/>
              <a:buChar char="•"/>
            </a:pPr>
            <a:r>
              <a:rPr lang="en-US" sz="1500" dirty="0" smtClean="0"/>
              <a:t> Control of content is done after edits are made based on the merit of the content</a:t>
            </a:r>
          </a:p>
          <a:p>
            <a:pPr>
              <a:buFont typeface="Arial" pitchFamily="34" charset="0"/>
              <a:buChar char="•"/>
            </a:pPr>
            <a:r>
              <a:rPr lang="en-US" sz="1500" dirty="0" smtClean="0"/>
              <a:t> Semantics are limited to what is convenient for the domain</a:t>
            </a:r>
          </a:p>
          <a:p>
            <a:pPr>
              <a:buFont typeface="Arial" pitchFamily="34" charset="0"/>
              <a:buChar char="•"/>
            </a:pPr>
            <a:r>
              <a:rPr lang="en-US" sz="1500" dirty="0" smtClean="0"/>
              <a:t> Not a replacement for top-down construction; sometimes necessary to increase flexibility</a:t>
            </a:r>
          </a:p>
          <a:p>
            <a:pPr>
              <a:buFont typeface="Arial" pitchFamily="34" charset="0"/>
              <a:buChar char="•"/>
            </a:pPr>
            <a:r>
              <a:rPr lang="en-US" sz="1500" dirty="0" smtClean="0"/>
              <a:t> Necessary when domain has: large corpus, no formal categories, no clear edges</a:t>
            </a:r>
          </a:p>
          <a:p>
            <a:pPr>
              <a:buFont typeface="Arial" pitchFamily="34" charset="0"/>
              <a:buChar char="•"/>
            </a:pPr>
            <a:r>
              <a:rPr lang="en-US" sz="1500" dirty="0" smtClean="0"/>
              <a:t> Necessary when participants are: uncoordinated users, amateur users, naïve catalogers</a:t>
            </a:r>
          </a:p>
          <a:p>
            <a:pPr>
              <a:buFont typeface="Arial" pitchFamily="34" charset="0"/>
              <a:buChar char="•"/>
            </a:pPr>
            <a:r>
              <a:rPr lang="en-US" sz="1500" dirty="0" smtClean="0"/>
              <a:t> Neuroscience is a domain that is less formal and neuroscientists are more uncoordinated</a:t>
            </a:r>
          </a:p>
        </p:txBody>
      </p:sp>
      <p:sp>
        <p:nvSpPr>
          <p:cNvPr id="23" name="Down Arrow 22"/>
          <p:cNvSpPr/>
          <p:nvPr/>
        </p:nvSpPr>
        <p:spPr>
          <a:xfrm>
            <a:off x="152400" y="1371600"/>
            <a:ext cx="1219200" cy="1981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Up Arrow 25"/>
          <p:cNvSpPr/>
          <p:nvPr/>
        </p:nvSpPr>
        <p:spPr>
          <a:xfrm>
            <a:off x="152400" y="3527524"/>
            <a:ext cx="1295400" cy="231826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162800" y="5845790"/>
            <a:ext cx="1981200" cy="369332"/>
          </a:xfrm>
          <a:prstGeom prst="rect">
            <a:avLst/>
          </a:prstGeom>
          <a:noFill/>
        </p:spPr>
        <p:txBody>
          <a:bodyPr wrap="square" rtlCol="0">
            <a:spAutoFit/>
          </a:bodyPr>
          <a:lstStyle/>
          <a:p>
            <a:r>
              <a:rPr lang="en-US" b="1" dirty="0" smtClean="0"/>
              <a:t>Larson et. al</a:t>
            </a:r>
            <a:endParaRPr lang="en-US" b="1" dirty="0"/>
          </a:p>
        </p:txBody>
      </p:sp>
      <p:sp>
        <p:nvSpPr>
          <p:cNvPr id="28" name="TextBox 27"/>
          <p:cNvSpPr txBox="1"/>
          <p:nvPr/>
        </p:nvSpPr>
        <p:spPr>
          <a:xfrm>
            <a:off x="76200" y="1840468"/>
            <a:ext cx="1371600" cy="369332"/>
          </a:xfrm>
          <a:prstGeom prst="rect">
            <a:avLst/>
          </a:prstGeom>
          <a:noFill/>
        </p:spPr>
        <p:txBody>
          <a:bodyPr wrap="square" rtlCol="0">
            <a:spAutoFit/>
          </a:bodyPr>
          <a:lstStyle/>
          <a:p>
            <a:pPr algn="ctr"/>
            <a:r>
              <a:rPr lang="en-US" dirty="0" smtClean="0"/>
              <a:t>NIFSTD</a:t>
            </a:r>
            <a:endParaRPr lang="en-US" dirty="0"/>
          </a:p>
        </p:txBody>
      </p:sp>
      <p:sp>
        <p:nvSpPr>
          <p:cNvPr id="29" name="TextBox 28"/>
          <p:cNvSpPr txBox="1"/>
          <p:nvPr/>
        </p:nvSpPr>
        <p:spPr>
          <a:xfrm>
            <a:off x="152400" y="4812268"/>
            <a:ext cx="1371600" cy="369332"/>
          </a:xfrm>
          <a:prstGeom prst="rect">
            <a:avLst/>
          </a:prstGeom>
          <a:noFill/>
        </p:spPr>
        <p:txBody>
          <a:bodyPr wrap="square" rtlCol="0">
            <a:spAutoFit/>
          </a:bodyPr>
          <a:lstStyle/>
          <a:p>
            <a:r>
              <a:rPr lang="en-US" dirty="0" smtClean="0"/>
              <a:t>NEUROLEX</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219200" y="1265237"/>
            <a:ext cx="6934200" cy="4754563"/>
          </a:xfrm>
          <a:prstGeom prst="rect">
            <a:avLst/>
          </a:prstGeom>
          <a:noFill/>
          <a:ln w="9525">
            <a:noFill/>
            <a:miter lim="800000"/>
            <a:headEnd/>
            <a:tailEnd/>
          </a:ln>
        </p:spPr>
      </p:pic>
      <p:sp>
        <p:nvSpPr>
          <p:cNvPr id="5" name="Title 1"/>
          <p:cNvSpPr txBox="1">
            <a:spLocks/>
          </p:cNvSpPr>
          <p:nvPr/>
        </p:nvSpPr>
        <p:spPr>
          <a:xfrm>
            <a:off x="1828800" y="76200"/>
            <a:ext cx="6629400" cy="71596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small" spc="0" normalizeH="0" baseline="0" noProof="0" dirty="0" err="1" smtClean="0">
                <a:ln>
                  <a:noFill/>
                </a:ln>
                <a:solidFill>
                  <a:schemeClr val="tx1"/>
                </a:solidFill>
                <a:effectLst/>
                <a:uLnTx/>
                <a:uFillTx/>
                <a:latin typeface="+mn-lt"/>
                <a:ea typeface="+mj-ea"/>
                <a:cs typeface="+mj-cs"/>
              </a:rPr>
              <a:t>NifStd</a:t>
            </a:r>
            <a:r>
              <a:rPr kumimoji="0" lang="en-US" sz="3200" b="0" i="0" u="none" strike="noStrike" kern="1200" cap="small" spc="0" normalizeH="0" baseline="0" noProof="0" dirty="0" smtClean="0">
                <a:ln>
                  <a:noFill/>
                </a:ln>
                <a:solidFill>
                  <a:schemeClr val="tx1"/>
                </a:solidFill>
                <a:effectLst/>
                <a:uLnTx/>
                <a:uFillTx/>
                <a:latin typeface="+mn-lt"/>
                <a:ea typeface="+mj-ea"/>
                <a:cs typeface="+mj-cs"/>
              </a:rPr>
              <a:t>/</a:t>
            </a:r>
            <a:r>
              <a:rPr kumimoji="0" lang="en-US" sz="3200" b="0" i="0" u="none" strike="noStrike" kern="1200" cap="small" spc="0" normalizeH="0" baseline="0" noProof="0" dirty="0" err="1" smtClean="0">
                <a:ln>
                  <a:noFill/>
                </a:ln>
                <a:solidFill>
                  <a:schemeClr val="tx1"/>
                </a:solidFill>
                <a:effectLst/>
                <a:uLnTx/>
                <a:uFillTx/>
                <a:latin typeface="+mn-lt"/>
                <a:ea typeface="+mj-ea"/>
                <a:cs typeface="+mj-cs"/>
              </a:rPr>
              <a:t>Neurolex</a:t>
            </a:r>
            <a:r>
              <a:rPr kumimoji="0" lang="en-US" sz="3200" b="0" i="0" u="none" strike="noStrike" kern="1200" cap="small" spc="0" normalizeH="0" baseline="0" noProof="0" dirty="0" smtClean="0">
                <a:ln>
                  <a:noFill/>
                </a:ln>
                <a:solidFill>
                  <a:schemeClr val="tx1"/>
                </a:solidFill>
                <a:effectLst/>
                <a:uLnTx/>
                <a:uFillTx/>
                <a:latin typeface="+mn-lt"/>
                <a:ea typeface="+mj-ea"/>
                <a:cs typeface="+mj-cs"/>
              </a:rPr>
              <a:t> </a:t>
            </a:r>
            <a:r>
              <a:rPr kumimoji="0" lang="en-US" sz="3200" b="0" i="0" u="none" strike="noStrike" kern="1200" cap="small" spc="0" normalizeH="0" baseline="0" noProof="0" dirty="0" err="1" smtClean="0">
                <a:ln>
                  <a:noFill/>
                </a:ln>
                <a:solidFill>
                  <a:schemeClr val="tx1"/>
                </a:solidFill>
                <a:effectLst/>
                <a:uLnTx/>
                <a:uFillTx/>
                <a:latin typeface="+mn-lt"/>
                <a:ea typeface="+mj-ea"/>
                <a:cs typeface="+mj-cs"/>
              </a:rPr>
              <a:t>Curation</a:t>
            </a:r>
            <a:r>
              <a:rPr kumimoji="0" lang="en-US" sz="3200" b="0" i="0" u="none" strike="noStrike" kern="1200" cap="small" spc="0" normalizeH="0" baseline="0" noProof="0" dirty="0" smtClean="0">
                <a:ln>
                  <a:noFill/>
                </a:ln>
                <a:solidFill>
                  <a:schemeClr val="tx1"/>
                </a:solidFill>
                <a:effectLst/>
                <a:uLnTx/>
                <a:uFillTx/>
                <a:latin typeface="+mn-lt"/>
                <a:ea typeface="+mj-ea"/>
                <a:cs typeface="+mj-cs"/>
              </a:rPr>
              <a:t> Workflow</a:t>
            </a:r>
            <a:endParaRPr kumimoji="0" lang="en-US" sz="3200" b="0" i="0" u="none" strike="noStrike" kern="1200" cap="small" spc="0" normalizeH="0" baseline="0" noProof="0" dirty="0">
              <a:ln>
                <a:noFill/>
              </a:ln>
              <a:solidFill>
                <a:schemeClr val="tx1"/>
              </a:solidFill>
              <a:effectLst/>
              <a:uLnTx/>
              <a:uFillTx/>
              <a:latin typeface="+mn-lt"/>
              <a:ea typeface="+mj-ea"/>
              <a:cs typeface="+mj-cs"/>
            </a:endParaRPr>
          </a:p>
        </p:txBody>
      </p:sp>
      <p:sp>
        <p:nvSpPr>
          <p:cNvPr id="10" name="Rectangle 9"/>
          <p:cNvSpPr/>
          <p:nvPr/>
        </p:nvSpPr>
        <p:spPr>
          <a:xfrm>
            <a:off x="1066800" y="801469"/>
            <a:ext cx="7239000" cy="6463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smtClean="0"/>
              <a:t>‘has soma location’ in </a:t>
            </a:r>
            <a:r>
              <a:rPr lang="en-US" dirty="0" err="1" smtClean="0"/>
              <a:t>NeuroLex</a:t>
            </a:r>
            <a:r>
              <a:rPr lang="en-US" dirty="0" smtClean="0"/>
              <a:t> == ‘Neuron X’ </a:t>
            </a:r>
            <a:r>
              <a:rPr lang="en-US" dirty="0" err="1" smtClean="0"/>
              <a:t>has_part</a:t>
            </a:r>
            <a:r>
              <a:rPr lang="en-US" dirty="0" smtClean="0"/>
              <a:t> some (‘Soma’ and  </a:t>
            </a:r>
          </a:p>
          <a:p>
            <a:r>
              <a:rPr lang="en-US" dirty="0" smtClean="0"/>
              <a:t>                                                             (</a:t>
            </a:r>
            <a:r>
              <a:rPr lang="en-US" dirty="0" err="1" smtClean="0"/>
              <a:t>part_of</a:t>
            </a:r>
            <a:r>
              <a:rPr lang="en-US" dirty="0" smtClean="0"/>
              <a:t> some ‘Brain region Y’)) in NIFSTD</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629400" cy="990600"/>
          </a:xfrm>
        </p:spPr>
        <p:txBody>
          <a:bodyPr>
            <a:normAutofit/>
          </a:bodyPr>
          <a:lstStyle/>
          <a:p>
            <a:pPr algn="l"/>
            <a:r>
              <a:rPr lang="en-US" sz="3200" cap="small" dirty="0" smtClean="0">
                <a:solidFill>
                  <a:srgbClr val="1F497D"/>
                </a:solidFill>
                <a:latin typeface="+mn-lt"/>
                <a:ea typeface="ＭＳ Ｐゴシック" charset="-128"/>
                <a:cs typeface="ＭＳ Ｐゴシック" charset="-128"/>
              </a:rPr>
              <a:t>Access to NIFSTD Contents</a:t>
            </a:r>
            <a:endParaRPr lang="en-US" sz="3200" cap="small" dirty="0">
              <a:latin typeface="+mn-lt"/>
            </a:endParaRPr>
          </a:p>
        </p:txBody>
      </p:sp>
      <p:sp>
        <p:nvSpPr>
          <p:cNvPr id="3" name="Content Placeholder 2"/>
          <p:cNvSpPr>
            <a:spLocks noGrp="1"/>
          </p:cNvSpPr>
          <p:nvPr>
            <p:ph idx="1"/>
          </p:nvPr>
        </p:nvSpPr>
        <p:spPr>
          <a:xfrm>
            <a:off x="76200" y="1295400"/>
            <a:ext cx="4419600" cy="4724400"/>
          </a:xfrm>
        </p:spPr>
        <p:txBody>
          <a:bodyPr>
            <a:normAutofit fontScale="70000" lnSpcReduction="20000"/>
          </a:bodyPr>
          <a:lstStyle/>
          <a:p>
            <a:r>
              <a:rPr lang="en-US" dirty="0" smtClean="0"/>
              <a:t>NIFSTD is available  as</a:t>
            </a:r>
          </a:p>
          <a:p>
            <a:pPr lvl="1"/>
            <a:r>
              <a:rPr lang="en-US" dirty="0" smtClean="0"/>
              <a:t>OWL Format  </a:t>
            </a:r>
            <a:r>
              <a:rPr lang="en-US" dirty="0" smtClean="0">
                <a:hlinkClick r:id="rId3"/>
              </a:rPr>
              <a:t>http://ontology.neuinfo.org</a:t>
            </a:r>
            <a:r>
              <a:rPr lang="en-US" dirty="0" smtClean="0"/>
              <a:t> </a:t>
            </a:r>
          </a:p>
          <a:p>
            <a:pPr lvl="1"/>
            <a:r>
              <a:rPr lang="en-US" dirty="0" smtClean="0"/>
              <a:t>RDF  and SPARQL Endpoint </a:t>
            </a:r>
            <a:r>
              <a:rPr lang="en-US" dirty="0" smtClean="0">
                <a:hlinkClick r:id="rId4"/>
              </a:rPr>
              <a:t>http://ontology.neuinfo.org/sparql-endpoint.html</a:t>
            </a:r>
            <a:r>
              <a:rPr lang="en-US" dirty="0" smtClean="0"/>
              <a:t> </a:t>
            </a:r>
          </a:p>
          <a:p>
            <a:pPr lvl="2"/>
            <a:endParaRPr lang="en-US" dirty="0" smtClean="0">
              <a:solidFill>
                <a:schemeClr val="tx2"/>
              </a:solidFill>
            </a:endParaRPr>
          </a:p>
          <a:p>
            <a:r>
              <a:rPr lang="en-US" dirty="0" smtClean="0">
                <a:solidFill>
                  <a:schemeClr val="tx2"/>
                </a:solidFill>
              </a:rPr>
              <a:t>Specific contents through web services </a:t>
            </a:r>
          </a:p>
          <a:p>
            <a:pPr lvl="1"/>
            <a:r>
              <a:rPr lang="en-US" dirty="0" smtClean="0">
                <a:hlinkClick r:id="rId5"/>
              </a:rPr>
              <a:t>http://ontology.neuinfo.org/ontoquest-service.html</a:t>
            </a:r>
            <a:r>
              <a:rPr lang="en-US" dirty="0" smtClean="0"/>
              <a:t>  </a:t>
            </a:r>
          </a:p>
          <a:p>
            <a:pPr lvl="1">
              <a:buNone/>
            </a:pPr>
            <a:endParaRPr lang="en-US" dirty="0" smtClean="0"/>
          </a:p>
          <a:p>
            <a:r>
              <a:rPr lang="en-US" dirty="0" smtClean="0">
                <a:solidFill>
                  <a:schemeClr val="tx2"/>
                </a:solidFill>
              </a:rPr>
              <a:t>Available through NCBO </a:t>
            </a:r>
            <a:r>
              <a:rPr lang="en-US" dirty="0" err="1" smtClean="0">
                <a:solidFill>
                  <a:schemeClr val="tx2"/>
                </a:solidFill>
              </a:rPr>
              <a:t>Bioportal</a:t>
            </a:r>
            <a:endParaRPr lang="en-US" dirty="0" smtClean="0">
              <a:solidFill>
                <a:schemeClr val="tx2"/>
              </a:solidFill>
            </a:endParaRPr>
          </a:p>
          <a:p>
            <a:pPr lvl="1"/>
            <a:r>
              <a:rPr lang="en-US" dirty="0" smtClean="0"/>
              <a:t>Provides annotation and mapping services</a:t>
            </a:r>
          </a:p>
          <a:p>
            <a:pPr lvl="1"/>
            <a:r>
              <a:rPr lang="en-US" dirty="0" smtClean="0">
                <a:ea typeface="ＭＳ Ｐゴシック" charset="-128"/>
                <a:cs typeface="ＭＳ Ｐゴシック" charset="-128"/>
                <a:hlinkClick r:id="rId6"/>
              </a:rPr>
              <a:t>http://bioportal.bioontology.org/</a:t>
            </a:r>
            <a:endParaRPr lang="en-US" dirty="0" smtClean="0"/>
          </a:p>
          <a:p>
            <a:pPr lvl="1">
              <a:buNone/>
            </a:pPr>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NIF Standard Ontologies</a:t>
            </a:r>
            <a:endParaRPr lang="en-US" dirty="0"/>
          </a:p>
        </p:txBody>
      </p:sp>
      <p:sp>
        <p:nvSpPr>
          <p:cNvPr id="5" name="Slide Number Placeholder 4"/>
          <p:cNvSpPr>
            <a:spLocks noGrp="1"/>
          </p:cNvSpPr>
          <p:nvPr>
            <p:ph type="sldNum" sz="quarter" idx="12"/>
          </p:nvPr>
        </p:nvSpPr>
        <p:spPr/>
        <p:txBody>
          <a:bodyPr/>
          <a:lstStyle/>
          <a:p>
            <a:fld id="{06376D4A-469F-4262-AF81-521166F38B0D}" type="slidenum">
              <a:rPr lang="en-US" smtClean="0"/>
              <a:pPr/>
              <a:t>13</a:t>
            </a:fld>
            <a:endParaRPr lang="en-US" dirty="0"/>
          </a:p>
        </p:txBody>
      </p:sp>
      <p:pic>
        <p:nvPicPr>
          <p:cNvPr id="3074" name="Picture 2"/>
          <p:cNvPicPr>
            <a:picLocks noChangeAspect="1" noChangeArrowheads="1"/>
          </p:cNvPicPr>
          <p:nvPr/>
        </p:nvPicPr>
        <p:blipFill>
          <a:blip r:embed="rId7" cstate="print"/>
          <a:srcRect/>
          <a:stretch>
            <a:fillRect/>
          </a:stretch>
        </p:blipFill>
        <p:spPr bwMode="auto">
          <a:xfrm>
            <a:off x="5029200" y="1219200"/>
            <a:ext cx="3295650" cy="533400"/>
          </a:xfrm>
          <a:prstGeom prst="rect">
            <a:avLst/>
          </a:prstGeom>
          <a:noFill/>
          <a:ln w="9525">
            <a:noFill/>
            <a:miter lim="800000"/>
            <a:headEnd/>
            <a:tailEnd/>
          </a:ln>
        </p:spPr>
      </p:pic>
      <p:pic>
        <p:nvPicPr>
          <p:cNvPr id="3075" name="Picture 3"/>
          <p:cNvPicPr>
            <a:picLocks noChangeAspect="1" noChangeArrowheads="1"/>
          </p:cNvPicPr>
          <p:nvPr/>
        </p:nvPicPr>
        <p:blipFill>
          <a:blip r:embed="rId8" cstate="print"/>
          <a:srcRect/>
          <a:stretch>
            <a:fillRect/>
          </a:stretch>
        </p:blipFill>
        <p:spPr bwMode="auto">
          <a:xfrm>
            <a:off x="4682069" y="1828800"/>
            <a:ext cx="4233333" cy="2286000"/>
          </a:xfrm>
          <a:prstGeom prst="rect">
            <a:avLst/>
          </a:prstGeom>
          <a:ln>
            <a:noFill/>
          </a:ln>
          <a:effectLst>
            <a:outerShdw blurRad="292100" dist="139700" dir="2700000" algn="tl" rotWithShape="0">
              <a:srgbClr val="333333">
                <a:alpha val="65000"/>
              </a:srgbClr>
            </a:outerShdw>
          </a:effectLst>
        </p:spPr>
      </p:pic>
      <p:pic>
        <p:nvPicPr>
          <p:cNvPr id="3076" name="Picture 4"/>
          <p:cNvPicPr>
            <a:picLocks noChangeAspect="1" noChangeArrowheads="1"/>
          </p:cNvPicPr>
          <p:nvPr/>
        </p:nvPicPr>
        <p:blipFill>
          <a:blip r:embed="rId9" cstate="print"/>
          <a:srcRect/>
          <a:stretch>
            <a:fillRect/>
          </a:stretch>
        </p:blipFill>
        <p:spPr bwMode="auto">
          <a:xfrm>
            <a:off x="4724400" y="4572001"/>
            <a:ext cx="3381375" cy="523875"/>
          </a:xfrm>
          <a:prstGeom prst="rect">
            <a:avLst/>
          </a:prstGeom>
          <a:noFill/>
          <a:ln w="9525">
            <a:noFill/>
            <a:miter lim="800000"/>
            <a:headEnd/>
            <a:tailEnd/>
          </a:ln>
        </p:spPr>
      </p:pic>
      <p:pic>
        <p:nvPicPr>
          <p:cNvPr id="3078" name="Picture 6"/>
          <p:cNvPicPr>
            <a:picLocks noChangeAspect="1" noChangeArrowheads="1"/>
          </p:cNvPicPr>
          <p:nvPr/>
        </p:nvPicPr>
        <p:blipFill>
          <a:blip r:embed="rId10" cstate="print"/>
          <a:srcRect/>
          <a:stretch>
            <a:fillRect/>
          </a:stretch>
        </p:blipFill>
        <p:spPr bwMode="auto">
          <a:xfrm>
            <a:off x="4800600" y="5153026"/>
            <a:ext cx="2781300" cy="638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73484">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477000" cy="990600"/>
          </a:xfrm>
        </p:spPr>
        <p:txBody>
          <a:bodyPr>
            <a:noAutofit/>
          </a:bodyPr>
          <a:lstStyle/>
          <a:p>
            <a:r>
              <a:rPr lang="en-US" sz="3200" cap="small" dirty="0" smtClean="0">
                <a:latin typeface="+mn-lt"/>
              </a:rPr>
              <a:t>Community Involvement</a:t>
            </a:r>
            <a:endParaRPr lang="en-US" sz="3200" cap="small" dirty="0">
              <a:latin typeface="+mn-lt"/>
            </a:endParaRPr>
          </a:p>
        </p:txBody>
      </p:sp>
      <p:sp>
        <p:nvSpPr>
          <p:cNvPr id="3" name="Content Placeholder 2"/>
          <p:cNvSpPr>
            <a:spLocks noGrp="1"/>
          </p:cNvSpPr>
          <p:nvPr>
            <p:ph idx="1"/>
          </p:nvPr>
        </p:nvSpPr>
        <p:spPr/>
        <p:txBody>
          <a:bodyPr>
            <a:normAutofit/>
          </a:bodyPr>
          <a:lstStyle/>
          <a:p>
            <a:r>
              <a:rPr lang="en-US" sz="2400" dirty="0" err="1" smtClean="0"/>
              <a:t>NeuroPsyGrid</a:t>
            </a:r>
            <a:r>
              <a:rPr lang="en-US" sz="2400" dirty="0" smtClean="0"/>
              <a:t> </a:t>
            </a:r>
          </a:p>
          <a:p>
            <a:pPr lvl="1"/>
            <a:r>
              <a:rPr lang="en-US" sz="2000" dirty="0" smtClean="0">
                <a:hlinkClick r:id="rId3"/>
              </a:rPr>
              <a:t>http://www.neuropsygrid.org</a:t>
            </a:r>
            <a:r>
              <a:rPr lang="en-US" sz="2000" dirty="0" smtClean="0"/>
              <a:t> </a:t>
            </a:r>
          </a:p>
          <a:p>
            <a:r>
              <a:rPr lang="en-US" sz="2400" dirty="0" smtClean="0">
                <a:solidFill>
                  <a:schemeClr val="tx2"/>
                </a:solidFill>
              </a:rPr>
              <a:t>NDAR Autism Ontology </a:t>
            </a:r>
          </a:p>
          <a:p>
            <a:pPr lvl="1"/>
            <a:r>
              <a:rPr lang="en-US" sz="2000" dirty="0" smtClean="0">
                <a:hlinkClick r:id="rId4"/>
              </a:rPr>
              <a:t>http://ndar.nih.gov</a:t>
            </a:r>
            <a:endParaRPr lang="en-US" sz="2000" dirty="0" smtClean="0"/>
          </a:p>
          <a:p>
            <a:r>
              <a:rPr lang="en-US" sz="2400" dirty="0" smtClean="0">
                <a:solidFill>
                  <a:schemeClr val="tx2"/>
                </a:solidFill>
              </a:rPr>
              <a:t>Cognitive Paradigm Ontology (</a:t>
            </a:r>
            <a:r>
              <a:rPr lang="en-US" sz="2400" dirty="0" err="1" smtClean="0">
                <a:solidFill>
                  <a:schemeClr val="tx2"/>
                </a:solidFill>
              </a:rPr>
              <a:t>CogPO</a:t>
            </a:r>
            <a:r>
              <a:rPr lang="en-US" sz="2400" dirty="0" smtClean="0">
                <a:solidFill>
                  <a:schemeClr val="tx2"/>
                </a:solidFill>
              </a:rPr>
              <a:t>) </a:t>
            </a:r>
          </a:p>
          <a:p>
            <a:pPr lvl="1"/>
            <a:r>
              <a:rPr lang="en-US" sz="2000" dirty="0" smtClean="0">
                <a:hlinkClick r:id="rId5"/>
              </a:rPr>
              <a:t>http://wiki.cogpo.org</a:t>
            </a:r>
            <a:r>
              <a:rPr lang="en-US" sz="2000" dirty="0" smtClean="0"/>
              <a:t> </a:t>
            </a:r>
          </a:p>
          <a:p>
            <a:r>
              <a:rPr lang="en-US" sz="2400" dirty="0" smtClean="0"/>
              <a:t>Neural </a:t>
            </a:r>
            <a:r>
              <a:rPr lang="en-US" sz="2400" dirty="0" err="1" smtClean="0"/>
              <a:t>ElectroMagnetic</a:t>
            </a:r>
            <a:r>
              <a:rPr lang="en-US" sz="2400" dirty="0" smtClean="0"/>
              <a:t> Ontologies (NEMO) </a:t>
            </a:r>
          </a:p>
          <a:p>
            <a:pPr lvl="1"/>
            <a:r>
              <a:rPr lang="en-US" sz="2000" dirty="0" smtClean="0"/>
              <a:t> </a:t>
            </a:r>
            <a:r>
              <a:rPr lang="en-US" sz="2000" dirty="0" smtClean="0">
                <a:hlinkClick r:id="rId6"/>
              </a:rPr>
              <a:t>http://nemo.nic.uoregon.edu</a:t>
            </a:r>
            <a:r>
              <a:rPr lang="en-US" sz="2000" dirty="0" smtClean="0"/>
              <a:t> </a:t>
            </a:r>
          </a:p>
          <a:p>
            <a:r>
              <a:rPr lang="en-US" sz="2400" dirty="0" smtClean="0"/>
              <a:t>Neurodegenerative Disease Phenotype Ontology</a:t>
            </a:r>
          </a:p>
          <a:p>
            <a:pPr lvl="1"/>
            <a:r>
              <a:rPr lang="en-US" sz="2000" dirty="0" smtClean="0">
                <a:hlinkClick r:id="rId7"/>
              </a:rPr>
              <a:t>http://openccdb.org/wiki/index.php/Disease_Ontology</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06376D4A-469F-4262-AF81-521166F38B0D}" type="slidenum">
              <a:rPr lang="en-US" smtClean="0"/>
              <a:pPr/>
              <a:t>14</a:t>
            </a:fld>
            <a:endParaRPr lang="en-US"/>
          </a:p>
        </p:txBody>
      </p:sp>
    </p:spTree>
  </p:cSld>
  <p:clrMapOvr>
    <a:masterClrMapping/>
  </p:clrMapOvr>
  <p:transition advTm="35672">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Neurodegenerative Disease Phenotype Ontology (NDPO)</a:t>
            </a:r>
            <a:endParaRPr lang="en-US" sz="3600" dirty="0"/>
          </a:p>
        </p:txBody>
      </p:sp>
      <p:sp>
        <p:nvSpPr>
          <p:cNvPr id="3" name="Content Placeholder 2"/>
          <p:cNvSpPr>
            <a:spLocks noGrp="1"/>
          </p:cNvSpPr>
          <p:nvPr>
            <p:ph idx="1"/>
          </p:nvPr>
        </p:nvSpPr>
        <p:spPr/>
        <p:txBody>
          <a:bodyPr>
            <a:normAutofit fontScale="92500"/>
          </a:bodyPr>
          <a:lstStyle/>
          <a:p>
            <a:r>
              <a:rPr lang="en-US" b="1" dirty="0" smtClean="0">
                <a:solidFill>
                  <a:schemeClr val="tx2">
                    <a:lumMod val="75000"/>
                  </a:schemeClr>
                </a:solidFill>
              </a:rPr>
              <a:t>Challenge: Matching Neurodegenerative Diseases with Animal Models</a:t>
            </a:r>
          </a:p>
          <a:p>
            <a:pPr lvl="1"/>
            <a:r>
              <a:rPr lang="en-US" dirty="0" smtClean="0"/>
              <a:t>Model systems only replicate a subset of features of the disease</a:t>
            </a:r>
          </a:p>
          <a:p>
            <a:pPr lvl="1"/>
            <a:r>
              <a:rPr lang="en-US" dirty="0" smtClean="0"/>
              <a:t>Related phenotypes occur across anatomical scales</a:t>
            </a:r>
          </a:p>
          <a:p>
            <a:pPr lvl="1"/>
            <a:r>
              <a:rPr lang="en-US" dirty="0" smtClean="0"/>
              <a:t>Different vocabularies are used by different communities</a:t>
            </a:r>
            <a:endParaRPr lang="en-US" b="1" dirty="0" smtClean="0"/>
          </a:p>
          <a:p>
            <a:r>
              <a:rPr lang="en-US" b="1" dirty="0" smtClean="0"/>
              <a:t>Approach: </a:t>
            </a:r>
            <a:r>
              <a:rPr lang="en-US" dirty="0" smtClean="0"/>
              <a:t>Use </a:t>
            </a:r>
            <a:r>
              <a:rPr lang="en-US" dirty="0" err="1" smtClean="0"/>
              <a:t>ontologies</a:t>
            </a:r>
            <a:r>
              <a:rPr lang="en-US" dirty="0" smtClean="0"/>
              <a:t> to provide necessary knowledge for matching related phenotypes</a:t>
            </a:r>
            <a:endParaRPr lang="en-US" dirty="0"/>
          </a:p>
        </p:txBody>
      </p:sp>
      <p:sp>
        <p:nvSpPr>
          <p:cNvPr id="4" name="Rectangle 3"/>
          <p:cNvSpPr/>
          <p:nvPr/>
        </p:nvSpPr>
        <p:spPr>
          <a:xfrm>
            <a:off x="4708170" y="6183868"/>
            <a:ext cx="4435830" cy="369332"/>
          </a:xfrm>
          <a:prstGeom prst="rect">
            <a:avLst/>
          </a:prstGeom>
        </p:spPr>
        <p:txBody>
          <a:bodyPr wrap="none">
            <a:spAutoFit/>
          </a:bodyPr>
          <a:lstStyle/>
          <a:p>
            <a:r>
              <a:rPr lang="en-US" b="1" dirty="0" smtClean="0"/>
              <a:t>Sarah M Maynard and Christopher J </a:t>
            </a:r>
            <a:r>
              <a:rPr lang="en-US" b="1" dirty="0" err="1" smtClean="0"/>
              <a:t>Mungall</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descr="Slide5.jpg"/>
          <p:cNvPicPr>
            <a:picLocks noChangeAspect="1"/>
          </p:cNvPicPr>
          <p:nvPr/>
        </p:nvPicPr>
        <p:blipFill>
          <a:blip r:embed="rId3"/>
          <a:stretch>
            <a:fillRect/>
          </a:stretch>
        </p:blipFill>
        <p:spPr>
          <a:xfrm>
            <a:off x="228600" y="714375"/>
            <a:ext cx="8610600" cy="5381625"/>
          </a:xfrm>
          <a:prstGeom prst="rect">
            <a:avLst/>
          </a:prstGeom>
        </p:spPr>
      </p:pic>
      <p:sp>
        <p:nvSpPr>
          <p:cNvPr id="92" name="Rectangle 91"/>
          <p:cNvSpPr/>
          <p:nvPr/>
        </p:nvSpPr>
        <p:spPr>
          <a:xfrm>
            <a:off x="1447800" y="228600"/>
            <a:ext cx="6821355" cy="523220"/>
          </a:xfrm>
          <a:prstGeom prst="rect">
            <a:avLst/>
          </a:prstGeom>
        </p:spPr>
        <p:txBody>
          <a:bodyPr wrap="none">
            <a:spAutoFit/>
          </a:bodyPr>
          <a:lstStyle/>
          <a:p>
            <a:r>
              <a:rPr lang="en-US" sz="2800" b="1" dirty="0" smtClean="0"/>
              <a:t>Schematic of Entity and Quality relationships</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49275" y="-41556"/>
            <a:ext cx="8042276" cy="1108356"/>
          </a:xfrm>
        </p:spPr>
        <p:txBody>
          <a:bodyPr/>
          <a:lstStyle/>
          <a:p>
            <a:r>
              <a:rPr lang="en-US" sz="3000" dirty="0" smtClean="0"/>
              <a:t>NDPO Phenotype Model</a:t>
            </a:r>
            <a:endParaRPr lang="en-US" sz="3000" dirty="0"/>
          </a:p>
        </p:txBody>
      </p:sp>
      <p:sp>
        <p:nvSpPr>
          <p:cNvPr id="8" name="Content Placeholder 2"/>
          <p:cNvSpPr>
            <a:spLocks noGrp="1"/>
          </p:cNvSpPr>
          <p:nvPr>
            <p:ph idx="1"/>
          </p:nvPr>
        </p:nvSpPr>
        <p:spPr>
          <a:xfrm>
            <a:off x="343168" y="4900830"/>
            <a:ext cx="8648432" cy="1195170"/>
          </a:xfrm>
        </p:spPr>
        <p:txBody>
          <a:bodyPr>
            <a:noAutofit/>
          </a:bodyPr>
          <a:lstStyle/>
          <a:p>
            <a:r>
              <a:rPr lang="en-US" sz="1600" b="1" kern="400" dirty="0" smtClean="0"/>
              <a:t>Focused on structural phenotypes</a:t>
            </a:r>
          </a:p>
          <a:p>
            <a:r>
              <a:rPr lang="en-US" sz="1600" b="1" kern="400" dirty="0" smtClean="0"/>
              <a:t>Phenotype constructed as Entity (NIFSTD) + Quality (PATO), e.g. degenerate and </a:t>
            </a:r>
            <a:r>
              <a:rPr lang="en-US" sz="1600" b="1" i="1" kern="400" dirty="0" err="1" smtClean="0"/>
              <a:t>inheres_in</a:t>
            </a:r>
            <a:r>
              <a:rPr lang="en-US" sz="1600" b="1" kern="400" dirty="0" smtClean="0"/>
              <a:t> some ‘</a:t>
            </a:r>
            <a:r>
              <a:rPr lang="en-US" sz="1600" b="1" kern="400" dirty="0" err="1" smtClean="0"/>
              <a:t>Substantia</a:t>
            </a:r>
            <a:r>
              <a:rPr lang="en-US" sz="1600" b="1" kern="400" dirty="0" smtClean="0"/>
              <a:t> </a:t>
            </a:r>
            <a:r>
              <a:rPr lang="en-US" sz="1600" b="1" kern="400" dirty="0" err="1" smtClean="0"/>
              <a:t>nigra</a:t>
            </a:r>
            <a:r>
              <a:rPr lang="en-US" sz="1600" b="1" kern="400" dirty="0" smtClean="0"/>
              <a:t>’ </a:t>
            </a:r>
            <a:r>
              <a:rPr lang="en-US" sz="1600" b="1" kern="400" dirty="0" err="1" smtClean="0">
                <a:sym typeface="Wingdings"/>
              </a:rPr>
              <a:t></a:t>
            </a:r>
            <a:r>
              <a:rPr lang="en-US" sz="1600" b="1" kern="400" dirty="0" smtClean="0">
                <a:sym typeface="Wingdings"/>
              </a:rPr>
              <a:t> degenerated </a:t>
            </a:r>
            <a:r>
              <a:rPr lang="en-US" sz="1600" b="1" kern="400" dirty="0" err="1" smtClean="0">
                <a:sym typeface="Wingdings"/>
              </a:rPr>
              <a:t>substantia</a:t>
            </a:r>
            <a:r>
              <a:rPr lang="en-US" sz="1600" b="1" kern="400" dirty="0" smtClean="0">
                <a:sym typeface="Wingdings"/>
              </a:rPr>
              <a:t> </a:t>
            </a:r>
            <a:r>
              <a:rPr lang="en-US" sz="1600" b="1" kern="400" dirty="0" err="1" smtClean="0">
                <a:sym typeface="Wingdings"/>
              </a:rPr>
              <a:t>nigra</a:t>
            </a:r>
            <a:endParaRPr lang="en-US" sz="1600" b="1" kern="400" dirty="0" smtClean="0">
              <a:sym typeface="Wingdings"/>
            </a:endParaRPr>
          </a:p>
          <a:p>
            <a:r>
              <a:rPr lang="en-US" sz="1600" b="1" kern="400" dirty="0" smtClean="0">
                <a:sym typeface="Wingdings"/>
              </a:rPr>
              <a:t>Phenotypes are assigned to an organism; organism may bear a genotype or disease diagnosis</a:t>
            </a:r>
            <a:endParaRPr lang="en-US" sz="1600" b="1" kern="400" dirty="0"/>
          </a:p>
        </p:txBody>
      </p:sp>
      <p:pic>
        <p:nvPicPr>
          <p:cNvPr id="9" name="Picture 8" descr="Slide1.jpg"/>
          <p:cNvPicPr>
            <a:picLocks noChangeAspect="1"/>
          </p:cNvPicPr>
          <p:nvPr/>
        </p:nvPicPr>
        <p:blipFill>
          <a:blip r:embed="rId3"/>
          <a:srcRect t="13335" b="16657"/>
          <a:stretch>
            <a:fillRect/>
          </a:stretch>
        </p:blipFill>
        <p:spPr>
          <a:xfrm>
            <a:off x="865000" y="890370"/>
            <a:ext cx="7593200" cy="39864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275" y="152400"/>
            <a:ext cx="8042276" cy="651156"/>
          </a:xfrm>
        </p:spPr>
        <p:txBody>
          <a:bodyPr>
            <a:normAutofit fontScale="90000"/>
          </a:bodyPr>
          <a:lstStyle/>
          <a:p>
            <a:r>
              <a:rPr lang="en-US" sz="2800" b="1" dirty="0" smtClean="0"/>
              <a:t>Observation:</a:t>
            </a:r>
            <a:r>
              <a:rPr lang="en-US" sz="2800" dirty="0" smtClean="0"/>
              <a:t> accumulated </a:t>
            </a:r>
            <a:r>
              <a:rPr lang="en-US" sz="2800" dirty="0" err="1" smtClean="0"/>
              <a:t>lipofuscin</a:t>
            </a:r>
            <a:r>
              <a:rPr lang="en-US" sz="2800" dirty="0" smtClean="0"/>
              <a:t> in cortical pyramidal neuron from cortex of human with Alzheimer’s disease</a:t>
            </a:r>
            <a:endParaRPr lang="en-US" sz="2800" dirty="0"/>
          </a:p>
        </p:txBody>
      </p:sp>
      <p:sp>
        <p:nvSpPr>
          <p:cNvPr id="5" name="Content Placeholder 2"/>
          <p:cNvSpPr>
            <a:spLocks noGrp="1"/>
          </p:cNvSpPr>
          <p:nvPr>
            <p:ph idx="1"/>
          </p:nvPr>
        </p:nvSpPr>
        <p:spPr>
          <a:xfrm>
            <a:off x="549275" y="5486400"/>
            <a:ext cx="8290262" cy="609600"/>
          </a:xfrm>
        </p:spPr>
        <p:txBody>
          <a:bodyPr>
            <a:normAutofit fontScale="62500" lnSpcReduction="20000"/>
          </a:bodyPr>
          <a:lstStyle/>
          <a:p>
            <a:pPr>
              <a:buNone/>
            </a:pPr>
            <a:r>
              <a:rPr lang="en-US" dirty="0" smtClean="0">
                <a:solidFill>
                  <a:schemeClr val="tx1">
                    <a:lumMod val="65000"/>
                    <a:lumOff val="35000"/>
                  </a:schemeClr>
                </a:solidFill>
              </a:rPr>
              <a:t>PKB contains phenotypes from 8 neurodegenerative diseases and phenotypes described in literature and imaging data for rat, mouse, fly, and human</a:t>
            </a:r>
            <a:endParaRPr lang="en-US" dirty="0">
              <a:solidFill>
                <a:schemeClr val="tx1">
                  <a:lumMod val="65000"/>
                  <a:lumOff val="35000"/>
                </a:schemeClr>
              </a:solidFill>
            </a:endParaRPr>
          </a:p>
        </p:txBody>
      </p:sp>
      <p:pic>
        <p:nvPicPr>
          <p:cNvPr id="6" name="Picture 6" descr="https://docs.google.com/File?id=dc2dd8tw_257mvhmh7g6_b"/>
          <p:cNvPicPr>
            <a:picLocks noChangeAspect="1" noChangeArrowheads="1"/>
          </p:cNvPicPr>
          <p:nvPr/>
        </p:nvPicPr>
        <p:blipFill>
          <a:blip r:embed="rId3" cstate="print"/>
          <a:srcRect l="2599" r="5199" b="53197"/>
          <a:stretch>
            <a:fillRect/>
          </a:stretch>
        </p:blipFill>
        <p:spPr bwMode="auto">
          <a:xfrm>
            <a:off x="1644967" y="3590924"/>
            <a:ext cx="2432674" cy="1743076"/>
          </a:xfrm>
          <a:prstGeom prst="rect">
            <a:avLst/>
          </a:prstGeom>
          <a:ln>
            <a:solidFill>
              <a:schemeClr val="tx2"/>
            </a:solidFill>
          </a:ln>
          <a:effectLst>
            <a:outerShdw blurRad="292100" dist="139700" dir="2700000" algn="tl" rotWithShape="0">
              <a:srgbClr val="333333">
                <a:alpha val="65000"/>
              </a:srgbClr>
            </a:outerShdw>
          </a:effectLst>
        </p:spPr>
      </p:pic>
      <p:pic>
        <p:nvPicPr>
          <p:cNvPr id="7" name="Picture 6" descr="https://docs.google.com/File?id=dc2dd8tw_257mvhmh7g6_b"/>
          <p:cNvPicPr>
            <a:picLocks noChangeAspect="1" noChangeArrowheads="1"/>
          </p:cNvPicPr>
          <p:nvPr/>
        </p:nvPicPr>
        <p:blipFill>
          <a:blip r:embed="rId3" cstate="print"/>
          <a:srcRect l="14440" t="52941" r="19134"/>
          <a:stretch>
            <a:fillRect/>
          </a:stretch>
        </p:blipFill>
        <p:spPr bwMode="auto">
          <a:xfrm>
            <a:off x="463515" y="2642402"/>
            <a:ext cx="1752600" cy="1752600"/>
          </a:xfrm>
          <a:prstGeom prst="rect">
            <a:avLst/>
          </a:prstGeom>
          <a:ln>
            <a:solidFill>
              <a:srgbClr val="1F497D"/>
            </a:solidFill>
          </a:ln>
          <a:effectLst>
            <a:outerShdw blurRad="292100" dist="139700" dir="2700000" algn="tl" rotWithShape="0">
              <a:srgbClr val="333333">
                <a:alpha val="65000"/>
              </a:srgbClr>
            </a:outerShdw>
          </a:effectLst>
        </p:spPr>
      </p:pic>
      <p:sp>
        <p:nvSpPr>
          <p:cNvPr id="8" name="Rounded Rectangle 7"/>
          <p:cNvSpPr/>
          <p:nvPr/>
        </p:nvSpPr>
        <p:spPr>
          <a:xfrm>
            <a:off x="3239282" y="2531150"/>
            <a:ext cx="1432953" cy="6151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Alzheimer’s disease</a:t>
            </a:r>
            <a:endParaRPr lang="en-US" sz="1400" dirty="0">
              <a:solidFill>
                <a:schemeClr val="tx1"/>
              </a:solidFill>
            </a:endParaRPr>
          </a:p>
        </p:txBody>
      </p:sp>
      <p:sp>
        <p:nvSpPr>
          <p:cNvPr id="9" name="Rounded Rectangle 8"/>
          <p:cNvSpPr/>
          <p:nvPr/>
        </p:nvSpPr>
        <p:spPr>
          <a:xfrm>
            <a:off x="2840615" y="1664340"/>
            <a:ext cx="1349564" cy="501622"/>
          </a:xfrm>
          <a:prstGeom prst="roundRect">
            <a:avLst>
              <a:gd name="adj"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Human</a:t>
            </a:r>
          </a:p>
          <a:p>
            <a:pPr algn="ctr"/>
            <a:r>
              <a:rPr lang="en-US" sz="1200" dirty="0" smtClean="0">
                <a:solidFill>
                  <a:schemeClr val="tx1"/>
                </a:solidFill>
              </a:rPr>
              <a:t>(</a:t>
            </a:r>
            <a:r>
              <a:rPr lang="en-US" sz="1200" dirty="0" smtClean="0">
                <a:solidFill>
                  <a:srgbClr val="000000"/>
                </a:solidFill>
              </a:rPr>
              <a:t>birnlex_516)</a:t>
            </a:r>
            <a:endParaRPr lang="en-US" sz="1200" dirty="0">
              <a:solidFill>
                <a:srgbClr val="000000"/>
              </a:solidFill>
            </a:endParaRPr>
          </a:p>
        </p:txBody>
      </p:sp>
      <p:sp>
        <p:nvSpPr>
          <p:cNvPr id="10" name="Rounded Rectangle 9"/>
          <p:cNvSpPr/>
          <p:nvPr/>
        </p:nvSpPr>
        <p:spPr>
          <a:xfrm>
            <a:off x="5068062" y="1595312"/>
            <a:ext cx="1822306" cy="6396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solidFill>
                  <a:schemeClr val="tx1"/>
                </a:solidFill>
              </a:rPr>
              <a:t>Neocortex</a:t>
            </a:r>
            <a:r>
              <a:rPr lang="en-US" sz="1400" dirty="0" smtClean="0">
                <a:solidFill>
                  <a:schemeClr val="tx1"/>
                </a:solidFill>
              </a:rPr>
              <a:t> pyramidal neuron</a:t>
            </a:r>
            <a:endParaRPr lang="en-US" sz="1400" dirty="0">
              <a:solidFill>
                <a:schemeClr val="tx1"/>
              </a:solidFill>
            </a:endParaRPr>
          </a:p>
        </p:txBody>
      </p:sp>
      <p:sp>
        <p:nvSpPr>
          <p:cNvPr id="11" name="Rounded Rectangle 10"/>
          <p:cNvSpPr/>
          <p:nvPr/>
        </p:nvSpPr>
        <p:spPr>
          <a:xfrm>
            <a:off x="5251496" y="2597551"/>
            <a:ext cx="1455438" cy="6396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Increased number of</a:t>
            </a:r>
            <a:endParaRPr lang="en-US" sz="1400" dirty="0">
              <a:solidFill>
                <a:schemeClr val="tx1"/>
              </a:solidFill>
            </a:endParaRPr>
          </a:p>
        </p:txBody>
      </p:sp>
      <p:sp>
        <p:nvSpPr>
          <p:cNvPr id="12" name="Rounded Rectangle 11"/>
          <p:cNvSpPr/>
          <p:nvPr/>
        </p:nvSpPr>
        <p:spPr>
          <a:xfrm>
            <a:off x="5251496" y="3577877"/>
            <a:ext cx="1455438" cy="6396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smtClean="0">
                <a:solidFill>
                  <a:schemeClr val="tx1"/>
                </a:solidFill>
              </a:rPr>
              <a:t>Lipofuscin</a:t>
            </a:r>
            <a:endParaRPr lang="en-US" sz="1400" dirty="0">
              <a:solidFill>
                <a:schemeClr val="tx1"/>
              </a:solidFill>
            </a:endParaRPr>
          </a:p>
        </p:txBody>
      </p:sp>
      <p:cxnSp>
        <p:nvCxnSpPr>
          <p:cNvPr id="13" name="Straight Arrow Connector 12"/>
          <p:cNvCxnSpPr>
            <a:stCxn id="8" idx="0"/>
            <a:endCxn id="9" idx="2"/>
          </p:cNvCxnSpPr>
          <p:nvPr/>
        </p:nvCxnSpPr>
        <p:spPr>
          <a:xfrm rot="16200000" flipV="1">
            <a:off x="3552984" y="2128375"/>
            <a:ext cx="365188" cy="440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9" idx="3"/>
            <a:endCxn id="10" idx="1"/>
          </p:cNvCxnSpPr>
          <p:nvPr/>
        </p:nvCxnSpPr>
        <p:spPr>
          <a:xfrm>
            <a:off x="4190179" y="1915151"/>
            <a:ext cx="87788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1" idx="2"/>
            <a:endCxn id="12" idx="0"/>
          </p:cNvCxnSpPr>
          <p:nvPr/>
        </p:nvCxnSpPr>
        <p:spPr>
          <a:xfrm rot="5400000">
            <a:off x="5808891" y="3407553"/>
            <a:ext cx="34064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1" idx="0"/>
            <a:endCxn id="10" idx="2"/>
          </p:cNvCxnSpPr>
          <p:nvPr/>
        </p:nvCxnSpPr>
        <p:spPr>
          <a:xfrm rot="5400000" flipH="1" flipV="1">
            <a:off x="5797935" y="2416271"/>
            <a:ext cx="36256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191000" y="1584619"/>
            <a:ext cx="917161" cy="307777"/>
          </a:xfrm>
          <a:prstGeom prst="rect">
            <a:avLst/>
          </a:prstGeom>
          <a:noFill/>
        </p:spPr>
        <p:txBody>
          <a:bodyPr wrap="square" rtlCol="0">
            <a:spAutoFit/>
          </a:bodyPr>
          <a:lstStyle/>
          <a:p>
            <a:r>
              <a:rPr lang="en-US" sz="1400" dirty="0" smtClean="0"/>
              <a:t>has part</a:t>
            </a:r>
            <a:endParaRPr lang="en-US" sz="1400" dirty="0"/>
          </a:p>
        </p:txBody>
      </p:sp>
      <p:sp>
        <p:nvSpPr>
          <p:cNvPr id="18" name="TextBox 17"/>
          <p:cNvSpPr txBox="1"/>
          <p:nvPr/>
        </p:nvSpPr>
        <p:spPr>
          <a:xfrm>
            <a:off x="3796856" y="2182850"/>
            <a:ext cx="1079944" cy="307777"/>
          </a:xfrm>
          <a:prstGeom prst="rect">
            <a:avLst/>
          </a:prstGeom>
          <a:noFill/>
        </p:spPr>
        <p:txBody>
          <a:bodyPr wrap="square" rtlCol="0">
            <a:spAutoFit/>
          </a:bodyPr>
          <a:lstStyle/>
          <a:p>
            <a:r>
              <a:rPr lang="en-US" sz="1400" dirty="0" smtClean="0"/>
              <a:t>inheres in</a:t>
            </a:r>
            <a:endParaRPr lang="en-US" sz="1400" dirty="0"/>
          </a:p>
        </p:txBody>
      </p:sp>
      <p:sp>
        <p:nvSpPr>
          <p:cNvPr id="19" name="TextBox 18"/>
          <p:cNvSpPr txBox="1"/>
          <p:nvPr/>
        </p:nvSpPr>
        <p:spPr>
          <a:xfrm>
            <a:off x="5943600" y="2261880"/>
            <a:ext cx="1053060" cy="307777"/>
          </a:xfrm>
          <a:prstGeom prst="rect">
            <a:avLst/>
          </a:prstGeom>
          <a:noFill/>
        </p:spPr>
        <p:txBody>
          <a:bodyPr wrap="square" rtlCol="0">
            <a:spAutoFit/>
          </a:bodyPr>
          <a:lstStyle/>
          <a:p>
            <a:r>
              <a:rPr lang="en-US" sz="1400" dirty="0"/>
              <a:t>i</a:t>
            </a:r>
            <a:r>
              <a:rPr lang="en-US" sz="1400" dirty="0" smtClean="0"/>
              <a:t>nheres in</a:t>
            </a:r>
            <a:endParaRPr lang="en-US" sz="1400" dirty="0"/>
          </a:p>
        </p:txBody>
      </p:sp>
      <p:sp>
        <p:nvSpPr>
          <p:cNvPr id="20" name="TextBox 19"/>
          <p:cNvSpPr txBox="1"/>
          <p:nvPr/>
        </p:nvSpPr>
        <p:spPr>
          <a:xfrm>
            <a:off x="5980010" y="3270894"/>
            <a:ext cx="917161" cy="307777"/>
          </a:xfrm>
          <a:prstGeom prst="rect">
            <a:avLst/>
          </a:prstGeom>
          <a:noFill/>
        </p:spPr>
        <p:txBody>
          <a:bodyPr wrap="square" rtlCol="0">
            <a:spAutoFit/>
          </a:bodyPr>
          <a:lstStyle/>
          <a:p>
            <a:r>
              <a:rPr lang="en-US" sz="1400" dirty="0" smtClean="0"/>
              <a:t>towards</a:t>
            </a:r>
            <a:endParaRPr lang="en-US" sz="1400" dirty="0"/>
          </a:p>
        </p:txBody>
      </p:sp>
      <p:sp>
        <p:nvSpPr>
          <p:cNvPr id="21" name="TextBox 20"/>
          <p:cNvSpPr txBox="1"/>
          <p:nvPr/>
        </p:nvSpPr>
        <p:spPr>
          <a:xfrm>
            <a:off x="4241464" y="4872335"/>
            <a:ext cx="4598073" cy="461665"/>
          </a:xfrm>
          <a:prstGeom prst="rect">
            <a:avLst/>
          </a:prstGeom>
          <a:noFill/>
        </p:spPr>
        <p:txBody>
          <a:bodyPr wrap="square" rtlCol="0">
            <a:spAutoFit/>
          </a:bodyPr>
          <a:lstStyle/>
          <a:p>
            <a:r>
              <a:rPr lang="en-US" sz="1200" b="1" dirty="0" smtClean="0"/>
              <a:t>Information artifact:  </a:t>
            </a:r>
            <a:r>
              <a:rPr lang="en-US" sz="1200" dirty="0" smtClean="0"/>
              <a:t>http://</a:t>
            </a:r>
            <a:r>
              <a:rPr lang="en-US" sz="1200" dirty="0" err="1" smtClean="0"/>
              <a:t>ccdb.ucsd.edu/sand/main?mpid</a:t>
            </a:r>
            <a:r>
              <a:rPr lang="en-US" sz="1200" dirty="0" smtClean="0"/>
              <a:t>=6333&amp;event=</a:t>
            </a:r>
            <a:r>
              <a:rPr lang="en-US" sz="1200" dirty="0" err="1" smtClean="0"/>
              <a:t>displaySum</a:t>
            </a:r>
            <a:endParaRPr lang="en-US" sz="1200" dirty="0"/>
          </a:p>
        </p:txBody>
      </p:sp>
      <p:sp>
        <p:nvSpPr>
          <p:cNvPr id="22" name="TextBox 21"/>
          <p:cNvSpPr txBox="1"/>
          <p:nvPr/>
        </p:nvSpPr>
        <p:spPr>
          <a:xfrm>
            <a:off x="228600" y="1992540"/>
            <a:ext cx="2267659" cy="523220"/>
          </a:xfrm>
          <a:prstGeom prst="rect">
            <a:avLst/>
          </a:prstGeom>
          <a:solidFill>
            <a:srgbClr val="25769A"/>
          </a:solidFill>
          <a:ln>
            <a:solidFill>
              <a:srgbClr val="1A526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t>Instance:  Human with Alzheimer’s disease 050</a:t>
            </a:r>
            <a:endParaRPr lang="en-US" sz="1400" dirty="0"/>
          </a:p>
        </p:txBody>
      </p:sp>
      <p:sp>
        <p:nvSpPr>
          <p:cNvPr id="23" name="Left Brace 22"/>
          <p:cNvSpPr/>
          <p:nvPr/>
        </p:nvSpPr>
        <p:spPr>
          <a:xfrm>
            <a:off x="2496259" y="1556806"/>
            <a:ext cx="344355" cy="15894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ight Brace 23"/>
          <p:cNvSpPr/>
          <p:nvPr/>
        </p:nvSpPr>
        <p:spPr>
          <a:xfrm>
            <a:off x="7026901" y="1556806"/>
            <a:ext cx="435704" cy="2660749"/>
          </a:xfrm>
          <a:prstGeom prst="rightBrace">
            <a:avLst>
              <a:gd name="adj1" fmla="val 8333"/>
              <a:gd name="adj2" fmla="val 5069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7493896" y="2565453"/>
            <a:ext cx="1557404" cy="553998"/>
          </a:xfrm>
          <a:prstGeom prst="rect">
            <a:avLst/>
          </a:prstGeom>
          <a:solidFill>
            <a:srgbClr val="25769A"/>
          </a:solidFill>
          <a:ln>
            <a:solidFill>
              <a:srgbClr val="1A526A"/>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Phenotype </a:t>
            </a:r>
            <a:r>
              <a:rPr lang="en-US" sz="1200" dirty="0" smtClean="0"/>
              <a:t>birnlex_2087_56</a:t>
            </a:r>
            <a:endParaRPr lang="en-US" sz="1200" dirty="0"/>
          </a:p>
        </p:txBody>
      </p:sp>
      <p:cxnSp>
        <p:nvCxnSpPr>
          <p:cNvPr id="26" name="Elbow Connector 25"/>
          <p:cNvCxnSpPr>
            <a:stCxn id="25" idx="0"/>
            <a:endCxn id="22" idx="0"/>
          </p:cNvCxnSpPr>
          <p:nvPr/>
        </p:nvCxnSpPr>
        <p:spPr>
          <a:xfrm rot="16200000" flipV="1">
            <a:off x="4531058" y="-1176087"/>
            <a:ext cx="572913" cy="6910168"/>
          </a:xfrm>
          <a:prstGeom prst="bentConnector3">
            <a:avLst>
              <a:gd name="adj1" fmla="val 207688"/>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391479" y="1063823"/>
            <a:ext cx="1094921" cy="307777"/>
          </a:xfrm>
          <a:prstGeom prst="rect">
            <a:avLst/>
          </a:prstGeom>
          <a:noFill/>
        </p:spPr>
        <p:txBody>
          <a:bodyPr wrap="square" rtlCol="0">
            <a:spAutoFit/>
          </a:bodyPr>
          <a:lstStyle/>
          <a:p>
            <a:r>
              <a:rPr lang="en-US" sz="1400" dirty="0" smtClean="0"/>
              <a:t>inheres in</a:t>
            </a:r>
            <a:endParaRPr lang="en-US" sz="1400" dirty="0"/>
          </a:p>
        </p:txBody>
      </p:sp>
      <p:cxnSp>
        <p:nvCxnSpPr>
          <p:cNvPr id="28" name="Elbow Connector 62"/>
          <p:cNvCxnSpPr>
            <a:endCxn id="25" idx="2"/>
          </p:cNvCxnSpPr>
          <p:nvPr/>
        </p:nvCxnSpPr>
        <p:spPr>
          <a:xfrm flipV="1">
            <a:off x="4082421" y="3119451"/>
            <a:ext cx="4190177" cy="132867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13912" y="4465750"/>
            <a:ext cx="917161" cy="307777"/>
          </a:xfrm>
          <a:prstGeom prst="rect">
            <a:avLst/>
          </a:prstGeom>
          <a:noFill/>
        </p:spPr>
        <p:txBody>
          <a:bodyPr wrap="square" rtlCol="0">
            <a:spAutoFit/>
          </a:bodyPr>
          <a:lstStyle/>
          <a:p>
            <a:r>
              <a:rPr lang="en-US" sz="1400" dirty="0" smtClean="0"/>
              <a:t>about</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22.png"/>
          <p:cNvPicPr>
            <a:picLocks noChangeAspect="1"/>
          </p:cNvPicPr>
          <p:nvPr/>
        </p:nvPicPr>
        <p:blipFill>
          <a:blip r:embed="rId3"/>
          <a:stretch>
            <a:fillRect/>
          </a:stretch>
        </p:blipFill>
        <p:spPr>
          <a:xfrm>
            <a:off x="228600" y="349323"/>
            <a:ext cx="8655831" cy="4756077"/>
          </a:xfrm>
          <a:prstGeom prst="rect">
            <a:avLst/>
          </a:prstGeom>
          <a:ln>
            <a:solidFill>
              <a:srgbClr val="1F497D"/>
            </a:solidFill>
          </a:ln>
        </p:spPr>
      </p:pic>
      <p:pic>
        <p:nvPicPr>
          <p:cNvPr id="5" name="Picture 4" descr="Picture 23.png"/>
          <p:cNvPicPr>
            <a:picLocks noChangeAspect="1"/>
          </p:cNvPicPr>
          <p:nvPr/>
        </p:nvPicPr>
        <p:blipFill>
          <a:blip r:embed="rId4"/>
          <a:stretch>
            <a:fillRect/>
          </a:stretch>
        </p:blipFill>
        <p:spPr>
          <a:xfrm>
            <a:off x="91189" y="3048000"/>
            <a:ext cx="5852411" cy="3734053"/>
          </a:xfrm>
          <a:prstGeom prst="rect">
            <a:avLst/>
          </a:prstGeom>
          <a:ln>
            <a:solidFill>
              <a:srgbClr val="1F497D"/>
            </a:solidFill>
          </a:ln>
          <a:effectLst>
            <a:outerShdw blurRad="292100" dist="139700" dir="2700000" algn="tl" rotWithShape="0">
              <a:srgbClr val="333333">
                <a:alpha val="65000"/>
              </a:srgbClr>
            </a:outerShdw>
          </a:effectLst>
        </p:spPr>
      </p:pic>
      <p:sp>
        <p:nvSpPr>
          <p:cNvPr id="6" name="TextBox 5"/>
          <p:cNvSpPr txBox="1"/>
          <p:nvPr/>
        </p:nvSpPr>
        <p:spPr>
          <a:xfrm>
            <a:off x="3531987" y="463536"/>
            <a:ext cx="5200643" cy="646331"/>
          </a:xfrm>
          <a:prstGeom prst="rect">
            <a:avLst/>
          </a:prstGeom>
          <a:noFill/>
        </p:spPr>
        <p:txBody>
          <a:bodyPr wrap="square" rtlCol="0">
            <a:spAutoFit/>
          </a:bodyPr>
          <a:lstStyle/>
          <a:p>
            <a:r>
              <a:rPr lang="en-US" b="1" dirty="0" smtClean="0"/>
              <a:t>Human with Alzheimer’s disease = Human and is bearer of some Alzheimer’s disease</a:t>
            </a:r>
            <a:endParaRPr lang="en-US" b="1" dirty="0"/>
          </a:p>
        </p:txBody>
      </p:sp>
      <p:sp>
        <p:nvSpPr>
          <p:cNvPr id="7" name="TextBox 6"/>
          <p:cNvSpPr txBox="1"/>
          <p:nvPr/>
        </p:nvSpPr>
        <p:spPr>
          <a:xfrm>
            <a:off x="6038446" y="5181600"/>
            <a:ext cx="2845985" cy="923330"/>
          </a:xfrm>
          <a:prstGeom prst="rect">
            <a:avLst/>
          </a:prstGeom>
          <a:noFill/>
        </p:spPr>
        <p:txBody>
          <a:bodyPr wrap="square" rtlCol="0">
            <a:spAutoFit/>
          </a:bodyPr>
          <a:lstStyle/>
          <a:p>
            <a:r>
              <a:rPr lang="en-US" dirty="0" smtClean="0"/>
              <a:t>Atrophy in cerebral cortex =</a:t>
            </a:r>
          </a:p>
          <a:p>
            <a:r>
              <a:rPr lang="en-US" dirty="0" smtClean="0"/>
              <a:t>atrophied inheres in some cerebral cortex</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228600"/>
            <a:ext cx="7086600" cy="685800"/>
          </a:xfrm>
        </p:spPr>
        <p:txBody>
          <a:bodyPr>
            <a:noAutofit/>
          </a:bodyPr>
          <a:lstStyle/>
          <a:p>
            <a:pPr eaLnBrk="1" hangingPunct="1">
              <a:defRPr/>
            </a:pPr>
            <a:r>
              <a:rPr lang="en-US" sz="3200" b="1" cap="small" dirty="0" smtClean="0">
                <a:effectLst>
                  <a:outerShdw blurRad="38100" dist="38100" dir="2700000" algn="tl">
                    <a:srgbClr val="000000">
                      <a:alpha val="43137"/>
                    </a:srgbClr>
                  </a:outerShdw>
                </a:effectLst>
                <a:latin typeface="+mn-lt"/>
                <a:ea typeface="ＭＳ Ｐゴシック" pitchFamily="-107" charset="-128"/>
                <a:cs typeface="ＭＳ Ｐゴシック" pitchFamily="-107" charset="-128"/>
              </a:rPr>
              <a:t>NIF</a:t>
            </a:r>
            <a:r>
              <a:rPr lang="en-US" sz="3200" cap="small" dirty="0" smtClean="0">
                <a:effectLst>
                  <a:outerShdw blurRad="38100" dist="38100" dir="2700000" algn="tl">
                    <a:srgbClr val="000000">
                      <a:alpha val="43137"/>
                    </a:srgbClr>
                  </a:outerShdw>
                </a:effectLst>
                <a:latin typeface="+mn-lt"/>
                <a:ea typeface="ＭＳ Ｐゴシック" pitchFamily="-107" charset="-128"/>
                <a:cs typeface="ＭＳ Ｐゴシック" pitchFamily="-107" charset="-128"/>
              </a:rPr>
              <a:t>:  Discover and utilize web-based Neuroscience resources</a:t>
            </a:r>
          </a:p>
        </p:txBody>
      </p:sp>
      <p:sp>
        <p:nvSpPr>
          <p:cNvPr id="21507" name="Rectangle 3"/>
          <p:cNvSpPr>
            <a:spLocks noGrp="1" noChangeArrowheads="1"/>
          </p:cNvSpPr>
          <p:nvPr>
            <p:ph type="body" sz="half" idx="2"/>
          </p:nvPr>
        </p:nvSpPr>
        <p:spPr>
          <a:xfrm>
            <a:off x="6172202" y="1066800"/>
            <a:ext cx="3001963" cy="5029200"/>
          </a:xfrm>
        </p:spPr>
        <p:txBody>
          <a:bodyPr>
            <a:noAutofit/>
          </a:bodyPr>
          <a:lstStyle/>
          <a:p>
            <a:pPr marL="411163" eaLnBrk="1" hangingPunct="1">
              <a:spcBef>
                <a:spcPct val="0"/>
              </a:spcBef>
              <a:buFont typeface="Wingdings" charset="2"/>
              <a:buChar char="§"/>
            </a:pPr>
            <a:endParaRPr lang="en-US" sz="1800" dirty="0" smtClean="0">
              <a:effectLst>
                <a:outerShdw blurRad="38100" dist="38100" dir="2700000" algn="tl">
                  <a:srgbClr val="000000">
                    <a:alpha val="43137"/>
                  </a:srgbClr>
                </a:outerShdw>
              </a:effectLst>
              <a:ea typeface="ＭＳ Ｐゴシック" charset="-128"/>
              <a:cs typeface="ＭＳ Ｐゴシック" charset="-128"/>
            </a:endParaRPr>
          </a:p>
          <a:p>
            <a:pPr marL="411163" eaLnBrk="1" hangingPunct="1">
              <a:spcBef>
                <a:spcPct val="0"/>
              </a:spcBef>
              <a:buFont typeface="Wingdings" charset="2"/>
              <a:buChar char="§"/>
            </a:pPr>
            <a:r>
              <a:rPr lang="en-US" sz="1800" dirty="0" smtClean="0">
                <a:effectLst>
                  <a:outerShdw blurRad="38100" dist="38100" dir="2700000" algn="tl">
                    <a:srgbClr val="000000">
                      <a:alpha val="43137"/>
                    </a:srgbClr>
                  </a:outerShdw>
                </a:effectLst>
                <a:ea typeface="ＭＳ Ｐゴシック" charset="-128"/>
                <a:cs typeface="ＭＳ Ｐゴシック" charset="-128"/>
              </a:rPr>
              <a:t>A portal to finding and using neuroscience resources</a:t>
            </a:r>
          </a:p>
          <a:p>
            <a:pPr marL="411163" eaLnBrk="1" hangingPunct="1">
              <a:spcBef>
                <a:spcPct val="0"/>
              </a:spcBef>
              <a:buNone/>
            </a:pPr>
            <a:endParaRPr lang="en-US" sz="1800" dirty="0" smtClean="0">
              <a:effectLst>
                <a:outerShdw blurRad="38100" dist="38100" dir="2700000" algn="tl">
                  <a:srgbClr val="000000">
                    <a:alpha val="43137"/>
                  </a:srgbClr>
                </a:outerShdw>
              </a:effectLst>
              <a:ea typeface="ＭＳ Ｐゴシック" charset="-128"/>
              <a:cs typeface="ＭＳ Ｐゴシック" charset="-128"/>
            </a:endParaRPr>
          </a:p>
          <a:p>
            <a:pPr marL="411163" eaLnBrk="1" hangingPunct="1">
              <a:spcBef>
                <a:spcPct val="0"/>
              </a:spcBef>
              <a:buFont typeface="Wingdings" charset="2"/>
              <a:buChar char="§"/>
            </a:pPr>
            <a:r>
              <a:rPr lang="en-US" sz="1800" dirty="0" smtClean="0">
                <a:solidFill>
                  <a:schemeClr val="accent1">
                    <a:lumMod val="75000"/>
                  </a:schemeClr>
                </a:solidFill>
                <a:effectLst>
                  <a:outerShdw blurRad="38100" dist="38100" dir="2700000" algn="tl">
                    <a:srgbClr val="000000">
                      <a:alpha val="43137"/>
                    </a:srgbClr>
                  </a:outerShdw>
                </a:effectLst>
                <a:ea typeface="ＭＳ Ｐゴシック" charset="-128"/>
                <a:cs typeface="ＭＳ Ｐゴシック" charset="-128"/>
              </a:rPr>
              <a:t>A consistent framework for describing resources</a:t>
            </a:r>
          </a:p>
          <a:p>
            <a:pPr marL="411163" eaLnBrk="1" hangingPunct="1">
              <a:spcBef>
                <a:spcPct val="0"/>
              </a:spcBef>
              <a:buNone/>
            </a:pPr>
            <a:endParaRPr lang="en-US" sz="1800" dirty="0" smtClean="0">
              <a:effectLst>
                <a:outerShdw blurRad="38100" dist="38100" dir="2700000" algn="tl">
                  <a:srgbClr val="000000">
                    <a:alpha val="43137"/>
                  </a:srgbClr>
                </a:outerShdw>
              </a:effectLst>
              <a:ea typeface="ＭＳ Ｐゴシック" charset="-128"/>
              <a:cs typeface="ＭＳ Ｐゴシック" charset="-128"/>
            </a:endParaRPr>
          </a:p>
          <a:p>
            <a:pPr marL="411163" eaLnBrk="1" hangingPunct="1">
              <a:spcBef>
                <a:spcPct val="0"/>
              </a:spcBef>
              <a:buFont typeface="Wingdings" charset="2"/>
              <a:buChar char="§"/>
            </a:pPr>
            <a:r>
              <a:rPr lang="en-US" sz="1800" dirty="0" smtClean="0">
                <a:effectLst>
                  <a:outerShdw blurRad="38100" dist="38100" dir="2700000" algn="tl">
                    <a:srgbClr val="000000">
                      <a:alpha val="43137"/>
                    </a:srgbClr>
                  </a:outerShdw>
                </a:effectLst>
                <a:ea typeface="ＭＳ Ｐゴシック" charset="-128"/>
                <a:cs typeface="ＭＳ Ｐゴシック" charset="-128"/>
              </a:rPr>
              <a:t>Provides simultaneous search of multiple types of information, organized by category</a:t>
            </a:r>
          </a:p>
          <a:p>
            <a:pPr marL="411163" eaLnBrk="1" hangingPunct="1">
              <a:spcBef>
                <a:spcPct val="0"/>
              </a:spcBef>
              <a:buNone/>
            </a:pPr>
            <a:r>
              <a:rPr lang="en-US" sz="1800" dirty="0" smtClean="0">
                <a:effectLst>
                  <a:outerShdw blurRad="38100" dist="38100" dir="2700000" algn="tl">
                    <a:srgbClr val="000000">
                      <a:alpha val="43137"/>
                    </a:srgbClr>
                  </a:outerShdw>
                </a:effectLst>
                <a:ea typeface="ＭＳ Ｐゴシック" charset="-128"/>
                <a:cs typeface="ＭＳ Ｐゴシック" charset="-128"/>
              </a:rPr>
              <a:t>  </a:t>
            </a:r>
          </a:p>
          <a:p>
            <a:pPr marL="411163" eaLnBrk="1" hangingPunct="1">
              <a:spcBef>
                <a:spcPct val="0"/>
              </a:spcBef>
              <a:buFont typeface="Wingdings" charset="2"/>
              <a:buChar char="§"/>
            </a:pPr>
            <a:r>
              <a:rPr lang="en-US" sz="1800" dirty="0" smtClean="0">
                <a:solidFill>
                  <a:schemeClr val="tx2"/>
                </a:solidFill>
                <a:effectLst>
                  <a:outerShdw blurRad="38100" dist="38100" dir="2700000" algn="tl">
                    <a:srgbClr val="000000">
                      <a:alpha val="43137"/>
                    </a:srgbClr>
                  </a:outerShdw>
                </a:effectLst>
                <a:ea typeface="ＭＳ Ｐゴシック" charset="-128"/>
                <a:cs typeface="ＭＳ Ｐゴシック" charset="-128"/>
              </a:rPr>
              <a:t>NIFSTD Ontology, a  </a:t>
            </a:r>
            <a:r>
              <a:rPr lang="en-US" sz="1800" i="1" dirty="0" smtClean="0">
                <a:solidFill>
                  <a:schemeClr val="tx2"/>
                </a:solidFill>
                <a:effectLst>
                  <a:outerShdw blurRad="38100" dist="38100" dir="2700000" algn="tl">
                    <a:srgbClr val="000000">
                      <a:alpha val="43137"/>
                    </a:srgbClr>
                  </a:outerShdw>
                </a:effectLst>
                <a:ea typeface="ＭＳ Ｐゴシック" charset="-128"/>
                <a:cs typeface="ＭＳ Ｐゴシック" charset="-128"/>
              </a:rPr>
              <a:t>critical </a:t>
            </a:r>
            <a:r>
              <a:rPr lang="en-US" sz="1800" dirty="0" smtClean="0">
                <a:solidFill>
                  <a:schemeClr val="tx2"/>
                </a:solidFill>
                <a:effectLst>
                  <a:outerShdw blurRad="38100" dist="38100" dir="2700000" algn="tl">
                    <a:srgbClr val="000000">
                      <a:alpha val="43137"/>
                    </a:srgbClr>
                  </a:outerShdw>
                </a:effectLst>
                <a:ea typeface="ＭＳ Ｐゴシック" charset="-128"/>
                <a:cs typeface="ＭＳ Ｐゴシック" charset="-128"/>
              </a:rPr>
              <a:t>component </a:t>
            </a:r>
          </a:p>
          <a:p>
            <a:pPr marL="811213" lvl="1">
              <a:spcBef>
                <a:spcPct val="0"/>
              </a:spcBef>
              <a:buFont typeface="Wingdings" charset="2"/>
              <a:buChar char="§"/>
            </a:pPr>
            <a:r>
              <a:rPr lang="en-US" sz="1000" dirty="0" smtClean="0">
                <a:solidFill>
                  <a:schemeClr val="tx2"/>
                </a:solidFill>
                <a:effectLst>
                  <a:outerShdw blurRad="38100" dist="38100" dir="2700000" algn="tl">
                    <a:srgbClr val="000000">
                      <a:alpha val="43137"/>
                    </a:srgbClr>
                  </a:outerShdw>
                </a:effectLst>
                <a:ea typeface="ＭＳ Ｐゴシック" charset="-128"/>
                <a:cs typeface="ＭＳ Ｐゴシック" charset="-128"/>
              </a:rPr>
              <a:t>Enables concept-based search</a:t>
            </a:r>
          </a:p>
        </p:txBody>
      </p:sp>
      <p:sp>
        <p:nvSpPr>
          <p:cNvPr id="21509" name="Text Box 6"/>
          <p:cNvSpPr txBox="1">
            <a:spLocks noChangeArrowheads="1"/>
          </p:cNvSpPr>
          <p:nvPr/>
        </p:nvSpPr>
        <p:spPr bwMode="auto">
          <a:xfrm>
            <a:off x="266700" y="1397000"/>
            <a:ext cx="6311900" cy="338554"/>
          </a:xfrm>
          <a:prstGeom prst="rect">
            <a:avLst/>
          </a:prstGeom>
          <a:noFill/>
          <a:ln w="9525">
            <a:noFill/>
            <a:miter lim="800000"/>
            <a:headEnd/>
            <a:tailEnd/>
          </a:ln>
        </p:spPr>
        <p:txBody>
          <a:bodyPr>
            <a:prstTxWarp prst="textNoShape">
              <a:avLst/>
            </a:prstTxWarp>
            <a:spAutoFit/>
          </a:bodyPr>
          <a:lstStyle/>
          <a:p>
            <a:pPr>
              <a:spcBef>
                <a:spcPct val="50000"/>
              </a:spcBef>
            </a:pPr>
            <a:r>
              <a:rPr lang="en-US" sz="1600" dirty="0">
                <a:solidFill>
                  <a:schemeClr val="tx2"/>
                </a:solidFill>
                <a:effectLst>
                  <a:outerShdw blurRad="38100" dist="38100" dir="2700000" algn="tl">
                    <a:srgbClr val="000000">
                      <a:alpha val="43137"/>
                    </a:srgbClr>
                  </a:outerShdw>
                </a:effectLst>
              </a:rPr>
              <a:t>UCSD, Yale, Cal Tech, George Mason,</a:t>
            </a:r>
            <a:r>
              <a:rPr lang="en-US" sz="1600" dirty="0" smtClean="0">
                <a:solidFill>
                  <a:schemeClr val="tx2"/>
                </a:solidFill>
                <a:effectLst>
                  <a:outerShdw blurRad="38100" dist="38100" dir="2700000" algn="tl">
                    <a:srgbClr val="000000">
                      <a:alpha val="43137"/>
                    </a:srgbClr>
                  </a:outerShdw>
                </a:effectLst>
              </a:rPr>
              <a:t> Harvard MGH</a:t>
            </a:r>
            <a:endParaRPr lang="en-US" sz="1600" dirty="0">
              <a:solidFill>
                <a:schemeClr val="tx2"/>
              </a:solidFill>
              <a:effectLst>
                <a:outerShdw blurRad="38100" dist="38100" dir="2700000" algn="tl">
                  <a:srgbClr val="000000">
                    <a:alpha val="43137"/>
                  </a:srgbClr>
                </a:outerShdw>
              </a:effectLst>
            </a:endParaRPr>
          </a:p>
        </p:txBody>
      </p:sp>
      <p:sp>
        <p:nvSpPr>
          <p:cNvPr id="21510" name="Rectangle 7"/>
          <p:cNvSpPr>
            <a:spLocks noChangeArrowheads="1"/>
          </p:cNvSpPr>
          <p:nvPr/>
        </p:nvSpPr>
        <p:spPr bwMode="auto">
          <a:xfrm>
            <a:off x="1066802" y="5638800"/>
            <a:ext cx="2770951" cy="369332"/>
          </a:xfrm>
          <a:prstGeom prst="rect">
            <a:avLst/>
          </a:prstGeom>
          <a:noFill/>
          <a:ln w="9525">
            <a:noFill/>
            <a:miter lim="800000"/>
            <a:headEnd/>
            <a:tailEnd/>
          </a:ln>
        </p:spPr>
        <p:txBody>
          <a:bodyPr wrap="none">
            <a:prstTxWarp prst="textNoShape">
              <a:avLst/>
            </a:prstTxWarp>
            <a:spAutoFit/>
          </a:bodyPr>
          <a:lstStyle/>
          <a:p>
            <a:r>
              <a:rPr lang="en-US" dirty="0">
                <a:effectLst>
                  <a:outerShdw blurRad="38100" dist="38100" dir="2700000" algn="tl">
                    <a:srgbClr val="000000">
                      <a:alpha val="43137"/>
                    </a:srgbClr>
                  </a:outerShdw>
                </a:effectLst>
              </a:rPr>
              <a:t>Supported by NIH Blueprint</a:t>
            </a:r>
          </a:p>
        </p:txBody>
      </p:sp>
      <p:pic>
        <p:nvPicPr>
          <p:cNvPr id="9" name="Picture 8" descr="Picture 29.png"/>
          <p:cNvPicPr>
            <a:picLocks noChangeAspect="1"/>
          </p:cNvPicPr>
          <p:nvPr/>
        </p:nvPicPr>
        <p:blipFill>
          <a:blip r:embed="rId4" cstate="print"/>
          <a:stretch>
            <a:fillRect/>
          </a:stretch>
        </p:blipFill>
        <p:spPr>
          <a:xfrm>
            <a:off x="228600" y="2209800"/>
            <a:ext cx="5783612" cy="3316715"/>
          </a:xfrm>
          <a:prstGeom prst="rect">
            <a:avLst/>
          </a:prstGeom>
          <a:ln>
            <a:solidFill>
              <a:srgbClr val="1F497D"/>
            </a:solidFill>
          </a:ln>
          <a:effectLst>
            <a:outerShdw blurRad="292100" dist="139700" dir="2700000" algn="tl" rotWithShape="0">
              <a:srgbClr val="333333">
                <a:alpha val="65000"/>
              </a:srgbClr>
            </a:outerShdw>
          </a:effectLst>
        </p:spPr>
      </p:pic>
      <p:sp>
        <p:nvSpPr>
          <p:cNvPr id="8" name="TextBox 7"/>
          <p:cNvSpPr txBox="1"/>
          <p:nvPr/>
        </p:nvSpPr>
        <p:spPr>
          <a:xfrm>
            <a:off x="3810000" y="4050268"/>
            <a:ext cx="990600" cy="369332"/>
          </a:xfrm>
          <a:prstGeom prst="rect">
            <a:avLst/>
          </a:prstGeom>
          <a:noFill/>
        </p:spPr>
        <p:txBody>
          <a:bodyPr wrap="square" rtlCol="0">
            <a:spAutoFit/>
          </a:bodyPr>
          <a:lstStyle/>
          <a:p>
            <a:r>
              <a:rPr lang="en-US" dirty="0" smtClean="0"/>
              <a:t>Easier</a:t>
            </a:r>
            <a:endParaRPr lang="en-US" dirty="0"/>
          </a:p>
        </p:txBody>
      </p:sp>
      <p:pic>
        <p:nvPicPr>
          <p:cNvPr id="10" name="Picture 9" descr="Screen shot 2011-07-25 at 1.21.21 AM.png"/>
          <p:cNvPicPr>
            <a:picLocks noChangeAspect="1"/>
          </p:cNvPicPr>
          <p:nvPr/>
        </p:nvPicPr>
        <p:blipFill>
          <a:blip r:embed="rId5"/>
          <a:srcRect l="5513" t="1316" r="6557" b="2632"/>
          <a:stretch>
            <a:fillRect/>
          </a:stretch>
        </p:blipFill>
        <p:spPr>
          <a:xfrm>
            <a:off x="3581400" y="1143000"/>
            <a:ext cx="2430812" cy="5562600"/>
          </a:xfrm>
          <a:prstGeom prst="rect">
            <a:avLst/>
          </a:prstGeom>
          <a:ln>
            <a:solidFill>
              <a:srgbClr val="1F497D"/>
            </a:solidFill>
          </a:ln>
          <a:effectLst>
            <a:outerShdw blurRad="292100" dist="139700" dir="2700000" algn="tl" rotWithShape="0">
              <a:srgbClr val="333333">
                <a:alpha val="65000"/>
              </a:srgbClr>
            </a:outerShdw>
          </a:effectLst>
        </p:spPr>
      </p:pic>
      <p:sp>
        <p:nvSpPr>
          <p:cNvPr id="11" name="Rectangle 10"/>
          <p:cNvSpPr/>
          <p:nvPr/>
        </p:nvSpPr>
        <p:spPr>
          <a:xfrm>
            <a:off x="1551752" y="6211669"/>
            <a:ext cx="7592247" cy="369332"/>
          </a:xfrm>
          <a:prstGeom prst="rect">
            <a:avLst/>
          </a:prstGeom>
        </p:spPr>
        <p:txBody>
          <a:bodyPr wrap="square">
            <a:spAutoFit/>
          </a:bodyPr>
          <a:lstStyle/>
          <a:p>
            <a:r>
              <a:rPr lang="en-US" dirty="0" smtClean="0"/>
              <a:t>The Neuroscience Information Framework (NIF),  http://neuinfo.org </a:t>
            </a:r>
            <a:endParaRPr lang="en-US" dirty="0"/>
          </a:p>
        </p:txBody>
      </p:sp>
    </p:spTree>
    <p:custDataLst>
      <p:tags r:id="rId1"/>
    </p:custDataLst>
  </p:cSld>
  <p:clrMapOvr>
    <a:masterClrMapping/>
  </p:clrMapOvr>
  <p:transition advTm="66671">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99468" y="205678"/>
          <a:ext cx="7982794" cy="5814122"/>
        </p:xfrm>
        <a:graphic>
          <a:graphicData uri="http://schemas.openxmlformats.org/drawingml/2006/table">
            <a:tbl>
              <a:tblPr firstRow="1" bandRow="1">
                <a:tableStyleId>{5C22544A-7EE6-4342-B048-85BDC9FD1C3A}</a:tableStyleId>
              </a:tblPr>
              <a:tblGrid>
                <a:gridCol w="3857884"/>
                <a:gridCol w="2946400"/>
                <a:gridCol w="1178510"/>
              </a:tblGrid>
              <a:tr h="317562">
                <a:tc>
                  <a:txBody>
                    <a:bodyPr/>
                    <a:lstStyle/>
                    <a:p>
                      <a:r>
                        <a:rPr lang="en-US" sz="1050" dirty="0" smtClean="0"/>
                        <a:t>Textual  Phenotype Description</a:t>
                      </a: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OWL expression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Reference</a:t>
                      </a:r>
                    </a:p>
                  </a:txBody>
                  <a:tcPr/>
                </a:tc>
              </a:tr>
              <a:tr h="370840">
                <a:tc>
                  <a:txBody>
                    <a:bodyPr/>
                    <a:lstStyle/>
                    <a:p>
                      <a:r>
                        <a:rPr lang="en-US" sz="1050" dirty="0" smtClean="0"/>
                        <a:t>Neurons decreased in number in the </a:t>
                      </a:r>
                      <a:r>
                        <a:rPr lang="en-US" sz="1050" dirty="0" err="1" smtClean="0"/>
                        <a:t>substantia</a:t>
                      </a:r>
                      <a:r>
                        <a:rPr lang="en-US" sz="1050" dirty="0" smtClean="0"/>
                        <a:t> </a:t>
                      </a:r>
                      <a:r>
                        <a:rPr lang="en-US" sz="1050" dirty="0" err="1" smtClean="0"/>
                        <a:t>nigra</a:t>
                      </a:r>
                      <a:r>
                        <a:rPr lang="en-US" sz="1050" dirty="0" smtClean="0"/>
                        <a:t> pars </a:t>
                      </a:r>
                      <a:r>
                        <a:rPr lang="en-US" sz="1050" dirty="0" err="1" smtClean="0"/>
                        <a:t>compacta</a:t>
                      </a:r>
                      <a:endParaRPr lang="en-US" sz="1050" dirty="0"/>
                    </a:p>
                  </a:txBody>
                  <a:tcPr/>
                </a:tc>
                <a:tc>
                  <a:txBody>
                    <a:bodyPr/>
                    <a:lstStyle/>
                    <a:p>
                      <a:r>
                        <a:rPr lang="en-US" sz="1050" dirty="0" smtClean="0"/>
                        <a:t>(Has fewer</a:t>
                      </a:r>
                      <a:r>
                        <a:rPr lang="en-US" sz="1050" baseline="0" dirty="0" smtClean="0"/>
                        <a:t> parts of type) inheres in some </a:t>
                      </a:r>
                      <a:r>
                        <a:rPr lang="en-US" sz="1050" baseline="0" dirty="0" err="1" smtClean="0">
                          <a:solidFill>
                            <a:srgbClr val="C0504D"/>
                          </a:solidFill>
                        </a:rPr>
                        <a:t>substantia</a:t>
                      </a:r>
                      <a:r>
                        <a:rPr lang="en-US" sz="1050" baseline="0" dirty="0" smtClean="0">
                          <a:solidFill>
                            <a:srgbClr val="C0504D"/>
                          </a:solidFill>
                        </a:rPr>
                        <a:t> </a:t>
                      </a:r>
                      <a:r>
                        <a:rPr lang="en-US" sz="1050" baseline="0" dirty="0" err="1" smtClean="0">
                          <a:solidFill>
                            <a:srgbClr val="C0504D"/>
                          </a:solidFill>
                        </a:rPr>
                        <a:t>nigra</a:t>
                      </a:r>
                      <a:r>
                        <a:rPr lang="en-US" sz="1050" baseline="0" dirty="0" smtClean="0">
                          <a:solidFill>
                            <a:srgbClr val="C0504D"/>
                          </a:solidFill>
                        </a:rPr>
                        <a:t> pars </a:t>
                      </a:r>
                      <a:r>
                        <a:rPr lang="en-US" sz="1050" baseline="0" dirty="0" err="1" smtClean="0">
                          <a:solidFill>
                            <a:srgbClr val="C0504D"/>
                          </a:solidFill>
                        </a:rPr>
                        <a:t>compacta</a:t>
                      </a:r>
                      <a:r>
                        <a:rPr lang="en-US" sz="1050" baseline="0" dirty="0" smtClean="0"/>
                        <a:t> towards some </a:t>
                      </a:r>
                      <a:r>
                        <a:rPr lang="en-US" sz="1050" baseline="0" dirty="0" smtClean="0">
                          <a:solidFill>
                            <a:srgbClr val="C0504D"/>
                          </a:solidFill>
                        </a:rPr>
                        <a:t>neuron</a:t>
                      </a:r>
                      <a:endParaRPr lang="en-US" sz="1050" dirty="0">
                        <a:solidFill>
                          <a:srgbClr val="C0504D"/>
                        </a:solidFill>
                      </a:endParaRPr>
                    </a:p>
                  </a:txBody>
                  <a:tcPr/>
                </a:tc>
                <a:tc>
                  <a:txBody>
                    <a:bodyPr/>
                    <a:lstStyle/>
                    <a:p>
                      <a:r>
                        <a:rPr lang="en-US" sz="1050" dirty="0" smtClean="0"/>
                        <a:t>PMID:12971891 </a:t>
                      </a:r>
                      <a:endParaRPr lang="en-US" sz="1050" dirty="0"/>
                    </a:p>
                  </a:txBody>
                  <a:tcPr/>
                </a:tc>
              </a:tr>
              <a:tr h="370840">
                <a:tc>
                  <a:txBody>
                    <a:bodyPr/>
                    <a:lstStyle/>
                    <a:p>
                      <a:r>
                        <a:rPr lang="en-US" sz="1050" dirty="0" smtClean="0"/>
                        <a:t>Neurons decreased in number in the </a:t>
                      </a:r>
                      <a:r>
                        <a:rPr lang="en-US" sz="1050" dirty="0" err="1" smtClean="0"/>
                        <a:t>substantia</a:t>
                      </a:r>
                      <a:r>
                        <a:rPr lang="en-US" sz="1050" dirty="0" smtClean="0"/>
                        <a:t> </a:t>
                      </a:r>
                      <a:r>
                        <a:rPr lang="en-US" sz="1050" dirty="0" err="1" smtClean="0"/>
                        <a:t>nigra</a:t>
                      </a: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(Has fewer</a:t>
                      </a:r>
                      <a:r>
                        <a:rPr lang="en-US" sz="1050" baseline="0" dirty="0" smtClean="0"/>
                        <a:t> parts of type) inheres in some </a:t>
                      </a:r>
                      <a:r>
                        <a:rPr lang="en-US" sz="1050" baseline="0" dirty="0" err="1" smtClean="0">
                          <a:solidFill>
                            <a:srgbClr val="C0504D"/>
                          </a:solidFill>
                        </a:rPr>
                        <a:t>substantia</a:t>
                      </a:r>
                      <a:r>
                        <a:rPr lang="en-US" sz="1050" baseline="0" dirty="0" smtClean="0">
                          <a:solidFill>
                            <a:srgbClr val="C0504D"/>
                          </a:solidFill>
                        </a:rPr>
                        <a:t> </a:t>
                      </a:r>
                      <a:r>
                        <a:rPr lang="en-US" sz="1050" baseline="0" dirty="0" err="1" smtClean="0">
                          <a:solidFill>
                            <a:srgbClr val="C0504D"/>
                          </a:solidFill>
                        </a:rPr>
                        <a:t>nigra</a:t>
                      </a:r>
                      <a:r>
                        <a:rPr lang="en-US" sz="1050" baseline="0" dirty="0" smtClean="0">
                          <a:solidFill>
                            <a:srgbClr val="C0504D"/>
                          </a:solidFill>
                        </a:rPr>
                        <a:t> </a:t>
                      </a:r>
                      <a:r>
                        <a:rPr lang="en-US" sz="1050" baseline="0" dirty="0" smtClean="0"/>
                        <a:t>towards some </a:t>
                      </a:r>
                      <a:r>
                        <a:rPr lang="en-US" sz="1050" baseline="0" dirty="0" smtClean="0">
                          <a:solidFill>
                            <a:srgbClr val="C0504D"/>
                          </a:solidFill>
                        </a:rPr>
                        <a:t>neuron</a:t>
                      </a:r>
                      <a:endParaRPr lang="en-US" sz="1050" dirty="0" smtClean="0">
                        <a:solidFill>
                          <a:srgbClr val="C0504D"/>
                        </a:solidFill>
                      </a:endParaRPr>
                    </a:p>
                    <a:p>
                      <a:endParaRPr lang="en-US" sz="1050" dirty="0"/>
                    </a:p>
                  </a:txBody>
                  <a:tcPr/>
                </a:tc>
                <a:tc>
                  <a:txBody>
                    <a:bodyPr/>
                    <a:lstStyle/>
                    <a:p>
                      <a:r>
                        <a:rPr lang="en-US" sz="1050" dirty="0" smtClean="0"/>
                        <a:t>PMID: 9617789 </a:t>
                      </a:r>
                      <a:endParaRPr lang="en-US" sz="1050" dirty="0"/>
                    </a:p>
                  </a:txBody>
                  <a:tcPr/>
                </a:tc>
              </a:tr>
              <a:tr h="370840">
                <a:tc>
                  <a:txBody>
                    <a:bodyPr/>
                    <a:lstStyle/>
                    <a:p>
                      <a:r>
                        <a:rPr lang="en-US" sz="1050" dirty="0" err="1" smtClean="0"/>
                        <a:t>Dopaminergic</a:t>
                      </a:r>
                      <a:r>
                        <a:rPr lang="en-US" sz="1050" dirty="0" smtClean="0"/>
                        <a:t> cells decreased in number in the </a:t>
                      </a:r>
                      <a:r>
                        <a:rPr lang="en-US" sz="1050" dirty="0" err="1" smtClean="0"/>
                        <a:t>substantia</a:t>
                      </a:r>
                      <a:r>
                        <a:rPr lang="en-US" sz="1050" dirty="0" smtClean="0"/>
                        <a:t> </a:t>
                      </a:r>
                      <a:r>
                        <a:rPr lang="en-US" sz="1050" dirty="0" err="1" smtClean="0"/>
                        <a:t>nigra</a:t>
                      </a:r>
                      <a:endParaRPr lang="en-US" sz="1050" dirty="0"/>
                    </a:p>
                  </a:txBody>
                  <a:tcPr/>
                </a:tc>
                <a:tc>
                  <a:txBody>
                    <a:bodyPr/>
                    <a:lstStyle/>
                    <a:p>
                      <a:r>
                        <a:rPr lang="en-US" sz="1050" dirty="0" smtClean="0"/>
                        <a:t>(Has fewer parts of type) toward some </a:t>
                      </a:r>
                      <a:r>
                        <a:rPr lang="en-US" sz="1050" dirty="0" err="1" smtClean="0">
                          <a:solidFill>
                            <a:schemeClr val="accent2"/>
                          </a:solidFill>
                        </a:rPr>
                        <a:t>substantia</a:t>
                      </a:r>
                      <a:r>
                        <a:rPr lang="en-US" sz="1050" dirty="0" smtClean="0">
                          <a:solidFill>
                            <a:schemeClr val="accent2"/>
                          </a:solidFill>
                        </a:rPr>
                        <a:t> </a:t>
                      </a:r>
                      <a:r>
                        <a:rPr lang="en-US" sz="1050" dirty="0" err="1" smtClean="0">
                          <a:solidFill>
                            <a:schemeClr val="accent2"/>
                          </a:solidFill>
                        </a:rPr>
                        <a:t>nigra</a:t>
                      </a:r>
                      <a:r>
                        <a:rPr lang="en-US" sz="1050" dirty="0" smtClean="0">
                          <a:solidFill>
                            <a:schemeClr val="accent2"/>
                          </a:solidFill>
                        </a:rPr>
                        <a:t> </a:t>
                      </a:r>
                      <a:r>
                        <a:rPr lang="en-US" sz="1050" dirty="0" err="1" smtClean="0">
                          <a:solidFill>
                            <a:schemeClr val="accent2"/>
                          </a:solidFill>
                        </a:rPr>
                        <a:t>dopaminergic</a:t>
                      </a:r>
                      <a:r>
                        <a:rPr lang="en-US" sz="1050" dirty="0" smtClean="0">
                          <a:solidFill>
                            <a:schemeClr val="accent2"/>
                          </a:solidFill>
                        </a:rPr>
                        <a:t> cell</a:t>
                      </a:r>
                      <a:endParaRPr lang="en-US" sz="1050" dirty="0">
                        <a:solidFill>
                          <a:schemeClr val="accent2"/>
                        </a:solidFill>
                      </a:endParaRPr>
                    </a:p>
                  </a:txBody>
                  <a:tcPr/>
                </a:tc>
                <a:tc>
                  <a:txBody>
                    <a:bodyPr/>
                    <a:lstStyle/>
                    <a:p>
                      <a:endParaRPr lang="en-US" sz="1050"/>
                    </a:p>
                  </a:txBody>
                  <a:tcPr/>
                </a:tc>
              </a:tr>
              <a:tr h="370840">
                <a:tc>
                  <a:txBody>
                    <a:bodyPr/>
                    <a:lstStyle/>
                    <a:p>
                      <a:r>
                        <a:rPr lang="en-US" sz="1050" dirty="0" err="1" smtClean="0"/>
                        <a:t>Substantia</a:t>
                      </a:r>
                      <a:r>
                        <a:rPr lang="en-US" sz="1050" dirty="0" smtClean="0"/>
                        <a:t> </a:t>
                      </a:r>
                      <a:r>
                        <a:rPr lang="en-US" sz="1050" dirty="0" err="1" smtClean="0"/>
                        <a:t>nigra</a:t>
                      </a:r>
                      <a:r>
                        <a:rPr lang="en-US" sz="1050" dirty="0" smtClean="0"/>
                        <a:t> dopamine cells decreased in number</a:t>
                      </a: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(Has fewer parts of type) toward some </a:t>
                      </a:r>
                      <a:r>
                        <a:rPr lang="en-US" sz="1050" dirty="0" err="1" smtClean="0">
                          <a:solidFill>
                            <a:schemeClr val="accent2"/>
                          </a:solidFill>
                        </a:rPr>
                        <a:t>substantia</a:t>
                      </a:r>
                      <a:r>
                        <a:rPr lang="en-US" sz="1050" dirty="0" smtClean="0">
                          <a:solidFill>
                            <a:schemeClr val="accent2"/>
                          </a:solidFill>
                        </a:rPr>
                        <a:t> </a:t>
                      </a:r>
                      <a:r>
                        <a:rPr lang="en-US" sz="1050" dirty="0" err="1" smtClean="0">
                          <a:solidFill>
                            <a:schemeClr val="accent2"/>
                          </a:solidFill>
                        </a:rPr>
                        <a:t>nigra</a:t>
                      </a:r>
                      <a:r>
                        <a:rPr lang="en-US" sz="1050" dirty="0" smtClean="0">
                          <a:solidFill>
                            <a:schemeClr val="accent2"/>
                          </a:solidFill>
                        </a:rPr>
                        <a:t> </a:t>
                      </a:r>
                      <a:r>
                        <a:rPr lang="en-US" sz="1050" dirty="0" err="1" smtClean="0">
                          <a:solidFill>
                            <a:schemeClr val="accent2"/>
                          </a:solidFill>
                        </a:rPr>
                        <a:t>dopaminergic</a:t>
                      </a:r>
                      <a:r>
                        <a:rPr lang="en-US" sz="1050" dirty="0" smtClean="0">
                          <a:solidFill>
                            <a:schemeClr val="accent2"/>
                          </a:solidFill>
                        </a:rPr>
                        <a:t> cell</a:t>
                      </a:r>
                    </a:p>
                  </a:txBody>
                  <a:tcPr/>
                </a:tc>
                <a:tc>
                  <a:txBody>
                    <a:bodyPr/>
                    <a:lstStyle/>
                    <a:p>
                      <a:endParaRPr lang="en-US" sz="1050" dirty="0"/>
                    </a:p>
                  </a:txBody>
                  <a:tcPr/>
                </a:tc>
              </a:tr>
              <a:tr h="370840">
                <a:tc>
                  <a:txBody>
                    <a:bodyPr/>
                    <a:lstStyle/>
                    <a:p>
                      <a:r>
                        <a:rPr lang="en-US" sz="1050" dirty="0" smtClean="0"/>
                        <a:t>Degeneration of </a:t>
                      </a:r>
                      <a:r>
                        <a:rPr lang="en-US" sz="1050" dirty="0" err="1" smtClean="0"/>
                        <a:t>substantia</a:t>
                      </a:r>
                      <a:r>
                        <a:rPr lang="en-US" sz="1050" dirty="0" smtClean="0"/>
                        <a:t> </a:t>
                      </a:r>
                      <a:r>
                        <a:rPr lang="en-US" sz="1050" dirty="0" err="1" smtClean="0"/>
                        <a:t>nigra</a:t>
                      </a:r>
                      <a:r>
                        <a:rPr lang="en-US" sz="1050" dirty="0" smtClean="0"/>
                        <a:t> </a:t>
                      </a:r>
                      <a:r>
                        <a:rPr lang="en-US" sz="1050" dirty="0" err="1" smtClean="0"/>
                        <a:t>dopaminergic</a:t>
                      </a:r>
                      <a:r>
                        <a:rPr lang="en-US" sz="1050" dirty="0" smtClean="0"/>
                        <a:t> cells</a:t>
                      </a:r>
                      <a:endParaRPr lang="en-US" sz="1050" dirty="0"/>
                    </a:p>
                  </a:txBody>
                  <a:tcPr/>
                </a:tc>
                <a:tc>
                  <a:txBody>
                    <a:bodyPr/>
                    <a:lstStyle/>
                    <a:p>
                      <a:r>
                        <a:rPr lang="en-US" sz="1050" dirty="0" smtClean="0"/>
                        <a:t>Degenerate inheres in some </a:t>
                      </a:r>
                      <a:r>
                        <a:rPr lang="en-US" sz="1050" dirty="0" err="1" smtClean="0">
                          <a:solidFill>
                            <a:schemeClr val="accent2"/>
                          </a:solidFill>
                        </a:rPr>
                        <a:t>substantia</a:t>
                      </a:r>
                      <a:r>
                        <a:rPr lang="en-US" sz="1050" dirty="0" smtClean="0">
                          <a:solidFill>
                            <a:schemeClr val="accent2"/>
                          </a:solidFill>
                        </a:rPr>
                        <a:t> </a:t>
                      </a:r>
                      <a:r>
                        <a:rPr lang="en-US" sz="1050" dirty="0" err="1" smtClean="0">
                          <a:solidFill>
                            <a:schemeClr val="accent2"/>
                          </a:solidFill>
                        </a:rPr>
                        <a:t>nigra</a:t>
                      </a:r>
                      <a:r>
                        <a:rPr lang="en-US" sz="1050" dirty="0" smtClean="0">
                          <a:solidFill>
                            <a:schemeClr val="accent2"/>
                          </a:solidFill>
                        </a:rPr>
                        <a:t> </a:t>
                      </a:r>
                      <a:r>
                        <a:rPr lang="en-US" sz="1050" dirty="0" err="1" smtClean="0">
                          <a:solidFill>
                            <a:schemeClr val="accent2"/>
                          </a:solidFill>
                        </a:rPr>
                        <a:t>dopaminergic</a:t>
                      </a:r>
                      <a:r>
                        <a:rPr lang="en-US" sz="1050" dirty="0" smtClean="0">
                          <a:solidFill>
                            <a:schemeClr val="accent2"/>
                          </a:solidFill>
                        </a:rPr>
                        <a:t> cell</a:t>
                      </a:r>
                      <a:endParaRPr lang="en-US" sz="1050" dirty="0"/>
                    </a:p>
                  </a:txBody>
                  <a:tcPr/>
                </a:tc>
                <a:tc>
                  <a:txBody>
                    <a:bodyPr/>
                    <a:lstStyle/>
                    <a:p>
                      <a:r>
                        <a:rPr lang="en-US" sz="1050" dirty="0" smtClean="0"/>
                        <a:t>PMID: 11253364 </a:t>
                      </a:r>
                      <a:endParaRPr lang="en-US" sz="1050" dirty="0"/>
                    </a:p>
                  </a:txBody>
                  <a:tcPr/>
                </a:tc>
              </a:tr>
              <a:tr h="370840">
                <a:tc>
                  <a:txBody>
                    <a:bodyPr/>
                    <a:lstStyle/>
                    <a:p>
                      <a:r>
                        <a:rPr lang="en-US" sz="1050" dirty="0" err="1" smtClean="0"/>
                        <a:t>Dopaminergic</a:t>
                      </a:r>
                      <a:r>
                        <a:rPr lang="en-US" sz="1050" baseline="0" dirty="0" smtClean="0"/>
                        <a:t> cells </a:t>
                      </a:r>
                      <a:r>
                        <a:rPr lang="en-US" sz="1050" baseline="0" dirty="0" err="1" smtClean="0"/>
                        <a:t>containin</a:t>
                      </a:r>
                      <a:r>
                        <a:rPr lang="en-US" sz="1050" baseline="0" dirty="0" smtClean="0"/>
                        <a:t> </a:t>
                      </a:r>
                      <a:r>
                        <a:rPr lang="en-US" sz="1050" baseline="0" dirty="0" err="1" smtClean="0"/>
                        <a:t>neuromelanin</a:t>
                      </a:r>
                      <a:r>
                        <a:rPr lang="en-US" sz="1050" baseline="0" dirty="0" smtClean="0"/>
                        <a:t> decreased in number in the </a:t>
                      </a:r>
                      <a:r>
                        <a:rPr lang="en-US" sz="1050" baseline="0" dirty="0" err="1" smtClean="0"/>
                        <a:t>substantia</a:t>
                      </a:r>
                      <a:r>
                        <a:rPr lang="en-US" sz="1050" baseline="0" dirty="0" smtClean="0"/>
                        <a:t> </a:t>
                      </a:r>
                      <a:r>
                        <a:rPr lang="en-US" sz="1050" baseline="0" dirty="0" err="1" smtClean="0"/>
                        <a:t>nigra</a:t>
                      </a:r>
                      <a:r>
                        <a:rPr lang="en-US" sz="1050" baseline="0" dirty="0" smtClean="0"/>
                        <a:t> pars </a:t>
                      </a:r>
                      <a:r>
                        <a:rPr lang="en-US" sz="1050" baseline="0" dirty="0" err="1" smtClean="0"/>
                        <a:t>compacta</a:t>
                      </a: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(Has fewer parts of type) toward some </a:t>
                      </a:r>
                      <a:r>
                        <a:rPr lang="en-US" sz="1050" dirty="0" err="1" smtClean="0">
                          <a:solidFill>
                            <a:schemeClr val="accent2"/>
                          </a:solidFill>
                        </a:rPr>
                        <a:t>substantia</a:t>
                      </a:r>
                      <a:r>
                        <a:rPr lang="en-US" sz="1050" dirty="0" smtClean="0">
                          <a:solidFill>
                            <a:schemeClr val="accent2"/>
                          </a:solidFill>
                        </a:rPr>
                        <a:t> </a:t>
                      </a:r>
                      <a:r>
                        <a:rPr lang="en-US" sz="1050" dirty="0" err="1" smtClean="0">
                          <a:solidFill>
                            <a:schemeClr val="accent2"/>
                          </a:solidFill>
                        </a:rPr>
                        <a:t>nigra</a:t>
                      </a:r>
                      <a:r>
                        <a:rPr lang="en-US" sz="1050" dirty="0" smtClean="0">
                          <a:solidFill>
                            <a:schemeClr val="accent2"/>
                          </a:solidFill>
                        </a:rPr>
                        <a:t> </a:t>
                      </a:r>
                      <a:r>
                        <a:rPr lang="en-US" sz="1050" dirty="0" err="1" smtClean="0">
                          <a:solidFill>
                            <a:schemeClr val="accent2"/>
                          </a:solidFill>
                        </a:rPr>
                        <a:t>dopaminergic</a:t>
                      </a:r>
                      <a:r>
                        <a:rPr lang="en-US" sz="1050" dirty="0" smtClean="0">
                          <a:solidFill>
                            <a:schemeClr val="accent2"/>
                          </a:solidFill>
                        </a:rPr>
                        <a:t> cell </a:t>
                      </a:r>
                      <a:r>
                        <a:rPr lang="en-US" sz="1050" dirty="0" smtClean="0">
                          <a:solidFill>
                            <a:schemeClr val="tx1"/>
                          </a:solidFill>
                        </a:rPr>
                        <a:t>has part </a:t>
                      </a:r>
                      <a:r>
                        <a:rPr lang="en-US" sz="1050" baseline="0" dirty="0" err="1" smtClean="0">
                          <a:solidFill>
                            <a:srgbClr val="C0504D"/>
                          </a:solidFill>
                        </a:rPr>
                        <a:t>neuromelanin</a:t>
                      </a:r>
                      <a:endParaRPr lang="en-US" sz="1050" dirty="0" smtClean="0">
                        <a:solidFill>
                          <a:schemeClr val="tx1"/>
                        </a:solidFill>
                      </a:endParaRPr>
                    </a:p>
                    <a:p>
                      <a:endParaRPr lang="en-US" sz="1050" dirty="0"/>
                    </a:p>
                  </a:txBody>
                  <a:tcPr/>
                </a:tc>
                <a:tc>
                  <a:txBody>
                    <a:bodyPr/>
                    <a:lstStyle/>
                    <a:p>
                      <a:r>
                        <a:rPr lang="en-US" sz="1050" dirty="0" smtClean="0"/>
                        <a:t>PMID: 19086884 </a:t>
                      </a:r>
                      <a:endParaRPr lang="en-US" sz="1050" dirty="0"/>
                    </a:p>
                  </a:txBody>
                  <a:tcPr/>
                </a:tc>
              </a:tr>
              <a:tr h="370840">
                <a:tc>
                  <a:txBody>
                    <a:bodyPr/>
                    <a:lstStyle/>
                    <a:p>
                      <a:r>
                        <a:rPr lang="en-US" sz="1050" dirty="0" err="1" smtClean="0"/>
                        <a:t>Substantia</a:t>
                      </a:r>
                      <a:r>
                        <a:rPr lang="en-US" sz="1050" dirty="0" smtClean="0"/>
                        <a:t> </a:t>
                      </a:r>
                      <a:r>
                        <a:rPr lang="en-US" sz="1050" dirty="0" err="1" smtClean="0"/>
                        <a:t>nigra</a:t>
                      </a:r>
                      <a:r>
                        <a:rPr lang="en-US" sz="1050" dirty="0" smtClean="0"/>
                        <a:t> pars </a:t>
                      </a:r>
                      <a:r>
                        <a:rPr lang="en-US" sz="1050" dirty="0" err="1" smtClean="0"/>
                        <a:t>compacta</a:t>
                      </a:r>
                      <a:r>
                        <a:rPr lang="en-US" sz="1050" dirty="0" smtClean="0"/>
                        <a:t> </a:t>
                      </a:r>
                      <a:r>
                        <a:rPr lang="en-US" sz="1050" dirty="0" err="1" smtClean="0"/>
                        <a:t>depigmentation</a:t>
                      </a:r>
                      <a:endParaRPr lang="en-US" sz="1050" dirty="0"/>
                    </a:p>
                  </a:txBody>
                  <a:tcPr/>
                </a:tc>
                <a:tc>
                  <a:txBody>
                    <a:bodyPr/>
                    <a:lstStyle/>
                    <a:p>
                      <a:r>
                        <a:rPr lang="en-US" sz="1050" dirty="0" smtClean="0"/>
                        <a:t>(Has</a:t>
                      </a:r>
                      <a:r>
                        <a:rPr lang="en-US" sz="1050" baseline="0" dirty="0" smtClean="0"/>
                        <a:t> fewer parts of type) inheres in </a:t>
                      </a:r>
                      <a:r>
                        <a:rPr lang="en-US" sz="1050" baseline="0" dirty="0" err="1" smtClean="0">
                          <a:solidFill>
                            <a:srgbClr val="C0504D"/>
                          </a:solidFill>
                        </a:rPr>
                        <a:t>substantia</a:t>
                      </a:r>
                      <a:r>
                        <a:rPr lang="en-US" sz="1050" baseline="0" dirty="0" smtClean="0">
                          <a:solidFill>
                            <a:srgbClr val="C0504D"/>
                          </a:solidFill>
                        </a:rPr>
                        <a:t> </a:t>
                      </a:r>
                      <a:r>
                        <a:rPr lang="en-US" sz="1050" baseline="0" dirty="0" err="1" smtClean="0">
                          <a:solidFill>
                            <a:srgbClr val="C0504D"/>
                          </a:solidFill>
                        </a:rPr>
                        <a:t>nigra</a:t>
                      </a:r>
                      <a:r>
                        <a:rPr lang="en-US" sz="1050" baseline="0" dirty="0" smtClean="0">
                          <a:solidFill>
                            <a:srgbClr val="C0504D"/>
                          </a:solidFill>
                        </a:rPr>
                        <a:t> pars </a:t>
                      </a:r>
                      <a:r>
                        <a:rPr lang="en-US" sz="1050" baseline="0" dirty="0" err="1" smtClean="0">
                          <a:solidFill>
                            <a:srgbClr val="C0504D"/>
                          </a:solidFill>
                        </a:rPr>
                        <a:t>compacta</a:t>
                      </a:r>
                      <a:r>
                        <a:rPr lang="en-US" sz="1050" baseline="0" dirty="0" smtClean="0"/>
                        <a:t> towards some </a:t>
                      </a:r>
                      <a:r>
                        <a:rPr lang="en-US" sz="1050" baseline="0" dirty="0" err="1" smtClean="0">
                          <a:solidFill>
                            <a:srgbClr val="C0504D"/>
                          </a:solidFill>
                        </a:rPr>
                        <a:t>neuromelanin</a:t>
                      </a:r>
                      <a:endParaRPr lang="en-US" sz="1050" dirty="0">
                        <a:solidFill>
                          <a:srgbClr val="C0504D"/>
                        </a:solidFill>
                      </a:endParaRPr>
                    </a:p>
                  </a:txBody>
                  <a:tcPr/>
                </a:tc>
                <a:tc>
                  <a:txBody>
                    <a:bodyPr/>
                    <a:lstStyle/>
                    <a:p>
                      <a:r>
                        <a:rPr lang="en-US" sz="1050" dirty="0" smtClean="0"/>
                        <a:t>PMID: 12971891 </a:t>
                      </a:r>
                      <a:endParaRPr lang="en-US" sz="1050" dirty="0"/>
                    </a:p>
                  </a:txBody>
                  <a:tcPr/>
                </a:tc>
              </a:tr>
              <a:tr h="370840">
                <a:tc>
                  <a:txBody>
                    <a:bodyPr/>
                    <a:lstStyle/>
                    <a:p>
                      <a:r>
                        <a:rPr lang="en-US" sz="1050" dirty="0" err="1" smtClean="0"/>
                        <a:t>Substantia</a:t>
                      </a:r>
                      <a:r>
                        <a:rPr lang="en-US" sz="1050" dirty="0" smtClean="0"/>
                        <a:t> </a:t>
                      </a:r>
                      <a:r>
                        <a:rPr lang="en-US" sz="1050" dirty="0" err="1" smtClean="0"/>
                        <a:t>nigra</a:t>
                      </a:r>
                      <a:r>
                        <a:rPr lang="en-US" sz="1050" dirty="0" smtClean="0"/>
                        <a:t> pars </a:t>
                      </a:r>
                      <a:r>
                        <a:rPr lang="en-US" sz="1050" dirty="0" err="1" smtClean="0"/>
                        <a:t>compacta</a:t>
                      </a:r>
                      <a:r>
                        <a:rPr lang="en-US" sz="1050" baseline="0" dirty="0" smtClean="0"/>
                        <a:t> decreased in volume</a:t>
                      </a:r>
                      <a:endParaRPr lang="en-US" sz="1050" dirty="0"/>
                    </a:p>
                  </a:txBody>
                  <a:tcPr/>
                </a:tc>
                <a:tc>
                  <a:txBody>
                    <a:bodyPr/>
                    <a:lstStyle/>
                    <a:p>
                      <a:r>
                        <a:rPr lang="en-US" sz="1050" dirty="0" smtClean="0"/>
                        <a:t>(Decreased volume) inheres in some </a:t>
                      </a:r>
                      <a:r>
                        <a:rPr lang="en-US" sz="1050" baseline="0" dirty="0" err="1" smtClean="0">
                          <a:solidFill>
                            <a:srgbClr val="C0504D"/>
                          </a:solidFill>
                        </a:rPr>
                        <a:t>substantia</a:t>
                      </a:r>
                      <a:r>
                        <a:rPr lang="en-US" sz="1050" baseline="0" dirty="0" smtClean="0">
                          <a:solidFill>
                            <a:srgbClr val="C0504D"/>
                          </a:solidFill>
                        </a:rPr>
                        <a:t> </a:t>
                      </a:r>
                      <a:r>
                        <a:rPr lang="en-US" sz="1050" baseline="0" dirty="0" err="1" smtClean="0">
                          <a:solidFill>
                            <a:srgbClr val="C0504D"/>
                          </a:solidFill>
                        </a:rPr>
                        <a:t>nigra</a:t>
                      </a:r>
                      <a:r>
                        <a:rPr lang="en-US" sz="1050" baseline="0" dirty="0" smtClean="0">
                          <a:solidFill>
                            <a:srgbClr val="C0504D"/>
                          </a:solidFill>
                        </a:rPr>
                        <a:t> pars </a:t>
                      </a:r>
                      <a:r>
                        <a:rPr lang="en-US" sz="1050" baseline="0" dirty="0" err="1" smtClean="0">
                          <a:solidFill>
                            <a:srgbClr val="C0504D"/>
                          </a:solidFill>
                        </a:rPr>
                        <a:t>compacta</a:t>
                      </a:r>
                      <a:endParaRPr lang="en-US" sz="1050" dirty="0"/>
                    </a:p>
                  </a:txBody>
                  <a:tcPr/>
                </a:tc>
                <a:tc>
                  <a:txBody>
                    <a:bodyPr/>
                    <a:lstStyle/>
                    <a:p>
                      <a:r>
                        <a:rPr lang="en-US" sz="1050" dirty="0" smtClean="0"/>
                        <a:t>PMID: 17978822 </a:t>
                      </a:r>
                      <a:endParaRPr lang="en-US" sz="1050" dirty="0"/>
                    </a:p>
                  </a:txBody>
                  <a:tcPr/>
                </a:tc>
              </a:tr>
              <a:tr h="370840">
                <a:tc>
                  <a:txBody>
                    <a:bodyPr/>
                    <a:lstStyle/>
                    <a:p>
                      <a:r>
                        <a:rPr lang="en-US" sz="1050" dirty="0" err="1" smtClean="0"/>
                        <a:t>Substantia</a:t>
                      </a:r>
                      <a:r>
                        <a:rPr lang="en-US" sz="1050" dirty="0" smtClean="0"/>
                        <a:t> </a:t>
                      </a:r>
                      <a:r>
                        <a:rPr lang="en-US" sz="1050" dirty="0" err="1" smtClean="0"/>
                        <a:t>nigra</a:t>
                      </a:r>
                      <a:r>
                        <a:rPr lang="en-US" sz="1050" dirty="0" smtClean="0"/>
                        <a:t> pars </a:t>
                      </a:r>
                      <a:r>
                        <a:rPr lang="en-US" sz="1050" dirty="0" err="1" smtClean="0"/>
                        <a:t>compacta</a:t>
                      </a:r>
                      <a:r>
                        <a:rPr lang="en-US" sz="1050" dirty="0" smtClean="0"/>
                        <a:t> degenerated</a:t>
                      </a: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Degenerate inheres in some </a:t>
                      </a:r>
                      <a:r>
                        <a:rPr lang="en-US" sz="1050" dirty="0" err="1" smtClean="0">
                          <a:solidFill>
                            <a:schemeClr val="accent2"/>
                          </a:solidFill>
                        </a:rPr>
                        <a:t>substantia</a:t>
                      </a:r>
                      <a:r>
                        <a:rPr lang="en-US" sz="1050" dirty="0" smtClean="0">
                          <a:solidFill>
                            <a:schemeClr val="accent2"/>
                          </a:solidFill>
                        </a:rPr>
                        <a:t> </a:t>
                      </a:r>
                      <a:r>
                        <a:rPr lang="en-US" sz="1050" dirty="0" err="1" smtClean="0">
                          <a:solidFill>
                            <a:schemeClr val="accent2"/>
                          </a:solidFill>
                        </a:rPr>
                        <a:t>nigra</a:t>
                      </a:r>
                      <a:r>
                        <a:rPr lang="en-US" sz="1050" dirty="0" smtClean="0">
                          <a:solidFill>
                            <a:schemeClr val="accent2"/>
                          </a:solidFill>
                        </a:rPr>
                        <a:t> pars </a:t>
                      </a:r>
                      <a:r>
                        <a:rPr lang="en-US" sz="1050" dirty="0" err="1" smtClean="0">
                          <a:solidFill>
                            <a:schemeClr val="accent2"/>
                          </a:solidFill>
                        </a:rPr>
                        <a:t>compacta</a:t>
                      </a:r>
                      <a:endParaRPr lang="en-US" sz="1050" dirty="0" smtClean="0"/>
                    </a:p>
                    <a:p>
                      <a:endParaRPr lang="en-US" sz="1050" dirty="0"/>
                    </a:p>
                  </a:txBody>
                  <a:tcPr/>
                </a:tc>
                <a:tc>
                  <a:txBody>
                    <a:bodyPr/>
                    <a:lstStyle/>
                    <a:p>
                      <a:r>
                        <a:rPr lang="en-US" sz="1050" dirty="0" smtClean="0"/>
                        <a:t>PMID: 16772866 </a:t>
                      </a:r>
                      <a:endParaRPr lang="en-US" sz="1050" dirty="0"/>
                    </a:p>
                  </a:txBody>
                  <a:tcPr/>
                </a:tc>
              </a:tr>
              <a:tr h="370840">
                <a:tc>
                  <a:txBody>
                    <a:bodyPr/>
                    <a:lstStyle/>
                    <a:p>
                      <a:r>
                        <a:rPr lang="en-US" sz="1050" dirty="0" err="1" smtClean="0"/>
                        <a:t>Substantia</a:t>
                      </a:r>
                      <a:r>
                        <a:rPr lang="en-US" sz="1050" baseline="0" dirty="0" smtClean="0"/>
                        <a:t> </a:t>
                      </a:r>
                      <a:r>
                        <a:rPr lang="en-US" sz="1050" baseline="0" dirty="0" err="1" smtClean="0"/>
                        <a:t>nigra</a:t>
                      </a:r>
                      <a:r>
                        <a:rPr lang="en-US" sz="1050" baseline="0" dirty="0" smtClean="0"/>
                        <a:t> decreased in volume</a:t>
                      </a:r>
                      <a:endParaRPr lang="en-US" sz="1050" dirty="0"/>
                    </a:p>
                  </a:txBody>
                  <a:tcPr/>
                </a:tc>
                <a:tc>
                  <a:txBody>
                    <a:bodyPr/>
                    <a:lstStyle/>
                    <a:p>
                      <a:r>
                        <a:rPr lang="en-US" sz="1050" dirty="0" smtClean="0"/>
                        <a:t>Decreased volume inheres in some </a:t>
                      </a:r>
                      <a:r>
                        <a:rPr lang="en-US" sz="1050" dirty="0" err="1" smtClean="0"/>
                        <a:t>substantia</a:t>
                      </a:r>
                      <a:r>
                        <a:rPr lang="en-US" sz="1050" dirty="0" smtClean="0"/>
                        <a:t> </a:t>
                      </a:r>
                      <a:r>
                        <a:rPr lang="en-US" sz="1050" dirty="0" err="1" smtClean="0"/>
                        <a:t>nigra</a:t>
                      </a:r>
                      <a:endParaRPr lang="en-US"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PMID: 18941719 </a:t>
                      </a:r>
                    </a:p>
                  </a:txBody>
                  <a:tcPr/>
                </a:tc>
              </a:tr>
              <a:tr h="370840">
                <a:tc>
                  <a:txBody>
                    <a:bodyPr/>
                    <a:lstStyle/>
                    <a:p>
                      <a:r>
                        <a:rPr lang="en-US" sz="1050" dirty="0" smtClean="0"/>
                        <a:t>Atrophy</a:t>
                      </a:r>
                      <a:r>
                        <a:rPr lang="en-US" sz="1050" baseline="0" dirty="0" smtClean="0"/>
                        <a:t> </a:t>
                      </a:r>
                      <a:r>
                        <a:rPr lang="en-US" sz="1050" dirty="0" smtClean="0"/>
                        <a:t> of midbrain</a:t>
                      </a:r>
                      <a:endParaRPr lang="en-US" sz="1050" dirty="0"/>
                    </a:p>
                  </a:txBody>
                  <a:tcPr/>
                </a:tc>
                <a:tc>
                  <a:txBody>
                    <a:bodyPr/>
                    <a:lstStyle/>
                    <a:p>
                      <a:r>
                        <a:rPr lang="en-US" sz="1050" dirty="0" smtClean="0"/>
                        <a:t>Atrophied</a:t>
                      </a:r>
                      <a:r>
                        <a:rPr lang="en-US" sz="1050" baseline="0" dirty="0" smtClean="0"/>
                        <a:t> inheres in some </a:t>
                      </a:r>
                      <a:r>
                        <a:rPr lang="en-US" sz="1050" baseline="0" dirty="0" smtClean="0">
                          <a:solidFill>
                            <a:srgbClr val="C0504D"/>
                          </a:solidFill>
                        </a:rPr>
                        <a:t>midbrain</a:t>
                      </a:r>
                      <a:endParaRPr lang="en-US" sz="1050" dirty="0">
                        <a:solidFill>
                          <a:srgbClr val="C0504D"/>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PMID: 18941719 </a:t>
                      </a:r>
                    </a:p>
                  </a:txBody>
                  <a:tcPr/>
                </a:tc>
              </a:tr>
              <a:tr h="370840">
                <a:tc>
                  <a:txBody>
                    <a:bodyPr/>
                    <a:lstStyle/>
                    <a:p>
                      <a:r>
                        <a:rPr lang="en-US" sz="1050" dirty="0" smtClean="0"/>
                        <a:t>Midbrain degenerated</a:t>
                      </a:r>
                      <a:endParaRPr lang="en-US" sz="1050" dirty="0"/>
                    </a:p>
                  </a:txBody>
                  <a:tcPr/>
                </a:tc>
                <a:tc>
                  <a:txBody>
                    <a:bodyPr/>
                    <a:lstStyle/>
                    <a:p>
                      <a:r>
                        <a:rPr lang="en-US" sz="1050" dirty="0" smtClean="0">
                          <a:solidFill>
                            <a:schemeClr val="tx1"/>
                          </a:solidFill>
                        </a:rPr>
                        <a:t>Degenerate</a:t>
                      </a:r>
                      <a:r>
                        <a:rPr lang="en-US" sz="1050" baseline="0" dirty="0" smtClean="0">
                          <a:solidFill>
                            <a:schemeClr val="tx1"/>
                          </a:solidFill>
                        </a:rPr>
                        <a:t> inheres in some </a:t>
                      </a:r>
                      <a:r>
                        <a:rPr lang="en-US" sz="1050" baseline="0" dirty="0" smtClean="0">
                          <a:solidFill>
                            <a:srgbClr val="C0504D"/>
                          </a:solidFill>
                        </a:rPr>
                        <a:t>midbrain</a:t>
                      </a:r>
                      <a:endParaRPr lang="en-US" sz="105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t>PMID: 20308987 </a:t>
                      </a: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6200"/>
            <a:ext cx="4495800" cy="914400"/>
          </a:xfrm>
        </p:spPr>
        <p:txBody>
          <a:bodyPr>
            <a:normAutofit/>
          </a:bodyPr>
          <a:lstStyle/>
          <a:p>
            <a:pPr algn="l"/>
            <a:r>
              <a:rPr lang="en-US" sz="3200" cap="small" dirty="0" smtClean="0">
                <a:latin typeface="+mn-lt"/>
              </a:rPr>
              <a:t>Summary and Conclusions</a:t>
            </a:r>
            <a:endParaRPr lang="en-US" sz="3200" cap="small" dirty="0">
              <a:latin typeface="+mn-lt"/>
            </a:endParaRPr>
          </a:p>
        </p:txBody>
      </p:sp>
      <p:sp>
        <p:nvSpPr>
          <p:cNvPr id="3" name="Content Placeholder 2"/>
          <p:cNvSpPr>
            <a:spLocks noGrp="1"/>
          </p:cNvSpPr>
          <p:nvPr>
            <p:ph idx="1"/>
          </p:nvPr>
        </p:nvSpPr>
        <p:spPr>
          <a:xfrm>
            <a:off x="914400" y="1447800"/>
            <a:ext cx="7467600" cy="4419600"/>
          </a:xfrm>
        </p:spPr>
        <p:txBody>
          <a:bodyPr>
            <a:normAutofit fontScale="70000" lnSpcReduction="20000"/>
          </a:bodyPr>
          <a:lstStyle/>
          <a:p>
            <a:r>
              <a:rPr lang="en-US" dirty="0" smtClean="0">
                <a:solidFill>
                  <a:schemeClr val="tx2"/>
                </a:solidFill>
              </a:rPr>
              <a:t>NIFSTD is an example </a:t>
            </a:r>
            <a:r>
              <a:rPr lang="en-US" dirty="0">
                <a:solidFill>
                  <a:schemeClr val="tx2"/>
                </a:solidFill>
              </a:rPr>
              <a:t>of how </a:t>
            </a:r>
            <a:r>
              <a:rPr lang="en-US" dirty="0" err="1">
                <a:solidFill>
                  <a:schemeClr val="tx2"/>
                </a:solidFill>
              </a:rPr>
              <a:t>ontologies</a:t>
            </a:r>
            <a:r>
              <a:rPr lang="en-US" dirty="0">
                <a:solidFill>
                  <a:schemeClr val="tx2"/>
                </a:solidFill>
              </a:rPr>
              <a:t> can be </a:t>
            </a:r>
            <a:r>
              <a:rPr lang="en-US" dirty="0" smtClean="0">
                <a:solidFill>
                  <a:schemeClr val="tx2"/>
                </a:solidFill>
              </a:rPr>
              <a:t>used/re-used and practically applied to </a:t>
            </a:r>
            <a:r>
              <a:rPr lang="en-US" dirty="0">
                <a:solidFill>
                  <a:schemeClr val="tx2"/>
                </a:solidFill>
              </a:rPr>
              <a:t>enhance search and data integration across diverse </a:t>
            </a:r>
            <a:r>
              <a:rPr lang="en-US" dirty="0" smtClean="0">
                <a:solidFill>
                  <a:schemeClr val="tx2"/>
                </a:solidFill>
              </a:rPr>
              <a:t>resources </a:t>
            </a:r>
          </a:p>
          <a:p>
            <a:pPr>
              <a:buNone/>
            </a:pPr>
            <a:endParaRPr lang="en-US" dirty="0" smtClean="0"/>
          </a:p>
          <a:p>
            <a:r>
              <a:rPr lang="en-US" dirty="0" smtClean="0"/>
              <a:t>NIFSTD continues to create an </a:t>
            </a:r>
            <a:r>
              <a:rPr lang="en-US" dirty="0"/>
              <a:t>increasingly rich knowledgebase for neuroscience </a:t>
            </a:r>
            <a:r>
              <a:rPr lang="en-US" dirty="0" smtClean="0"/>
              <a:t>integrating </a:t>
            </a:r>
            <a:r>
              <a:rPr lang="en-US" dirty="0"/>
              <a:t>with </a:t>
            </a:r>
            <a:r>
              <a:rPr lang="en-US" dirty="0" smtClean="0"/>
              <a:t>other life </a:t>
            </a:r>
            <a:r>
              <a:rPr lang="en-US" dirty="0"/>
              <a:t>science </a:t>
            </a:r>
            <a:r>
              <a:rPr lang="en-US" dirty="0" smtClean="0"/>
              <a:t>community</a:t>
            </a:r>
          </a:p>
          <a:p>
            <a:pPr>
              <a:buNone/>
            </a:pPr>
            <a:endParaRPr lang="en-US" dirty="0" smtClean="0"/>
          </a:p>
          <a:p>
            <a:r>
              <a:rPr lang="en-US" dirty="0" smtClean="0">
                <a:solidFill>
                  <a:schemeClr val="tx2"/>
                </a:solidFill>
              </a:rPr>
              <a:t>NIF encourages the use of community </a:t>
            </a:r>
            <a:r>
              <a:rPr lang="en-US" dirty="0" err="1" smtClean="0">
                <a:solidFill>
                  <a:schemeClr val="tx2"/>
                </a:solidFill>
              </a:rPr>
              <a:t>ontologies</a:t>
            </a:r>
            <a:endParaRPr lang="en-US" dirty="0" smtClean="0">
              <a:solidFill>
                <a:schemeClr val="tx2"/>
              </a:solidFill>
            </a:endParaRPr>
          </a:p>
          <a:p>
            <a:pPr>
              <a:buNone/>
            </a:pPr>
            <a:endParaRPr lang="en-US" dirty="0" smtClean="0">
              <a:solidFill>
                <a:schemeClr val="tx2"/>
              </a:solidFill>
            </a:endParaRPr>
          </a:p>
          <a:p>
            <a:r>
              <a:rPr lang="en-US" dirty="0" smtClean="0"/>
              <a:t>Moving towards building rich knowledgebase for Neuroscience that integrates with larger life science communities. </a:t>
            </a:r>
          </a:p>
          <a:p>
            <a:endParaRPr lang="en-US" dirty="0">
              <a:solidFill>
                <a:schemeClr val="tx2"/>
              </a:solidFill>
            </a:endParaRPr>
          </a:p>
        </p:txBody>
      </p:sp>
      <p:sp>
        <p:nvSpPr>
          <p:cNvPr id="4" name="Slide Number Placeholder 3"/>
          <p:cNvSpPr>
            <a:spLocks noGrp="1"/>
          </p:cNvSpPr>
          <p:nvPr>
            <p:ph type="sldNum" sz="quarter" idx="12"/>
          </p:nvPr>
        </p:nvSpPr>
        <p:spPr/>
        <p:txBody>
          <a:bodyPr/>
          <a:lstStyle/>
          <a:p>
            <a:fld id="{06376D4A-469F-4262-AF81-521166F38B0D}" type="slidenum">
              <a:rPr lang="en-US" smtClean="0"/>
              <a:pPr/>
              <a:t>21</a:t>
            </a:fld>
            <a:endParaRPr lang="en-US"/>
          </a:p>
        </p:txBody>
      </p:sp>
    </p:spTree>
  </p:cSld>
  <p:clrMapOvr>
    <a:masterClrMapping/>
  </p:clrMapOvr>
  <p:transition advTm="23921">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3576325" y="1143000"/>
            <a:ext cx="5491477" cy="3657600"/>
          </a:xfrm>
          <a:prstGeom prst="rect">
            <a:avLst/>
          </a:prstGeom>
          <a:noFill/>
          <a:ln w="9525">
            <a:noFill/>
            <a:miter lim="800000"/>
            <a:headEnd/>
            <a:tailEnd/>
          </a:ln>
        </p:spPr>
      </p:pic>
      <p:sp>
        <p:nvSpPr>
          <p:cNvPr id="2" name="Title 1"/>
          <p:cNvSpPr>
            <a:spLocks noGrp="1"/>
          </p:cNvSpPr>
          <p:nvPr>
            <p:ph type="title"/>
          </p:nvPr>
        </p:nvSpPr>
        <p:spPr>
          <a:xfrm>
            <a:off x="1752600" y="304800"/>
            <a:ext cx="6096000" cy="609600"/>
          </a:xfrm>
        </p:spPr>
        <p:txBody>
          <a:bodyPr>
            <a:normAutofit fontScale="90000"/>
          </a:bodyPr>
          <a:lstStyle/>
          <a:p>
            <a:pPr algn="l"/>
            <a:r>
              <a:rPr lang="en-US" sz="3600" cap="small" dirty="0" smtClean="0">
                <a:latin typeface="+mn-lt"/>
              </a:rPr>
              <a:t>NIF Standard Ontologies (</a:t>
            </a:r>
            <a:r>
              <a:rPr lang="en-US" sz="3600" cap="small" dirty="0" err="1" smtClean="0">
                <a:latin typeface="+mn-lt"/>
              </a:rPr>
              <a:t>NifStd</a:t>
            </a:r>
            <a:r>
              <a:rPr lang="en-US" sz="3600" cap="small" dirty="0" smtClean="0">
                <a:latin typeface="+mn-lt"/>
              </a:rPr>
              <a:t>)</a:t>
            </a:r>
            <a:endParaRPr lang="en-US" sz="3600" cap="small" dirty="0">
              <a:latin typeface="+mn-lt"/>
            </a:endParaRPr>
          </a:p>
        </p:txBody>
      </p:sp>
      <p:sp>
        <p:nvSpPr>
          <p:cNvPr id="3" name="Content Placeholder 2"/>
          <p:cNvSpPr>
            <a:spLocks noGrp="1"/>
          </p:cNvSpPr>
          <p:nvPr>
            <p:ph idx="1"/>
          </p:nvPr>
        </p:nvSpPr>
        <p:spPr>
          <a:xfrm>
            <a:off x="76200" y="1295400"/>
            <a:ext cx="4114800" cy="5029200"/>
          </a:xfrm>
        </p:spPr>
        <p:txBody>
          <a:bodyPr>
            <a:normAutofit fontScale="55000" lnSpcReduction="20000"/>
          </a:bodyPr>
          <a:lstStyle/>
          <a:p>
            <a:r>
              <a:rPr lang="en-US" dirty="0" smtClean="0">
                <a:solidFill>
                  <a:srgbClr val="0070C0"/>
                </a:solidFill>
              </a:rPr>
              <a:t>Set </a:t>
            </a:r>
            <a:r>
              <a:rPr lang="en-US" dirty="0">
                <a:solidFill>
                  <a:srgbClr val="0070C0"/>
                </a:solidFill>
              </a:rPr>
              <a:t>of modular </a:t>
            </a:r>
            <a:r>
              <a:rPr lang="en-US" dirty="0" err="1">
                <a:solidFill>
                  <a:srgbClr val="0070C0"/>
                </a:solidFill>
              </a:rPr>
              <a:t>ontologies</a:t>
            </a:r>
            <a:r>
              <a:rPr lang="en-US" dirty="0">
                <a:solidFill>
                  <a:srgbClr val="0070C0"/>
                </a:solidFill>
              </a:rPr>
              <a:t> </a:t>
            </a:r>
            <a:endParaRPr lang="en-US" dirty="0" smtClean="0">
              <a:solidFill>
                <a:srgbClr val="0070C0"/>
              </a:solidFill>
            </a:endParaRPr>
          </a:p>
          <a:p>
            <a:pPr lvl="1"/>
            <a:r>
              <a:rPr lang="en-US" dirty="0" smtClean="0"/>
              <a:t>Covering  neuroscience relevant terminologies</a:t>
            </a:r>
          </a:p>
          <a:p>
            <a:pPr lvl="1"/>
            <a:r>
              <a:rPr lang="en-US" dirty="0" smtClean="0"/>
              <a:t>Comprehensive ~</a:t>
            </a:r>
            <a:r>
              <a:rPr lang="en-US" b="1" dirty="0" smtClean="0"/>
              <a:t>60, 000 </a:t>
            </a:r>
            <a:r>
              <a:rPr lang="en-US" dirty="0" smtClean="0"/>
              <a:t>distinct concepts + synonyms</a:t>
            </a:r>
          </a:p>
          <a:p>
            <a:pPr lvl="1">
              <a:buNone/>
            </a:pPr>
            <a:endParaRPr lang="en-US" dirty="0" smtClean="0"/>
          </a:p>
          <a:p>
            <a:r>
              <a:rPr lang="en-US" dirty="0" smtClean="0">
                <a:solidFill>
                  <a:srgbClr val="0070C0"/>
                </a:solidFill>
              </a:rPr>
              <a:t>Expressed in OWL-DL language</a:t>
            </a:r>
          </a:p>
          <a:p>
            <a:pPr lvl="1"/>
            <a:r>
              <a:rPr lang="en-US" dirty="0" smtClean="0">
                <a:solidFill>
                  <a:srgbClr val="0070C0"/>
                </a:solidFill>
              </a:rPr>
              <a:t>Supported by common DL </a:t>
            </a:r>
            <a:r>
              <a:rPr lang="en-US" dirty="0" err="1" smtClean="0">
                <a:solidFill>
                  <a:srgbClr val="0070C0"/>
                </a:solidFill>
              </a:rPr>
              <a:t>Resoners</a:t>
            </a:r>
            <a:endParaRPr lang="en-US" dirty="0" smtClean="0"/>
          </a:p>
          <a:p>
            <a:pPr>
              <a:buNone/>
            </a:pPr>
            <a:endParaRPr lang="en-US" dirty="0" smtClean="0"/>
          </a:p>
          <a:p>
            <a:r>
              <a:rPr lang="en-US" dirty="0" smtClean="0"/>
              <a:t>Closely follows  OBO community       best practices </a:t>
            </a:r>
          </a:p>
          <a:p>
            <a:pPr lvl="1">
              <a:buNone/>
            </a:pPr>
            <a:endParaRPr lang="en-US" dirty="0" smtClean="0"/>
          </a:p>
          <a:p>
            <a:r>
              <a:rPr lang="en-US" dirty="0" smtClean="0">
                <a:solidFill>
                  <a:schemeClr val="tx2"/>
                </a:solidFill>
              </a:rPr>
              <a:t>Avoids duplication of efforts </a:t>
            </a:r>
          </a:p>
          <a:p>
            <a:pPr lvl="1"/>
            <a:r>
              <a:rPr lang="en-US" dirty="0" smtClean="0"/>
              <a:t>Standardized to the same upper level </a:t>
            </a:r>
            <a:r>
              <a:rPr lang="en-US" dirty="0" err="1" smtClean="0"/>
              <a:t>ontologies</a:t>
            </a:r>
            <a:r>
              <a:rPr lang="en-US" dirty="0" smtClean="0"/>
              <a:t> </a:t>
            </a:r>
          </a:p>
          <a:p>
            <a:pPr lvl="2"/>
            <a:r>
              <a:rPr lang="en-US" dirty="0" smtClean="0"/>
              <a:t>e.g., Basic Formal Ontology (BFO), OBO Relations Ontology (OBO-RO), Phonotypical Qualities Ontology (PATO)</a:t>
            </a:r>
          </a:p>
          <a:p>
            <a:pPr lvl="1"/>
            <a:r>
              <a:rPr lang="en-US" dirty="0" smtClean="0"/>
              <a:t>Relies on existing community </a:t>
            </a:r>
            <a:r>
              <a:rPr lang="en-US" dirty="0" err="1" smtClean="0"/>
              <a:t>ontologies</a:t>
            </a:r>
            <a:endParaRPr lang="en-US" dirty="0" smtClean="0"/>
          </a:p>
          <a:p>
            <a:pPr marL="800100" lvl="3" indent="-342900">
              <a:buNone/>
              <a:defRPr/>
            </a:pPr>
            <a:r>
              <a:rPr lang="en-US" dirty="0" smtClean="0"/>
              <a:t>         </a:t>
            </a:r>
            <a:r>
              <a:rPr lang="en-US" sz="2200" dirty="0" smtClean="0"/>
              <a:t> e.g., CHEBI, GO, PRO, OBI etc.</a:t>
            </a:r>
            <a:endParaRPr lang="en-US" dirty="0" smtClean="0"/>
          </a:p>
        </p:txBody>
      </p:sp>
      <p:sp>
        <p:nvSpPr>
          <p:cNvPr id="4" name="Slide Number Placeholder 3"/>
          <p:cNvSpPr>
            <a:spLocks noGrp="1"/>
          </p:cNvSpPr>
          <p:nvPr>
            <p:ph type="sldNum" sz="quarter" idx="12"/>
          </p:nvPr>
        </p:nvSpPr>
        <p:spPr>
          <a:xfrm>
            <a:off x="6553200" y="6492876"/>
            <a:ext cx="2133600" cy="365125"/>
          </a:xfrm>
        </p:spPr>
        <p:txBody>
          <a:bodyPr/>
          <a:lstStyle/>
          <a:p>
            <a:fld id="{06376D4A-469F-4262-AF81-521166F38B0D}" type="slidenum">
              <a:rPr lang="en-US" smtClean="0"/>
              <a:pPr/>
              <a:t>3</a:t>
            </a:fld>
            <a:endParaRPr lang="en-US" dirty="0"/>
          </a:p>
        </p:txBody>
      </p:sp>
      <p:sp>
        <p:nvSpPr>
          <p:cNvPr id="8" name="Content Placeholder 2"/>
          <p:cNvSpPr txBox="1">
            <a:spLocks/>
          </p:cNvSpPr>
          <p:nvPr/>
        </p:nvSpPr>
        <p:spPr>
          <a:xfrm>
            <a:off x="4419600" y="4876800"/>
            <a:ext cx="4495800" cy="1447800"/>
          </a:xfrm>
          <a:prstGeom prst="rect">
            <a:avLst/>
          </a:prstGeom>
        </p:spPr>
        <p:txBody>
          <a:bodyPr vert="horz" lIns="91440" tIns="45720" rIns="91440" bIns="45720" rtlCol="0">
            <a:normAutofit/>
          </a:bodyPr>
          <a:lstStyle/>
          <a:p>
            <a:pPr marL="342900" marR="0" lvl="2" indent="-342900" algn="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900" b="0" i="0" u="none" strike="noStrike" kern="1200" cap="none" spc="0" normalizeH="0" baseline="0" noProof="0" dirty="0" smtClean="0">
                <a:ln>
                  <a:noFill/>
                </a:ln>
                <a:solidFill>
                  <a:schemeClr val="tx2"/>
                </a:solidFill>
                <a:effectLst/>
                <a:uLnTx/>
                <a:uFillTx/>
                <a:latin typeface="+mn-lt"/>
                <a:ea typeface="+mn-ea"/>
                <a:cs typeface="+mn-cs"/>
              </a:rPr>
              <a:t>Modules cover orthogonal domain  </a:t>
            </a:r>
          </a:p>
          <a:p>
            <a:pPr marL="800100" marR="0" lvl="3" indent="-342900" algn="r" defTabSz="914400" rtl="0" eaLnBrk="1" fontAlgn="auto" latinLnBrk="0" hangingPunct="1">
              <a:lnSpc>
                <a:spcPct val="100000"/>
              </a:lnSpc>
              <a:spcBef>
                <a:spcPct val="20000"/>
              </a:spcBef>
              <a:spcAft>
                <a:spcPts val="0"/>
              </a:spcAft>
              <a:buClrTx/>
              <a:buSzTx/>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e.g. , Brain Regions, Cells, Molecules, </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Subcellular</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parts, Diseases, Nervous system functions, etc.</a:t>
            </a:r>
          </a:p>
        </p:txBody>
      </p:sp>
      <p:sp>
        <p:nvSpPr>
          <p:cNvPr id="9" name="TextBox 8"/>
          <p:cNvSpPr txBox="1"/>
          <p:nvPr/>
        </p:nvSpPr>
        <p:spPr>
          <a:xfrm>
            <a:off x="7391400" y="1230868"/>
            <a:ext cx="1447800" cy="369332"/>
          </a:xfrm>
          <a:prstGeom prst="rect">
            <a:avLst/>
          </a:prstGeom>
          <a:noFill/>
        </p:spPr>
        <p:txBody>
          <a:bodyPr wrap="square" rtlCol="0">
            <a:spAutoFit/>
          </a:bodyPr>
          <a:lstStyle/>
          <a:p>
            <a:r>
              <a:rPr lang="en-US" b="1" dirty="0" smtClean="0"/>
              <a:t>Bill Bug et al.</a:t>
            </a:r>
            <a:endParaRPr lang="en-US" b="1" dirty="0"/>
          </a:p>
        </p:txBody>
      </p:sp>
    </p:spTree>
    <p:custDataLst>
      <p:tags r:id="rId1"/>
    </p:custDataLst>
  </p:cSld>
  <p:clrMapOvr>
    <a:masterClrMapping/>
  </p:clrMapOvr>
  <p:transition advTm="84125">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6376D4A-469F-4262-AF81-521166F38B0D}" type="slidenum">
              <a:rPr lang="en-US" smtClean="0"/>
              <a:pPr/>
              <a:t>4</a:t>
            </a:fld>
            <a:endParaRPr lang="en-US"/>
          </a:p>
        </p:txBody>
      </p:sp>
      <p:sp>
        <p:nvSpPr>
          <p:cNvPr id="9" name="Rectangle 8"/>
          <p:cNvSpPr/>
          <p:nvPr/>
        </p:nvSpPr>
        <p:spPr>
          <a:xfrm>
            <a:off x="1430370" y="24825"/>
            <a:ext cx="6159956" cy="584775"/>
          </a:xfrm>
          <a:prstGeom prst="rect">
            <a:avLst/>
          </a:prstGeom>
        </p:spPr>
        <p:txBody>
          <a:bodyPr wrap="none">
            <a:spAutoFit/>
          </a:bodyPr>
          <a:lstStyle/>
          <a:p>
            <a:r>
              <a:rPr lang="en-US" sz="3200" cap="small" dirty="0" smtClean="0">
                <a:solidFill>
                  <a:srgbClr val="1F497D"/>
                </a:solidFill>
              </a:rPr>
              <a:t>NIFSTD External Community Sources</a:t>
            </a:r>
            <a:endParaRPr lang="en-US" sz="3200" cap="small" dirty="0">
              <a:solidFill>
                <a:srgbClr val="1F497D"/>
              </a:solidFill>
            </a:endParaRPr>
          </a:p>
        </p:txBody>
      </p:sp>
      <p:graphicFrame>
        <p:nvGraphicFramePr>
          <p:cNvPr id="13" name="Table 12"/>
          <p:cNvGraphicFramePr>
            <a:graphicFrameLocks noGrp="1"/>
          </p:cNvGraphicFramePr>
          <p:nvPr/>
        </p:nvGraphicFramePr>
        <p:xfrm>
          <a:off x="228600" y="780015"/>
          <a:ext cx="8686800" cy="5315985"/>
        </p:xfrm>
        <a:graphic>
          <a:graphicData uri="http://schemas.openxmlformats.org/drawingml/2006/table">
            <a:tbl>
              <a:tblPr firstRow="1" bandRow="1">
                <a:tableStyleId>{B301B821-A1FF-4177-AEE7-76D212191A09}</a:tableStyleId>
              </a:tblPr>
              <a:tblGrid>
                <a:gridCol w="1737359"/>
                <a:gridCol w="4434841"/>
                <a:gridCol w="1211579"/>
                <a:gridCol w="1303021"/>
              </a:tblGrid>
              <a:tr h="228600">
                <a:tc>
                  <a:txBody>
                    <a:bodyPr/>
                    <a:lstStyle/>
                    <a:p>
                      <a:pPr marL="0" marR="0" algn="l">
                        <a:spcBef>
                          <a:spcPts val="0"/>
                        </a:spcBef>
                        <a:spcAft>
                          <a:spcPts val="0"/>
                        </a:spcAft>
                      </a:pPr>
                      <a:r>
                        <a:rPr lang="en-US" sz="1300" dirty="0"/>
                        <a:t>Domain </a:t>
                      </a:r>
                      <a:endParaRPr lang="en-US" sz="1300" b="1"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External Source</a:t>
                      </a:r>
                      <a:endParaRPr lang="en-US" sz="1300" b="1"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Import/ Adapt </a:t>
                      </a:r>
                      <a:endParaRPr lang="en-US" sz="1300" b="1"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Module </a:t>
                      </a:r>
                      <a:endParaRPr lang="en-US" sz="1300" b="1" dirty="0">
                        <a:latin typeface="Times"/>
                        <a:ea typeface="Times New Roman"/>
                        <a:cs typeface="Times New Roman"/>
                      </a:endParaRPr>
                    </a:p>
                  </a:txBody>
                  <a:tcPr marL="51575" marR="51575" marT="6447" marB="0"/>
                </a:tc>
              </a:tr>
              <a:tr h="272647">
                <a:tc>
                  <a:txBody>
                    <a:bodyPr/>
                    <a:lstStyle/>
                    <a:p>
                      <a:pPr marL="0" marR="0" algn="l">
                        <a:spcBef>
                          <a:spcPts val="0"/>
                        </a:spcBef>
                        <a:spcAft>
                          <a:spcPts val="0"/>
                        </a:spcAft>
                      </a:pPr>
                      <a:r>
                        <a:rPr lang="en-US" sz="1300" dirty="0"/>
                        <a:t>Organism taxonomy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NCBI Taxonomy, GBIF, ITIS, IMSR, Jackson Labs mouse catalog</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Adapt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NIF-Organism </a:t>
                      </a:r>
                      <a:endParaRPr lang="en-US" sz="1300" dirty="0">
                        <a:latin typeface="Times"/>
                        <a:ea typeface="Times New Roman"/>
                        <a:cs typeface="Times New Roman"/>
                      </a:endParaRPr>
                    </a:p>
                  </a:txBody>
                  <a:tcPr marL="51575" marR="51575" marT="6447" marB="0"/>
                </a:tc>
              </a:tr>
              <a:tr h="819247">
                <a:tc>
                  <a:txBody>
                    <a:bodyPr/>
                    <a:lstStyle/>
                    <a:p>
                      <a:pPr marL="0" marR="0" algn="l">
                        <a:spcBef>
                          <a:spcPts val="0"/>
                        </a:spcBef>
                        <a:spcAft>
                          <a:spcPts val="0"/>
                        </a:spcAft>
                      </a:pPr>
                      <a:r>
                        <a:rPr lang="en-US" sz="1300" dirty="0"/>
                        <a:t>Molecules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IUPHAR ion channels and receptors, Sequence Ontology (SO),  </a:t>
                      </a:r>
                      <a:r>
                        <a:rPr lang="en-US" sz="1300" dirty="0" err="1"/>
                        <a:t>ChEBI</a:t>
                      </a:r>
                      <a:r>
                        <a:rPr lang="en-US" sz="1300" dirty="0"/>
                        <a:t>, and </a:t>
                      </a:r>
                      <a:r>
                        <a:rPr lang="en-US" sz="1300" b="0" dirty="0"/>
                        <a:t>Protein Ontology (PRO)</a:t>
                      </a:r>
                      <a:r>
                        <a:rPr lang="en-US" sz="1300" dirty="0"/>
                        <a:t>; pending: NCBI </a:t>
                      </a:r>
                      <a:r>
                        <a:rPr lang="en-US" sz="1300" dirty="0" err="1"/>
                        <a:t>Entrez</a:t>
                      </a:r>
                      <a:r>
                        <a:rPr lang="en-US" sz="1300" dirty="0"/>
                        <a:t> Protein, NCBI </a:t>
                      </a:r>
                      <a:r>
                        <a:rPr lang="en-US" sz="1300" dirty="0" err="1"/>
                        <a:t>RefSeq</a:t>
                      </a:r>
                      <a:r>
                        <a:rPr lang="en-US" sz="1300" dirty="0"/>
                        <a:t>, NCBI </a:t>
                      </a:r>
                      <a:r>
                        <a:rPr lang="en-US" sz="1300" dirty="0" err="1"/>
                        <a:t>Homologene</a:t>
                      </a:r>
                      <a:r>
                        <a:rPr lang="en-US" sz="1300" dirty="0"/>
                        <a:t>, NIDA drug </a:t>
                      </a:r>
                      <a:r>
                        <a:rPr lang="en-US" sz="1300" dirty="0" smtClean="0"/>
                        <a:t>lists</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Adapt </a:t>
                      </a:r>
                    </a:p>
                    <a:p>
                      <a:pPr marL="0" marR="0" algn="l">
                        <a:spcBef>
                          <a:spcPts val="0"/>
                        </a:spcBef>
                        <a:spcAft>
                          <a:spcPts val="0"/>
                        </a:spcAft>
                      </a:pPr>
                      <a:r>
                        <a:rPr lang="en-US" sz="1300" dirty="0"/>
                        <a:t>IUPHAR, </a:t>
                      </a:r>
                      <a:r>
                        <a:rPr lang="en-US" sz="1300" dirty="0" err="1" smtClean="0"/>
                        <a:t>ChEBI;Import</a:t>
                      </a:r>
                      <a:r>
                        <a:rPr lang="en-US" sz="1300" dirty="0" smtClean="0"/>
                        <a:t> </a:t>
                      </a:r>
                      <a:r>
                        <a:rPr lang="en-US" sz="1300" dirty="0"/>
                        <a:t>PRO, SO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NIF-Molecule</a:t>
                      </a:r>
                    </a:p>
                    <a:p>
                      <a:pPr marL="0" marR="0" algn="l">
                        <a:spcBef>
                          <a:spcPts val="0"/>
                        </a:spcBef>
                        <a:spcAft>
                          <a:spcPts val="0"/>
                        </a:spcAft>
                      </a:pPr>
                      <a:r>
                        <a:rPr lang="en-US" sz="1300" dirty="0"/>
                        <a:t>NIF-Chemical </a:t>
                      </a:r>
                      <a:endParaRPr lang="en-US" sz="1300" dirty="0">
                        <a:latin typeface="Times"/>
                        <a:ea typeface="Times New Roman"/>
                        <a:cs typeface="Times New Roman"/>
                      </a:endParaRPr>
                    </a:p>
                  </a:txBody>
                  <a:tcPr marL="51575" marR="51575" marT="6447" marB="0"/>
                </a:tc>
              </a:tr>
              <a:tr h="452427">
                <a:tc>
                  <a:txBody>
                    <a:bodyPr/>
                    <a:lstStyle/>
                    <a:p>
                      <a:pPr marL="0" marR="0" algn="l">
                        <a:spcBef>
                          <a:spcPts val="0"/>
                        </a:spcBef>
                        <a:spcAft>
                          <a:spcPts val="0"/>
                        </a:spcAft>
                      </a:pPr>
                      <a:r>
                        <a:rPr lang="en-US" sz="1300" dirty="0"/>
                        <a:t>Sub-cellular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Sub-cellular Anatomy Ontology (SAO). Extracted cell parts and </a:t>
                      </a:r>
                      <a:r>
                        <a:rPr lang="en-US" sz="1300" dirty="0" err="1"/>
                        <a:t>subcellular</a:t>
                      </a:r>
                      <a:r>
                        <a:rPr lang="en-US" sz="1300" dirty="0"/>
                        <a:t> structures. Imported </a:t>
                      </a:r>
                      <a:r>
                        <a:rPr lang="en-US" sz="1300" b="0" dirty="0"/>
                        <a:t>GO Cellular </a:t>
                      </a:r>
                      <a:r>
                        <a:rPr lang="en-US" sz="1300" b="0" dirty="0" smtClean="0"/>
                        <a:t>Component</a:t>
                      </a:r>
                      <a:endParaRPr lang="en-US" sz="1300" b="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Import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a:t>
                      </a:r>
                      <a:r>
                        <a:rPr lang="en-US" sz="1300" dirty="0" err="1"/>
                        <a:t>Subcellular</a:t>
                      </a:r>
                      <a:r>
                        <a:rPr lang="en-US" sz="1300" dirty="0"/>
                        <a:t> </a:t>
                      </a:r>
                      <a:endParaRPr lang="en-US" sz="1300" dirty="0">
                        <a:latin typeface="Times"/>
                        <a:ea typeface="Times New Roman"/>
                        <a:cs typeface="Times New Roman"/>
                      </a:endParaRPr>
                    </a:p>
                  </a:txBody>
                  <a:tcPr marL="51575" marR="51575" marT="6447" marB="0"/>
                </a:tc>
              </a:tr>
              <a:tr h="403369">
                <a:tc>
                  <a:txBody>
                    <a:bodyPr/>
                    <a:lstStyle/>
                    <a:p>
                      <a:pPr marL="0" marR="0" algn="l">
                        <a:spcBef>
                          <a:spcPts val="0"/>
                        </a:spcBef>
                        <a:spcAft>
                          <a:spcPts val="0"/>
                        </a:spcAft>
                      </a:pPr>
                      <a:r>
                        <a:rPr lang="en-US" sz="1300" dirty="0"/>
                        <a:t>Cell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CCDB, </a:t>
                      </a:r>
                      <a:r>
                        <a:rPr lang="en-US" sz="1300" dirty="0" err="1"/>
                        <a:t>NeuronDB</a:t>
                      </a:r>
                      <a:r>
                        <a:rPr lang="en-US" sz="1300" dirty="0"/>
                        <a:t>, NeuroMorpho.org. Terminologies; pending: OBO Cell Ontology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Adapt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NIF-Cell </a:t>
                      </a:r>
                      <a:endParaRPr lang="en-US" sz="1300" dirty="0">
                        <a:latin typeface="Times"/>
                        <a:ea typeface="Times New Roman"/>
                        <a:cs typeface="Times New Roman"/>
                      </a:endParaRPr>
                    </a:p>
                  </a:txBody>
                  <a:tcPr marL="51575" marR="51575" marT="6447" marB="0"/>
                </a:tc>
              </a:tr>
              <a:tr h="601825">
                <a:tc>
                  <a:txBody>
                    <a:bodyPr/>
                    <a:lstStyle/>
                    <a:p>
                      <a:pPr marL="0" marR="0" algn="l">
                        <a:spcBef>
                          <a:spcPts val="0"/>
                        </a:spcBef>
                        <a:spcAft>
                          <a:spcPts val="0"/>
                        </a:spcAft>
                      </a:pPr>
                      <a:r>
                        <a:rPr lang="en-US" sz="1300" dirty="0"/>
                        <a:t>Gross Anatomy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err="1"/>
                        <a:t>NeuroNames</a:t>
                      </a:r>
                      <a:r>
                        <a:rPr lang="en-US" sz="1300" dirty="0"/>
                        <a:t> extended by including terms from BIRN, </a:t>
                      </a:r>
                      <a:r>
                        <a:rPr lang="en-US" sz="1300" dirty="0" err="1"/>
                        <a:t>SumsDB</a:t>
                      </a:r>
                      <a:r>
                        <a:rPr lang="en-US" sz="1300" dirty="0"/>
                        <a:t>, BrainMap.org, etc; multi-scale representation of Nervous System </a:t>
                      </a:r>
                      <a:r>
                        <a:rPr lang="en-US" sz="1300" dirty="0" smtClean="0"/>
                        <a:t>Macroscopic </a:t>
                      </a:r>
                      <a:r>
                        <a:rPr lang="en-US" sz="1300" dirty="0"/>
                        <a:t>anatomy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Adapt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a:t>
                      </a:r>
                      <a:r>
                        <a:rPr lang="en-US" sz="1300" dirty="0" err="1"/>
                        <a:t>GrossAnatomy</a:t>
                      </a:r>
                      <a:r>
                        <a:rPr lang="en-US" sz="1300" dirty="0"/>
                        <a:t> </a:t>
                      </a:r>
                      <a:endParaRPr lang="en-US" sz="1300" dirty="0">
                        <a:latin typeface="Times"/>
                        <a:ea typeface="Times New Roman"/>
                        <a:cs typeface="Times New Roman"/>
                      </a:endParaRPr>
                    </a:p>
                  </a:txBody>
                  <a:tcPr marL="51575" marR="51575" marT="6447" marB="0"/>
                </a:tc>
              </a:tr>
              <a:tr h="412847">
                <a:tc>
                  <a:txBody>
                    <a:bodyPr/>
                    <a:lstStyle/>
                    <a:p>
                      <a:pPr marL="0" marR="0" algn="l">
                        <a:spcBef>
                          <a:spcPts val="0"/>
                        </a:spcBef>
                        <a:spcAft>
                          <a:spcPts val="0"/>
                        </a:spcAft>
                      </a:pPr>
                      <a:r>
                        <a:rPr lang="en-US" sz="1300" dirty="0"/>
                        <a:t>Nervous system </a:t>
                      </a:r>
                    </a:p>
                    <a:p>
                      <a:pPr marL="0" marR="0" algn="l">
                        <a:spcBef>
                          <a:spcPts val="0"/>
                        </a:spcBef>
                        <a:spcAft>
                          <a:spcPts val="0"/>
                        </a:spcAft>
                      </a:pPr>
                      <a:r>
                        <a:rPr lang="en-US" sz="1300" dirty="0"/>
                        <a:t>function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Sensory, Behavior, Cognition terms from NIF, BIRN, BrainMap.org, </a:t>
                      </a:r>
                      <a:r>
                        <a:rPr lang="en-US" sz="1300" dirty="0" err="1"/>
                        <a:t>MeSH</a:t>
                      </a:r>
                      <a:r>
                        <a:rPr lang="en-US" sz="1300" dirty="0"/>
                        <a:t>, and UMLS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Adapt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NIF-Function </a:t>
                      </a:r>
                      <a:endParaRPr lang="en-US" sz="1300" dirty="0">
                        <a:latin typeface="Times"/>
                        <a:ea typeface="Times New Roman"/>
                        <a:cs typeface="Times New Roman"/>
                      </a:endParaRPr>
                    </a:p>
                  </a:txBody>
                  <a:tcPr marL="51575" marR="51575" marT="6447" marB="0"/>
                </a:tc>
              </a:tr>
              <a:tr h="412847">
                <a:tc>
                  <a:txBody>
                    <a:bodyPr/>
                    <a:lstStyle/>
                    <a:p>
                      <a:pPr marL="0" marR="0" algn="l">
                        <a:spcBef>
                          <a:spcPts val="0"/>
                        </a:spcBef>
                        <a:spcAft>
                          <a:spcPts val="0"/>
                        </a:spcAft>
                      </a:pPr>
                      <a:r>
                        <a:rPr lang="en-US" sz="1300" dirty="0"/>
                        <a:t>Nervous system </a:t>
                      </a:r>
                    </a:p>
                    <a:p>
                      <a:pPr marL="0" marR="0" algn="l">
                        <a:spcBef>
                          <a:spcPts val="0"/>
                        </a:spcBef>
                        <a:spcAft>
                          <a:spcPts val="0"/>
                        </a:spcAft>
                      </a:pPr>
                      <a:r>
                        <a:rPr lang="en-US" sz="1300" dirty="0"/>
                        <a:t>dysfunction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Nervous system disease from </a:t>
                      </a:r>
                      <a:r>
                        <a:rPr lang="en-US" sz="1300" dirty="0" err="1"/>
                        <a:t>MeSH</a:t>
                      </a:r>
                      <a:r>
                        <a:rPr lang="en-US" sz="1300" dirty="0"/>
                        <a:t>, NINDS terminology; </a:t>
                      </a:r>
                      <a:r>
                        <a:rPr lang="en-US" sz="1300" b="0" dirty="0"/>
                        <a:t>Disease Ontology (DO)</a:t>
                      </a:r>
                      <a:endParaRPr lang="en-US" sz="1300" b="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Adapt/Import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 Dysfunction </a:t>
                      </a:r>
                      <a:endParaRPr lang="en-US" sz="1300" dirty="0">
                        <a:latin typeface="Times"/>
                        <a:ea typeface="Times New Roman"/>
                        <a:cs typeface="Times New Roman"/>
                      </a:endParaRPr>
                    </a:p>
                  </a:txBody>
                  <a:tcPr marL="51575" marR="51575" marT="6447" marB="0"/>
                </a:tc>
              </a:tr>
              <a:tr h="209647">
                <a:tc>
                  <a:txBody>
                    <a:bodyPr/>
                    <a:lstStyle/>
                    <a:p>
                      <a:pPr marL="0" marR="0" algn="l">
                        <a:spcBef>
                          <a:spcPts val="0"/>
                        </a:spcBef>
                        <a:spcAft>
                          <a:spcPts val="0"/>
                        </a:spcAft>
                      </a:pPr>
                      <a:r>
                        <a:rPr lang="en-US" sz="1300" dirty="0"/>
                        <a:t>Phenotypic qualities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PATO </a:t>
                      </a:r>
                      <a:r>
                        <a:rPr lang="en-US" sz="1300" dirty="0" smtClean="0"/>
                        <a:t> is Imported </a:t>
                      </a:r>
                      <a:r>
                        <a:rPr lang="en-US" sz="1300" dirty="0"/>
                        <a:t>as part of the OBO foundry core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Import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NIF-Quality </a:t>
                      </a:r>
                      <a:endParaRPr lang="en-US" sz="1300" dirty="0">
                        <a:latin typeface="Times"/>
                        <a:ea typeface="Times New Roman"/>
                        <a:cs typeface="Times New Roman"/>
                      </a:endParaRPr>
                    </a:p>
                  </a:txBody>
                  <a:tcPr marL="51575" marR="51575" marT="6447" marB="0"/>
                </a:tc>
              </a:tr>
              <a:tr h="209647">
                <a:tc>
                  <a:txBody>
                    <a:bodyPr/>
                    <a:lstStyle/>
                    <a:p>
                      <a:pPr marL="0" marR="0" algn="l">
                        <a:spcBef>
                          <a:spcPts val="0"/>
                        </a:spcBef>
                        <a:spcAft>
                          <a:spcPts val="0"/>
                        </a:spcAft>
                      </a:pPr>
                      <a:r>
                        <a:rPr lang="en-US" sz="1300" dirty="0"/>
                        <a:t>Investigation: reagents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Overlaps with molecules above, especially </a:t>
                      </a:r>
                      <a:r>
                        <a:rPr lang="en-US" sz="1300" dirty="0" err="1"/>
                        <a:t>RefSeq</a:t>
                      </a:r>
                      <a:r>
                        <a:rPr lang="en-US" sz="1300" dirty="0"/>
                        <a:t> for mRNA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Import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NIF-Investigation</a:t>
                      </a:r>
                      <a:endParaRPr lang="en-US" sz="1300" dirty="0">
                        <a:latin typeface="Times"/>
                        <a:ea typeface="Times New Roman"/>
                        <a:cs typeface="Times New Roman"/>
                      </a:endParaRPr>
                    </a:p>
                  </a:txBody>
                  <a:tcPr marL="51575" marR="51575" marT="6447" marB="0"/>
                </a:tc>
              </a:tr>
              <a:tr h="600807">
                <a:tc>
                  <a:txBody>
                    <a:bodyPr/>
                    <a:lstStyle/>
                    <a:p>
                      <a:pPr marL="0" marR="0" algn="l">
                        <a:spcBef>
                          <a:spcPts val="0"/>
                        </a:spcBef>
                        <a:spcAft>
                          <a:spcPts val="0"/>
                        </a:spcAft>
                      </a:pPr>
                      <a:r>
                        <a:rPr lang="en-US" sz="1300" dirty="0"/>
                        <a:t>Investigation: instruments, </a:t>
                      </a:r>
                      <a:r>
                        <a:rPr lang="en-US" sz="1300" dirty="0" smtClean="0"/>
                        <a:t>protocols</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Based on Ontology for Biomedical Investigation (OBI) to include entities </a:t>
                      </a:r>
                      <a:r>
                        <a:rPr lang="en-US" sz="1300" dirty="0" smtClean="0"/>
                        <a:t>for biomaterial </a:t>
                      </a:r>
                      <a:r>
                        <a:rPr lang="en-US" sz="1300" dirty="0"/>
                        <a:t>transformations, assays, </a:t>
                      </a:r>
                      <a:r>
                        <a:rPr lang="en-US" sz="1300" dirty="0" smtClean="0"/>
                        <a:t>data transformations</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Adapt</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NIF-Investigation</a:t>
                      </a:r>
                      <a:endParaRPr lang="en-US" sz="1300">
                        <a:latin typeface="Times"/>
                        <a:ea typeface="Times New Roman"/>
                        <a:cs typeface="Times New Roman"/>
                      </a:endParaRPr>
                    </a:p>
                  </a:txBody>
                  <a:tcPr marL="51575" marR="51575" marT="6447" marB="0"/>
                </a:tc>
              </a:tr>
              <a:tr h="209647">
                <a:tc>
                  <a:txBody>
                    <a:bodyPr/>
                    <a:lstStyle/>
                    <a:p>
                      <a:pPr marL="0" marR="0" algn="l">
                        <a:spcBef>
                          <a:spcPts val="0"/>
                        </a:spcBef>
                        <a:spcAft>
                          <a:spcPts val="0"/>
                        </a:spcAft>
                      </a:pPr>
                      <a:r>
                        <a:rPr lang="en-US" sz="1300" dirty="0"/>
                        <a:t>Investigation: </a:t>
                      </a:r>
                      <a:r>
                        <a:rPr lang="en-US" sz="1300" dirty="0" smtClean="0"/>
                        <a:t>Resource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 OBI, NITRC, Biomedical Resource Ontology </a:t>
                      </a:r>
                      <a:r>
                        <a:rPr lang="en-US" sz="1300" dirty="0" smtClean="0"/>
                        <a:t>(BRO)</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Adapt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NIF-Resource </a:t>
                      </a:r>
                      <a:endParaRPr lang="en-US" sz="1300">
                        <a:latin typeface="Times"/>
                        <a:ea typeface="Times New Roman"/>
                        <a:cs typeface="Times New Roman"/>
                      </a:endParaRPr>
                    </a:p>
                  </a:txBody>
                  <a:tcPr marL="51575" marR="51575" marT="6447" marB="0"/>
                </a:tc>
              </a:tr>
              <a:tr h="209647">
                <a:tc>
                  <a:txBody>
                    <a:bodyPr/>
                    <a:lstStyle/>
                    <a:p>
                      <a:pPr marL="0" marR="0" algn="l">
                        <a:spcBef>
                          <a:spcPts val="0"/>
                        </a:spcBef>
                        <a:spcAft>
                          <a:spcPts val="0"/>
                        </a:spcAft>
                      </a:pPr>
                      <a:r>
                        <a:rPr lang="en-US" sz="1300" dirty="0"/>
                        <a:t>Biological Process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Gene Ontology’s (GO) biological process in whole</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Import </a:t>
                      </a:r>
                      <a:endParaRPr lang="en-US" sz="130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a:t>NIF-BioProcess </a:t>
                      </a:r>
                      <a:endParaRPr lang="en-US" sz="1300">
                        <a:latin typeface="Times"/>
                        <a:ea typeface="Times New Roman"/>
                        <a:cs typeface="Times New Roman"/>
                      </a:endParaRPr>
                    </a:p>
                  </a:txBody>
                  <a:tcPr marL="51575" marR="51575" marT="6447" marB="0"/>
                </a:tc>
              </a:tr>
              <a:tr h="272781">
                <a:tc>
                  <a:txBody>
                    <a:bodyPr/>
                    <a:lstStyle/>
                    <a:p>
                      <a:pPr marL="0" marR="0" algn="l">
                        <a:spcBef>
                          <a:spcPts val="0"/>
                        </a:spcBef>
                        <a:spcAft>
                          <a:spcPts val="0"/>
                        </a:spcAft>
                      </a:pPr>
                      <a:r>
                        <a:rPr lang="en-US" sz="1300" dirty="0"/>
                        <a:t>Cognitive Paradigm </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b="0" dirty="0"/>
                        <a:t>Cognitive Paradigm Ontology (</a:t>
                      </a:r>
                      <a:r>
                        <a:rPr lang="en-US" sz="1300" b="0" dirty="0" err="1"/>
                        <a:t>CogPO</a:t>
                      </a:r>
                      <a:r>
                        <a:rPr lang="en-US" sz="1300" b="0" dirty="0"/>
                        <a:t>)</a:t>
                      </a:r>
                      <a:endParaRPr lang="en-US" sz="1300" b="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Import</a:t>
                      </a:r>
                      <a:endParaRPr lang="en-US" sz="1300" dirty="0">
                        <a:latin typeface="Times"/>
                        <a:ea typeface="Times New Roman"/>
                        <a:cs typeface="Times New Roman"/>
                      </a:endParaRPr>
                    </a:p>
                  </a:txBody>
                  <a:tcPr marL="51575" marR="51575" marT="6447" marB="0"/>
                </a:tc>
                <a:tc>
                  <a:txBody>
                    <a:bodyPr/>
                    <a:lstStyle/>
                    <a:p>
                      <a:pPr marL="0" marR="0" algn="l">
                        <a:spcBef>
                          <a:spcPts val="0"/>
                        </a:spcBef>
                        <a:spcAft>
                          <a:spcPts val="0"/>
                        </a:spcAft>
                      </a:pPr>
                      <a:r>
                        <a:rPr lang="en-US" sz="1300" dirty="0"/>
                        <a:t>NIF-Investigation</a:t>
                      </a:r>
                      <a:endParaRPr lang="en-US" sz="1300" dirty="0">
                        <a:latin typeface="Times"/>
                        <a:ea typeface="Times New Roman"/>
                        <a:cs typeface="Times New Roman"/>
                      </a:endParaRPr>
                    </a:p>
                  </a:txBody>
                  <a:tcPr marL="51575" marR="51575" marT="6447" marB="0"/>
                </a:tc>
              </a:tr>
            </a:tbl>
          </a:graphicData>
        </a:graphic>
      </p:graphicFrame>
    </p:spTree>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181600" cy="639763"/>
          </a:xfrm>
        </p:spPr>
        <p:txBody>
          <a:bodyPr>
            <a:normAutofit/>
          </a:bodyPr>
          <a:lstStyle/>
          <a:p>
            <a:pPr algn="l"/>
            <a:r>
              <a:rPr lang="en-US" sz="3200" cap="small" dirty="0" smtClean="0">
                <a:solidFill>
                  <a:srgbClr val="1F497D"/>
                </a:solidFill>
                <a:latin typeface="+mn-lt"/>
                <a:ea typeface="+mn-ea"/>
                <a:cs typeface="+mn-cs"/>
              </a:rPr>
              <a:t>Typical Use of Ontology in NIF</a:t>
            </a:r>
            <a:endParaRPr lang="en-US" sz="3200" cap="small" dirty="0">
              <a:solidFill>
                <a:srgbClr val="1F497D"/>
              </a:solidFill>
              <a:latin typeface="+mn-lt"/>
              <a:ea typeface="+mn-ea"/>
              <a:cs typeface="+mn-cs"/>
            </a:endParaRPr>
          </a:p>
        </p:txBody>
      </p:sp>
      <p:sp>
        <p:nvSpPr>
          <p:cNvPr id="3" name="Content Placeholder 2"/>
          <p:cNvSpPr>
            <a:spLocks noGrp="1"/>
          </p:cNvSpPr>
          <p:nvPr>
            <p:ph idx="1"/>
          </p:nvPr>
        </p:nvSpPr>
        <p:spPr>
          <a:xfrm>
            <a:off x="914400" y="1020763"/>
            <a:ext cx="7391400" cy="4419600"/>
          </a:xfrm>
        </p:spPr>
        <p:txBody>
          <a:bodyPr>
            <a:normAutofit fontScale="92500" lnSpcReduction="10000"/>
          </a:bodyPr>
          <a:lstStyle/>
          <a:p>
            <a:pPr>
              <a:buNone/>
            </a:pPr>
            <a:endParaRPr lang="en-US" sz="2400" dirty="0" smtClean="0"/>
          </a:p>
          <a:p>
            <a:r>
              <a:rPr lang="en-US" dirty="0" smtClean="0">
                <a:solidFill>
                  <a:schemeClr val="tx2"/>
                </a:solidFill>
              </a:rPr>
              <a:t>Basic feature of an ontology</a:t>
            </a:r>
            <a:r>
              <a:rPr lang="en-US" i="1" dirty="0" smtClean="0">
                <a:solidFill>
                  <a:schemeClr val="tx2"/>
                </a:solidFill>
              </a:rPr>
              <a:t> </a:t>
            </a:r>
          </a:p>
          <a:p>
            <a:pPr lvl="1"/>
            <a:r>
              <a:rPr lang="en-US" i="1" dirty="0" smtClean="0">
                <a:solidFill>
                  <a:schemeClr val="tx2"/>
                </a:solidFill>
              </a:rPr>
              <a:t>Organizing</a:t>
            </a:r>
            <a:r>
              <a:rPr lang="en-US" dirty="0" smtClean="0">
                <a:solidFill>
                  <a:schemeClr val="tx2"/>
                </a:solidFill>
              </a:rPr>
              <a:t> the concepts involved in a domain into a hierarchy </a:t>
            </a:r>
            <a:r>
              <a:rPr lang="en-US" b="1" i="1" dirty="0" smtClean="0">
                <a:solidFill>
                  <a:schemeClr val="tx2"/>
                </a:solidFill>
              </a:rPr>
              <a:t>and</a:t>
            </a:r>
          </a:p>
          <a:p>
            <a:pPr lvl="1"/>
            <a:r>
              <a:rPr lang="en-US" dirty="0" smtClean="0"/>
              <a:t>Precisely </a:t>
            </a:r>
            <a:r>
              <a:rPr lang="en-US" i="1" dirty="0" smtClean="0"/>
              <a:t>specifying</a:t>
            </a:r>
            <a:r>
              <a:rPr lang="en-US" dirty="0" smtClean="0"/>
              <a:t> how the classes are ‘</a:t>
            </a:r>
            <a:r>
              <a:rPr lang="en-US" b="1" i="1" dirty="0" smtClean="0"/>
              <a:t>related’</a:t>
            </a:r>
            <a:r>
              <a:rPr lang="en-US" dirty="0" smtClean="0"/>
              <a:t> with each other (i.e., logical axioms)</a:t>
            </a:r>
          </a:p>
          <a:p>
            <a:pPr lvl="1">
              <a:buNone/>
            </a:pPr>
            <a:endParaRPr lang="en-US" dirty="0" smtClean="0"/>
          </a:p>
          <a:p>
            <a:r>
              <a:rPr lang="en-US" dirty="0" smtClean="0">
                <a:solidFill>
                  <a:schemeClr val="tx2"/>
                </a:solidFill>
              </a:rPr>
              <a:t>Explicit knowledge are </a:t>
            </a:r>
            <a:r>
              <a:rPr lang="en-US" b="1" i="1" dirty="0" smtClean="0">
                <a:solidFill>
                  <a:schemeClr val="tx2"/>
                </a:solidFill>
              </a:rPr>
              <a:t>asserted</a:t>
            </a:r>
            <a:r>
              <a:rPr lang="en-US" dirty="0" smtClean="0">
                <a:solidFill>
                  <a:schemeClr val="tx2"/>
                </a:solidFill>
              </a:rPr>
              <a:t> but implicit logical consequences  can be </a:t>
            </a:r>
            <a:r>
              <a:rPr lang="en-US" b="1" i="1" dirty="0" smtClean="0">
                <a:solidFill>
                  <a:schemeClr val="tx2"/>
                </a:solidFill>
              </a:rPr>
              <a:t>inferred</a:t>
            </a:r>
            <a:r>
              <a:rPr lang="en-US" i="1" dirty="0" smtClean="0">
                <a:solidFill>
                  <a:schemeClr val="tx2"/>
                </a:solidFill>
              </a:rPr>
              <a:t> </a:t>
            </a:r>
          </a:p>
          <a:p>
            <a:pPr lvl="1"/>
            <a:r>
              <a:rPr lang="en-US" dirty="0" smtClean="0">
                <a:solidFill>
                  <a:schemeClr val="tx2"/>
                </a:solidFill>
              </a:rPr>
              <a:t>A powerful feature of an ontology</a:t>
            </a:r>
          </a:p>
          <a:p>
            <a:endParaRPr lang="en-US" dirty="0"/>
          </a:p>
        </p:txBody>
      </p:sp>
      <p:sp>
        <p:nvSpPr>
          <p:cNvPr id="4" name="Slide Number Placeholder 3"/>
          <p:cNvSpPr>
            <a:spLocks noGrp="1"/>
          </p:cNvSpPr>
          <p:nvPr>
            <p:ph type="sldNum" sz="quarter" idx="12"/>
          </p:nvPr>
        </p:nvSpPr>
        <p:spPr/>
        <p:txBody>
          <a:bodyPr/>
          <a:lstStyle/>
          <a:p>
            <a:fld id="{06376D4A-469F-4262-AF81-521166F38B0D}" type="slidenum">
              <a:rPr lang="en-US" smtClean="0"/>
              <a:pPr/>
              <a:t>5</a:t>
            </a:fld>
            <a:endParaRPr lang="en-US"/>
          </a:p>
        </p:txBody>
      </p:sp>
    </p:spTree>
    <p:custDataLst>
      <p:tags r:id="rId1"/>
    </p:custDataLst>
  </p:cSld>
  <p:clrMapOvr>
    <a:masterClrMapping/>
  </p:clrMapOvr>
  <p:transition advTm="64391">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14400" y="4800600"/>
          <a:ext cx="7924800" cy="1554480"/>
        </p:xfrm>
        <a:graphic>
          <a:graphicData uri="http://schemas.openxmlformats.org/drawingml/2006/table">
            <a:tbl>
              <a:tblPr firstRow="1" bandRow="1">
                <a:tableStyleId>{5C22544A-7EE6-4342-B048-85BDC9FD1C3A}</a:tableStyleId>
              </a:tblPr>
              <a:tblGrid>
                <a:gridCol w="2671281"/>
                <a:gridCol w="5253519"/>
              </a:tblGrid>
              <a:tr h="230000">
                <a:tc>
                  <a:txBody>
                    <a:bodyPr/>
                    <a:lstStyle/>
                    <a:p>
                      <a:r>
                        <a:rPr lang="en-US" sz="1500" dirty="0" smtClean="0"/>
                        <a:t>Class</a:t>
                      </a:r>
                      <a:r>
                        <a:rPr lang="en-US" sz="1500" baseline="0" dirty="0" smtClean="0"/>
                        <a:t> name</a:t>
                      </a:r>
                      <a:endParaRPr lang="en-US" sz="1500" dirty="0"/>
                    </a:p>
                  </a:txBody>
                  <a:tcPr/>
                </a:tc>
                <a:tc>
                  <a:txBody>
                    <a:bodyPr/>
                    <a:lstStyle/>
                    <a:p>
                      <a:r>
                        <a:rPr lang="en-US" sz="1500" dirty="0" smtClean="0"/>
                        <a:t>Asserted necessary conditions  </a:t>
                      </a:r>
                      <a:endParaRPr lang="en-US" sz="1500" dirty="0"/>
                    </a:p>
                  </a:txBody>
                  <a:tcPr/>
                </a:tc>
              </a:tr>
              <a:tr h="1051430">
                <a:tc>
                  <a:txBody>
                    <a:bodyPr/>
                    <a:lstStyle/>
                    <a:p>
                      <a:r>
                        <a:rPr lang="en-US" sz="1500" b="1" dirty="0" smtClean="0"/>
                        <a:t>Cerebellum Purkinje cell</a:t>
                      </a:r>
                      <a:endParaRPr lang="en-US" sz="1500" b="1" dirty="0"/>
                    </a:p>
                  </a:txBody>
                  <a:tcPr/>
                </a:tc>
                <a:tc>
                  <a:txBody>
                    <a:bodyPr/>
                    <a:lstStyle/>
                    <a:p>
                      <a:pPr marL="342900" indent="-342900">
                        <a:buAutoNum type="arabicPeriod"/>
                      </a:pPr>
                      <a:r>
                        <a:rPr lang="en-US" sz="1500" b="1" dirty="0" smtClean="0"/>
                        <a:t>Is a ‘Neuron’</a:t>
                      </a:r>
                    </a:p>
                    <a:p>
                      <a:pPr marL="342900" indent="-342900">
                        <a:buAutoNum type="arabicPeriod"/>
                      </a:pPr>
                      <a:r>
                        <a:rPr lang="en-US" sz="1500" b="1" dirty="0" smtClean="0"/>
                        <a:t>Its soma lies</a:t>
                      </a:r>
                      <a:r>
                        <a:rPr lang="en-US" sz="1500" b="0" dirty="0" smtClean="0"/>
                        <a:t> within</a:t>
                      </a:r>
                      <a:r>
                        <a:rPr lang="en-US" sz="1500" b="1" dirty="0" smtClean="0"/>
                        <a:t> 'Purkinje cell layer of </a:t>
                      </a:r>
                      <a:r>
                        <a:rPr lang="en-US" sz="1500" b="1" dirty="0" err="1" smtClean="0"/>
                        <a:t>cerebellar</a:t>
                      </a:r>
                      <a:r>
                        <a:rPr lang="en-US" sz="1500" b="1" dirty="0" smtClean="0"/>
                        <a:t> cortex’</a:t>
                      </a:r>
                    </a:p>
                    <a:p>
                      <a:pPr marL="342900" indent="-342900">
                        <a:buAutoNum type="arabicPeriod"/>
                      </a:pPr>
                      <a:r>
                        <a:rPr lang="en-US" sz="1500" b="1" dirty="0" smtClean="0"/>
                        <a:t>It has ‘Projection neuron</a:t>
                      </a:r>
                      <a:r>
                        <a:rPr lang="en-US" sz="1500" b="1" baseline="0" dirty="0" smtClean="0"/>
                        <a:t> role’</a:t>
                      </a:r>
                    </a:p>
                    <a:p>
                      <a:pPr marL="342900" indent="-342900">
                        <a:buAutoNum type="arabicPeriod"/>
                      </a:pPr>
                      <a:r>
                        <a:rPr lang="en-US" sz="1500" b="1" dirty="0" smtClean="0"/>
                        <a:t>It uses ‘GABA’ as a neurotransmitter</a:t>
                      </a:r>
                    </a:p>
                    <a:p>
                      <a:pPr marL="342900" indent="-342900">
                        <a:buAutoNum type="arabicPeriod"/>
                      </a:pPr>
                      <a:r>
                        <a:rPr lang="en-US" sz="1500" b="1" baseline="0" dirty="0" smtClean="0"/>
                        <a:t>It has ‘Spiny dendrite quality’</a:t>
                      </a:r>
                      <a:endParaRPr lang="en-US" sz="1500" b="1" dirty="0"/>
                    </a:p>
                  </a:txBody>
                  <a:tcPr/>
                </a:tc>
              </a:tr>
            </a:tbl>
          </a:graphicData>
        </a:graphic>
      </p:graphicFrame>
      <p:graphicFrame>
        <p:nvGraphicFramePr>
          <p:cNvPr id="6" name="Table 5"/>
          <p:cNvGraphicFramePr>
            <a:graphicFrameLocks noGrp="1"/>
          </p:cNvGraphicFramePr>
          <p:nvPr/>
        </p:nvGraphicFramePr>
        <p:xfrm>
          <a:off x="1219200" y="2758440"/>
          <a:ext cx="6781800" cy="1965960"/>
        </p:xfrm>
        <a:graphic>
          <a:graphicData uri="http://schemas.openxmlformats.org/drawingml/2006/table">
            <a:tbl>
              <a:tblPr firstRow="1" bandRow="1">
                <a:tableStyleId>{5C22544A-7EE6-4342-B048-85BDC9FD1C3A}</a:tableStyleId>
              </a:tblPr>
              <a:tblGrid>
                <a:gridCol w="1981200"/>
                <a:gridCol w="4800600"/>
              </a:tblGrid>
              <a:tr h="228599">
                <a:tc>
                  <a:txBody>
                    <a:bodyPr/>
                    <a:lstStyle/>
                    <a:p>
                      <a:r>
                        <a:rPr lang="en-US" sz="1500" dirty="0" smtClean="0"/>
                        <a:t>Class</a:t>
                      </a:r>
                      <a:r>
                        <a:rPr lang="en-US" sz="1500" baseline="0" dirty="0" smtClean="0"/>
                        <a:t> name</a:t>
                      </a:r>
                      <a:endParaRPr lang="en-US" sz="1500" dirty="0"/>
                    </a:p>
                  </a:txBody>
                  <a:tcPr/>
                </a:tc>
                <a:tc>
                  <a:txBody>
                    <a:bodyPr/>
                    <a:lstStyle/>
                    <a:p>
                      <a:r>
                        <a:rPr lang="en-US" sz="1500" dirty="0" smtClean="0"/>
                        <a:t>Asserted  defining (necessary &amp;</a:t>
                      </a:r>
                      <a:r>
                        <a:rPr lang="en-US" sz="1500" baseline="0" dirty="0" smtClean="0"/>
                        <a:t> sufficient</a:t>
                      </a:r>
                      <a:r>
                        <a:rPr lang="en-US" sz="1500" dirty="0" smtClean="0"/>
                        <a:t>) expression</a:t>
                      </a:r>
                      <a:endParaRPr lang="en-US" sz="1500" dirty="0"/>
                    </a:p>
                  </a:txBody>
                  <a:tcPr/>
                </a:tc>
              </a:tr>
              <a:tr h="518160">
                <a:tc>
                  <a:txBody>
                    <a:bodyPr/>
                    <a:lstStyle/>
                    <a:p>
                      <a:r>
                        <a:rPr lang="en-US" sz="1500" b="1" dirty="0" smtClean="0"/>
                        <a:t>Cerebellum  neuron</a:t>
                      </a:r>
                      <a:endParaRPr lang="en-US" sz="1500" b="1" dirty="0"/>
                    </a:p>
                  </a:txBody>
                  <a:tcPr/>
                </a:tc>
                <a:tc>
                  <a:txBody>
                    <a:bodyPr/>
                    <a:lstStyle/>
                    <a:p>
                      <a:r>
                        <a:rPr lang="en-US" sz="1500" b="1" i="0" baseline="0" dirty="0" smtClean="0"/>
                        <a:t>Is a</a:t>
                      </a:r>
                      <a:r>
                        <a:rPr lang="en-US" sz="1500" b="1" dirty="0" smtClean="0"/>
                        <a:t> ‘Neuron’ </a:t>
                      </a:r>
                      <a:r>
                        <a:rPr lang="en-US" sz="1500" b="0" dirty="0" smtClean="0"/>
                        <a:t>whose soma lies in any part of the </a:t>
                      </a:r>
                      <a:r>
                        <a:rPr lang="en-US" sz="1500" b="1" dirty="0" smtClean="0"/>
                        <a:t>‘Cerebellum’ or ‘</a:t>
                      </a:r>
                      <a:r>
                        <a:rPr lang="en-US" sz="1500" b="1" dirty="0" err="1" smtClean="0"/>
                        <a:t>Cerebellar</a:t>
                      </a:r>
                      <a:r>
                        <a:rPr lang="en-US" sz="1500" b="1" dirty="0" smtClean="0"/>
                        <a:t> cortex’ </a:t>
                      </a:r>
                      <a:endParaRPr lang="en-US" sz="1500" b="1" dirty="0"/>
                    </a:p>
                  </a:txBody>
                  <a:tcPr/>
                </a:tc>
              </a:tr>
              <a:tr h="538480">
                <a:tc>
                  <a:txBody>
                    <a:bodyPr/>
                    <a:lstStyle/>
                    <a:p>
                      <a:r>
                        <a:rPr lang="en-US" sz="1500" b="1" dirty="0" smtClean="0"/>
                        <a:t>Principal neuron</a:t>
                      </a:r>
                      <a:endParaRPr lang="en-US" sz="1500" b="1" dirty="0"/>
                    </a:p>
                  </a:txBody>
                  <a:tcPr/>
                </a:tc>
                <a:tc>
                  <a:txBody>
                    <a:bodyPr/>
                    <a:lstStyle/>
                    <a:p>
                      <a:r>
                        <a:rPr lang="en-US" sz="1500" b="1" dirty="0" smtClean="0"/>
                        <a:t>Is a ‘Neuron’ </a:t>
                      </a:r>
                      <a:r>
                        <a:rPr lang="en-US" sz="1500" b="0" dirty="0" smtClean="0"/>
                        <a:t>which has</a:t>
                      </a:r>
                      <a:r>
                        <a:rPr lang="en-US" sz="1500" b="0" baseline="0" dirty="0" smtClean="0"/>
                        <a:t> </a:t>
                      </a:r>
                      <a:r>
                        <a:rPr lang="en-US" sz="1500" b="1" baseline="0" dirty="0" smtClean="0"/>
                        <a:t>‘</a:t>
                      </a:r>
                      <a:r>
                        <a:rPr lang="en-US" sz="1500" b="1" dirty="0" smtClean="0"/>
                        <a:t>Projection neuron role’, </a:t>
                      </a:r>
                      <a:r>
                        <a:rPr lang="en-US" sz="1500" dirty="0" smtClean="0"/>
                        <a:t>i.e., a neuron whose axon projects out of the brain region in which its soma lies </a:t>
                      </a:r>
                      <a:endParaRPr lang="en-US" sz="1500" dirty="0"/>
                    </a:p>
                  </a:txBody>
                  <a:tcPr/>
                </a:tc>
              </a:tr>
              <a:tr h="314960">
                <a:tc>
                  <a:txBody>
                    <a:bodyPr/>
                    <a:lstStyle/>
                    <a:p>
                      <a:r>
                        <a:rPr lang="en-US" sz="1500" b="1" dirty="0" smtClean="0"/>
                        <a:t>GABAergic  neuron</a:t>
                      </a:r>
                      <a:endParaRPr lang="en-US" sz="1500" b="1" dirty="0"/>
                    </a:p>
                  </a:txBody>
                  <a:tcPr/>
                </a:tc>
                <a:tc>
                  <a:txBody>
                    <a:bodyPr/>
                    <a:lstStyle/>
                    <a:p>
                      <a:r>
                        <a:rPr lang="en-US" sz="1500" b="1" dirty="0" smtClean="0"/>
                        <a:t>Is a ‘Neuron’ that uses ‘GABA’ as a neurotransmitter </a:t>
                      </a:r>
                      <a:endParaRPr lang="en-US" sz="1500" b="1" dirty="0"/>
                    </a:p>
                  </a:txBody>
                  <a:tcPr/>
                </a:tc>
              </a:tr>
            </a:tbl>
          </a:graphicData>
        </a:graphic>
      </p:graphicFrame>
      <p:pic>
        <p:nvPicPr>
          <p:cNvPr id="25603" name="Picture 3"/>
          <p:cNvPicPr>
            <a:picLocks noChangeAspect="1" noChangeArrowheads="1"/>
          </p:cNvPicPr>
          <p:nvPr/>
        </p:nvPicPr>
        <p:blipFill>
          <a:blip r:embed="rId4" cstate="print"/>
          <a:srcRect/>
          <a:stretch>
            <a:fillRect/>
          </a:stretch>
        </p:blipFill>
        <p:spPr bwMode="auto">
          <a:xfrm>
            <a:off x="1447800" y="587308"/>
            <a:ext cx="6172200" cy="2155893"/>
          </a:xfrm>
          <a:prstGeom prst="rect">
            <a:avLst/>
          </a:prstGeom>
          <a:noFill/>
          <a:ln w="9525">
            <a:noFill/>
            <a:miter lim="800000"/>
            <a:headEnd/>
            <a:tailEnd/>
          </a:ln>
        </p:spPr>
      </p:pic>
      <p:sp>
        <p:nvSpPr>
          <p:cNvPr id="2" name="Title 1"/>
          <p:cNvSpPr>
            <a:spLocks noGrp="1"/>
          </p:cNvSpPr>
          <p:nvPr>
            <p:ph type="title"/>
          </p:nvPr>
        </p:nvSpPr>
        <p:spPr>
          <a:xfrm>
            <a:off x="1752600" y="76200"/>
            <a:ext cx="7010400" cy="609600"/>
          </a:xfrm>
        </p:spPr>
        <p:txBody>
          <a:bodyPr>
            <a:normAutofit fontScale="90000"/>
          </a:bodyPr>
          <a:lstStyle/>
          <a:p>
            <a:pPr algn="l"/>
            <a:r>
              <a:rPr lang="en-US" sz="3600" cap="small" dirty="0" smtClean="0">
                <a:latin typeface="+mn-lt"/>
              </a:rPr>
              <a:t>Ontology – Asserted Hierarchy</a:t>
            </a:r>
            <a:endParaRPr lang="en-US" sz="3600" cap="small" dirty="0">
              <a:latin typeface="+mn-lt"/>
            </a:endParaRPr>
          </a:p>
        </p:txBody>
      </p:sp>
      <p:sp>
        <p:nvSpPr>
          <p:cNvPr id="8" name="Slide Number Placeholder 7"/>
          <p:cNvSpPr>
            <a:spLocks noGrp="1"/>
          </p:cNvSpPr>
          <p:nvPr>
            <p:ph type="sldNum" sz="quarter" idx="12"/>
          </p:nvPr>
        </p:nvSpPr>
        <p:spPr/>
        <p:txBody>
          <a:bodyPr/>
          <a:lstStyle/>
          <a:p>
            <a:fld id="{06376D4A-469F-4262-AF81-521166F38B0D}" type="slidenum">
              <a:rPr lang="en-US" smtClean="0"/>
              <a:pPr/>
              <a:t>6</a:t>
            </a:fld>
            <a:endParaRPr lang="en-US"/>
          </a:p>
        </p:txBody>
      </p:sp>
      <p:pic>
        <p:nvPicPr>
          <p:cNvPr id="1026" name="Picture 2"/>
          <p:cNvPicPr>
            <a:picLocks noChangeAspect="1" noChangeArrowheads="1"/>
          </p:cNvPicPr>
          <p:nvPr/>
        </p:nvPicPr>
        <p:blipFill>
          <a:blip r:embed="rId5" cstate="print"/>
          <a:srcRect/>
          <a:stretch>
            <a:fillRect/>
          </a:stretch>
        </p:blipFill>
        <p:spPr bwMode="auto">
          <a:xfrm>
            <a:off x="1447800" y="2667000"/>
            <a:ext cx="6934200" cy="3657600"/>
          </a:xfrm>
          <a:prstGeom prst="rect">
            <a:avLst/>
          </a:prstGeom>
          <a:ln>
            <a:solidFill>
              <a:schemeClr val="accent6">
                <a:lumMod val="75000"/>
              </a:schemeClr>
            </a:solidFill>
          </a:ln>
          <a:effectLst>
            <a:outerShdw blurRad="355600" algn="tl" rotWithShape="0">
              <a:srgbClr val="333333"/>
            </a:outerShdw>
          </a:effectLst>
        </p:spPr>
      </p:pic>
    </p:spTree>
    <p:custDataLst>
      <p:tags r:id="rId1"/>
    </p:custDataLst>
  </p:cSld>
  <p:clrMapOvr>
    <a:masterClrMapping/>
  </p:clrMapOvr>
  <p:transition advTm="10025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1-06-16 at 10.53.38 AM.png"/>
          <p:cNvPicPr>
            <a:picLocks noChangeAspect="1"/>
          </p:cNvPicPr>
          <p:nvPr/>
        </p:nvPicPr>
        <p:blipFill>
          <a:blip r:embed="rId3"/>
          <a:stretch>
            <a:fillRect/>
          </a:stretch>
        </p:blipFill>
        <p:spPr>
          <a:xfrm>
            <a:off x="76202" y="2589294"/>
            <a:ext cx="5435351" cy="3837820"/>
          </a:xfrm>
          <a:prstGeom prst="rect">
            <a:avLst/>
          </a:prstGeom>
        </p:spPr>
      </p:pic>
      <p:sp>
        <p:nvSpPr>
          <p:cNvPr id="44035" name="Title 1"/>
          <p:cNvSpPr>
            <a:spLocks noGrp="1"/>
          </p:cNvSpPr>
          <p:nvPr>
            <p:ph type="title"/>
          </p:nvPr>
        </p:nvSpPr>
        <p:spPr>
          <a:xfrm>
            <a:off x="1752600" y="152400"/>
            <a:ext cx="5562600" cy="838200"/>
          </a:xfrm>
        </p:spPr>
        <p:txBody>
          <a:bodyPr>
            <a:normAutofit/>
          </a:bodyPr>
          <a:lstStyle/>
          <a:p>
            <a:pPr algn="l"/>
            <a:r>
              <a:rPr lang="en-US" sz="3200" cap="small" dirty="0" smtClean="0">
                <a:solidFill>
                  <a:schemeClr val="accent3">
                    <a:lumMod val="50000"/>
                  </a:schemeClr>
                </a:solidFill>
                <a:latin typeface="+mn-lt"/>
              </a:rPr>
              <a:t>NIF Concept-Based Search</a:t>
            </a:r>
            <a:endParaRPr lang="en-US" sz="3200" cap="small" dirty="0" smtClean="0">
              <a:solidFill>
                <a:schemeClr val="accent3">
                  <a:lumMod val="50000"/>
                </a:schemeClr>
              </a:solidFill>
              <a:latin typeface="+mn-lt"/>
              <a:ea typeface="ＭＳ Ｐゴシック" charset="-128"/>
              <a:cs typeface="ＭＳ Ｐゴシック" charset="-128"/>
            </a:endParaRPr>
          </a:p>
        </p:txBody>
      </p:sp>
      <p:sp>
        <p:nvSpPr>
          <p:cNvPr id="4" name="Content Placeholder 2"/>
          <p:cNvSpPr>
            <a:spLocks noGrp="1"/>
          </p:cNvSpPr>
          <p:nvPr>
            <p:ph idx="1"/>
          </p:nvPr>
        </p:nvSpPr>
        <p:spPr>
          <a:xfrm>
            <a:off x="76200" y="1065213"/>
            <a:ext cx="5119688" cy="992188"/>
          </a:xfrm>
        </p:spPr>
        <p:txBody>
          <a:bodyPr>
            <a:noAutofit/>
          </a:bodyPr>
          <a:lstStyle/>
          <a:p>
            <a:pPr>
              <a:defRPr/>
            </a:pPr>
            <a:r>
              <a:rPr lang="en-US" sz="2000" dirty="0" smtClean="0"/>
              <a:t>Search Google:  GABAergic neuron</a:t>
            </a:r>
          </a:p>
          <a:p>
            <a:pPr>
              <a:defRPr/>
            </a:pPr>
            <a:r>
              <a:rPr lang="en-US" sz="2000" dirty="0" smtClean="0"/>
              <a:t>Search NIF:  GABAergic neuron</a:t>
            </a:r>
          </a:p>
          <a:p>
            <a:pPr lvl="1">
              <a:defRPr/>
            </a:pPr>
            <a:r>
              <a:rPr lang="en-US" sz="2000" dirty="0" smtClean="0"/>
              <a:t>NIF automatically searches for types of GABAergic neurons</a:t>
            </a:r>
            <a:endParaRPr lang="en-US" sz="2000" dirty="0"/>
          </a:p>
        </p:txBody>
      </p:sp>
      <p:pic>
        <p:nvPicPr>
          <p:cNvPr id="5" name="Picture 4" descr="Picture 61.png"/>
          <p:cNvPicPr>
            <a:picLocks noChangeAspect="1"/>
          </p:cNvPicPr>
          <p:nvPr/>
        </p:nvPicPr>
        <p:blipFill>
          <a:blip r:embed="rId4" cstate="print"/>
          <a:stretch>
            <a:fillRect/>
          </a:stretch>
        </p:blipFill>
        <p:spPr>
          <a:xfrm>
            <a:off x="5359400" y="1141413"/>
            <a:ext cx="3708400" cy="5564187"/>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4092577" y="4876800"/>
            <a:ext cx="1317625" cy="349251"/>
          </a:xfrm>
          <a:prstGeom prst="ellipse">
            <a:avLst/>
          </a:prstGeom>
          <a:noFill/>
          <a:ln w="19050" cap="flat" cmpd="sng" algn="ctr">
            <a:solidFill>
              <a:schemeClr val="accent2">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381002" y="5441949"/>
            <a:ext cx="1317625" cy="349251"/>
          </a:xfrm>
          <a:prstGeom prst="ellipse">
            <a:avLst/>
          </a:prstGeom>
          <a:noFill/>
          <a:ln w="19050" cap="flat" cmpd="sng" algn="ctr">
            <a:solidFill>
              <a:schemeClr val="accent2">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2482850" y="2589293"/>
            <a:ext cx="2927350" cy="72231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000000"/>
                </a:solidFill>
              </a:rPr>
              <a:t>Types of </a:t>
            </a:r>
            <a:r>
              <a:rPr lang="en-US" sz="1600" dirty="0" err="1">
                <a:solidFill>
                  <a:srgbClr val="000000"/>
                </a:solidFill>
              </a:rPr>
              <a:t>GABAergic</a:t>
            </a:r>
            <a:r>
              <a:rPr lang="en-US" sz="1600" dirty="0">
                <a:solidFill>
                  <a:srgbClr val="000000"/>
                </a:solidFill>
              </a:rPr>
              <a:t> </a:t>
            </a:r>
            <a:r>
              <a:rPr lang="en-US" sz="1600" dirty="0" smtClean="0">
                <a:solidFill>
                  <a:srgbClr val="000000"/>
                </a:solidFill>
              </a:rPr>
              <a:t>neurons</a:t>
            </a:r>
            <a:endParaRPr lang="en-US" sz="1600" dirty="0">
              <a:solidFill>
                <a:srgbClr val="000000"/>
              </a:solidFill>
            </a:endParaRPr>
          </a:p>
        </p:txBody>
      </p:sp>
      <p:cxnSp>
        <p:nvCxnSpPr>
          <p:cNvPr id="9" name="Straight Arrow Connector 8"/>
          <p:cNvCxnSpPr>
            <a:stCxn id="8" idx="4"/>
            <a:endCxn id="7" idx="7"/>
          </p:cNvCxnSpPr>
          <p:nvPr/>
        </p:nvCxnSpPr>
        <p:spPr>
          <a:xfrm rot="5400000">
            <a:off x="1635350" y="3181918"/>
            <a:ext cx="2181491" cy="24408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4"/>
            <a:endCxn id="6" idx="0"/>
          </p:cNvCxnSpPr>
          <p:nvPr/>
        </p:nvCxnSpPr>
        <p:spPr>
          <a:xfrm rot="16200000" flipH="1">
            <a:off x="3566360" y="3691771"/>
            <a:ext cx="1565195" cy="804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752600" y="990600"/>
            <a:ext cx="7086600" cy="0"/>
          </a:xfrm>
          <a:prstGeom prst="line">
            <a:avLst/>
          </a:prstGeom>
          <a:ln w="12700">
            <a:solidFill>
              <a:srgbClr val="605C4F"/>
            </a:solidFill>
          </a:ln>
        </p:spPr>
        <p:style>
          <a:lnRef idx="1">
            <a:schemeClr val="accent1"/>
          </a:lnRef>
          <a:fillRef idx="0">
            <a:schemeClr val="accent1"/>
          </a:fillRef>
          <a:effectRef idx="0">
            <a:schemeClr val="accent1"/>
          </a:effectRef>
          <a:fontRef idx="minor">
            <a:schemeClr val="tx1"/>
          </a:fontRef>
        </p:style>
      </p:cxnSp>
      <p:pic>
        <p:nvPicPr>
          <p:cNvPr id="14" name="Picture 13" descr="niflogo.png"/>
          <p:cNvPicPr>
            <a:picLocks noChangeAspect="1"/>
          </p:cNvPicPr>
          <p:nvPr/>
        </p:nvPicPr>
        <p:blipFill>
          <a:blip r:embed="rId5" cstate="print"/>
          <a:stretch>
            <a:fillRect/>
          </a:stretch>
        </p:blipFill>
        <p:spPr>
          <a:xfrm>
            <a:off x="76200" y="76200"/>
            <a:ext cx="1524000" cy="1066800"/>
          </a:xfrm>
          <a:prstGeom prst="rect">
            <a:avLst/>
          </a:prstGeom>
        </p:spPr>
      </p:pic>
    </p:spTree>
  </p:cSld>
  <p:clrMapOvr>
    <a:masterClrMapping/>
  </p:clrMapOvr>
  <p:transition advTm="77984">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3250" name="Picture 2"/>
          <p:cNvPicPr>
            <a:picLocks noChangeAspect="1" noChangeArrowheads="1"/>
          </p:cNvPicPr>
          <p:nvPr/>
        </p:nvPicPr>
        <p:blipFill>
          <a:blip r:embed="rId2"/>
          <a:srcRect/>
          <a:stretch>
            <a:fillRect/>
          </a:stretch>
        </p:blipFill>
        <p:spPr bwMode="auto">
          <a:xfrm>
            <a:off x="0" y="0"/>
            <a:ext cx="9144000" cy="623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934200" cy="838200"/>
          </a:xfrm>
        </p:spPr>
        <p:txBody>
          <a:bodyPr>
            <a:normAutofit/>
          </a:bodyPr>
          <a:lstStyle/>
          <a:p>
            <a:r>
              <a:rPr lang="en-US" sz="3200" cap="small" dirty="0" err="1" smtClean="0">
                <a:latin typeface="+mn-lt"/>
              </a:rPr>
              <a:t>NifStd</a:t>
            </a:r>
            <a:r>
              <a:rPr lang="en-US" sz="3200" cap="small" dirty="0" smtClean="0">
                <a:latin typeface="+mn-lt"/>
              </a:rPr>
              <a:t> Current Version</a:t>
            </a:r>
            <a:endParaRPr lang="en-US" sz="3200" cap="small" dirty="0">
              <a:latin typeface="+mn-lt"/>
            </a:endParaRPr>
          </a:p>
        </p:txBody>
      </p:sp>
      <p:sp>
        <p:nvSpPr>
          <p:cNvPr id="3" name="Content Placeholder 2"/>
          <p:cNvSpPr>
            <a:spLocks noGrp="1"/>
          </p:cNvSpPr>
          <p:nvPr>
            <p:ph idx="1"/>
          </p:nvPr>
        </p:nvSpPr>
        <p:spPr>
          <a:xfrm>
            <a:off x="533400" y="1036637"/>
            <a:ext cx="8229600" cy="5287963"/>
          </a:xfrm>
        </p:spPr>
        <p:txBody>
          <a:bodyPr>
            <a:normAutofit/>
          </a:bodyPr>
          <a:lstStyle/>
          <a:p>
            <a:r>
              <a:rPr lang="en-US" sz="2800" dirty="0" smtClean="0">
                <a:solidFill>
                  <a:schemeClr val="tx2"/>
                </a:solidFill>
              </a:rPr>
              <a:t>Key feature:  Includes useful defined concepts to infer useful classification</a:t>
            </a:r>
          </a:p>
          <a:p>
            <a:endParaRPr lang="en-US" sz="2400" dirty="0" smtClean="0">
              <a:solidFill>
                <a:schemeClr val="tx2">
                  <a:lumMod val="75000"/>
                </a:schemeClr>
              </a:solidFill>
            </a:endParaRPr>
          </a:p>
          <a:p>
            <a:pPr lvl="1">
              <a:buNone/>
            </a:pPr>
            <a:endParaRPr lang="en-US" dirty="0" smtClean="0"/>
          </a:p>
        </p:txBody>
      </p:sp>
      <p:sp>
        <p:nvSpPr>
          <p:cNvPr id="5" name="Footer Placeholder 4"/>
          <p:cNvSpPr>
            <a:spLocks noGrp="1"/>
          </p:cNvSpPr>
          <p:nvPr>
            <p:ph type="ftr" sz="quarter" idx="11"/>
          </p:nvPr>
        </p:nvSpPr>
        <p:spPr/>
        <p:txBody>
          <a:bodyPr/>
          <a:lstStyle/>
          <a:p>
            <a:r>
              <a:rPr lang="en-US" dirty="0" smtClean="0"/>
              <a:t>NIF Standard Ontologies</a:t>
            </a:r>
            <a:endParaRPr lang="en-US" dirty="0"/>
          </a:p>
        </p:txBody>
      </p:sp>
      <p:sp>
        <p:nvSpPr>
          <p:cNvPr id="4" name="Slide Number Placeholder 3"/>
          <p:cNvSpPr>
            <a:spLocks noGrp="1"/>
          </p:cNvSpPr>
          <p:nvPr>
            <p:ph type="sldNum" sz="quarter" idx="12"/>
          </p:nvPr>
        </p:nvSpPr>
        <p:spPr/>
        <p:txBody>
          <a:bodyPr/>
          <a:lstStyle/>
          <a:p>
            <a:fld id="{06376D4A-469F-4262-AF81-521166F38B0D}" type="slidenum">
              <a:rPr lang="en-US" smtClean="0"/>
              <a:pPr/>
              <a:t>9</a:t>
            </a:fld>
            <a:endParaRPr lang="en-US"/>
          </a:p>
        </p:txBody>
      </p:sp>
      <p:pic>
        <p:nvPicPr>
          <p:cNvPr id="1026" name="Picture 2"/>
          <p:cNvPicPr>
            <a:picLocks noChangeAspect="1" noChangeArrowheads="1"/>
          </p:cNvPicPr>
          <p:nvPr/>
        </p:nvPicPr>
        <p:blipFill>
          <a:blip r:embed="rId4" cstate="print"/>
          <a:srcRect/>
          <a:stretch>
            <a:fillRect/>
          </a:stretch>
        </p:blipFill>
        <p:spPr bwMode="auto">
          <a:xfrm>
            <a:off x="767186" y="1981200"/>
            <a:ext cx="7691014" cy="3886200"/>
          </a:xfrm>
          <a:prstGeom prst="rect">
            <a:avLst/>
          </a:prstGeom>
          <a:noFill/>
          <a:ln w="9525">
            <a:noFill/>
            <a:miter lim="800000"/>
            <a:headEnd/>
            <a:tailEnd/>
          </a:ln>
        </p:spPr>
      </p:pic>
    </p:spTree>
    <p:custDataLst>
      <p:tags r:id="rId1"/>
    </p:custDataLst>
  </p:cSld>
  <p:clrMapOvr>
    <a:masterClrMapping/>
  </p:clrMapOvr>
  <p:transition advTm="61328">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7"/>
</p:tagLst>
</file>

<file path=ppt/tags/tag2.xml><?xml version="1.0" encoding="utf-8"?>
<p:tagLst xmlns:a="http://schemas.openxmlformats.org/drawingml/2006/main" xmlns:r="http://schemas.openxmlformats.org/officeDocument/2006/relationships" xmlns:p="http://schemas.openxmlformats.org/presentationml/2006/main">
  <p:tag name="TIMING" val="|7"/>
</p:tagLst>
</file>

<file path=ppt/tags/tag3.xml><?xml version="1.0" encoding="utf-8"?>
<p:tagLst xmlns:a="http://schemas.openxmlformats.org/drawingml/2006/main" xmlns:r="http://schemas.openxmlformats.org/officeDocument/2006/relationships" xmlns:p="http://schemas.openxmlformats.org/presentationml/2006/main">
  <p:tag name="TIMING" val="|23.3|18.5"/>
</p:tagLst>
</file>

<file path=ppt/tags/tag4.xml><?xml version="1.0" encoding="utf-8"?>
<p:tagLst xmlns:a="http://schemas.openxmlformats.org/drawingml/2006/main" xmlns:r="http://schemas.openxmlformats.org/officeDocument/2006/relationships" xmlns:p="http://schemas.openxmlformats.org/presentationml/2006/main">
  <p:tag name="TIMING" val="|18.4|22.1|22.7"/>
</p:tagLst>
</file>

<file path=ppt/tags/tag5.xml><?xml version="1.0" encoding="utf-8"?>
<p:tagLst xmlns:a="http://schemas.openxmlformats.org/drawingml/2006/main" xmlns:r="http://schemas.openxmlformats.org/officeDocument/2006/relationships" xmlns:p="http://schemas.openxmlformats.org/presentationml/2006/main">
  <p:tag name="TIMING" val="|36.2"/>
</p:tagLst>
</file>

<file path=ppt/theme/theme1.xml><?xml version="1.0" encoding="utf-8"?>
<a:theme xmlns:a="http://schemas.openxmlformats.org/drawingml/2006/main" name="NIF 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NIF Power Point Template</Template>
  <TotalTime>7293</TotalTime>
  <Words>2425</Words>
  <Application>Microsoft Office PowerPoint</Application>
  <PresentationFormat>On-screen Show (4:3)</PresentationFormat>
  <Paragraphs>332</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NIF Power Point Template</vt:lpstr>
      <vt:lpstr>Neuroscience Information Framework Standard Ontologies (NIFSTD)</vt:lpstr>
      <vt:lpstr>NIF:  Discover and utilize web-based Neuroscience resources</vt:lpstr>
      <vt:lpstr>NIF Standard Ontologies (NifStd)</vt:lpstr>
      <vt:lpstr>PowerPoint Presentation</vt:lpstr>
      <vt:lpstr>Typical Use of Ontology in NIF</vt:lpstr>
      <vt:lpstr>Ontology – Asserted Hierarchy</vt:lpstr>
      <vt:lpstr>NIF Concept-Based Search</vt:lpstr>
      <vt:lpstr>PowerPoint Presentation</vt:lpstr>
      <vt:lpstr>NifStd Current Version</vt:lpstr>
      <vt:lpstr>NifStd and NeuroLex Wiki</vt:lpstr>
      <vt:lpstr>Top Down Vs. Bottom up</vt:lpstr>
      <vt:lpstr>PowerPoint Presentation</vt:lpstr>
      <vt:lpstr>Access to NIFSTD Contents</vt:lpstr>
      <vt:lpstr>Community Involvement</vt:lpstr>
      <vt:lpstr>Neurodegenerative Disease Phenotype Ontology (NDPO)</vt:lpstr>
      <vt:lpstr>PowerPoint Presentation</vt:lpstr>
      <vt:lpstr>NDPO Phenotype Model</vt:lpstr>
      <vt:lpstr>Observation: accumulated lipofuscin in cortical pyramidal neuron from cortex of human with Alzheimer’s disease</vt:lpstr>
      <vt:lpstr>PowerPoint Presentation</vt:lpstr>
      <vt:lpstr>PowerPoint Presentation</vt:lpstr>
      <vt:lpstr>Summary and Conclusions</vt:lpstr>
    </vt:vector>
  </TitlesOfParts>
  <Company>UCSD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Information Framework</dc:title>
  <dc:creator>UC SD</dc:creator>
  <cp:lastModifiedBy>phismith</cp:lastModifiedBy>
  <cp:revision>230</cp:revision>
  <dcterms:created xsi:type="dcterms:W3CDTF">2011-07-25T17:12:19Z</dcterms:created>
  <dcterms:modified xsi:type="dcterms:W3CDTF">2011-10-05T15:35:39Z</dcterms:modified>
</cp:coreProperties>
</file>