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4.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6.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7.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8.xml" ContentType="application/vnd.openxmlformats-officedocument.theme+xml"/>
  <Override PartName="/ppt/slideLayouts/slideLayout147.xml" ContentType="application/vnd.openxmlformats-officedocument.presentationml.slideLayout+xml"/>
  <Override PartName="/ppt/theme/theme19.xml" ContentType="application/vnd.openxmlformats-officedocument.theme+xml"/>
  <Override PartName="/ppt/slideLayouts/slideLayout14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9" r:id="rId3"/>
    <p:sldMasterId id="2147483724" r:id="rId4"/>
    <p:sldMasterId id="2147483732" r:id="rId5"/>
    <p:sldMasterId id="2147483758" r:id="rId6"/>
    <p:sldMasterId id="2147483767" r:id="rId7"/>
    <p:sldMasterId id="2147483785" r:id="rId8"/>
    <p:sldMasterId id="2147483806" r:id="rId9"/>
    <p:sldMasterId id="2147483836" r:id="rId10"/>
    <p:sldMasterId id="2147483856" r:id="rId11"/>
    <p:sldMasterId id="2147483870" r:id="rId12"/>
    <p:sldMasterId id="2147483885" r:id="rId13"/>
    <p:sldMasterId id="2147483887" r:id="rId14"/>
    <p:sldMasterId id="2147483899" r:id="rId15"/>
    <p:sldMasterId id="2147483928" r:id="rId16"/>
    <p:sldMasterId id="2147483940" r:id="rId17"/>
    <p:sldMasterId id="2147483946" r:id="rId18"/>
    <p:sldMasterId id="2147483952" r:id="rId19"/>
    <p:sldMasterId id="2147483954" r:id="rId20"/>
  </p:sldMasterIdLst>
  <p:notesMasterIdLst>
    <p:notesMasterId r:id="rId110"/>
  </p:notesMasterIdLst>
  <p:sldIdLst>
    <p:sldId id="256" r:id="rId21"/>
    <p:sldId id="469" r:id="rId22"/>
    <p:sldId id="434" r:id="rId23"/>
    <p:sldId id="435" r:id="rId24"/>
    <p:sldId id="436" r:id="rId25"/>
    <p:sldId id="437" r:id="rId26"/>
    <p:sldId id="438" r:id="rId27"/>
    <p:sldId id="440" r:id="rId28"/>
    <p:sldId id="448" r:id="rId29"/>
    <p:sldId id="450" r:id="rId30"/>
    <p:sldId id="453" r:id="rId31"/>
    <p:sldId id="454" r:id="rId32"/>
    <p:sldId id="457" r:id="rId33"/>
    <p:sldId id="455" r:id="rId34"/>
    <p:sldId id="490" r:id="rId35"/>
    <p:sldId id="491" r:id="rId36"/>
    <p:sldId id="315" r:id="rId37"/>
    <p:sldId id="316" r:id="rId38"/>
    <p:sldId id="318" r:id="rId39"/>
    <p:sldId id="319" r:id="rId40"/>
    <p:sldId id="320" r:id="rId41"/>
    <p:sldId id="492" r:id="rId42"/>
    <p:sldId id="493" r:id="rId43"/>
    <p:sldId id="494" r:id="rId44"/>
    <p:sldId id="496" r:id="rId45"/>
    <p:sldId id="477" r:id="rId46"/>
    <p:sldId id="495" r:id="rId47"/>
    <p:sldId id="497" r:id="rId48"/>
    <p:sldId id="416" r:id="rId49"/>
    <p:sldId id="430" r:id="rId50"/>
    <p:sldId id="463" r:id="rId51"/>
    <p:sldId id="264" r:id="rId52"/>
    <p:sldId id="266" r:id="rId53"/>
    <p:sldId id="304" r:id="rId54"/>
    <p:sldId id="305" r:id="rId55"/>
    <p:sldId id="267" r:id="rId56"/>
    <p:sldId id="503" r:id="rId57"/>
    <p:sldId id="268" r:id="rId58"/>
    <p:sldId id="470" r:id="rId59"/>
    <p:sldId id="271" r:id="rId60"/>
    <p:sldId id="471" r:id="rId61"/>
    <p:sldId id="472" r:id="rId62"/>
    <p:sldId id="474" r:id="rId63"/>
    <p:sldId id="270" r:id="rId64"/>
    <p:sldId id="272" r:id="rId65"/>
    <p:sldId id="475" r:id="rId66"/>
    <p:sldId id="274" r:id="rId67"/>
    <p:sldId id="275" r:id="rId68"/>
    <p:sldId id="277" r:id="rId69"/>
    <p:sldId id="276" r:id="rId70"/>
    <p:sldId id="278" r:id="rId71"/>
    <p:sldId id="279" r:id="rId72"/>
    <p:sldId id="280" r:id="rId73"/>
    <p:sldId id="281" r:id="rId74"/>
    <p:sldId id="282" r:id="rId75"/>
    <p:sldId id="283" r:id="rId76"/>
    <p:sldId id="478" r:id="rId77"/>
    <p:sldId id="487" r:id="rId78"/>
    <p:sldId id="488" r:id="rId79"/>
    <p:sldId id="489" r:id="rId80"/>
    <p:sldId id="486" r:id="rId81"/>
    <p:sldId id="499" r:id="rId82"/>
    <p:sldId id="500" r:id="rId83"/>
    <p:sldId id="502" r:id="rId84"/>
    <p:sldId id="284" r:id="rId85"/>
    <p:sldId id="285" r:id="rId86"/>
    <p:sldId id="286" r:id="rId87"/>
    <p:sldId id="287" r:id="rId88"/>
    <p:sldId id="290" r:id="rId89"/>
    <p:sldId id="291" r:id="rId90"/>
    <p:sldId id="292" r:id="rId91"/>
    <p:sldId id="293" r:id="rId92"/>
    <p:sldId id="294" r:id="rId93"/>
    <p:sldId id="295" r:id="rId94"/>
    <p:sldId id="296" r:id="rId95"/>
    <p:sldId id="476" r:id="rId96"/>
    <p:sldId id="516" r:id="rId97"/>
    <p:sldId id="505" r:id="rId98"/>
    <p:sldId id="504" r:id="rId99"/>
    <p:sldId id="506" r:id="rId100"/>
    <p:sldId id="507" r:id="rId101"/>
    <p:sldId id="508" r:id="rId102"/>
    <p:sldId id="509" r:id="rId103"/>
    <p:sldId id="517" r:id="rId104"/>
    <p:sldId id="510" r:id="rId105"/>
    <p:sldId id="511" r:id="rId106"/>
    <p:sldId id="512" r:id="rId107"/>
    <p:sldId id="513" r:id="rId108"/>
    <p:sldId id="514"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25"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theme" Target="theme/theme1.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notesMaster" Target="notesMasters/notesMaster1.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phismith\Documents\Folders\Ontologies_Terminologies\Bodenreider\ontology_in_pubmed%2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42"/>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2478645938488458"/>
          <c:y val="0.27686789151356078"/>
          <c:w val="0.78822787536173355"/>
          <c:h val="0.53088611840186639"/>
        </c:manualLayout>
      </c:layout>
      <c:bar3DChart>
        <c:barDir val="col"/>
        <c:grouping val="stacked"/>
        <c:varyColors val="0"/>
        <c:ser>
          <c:idx val="2"/>
          <c:order val="0"/>
          <c:tx>
            <c:strRef>
              <c:f>Sheet1!$C$1</c:f>
              <c:strCache>
                <c:ptCount val="1"/>
                <c:pt idx="0">
                  <c:v>others</c:v>
                </c:pt>
              </c:strCache>
            </c:strRef>
          </c:tx>
          <c:spPr>
            <a:solidFill>
              <a:srgbClr val="FFFFCC"/>
            </a:solidFill>
            <a:ln w="12700">
              <a:solidFill>
                <a:srgbClr val="000000"/>
              </a:solidFill>
              <a:prstDash val="solid"/>
            </a:ln>
          </c:spPr>
          <c:invertIfNegative val="0"/>
          <c:cat>
            <c:numRef>
              <c:f>Sheet1!$A$2:$A$18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Sheet1!$C$2:$C$18</c:f>
              <c:numCache>
                <c:formatCode>General</c:formatCode>
                <c:ptCount val="17"/>
                <c:pt idx="0">
                  <c:v>14</c:v>
                </c:pt>
                <c:pt idx="1">
                  <c:v>29</c:v>
                </c:pt>
                <c:pt idx="2">
                  <c:v>40</c:v>
                </c:pt>
                <c:pt idx="3">
                  <c:v>42</c:v>
                </c:pt>
                <c:pt idx="4">
                  <c:v>53</c:v>
                </c:pt>
                <c:pt idx="5">
                  <c:v>70</c:v>
                </c:pt>
                <c:pt idx="6">
                  <c:v>86</c:v>
                </c:pt>
                <c:pt idx="7">
                  <c:v>129</c:v>
                </c:pt>
                <c:pt idx="8">
                  <c:v>191</c:v>
                </c:pt>
                <c:pt idx="9">
                  <c:v>249</c:v>
                </c:pt>
                <c:pt idx="10">
                  <c:v>244</c:v>
                </c:pt>
                <c:pt idx="11">
                  <c:v>294</c:v>
                </c:pt>
                <c:pt idx="12">
                  <c:v>291</c:v>
                </c:pt>
                <c:pt idx="13">
                  <c:v>305</c:v>
                </c:pt>
                <c:pt idx="14">
                  <c:v>384</c:v>
                </c:pt>
                <c:pt idx="15">
                  <c:v>494</c:v>
                </c:pt>
                <c:pt idx="16">
                  <c:v>521</c:v>
                </c:pt>
              </c:numCache>
            </c:numRef>
          </c:val>
          <c:extLst>
            <c:ext xmlns:c16="http://schemas.microsoft.com/office/drawing/2014/chart" uri="{C3380CC4-5D6E-409C-BE32-E72D297353CC}">
              <c16:uniqueId val="{00000000-B479-4CE4-BD68-63944A01371D}"/>
            </c:ext>
          </c:extLst>
        </c:ser>
        <c:ser>
          <c:idx val="3"/>
          <c:order val="1"/>
          <c:tx>
            <c:strRef>
              <c:f>Sheet1!$D$1</c:f>
              <c:strCache>
                <c:ptCount val="1"/>
                <c:pt idx="0">
                  <c:v>GO</c:v>
                </c:pt>
              </c:strCache>
            </c:strRef>
          </c:tx>
          <c:spPr>
            <a:solidFill>
              <a:srgbClr val="0000FF"/>
            </a:solidFill>
            <a:ln w="12700">
              <a:solidFill>
                <a:srgbClr val="000000"/>
              </a:solidFill>
              <a:prstDash val="solid"/>
            </a:ln>
          </c:spPr>
          <c:invertIfNegative val="0"/>
          <c:cat>
            <c:numRef>
              <c:f>Sheet1!$A$2:$A$18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Sheet1!$D$2:$D$18</c:f>
              <c:numCache>
                <c:formatCode>General</c:formatCode>
                <c:ptCount val="17"/>
                <c:pt idx="0">
                  <c:v>1</c:v>
                </c:pt>
                <c:pt idx="1">
                  <c:v>2</c:v>
                </c:pt>
                <c:pt idx="2">
                  <c:v>1</c:v>
                </c:pt>
                <c:pt idx="3">
                  <c:v>2</c:v>
                </c:pt>
                <c:pt idx="4">
                  <c:v>7</c:v>
                </c:pt>
                <c:pt idx="5">
                  <c:v>24</c:v>
                </c:pt>
                <c:pt idx="6">
                  <c:v>83</c:v>
                </c:pt>
                <c:pt idx="7">
                  <c:v>161</c:v>
                </c:pt>
                <c:pt idx="8">
                  <c:v>297</c:v>
                </c:pt>
                <c:pt idx="9">
                  <c:v>391</c:v>
                </c:pt>
                <c:pt idx="10">
                  <c:v>497</c:v>
                </c:pt>
                <c:pt idx="11">
                  <c:v>602</c:v>
                </c:pt>
                <c:pt idx="12">
                  <c:v>656</c:v>
                </c:pt>
                <c:pt idx="13">
                  <c:v>708</c:v>
                </c:pt>
                <c:pt idx="14">
                  <c:v>881</c:v>
                </c:pt>
                <c:pt idx="15">
                  <c:v>1080</c:v>
                </c:pt>
                <c:pt idx="16">
                  <c:v>1364</c:v>
                </c:pt>
              </c:numCache>
            </c:numRef>
          </c:val>
          <c:extLst>
            <c:ext xmlns:c16="http://schemas.microsoft.com/office/drawing/2014/chart" uri="{C3380CC4-5D6E-409C-BE32-E72D297353CC}">
              <c16:uniqueId val="{00000001-B479-4CE4-BD68-63944A01371D}"/>
            </c:ext>
          </c:extLst>
        </c:ser>
        <c:dLbls>
          <c:showLegendKey val="0"/>
          <c:showVal val="0"/>
          <c:showCatName val="0"/>
          <c:showSerName val="0"/>
          <c:showPercent val="0"/>
          <c:showBubbleSize val="0"/>
        </c:dLbls>
        <c:gapWidth val="150"/>
        <c:shape val="box"/>
        <c:axId val="-132340976"/>
        <c:axId val="-132339888"/>
        <c:axId val="0"/>
      </c:bar3DChart>
      <c:catAx>
        <c:axId val="-132340976"/>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2339888"/>
        <c:crosses val="autoZero"/>
        <c:auto val="1"/>
        <c:lblAlgn val="ctr"/>
        <c:lblOffset val="100"/>
        <c:tickLblSkip val="1"/>
        <c:tickMarkSkip val="1"/>
        <c:noMultiLvlLbl val="0"/>
      </c:catAx>
      <c:valAx>
        <c:axId val="-132339888"/>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2340976"/>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0.19487</cdr:x>
      <cdr:y>0.00067</cdr:y>
    </cdr:from>
    <cdr:to>
      <cdr:x>0.71799</cdr:x>
      <cdr:y>0.14113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95600" y="4608"/>
          <a:ext cx="7773074" cy="96325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EA3DE-98E6-4374-957B-9BBD1B10B6DD}" type="datetimeFigureOut">
              <a:rPr lang="en-US" smtClean="0"/>
              <a:t>4/8/2017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3737A-D839-48A6-8D45-011DFBAB8C42}" type="slidenum">
              <a:rPr lang="en-US" smtClean="0"/>
              <a:t>‹#›</a:t>
            </a:fld>
            <a:endParaRPr lang="en-US"/>
          </a:p>
        </p:txBody>
      </p:sp>
    </p:spTree>
    <p:extLst>
      <p:ext uri="{BB962C8B-B14F-4D97-AF65-F5344CB8AC3E}">
        <p14:creationId xmlns:p14="http://schemas.microsoft.com/office/powerpoint/2010/main" val="46538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healthadvice.info/what-is-crohns-disea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vialattea.net/esperti/php/risposta.php?num=1908"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opnews.in/health/why-schizophrenia-patients-may-have-trouble-reading-social-cues-21213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egis.usgs.gov/ontology.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http://www.ncbi.nlm.nih.gov/entrez/viewer.fcgi?db=nuccore&amp;id=116006492</a:t>
            </a:r>
          </a:p>
          <a:p>
            <a:pPr eaLnBrk="1" hangingPunct="1"/>
            <a:r>
              <a:rPr lang="en-US" smtClean="0">
                <a:latin typeface="Arial" pitchFamily="34" charset="0"/>
              </a:rPr>
              <a:t>sequence of X chromosome in baker’s yeast</a:t>
            </a:r>
          </a:p>
          <a:p>
            <a:pPr eaLnBrk="1" hangingPunct="1"/>
            <a:endParaRPr lang="en-US" smtClean="0">
              <a:latin typeface="Arial" pitchFamily="34"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1BD8353-AC8F-44FE-806A-AE7FFA519AD0}" type="slidenum">
              <a:rPr lang="en-US">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65307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
        <p:nvSpPr>
          <p:cNvPr id="319492"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endParaRPr lang="en-US" altLang="en-US" smtClean="0">
              <a:solidFill>
                <a:srgbClr val="000000"/>
              </a:solidFill>
              <a:latin typeface="Arial" pitchFamily="34" charset="0"/>
            </a:endParaRPr>
          </a:p>
        </p:txBody>
      </p:sp>
      <p:sp>
        <p:nvSpPr>
          <p:cNvPr id="319493" name="Header Placeholder 5"/>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endParaRPr lang="en-US" altLang="en-US" smtClean="0">
              <a:solidFill>
                <a:srgbClr val="000000"/>
              </a:solidFill>
              <a:latin typeface="Arial" pitchFamily="34" charset="0"/>
            </a:endParaRPr>
          </a:p>
        </p:txBody>
      </p:sp>
      <p:sp>
        <p:nvSpPr>
          <p:cNvPr id="319494" name="Date Placeholder 6"/>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387177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8088"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4875" indent="-241300">
              <a:spcBef>
                <a:spcPct val="30000"/>
              </a:spcBef>
              <a:defRPr sz="1200">
                <a:solidFill>
                  <a:schemeClr val="tx1"/>
                </a:solidFill>
                <a:latin typeface="Calibri" panose="020F0502020204030204" pitchFamily="34" charset="0"/>
              </a:defRPr>
            </a:lvl5pPr>
            <a:lvl6pPr marL="2632075" indent="-241300" eaLnBrk="0" fontAlgn="base" hangingPunct="0">
              <a:spcBef>
                <a:spcPct val="30000"/>
              </a:spcBef>
              <a:spcAft>
                <a:spcPct val="0"/>
              </a:spcAft>
              <a:defRPr sz="1200">
                <a:solidFill>
                  <a:schemeClr val="tx1"/>
                </a:solidFill>
                <a:latin typeface="Calibri" panose="020F0502020204030204" pitchFamily="34" charset="0"/>
              </a:defRPr>
            </a:lvl6pPr>
            <a:lvl7pPr marL="3089275" indent="-241300" eaLnBrk="0" fontAlgn="base" hangingPunct="0">
              <a:spcBef>
                <a:spcPct val="30000"/>
              </a:spcBef>
              <a:spcAft>
                <a:spcPct val="0"/>
              </a:spcAft>
              <a:defRPr sz="1200">
                <a:solidFill>
                  <a:schemeClr val="tx1"/>
                </a:solidFill>
                <a:latin typeface="Calibri" panose="020F0502020204030204" pitchFamily="34" charset="0"/>
              </a:defRPr>
            </a:lvl7pPr>
            <a:lvl8pPr marL="3546475" indent="-241300" eaLnBrk="0" fontAlgn="base" hangingPunct="0">
              <a:spcBef>
                <a:spcPct val="30000"/>
              </a:spcBef>
              <a:spcAft>
                <a:spcPct val="0"/>
              </a:spcAft>
              <a:defRPr sz="1200">
                <a:solidFill>
                  <a:schemeClr val="tx1"/>
                </a:solidFill>
                <a:latin typeface="Calibri" panose="020F0502020204030204" pitchFamily="34" charset="0"/>
              </a:defRPr>
            </a:lvl8pPr>
            <a:lvl9pPr marL="4003675" indent="-2413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4ED19A-B9CD-495B-9C5D-F6FAE27AA78B}" type="slidenum">
              <a:rPr lang="en-US" altLang="en-US" sz="1300" smtClean="0">
                <a:solidFill>
                  <a:srgbClr val="000000"/>
                </a:solidFill>
                <a:latin typeface="Arial" panose="020B0604020202020204" pitchFamily="34" charset="0"/>
              </a:rPr>
              <a:pPr>
                <a:spcBef>
                  <a:spcPct val="0"/>
                </a:spcBef>
              </a:pPr>
              <a:t>27</a:t>
            </a:fld>
            <a:endParaRPr lang="en-US" altLang="en-US" sz="1300" smtClean="0">
              <a:solidFill>
                <a:srgbClr val="000000"/>
              </a:solidFill>
              <a:latin typeface="Arial" panose="020B0604020202020204" pitchFamily="34"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 = dedicated NIH funding</a:t>
            </a:r>
          </a:p>
        </p:txBody>
      </p:sp>
    </p:spTree>
    <p:extLst>
      <p:ext uri="{BB962C8B-B14F-4D97-AF65-F5344CB8AC3E}">
        <p14:creationId xmlns:p14="http://schemas.microsoft.com/office/powerpoint/2010/main" val="307332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8088"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4875" indent="-241300">
              <a:spcBef>
                <a:spcPct val="30000"/>
              </a:spcBef>
              <a:defRPr sz="1200">
                <a:solidFill>
                  <a:schemeClr val="tx1"/>
                </a:solidFill>
                <a:latin typeface="Calibri" panose="020F0502020204030204" pitchFamily="34" charset="0"/>
              </a:defRPr>
            </a:lvl5pPr>
            <a:lvl6pPr marL="2632075" indent="-241300" eaLnBrk="0" fontAlgn="base" hangingPunct="0">
              <a:spcBef>
                <a:spcPct val="30000"/>
              </a:spcBef>
              <a:spcAft>
                <a:spcPct val="0"/>
              </a:spcAft>
              <a:defRPr sz="1200">
                <a:solidFill>
                  <a:schemeClr val="tx1"/>
                </a:solidFill>
                <a:latin typeface="Calibri" panose="020F0502020204030204" pitchFamily="34" charset="0"/>
              </a:defRPr>
            </a:lvl6pPr>
            <a:lvl7pPr marL="3089275" indent="-241300" eaLnBrk="0" fontAlgn="base" hangingPunct="0">
              <a:spcBef>
                <a:spcPct val="30000"/>
              </a:spcBef>
              <a:spcAft>
                <a:spcPct val="0"/>
              </a:spcAft>
              <a:defRPr sz="1200">
                <a:solidFill>
                  <a:schemeClr val="tx1"/>
                </a:solidFill>
                <a:latin typeface="Calibri" panose="020F0502020204030204" pitchFamily="34" charset="0"/>
              </a:defRPr>
            </a:lvl7pPr>
            <a:lvl8pPr marL="3546475" indent="-241300" eaLnBrk="0" fontAlgn="base" hangingPunct="0">
              <a:spcBef>
                <a:spcPct val="30000"/>
              </a:spcBef>
              <a:spcAft>
                <a:spcPct val="0"/>
              </a:spcAft>
              <a:defRPr sz="1200">
                <a:solidFill>
                  <a:schemeClr val="tx1"/>
                </a:solidFill>
                <a:latin typeface="Calibri" panose="020F0502020204030204" pitchFamily="34" charset="0"/>
              </a:defRPr>
            </a:lvl8pPr>
            <a:lvl9pPr marL="4003675" indent="-2413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4ED19A-B9CD-495B-9C5D-F6FAE27AA78B}" type="slidenum">
              <a:rPr lang="en-US" altLang="en-US" sz="1300" smtClean="0">
                <a:solidFill>
                  <a:srgbClr val="000000"/>
                </a:solidFill>
                <a:latin typeface="Arial" panose="020B0604020202020204" pitchFamily="34" charset="0"/>
              </a:rPr>
              <a:pPr>
                <a:spcBef>
                  <a:spcPct val="0"/>
                </a:spcBef>
              </a:pPr>
              <a:t>28</a:t>
            </a:fld>
            <a:endParaRPr lang="en-US" altLang="en-US" sz="1300" smtClean="0">
              <a:solidFill>
                <a:srgbClr val="000000"/>
              </a:solidFill>
              <a:latin typeface="Arial" panose="020B0604020202020204" pitchFamily="34"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cs typeface="Arial" panose="020B0604020202020204" pitchFamily="34" charset="0"/>
              </a:rPr>
              <a:t>* = dedicated NIH funding</a:t>
            </a:r>
          </a:p>
        </p:txBody>
      </p:sp>
    </p:spTree>
    <p:extLst>
      <p:ext uri="{BB962C8B-B14F-4D97-AF65-F5344CB8AC3E}">
        <p14:creationId xmlns:p14="http://schemas.microsoft.com/office/powerpoint/2010/main" val="82251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16BE85-998F-4957-A757-1714BB124880}" type="slidenum">
              <a:rPr lang="en-US" altLang="en-US" smtClean="0">
                <a:solidFill>
                  <a:srgbClr val="000000"/>
                </a:solidFill>
                <a:latin typeface="Calibri" panose="020F0502020204030204" pitchFamily="34" charset="0"/>
              </a:rPr>
              <a:pPr/>
              <a:t>29</a:t>
            </a:fld>
            <a:endParaRPr lang="en-US" altLang="en-US" smtClean="0">
              <a:solidFill>
                <a:srgbClr val="000000"/>
              </a:solidFill>
              <a:latin typeface="Calibri" panose="020F0502020204030204" pitchFamily="34" charset="0"/>
            </a:endParaRPr>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8052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Everyone knows</a:t>
            </a:r>
            <a:r>
              <a:rPr lang="en-GB" baseline="0" dirty="0" smtClean="0"/>
              <a:t> what emotion is. Right?  Some spend their lives being ruled by emotion. Others spend their lives being ruled by the need NOT to be ruled by emotions.  But what an emotion is, has actually been hotly debated for thousands of years, and the question is still not finally settled. Here are some elements extracted from modern dictionaries.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35985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same affective phenomenon is being studied in very different ways. Researchers in different communities have different methods and generate different data. They also do not agree on the same standardised terminology, and comparison of results between these different disciplines is then difficult. There is a need for a shared, disambiguated reference ontology in the domain.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Research in </a:t>
            </a:r>
            <a:r>
              <a:rPr lang="en-GB" sz="1200" b="0" i="0" u="none" strike="noStrike" kern="1200" baseline="0" dirty="0" err="1" smtClean="0">
                <a:solidFill>
                  <a:schemeClr val="tx1"/>
                </a:solidFill>
                <a:latin typeface="+mn-lt"/>
                <a:ea typeface="+mn-ea"/>
                <a:cs typeface="+mn-cs"/>
              </a:rPr>
              <a:t>aective</a:t>
            </a:r>
            <a:r>
              <a:rPr lang="en-GB" sz="1200" b="0" i="0" u="none" strike="noStrike" kern="1200" baseline="0" dirty="0" smtClean="0">
                <a:solidFill>
                  <a:schemeClr val="tx1"/>
                </a:solidFill>
                <a:latin typeface="+mn-lt"/>
                <a:ea typeface="+mn-ea"/>
                <a:cs typeface="+mn-cs"/>
              </a:rPr>
              <a:t> science faces the need to integrate results obtained on</a:t>
            </a:r>
          </a:p>
          <a:p>
            <a:r>
              <a:rPr lang="en-GB" sz="1200" b="0" i="0" u="none" strike="noStrike" kern="1200" baseline="0" dirty="0" smtClean="0">
                <a:solidFill>
                  <a:schemeClr val="tx1"/>
                </a:solidFill>
                <a:latin typeface="+mn-lt"/>
                <a:ea typeface="+mn-ea"/>
                <a:cs typeface="+mn-cs"/>
              </a:rPr>
              <a:t>the basis of subjective reports and those obtained by </a:t>
            </a:r>
            <a:r>
              <a:rPr lang="en-GB" sz="1200" b="0" i="0" u="none" strike="noStrike" kern="1200" baseline="0" dirty="0" err="1" smtClean="0">
                <a:solidFill>
                  <a:schemeClr val="tx1"/>
                </a:solidFill>
                <a:latin typeface="+mn-lt"/>
                <a:ea typeface="+mn-ea"/>
                <a:cs typeface="+mn-cs"/>
              </a:rPr>
              <a:t>neuroscientic</a:t>
            </a:r>
            <a:r>
              <a:rPr lang="en-GB" sz="1200" b="0" i="0" u="none" strike="noStrike" kern="1200" baseline="0" dirty="0" smtClean="0">
                <a:solidFill>
                  <a:schemeClr val="tx1"/>
                </a:solidFill>
                <a:latin typeface="+mn-lt"/>
                <a:ea typeface="+mn-ea"/>
                <a:cs typeface="+mn-cs"/>
              </a:rPr>
              <a:t> or other</a:t>
            </a:r>
          </a:p>
          <a:p>
            <a:r>
              <a:rPr lang="en-GB" sz="1200" b="0" i="0" u="none" strike="noStrike" kern="1200" baseline="0" dirty="0" smtClean="0">
                <a:solidFill>
                  <a:schemeClr val="tx1"/>
                </a:solidFill>
                <a:latin typeface="+mn-lt"/>
                <a:ea typeface="+mn-ea"/>
                <a:cs typeface="+mn-cs"/>
              </a:rPr>
              <a:t>methodologies, and to compare results across disciplines. It is therefore essential</a:t>
            </a:r>
          </a:p>
          <a:p>
            <a:r>
              <a:rPr lang="en-GB" sz="1200" b="0" i="0" u="none" strike="noStrike" kern="1200" baseline="0" dirty="0" smtClean="0">
                <a:solidFill>
                  <a:schemeClr val="tx1"/>
                </a:solidFill>
                <a:latin typeface="+mn-lt"/>
                <a:ea typeface="+mn-ea"/>
                <a:cs typeface="+mn-cs"/>
              </a:rPr>
              <a:t>to have a shared, disambiguated and clear reference terminology for the domain</a:t>
            </a:r>
          </a:p>
          <a:p>
            <a:r>
              <a:rPr lang="en-GB" sz="1200" b="0" i="0" u="none" strike="noStrike" kern="1200" baseline="0" dirty="0" smtClean="0">
                <a:solidFill>
                  <a:schemeClr val="tx1"/>
                </a:solidFill>
                <a:latin typeface="+mn-lt"/>
                <a:ea typeface="+mn-ea"/>
                <a:cs typeface="+mn-cs"/>
              </a:rPr>
              <a:t>[4, 13]. To address this requirement, we are developing an Emotion Ontology</a:t>
            </a:r>
          </a:p>
          <a:p>
            <a:r>
              <a:rPr lang="en-GB" sz="1200" b="0" i="0" u="none" strike="noStrike" kern="1200" baseline="0" dirty="0" smtClean="0">
                <a:solidFill>
                  <a:schemeClr val="tx1"/>
                </a:solidFill>
                <a:latin typeface="+mn-lt"/>
                <a:ea typeface="+mn-ea"/>
                <a:cs typeface="+mn-cs"/>
              </a:rPr>
              <a:t>(EMO). Due to space constraints, we focus in this paper on addressing certain</a:t>
            </a:r>
          </a:p>
          <a:p>
            <a:r>
              <a:rPr lang="en-GB" sz="1200" b="0" i="0" u="none" strike="noStrike" kern="1200" baseline="0" dirty="0" smtClean="0">
                <a:solidFill>
                  <a:schemeClr val="tx1"/>
                </a:solidFill>
                <a:latin typeface="+mn-lt"/>
                <a:ea typeface="+mn-ea"/>
                <a:cs typeface="+mn-cs"/>
              </a:rPr>
              <a:t>ambiguities in the language we use to talk about emotions and on providing</a:t>
            </a:r>
          </a:p>
          <a:p>
            <a:r>
              <a:rPr lang="en-GB" sz="1200" b="0" i="0" u="none" strike="noStrike" kern="1200" baseline="0" dirty="0" err="1" smtClean="0">
                <a:solidFill>
                  <a:schemeClr val="tx1"/>
                </a:solidFill>
                <a:latin typeface="+mn-lt"/>
                <a:ea typeface="+mn-ea"/>
                <a:cs typeface="+mn-cs"/>
              </a:rPr>
              <a:t>denitions</a:t>
            </a:r>
            <a:r>
              <a:rPr lang="en-GB" sz="1200" b="0" i="0" u="none" strike="noStrike" kern="1200" baseline="0" dirty="0" smtClean="0">
                <a:solidFill>
                  <a:schemeClr val="tx1"/>
                </a:solidFill>
                <a:latin typeface="+mn-lt"/>
                <a:ea typeface="+mn-ea"/>
                <a:cs typeface="+mn-cs"/>
              </a:rPr>
              <a:t> for one variety of </a:t>
            </a:r>
            <a:r>
              <a:rPr lang="en-GB" sz="1200" b="0" i="0" u="none" strike="noStrike" kern="1200" baseline="0" dirty="0" err="1" smtClean="0">
                <a:solidFill>
                  <a:schemeClr val="tx1"/>
                </a:solidFill>
                <a:latin typeface="+mn-lt"/>
                <a:ea typeface="+mn-ea"/>
                <a:cs typeface="+mn-cs"/>
              </a:rPr>
              <a:t>aective</a:t>
            </a:r>
            <a:r>
              <a:rPr lang="en-GB" sz="1200" b="0" i="0" u="none" strike="noStrike" kern="1200" baseline="0" dirty="0" smtClean="0">
                <a:solidFill>
                  <a:schemeClr val="tx1"/>
                </a:solidFill>
                <a:latin typeface="+mn-lt"/>
                <a:ea typeface="+mn-ea"/>
                <a:cs typeface="+mn-cs"/>
              </a:rPr>
              <a:t> phenomenon, namely </a:t>
            </a:r>
            <a:r>
              <a:rPr lang="en-GB" sz="1200" b="0" i="0" u="none" strike="noStrike" kern="1200" baseline="0" dirty="0" err="1" smtClean="0">
                <a:solidFill>
                  <a:schemeClr val="tx1"/>
                </a:solidFill>
                <a:latin typeface="+mn-lt"/>
                <a:ea typeface="+mn-ea"/>
                <a:cs typeface="+mn-cs"/>
              </a:rPr>
              <a:t>occurrent</a:t>
            </a:r>
            <a:r>
              <a:rPr lang="en-GB" sz="1200" b="0" i="0" u="none" strike="noStrike" kern="1200" baseline="0" dirty="0" smtClean="0">
                <a:solidFill>
                  <a:schemeClr val="tx1"/>
                </a:solidFill>
                <a:latin typeface="+mn-lt"/>
                <a:ea typeface="+mn-ea"/>
                <a:cs typeface="+mn-cs"/>
              </a:rPr>
              <a:t> emotions.</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87819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hidden because nothing</a:t>
            </a:r>
            <a:r>
              <a:rPr lang="en-GB" baseline="0" dirty="0" smtClean="0"/>
              <a:t> substantial to report here. Aside from the meeting notes from the meeting last year, nothing has happened.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029052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Cognitive neuroscience uses research “paradigms” – experimental designs intended</a:t>
            </a:r>
            <a:r>
              <a:rPr lang="en-GB" baseline="0" dirty="0" smtClean="0"/>
              <a:t> to allow comparison of brain activation between different conditions. The subtraction of the brain activation for the control condition from the brain activation for the test condition then gives the “net” activation, which is what is reported on in the literature, subject to statistical analysis. </a:t>
            </a:r>
          </a:p>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4008104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of course, just one tiny part of</a:t>
            </a:r>
            <a:r>
              <a:rPr lang="en-GB" baseline="0" dirty="0" smtClean="0"/>
              <a:t> the story. The overall story would have to be built up out of many, many cross-ontology links.</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400541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Subjective feeling </a:t>
            </a:r>
            <a:r>
              <a:rPr lang="en-GB" sz="1200" dirty="0" smtClean="0"/>
              <a:t>involves the subjective </a:t>
            </a:r>
            <a:r>
              <a:rPr lang="en-GB" sz="1200" i="1" dirty="0" smtClean="0"/>
              <a:t>experience</a:t>
            </a:r>
            <a:r>
              <a:rPr lang="en-GB" sz="1200" dirty="0" smtClean="0"/>
              <a:t> of the emotion </a:t>
            </a:r>
          </a:p>
          <a:p>
            <a:r>
              <a:rPr lang="en-GB" dirty="0" smtClean="0"/>
              <a:t>Appraisal</a:t>
            </a:r>
            <a:r>
              <a:rPr lang="en-GB" baseline="0" dirty="0" smtClean="0"/>
              <a:t> </a:t>
            </a:r>
            <a:r>
              <a:rPr lang="en-GB" sz="1200" i="1" dirty="0" smtClean="0"/>
              <a:t> is </a:t>
            </a:r>
            <a:r>
              <a:rPr lang="en-GB" sz="1200" dirty="0" smtClean="0"/>
              <a:t>the evaluation of a stimulus event as </a:t>
            </a:r>
            <a:r>
              <a:rPr lang="en-GB" sz="1200" i="1" dirty="0" smtClean="0"/>
              <a:t>relevant</a:t>
            </a:r>
            <a:r>
              <a:rPr lang="en-GB" sz="1200" dirty="0" smtClean="0"/>
              <a:t> to the </a:t>
            </a:r>
            <a:br>
              <a:rPr lang="en-GB" sz="1200" dirty="0" smtClean="0"/>
            </a:br>
            <a:r>
              <a:rPr lang="en-GB" sz="1200" dirty="0" smtClean="0"/>
              <a:t>organism </a:t>
            </a:r>
          </a:p>
          <a:p>
            <a:r>
              <a:rPr lang="en-GB" sz="1200" dirty="0" smtClean="0"/>
              <a:t>Behaviour involves the characteristic facial and vocal expression changes for the emotion, controlled by the somatic nervous system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Physiological Response encompasses the </a:t>
            </a:r>
            <a:r>
              <a:rPr lang="en-GB" sz="1200" i="1" dirty="0" smtClean="0"/>
              <a:t>neurophysiological changes </a:t>
            </a:r>
            <a:r>
              <a:rPr lang="en-GB" sz="1200" dirty="0" smtClean="0"/>
              <a:t>which take place, e.g. in the central nervous system (CNS), </a:t>
            </a:r>
            <a:r>
              <a:rPr lang="en-GB" sz="1200" dirty="0" err="1" smtClean="0"/>
              <a:t>neuro</a:t>
            </a:r>
            <a:r>
              <a:rPr lang="en-GB" sz="1200" dirty="0" smtClean="0"/>
              <a:t>-endocrine system (NES) and autonomous nervous system (ANS)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Action tendencies involve the motivational aspects elicited by the appraisal. </a:t>
            </a:r>
          </a:p>
          <a:p>
            <a:endParaRPr lang="en-GB" sz="1200" dirty="0" smtClean="0"/>
          </a:p>
          <a:p>
            <a:endParaRPr lang="en-GB" dirty="0" smtClean="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81127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http://www.ncbi.nlm.nih.gov/entrez/viewer.fcgi?db=nuccore&amp;id=116006492</a:t>
            </a:r>
          </a:p>
          <a:p>
            <a:pPr eaLnBrk="1" hangingPunct="1"/>
            <a:r>
              <a:rPr lang="en-US" smtClean="0">
                <a:latin typeface="Arial" pitchFamily="34" charset="0"/>
              </a:rPr>
              <a:t>sequence of X chromosome in baker’s yeast</a:t>
            </a:r>
          </a:p>
          <a:p>
            <a:pPr eaLnBrk="1" hangingPunct="1"/>
            <a:endParaRPr lang="en-US" smtClean="0">
              <a:latin typeface="Arial"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3A93363-23EA-4206-AC07-053328478CBA}" type="slidenum">
              <a:rPr lang="en-US">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310487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Finally, emotion language can be used to describe stable or enduring per-</a:t>
            </a:r>
          </a:p>
          <a:p>
            <a:r>
              <a:rPr lang="en-GB" sz="1200" b="0" i="0" u="none" strike="noStrike" kern="1200" baseline="0" dirty="0" err="1" smtClean="0">
                <a:solidFill>
                  <a:schemeClr val="tx1"/>
                </a:solidFill>
                <a:latin typeface="+mn-lt"/>
                <a:ea typeface="+mn-ea"/>
                <a:cs typeface="+mn-cs"/>
              </a:rPr>
              <a:t>sonality</a:t>
            </a:r>
            <a:r>
              <a:rPr lang="en-GB" sz="1200" b="0" i="0" u="none" strike="noStrike" kern="1200" baseline="0" dirty="0" smtClean="0">
                <a:solidFill>
                  <a:schemeClr val="tx1"/>
                </a:solidFill>
                <a:latin typeface="+mn-lt"/>
                <a:ea typeface="+mn-ea"/>
                <a:cs typeface="+mn-cs"/>
              </a:rPr>
              <a:t> traits (Scenario 3), such as in the statement that John is an angry</a:t>
            </a:r>
          </a:p>
          <a:p>
            <a:r>
              <a:rPr lang="en-GB" sz="1200" b="0" i="0" u="none" strike="noStrike" kern="1200" baseline="0" dirty="0" smtClean="0">
                <a:solidFill>
                  <a:schemeClr val="tx1"/>
                </a:solidFill>
                <a:latin typeface="+mn-lt"/>
                <a:ea typeface="+mn-ea"/>
                <a:cs typeface="+mn-cs"/>
              </a:rPr>
              <a:t>person. This distinction may again be important for annotation of </a:t>
            </a:r>
            <a:r>
              <a:rPr lang="en-GB" sz="1200" b="0" i="0" u="none" strike="noStrike" kern="1200" baseline="0" dirty="0" err="1" smtClean="0">
                <a:solidFill>
                  <a:schemeClr val="tx1"/>
                </a:solidFill>
                <a:latin typeface="+mn-lt"/>
                <a:ea typeface="+mn-ea"/>
                <a:cs typeface="+mn-cs"/>
              </a:rPr>
              <a:t>neuroscien</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tic research data, because researchers may well wish to </a:t>
            </a:r>
            <a:r>
              <a:rPr lang="en-GB" sz="1200" b="0" i="0" u="none" strike="noStrike" kern="1200" baseline="0" dirty="0" err="1" smtClean="0">
                <a:solidFill>
                  <a:schemeClr val="tx1"/>
                </a:solidFill>
                <a:latin typeface="+mn-lt"/>
                <a:ea typeface="+mn-ea"/>
                <a:cs typeface="+mn-cs"/>
              </a:rPr>
              <a:t>dierentiate</a:t>
            </a:r>
            <a:r>
              <a:rPr lang="en-GB" sz="1200" b="0" i="0" u="none" strike="noStrike" kern="1200" baseline="0" dirty="0" smtClean="0">
                <a:solidFill>
                  <a:schemeClr val="tx1"/>
                </a:solidFill>
                <a:latin typeface="+mn-lt"/>
                <a:ea typeface="+mn-ea"/>
                <a:cs typeface="+mn-cs"/>
              </a:rPr>
              <a:t> persons</a:t>
            </a:r>
          </a:p>
          <a:p>
            <a:r>
              <a:rPr lang="en-GB" sz="1200" b="0" i="0" u="none" strike="noStrike" kern="1200" baseline="0" dirty="0" smtClean="0">
                <a:solidFill>
                  <a:schemeClr val="tx1"/>
                </a:solidFill>
                <a:latin typeface="+mn-lt"/>
                <a:ea typeface="+mn-ea"/>
                <a:cs typeface="+mn-cs"/>
              </a:rPr>
              <a:t>who generally have low anger thresholds from those who have more calm tem-</a:t>
            </a:r>
          </a:p>
          <a:p>
            <a:r>
              <a:rPr lang="en-GB" sz="1200" b="0" i="0" u="none" strike="noStrike" kern="1200" baseline="0" dirty="0" err="1" smtClean="0">
                <a:solidFill>
                  <a:schemeClr val="tx1"/>
                </a:solidFill>
                <a:latin typeface="+mn-lt"/>
                <a:ea typeface="+mn-ea"/>
                <a:cs typeface="+mn-cs"/>
              </a:rPr>
              <a:t>peraments</a:t>
            </a:r>
            <a:r>
              <a:rPr lang="en-GB" sz="1200" b="0" i="0" u="none" strike="noStrike" kern="1200" baseline="0" dirty="0" smtClean="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4280882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Valence is a process profile in BFO 2.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t>Surprise</a:t>
            </a:r>
            <a:r>
              <a:rPr lang="en-GB" sz="1200" dirty="0" smtClean="0"/>
              <a:t> </a:t>
            </a:r>
            <a:r>
              <a:rPr lang="en-US" sz="1200" dirty="0" smtClean="0">
                <a:solidFill>
                  <a:prstClr val="black"/>
                </a:solidFill>
                <a:latin typeface="Lucida Sans Unicode" pitchFamily="34" charset="0"/>
                <a:cs typeface="Times New Roman" pitchFamily="18" charset="0"/>
              </a:rPr>
              <a:t>⊑</a:t>
            </a:r>
            <a:r>
              <a:rPr lang="en-US" sz="1200" dirty="0" smtClean="0">
                <a:solidFill>
                  <a:prstClr val="black"/>
                </a:solidFill>
                <a:latin typeface="Times New Roman" pitchFamily="18" charset="0"/>
                <a:cs typeface="Times New Roman" pitchFamily="18" charset="0"/>
                <a:sym typeface="Symbol" pitchFamily="18" charset="2"/>
              </a:rPr>
              <a:t>  </a:t>
            </a:r>
            <a:r>
              <a:rPr lang="de-DE" sz="1200" dirty="0" smtClean="0">
                <a:solidFill>
                  <a:prstClr val="black"/>
                </a:solidFill>
                <a:latin typeface="Times New Roman" pitchFamily="18" charset="0"/>
                <a:cs typeface="Times New Roman" pitchFamily="18" charset="0"/>
                <a:sym typeface="Symbol" pitchFamily="18" charset="2"/>
              </a:rPr>
              <a:t>has_</a:t>
            </a:r>
            <a:r>
              <a:rPr lang="en-US" sz="1200" dirty="0" smtClean="0">
                <a:solidFill>
                  <a:prstClr val="black"/>
                </a:solidFill>
                <a:latin typeface="Times New Roman" pitchFamily="18" charset="0"/>
                <a:cs typeface="Times New Roman" pitchFamily="18" charset="0"/>
                <a:sym typeface="Symbol" pitchFamily="18" charset="2"/>
              </a:rPr>
              <a:t>valence. </a:t>
            </a:r>
            <a:r>
              <a:rPr lang="en-US" sz="1200" i="1" dirty="0" smtClean="0">
                <a:solidFill>
                  <a:prstClr val="black"/>
                </a:solidFill>
                <a:latin typeface="Times New Roman" pitchFamily="18" charset="0"/>
                <a:cs typeface="Times New Roman" pitchFamily="18" charset="0"/>
                <a:sym typeface="Symbol" pitchFamily="18" charset="2"/>
              </a:rPr>
              <a:t>Valence</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403632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a:t>
            </a:r>
            <a:r>
              <a:rPr lang="en-GB" baseline="0" dirty="0" smtClean="0"/>
              <a:t> subclasses</a:t>
            </a:r>
            <a:r>
              <a:rPr lang="en-GB" dirty="0" smtClean="0"/>
              <a:t> of ‘emotion </a:t>
            </a:r>
            <a:r>
              <a:rPr lang="en-GB" dirty="0" err="1" smtClean="0"/>
              <a:t>occurrent</a:t>
            </a:r>
            <a:r>
              <a:rPr lang="en-GB" dirty="0" smtClean="0"/>
              <a:t>’. This picture and those</a:t>
            </a:r>
            <a:r>
              <a:rPr lang="en-GB" baseline="0" dirty="0" smtClean="0"/>
              <a:t> of the next two slides are generated from Protégé using the current version of the ontology as it is in the </a:t>
            </a:r>
            <a:r>
              <a:rPr lang="en-GB" baseline="0" dirty="0" err="1" smtClean="0"/>
              <a:t>google</a:t>
            </a:r>
            <a:r>
              <a:rPr lang="en-GB" baseline="0" dirty="0" smtClean="0"/>
              <a:t> code project. </a:t>
            </a:r>
            <a:endParaRPr lang="en-GB" dirty="0" smtClean="0"/>
          </a:p>
          <a:p>
            <a:endParaRPr lang="en-GB" dirty="0" smtClean="0"/>
          </a:p>
          <a:p>
            <a:r>
              <a:rPr lang="en-GB" dirty="0" smtClean="0"/>
              <a:t>Some of</a:t>
            </a:r>
            <a:r>
              <a:rPr lang="en-GB" baseline="0" dirty="0" smtClean="0"/>
              <a:t> these are disputed as types of emotion, e.g. ‘love’ and ‘hate’ are more commonly seen as attitudes than emotions. </a:t>
            </a:r>
          </a:p>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166952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a:t>
            </a:r>
            <a:r>
              <a:rPr lang="en-GB" baseline="0" dirty="0" smtClean="0"/>
              <a:t> subclasses</a:t>
            </a:r>
            <a:r>
              <a:rPr lang="en-GB" dirty="0" smtClean="0"/>
              <a:t> of ‘emotion </a:t>
            </a:r>
            <a:r>
              <a:rPr lang="en-GB" dirty="0" err="1" smtClean="0"/>
              <a:t>occurrent</a:t>
            </a:r>
            <a:r>
              <a:rPr lang="en-GB" dirty="0" smtClean="0"/>
              <a:t>’. This picture and those</a:t>
            </a:r>
            <a:r>
              <a:rPr lang="en-GB" baseline="0" dirty="0" smtClean="0"/>
              <a:t> of the next two slides are generated from Protégé using the current version of the ontology as it is in the </a:t>
            </a:r>
            <a:r>
              <a:rPr lang="en-GB" baseline="0" dirty="0" err="1" smtClean="0"/>
              <a:t>google</a:t>
            </a:r>
            <a:r>
              <a:rPr lang="en-GB" baseline="0" dirty="0" smtClean="0"/>
              <a:t> code project. </a:t>
            </a:r>
            <a:endParaRPr lang="en-GB" dirty="0" smtClean="0"/>
          </a:p>
          <a:p>
            <a:endParaRPr lang="en-GB" dirty="0" smtClean="0"/>
          </a:p>
          <a:p>
            <a:r>
              <a:rPr lang="en-GB" dirty="0" smtClean="0"/>
              <a:t>Some of</a:t>
            </a:r>
            <a:r>
              <a:rPr lang="en-GB" baseline="0" dirty="0" smtClean="0"/>
              <a:t> these are disputed as types of emotion, e.g. ‘love’ and ‘hate’ are more commonly seen as attitudes than emotions. </a:t>
            </a:r>
          </a:p>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619065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Appraisals, as mental</a:t>
            </a:r>
            <a:r>
              <a:rPr lang="en-GB" baseline="0" dirty="0" smtClean="0"/>
              <a:t> representations, are distinguished by what they are about. Nevertheless, a common theme is that each appraisal has as content something relational between the organism and the world. E.g. an appraisal of dangerousness is a judgement of the danger of some external object. An appraisal of the dangerousness of dogs would be a subtype of an appraisal of dangerousness in general.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1149458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Appraisals, as mental</a:t>
            </a:r>
            <a:r>
              <a:rPr lang="en-GB" baseline="0" dirty="0" smtClean="0"/>
              <a:t> representations, are distinguished by what they are about. Nevertheless, a common theme is that each appraisal has as content something relational between the organism and the world. E.g. an appraisal of dangerousness is a judgement of the danger of some external object. An appraisal of the dangerousness of dogs would be a subtype of an appraisal of dangerousness in general.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1676036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subjective feeling</a:t>
            </a:r>
            <a:r>
              <a:rPr lang="en-GB" baseline="0" dirty="0" smtClean="0"/>
              <a:t> component of the emotion. These avoid sounding tautological/repetitive by focusing on distinct separable aspects of the feeling. It would be strange to include subjective feelings as separate components in the ontology if the best we could manage would be terms such as ‘feeling angry’, ‘feeling frightened’. Still, those sorts of feelings are often referred to in the scientific literature.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722591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3186573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1441726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102215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hlinkClick r:id="rId3"/>
              </a:rPr>
              <a:t>http://ehealthadvice.info/what-is-crohns-disease/</a:t>
            </a:r>
            <a:endParaRPr lang="en-US" smtClean="0">
              <a:latin typeface="Arial" pitchFamily="3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7C66317-7295-4E33-B646-1A9453CEE5BE}"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33256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9494A6-15EA-4AD3-A8C0-0D5BACD17423}" type="slidenum">
              <a:rPr lang="en-US" altLang="en-US">
                <a:solidFill>
                  <a:srgbClr val="000000"/>
                </a:solidFill>
                <a:latin typeface="Calibri" panose="020F0502020204030204" pitchFamily="34" charset="0"/>
              </a:rPr>
              <a:pPr eaLnBrk="1" hangingPunct="1"/>
              <a:t>58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455779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3145602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Canonical fear also involves an action tendency to fight-or-flight</a:t>
            </a:r>
            <a:r>
              <a:rPr lang="en-GB" baseline="0" dirty="0" smtClean="0"/>
              <a:t>, a bad (powerless, negative, anxious) feeling, a behavioural response to the emotion that includes a characteristic fearful facial expression</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4153855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Depression</a:t>
            </a:r>
            <a:r>
              <a:rPr lang="en-GB" baseline="0" dirty="0" smtClean="0"/>
              <a:t> and bipolar disorder are paradigm affective disorders. </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2401792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hlinkClick r:id="rId3"/>
              </a:rPr>
              <a:t>http://www.vialattea.net/esperti/php/risposta.php?num=1908</a:t>
            </a:r>
            <a:endParaRPr lang="en-US" smtClean="0"/>
          </a:p>
        </p:txBody>
      </p:sp>
      <p:sp>
        <p:nvSpPr>
          <p:cNvPr id="4" name="Slide Number Placeholder 3"/>
          <p:cNvSpPr>
            <a:spLocks noGrp="1"/>
          </p:cNvSpPr>
          <p:nvPr>
            <p:ph type="sldNum" sz="quarter" idx="5"/>
          </p:nvPr>
        </p:nvSpPr>
        <p:spPr/>
        <p:txBody>
          <a:bodyPr/>
          <a:lstStyle/>
          <a:p>
            <a:pPr>
              <a:defRPr/>
            </a:pPr>
            <a:fld id="{85756A9E-D0D4-40A9-BC97-5005DB22690E}"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val="128258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Canonical fear also involves an action tendency to fight-or-flight</a:t>
            </a:r>
            <a:r>
              <a:rPr lang="en-GB" baseline="0" dirty="0" smtClean="0"/>
              <a:t>, a bad (powerless, negative, anxious) feeling, a behavioural response to the emotion that includes a characteristic fearful facial expression</a:t>
            </a:r>
            <a:endParaRPr lang="en-GB" dirty="0"/>
          </a:p>
        </p:txBody>
      </p:sp>
      <p:sp>
        <p:nvSpPr>
          <p:cNvPr id="4" name="Slide Number Placeholder 3"/>
          <p:cNvSpPr>
            <a:spLocks noGrp="1"/>
          </p:cNvSpPr>
          <p:nvPr>
            <p:ph type="sldNum" sz="quarter" idx="10"/>
          </p:nvPr>
        </p:nvSpPr>
        <p:spPr/>
        <p:txBody>
          <a:bodyPr/>
          <a:lstStyle/>
          <a:p>
            <a:fld id="{B1E2B9C9-2993-4072-B34D-3A51931DAD60}" type="slidenum">
              <a:rPr lang="en-GB" smtClean="0">
                <a:solidFill>
                  <a:prstClr val="black"/>
                </a:solidFill>
              </a:rPr>
              <a:pPr/>
              <a:t>75</a:t>
            </a:fld>
            <a:endParaRPr lang="en-GB">
              <a:solidFill>
                <a:prstClr val="black"/>
              </a:solidFill>
            </a:endParaRPr>
          </a:p>
        </p:txBody>
      </p:sp>
    </p:spTree>
    <p:extLst>
      <p:ext uri="{BB962C8B-B14F-4D97-AF65-F5344CB8AC3E}">
        <p14:creationId xmlns:p14="http://schemas.microsoft.com/office/powerpoint/2010/main" val="598803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http://amigo.geneontology.org/amigo/search/annotation?q=*:*&amp;fq=regulates_closure:%22GO:0050894%22&amp;sfq=document_category:%22annotation%22</a:t>
            </a:r>
            <a:endParaRPr lang="en-US" dirty="0"/>
          </a:p>
        </p:txBody>
      </p:sp>
      <p:sp>
        <p:nvSpPr>
          <p:cNvPr id="4" name="Slide Number Placeholder 3"/>
          <p:cNvSpPr>
            <a:spLocks noGrp="1"/>
          </p:cNvSpPr>
          <p:nvPr>
            <p:ph type="sldNum" sz="quarter" idx="10"/>
          </p:nvPr>
        </p:nvSpPr>
        <p:spPr/>
        <p:txBody>
          <a:bodyPr/>
          <a:lstStyle/>
          <a:p>
            <a:fld id="{9473737A-D839-48A6-8D45-011DFBAB8C42}" type="slidenum">
              <a:rPr lang="en-US" smtClean="0"/>
              <a:t>79</a:t>
            </a:fld>
            <a:endParaRPr lang="en-US"/>
          </a:p>
        </p:txBody>
      </p:sp>
    </p:spTree>
    <p:extLst>
      <p:ext uri="{BB962C8B-B14F-4D97-AF65-F5344CB8AC3E}">
        <p14:creationId xmlns:p14="http://schemas.microsoft.com/office/powerpoint/2010/main" val="1930657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1C8667-58D5-4183-A526-8E6C813475E4}" type="slidenum">
              <a:rPr lang="en-US" altLang="en-US">
                <a:solidFill>
                  <a:srgbClr val="000000"/>
                </a:solidFill>
                <a:latin typeface="Calibri" panose="020F0502020204030204" pitchFamily="34" charset="0"/>
              </a:rPr>
              <a:pPr eaLnBrk="1" hangingPunct="1"/>
              <a:t>81</a:t>
            </a:fld>
            <a:endParaRPr lang="en-US" altLang="en-US">
              <a:solidFill>
                <a:srgbClr val="000000"/>
              </a:solidFill>
              <a:latin typeface="Calibri" panose="020F0502020204030204" pitchFamily="34" charset="0"/>
            </a:endParaRPr>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455796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089AC0-59BE-40B1-86E5-D2B230EF6461}" type="slidenum">
              <a:rPr lang="en-US" altLang="en-US">
                <a:solidFill>
                  <a:srgbClr val="000000"/>
                </a:solidFill>
                <a:latin typeface="Calibri" panose="020F0502020204030204" pitchFamily="34" charset="0"/>
              </a:rPr>
              <a:pPr eaLnBrk="1" hangingPunct="1"/>
              <a:t>82</a:t>
            </a:fld>
            <a:endParaRPr lang="en-US" altLang="en-US">
              <a:solidFill>
                <a:srgbClr val="000000"/>
              </a:solidFill>
              <a:latin typeface="Calibri" panose="020F0502020204030204" pitchFamily="34" charset="0"/>
            </a:endParaRPr>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7107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381000" y="685800"/>
            <a:ext cx="6096000" cy="3429000"/>
          </a:xfrm>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hlinkClick r:id="rId3"/>
              </a:rPr>
              <a:t>http://www.topnews.in/health/why-schizophrenia-patients-may-have-trouble-reading-social-cues-212138</a:t>
            </a:r>
            <a:endParaRPr lang="en-US" altLang="en-US" smtClean="0">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9655A91-B9E7-4A1F-AE26-490665434867}"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288489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http://www.ncbi.nlm.nih.gov/entrez/viewer.fcgi?db=nuccore&amp;id=116006492</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14C080-0583-4976-A3E7-49A5EFE75AE2}" type="slidenum">
              <a:rPr lang="en-US">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6248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E823DC-BCF4-48A7-9B9C-E0B4A5A86456}" type="slidenum">
              <a:rPr lang="en-GB" altLang="en-US">
                <a:solidFill>
                  <a:srgbClr val="000000"/>
                </a:solidFill>
              </a:rPr>
              <a:pPr eaLnBrk="1" hangingPunct="1"/>
              <a:t>15</a:t>
            </a:fld>
            <a:endParaRPr lang="en-GB" altLang="en-US">
              <a:solidFill>
                <a:srgbClr val="000000"/>
              </a:solidFill>
            </a:endParaRPr>
          </a:p>
        </p:txBody>
      </p:sp>
      <p:sp>
        <p:nvSpPr>
          <p:cNvPr id="197635" name="Rectangle 2"/>
          <p:cNvSpPr>
            <a:spLocks noGrp="1" noRot="1" noChangeAspect="1" noChangeArrowheads="1" noTextEdit="1"/>
          </p:cNvSpPr>
          <p:nvPr>
            <p:ph type="sldImg"/>
          </p:nvPr>
        </p:nvSpPr>
        <p:spPr bwMode="auto">
          <a:xfrm>
            <a:off x="457200" y="720725"/>
            <a:ext cx="6399213" cy="3600450"/>
          </a:xfrm>
          <a:solidFill>
            <a:srgbClr val="FFFFFF"/>
          </a:solidFill>
          <a:ln>
            <a:solidFill>
              <a:srgbClr val="000000"/>
            </a:solidFill>
            <a:miter lim="800000"/>
            <a:headEnd/>
            <a:tailEnd/>
          </a:ln>
        </p:spPr>
      </p:sp>
      <p:sp>
        <p:nvSpPr>
          <p:cNvPr id="197636"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rPr>
              <a:t>The gene ontology consortium develops ontologies and makes annotation of gene products to those ontologies. The ontologies are databases containing sets of biological processes, molecular functions, and cellular components and the relationships between them. Annotators within the consortium use these ontologies to </a:t>
            </a:r>
            <a:r>
              <a:rPr lang="en-US" altLang="en-US" dirty="0" err="1" smtClean="0">
                <a:latin typeface="Arial" panose="020B0604020202020204" pitchFamily="34" charset="0"/>
              </a:rPr>
              <a:t>categorise</a:t>
            </a:r>
            <a:r>
              <a:rPr lang="en-US" altLang="en-US" dirty="0" smtClean="0">
                <a:latin typeface="Arial" panose="020B0604020202020204" pitchFamily="34" charset="0"/>
              </a:rPr>
              <a:t> gene products. During my talk today I’m going to explain about the uses of GO and give a more detailed explanation of the </a:t>
            </a:r>
            <a:r>
              <a:rPr lang="en-US" altLang="en-US" dirty="0" err="1" smtClean="0">
                <a:latin typeface="Arial" panose="020B0604020202020204" pitchFamily="34" charset="0"/>
              </a:rPr>
              <a:t>ontolgoies</a:t>
            </a:r>
            <a:r>
              <a:rPr lang="en-US" altLang="en-US" dirty="0" smtClean="0">
                <a:latin typeface="Arial" panose="020B0604020202020204" pitchFamily="34" charset="0"/>
              </a:rPr>
              <a:t> and of the system of annotation. Then Harold </a:t>
            </a:r>
            <a:r>
              <a:rPr lang="en-US" altLang="en-US" dirty="0" err="1" smtClean="0">
                <a:latin typeface="Arial" panose="020B0604020202020204" pitchFamily="34" charset="0"/>
              </a:rPr>
              <a:t>Drabkin</a:t>
            </a:r>
            <a:r>
              <a:rPr lang="en-US" altLang="en-US" dirty="0" smtClean="0">
                <a:latin typeface="Arial" panose="020B0604020202020204" pitchFamily="34" charset="0"/>
              </a:rPr>
              <a:t> is going to talk in more detail about annotation and about how you can submit annotations of your own gene products of interest.</a:t>
            </a:r>
          </a:p>
        </p:txBody>
      </p:sp>
    </p:spTree>
    <p:extLst>
      <p:ext uri="{BB962C8B-B14F-4D97-AF65-F5344CB8AC3E}">
        <p14:creationId xmlns:p14="http://schemas.microsoft.com/office/powerpoint/2010/main" val="138155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12520F-B83D-4C8F-83FC-E8FA32BB4AD6}" type="slidenum">
              <a:rPr lang="en-US" altLang="en-US" smtClean="0">
                <a:solidFill>
                  <a:srgbClr val="000000"/>
                </a:solidFill>
                <a:latin typeface="Arial" panose="020B0604020202020204" pitchFamily="34" charset="0"/>
              </a:rPr>
              <a:pPr>
                <a:spcBef>
                  <a:spcPct val="0"/>
                </a:spcBef>
              </a:pPr>
              <a:t>18</a:t>
            </a:fld>
            <a:endParaRPr lang="en-US" altLang="en-US" smtClean="0">
              <a:solidFill>
                <a:srgbClr val="000000"/>
              </a:solidFill>
              <a:latin typeface="Arial" panose="020B0604020202020204" pitchFamily="34"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2527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01675" indent="-269875">
              <a:spcBef>
                <a:spcPct val="30000"/>
              </a:spcBef>
              <a:defRPr sz="1200">
                <a:solidFill>
                  <a:schemeClr val="tx1"/>
                </a:solidFill>
                <a:latin typeface="Calibri" panose="020F0502020204030204" pitchFamily="34" charset="0"/>
              </a:defRPr>
            </a:lvl2pPr>
            <a:lvl3pPr marL="1081088" indent="-215900">
              <a:spcBef>
                <a:spcPct val="30000"/>
              </a:spcBef>
              <a:defRPr sz="1200">
                <a:solidFill>
                  <a:schemeClr val="tx1"/>
                </a:solidFill>
                <a:latin typeface="Calibri" panose="020F0502020204030204" pitchFamily="34" charset="0"/>
              </a:defRPr>
            </a:lvl3pPr>
            <a:lvl4pPr marL="1512888" indent="-215900">
              <a:spcBef>
                <a:spcPct val="30000"/>
              </a:spcBef>
              <a:defRPr sz="1200">
                <a:solidFill>
                  <a:schemeClr val="tx1"/>
                </a:solidFill>
                <a:latin typeface="Calibri" panose="020F0502020204030204" pitchFamily="34" charset="0"/>
              </a:defRPr>
            </a:lvl4pPr>
            <a:lvl5pPr marL="1944688" indent="-215900">
              <a:spcBef>
                <a:spcPct val="30000"/>
              </a:spcBef>
              <a:defRPr sz="1200">
                <a:solidFill>
                  <a:schemeClr val="tx1"/>
                </a:solidFill>
                <a:latin typeface="Calibri" panose="020F0502020204030204" pitchFamily="34" charset="0"/>
              </a:defRPr>
            </a:lvl5pPr>
            <a:lvl6pPr marL="2401888" indent="-215900" eaLnBrk="0" fontAlgn="base" hangingPunct="0">
              <a:spcBef>
                <a:spcPct val="30000"/>
              </a:spcBef>
              <a:spcAft>
                <a:spcPct val="0"/>
              </a:spcAft>
              <a:defRPr sz="1200">
                <a:solidFill>
                  <a:schemeClr val="tx1"/>
                </a:solidFill>
                <a:latin typeface="Calibri" panose="020F0502020204030204" pitchFamily="34" charset="0"/>
              </a:defRPr>
            </a:lvl6pPr>
            <a:lvl7pPr marL="2859088" indent="-215900" eaLnBrk="0" fontAlgn="base" hangingPunct="0">
              <a:spcBef>
                <a:spcPct val="30000"/>
              </a:spcBef>
              <a:spcAft>
                <a:spcPct val="0"/>
              </a:spcAft>
              <a:defRPr sz="1200">
                <a:solidFill>
                  <a:schemeClr val="tx1"/>
                </a:solidFill>
                <a:latin typeface="Calibri" panose="020F0502020204030204" pitchFamily="34" charset="0"/>
              </a:defRPr>
            </a:lvl7pPr>
            <a:lvl8pPr marL="3316288" indent="-215900" eaLnBrk="0" fontAlgn="base" hangingPunct="0">
              <a:spcBef>
                <a:spcPct val="30000"/>
              </a:spcBef>
              <a:spcAft>
                <a:spcPct val="0"/>
              </a:spcAft>
              <a:defRPr sz="1200">
                <a:solidFill>
                  <a:schemeClr val="tx1"/>
                </a:solidFill>
                <a:latin typeface="Calibri" panose="020F0502020204030204" pitchFamily="34" charset="0"/>
              </a:defRPr>
            </a:lvl8pPr>
            <a:lvl9pPr marL="3773488" indent="-2159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B63CDA-E960-4F00-B231-C97D8A798084}" type="slidenum">
              <a:rPr lang="en-US" altLang="en-US" smtClean="0">
                <a:solidFill>
                  <a:srgbClr val="000000"/>
                </a:solidFill>
                <a:latin typeface="Arial" panose="020B0604020202020204" pitchFamily="34" charset="0"/>
              </a:rPr>
              <a:pPr>
                <a:spcBef>
                  <a:spcPct val="0"/>
                </a:spcBef>
              </a:pPr>
              <a:t>19</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16920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hlinkClick r:id="rId3"/>
              </a:rPr>
              <a:t>http://cegis.usgs.gov/ontology.html</a:t>
            </a:r>
            <a:endParaRPr lang="en-US" altLang="en-US" smtClean="0">
              <a:latin typeface="Arial" panose="020B0604020202020204" pitchFamily="34" charset="0"/>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01675" indent="-269875">
              <a:spcBef>
                <a:spcPct val="30000"/>
              </a:spcBef>
              <a:defRPr sz="1200">
                <a:solidFill>
                  <a:schemeClr val="tx1"/>
                </a:solidFill>
                <a:latin typeface="Calibri" panose="020F0502020204030204" pitchFamily="34" charset="0"/>
              </a:defRPr>
            </a:lvl2pPr>
            <a:lvl3pPr marL="1081088" indent="-215900">
              <a:spcBef>
                <a:spcPct val="30000"/>
              </a:spcBef>
              <a:defRPr sz="1200">
                <a:solidFill>
                  <a:schemeClr val="tx1"/>
                </a:solidFill>
                <a:latin typeface="Calibri" panose="020F0502020204030204" pitchFamily="34" charset="0"/>
              </a:defRPr>
            </a:lvl3pPr>
            <a:lvl4pPr marL="1512888" indent="-215900">
              <a:spcBef>
                <a:spcPct val="30000"/>
              </a:spcBef>
              <a:defRPr sz="1200">
                <a:solidFill>
                  <a:schemeClr val="tx1"/>
                </a:solidFill>
                <a:latin typeface="Calibri" panose="020F0502020204030204" pitchFamily="34" charset="0"/>
              </a:defRPr>
            </a:lvl4pPr>
            <a:lvl5pPr marL="1944688" indent="-215900">
              <a:spcBef>
                <a:spcPct val="30000"/>
              </a:spcBef>
              <a:defRPr sz="1200">
                <a:solidFill>
                  <a:schemeClr val="tx1"/>
                </a:solidFill>
                <a:latin typeface="Calibri" panose="020F0502020204030204" pitchFamily="34" charset="0"/>
              </a:defRPr>
            </a:lvl5pPr>
            <a:lvl6pPr marL="2401888" indent="-215900" eaLnBrk="0" fontAlgn="base" hangingPunct="0">
              <a:spcBef>
                <a:spcPct val="30000"/>
              </a:spcBef>
              <a:spcAft>
                <a:spcPct val="0"/>
              </a:spcAft>
              <a:defRPr sz="1200">
                <a:solidFill>
                  <a:schemeClr val="tx1"/>
                </a:solidFill>
                <a:latin typeface="Calibri" panose="020F0502020204030204" pitchFamily="34" charset="0"/>
              </a:defRPr>
            </a:lvl6pPr>
            <a:lvl7pPr marL="2859088" indent="-215900" eaLnBrk="0" fontAlgn="base" hangingPunct="0">
              <a:spcBef>
                <a:spcPct val="30000"/>
              </a:spcBef>
              <a:spcAft>
                <a:spcPct val="0"/>
              </a:spcAft>
              <a:defRPr sz="1200">
                <a:solidFill>
                  <a:schemeClr val="tx1"/>
                </a:solidFill>
                <a:latin typeface="Calibri" panose="020F0502020204030204" pitchFamily="34" charset="0"/>
              </a:defRPr>
            </a:lvl7pPr>
            <a:lvl8pPr marL="3316288" indent="-215900" eaLnBrk="0" fontAlgn="base" hangingPunct="0">
              <a:spcBef>
                <a:spcPct val="30000"/>
              </a:spcBef>
              <a:spcAft>
                <a:spcPct val="0"/>
              </a:spcAft>
              <a:defRPr sz="1200">
                <a:solidFill>
                  <a:schemeClr val="tx1"/>
                </a:solidFill>
                <a:latin typeface="Calibri" panose="020F0502020204030204" pitchFamily="34" charset="0"/>
              </a:defRPr>
            </a:lvl8pPr>
            <a:lvl9pPr marL="3773488" indent="-2159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343C10-4E7F-4453-B5B4-843D47357AFE}" type="slidenum">
              <a:rPr lang="en-US" altLang="en-US" smtClean="0">
                <a:solidFill>
                  <a:srgbClr val="000000"/>
                </a:solidFill>
                <a:latin typeface="Arial" panose="020B0604020202020204" pitchFamily="34" charset="0"/>
              </a:rPr>
              <a:pPr>
                <a:spcBef>
                  <a:spcPct val="0"/>
                </a:spcBef>
              </a:pPr>
              <a:t>21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55819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7ECE57-6871-4FBE-BACA-C804E4A266D9}"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277061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ECE57-6871-4FBE-BACA-C804E4A266D9}"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24054020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6" name="Slide Number Placeholder 5"/>
          <p:cNvSpPr>
            <a:spLocks noGrp="1"/>
          </p:cNvSpPr>
          <p:nvPr>
            <p:ph type="sldNum" sz="quarter" idx="11"/>
          </p:nvPr>
        </p:nvSpPr>
        <p:spPr/>
        <p:txBody>
          <a:bodyPr/>
          <a:lstStyle>
            <a:lvl1pPr>
              <a:defRPr/>
            </a:lvl1pPr>
          </a:lstStyle>
          <a:p>
            <a:fld id="{B5E2B91B-081F-4216-AA10-7308B81EC9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13174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5" name="Slide Number Placeholder 4"/>
          <p:cNvSpPr>
            <a:spLocks noGrp="1"/>
          </p:cNvSpPr>
          <p:nvPr>
            <p:ph type="sldNum" sz="quarter" idx="11"/>
          </p:nvPr>
        </p:nvSpPr>
        <p:spPr/>
        <p:txBody>
          <a:bodyPr/>
          <a:lstStyle>
            <a:lvl1pPr>
              <a:defRPr/>
            </a:lvl1pPr>
          </a:lstStyle>
          <a:p>
            <a:fld id="{18097E3D-95CE-4A88-B294-E33687BD66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13553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5" name="Slide Number Placeholder 4"/>
          <p:cNvSpPr>
            <a:spLocks noGrp="1"/>
          </p:cNvSpPr>
          <p:nvPr>
            <p:ph type="sldNum" sz="quarter" idx="11"/>
          </p:nvPr>
        </p:nvSpPr>
        <p:spPr/>
        <p:txBody>
          <a:bodyPr/>
          <a:lstStyle>
            <a:lvl1pPr>
              <a:defRPr/>
            </a:lvl1pPr>
          </a:lstStyle>
          <a:p>
            <a:fld id="{B9A79BA0-0529-4603-BA46-7A26D25188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55115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 y="6400801"/>
            <a:ext cx="7416800" cy="320675"/>
          </a:xfrm>
        </p:spPr>
        <p:txBody>
          <a:bodyPr/>
          <a:lstStyle>
            <a:lvl1pPr>
              <a:defRPr/>
            </a:lvl1pPr>
          </a:lstStyle>
          <a:p>
            <a:r>
              <a:rPr lang="en-US" altLang="en-US">
                <a:solidFill>
                  <a:srgbClr val="000000"/>
                </a:solidFill>
              </a:rPr>
              <a:t>http:// ifomis.de</a:t>
            </a:r>
          </a:p>
        </p:txBody>
      </p:sp>
      <p:sp>
        <p:nvSpPr>
          <p:cNvPr id="6" name="Slide Number Placeholder 5"/>
          <p:cNvSpPr>
            <a:spLocks noGrp="1"/>
          </p:cNvSpPr>
          <p:nvPr>
            <p:ph type="sldNum" sz="quarter" idx="11"/>
          </p:nvPr>
        </p:nvSpPr>
        <p:spPr>
          <a:xfrm>
            <a:off x="8737600" y="6400801"/>
            <a:ext cx="2844800" cy="320675"/>
          </a:xfrm>
        </p:spPr>
        <p:txBody>
          <a:bodyPr/>
          <a:lstStyle>
            <a:lvl1pPr>
              <a:defRPr/>
            </a:lvl1pPr>
          </a:lstStyle>
          <a:p>
            <a:fld id="{13A98F4D-40D4-40CB-9F0F-A0C6C799B1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47865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A7D37B8-B421-42F5-82EC-13CFA068C815}" type="datetimeFigureOut">
              <a:rPr lang="en-US"/>
              <a:pPr>
                <a:defRPr/>
              </a:pPr>
              <a:t>4/8/2017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AB01E8A7-A6E9-4C81-8E50-9B7B7E1BFBF8}" type="slidenum">
              <a:rPr lang="en-US" altLang="en-US"/>
              <a:pPr>
                <a:defRPr/>
              </a:pPr>
              <a:t>‹#›</a:t>
            </a:fld>
            <a:endParaRPr lang="en-US" altLang="en-US"/>
          </a:p>
        </p:txBody>
      </p:sp>
    </p:spTree>
    <p:extLst>
      <p:ext uri="{BB962C8B-B14F-4D97-AF65-F5344CB8AC3E}">
        <p14:creationId xmlns:p14="http://schemas.microsoft.com/office/powerpoint/2010/main" val="1242093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91E1CCB-2D76-45B8-AEF4-DEAD01A35C73}" type="datetimeFigureOut">
              <a:rPr lang="en-US"/>
              <a:pPr>
                <a:defRPr/>
              </a:pPr>
              <a:t>4/8/2017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06253FB-415A-43E4-8912-D4D3E63CD2A0}" type="slidenum">
              <a:rPr lang="en-US" altLang="en-US"/>
              <a:pPr>
                <a:defRPr/>
              </a:pPr>
              <a:t>‹#›</a:t>
            </a:fld>
            <a:endParaRPr lang="en-US" altLang="en-US"/>
          </a:p>
        </p:txBody>
      </p:sp>
    </p:spTree>
    <p:extLst>
      <p:ext uri="{BB962C8B-B14F-4D97-AF65-F5344CB8AC3E}">
        <p14:creationId xmlns:p14="http://schemas.microsoft.com/office/powerpoint/2010/main" val="25910976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02BAFB1-AAD1-4C10-BACB-8099FE67C552}" type="datetimeFigureOut">
              <a:rPr lang="en-US"/>
              <a:pPr>
                <a:defRPr/>
              </a:pPr>
              <a:t>4/8/2017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7036196E-2189-4204-B286-3350AE659799}" type="slidenum">
              <a:rPr lang="en-US" altLang="en-US"/>
              <a:pPr>
                <a:defRPr/>
              </a:pPr>
              <a:t>‹#›</a:t>
            </a:fld>
            <a:endParaRPr lang="en-US" altLang="en-US"/>
          </a:p>
        </p:txBody>
      </p:sp>
    </p:spTree>
    <p:extLst>
      <p:ext uri="{BB962C8B-B14F-4D97-AF65-F5344CB8AC3E}">
        <p14:creationId xmlns:p14="http://schemas.microsoft.com/office/powerpoint/2010/main" val="18943117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18509F3-99D8-4D92-8374-6BF1D87CA5F9}" type="datetimeFigureOut">
              <a:rPr lang="en-US"/>
              <a:pPr>
                <a:defRPr/>
              </a:pPr>
              <a:t>4/8/2017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FFBC9785-9E41-4635-A240-A44253E1C763}" type="slidenum">
              <a:rPr lang="en-US" altLang="en-US"/>
              <a:pPr>
                <a:defRPr/>
              </a:pPr>
              <a:t>‹#›</a:t>
            </a:fld>
            <a:endParaRPr lang="en-US" altLang="en-US"/>
          </a:p>
        </p:txBody>
      </p:sp>
    </p:spTree>
    <p:extLst>
      <p:ext uri="{BB962C8B-B14F-4D97-AF65-F5344CB8AC3E}">
        <p14:creationId xmlns:p14="http://schemas.microsoft.com/office/powerpoint/2010/main" val="29171680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E6A1A8A-B69B-4E61-A578-95BBDCB83E97}" type="datetimeFigureOut">
              <a:rPr lang="en-US"/>
              <a:pPr>
                <a:defRPr/>
              </a:pPr>
              <a:t>4/8/2017</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F39C4DEC-3C7F-4FC7-BEAC-EED2B5A8A911}" type="slidenum">
              <a:rPr lang="en-US" altLang="en-US"/>
              <a:pPr>
                <a:defRPr/>
              </a:pPr>
              <a:t>‹#›</a:t>
            </a:fld>
            <a:endParaRPr lang="en-US" altLang="en-US"/>
          </a:p>
        </p:txBody>
      </p:sp>
    </p:spTree>
    <p:extLst>
      <p:ext uri="{BB962C8B-B14F-4D97-AF65-F5344CB8AC3E}">
        <p14:creationId xmlns:p14="http://schemas.microsoft.com/office/powerpoint/2010/main" val="9595765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56A4271-113E-4FD6-AD2B-79C6D03E6AA6}" type="datetimeFigureOut">
              <a:rPr lang="en-US"/>
              <a:pPr>
                <a:defRPr/>
              </a:pPr>
              <a:t>4/8/2017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A5E77E83-72D1-44ED-95AB-7D27444F3AA9}" type="slidenum">
              <a:rPr lang="en-US" altLang="en-US"/>
              <a:pPr>
                <a:defRPr/>
              </a:pPr>
              <a:t>‹#›</a:t>
            </a:fld>
            <a:endParaRPr lang="en-US" altLang="en-US"/>
          </a:p>
        </p:txBody>
      </p:sp>
    </p:spTree>
    <p:extLst>
      <p:ext uri="{BB962C8B-B14F-4D97-AF65-F5344CB8AC3E}">
        <p14:creationId xmlns:p14="http://schemas.microsoft.com/office/powerpoint/2010/main" val="136373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ECE57-6871-4FBE-BACA-C804E4A266D9}"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10382747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C5ABECA-4093-4EB5-A90C-91E4A381F427}" type="datetimeFigureOut">
              <a:rPr lang="en-US"/>
              <a:pPr>
                <a:defRPr/>
              </a:pPr>
              <a:t>4/8/2017</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1B9EFAFA-F061-4134-BBEA-FA435EB3CE69}" type="slidenum">
              <a:rPr lang="en-US" altLang="en-US"/>
              <a:pPr>
                <a:defRPr/>
              </a:pPr>
              <a:t>‹#›</a:t>
            </a:fld>
            <a:endParaRPr lang="en-US" altLang="en-US"/>
          </a:p>
        </p:txBody>
      </p:sp>
    </p:spTree>
    <p:extLst>
      <p:ext uri="{BB962C8B-B14F-4D97-AF65-F5344CB8AC3E}">
        <p14:creationId xmlns:p14="http://schemas.microsoft.com/office/powerpoint/2010/main" val="1972258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BEA0C00-8A1B-464B-9A13-D3D922B29E24}" type="datetimeFigureOut">
              <a:rPr lang="en-US"/>
              <a:pPr>
                <a:defRPr/>
              </a:pPr>
              <a:t>4/8/2017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7F3BCD0D-1490-4214-963A-083BC1969EDB}" type="slidenum">
              <a:rPr lang="en-US" altLang="en-US"/>
              <a:pPr>
                <a:defRPr/>
              </a:pPr>
              <a:t>‹#›</a:t>
            </a:fld>
            <a:endParaRPr lang="en-US" altLang="en-US"/>
          </a:p>
        </p:txBody>
      </p:sp>
    </p:spTree>
    <p:extLst>
      <p:ext uri="{BB962C8B-B14F-4D97-AF65-F5344CB8AC3E}">
        <p14:creationId xmlns:p14="http://schemas.microsoft.com/office/powerpoint/2010/main" val="38891285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62ABFBD-C415-4B48-BD06-D3E04659F525}" type="datetimeFigureOut">
              <a:rPr lang="en-US"/>
              <a:pPr>
                <a:defRPr/>
              </a:pPr>
              <a:t>4/8/2017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A0C945EC-AF3A-4CE9-A030-49B4533BE249}" type="slidenum">
              <a:rPr lang="en-US" altLang="en-US"/>
              <a:pPr>
                <a:defRPr/>
              </a:pPr>
              <a:t>‹#›</a:t>
            </a:fld>
            <a:endParaRPr lang="en-US" altLang="en-US"/>
          </a:p>
        </p:txBody>
      </p:sp>
    </p:spTree>
    <p:extLst>
      <p:ext uri="{BB962C8B-B14F-4D97-AF65-F5344CB8AC3E}">
        <p14:creationId xmlns:p14="http://schemas.microsoft.com/office/powerpoint/2010/main" val="10234803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D22B84E-640C-4AF6-B32A-2A0AF434AD9D}" type="datetimeFigureOut">
              <a:rPr lang="en-US"/>
              <a:pPr>
                <a:defRPr/>
              </a:pPr>
              <a:t>4/8/2017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9F3D1BA-2243-46E2-A1EA-818B2560A5F9}" type="slidenum">
              <a:rPr lang="en-US" altLang="en-US"/>
              <a:pPr>
                <a:defRPr/>
              </a:pPr>
              <a:t>‹#›</a:t>
            </a:fld>
            <a:endParaRPr lang="en-US" altLang="en-US"/>
          </a:p>
        </p:txBody>
      </p:sp>
    </p:spTree>
    <p:extLst>
      <p:ext uri="{BB962C8B-B14F-4D97-AF65-F5344CB8AC3E}">
        <p14:creationId xmlns:p14="http://schemas.microsoft.com/office/powerpoint/2010/main" val="34571595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1E8CD1B-4B06-480A-AC1E-2B1F63610BC3}" type="datetimeFigureOut">
              <a:rPr lang="en-US"/>
              <a:pPr>
                <a:defRPr/>
              </a:pPr>
              <a:t>4/8/2017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71026AAB-1D1F-4844-A66A-8789725D0B3E}" type="slidenum">
              <a:rPr lang="en-US" altLang="en-US"/>
              <a:pPr>
                <a:defRPr/>
              </a:pPr>
              <a:t>‹#›</a:t>
            </a:fld>
            <a:endParaRPr lang="en-US" altLang="en-US"/>
          </a:p>
        </p:txBody>
      </p:sp>
    </p:spTree>
    <p:extLst>
      <p:ext uri="{BB962C8B-B14F-4D97-AF65-F5344CB8AC3E}">
        <p14:creationId xmlns:p14="http://schemas.microsoft.com/office/powerpoint/2010/main" val="29647818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25CFF-4F59-41FE-8866-4FEC7E69F2FF}"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5564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92162"/>
          </a:xfrm>
        </p:spPr>
        <p:txBody>
          <a:bodyPr/>
          <a:lstStyle>
            <a:lvl1pPr>
              <a:defRPr>
                <a:solidFill>
                  <a:schemeClr val="accent2"/>
                </a:solidFill>
              </a:defRPr>
            </a:lvl1pPr>
          </a:lstStyle>
          <a:p>
            <a:r>
              <a:rPr lang="en-US" smtClean="0"/>
              <a:t>Click to edit Master title style</a:t>
            </a:r>
            <a:endParaRPr lang="en-US"/>
          </a:p>
        </p:txBody>
      </p:sp>
      <p:sp>
        <p:nvSpPr>
          <p:cNvPr id="3" name="Content Placeholder 2"/>
          <p:cNvSpPr>
            <a:spLocks noGrp="1"/>
          </p:cNvSpPr>
          <p:nvPr>
            <p:ph idx="1"/>
          </p:nvPr>
        </p:nvSpPr>
        <p:spPr>
          <a:xfrm>
            <a:off x="609600" y="1066800"/>
            <a:ext cx="10972800" cy="53340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userDrawn="1"/>
        </p:nvSpPr>
        <p:spPr>
          <a:xfrm>
            <a:off x="304800" y="152400"/>
            <a:ext cx="4064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solidFill>
                <a:prstClr val="white"/>
              </a:solidFill>
            </a:endParaRPr>
          </a:p>
        </p:txBody>
      </p:sp>
      <p:sp>
        <p:nvSpPr>
          <p:cNvPr id="8" name="Oval 7"/>
          <p:cNvSpPr/>
          <p:nvPr userDrawn="1"/>
        </p:nvSpPr>
        <p:spPr>
          <a:xfrm>
            <a:off x="508000" y="304800"/>
            <a:ext cx="4064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solidFill>
                <a:prstClr val="white"/>
              </a:solidFill>
            </a:endParaRPr>
          </a:p>
        </p:txBody>
      </p:sp>
      <p:sp>
        <p:nvSpPr>
          <p:cNvPr id="9" name="Oval 8"/>
          <p:cNvSpPr/>
          <p:nvPr userDrawn="1"/>
        </p:nvSpPr>
        <p:spPr>
          <a:xfrm>
            <a:off x="406400" y="457200"/>
            <a:ext cx="4064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solidFill>
                <a:prstClr val="white"/>
              </a:solidFill>
            </a:endParaRPr>
          </a:p>
        </p:txBody>
      </p:sp>
      <p:sp>
        <p:nvSpPr>
          <p:cNvPr id="10" name="Oval 9"/>
          <p:cNvSpPr/>
          <p:nvPr userDrawn="1"/>
        </p:nvSpPr>
        <p:spPr>
          <a:xfrm>
            <a:off x="203200" y="304800"/>
            <a:ext cx="4064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solidFill>
                <a:prstClr val="white"/>
              </a:solidFill>
            </a:endParaRPr>
          </a:p>
        </p:txBody>
      </p:sp>
      <p:pic>
        <p:nvPicPr>
          <p:cNvPr id="11" name="Picture 10" descr="caffeine.png"/>
          <p:cNvPicPr>
            <a:picLocks noChangeAspect="1"/>
          </p:cNvPicPr>
          <p:nvPr userDrawn="1"/>
        </p:nvPicPr>
        <p:blipFill>
          <a:blip r:embed="rId2" cstate="print"/>
          <a:stretch>
            <a:fillRect/>
          </a:stretch>
        </p:blipFill>
        <p:spPr>
          <a:xfrm>
            <a:off x="304800" y="381000"/>
            <a:ext cx="900261" cy="590550"/>
          </a:xfrm>
          <a:prstGeom prst="rect">
            <a:avLst/>
          </a:prstGeom>
        </p:spPr>
      </p:pic>
      <p:cxnSp>
        <p:nvCxnSpPr>
          <p:cNvPr id="12" name="Straight Connector 11"/>
          <p:cNvCxnSpPr/>
          <p:nvPr userDrawn="1"/>
        </p:nvCxnSpPr>
        <p:spPr>
          <a:xfrm>
            <a:off x="406400" y="6461125"/>
            <a:ext cx="11379200" cy="0"/>
          </a:xfrm>
          <a:prstGeom prst="line">
            <a:avLst/>
          </a:prstGeom>
          <a:ln w="12700"/>
          <a:effectLst>
            <a:outerShdw blurRad="152400" dist="317500" dir="5400000" sx="90000" sy="90000" rotWithShape="0">
              <a:prstClr val="black">
                <a:alpha val="15000"/>
              </a:prstClr>
            </a:outerShdw>
          </a:effectLst>
        </p:spPr>
        <p:style>
          <a:lnRef idx="1">
            <a:schemeClr val="accent2"/>
          </a:lnRef>
          <a:fillRef idx="0">
            <a:schemeClr val="accent2"/>
          </a:fillRef>
          <a:effectRef idx="0">
            <a:schemeClr val="accent2"/>
          </a:effectRef>
          <a:fontRef idx="minor">
            <a:schemeClr val="tx1"/>
          </a:fontRef>
        </p:style>
      </p:cxnSp>
      <p:sp>
        <p:nvSpPr>
          <p:cNvPr id="4" name="Date Placeholder 3"/>
          <p:cNvSpPr>
            <a:spLocks noGrp="1"/>
          </p:cNvSpPr>
          <p:nvPr>
            <p:ph type="dt" sz="half" idx="10"/>
          </p:nvPr>
        </p:nvSpPr>
        <p:spPr>
          <a:xfrm>
            <a:off x="609600" y="6537326"/>
            <a:ext cx="2844800" cy="244475"/>
          </a:xfrm>
        </p:spPr>
        <p:txBody>
          <a:bodyPr/>
          <a:lstStyle>
            <a:lvl1pPr>
              <a:defRPr>
                <a:solidFill>
                  <a:schemeClr val="accent2"/>
                </a:solidFill>
              </a:defRPr>
            </a:lvl1pPr>
          </a:lstStyle>
          <a:p>
            <a:fld id="{034EBB3F-9AD7-49B0-9F36-DB76D84A71ED}" type="datetime2">
              <a:rPr lang="en-US" smtClean="0">
                <a:solidFill>
                  <a:srgbClr val="C0504D"/>
                </a:solidFill>
              </a:rPr>
              <a:pPr/>
              <a:t>Saturday, April 08, 2017</a:t>
            </a:fld>
            <a:endParaRPr lang="en-US" dirty="0">
              <a:solidFill>
                <a:srgbClr val="C0504D"/>
              </a:solidFill>
            </a:endParaRPr>
          </a:p>
        </p:txBody>
      </p:sp>
      <p:sp>
        <p:nvSpPr>
          <p:cNvPr id="6" name="Slide Number Placeholder 5"/>
          <p:cNvSpPr>
            <a:spLocks noGrp="1"/>
          </p:cNvSpPr>
          <p:nvPr>
            <p:ph type="sldNum" sz="quarter" idx="12"/>
          </p:nvPr>
        </p:nvSpPr>
        <p:spPr>
          <a:xfrm>
            <a:off x="8737600" y="6537326"/>
            <a:ext cx="2844800" cy="244475"/>
          </a:xfrm>
        </p:spPr>
        <p:txBody>
          <a:bodyPr/>
          <a:lstStyle>
            <a:lvl1pPr>
              <a:defRPr>
                <a:solidFill>
                  <a:schemeClr val="accent2"/>
                </a:solidFill>
              </a:defRPr>
            </a:lvl1pPr>
          </a:lstStyle>
          <a:p>
            <a:fld id="{B6F15528-21DE-4FAA-801E-634DDDAF4B2B}" type="slidenum">
              <a:rPr lang="en-US" smtClean="0">
                <a:solidFill>
                  <a:srgbClr val="C0504D"/>
                </a:solidFill>
              </a:rPr>
              <a:pPr/>
              <a:t>‹#›</a:t>
            </a:fld>
            <a:endParaRPr lang="en-US" dirty="0">
              <a:solidFill>
                <a:srgbClr val="C0504D"/>
              </a:solidFill>
            </a:endParaRPr>
          </a:p>
        </p:txBody>
      </p:sp>
      <p:sp>
        <p:nvSpPr>
          <p:cNvPr id="13" name="Footer Placeholder 5"/>
          <p:cNvSpPr>
            <a:spLocks noGrp="1"/>
          </p:cNvSpPr>
          <p:nvPr>
            <p:ph type="ftr" sz="quarter" idx="3"/>
          </p:nvPr>
        </p:nvSpPr>
        <p:spPr>
          <a:xfrm>
            <a:off x="3352800" y="6477001"/>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35118608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F0CD9-1926-408F-AB0E-A78104724B76}"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39600012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84FD03-B4EE-48C3-8D4B-9819341563A5}" type="datetime2">
              <a:rPr lang="en-US" smtClean="0">
                <a:solidFill>
                  <a:prstClr val="black">
                    <a:tint val="75000"/>
                  </a:prstClr>
                </a:solidFill>
              </a:rPr>
              <a:pPr/>
              <a:t>Saturday, April 08, 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37732438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8DDD16-33D0-452D-AE8A-51FE357B73E5}" type="datetime2">
              <a:rPr lang="en-US" smtClean="0">
                <a:solidFill>
                  <a:prstClr val="black">
                    <a:tint val="75000"/>
                  </a:prstClr>
                </a:solidFill>
              </a:rPr>
              <a:pPr/>
              <a:t>Saturday, April 08, 2017</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1" name="Footer Placeholder 5"/>
          <p:cNvSpPr>
            <a:spLocks noGrp="1"/>
          </p:cNvSpPr>
          <p:nvPr>
            <p:ph type="ftr" sz="quarter" idx="1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30336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88118F-DDDB-45D7-A64F-5BA15F5DF837}"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4297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F86FC3-5AC0-4E7C-81EA-DC0F6F482432}" type="datetime2">
              <a:rPr lang="en-US" smtClean="0">
                <a:solidFill>
                  <a:prstClr val="black">
                    <a:tint val="75000"/>
                  </a:prstClr>
                </a:solidFill>
              </a:rPr>
              <a:pPr/>
              <a:t>Saturday, April 08, 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1985554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6ADCB-5CA4-4495-820A-F0ABEC6D7E34}" type="datetime2">
              <a:rPr lang="en-US" smtClean="0">
                <a:solidFill>
                  <a:prstClr val="black">
                    <a:tint val="75000"/>
                  </a:prstClr>
                </a:solidFill>
              </a:rPr>
              <a:pPr/>
              <a:t>Saturday, April 08, 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2875049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E92DE-1272-4950-ABE0-097E78ACE009}" type="datetime2">
              <a:rPr lang="en-US" smtClean="0">
                <a:solidFill>
                  <a:prstClr val="black">
                    <a:tint val="75000"/>
                  </a:prstClr>
                </a:solidFill>
              </a:rPr>
              <a:pPr/>
              <a:t>Saturday, April 08, 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10444541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D735F-0FC8-47BE-8E0F-48D8157E8C34}" type="datetime2">
              <a:rPr lang="en-US" smtClean="0">
                <a:solidFill>
                  <a:prstClr val="black">
                    <a:tint val="75000"/>
                  </a:prstClr>
                </a:solidFill>
              </a:rPr>
              <a:pPr/>
              <a:t>Saturday, April 08, 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34929231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7BDB7-97F8-46B2-9F93-F97AF6FFA7E1}"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2307473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BAA11-17B5-4994-A66E-E40EB3291545}"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27524352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39" indent="0" algn="ctr">
              <a:buNone/>
              <a:defRPr sz="2000"/>
            </a:lvl2pPr>
            <a:lvl3pPr marL="914079" indent="0" algn="ctr">
              <a:buNone/>
              <a:defRPr sz="1800"/>
            </a:lvl3pPr>
            <a:lvl4pPr marL="1371119" indent="0" algn="ctr">
              <a:buNone/>
              <a:defRPr sz="1600"/>
            </a:lvl4pPr>
            <a:lvl5pPr marL="1828159" indent="0" algn="ctr">
              <a:buNone/>
              <a:defRPr sz="1600"/>
            </a:lvl5pPr>
            <a:lvl6pPr marL="2285199" indent="0" algn="ctr">
              <a:buNone/>
              <a:defRPr sz="1600"/>
            </a:lvl6pPr>
            <a:lvl7pPr marL="2742237" indent="0" algn="ctr">
              <a:buNone/>
              <a:defRPr sz="1600"/>
            </a:lvl7pPr>
            <a:lvl8pPr marL="3199278" indent="0" algn="ctr">
              <a:buNone/>
              <a:defRPr sz="1600"/>
            </a:lvl8pPr>
            <a:lvl9pPr marL="3656316"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387776E9-44B2-4E8E-950A-C17A67D035E2}" type="slidenum">
              <a:rPr lang="en-US" altLang="en-US"/>
              <a:pPr/>
              <a:t>‹#›</a:t>
            </a:fld>
            <a:endParaRPr lang="en-US" altLang="en-US"/>
          </a:p>
        </p:txBody>
      </p:sp>
    </p:spTree>
    <p:extLst>
      <p:ext uri="{BB962C8B-B14F-4D97-AF65-F5344CB8AC3E}">
        <p14:creationId xmlns:p14="http://schemas.microsoft.com/office/powerpoint/2010/main" val="40012550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861BD240-1BAE-4284-AF15-20558EAE5261}" type="slidenum">
              <a:rPr lang="en-US" altLang="en-US"/>
              <a:pPr/>
              <a:t>‹#›</a:t>
            </a:fld>
            <a:endParaRPr lang="en-US" altLang="en-US"/>
          </a:p>
        </p:txBody>
      </p:sp>
    </p:spTree>
    <p:extLst>
      <p:ext uri="{BB962C8B-B14F-4D97-AF65-F5344CB8AC3E}">
        <p14:creationId xmlns:p14="http://schemas.microsoft.com/office/powerpoint/2010/main" val="34137587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1"/>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solidFill>
              </a:defRPr>
            </a:lvl1pPr>
            <a:lvl2pPr marL="457039" indent="0">
              <a:buNone/>
              <a:defRPr sz="2000">
                <a:solidFill>
                  <a:schemeClr val="tx1">
                    <a:tint val="75000"/>
                  </a:schemeClr>
                </a:solidFill>
              </a:defRPr>
            </a:lvl2pPr>
            <a:lvl3pPr marL="914079" indent="0">
              <a:buNone/>
              <a:defRPr sz="1800">
                <a:solidFill>
                  <a:schemeClr val="tx1">
                    <a:tint val="75000"/>
                  </a:schemeClr>
                </a:solidFill>
              </a:defRPr>
            </a:lvl3pPr>
            <a:lvl4pPr marL="1371119" indent="0">
              <a:buNone/>
              <a:defRPr sz="1600">
                <a:solidFill>
                  <a:schemeClr val="tx1">
                    <a:tint val="75000"/>
                  </a:schemeClr>
                </a:solidFill>
              </a:defRPr>
            </a:lvl4pPr>
            <a:lvl5pPr marL="1828159" indent="0">
              <a:buNone/>
              <a:defRPr sz="1600">
                <a:solidFill>
                  <a:schemeClr val="tx1">
                    <a:tint val="75000"/>
                  </a:schemeClr>
                </a:solidFill>
              </a:defRPr>
            </a:lvl5pPr>
            <a:lvl6pPr marL="2285199" indent="0">
              <a:buNone/>
              <a:defRPr sz="1600">
                <a:solidFill>
                  <a:schemeClr val="tx1">
                    <a:tint val="75000"/>
                  </a:schemeClr>
                </a:solidFill>
              </a:defRPr>
            </a:lvl6pPr>
            <a:lvl7pPr marL="2742237" indent="0">
              <a:buNone/>
              <a:defRPr sz="1600">
                <a:solidFill>
                  <a:schemeClr val="tx1">
                    <a:tint val="75000"/>
                  </a:schemeClr>
                </a:solidFill>
              </a:defRPr>
            </a:lvl7pPr>
            <a:lvl8pPr marL="3199278" indent="0">
              <a:buNone/>
              <a:defRPr sz="1600">
                <a:solidFill>
                  <a:schemeClr val="tx1">
                    <a:tint val="75000"/>
                  </a:schemeClr>
                </a:solidFill>
              </a:defRPr>
            </a:lvl8pPr>
            <a:lvl9pPr marL="365631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9B817A83-D2B2-47C5-8E40-4F7953F192CE}" type="slidenum">
              <a:rPr lang="en-US" altLang="en-US"/>
              <a:pPr/>
              <a:t>‹#›</a:t>
            </a:fld>
            <a:endParaRPr lang="en-US" altLang="en-US"/>
          </a:p>
        </p:txBody>
      </p:sp>
    </p:spTree>
    <p:extLst>
      <p:ext uri="{BB962C8B-B14F-4D97-AF65-F5344CB8AC3E}">
        <p14:creationId xmlns:p14="http://schemas.microsoft.com/office/powerpoint/2010/main" val="27014981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16A4A4B1-DED1-4B0A-B2E4-723436AD6B7E}" type="slidenum">
              <a:rPr lang="en-US" altLang="en-US"/>
              <a:pPr/>
              <a:t>‹#›</a:t>
            </a:fld>
            <a:endParaRPr lang="en-US" altLang="en-US"/>
          </a:p>
        </p:txBody>
      </p:sp>
    </p:spTree>
    <p:extLst>
      <p:ext uri="{BB962C8B-B14F-4D97-AF65-F5344CB8AC3E}">
        <p14:creationId xmlns:p14="http://schemas.microsoft.com/office/powerpoint/2010/main" val="11282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92162"/>
          </a:xfrm>
        </p:spPr>
        <p:txBody>
          <a:bodyPr/>
          <a:lstStyle>
            <a:lvl1pPr>
              <a:defRPr>
                <a:solidFill>
                  <a:schemeClr val="accent2"/>
                </a:solidFill>
              </a:defRPr>
            </a:lvl1pPr>
          </a:lstStyle>
          <a:p>
            <a:r>
              <a:rPr lang="en-US" smtClean="0"/>
              <a:t>Click to edit Master title style</a:t>
            </a:r>
            <a:endParaRPr lang="en-US"/>
          </a:p>
        </p:txBody>
      </p:sp>
      <p:sp>
        <p:nvSpPr>
          <p:cNvPr id="3" name="Content Placeholder 2"/>
          <p:cNvSpPr>
            <a:spLocks noGrp="1"/>
          </p:cNvSpPr>
          <p:nvPr>
            <p:ph idx="1"/>
          </p:nvPr>
        </p:nvSpPr>
        <p:spPr>
          <a:xfrm>
            <a:off x="609600" y="1066800"/>
            <a:ext cx="10972800" cy="53340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userDrawn="1"/>
        </p:nvSpPr>
        <p:spPr>
          <a:xfrm>
            <a:off x="304800" y="152400"/>
            <a:ext cx="4064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solidFill>
                <a:prstClr val="white"/>
              </a:solidFill>
            </a:endParaRPr>
          </a:p>
        </p:txBody>
      </p:sp>
      <p:sp>
        <p:nvSpPr>
          <p:cNvPr id="8" name="Oval 7"/>
          <p:cNvSpPr/>
          <p:nvPr userDrawn="1"/>
        </p:nvSpPr>
        <p:spPr>
          <a:xfrm>
            <a:off x="508000" y="304800"/>
            <a:ext cx="4064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solidFill>
                <a:prstClr val="white"/>
              </a:solidFill>
            </a:endParaRPr>
          </a:p>
        </p:txBody>
      </p:sp>
      <p:sp>
        <p:nvSpPr>
          <p:cNvPr id="9" name="Oval 8"/>
          <p:cNvSpPr/>
          <p:nvPr userDrawn="1"/>
        </p:nvSpPr>
        <p:spPr>
          <a:xfrm>
            <a:off x="406400" y="457200"/>
            <a:ext cx="4064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solidFill>
                <a:prstClr val="white"/>
              </a:solidFill>
            </a:endParaRPr>
          </a:p>
        </p:txBody>
      </p:sp>
      <p:sp>
        <p:nvSpPr>
          <p:cNvPr id="10" name="Oval 9"/>
          <p:cNvSpPr/>
          <p:nvPr userDrawn="1"/>
        </p:nvSpPr>
        <p:spPr>
          <a:xfrm>
            <a:off x="203200" y="304800"/>
            <a:ext cx="406400" cy="22860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solidFill>
                <a:prstClr val="white"/>
              </a:solidFill>
            </a:endParaRPr>
          </a:p>
        </p:txBody>
      </p:sp>
      <p:pic>
        <p:nvPicPr>
          <p:cNvPr id="11" name="Picture 10" descr="caffe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81000"/>
            <a:ext cx="900261" cy="590550"/>
          </a:xfrm>
          <a:prstGeom prst="rect">
            <a:avLst/>
          </a:prstGeom>
        </p:spPr>
      </p:pic>
      <p:cxnSp>
        <p:nvCxnSpPr>
          <p:cNvPr id="12" name="Straight Connector 11"/>
          <p:cNvCxnSpPr/>
          <p:nvPr userDrawn="1"/>
        </p:nvCxnSpPr>
        <p:spPr>
          <a:xfrm>
            <a:off x="406400" y="6461125"/>
            <a:ext cx="11379200" cy="0"/>
          </a:xfrm>
          <a:prstGeom prst="line">
            <a:avLst/>
          </a:prstGeom>
          <a:ln w="12700"/>
          <a:effectLst>
            <a:outerShdw blurRad="152400" dist="317500" dir="5400000" sx="90000" sy="90000" rotWithShape="0">
              <a:prstClr val="black">
                <a:alpha val="15000"/>
              </a:prstClr>
            </a:outerShdw>
          </a:effectLst>
        </p:spPr>
        <p:style>
          <a:lnRef idx="1">
            <a:schemeClr val="accent2"/>
          </a:lnRef>
          <a:fillRef idx="0">
            <a:schemeClr val="accent2"/>
          </a:fillRef>
          <a:effectRef idx="0">
            <a:schemeClr val="accent2"/>
          </a:effectRef>
          <a:fontRef idx="minor">
            <a:schemeClr val="tx1"/>
          </a:fontRef>
        </p:style>
      </p:cxnSp>
      <p:sp>
        <p:nvSpPr>
          <p:cNvPr id="4" name="Date Placeholder 3"/>
          <p:cNvSpPr>
            <a:spLocks noGrp="1"/>
          </p:cNvSpPr>
          <p:nvPr>
            <p:ph type="dt" sz="half" idx="10"/>
          </p:nvPr>
        </p:nvSpPr>
        <p:spPr>
          <a:xfrm>
            <a:off x="609600" y="6537326"/>
            <a:ext cx="2844800" cy="244475"/>
          </a:xfrm>
        </p:spPr>
        <p:txBody>
          <a:bodyPr/>
          <a:lstStyle>
            <a:lvl1pPr>
              <a:defRPr>
                <a:solidFill>
                  <a:schemeClr val="accent2"/>
                </a:solidFill>
              </a:defRPr>
            </a:lvl1p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6" name="Slide Number Placeholder 5"/>
          <p:cNvSpPr>
            <a:spLocks noGrp="1"/>
          </p:cNvSpPr>
          <p:nvPr>
            <p:ph type="sldNum" sz="quarter" idx="12"/>
          </p:nvPr>
        </p:nvSpPr>
        <p:spPr>
          <a:xfrm>
            <a:off x="8737600" y="6537326"/>
            <a:ext cx="2844800" cy="244475"/>
          </a:xfrm>
        </p:spPr>
        <p:txBody>
          <a:bodyPr/>
          <a:lstStyle>
            <a:lvl1pPr>
              <a:defRPr>
                <a:solidFill>
                  <a:schemeClr val="accent2"/>
                </a:solidFill>
              </a:defRPr>
            </a:lvl1pPr>
          </a:lstStyle>
          <a:p>
            <a:fld id="{B6F15528-21DE-4FAA-801E-634DDDAF4B2B}" type="slidenum">
              <a:rPr lang="en-US" smtClean="0">
                <a:solidFill>
                  <a:srgbClr val="C0504D"/>
                </a:solidFill>
              </a:rPr>
              <a:pPr/>
              <a:t>‹#›</a:t>
            </a:fld>
            <a:endParaRPr lang="en-US" dirty="0">
              <a:solidFill>
                <a:srgbClr val="C0504D"/>
              </a:solidFill>
            </a:endParaRPr>
          </a:p>
        </p:txBody>
      </p:sp>
      <p:sp>
        <p:nvSpPr>
          <p:cNvPr id="13" name="Footer Placeholder 5"/>
          <p:cNvSpPr>
            <a:spLocks noGrp="1"/>
          </p:cNvSpPr>
          <p:nvPr>
            <p:ph type="ftr" sz="quarter" idx="3"/>
          </p:nvPr>
        </p:nvSpPr>
        <p:spPr>
          <a:xfrm>
            <a:off x="3352800" y="6477001"/>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23269560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9" name="Slide Number Placeholder 8"/>
          <p:cNvSpPr>
            <a:spLocks noGrp="1"/>
          </p:cNvSpPr>
          <p:nvPr>
            <p:ph type="sldNum" sz="quarter" idx="12"/>
          </p:nvPr>
        </p:nvSpPr>
        <p:spPr/>
        <p:txBody>
          <a:bodyPr/>
          <a:lstStyle>
            <a:lvl1pPr defTabSz="914400">
              <a:defRPr>
                <a:latin typeface="Arial" panose="020B0604020202020204" pitchFamily="34" charset="0"/>
              </a:defRPr>
            </a:lvl1pPr>
          </a:lstStyle>
          <a:p>
            <a:fld id="{175CB370-437E-443C-8A95-49D13D4CAAB5}" type="slidenum">
              <a:rPr lang="en-US" altLang="en-US"/>
              <a:pPr/>
              <a:t>‹#›</a:t>
            </a:fld>
            <a:endParaRPr lang="en-US" altLang="en-US"/>
          </a:p>
        </p:txBody>
      </p:sp>
    </p:spTree>
    <p:extLst>
      <p:ext uri="{BB962C8B-B14F-4D97-AF65-F5344CB8AC3E}">
        <p14:creationId xmlns:p14="http://schemas.microsoft.com/office/powerpoint/2010/main" val="34105073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5" name="Slide Number Placeholder 4"/>
          <p:cNvSpPr>
            <a:spLocks noGrp="1"/>
          </p:cNvSpPr>
          <p:nvPr>
            <p:ph type="sldNum" sz="quarter" idx="12"/>
          </p:nvPr>
        </p:nvSpPr>
        <p:spPr/>
        <p:txBody>
          <a:bodyPr/>
          <a:lstStyle>
            <a:lvl1pPr defTabSz="914400">
              <a:defRPr>
                <a:latin typeface="Arial" panose="020B0604020202020204" pitchFamily="34" charset="0"/>
              </a:defRPr>
            </a:lvl1pPr>
          </a:lstStyle>
          <a:p>
            <a:fld id="{28FF7DC0-5D55-4F42-9077-B3EA1D01C6E1}" type="slidenum">
              <a:rPr lang="en-US" altLang="en-US"/>
              <a:pPr/>
              <a:t>‹#›</a:t>
            </a:fld>
            <a:endParaRPr lang="en-US" altLang="en-US"/>
          </a:p>
        </p:txBody>
      </p:sp>
    </p:spTree>
    <p:extLst>
      <p:ext uri="{BB962C8B-B14F-4D97-AF65-F5344CB8AC3E}">
        <p14:creationId xmlns:p14="http://schemas.microsoft.com/office/powerpoint/2010/main" val="24682320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4" name="Slide Number Placeholder 3"/>
          <p:cNvSpPr>
            <a:spLocks noGrp="1"/>
          </p:cNvSpPr>
          <p:nvPr>
            <p:ph type="sldNum" sz="quarter" idx="12"/>
          </p:nvPr>
        </p:nvSpPr>
        <p:spPr/>
        <p:txBody>
          <a:bodyPr/>
          <a:lstStyle>
            <a:lvl1pPr defTabSz="914400">
              <a:defRPr>
                <a:latin typeface="Arial" panose="020B0604020202020204" pitchFamily="34" charset="0"/>
              </a:defRPr>
            </a:lvl1pPr>
          </a:lstStyle>
          <a:p>
            <a:fld id="{DCD4EA2A-D3DB-431C-A62A-75B2D9E4FC6A}" type="slidenum">
              <a:rPr lang="en-US" altLang="en-US"/>
              <a:pPr/>
              <a:t>‹#›</a:t>
            </a:fld>
            <a:endParaRPr lang="en-US" altLang="en-US"/>
          </a:p>
        </p:txBody>
      </p:sp>
    </p:spTree>
    <p:extLst>
      <p:ext uri="{BB962C8B-B14F-4D97-AF65-F5344CB8AC3E}">
        <p14:creationId xmlns:p14="http://schemas.microsoft.com/office/powerpoint/2010/main" val="17691570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039" indent="0">
              <a:buNone/>
              <a:defRPr sz="1400"/>
            </a:lvl2pPr>
            <a:lvl3pPr marL="914079" indent="0">
              <a:buNone/>
              <a:defRPr sz="1200"/>
            </a:lvl3pPr>
            <a:lvl4pPr marL="1371119" indent="0">
              <a:buNone/>
              <a:defRPr sz="1000"/>
            </a:lvl4pPr>
            <a:lvl5pPr marL="1828159" indent="0">
              <a:buNone/>
              <a:defRPr sz="1000"/>
            </a:lvl5pPr>
            <a:lvl6pPr marL="2285199" indent="0">
              <a:buNone/>
              <a:defRPr sz="1000"/>
            </a:lvl6pPr>
            <a:lvl7pPr marL="2742237" indent="0">
              <a:buNone/>
              <a:defRPr sz="1000"/>
            </a:lvl7pPr>
            <a:lvl8pPr marL="3199278" indent="0">
              <a:buNone/>
              <a:defRPr sz="1000"/>
            </a:lvl8pPr>
            <a:lvl9pPr marL="365631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184DFA61-813D-4198-BA7D-03539A19295D}" type="slidenum">
              <a:rPr lang="en-US" altLang="en-US"/>
              <a:pPr/>
              <a:t>‹#›</a:t>
            </a:fld>
            <a:endParaRPr lang="en-US" altLang="en-US"/>
          </a:p>
        </p:txBody>
      </p:sp>
    </p:spTree>
    <p:extLst>
      <p:ext uri="{BB962C8B-B14F-4D97-AF65-F5344CB8AC3E}">
        <p14:creationId xmlns:p14="http://schemas.microsoft.com/office/powerpoint/2010/main" val="10025142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35"/>
            <a:ext cx="6172200" cy="4873625"/>
          </a:xfrm>
        </p:spPr>
        <p:txBody>
          <a:bodyPr rtlCol="0">
            <a:normAutofit/>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039" indent="0">
              <a:buNone/>
              <a:defRPr sz="1400"/>
            </a:lvl2pPr>
            <a:lvl3pPr marL="914079" indent="0">
              <a:buNone/>
              <a:defRPr sz="1200"/>
            </a:lvl3pPr>
            <a:lvl4pPr marL="1371119" indent="0">
              <a:buNone/>
              <a:defRPr sz="1000"/>
            </a:lvl4pPr>
            <a:lvl5pPr marL="1828159" indent="0">
              <a:buNone/>
              <a:defRPr sz="1000"/>
            </a:lvl5pPr>
            <a:lvl6pPr marL="2285199" indent="0">
              <a:buNone/>
              <a:defRPr sz="1000"/>
            </a:lvl6pPr>
            <a:lvl7pPr marL="2742237" indent="0">
              <a:buNone/>
              <a:defRPr sz="1000"/>
            </a:lvl7pPr>
            <a:lvl8pPr marL="3199278" indent="0">
              <a:buNone/>
              <a:defRPr sz="1000"/>
            </a:lvl8pPr>
            <a:lvl9pPr marL="365631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7" name="Slide Number Placeholder 6"/>
          <p:cNvSpPr>
            <a:spLocks noGrp="1"/>
          </p:cNvSpPr>
          <p:nvPr>
            <p:ph type="sldNum" sz="quarter" idx="12"/>
          </p:nvPr>
        </p:nvSpPr>
        <p:spPr/>
        <p:txBody>
          <a:bodyPr/>
          <a:lstStyle>
            <a:lvl1pPr defTabSz="914400">
              <a:defRPr>
                <a:latin typeface="Arial" panose="020B0604020202020204" pitchFamily="34" charset="0"/>
              </a:defRPr>
            </a:lvl1pPr>
          </a:lstStyle>
          <a:p>
            <a:fld id="{77244ED8-AC1D-4452-A0F2-BB7D830D4655}" type="slidenum">
              <a:rPr lang="en-US" altLang="en-US"/>
              <a:pPr/>
              <a:t>‹#›</a:t>
            </a:fld>
            <a:endParaRPr lang="en-US" altLang="en-US"/>
          </a:p>
        </p:txBody>
      </p:sp>
    </p:spTree>
    <p:extLst>
      <p:ext uri="{BB962C8B-B14F-4D97-AF65-F5344CB8AC3E}">
        <p14:creationId xmlns:p14="http://schemas.microsoft.com/office/powerpoint/2010/main" val="35638546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F0560F42-D1FF-4D1C-819F-7EBEC458E97C}" type="slidenum">
              <a:rPr lang="en-US" altLang="en-US"/>
              <a:pPr/>
              <a:t>‹#›</a:t>
            </a:fld>
            <a:endParaRPr lang="en-US" altLang="en-US"/>
          </a:p>
        </p:txBody>
      </p:sp>
    </p:spTree>
    <p:extLst>
      <p:ext uri="{BB962C8B-B14F-4D97-AF65-F5344CB8AC3E}">
        <p14:creationId xmlns:p14="http://schemas.microsoft.com/office/powerpoint/2010/main" val="40470809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7"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http://org.buffalo.edu</a:t>
            </a:r>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fld id="{2CDCC919-33DC-4F90-BA93-823744585D9A}" type="slidenum">
              <a:rPr lang="en-US" altLang="en-US"/>
              <a:pPr/>
              <a:t>‹#›</a:t>
            </a:fld>
            <a:endParaRPr lang="en-US" altLang="en-US"/>
          </a:p>
        </p:txBody>
      </p:sp>
    </p:spTree>
    <p:extLst>
      <p:ext uri="{BB962C8B-B14F-4D97-AF65-F5344CB8AC3E}">
        <p14:creationId xmlns:p14="http://schemas.microsoft.com/office/powerpoint/2010/main" val="19286478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4400">
              <a:defRPr/>
            </a:lvl1pPr>
          </a:lstStyle>
          <a:p>
            <a:pPr>
              <a:defRPr/>
            </a:pPr>
            <a:endParaRPr lang="en-US"/>
          </a:p>
        </p:txBody>
      </p:sp>
      <p:sp>
        <p:nvSpPr>
          <p:cNvPr id="5" name="Rectangle 5"/>
          <p:cNvSpPr>
            <a:spLocks noGrp="1" noChangeArrowheads="1"/>
          </p:cNvSpPr>
          <p:nvPr>
            <p:ph type="ftr" sz="quarter" idx="11"/>
          </p:nvPr>
        </p:nvSpPr>
        <p:spPr/>
        <p:txBody>
          <a:bodyPr/>
          <a:lstStyle>
            <a:lvl1pPr defTabSz="9144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4400">
              <a:defRPr/>
            </a:lvl1pPr>
          </a:lstStyle>
          <a:p>
            <a:fld id="{A68FD409-7011-4B0A-A0D2-D3B823A01576}" type="slidenum">
              <a:rPr lang="en-US" altLang="en-US"/>
              <a:pPr/>
              <a:t>‹#›</a:t>
            </a:fld>
            <a:endParaRPr lang="en-US" altLang="en-US"/>
          </a:p>
        </p:txBody>
      </p:sp>
    </p:spTree>
    <p:extLst>
      <p:ext uri="{BB962C8B-B14F-4D97-AF65-F5344CB8AC3E}">
        <p14:creationId xmlns:p14="http://schemas.microsoft.com/office/powerpoint/2010/main" val="21608977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8"/>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defTabSz="914400">
              <a:defRPr/>
            </a:lvl1pPr>
          </a:lstStyle>
          <a:p>
            <a:pPr>
              <a:defRPr/>
            </a:pPr>
            <a:endParaRPr lang="en-US"/>
          </a:p>
        </p:txBody>
      </p:sp>
      <p:sp>
        <p:nvSpPr>
          <p:cNvPr id="5" name="Rectangle 5"/>
          <p:cNvSpPr>
            <a:spLocks noGrp="1" noChangeArrowheads="1"/>
          </p:cNvSpPr>
          <p:nvPr>
            <p:ph type="ftr" sz="quarter" idx="11"/>
          </p:nvPr>
        </p:nvSpPr>
        <p:spPr/>
        <p:txBody>
          <a:bodyPr/>
          <a:lstStyle>
            <a:lvl1pPr defTabSz="9144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4400">
              <a:defRPr/>
            </a:lvl1pPr>
          </a:lstStyle>
          <a:p>
            <a:fld id="{1AEC218A-88F8-4EAB-B064-7B132DD44058}" type="slidenum">
              <a:rPr lang="en-US" altLang="en-US"/>
              <a:pPr/>
              <a:t>‹#›</a:t>
            </a:fld>
            <a:endParaRPr lang="en-US" altLang="en-US"/>
          </a:p>
        </p:txBody>
      </p:sp>
    </p:spTree>
    <p:extLst>
      <p:ext uri="{BB962C8B-B14F-4D97-AF65-F5344CB8AC3E}">
        <p14:creationId xmlns:p14="http://schemas.microsoft.com/office/powerpoint/2010/main" val="14906336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a:defRPr>
                <a:solidFill>
                  <a:srgbClr val="000000"/>
                </a:solidFill>
              </a:defRPr>
            </a:lvl1pPr>
          </a:lstStyle>
          <a:p>
            <a:pPr>
              <a:defRPr/>
            </a:pPr>
            <a:endParaRPr lang="en-GB"/>
          </a:p>
        </p:txBody>
      </p:sp>
      <p:sp>
        <p:nvSpPr>
          <p:cNvPr id="3" name="Rectangle 5"/>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defTabSz="914400">
              <a:defRPr/>
            </a:lvl1pPr>
          </a:lstStyle>
          <a:p>
            <a:fld id="{1029EB62-8E82-4EBB-9ED6-0B6F14195F7E}" type="slidenum">
              <a:rPr lang="en-GB" altLang="en-US"/>
              <a:pPr/>
              <a:t>‹#›</a:t>
            </a:fld>
            <a:endParaRPr lang="en-GB" altLang="en-US"/>
          </a:p>
        </p:txBody>
      </p:sp>
    </p:spTree>
    <p:extLst>
      <p:ext uri="{BB962C8B-B14F-4D97-AF65-F5344CB8AC3E}">
        <p14:creationId xmlns:p14="http://schemas.microsoft.com/office/powerpoint/2010/main" val="37165268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0D7FF-1552-44E1-8715-8E9FD5ADB9A3}"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21864898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8"/>
            <a:ext cx="10769600" cy="4602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defTabSz="914400"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defTabSz="914400"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4400">
              <a:defRPr>
                <a:latin typeface="Calibri" panose="020F0502020204030204" pitchFamily="34" charset="0"/>
              </a:defRPr>
            </a:lvl1pPr>
          </a:lstStyle>
          <a:p>
            <a:fld id="{3A1AA318-FAE9-44AD-8494-076F1C385889}" type="slidenum">
              <a:rPr lang="en-US" altLang="en-US"/>
              <a:pPr/>
              <a:t>‹#›</a:t>
            </a:fld>
            <a:endParaRPr lang="en-US" altLang="en-US"/>
          </a:p>
        </p:txBody>
      </p:sp>
    </p:spTree>
    <p:extLst>
      <p:ext uri="{BB962C8B-B14F-4D97-AF65-F5344CB8AC3E}">
        <p14:creationId xmlns:p14="http://schemas.microsoft.com/office/powerpoint/2010/main" val="184571066"/>
      </p:ext>
    </p:extLst>
  </p:cSld>
  <p:clrMapOvr>
    <a:masterClrMapping/>
  </p:clrMapOvr>
  <p:transition spd="slow"/>
</p:sldLayout>
</file>

<file path=ppt/slideLayouts/slideLayout141.xml><?xml version="1.0" encoding="utf-8"?>
<p:sldLayout xmlns:a="http://schemas.openxmlformats.org/drawingml/2006/main" xmlns:r="http://schemas.openxmlformats.org/officeDocument/2006/relationships" xmlns:p="http://schemas.openxmlformats.org/presentationml/2006/main" type="objAndTwoObj">
  <p:cSld name="1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20574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48400" y="43053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3pPr lvl="2">
              <a:defRPr>
                <a:solidFill>
                  <a:srgbClr val="000000"/>
                </a:solidFill>
              </a:defRPr>
            </a:lvl3pPr>
          </a:lstStyle>
          <a:p>
            <a:pPr lvl="2"/>
            <a:fld id="{3E9B8498-83DD-4C71-B0C3-B9801CAE577E}" type="slidenum">
              <a:rPr lang="en-US" altLang="en-US"/>
              <a:pPr lvl="2"/>
              <a:t>‹#›</a:t>
            </a:fld>
            <a:endParaRPr lang="en-US" altLang="en-US"/>
          </a:p>
        </p:txBody>
      </p:sp>
    </p:spTree>
    <p:extLst>
      <p:ext uri="{BB962C8B-B14F-4D97-AF65-F5344CB8AC3E}">
        <p14:creationId xmlns:p14="http://schemas.microsoft.com/office/powerpoint/2010/main" val="30303858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71DF9-8169-466D-A225-752023D1B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31686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B48B11-91EC-4DDC-A62F-8ED87606B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77996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n-GB"/>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842C2D81-4882-497B-9705-FECABA847B98}" type="slidenum">
              <a:rPr lang="en-GB"/>
              <a:pPr>
                <a:defRPr/>
              </a:pPr>
              <a:t>‹#›</a:t>
            </a:fld>
            <a:endParaRPr lang="en-GB"/>
          </a:p>
        </p:txBody>
      </p:sp>
    </p:spTree>
    <p:extLst>
      <p:ext uri="{BB962C8B-B14F-4D97-AF65-F5344CB8AC3E}">
        <p14:creationId xmlns:p14="http://schemas.microsoft.com/office/powerpoint/2010/main" val="140980462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1"/>
            <a:ext cx="10769600" cy="4602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solidFill>
                  <a:prstClr val="black"/>
                </a:solidFill>
                <a:latin typeface="Calibri"/>
                <a:cs typeface="+mn-cs"/>
              </a:defRPr>
            </a:lvl1pPr>
          </a:lstStyle>
          <a:p>
            <a:pPr>
              <a:defRPr/>
            </a:pPr>
            <a:fld id="{9C1D8C59-8C2D-4838-8490-E17855272FE0}" type="slidenum">
              <a:rPr lang="en-US"/>
              <a:pPr>
                <a:defRPr/>
              </a:pPr>
              <a:t>‹#›</a:t>
            </a:fld>
            <a:endParaRPr lang="en-US"/>
          </a:p>
        </p:txBody>
      </p:sp>
    </p:spTree>
    <p:extLst>
      <p:ext uri="{BB962C8B-B14F-4D97-AF65-F5344CB8AC3E}">
        <p14:creationId xmlns:p14="http://schemas.microsoft.com/office/powerpoint/2010/main" val="1706511974"/>
      </p:ext>
    </p:extLst>
  </p:cSld>
  <p:clrMapOvr>
    <a:masterClrMapping/>
  </p:clrMapOvr>
  <p:transition spd="slow"/>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AndTwoObj">
  <p:cSld name="1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20574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48400" y="43053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3pPr lvl="2">
              <a:defRPr>
                <a:solidFill>
                  <a:srgbClr val="000000"/>
                </a:solidFill>
                <a:latin typeface="Arial" charset="0"/>
              </a:defRPr>
            </a:lvl3pPr>
          </a:lstStyle>
          <a:p>
            <a:pPr lvl="2">
              <a:defRPr/>
            </a:pPr>
            <a:fld id="{88C03B73-A85D-4B3F-B922-325879866D66}" type="slidenum">
              <a:rPr lang="en-US"/>
              <a:pPr lvl="2">
                <a:defRPr/>
              </a:pPr>
              <a:t>‹#›</a:t>
            </a:fld>
            <a:endParaRPr lang="en-US"/>
          </a:p>
        </p:txBody>
      </p:sp>
    </p:spTree>
    <p:extLst>
      <p:ext uri="{BB962C8B-B14F-4D97-AF65-F5344CB8AC3E}">
        <p14:creationId xmlns:p14="http://schemas.microsoft.com/office/powerpoint/2010/main" val="26348156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6489F3D2-FE58-439A-85DC-622E6818C19C}" type="datetimeFigureOut">
              <a:rPr lang="en-US"/>
              <a:pPr>
                <a:defRPr/>
              </a:pPr>
              <a:t>4/8/2017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522574D-1637-431A-89D8-5213921C1A8F}" type="slidenum">
              <a:rPr lang="en-US"/>
              <a:pPr>
                <a:defRPr/>
              </a:pPr>
              <a:t>‹#›</a:t>
            </a:fld>
            <a:endParaRPr lang="en-US"/>
          </a:p>
        </p:txBody>
      </p:sp>
    </p:spTree>
    <p:extLst>
      <p:ext uri="{BB962C8B-B14F-4D97-AF65-F5344CB8AC3E}">
        <p14:creationId xmlns:p14="http://schemas.microsoft.com/office/powerpoint/2010/main" val="5678402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28468"/>
            <a:ext cx="121920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443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62BFA7-9F0E-40E4-BB63-61A8EB25A881}" type="datetime2">
              <a:rPr lang="en-US" smtClean="0">
                <a:solidFill>
                  <a:prstClr val="black">
                    <a:tint val="75000"/>
                  </a:prstClr>
                </a:solidFill>
              </a:rPr>
              <a:pPr/>
              <a:t>Saturday, April 08, 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4188533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CB851F-35C2-4E17-A82B-BD0B55247439}" type="datetime2">
              <a:rPr lang="en-US" smtClean="0">
                <a:solidFill>
                  <a:prstClr val="black">
                    <a:tint val="75000"/>
                  </a:prstClr>
                </a:solidFill>
              </a:rPr>
              <a:pPr/>
              <a:t>Saturday, April 08, 2017</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1" name="Footer Placeholder 5"/>
          <p:cNvSpPr>
            <a:spLocks noGrp="1"/>
          </p:cNvSpPr>
          <p:nvPr>
            <p:ph type="ftr" sz="quarter" idx="1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4263336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6D5ED8-CB06-4899-A14A-28A440F050DB}" type="datetime2">
              <a:rPr lang="en-US" smtClean="0">
                <a:solidFill>
                  <a:prstClr val="black">
                    <a:tint val="75000"/>
                  </a:prstClr>
                </a:solidFill>
              </a:rPr>
              <a:pPr/>
              <a:t>Saturday, April 08, 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3286650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459EF-A43A-428C-AAD3-B85871B7DEE2}" type="datetime2">
              <a:rPr lang="en-US" smtClean="0">
                <a:solidFill>
                  <a:prstClr val="black">
                    <a:tint val="75000"/>
                  </a:prstClr>
                </a:solidFill>
              </a:rPr>
              <a:pPr/>
              <a:t>Saturday, April 08, 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251084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640D9-21BF-4D9F-BA37-15D9BCDE96AA}" type="datetime2">
              <a:rPr lang="en-US" smtClean="0">
                <a:solidFill>
                  <a:prstClr val="black">
                    <a:tint val="75000"/>
                  </a:prstClr>
                </a:solidFill>
              </a:rPr>
              <a:pPr/>
              <a:t>Saturday, April 08, 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295668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ECE57-6871-4FBE-BACA-C804E4A266D9}"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1911761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59085-3187-42DB-9B0A-8414EA50E323}" type="datetime2">
              <a:rPr lang="en-US" smtClean="0">
                <a:solidFill>
                  <a:prstClr val="black">
                    <a:tint val="75000"/>
                  </a:prstClr>
                </a:solidFill>
              </a:rPr>
              <a:pPr/>
              <a:t>Saturday, April 08, 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2812147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2C4C1-F2F7-48BD-952B-1969488568BA}"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2375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96251A-5767-4748-94D2-91B8AA0BFBC3}"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5"/>
          <p:cNvSpPr>
            <a:spLocks noGrp="1"/>
          </p:cNvSpPr>
          <p:nvPr>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1910686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67C5379F-8FC5-473D-A1A7-898656F6334E}" type="datetime1">
              <a:rPr lang="en-US"/>
              <a:pPr>
                <a:defRPr/>
              </a:pPr>
              <a:t>4/8/2017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A3EB7EF-BFB6-4328-B4ED-3C1F3F9E0E6D}" type="slidenum">
              <a:rPr lang="en-US"/>
              <a:pPr>
                <a:defRPr/>
              </a:pPr>
              <a:t>‹#›</a:t>
            </a:fld>
            <a:endParaRPr lang="en-US"/>
          </a:p>
        </p:txBody>
      </p:sp>
    </p:spTree>
    <p:extLst>
      <p:ext uri="{BB962C8B-B14F-4D97-AF65-F5344CB8AC3E}">
        <p14:creationId xmlns:p14="http://schemas.microsoft.com/office/powerpoint/2010/main" val="4130466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8A812496-6693-4CE2-9081-6F34FD0349CC}" type="datetime1">
              <a:rPr lang="en-US"/>
              <a:pPr>
                <a:defRPr/>
              </a:pPr>
              <a:t>4/8/2017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A6E6178A-653A-41D5-87C1-820542659004}" type="slidenum">
              <a:rPr lang="en-US"/>
              <a:pPr>
                <a:defRPr/>
              </a:pPr>
              <a:t>‹#›</a:t>
            </a:fld>
            <a:endParaRPr lang="en-US"/>
          </a:p>
        </p:txBody>
      </p:sp>
    </p:spTree>
    <p:extLst>
      <p:ext uri="{BB962C8B-B14F-4D97-AF65-F5344CB8AC3E}">
        <p14:creationId xmlns:p14="http://schemas.microsoft.com/office/powerpoint/2010/main" val="2616012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D2BCE2E7-D09B-4122-9E11-715F7573D460}" type="datetime1">
              <a:rPr lang="en-US"/>
              <a:pPr>
                <a:defRPr/>
              </a:pPr>
              <a:t>4/8/2017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8C78AE9-C461-435A-8E3B-B1CBF9C2FF19}" type="slidenum">
              <a:rPr lang="en-US"/>
              <a:pPr>
                <a:defRPr/>
              </a:pPr>
              <a:t>‹#›</a:t>
            </a:fld>
            <a:endParaRPr lang="en-US"/>
          </a:p>
        </p:txBody>
      </p:sp>
    </p:spTree>
    <p:extLst>
      <p:ext uri="{BB962C8B-B14F-4D97-AF65-F5344CB8AC3E}">
        <p14:creationId xmlns:p14="http://schemas.microsoft.com/office/powerpoint/2010/main" val="616440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DD6BF79E-B336-4DAE-A583-676F644BD99B}" type="datetime1">
              <a:rPr lang="en-US"/>
              <a:pPr>
                <a:defRPr/>
              </a:pPr>
              <a:t>4/8/2017</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E62E252B-715C-4A00-97A1-54F4286FB65D}" type="slidenum">
              <a:rPr lang="en-US"/>
              <a:pPr>
                <a:defRPr/>
              </a:pPr>
              <a:t>‹#›</a:t>
            </a:fld>
            <a:endParaRPr lang="en-US"/>
          </a:p>
        </p:txBody>
      </p:sp>
    </p:spTree>
    <p:extLst>
      <p:ext uri="{BB962C8B-B14F-4D97-AF65-F5344CB8AC3E}">
        <p14:creationId xmlns:p14="http://schemas.microsoft.com/office/powerpoint/2010/main" val="171003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D9BC817D-97F4-447A-B338-C7FAE6CE088B}" type="datetime1">
              <a:rPr lang="en-US"/>
              <a:pPr>
                <a:defRPr/>
              </a:pPr>
              <a:t>4/8/2017</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B9087C55-DC82-4351-BB15-C086897D08AE}" type="slidenum">
              <a:rPr lang="en-US"/>
              <a:pPr>
                <a:defRPr/>
              </a:pPr>
              <a:t>‹#›</a:t>
            </a:fld>
            <a:endParaRPr lang="en-US"/>
          </a:p>
        </p:txBody>
      </p:sp>
    </p:spTree>
    <p:extLst>
      <p:ext uri="{BB962C8B-B14F-4D97-AF65-F5344CB8AC3E}">
        <p14:creationId xmlns:p14="http://schemas.microsoft.com/office/powerpoint/2010/main" val="3983644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B85FF50C-CF74-4894-B4A0-40CFE7500615}" type="datetime1">
              <a:rPr lang="en-US"/>
              <a:pPr>
                <a:defRPr/>
              </a:pPr>
              <a:t>4/8/2017</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AFFDB801-908B-440A-9F95-344D30D585D3}" type="slidenum">
              <a:rPr lang="en-US"/>
              <a:pPr>
                <a:defRPr/>
              </a:pPr>
              <a:t>‹#›</a:t>
            </a:fld>
            <a:endParaRPr lang="en-US"/>
          </a:p>
        </p:txBody>
      </p:sp>
    </p:spTree>
    <p:extLst>
      <p:ext uri="{BB962C8B-B14F-4D97-AF65-F5344CB8AC3E}">
        <p14:creationId xmlns:p14="http://schemas.microsoft.com/office/powerpoint/2010/main" val="4269438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9102016F-CA72-4CE7-A8FC-DC1C186C6AC4}" type="datetime1">
              <a:rPr lang="en-US"/>
              <a:pPr>
                <a:defRPr/>
              </a:pPr>
              <a:t>4/8/2017</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C1C3938A-7FC4-4E77-B4D9-339C1E571DB0}" type="slidenum">
              <a:rPr lang="en-US"/>
              <a:pPr>
                <a:defRPr/>
              </a:pPr>
              <a:t>‹#›</a:t>
            </a:fld>
            <a:endParaRPr lang="en-US"/>
          </a:p>
        </p:txBody>
      </p:sp>
    </p:spTree>
    <p:extLst>
      <p:ext uri="{BB962C8B-B14F-4D97-AF65-F5344CB8AC3E}">
        <p14:creationId xmlns:p14="http://schemas.microsoft.com/office/powerpoint/2010/main" val="382384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ECE57-6871-4FBE-BACA-C804E4A266D9}"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1678844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3554995B-16B5-408F-8173-0DDD5D5A7140}" type="datetime1">
              <a:rPr lang="en-US"/>
              <a:pPr>
                <a:defRPr/>
              </a:pPr>
              <a:t>4/8/2017</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7A1DDA38-EF0D-41D8-BA9B-65123EE4F63B}" type="slidenum">
              <a:rPr lang="en-US"/>
              <a:pPr>
                <a:defRPr/>
              </a:pPr>
              <a:t>‹#›</a:t>
            </a:fld>
            <a:endParaRPr lang="en-US"/>
          </a:p>
        </p:txBody>
      </p:sp>
    </p:spTree>
    <p:extLst>
      <p:ext uri="{BB962C8B-B14F-4D97-AF65-F5344CB8AC3E}">
        <p14:creationId xmlns:p14="http://schemas.microsoft.com/office/powerpoint/2010/main" val="2372851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C7A946D1-DBE4-4D40-AEFB-B4326A265E2F}" type="datetime1">
              <a:rPr lang="en-US"/>
              <a:pPr>
                <a:defRPr/>
              </a:pPr>
              <a:t>4/8/2017</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9131C91A-2B46-4EE7-9A8C-47805B995C23}" type="slidenum">
              <a:rPr lang="en-US"/>
              <a:pPr>
                <a:defRPr/>
              </a:pPr>
              <a:t>‹#›</a:t>
            </a:fld>
            <a:endParaRPr lang="en-US"/>
          </a:p>
        </p:txBody>
      </p:sp>
    </p:spTree>
    <p:extLst>
      <p:ext uri="{BB962C8B-B14F-4D97-AF65-F5344CB8AC3E}">
        <p14:creationId xmlns:p14="http://schemas.microsoft.com/office/powerpoint/2010/main" val="2539277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D2F914BC-19FB-49A7-9355-3AEA17FC9FAB}" type="datetime1">
              <a:rPr lang="en-US"/>
              <a:pPr>
                <a:defRPr/>
              </a:pPr>
              <a:t>4/8/2017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3F6AC8A-A528-47C0-8E8B-2A644220E7BA}" type="slidenum">
              <a:rPr lang="en-US"/>
              <a:pPr>
                <a:defRPr/>
              </a:pPr>
              <a:t>‹#›</a:t>
            </a:fld>
            <a:endParaRPr lang="en-US"/>
          </a:p>
        </p:txBody>
      </p:sp>
    </p:spTree>
    <p:extLst>
      <p:ext uri="{BB962C8B-B14F-4D97-AF65-F5344CB8AC3E}">
        <p14:creationId xmlns:p14="http://schemas.microsoft.com/office/powerpoint/2010/main" val="114991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9BB8142E-73C2-4C9E-B5BB-8DF5C7732E27}" type="datetime1">
              <a:rPr lang="en-US"/>
              <a:pPr>
                <a:defRPr/>
              </a:pPr>
              <a:t>4/8/2017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2DC8747-6F9D-4A8B-B2D5-95DEABFC6F3F}" type="slidenum">
              <a:rPr lang="en-US"/>
              <a:pPr>
                <a:defRPr/>
              </a:pPr>
              <a:t>‹#›</a:t>
            </a:fld>
            <a:endParaRPr lang="en-US"/>
          </a:p>
        </p:txBody>
      </p:sp>
    </p:spTree>
    <p:extLst>
      <p:ext uri="{BB962C8B-B14F-4D97-AF65-F5344CB8AC3E}">
        <p14:creationId xmlns:p14="http://schemas.microsoft.com/office/powerpoint/2010/main" val="610074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11628DF-48A6-401B-8A6A-6DE705250434}" type="slidenum">
              <a:rPr lang="en-US"/>
              <a:pPr>
                <a:defRPr/>
              </a:pPr>
              <a:t>‹#›</a:t>
            </a:fld>
            <a:endParaRPr lang="en-US" dirty="0"/>
          </a:p>
        </p:txBody>
      </p:sp>
    </p:spTree>
    <p:extLst>
      <p:ext uri="{BB962C8B-B14F-4D97-AF65-F5344CB8AC3E}">
        <p14:creationId xmlns:p14="http://schemas.microsoft.com/office/powerpoint/2010/main" val="2153721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de-DE"/>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de-DE"/>
          </a:p>
        </p:txBody>
      </p:sp>
      <p:sp>
        <p:nvSpPr>
          <p:cNvPr id="5" name="Rectangle 6"/>
          <p:cNvSpPr>
            <a:spLocks noGrp="1" noChangeArrowheads="1"/>
          </p:cNvSpPr>
          <p:nvPr>
            <p:ph type="sldNum" sz="quarter" idx="12"/>
          </p:nvPr>
        </p:nvSpPr>
        <p:spPr/>
        <p:txBody>
          <a:bodyPr/>
          <a:lstStyle>
            <a:lvl1pPr eaLnBrk="0" hangingPunct="0">
              <a:defRPr/>
            </a:lvl1pPr>
          </a:lstStyle>
          <a:p>
            <a:pPr>
              <a:defRPr/>
            </a:pPr>
            <a:fld id="{ABBE5ED4-205E-4C50-A7C1-C65FCD1C077A}" type="slidenum">
              <a:rPr lang="de-DE"/>
              <a:pPr>
                <a:defRPr/>
              </a:pPr>
              <a:t>‹#›</a:t>
            </a:fld>
            <a:endParaRPr lang="de-DE"/>
          </a:p>
        </p:txBody>
      </p:sp>
    </p:spTree>
    <p:extLst>
      <p:ext uri="{BB962C8B-B14F-4D97-AF65-F5344CB8AC3E}">
        <p14:creationId xmlns:p14="http://schemas.microsoft.com/office/powerpoint/2010/main" val="317093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09600" y="1524001"/>
            <a:ext cx="10972800" cy="4602163"/>
          </a:xfr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eaLnBrk="0" hangingPunct="0">
              <a:defRPr>
                <a:solidFill>
                  <a:srgbClr val="000000"/>
                </a:solidFill>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solidFill>
                  <a:srgbClr val="000000"/>
                </a:solidFill>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solidFill>
                  <a:srgbClr val="000000"/>
                </a:solidFill>
                <a:cs typeface="Arial" pitchFamily="34" charset="0"/>
              </a:defRPr>
            </a:lvl1pPr>
          </a:lstStyle>
          <a:p>
            <a:pPr>
              <a:defRPr/>
            </a:pPr>
            <a:fld id="{8EDE7AFF-8983-4D1F-B1C8-2F172C481502}" type="slidenum">
              <a:rPr lang="en-US"/>
              <a:pPr>
                <a:defRPr/>
              </a:pPr>
              <a:t>‹#›</a:t>
            </a:fld>
            <a:endParaRPr lang="en-US"/>
          </a:p>
        </p:txBody>
      </p:sp>
    </p:spTree>
    <p:extLst>
      <p:ext uri="{BB962C8B-B14F-4D97-AF65-F5344CB8AC3E}">
        <p14:creationId xmlns:p14="http://schemas.microsoft.com/office/powerpoint/2010/main" val="3330432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anose="020B0604020202020204" pitchFamily="34" charset="0"/>
              </a:defRPr>
            </a:lvl1pPr>
          </a:lstStyle>
          <a:p>
            <a:pPr>
              <a:defRPr/>
            </a:pPr>
            <a:fld id="{4DF47C89-F60E-48BC-A17A-9FACC5ADBC9D}" type="slidenum">
              <a:rPr lang="en-US"/>
              <a:pPr>
                <a:defRPr/>
              </a:pPr>
              <a:t>‹#›</a:t>
            </a:fld>
            <a:endParaRPr lang="en-US"/>
          </a:p>
        </p:txBody>
      </p:sp>
    </p:spTree>
    <p:extLst>
      <p:ext uri="{BB962C8B-B14F-4D97-AF65-F5344CB8AC3E}">
        <p14:creationId xmlns:p14="http://schemas.microsoft.com/office/powerpoint/2010/main" val="3138675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3"/>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anose="020B0604020202020204" pitchFamily="34" charset="0"/>
              </a:defRPr>
            </a:lvl1pPr>
          </a:lstStyle>
          <a:p>
            <a:pPr>
              <a:defRPr/>
            </a:pPr>
            <a:fld id="{1EF61BA5-86BD-4C6E-B716-D514F946564D}" type="slidenum">
              <a:rPr lang="en-US"/>
              <a:pPr>
                <a:defRPr/>
              </a:pPr>
              <a:t>‹#›</a:t>
            </a:fld>
            <a:endParaRPr lang="en-US"/>
          </a:p>
        </p:txBody>
      </p:sp>
    </p:spTree>
    <p:extLst>
      <p:ext uri="{BB962C8B-B14F-4D97-AF65-F5344CB8AC3E}">
        <p14:creationId xmlns:p14="http://schemas.microsoft.com/office/powerpoint/2010/main" val="839994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cs typeface="Arial" panose="020B0604020202020204"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solidFill>
                  <a:srgbClr val="000000"/>
                </a:solidFill>
                <a:cs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000000"/>
                </a:solidFill>
                <a:cs typeface="Arial" panose="020B0604020202020204" pitchFamily="34" charset="0"/>
              </a:defRPr>
            </a:lvl1pPr>
          </a:lstStyle>
          <a:p>
            <a:pPr>
              <a:defRPr/>
            </a:pPr>
            <a:fld id="{477C9272-B677-4CDC-AEBE-D44ED01CDF04}" type="slidenum">
              <a:rPr lang="en-GB"/>
              <a:pPr>
                <a:defRPr/>
              </a:pPr>
              <a:t>‹#›</a:t>
            </a:fld>
            <a:endParaRPr lang="en-GB"/>
          </a:p>
        </p:txBody>
      </p:sp>
    </p:spTree>
    <p:extLst>
      <p:ext uri="{BB962C8B-B14F-4D97-AF65-F5344CB8AC3E}">
        <p14:creationId xmlns:p14="http://schemas.microsoft.com/office/powerpoint/2010/main" val="35988831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ECE57-6871-4FBE-BACA-C804E4A266D9}"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978769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3"/>
            <a:ext cx="10769600" cy="4602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solidFill>
                  <a:prstClr val="black"/>
                </a:solidFill>
                <a:latin typeface="Calibri"/>
                <a:cs typeface="+mn-cs"/>
              </a:defRPr>
            </a:lvl1pPr>
          </a:lstStyle>
          <a:p>
            <a:pPr>
              <a:defRPr/>
            </a:pPr>
            <a:fld id="{1165E0BE-925F-428E-A3D1-32E8F4F7D7C6}" type="slidenum">
              <a:rPr lang="en-US"/>
              <a:pPr>
                <a:defRPr/>
              </a:pPr>
              <a:t>‹#›</a:t>
            </a:fld>
            <a:endParaRPr lang="en-US"/>
          </a:p>
        </p:txBody>
      </p:sp>
    </p:spTree>
    <p:extLst>
      <p:ext uri="{BB962C8B-B14F-4D97-AF65-F5344CB8AC3E}">
        <p14:creationId xmlns:p14="http://schemas.microsoft.com/office/powerpoint/2010/main" val="2587401082"/>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AndTwoObj">
  <p:cSld name="1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20574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48400" y="43053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3pPr lvl="2">
              <a:defRPr>
                <a:solidFill>
                  <a:srgbClr val="000000"/>
                </a:solidFill>
                <a:latin typeface="Arial" charset="0"/>
              </a:defRPr>
            </a:lvl3pPr>
          </a:lstStyle>
          <a:p>
            <a:pPr lvl="2">
              <a:defRPr/>
            </a:pPr>
            <a:fld id="{47EB8C26-89BF-457B-9BB1-86367130ED45}" type="slidenum">
              <a:rPr lang="en-US"/>
              <a:pPr lvl="2">
                <a:defRPr/>
              </a:pPr>
              <a:t>‹#›</a:t>
            </a:fld>
            <a:endParaRPr lang="en-US"/>
          </a:p>
        </p:txBody>
      </p:sp>
    </p:spTree>
    <p:extLst>
      <p:ext uri="{BB962C8B-B14F-4D97-AF65-F5344CB8AC3E}">
        <p14:creationId xmlns:p14="http://schemas.microsoft.com/office/powerpoint/2010/main" val="805664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3E194173-7C85-4183-8726-68B145D89E4B}" type="slidenum">
              <a:rPr lang="en-US"/>
              <a:pPr>
                <a:defRPr/>
              </a:pPr>
              <a:t>‹#›</a:t>
            </a:fld>
            <a:endParaRPr lang="en-US"/>
          </a:p>
        </p:txBody>
      </p:sp>
    </p:spTree>
    <p:extLst>
      <p:ext uri="{BB962C8B-B14F-4D97-AF65-F5344CB8AC3E}">
        <p14:creationId xmlns:p14="http://schemas.microsoft.com/office/powerpoint/2010/main" val="463610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9A22A7B-EFCF-4489-8E53-8E229E7727AF}" type="slidenum">
              <a:rPr lang="en-US"/>
              <a:pPr>
                <a:defRPr/>
              </a:pPr>
              <a:t>‹#›</a:t>
            </a:fld>
            <a:endParaRPr lang="en-US"/>
          </a:p>
        </p:txBody>
      </p:sp>
    </p:spTree>
    <p:extLst>
      <p:ext uri="{BB962C8B-B14F-4D97-AF65-F5344CB8AC3E}">
        <p14:creationId xmlns:p14="http://schemas.microsoft.com/office/powerpoint/2010/main" val="213364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7E929E0-8A1C-404B-827D-4E009560E0AA}" type="slidenum">
              <a:rPr lang="en-US"/>
              <a:pPr>
                <a:defRPr/>
              </a:pPr>
              <a:t>‹#›</a:t>
            </a:fld>
            <a:endParaRPr lang="en-US"/>
          </a:p>
        </p:txBody>
      </p:sp>
    </p:spTree>
    <p:extLst>
      <p:ext uri="{BB962C8B-B14F-4D97-AF65-F5344CB8AC3E}">
        <p14:creationId xmlns:p14="http://schemas.microsoft.com/office/powerpoint/2010/main" val="3181382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AA482B45-F64B-4EE5-849C-12048F069A1B}" type="slidenum">
              <a:rPr lang="en-US"/>
              <a:pPr>
                <a:defRPr/>
              </a:pPr>
              <a:t>‹#›</a:t>
            </a:fld>
            <a:endParaRPr lang="en-US"/>
          </a:p>
        </p:txBody>
      </p:sp>
    </p:spTree>
    <p:extLst>
      <p:ext uri="{BB962C8B-B14F-4D97-AF65-F5344CB8AC3E}">
        <p14:creationId xmlns:p14="http://schemas.microsoft.com/office/powerpoint/2010/main" val="1877536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2A81C01-0897-4D4E-9C0B-CF1D329D678E}" type="slidenum">
              <a:rPr lang="en-US"/>
              <a:pPr>
                <a:defRPr/>
              </a:pPr>
              <a:t>‹#›</a:t>
            </a:fld>
            <a:endParaRPr lang="en-US"/>
          </a:p>
        </p:txBody>
      </p:sp>
    </p:spTree>
    <p:extLst>
      <p:ext uri="{BB962C8B-B14F-4D97-AF65-F5344CB8AC3E}">
        <p14:creationId xmlns:p14="http://schemas.microsoft.com/office/powerpoint/2010/main" val="3390574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0A5AE10-9C55-4197-9B97-80D67CE819A1}" type="slidenum">
              <a:rPr lang="en-US"/>
              <a:pPr>
                <a:defRPr/>
              </a:pPr>
              <a:t>‹#›</a:t>
            </a:fld>
            <a:endParaRPr lang="en-US"/>
          </a:p>
        </p:txBody>
      </p:sp>
    </p:spTree>
    <p:extLst>
      <p:ext uri="{BB962C8B-B14F-4D97-AF65-F5344CB8AC3E}">
        <p14:creationId xmlns:p14="http://schemas.microsoft.com/office/powerpoint/2010/main" val="4161788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8C893D8-C715-4AA7-83DF-B02CF0D0CE0D}" type="slidenum">
              <a:rPr lang="en-US"/>
              <a:pPr>
                <a:defRPr/>
              </a:pPr>
              <a:t>‹#›</a:t>
            </a:fld>
            <a:endParaRPr lang="en-US"/>
          </a:p>
        </p:txBody>
      </p:sp>
    </p:spTree>
    <p:extLst>
      <p:ext uri="{BB962C8B-B14F-4D97-AF65-F5344CB8AC3E}">
        <p14:creationId xmlns:p14="http://schemas.microsoft.com/office/powerpoint/2010/main" val="3572985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B78A35DA-F81C-4D56-9B1C-43299943B201}" type="slidenum">
              <a:rPr lang="en-US"/>
              <a:pPr>
                <a:defRPr/>
              </a:pPr>
              <a:t>‹#›</a:t>
            </a:fld>
            <a:endParaRPr lang="en-US"/>
          </a:p>
        </p:txBody>
      </p:sp>
    </p:spTree>
    <p:extLst>
      <p:ext uri="{BB962C8B-B14F-4D97-AF65-F5344CB8AC3E}">
        <p14:creationId xmlns:p14="http://schemas.microsoft.com/office/powerpoint/2010/main" val="56194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ECE57-6871-4FBE-BACA-C804E4A266D9}" type="datetimeFigureOut">
              <a:rPr lang="en-US" smtClean="0"/>
              <a:t>4/8/2017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2164541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5E6A2B2-27B0-4F4F-82A3-2EF01FAC21CE}" type="slidenum">
              <a:rPr lang="en-US"/>
              <a:pPr>
                <a:defRPr/>
              </a:pPr>
              <a:t>‹#›</a:t>
            </a:fld>
            <a:endParaRPr lang="en-US"/>
          </a:p>
        </p:txBody>
      </p:sp>
    </p:spTree>
    <p:extLst>
      <p:ext uri="{BB962C8B-B14F-4D97-AF65-F5344CB8AC3E}">
        <p14:creationId xmlns:p14="http://schemas.microsoft.com/office/powerpoint/2010/main" val="26638493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87EDE6D-CC3A-4090-A70F-69829E1EEDE1}" type="slidenum">
              <a:rPr lang="en-US"/>
              <a:pPr>
                <a:defRPr/>
              </a:pPr>
              <a:t>‹#›</a:t>
            </a:fld>
            <a:endParaRPr lang="en-US"/>
          </a:p>
        </p:txBody>
      </p:sp>
    </p:spTree>
    <p:extLst>
      <p:ext uri="{BB962C8B-B14F-4D97-AF65-F5344CB8AC3E}">
        <p14:creationId xmlns:p14="http://schemas.microsoft.com/office/powerpoint/2010/main" val="2170060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5EA5770-1110-47E3-BB4A-70D27970FD3E}" type="slidenum">
              <a:rPr lang="en-US"/>
              <a:pPr>
                <a:defRPr/>
              </a:pPr>
              <a:t>‹#›</a:t>
            </a:fld>
            <a:endParaRPr lang="en-US"/>
          </a:p>
        </p:txBody>
      </p:sp>
    </p:spTree>
    <p:extLst>
      <p:ext uri="{BB962C8B-B14F-4D97-AF65-F5344CB8AC3E}">
        <p14:creationId xmlns:p14="http://schemas.microsoft.com/office/powerpoint/2010/main" val="505321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EE82721-643C-470E-8B2A-D35FF85BA49E}" type="slidenum">
              <a:rPr lang="en-US"/>
              <a:pPr>
                <a:defRPr/>
              </a:pPr>
              <a:t>‹#›</a:t>
            </a:fld>
            <a:endParaRPr lang="en-US" dirty="0"/>
          </a:p>
        </p:txBody>
      </p:sp>
    </p:spTree>
    <p:extLst>
      <p:ext uri="{BB962C8B-B14F-4D97-AF65-F5344CB8AC3E}">
        <p14:creationId xmlns:p14="http://schemas.microsoft.com/office/powerpoint/2010/main" val="1257922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1A5C642B-2EA2-44B7-8E31-9E61E6FB17C6}" type="slidenum">
              <a:rPr lang="en-US"/>
              <a:pPr lvl="2">
                <a:defRPr/>
              </a:pPr>
              <a:t>‹#›</a:t>
            </a:fld>
            <a:endParaRPr lang="en-US"/>
          </a:p>
        </p:txBody>
      </p:sp>
    </p:spTree>
    <p:extLst>
      <p:ext uri="{BB962C8B-B14F-4D97-AF65-F5344CB8AC3E}">
        <p14:creationId xmlns:p14="http://schemas.microsoft.com/office/powerpoint/2010/main" val="21482217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C69BEFA2-5CFB-4D2B-80D5-32D016D8DCD4}" type="slidenum">
              <a:rPr lang="en-US"/>
              <a:pPr lvl="2">
                <a:defRPr/>
              </a:pPr>
              <a:t>‹#›</a:t>
            </a:fld>
            <a:endParaRPr lang="en-US"/>
          </a:p>
        </p:txBody>
      </p:sp>
    </p:spTree>
    <p:extLst>
      <p:ext uri="{BB962C8B-B14F-4D97-AF65-F5344CB8AC3E}">
        <p14:creationId xmlns:p14="http://schemas.microsoft.com/office/powerpoint/2010/main" val="20330413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A1578E3E-CA89-41ED-B3E2-CE8D852498D8}" type="slidenum">
              <a:rPr lang="en-US"/>
              <a:pPr lvl="2">
                <a:defRPr/>
              </a:pPr>
              <a:t>‹#›</a:t>
            </a:fld>
            <a:endParaRPr lang="en-US"/>
          </a:p>
        </p:txBody>
      </p:sp>
    </p:spTree>
    <p:extLst>
      <p:ext uri="{BB962C8B-B14F-4D97-AF65-F5344CB8AC3E}">
        <p14:creationId xmlns:p14="http://schemas.microsoft.com/office/powerpoint/2010/main" val="2041040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057400"/>
            <a:ext cx="553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057400"/>
            <a:ext cx="5537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4ECBD2FC-989B-4EB7-9229-5EF123724049}" type="slidenum">
              <a:rPr lang="en-US"/>
              <a:pPr lvl="2">
                <a:defRPr/>
              </a:pPr>
              <a:t>‹#›</a:t>
            </a:fld>
            <a:endParaRPr lang="en-US"/>
          </a:p>
        </p:txBody>
      </p:sp>
    </p:spTree>
    <p:extLst>
      <p:ext uri="{BB962C8B-B14F-4D97-AF65-F5344CB8AC3E}">
        <p14:creationId xmlns:p14="http://schemas.microsoft.com/office/powerpoint/2010/main" val="33563364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952B8C0D-A883-41C3-B643-D7C68032D0D7}" type="slidenum">
              <a:rPr lang="en-US"/>
              <a:pPr lvl="2">
                <a:defRPr/>
              </a:pPr>
              <a:t>‹#›</a:t>
            </a:fld>
            <a:endParaRPr lang="en-US"/>
          </a:p>
        </p:txBody>
      </p:sp>
    </p:spTree>
    <p:extLst>
      <p:ext uri="{BB962C8B-B14F-4D97-AF65-F5344CB8AC3E}">
        <p14:creationId xmlns:p14="http://schemas.microsoft.com/office/powerpoint/2010/main" val="9999373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89D0D46E-1B18-4431-BDED-9CAAE7AB375E}" type="slidenum">
              <a:rPr lang="en-US"/>
              <a:pPr lvl="2">
                <a:defRPr/>
              </a:pPr>
              <a:t>‹#›</a:t>
            </a:fld>
            <a:endParaRPr lang="en-US"/>
          </a:p>
        </p:txBody>
      </p:sp>
    </p:spTree>
    <p:extLst>
      <p:ext uri="{BB962C8B-B14F-4D97-AF65-F5344CB8AC3E}">
        <p14:creationId xmlns:p14="http://schemas.microsoft.com/office/powerpoint/2010/main" val="335370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7ECE57-6871-4FBE-BACA-C804E4A266D9}" type="datetimeFigureOut">
              <a:rPr lang="en-US" smtClean="0"/>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2541350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6E3C185F-7D75-44B6-B6FD-AE2A589808AB}" type="slidenum">
              <a:rPr lang="en-US"/>
              <a:pPr lvl="2">
                <a:defRPr/>
              </a:pPr>
              <a:t>‹#›</a:t>
            </a:fld>
            <a:endParaRPr lang="en-US"/>
          </a:p>
        </p:txBody>
      </p:sp>
    </p:spTree>
    <p:extLst>
      <p:ext uri="{BB962C8B-B14F-4D97-AF65-F5344CB8AC3E}">
        <p14:creationId xmlns:p14="http://schemas.microsoft.com/office/powerpoint/2010/main" val="3025824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DDC26326-5B72-4D25-8777-07ED3563AA89}" type="slidenum">
              <a:rPr lang="en-US"/>
              <a:pPr lvl="2">
                <a:defRPr/>
              </a:pPr>
              <a:t>‹#›</a:t>
            </a:fld>
            <a:endParaRPr lang="en-US"/>
          </a:p>
        </p:txBody>
      </p:sp>
    </p:spTree>
    <p:extLst>
      <p:ext uri="{BB962C8B-B14F-4D97-AF65-F5344CB8AC3E}">
        <p14:creationId xmlns:p14="http://schemas.microsoft.com/office/powerpoint/2010/main" val="3758976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59488683-1F1F-4713-A3F3-902B66629901}" type="slidenum">
              <a:rPr lang="en-US"/>
              <a:pPr lvl="2">
                <a:defRPr/>
              </a:pPr>
              <a:t>‹#›</a:t>
            </a:fld>
            <a:endParaRPr lang="en-US"/>
          </a:p>
        </p:txBody>
      </p:sp>
    </p:spTree>
    <p:extLst>
      <p:ext uri="{BB962C8B-B14F-4D97-AF65-F5344CB8AC3E}">
        <p14:creationId xmlns:p14="http://schemas.microsoft.com/office/powerpoint/2010/main" val="3260096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416086BD-613E-47F2-8D6F-6908365A9098}" type="slidenum">
              <a:rPr lang="en-US"/>
              <a:pPr lvl="2">
                <a:defRPr/>
              </a:pPr>
              <a:t>‹#›</a:t>
            </a:fld>
            <a:endParaRPr lang="en-US"/>
          </a:p>
        </p:txBody>
      </p:sp>
    </p:spTree>
    <p:extLst>
      <p:ext uri="{BB962C8B-B14F-4D97-AF65-F5344CB8AC3E}">
        <p14:creationId xmlns:p14="http://schemas.microsoft.com/office/powerpoint/2010/main" val="19395950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914400"/>
            <a:ext cx="2819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914400"/>
            <a:ext cx="8255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B944D9D0-A3DA-44D2-B969-26AC996403A5}" type="slidenum">
              <a:rPr lang="en-US"/>
              <a:pPr lvl="2">
                <a:defRPr/>
              </a:pPr>
              <a:t>‹#›</a:t>
            </a:fld>
            <a:endParaRPr lang="en-US"/>
          </a:p>
        </p:txBody>
      </p:sp>
    </p:spTree>
    <p:extLst>
      <p:ext uri="{BB962C8B-B14F-4D97-AF65-F5344CB8AC3E}">
        <p14:creationId xmlns:p14="http://schemas.microsoft.com/office/powerpoint/2010/main" val="1991711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20574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48400" y="43053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6ACEC7EE-BD9D-4038-BD40-2053FDD44248}" type="slidenum">
              <a:rPr lang="en-US"/>
              <a:pPr lvl="2">
                <a:defRPr/>
              </a:pPr>
              <a:t>‹#›</a:t>
            </a:fld>
            <a:endParaRPr lang="en-US"/>
          </a:p>
        </p:txBody>
      </p:sp>
    </p:spTree>
    <p:extLst>
      <p:ext uri="{BB962C8B-B14F-4D97-AF65-F5344CB8AC3E}">
        <p14:creationId xmlns:p14="http://schemas.microsoft.com/office/powerpoint/2010/main" val="1563220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09FFA25F-3D5E-433C-9792-2586913CE84A}" type="slidenum">
              <a:rPr lang="en-US"/>
              <a:pPr lvl="2">
                <a:defRPr/>
              </a:pPr>
              <a:t>‹#›</a:t>
            </a:fld>
            <a:endParaRPr lang="en-US"/>
          </a:p>
        </p:txBody>
      </p:sp>
    </p:spTree>
    <p:extLst>
      <p:ext uri="{BB962C8B-B14F-4D97-AF65-F5344CB8AC3E}">
        <p14:creationId xmlns:p14="http://schemas.microsoft.com/office/powerpoint/2010/main" val="477343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000" y="914400"/>
            <a:ext cx="11277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76751400-9067-4CAA-BC53-4F54BAE2E43F}" type="slidenum">
              <a:rPr lang="en-US"/>
              <a:pPr lvl="2">
                <a:defRPr/>
              </a:pPr>
              <a:t>‹#›</a:t>
            </a:fld>
            <a:endParaRPr lang="en-US"/>
          </a:p>
        </p:txBody>
      </p:sp>
    </p:spTree>
    <p:extLst>
      <p:ext uri="{BB962C8B-B14F-4D97-AF65-F5344CB8AC3E}">
        <p14:creationId xmlns:p14="http://schemas.microsoft.com/office/powerpoint/2010/main" val="6138522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08000" y="2057400"/>
            <a:ext cx="5537200" cy="4343400"/>
          </a:xfrm>
        </p:spPr>
        <p:txBody>
          <a:bodyPr/>
          <a:lstStyle/>
          <a:p>
            <a:pPr lvl="0"/>
            <a:endParaRPr lang="en-US" noProof="0" smtClean="0"/>
          </a:p>
        </p:txBody>
      </p:sp>
      <p:sp>
        <p:nvSpPr>
          <p:cNvPr id="4" name="Text Placeholder 3"/>
          <p:cNvSpPr>
            <a:spLocks noGrp="1"/>
          </p:cNvSpPr>
          <p:nvPr>
            <p:ph type="body" sz="half" idx="2"/>
          </p:nvPr>
        </p:nvSpPr>
        <p:spPr>
          <a:xfrm>
            <a:off x="62484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331892DB-9EED-4693-BB9D-AD77BAAA6218}" type="slidenum">
              <a:rPr lang="en-US"/>
              <a:pPr lvl="2">
                <a:defRPr/>
              </a:pPr>
              <a:t>‹#›</a:t>
            </a:fld>
            <a:endParaRPr lang="en-US"/>
          </a:p>
        </p:txBody>
      </p:sp>
    </p:spTree>
    <p:extLst>
      <p:ext uri="{BB962C8B-B14F-4D97-AF65-F5344CB8AC3E}">
        <p14:creationId xmlns:p14="http://schemas.microsoft.com/office/powerpoint/2010/main" val="2586783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2057400"/>
            <a:ext cx="11277600" cy="4343400"/>
          </a:xfrm>
        </p:spPr>
        <p:txBody>
          <a:bodyPr/>
          <a:lstStyle/>
          <a:p>
            <a:pPr lvl="0"/>
            <a:endParaRPr lang="en-US" noProof="0" smtClean="0"/>
          </a:p>
        </p:txBody>
      </p:sp>
      <p:sp>
        <p:nvSpPr>
          <p:cNvPr id="4" name="Rectangle 3"/>
          <p:cNvSpPr>
            <a:spLocks noGrp="1" noChangeArrowheads="1"/>
          </p:cNvSpPr>
          <p:nvPr>
            <p:ph type="sldNum" sz="quarter" idx="10"/>
          </p:nvPr>
        </p:nvSpPr>
        <p:spPr/>
        <p:txBody>
          <a:bodyPr/>
          <a:lstStyle>
            <a:lvl3pPr lvl="2" eaLnBrk="0" fontAlgn="auto" hangingPunct="0">
              <a:spcBef>
                <a:spcPts val="0"/>
              </a:spcBef>
              <a:spcAft>
                <a:spcPts val="0"/>
              </a:spcAft>
              <a:defRPr/>
            </a:lvl3pPr>
          </a:lstStyle>
          <a:p>
            <a:pPr lvl="2">
              <a:defRPr/>
            </a:pPr>
            <a:fld id="{A2B213D5-BCD0-46E4-B732-32B9B9B1789A}" type="slidenum">
              <a:rPr lang="en-US"/>
              <a:pPr lvl="2">
                <a:defRPr/>
              </a:pPr>
              <a:t>‹#›</a:t>
            </a:fld>
            <a:endParaRPr lang="en-US"/>
          </a:p>
        </p:txBody>
      </p:sp>
    </p:spTree>
    <p:extLst>
      <p:ext uri="{BB962C8B-B14F-4D97-AF65-F5344CB8AC3E}">
        <p14:creationId xmlns:p14="http://schemas.microsoft.com/office/powerpoint/2010/main" val="55437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ECE57-6871-4FBE-BACA-C804E4A266D9}" type="datetimeFigureOut">
              <a:rPr lang="en-US" smtClean="0"/>
              <a:t>4/8/2017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7606631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Title, Tex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892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de-DE"/>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de-DE"/>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603DED9-7A54-411B-A44A-2B20EFBFE06B}" type="slidenum">
              <a:rPr lang="de-DE"/>
              <a:pPr>
                <a:defRPr/>
              </a:pPr>
              <a:t>‹#›</a:t>
            </a:fld>
            <a:endParaRPr lang="de-DE"/>
          </a:p>
        </p:txBody>
      </p:sp>
    </p:spTree>
    <p:extLst>
      <p:ext uri="{BB962C8B-B14F-4D97-AF65-F5344CB8AC3E}">
        <p14:creationId xmlns:p14="http://schemas.microsoft.com/office/powerpoint/2010/main" val="13730533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de-DE"/>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de-DE"/>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7D11C99-EF9F-4717-8C4F-A8912B7A778F}" type="slidenum">
              <a:rPr lang="de-DE"/>
              <a:pPr>
                <a:defRPr/>
              </a:pPr>
              <a:t>‹#›</a:t>
            </a:fld>
            <a:endParaRPr lang="de-DE"/>
          </a:p>
        </p:txBody>
      </p:sp>
    </p:spTree>
    <p:extLst>
      <p:ext uri="{BB962C8B-B14F-4D97-AF65-F5344CB8AC3E}">
        <p14:creationId xmlns:p14="http://schemas.microsoft.com/office/powerpoint/2010/main" val="3709152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de-DE"/>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de-DE"/>
          </a:p>
        </p:txBody>
      </p:sp>
      <p:sp>
        <p:nvSpPr>
          <p:cNvPr id="4" name="Rectangle 6"/>
          <p:cNvSpPr>
            <a:spLocks noGrp="1" noChangeArrowheads="1"/>
          </p:cNvSpPr>
          <p:nvPr>
            <p:ph type="sldNum" sz="quarter" idx="12"/>
          </p:nvPr>
        </p:nvSpPr>
        <p:spPr/>
        <p:txBody>
          <a:bodyPr/>
          <a:lstStyle>
            <a:lvl1pPr eaLnBrk="0" hangingPunct="0">
              <a:defRPr/>
            </a:lvl1pPr>
          </a:lstStyle>
          <a:p>
            <a:pPr>
              <a:defRPr/>
            </a:pPr>
            <a:fld id="{E0E282C1-3930-45D5-AF2C-8BB2E12D7F20}" type="slidenum">
              <a:rPr lang="de-DE"/>
              <a:pPr>
                <a:defRPr/>
              </a:pPr>
              <a:t>‹#›</a:t>
            </a:fld>
            <a:endParaRPr lang="de-DE"/>
          </a:p>
        </p:txBody>
      </p:sp>
    </p:spTree>
    <p:extLst>
      <p:ext uri="{BB962C8B-B14F-4D97-AF65-F5344CB8AC3E}">
        <p14:creationId xmlns:p14="http://schemas.microsoft.com/office/powerpoint/2010/main" val="31463430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de-DE"/>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de-DE"/>
          </a:p>
        </p:txBody>
      </p:sp>
      <p:sp>
        <p:nvSpPr>
          <p:cNvPr id="5" name="Rectangle 6"/>
          <p:cNvSpPr>
            <a:spLocks noGrp="1" noChangeArrowheads="1"/>
          </p:cNvSpPr>
          <p:nvPr>
            <p:ph type="sldNum" sz="quarter" idx="12"/>
          </p:nvPr>
        </p:nvSpPr>
        <p:spPr/>
        <p:txBody>
          <a:bodyPr/>
          <a:lstStyle>
            <a:lvl1pPr eaLnBrk="0" hangingPunct="0">
              <a:defRPr/>
            </a:lvl1pPr>
          </a:lstStyle>
          <a:p>
            <a:pPr>
              <a:defRPr/>
            </a:pPr>
            <a:fld id="{A804A38D-BF19-452C-9821-EFC09B4292DF}" type="slidenum">
              <a:rPr lang="de-DE"/>
              <a:pPr>
                <a:defRPr/>
              </a:pPr>
              <a:t>‹#›</a:t>
            </a:fld>
            <a:endParaRPr lang="de-DE"/>
          </a:p>
        </p:txBody>
      </p:sp>
    </p:spTree>
    <p:extLst>
      <p:ext uri="{BB962C8B-B14F-4D97-AF65-F5344CB8AC3E}">
        <p14:creationId xmlns:p14="http://schemas.microsoft.com/office/powerpoint/2010/main" val="22612987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71DF9-8169-466D-A225-752023D1B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17895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B48B11-91EC-4DDC-A62F-8ED87606B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81697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1"/>
            <a:ext cx="10769600" cy="4602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solidFill>
                  <a:prstClr val="black"/>
                </a:solidFill>
                <a:latin typeface="Calibri"/>
                <a:cs typeface="+mn-cs"/>
              </a:defRPr>
            </a:lvl1pPr>
          </a:lstStyle>
          <a:p>
            <a:pPr>
              <a:defRPr/>
            </a:pPr>
            <a:fld id="{9C1D8C59-8C2D-4838-8490-E17855272FE0}" type="slidenum">
              <a:rPr lang="en-US"/>
              <a:pPr>
                <a:defRPr/>
              </a:pPr>
              <a:t>‹#›</a:t>
            </a:fld>
            <a:endParaRPr lang="en-US"/>
          </a:p>
        </p:txBody>
      </p:sp>
    </p:spTree>
    <p:extLst>
      <p:ext uri="{BB962C8B-B14F-4D97-AF65-F5344CB8AC3E}">
        <p14:creationId xmlns:p14="http://schemas.microsoft.com/office/powerpoint/2010/main" val="3861068758"/>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AndTwoObj">
  <p:cSld name="1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127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057400"/>
            <a:ext cx="5537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20574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48400" y="4305300"/>
            <a:ext cx="55372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3pPr lvl="2">
              <a:defRPr>
                <a:solidFill>
                  <a:srgbClr val="000000"/>
                </a:solidFill>
                <a:latin typeface="Arial" charset="0"/>
              </a:defRPr>
            </a:lvl3pPr>
          </a:lstStyle>
          <a:p>
            <a:pPr lvl="2">
              <a:defRPr/>
            </a:pPr>
            <a:fld id="{88C03B73-A85D-4B3F-B922-325879866D66}" type="slidenum">
              <a:rPr lang="en-US"/>
              <a:pPr lvl="2">
                <a:defRPr/>
              </a:pPr>
              <a:t>‹#›</a:t>
            </a:fld>
            <a:endParaRPr lang="en-US"/>
          </a:p>
        </p:txBody>
      </p:sp>
    </p:spTree>
    <p:extLst>
      <p:ext uri="{BB962C8B-B14F-4D97-AF65-F5344CB8AC3E}">
        <p14:creationId xmlns:p14="http://schemas.microsoft.com/office/powerpoint/2010/main" val="41036331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AB6B70-E4E4-4ADB-852A-BC6A57053E98}"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63816C-B6FE-4C2E-A101-21C5BA79C904}" type="slidenum">
              <a:rPr lang="en-US" altLang="en-US"/>
              <a:pPr/>
              <a:t>‹#›</a:t>
            </a:fld>
            <a:endParaRPr lang="en-US" altLang="en-US"/>
          </a:p>
        </p:txBody>
      </p:sp>
    </p:spTree>
    <p:extLst>
      <p:ext uri="{BB962C8B-B14F-4D97-AF65-F5344CB8AC3E}">
        <p14:creationId xmlns:p14="http://schemas.microsoft.com/office/powerpoint/2010/main" val="171355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ECE57-6871-4FBE-BACA-C804E4A266D9}"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8880443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84B61E-79D9-4AD9-B373-01A315F1B7E0}"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1B9830-B3A5-47B9-A712-A683CB0A49CD}" type="slidenum">
              <a:rPr lang="en-US" altLang="en-US"/>
              <a:pPr/>
              <a:t>‹#›</a:t>
            </a:fld>
            <a:endParaRPr lang="en-US" altLang="en-US"/>
          </a:p>
        </p:txBody>
      </p:sp>
    </p:spTree>
    <p:extLst>
      <p:ext uri="{BB962C8B-B14F-4D97-AF65-F5344CB8AC3E}">
        <p14:creationId xmlns:p14="http://schemas.microsoft.com/office/powerpoint/2010/main" val="1686901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FE4932-E537-4B40-A422-0D54A829B195}"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674F3C-7B10-4406-90FB-AE15D9CC3421}" type="slidenum">
              <a:rPr lang="en-US" altLang="en-US"/>
              <a:pPr/>
              <a:t>‹#›</a:t>
            </a:fld>
            <a:endParaRPr lang="en-US" altLang="en-US"/>
          </a:p>
        </p:txBody>
      </p:sp>
    </p:spTree>
    <p:extLst>
      <p:ext uri="{BB962C8B-B14F-4D97-AF65-F5344CB8AC3E}">
        <p14:creationId xmlns:p14="http://schemas.microsoft.com/office/powerpoint/2010/main" val="1683558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EF4753-1780-4F5E-ADDB-858FB9E2B6D0}" type="datetimeFigureOut">
              <a:rPr lang="en-US"/>
              <a:pPr>
                <a:defRPr/>
              </a:pPr>
              <a:t>4/8/2017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B313394-0421-401A-8B7D-5431B8AE4395}" type="slidenum">
              <a:rPr lang="en-US" altLang="en-US"/>
              <a:pPr/>
              <a:t>‹#›</a:t>
            </a:fld>
            <a:endParaRPr lang="en-US" altLang="en-US"/>
          </a:p>
        </p:txBody>
      </p:sp>
    </p:spTree>
    <p:extLst>
      <p:ext uri="{BB962C8B-B14F-4D97-AF65-F5344CB8AC3E}">
        <p14:creationId xmlns:p14="http://schemas.microsoft.com/office/powerpoint/2010/main" val="19828961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3F95AC-4F2B-4D8D-8864-162833E4A603}" type="datetimeFigureOut">
              <a:rPr lang="en-US"/>
              <a:pPr>
                <a:defRPr/>
              </a:pPr>
              <a:t>4/8/2017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4647C63-C8E3-4881-A3F8-5029CE2D69C2}" type="slidenum">
              <a:rPr lang="en-US" altLang="en-US"/>
              <a:pPr/>
              <a:t>‹#›</a:t>
            </a:fld>
            <a:endParaRPr lang="en-US" altLang="en-US"/>
          </a:p>
        </p:txBody>
      </p:sp>
    </p:spTree>
    <p:extLst>
      <p:ext uri="{BB962C8B-B14F-4D97-AF65-F5344CB8AC3E}">
        <p14:creationId xmlns:p14="http://schemas.microsoft.com/office/powerpoint/2010/main" val="18864954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553D69-C23E-4CBB-A3AE-E1AB4C83CD36}" type="datetimeFigureOut">
              <a:rPr lang="en-US"/>
              <a:pPr>
                <a:defRPr/>
              </a:pPr>
              <a:t>4/8/2017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3808650-3535-4592-8DF9-4B970AF4CCFA}" type="slidenum">
              <a:rPr lang="en-US" altLang="en-US"/>
              <a:pPr/>
              <a:t>‹#›</a:t>
            </a:fld>
            <a:endParaRPr lang="en-US" altLang="en-US"/>
          </a:p>
        </p:txBody>
      </p:sp>
    </p:spTree>
    <p:extLst>
      <p:ext uri="{BB962C8B-B14F-4D97-AF65-F5344CB8AC3E}">
        <p14:creationId xmlns:p14="http://schemas.microsoft.com/office/powerpoint/2010/main" val="9000281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2E0EE0-265F-4B3D-9699-5D921C725B5F}" type="datetimeFigureOut">
              <a:rPr lang="en-US"/>
              <a:pPr>
                <a:defRPr/>
              </a:pPr>
              <a:t>4/8/2017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C153B4F-B49C-4510-87C1-9786BFA68A92}" type="slidenum">
              <a:rPr lang="en-US" altLang="en-US"/>
              <a:pPr/>
              <a:t>‹#›</a:t>
            </a:fld>
            <a:endParaRPr lang="en-US" altLang="en-US"/>
          </a:p>
        </p:txBody>
      </p:sp>
    </p:spTree>
    <p:extLst>
      <p:ext uri="{BB962C8B-B14F-4D97-AF65-F5344CB8AC3E}">
        <p14:creationId xmlns:p14="http://schemas.microsoft.com/office/powerpoint/2010/main" val="33799292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81162A-D01E-4C21-A61F-A273460EBDCE}" type="datetimeFigureOut">
              <a:rPr lang="en-US"/>
              <a:pPr>
                <a:defRPr/>
              </a:pPr>
              <a:t>4/8/2017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4BD6D5-E441-4A1E-B118-654C9905AF1C}" type="slidenum">
              <a:rPr lang="en-US" altLang="en-US"/>
              <a:pPr/>
              <a:t>‹#›</a:t>
            </a:fld>
            <a:endParaRPr lang="en-US" altLang="en-US"/>
          </a:p>
        </p:txBody>
      </p:sp>
    </p:spTree>
    <p:extLst>
      <p:ext uri="{BB962C8B-B14F-4D97-AF65-F5344CB8AC3E}">
        <p14:creationId xmlns:p14="http://schemas.microsoft.com/office/powerpoint/2010/main" val="39871074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603EEC-14F7-4D9D-BC65-BD5C5E29F599}" type="datetimeFigureOut">
              <a:rPr lang="en-US"/>
              <a:pPr>
                <a:defRPr/>
              </a:pPr>
              <a:t>4/8/2017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9F393AE-2E3F-4207-B021-1385EB04279C}" type="slidenum">
              <a:rPr lang="en-US" altLang="en-US"/>
              <a:pPr/>
              <a:t>‹#›</a:t>
            </a:fld>
            <a:endParaRPr lang="en-US" altLang="en-US"/>
          </a:p>
        </p:txBody>
      </p:sp>
    </p:spTree>
    <p:extLst>
      <p:ext uri="{BB962C8B-B14F-4D97-AF65-F5344CB8AC3E}">
        <p14:creationId xmlns:p14="http://schemas.microsoft.com/office/powerpoint/2010/main" val="12882669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99BCE1-D61D-4874-9CB5-36E13EE11821}"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B7840D-72E1-4332-A4C6-D4EAD4538E5A}" type="slidenum">
              <a:rPr lang="en-US" altLang="en-US"/>
              <a:pPr/>
              <a:t>‹#›</a:t>
            </a:fld>
            <a:endParaRPr lang="en-US" altLang="en-US"/>
          </a:p>
        </p:txBody>
      </p:sp>
    </p:spTree>
    <p:extLst>
      <p:ext uri="{BB962C8B-B14F-4D97-AF65-F5344CB8AC3E}">
        <p14:creationId xmlns:p14="http://schemas.microsoft.com/office/powerpoint/2010/main" val="21780225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1EAD24-4F72-495D-8FBF-92C553EEF14F}" type="datetimeFigureOut">
              <a:rPr lang="en-US"/>
              <a:pPr>
                <a:defRPr/>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23AC228-5637-4BD5-9B8E-571EF2845A7D}" type="slidenum">
              <a:rPr lang="en-US" altLang="en-US"/>
              <a:pPr/>
              <a:t>‹#›</a:t>
            </a:fld>
            <a:endParaRPr lang="en-US" altLang="en-US"/>
          </a:p>
        </p:txBody>
      </p:sp>
    </p:spTree>
    <p:extLst>
      <p:ext uri="{BB962C8B-B14F-4D97-AF65-F5344CB8AC3E}">
        <p14:creationId xmlns:p14="http://schemas.microsoft.com/office/powerpoint/2010/main" val="224757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ECE57-6871-4FBE-BACA-C804E4A266D9}"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538FC-B09B-476B-9207-84927936B265}" type="slidenum">
              <a:rPr lang="en-US" smtClean="0"/>
              <a:t>‹#›</a:t>
            </a:fld>
            <a:endParaRPr lang="en-US"/>
          </a:p>
        </p:txBody>
      </p:sp>
    </p:spTree>
    <p:extLst>
      <p:ext uri="{BB962C8B-B14F-4D97-AF65-F5344CB8AC3E}">
        <p14:creationId xmlns:p14="http://schemas.microsoft.com/office/powerpoint/2010/main" val="6819453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1"/>
            <a:ext cx="10769600" cy="4602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0" i="0">
                <a:solidFill>
                  <a:srgbClr val="EEECE1">
                    <a:shade val="50000"/>
                    <a:satMod val="200000"/>
                  </a:srgbClr>
                </a:solidFill>
                <a:cs typeface="Arial" charset="0"/>
              </a:defRPr>
            </a:lvl1pPr>
          </a:lstStyle>
          <a:p>
            <a:pPr>
              <a:defRPr/>
            </a:pPr>
            <a:fld id="{6CFA5BB1-3BF1-49F8-9364-E413FEABC43C}" type="datetime1">
              <a:rPr lang="en-US"/>
              <a:pPr>
                <a:defRPr/>
              </a:pPr>
              <a:t>4/8/2017</a:t>
            </a:fld>
            <a:endParaRPr lang="en-US"/>
          </a:p>
        </p:txBody>
      </p:sp>
      <p:sp>
        <p:nvSpPr>
          <p:cNvPr id="5" name="Footer Placeholder 4"/>
          <p:cNvSpPr>
            <a:spLocks noGrp="1"/>
          </p:cNvSpPr>
          <p:nvPr>
            <p:ph type="ftr" sz="quarter" idx="11"/>
          </p:nvPr>
        </p:nvSpPr>
        <p:spPr/>
        <p:txBody>
          <a:bodyPr/>
          <a:lstStyle>
            <a:lvl1pPr>
              <a:defRPr b="0" i="0">
                <a:solidFill>
                  <a:srgbClr val="EEECE1">
                    <a:shade val="50000"/>
                    <a:satMod val="200000"/>
                  </a:srgbClr>
                </a:solidFill>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B4B1A0"/>
                </a:solidFill>
                <a:cs typeface="Arial" panose="020B0604020202020204" pitchFamily="34" charset="0"/>
              </a:defRPr>
            </a:lvl1pPr>
          </a:lstStyle>
          <a:p>
            <a:fld id="{73891ED9-BCDF-470F-9917-17AEFA911B37}" type="slidenum">
              <a:rPr lang="en-US" altLang="en-US"/>
              <a:pPr/>
              <a:t>‹#›</a:t>
            </a:fld>
            <a:endParaRPr lang="en-US" altLang="en-US"/>
          </a:p>
        </p:txBody>
      </p:sp>
    </p:spTree>
    <p:extLst>
      <p:ext uri="{BB962C8B-B14F-4D97-AF65-F5344CB8AC3E}">
        <p14:creationId xmlns:p14="http://schemas.microsoft.com/office/powerpoint/2010/main" val="13956669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5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109728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b="0" i="0">
                <a:solidFill>
                  <a:srgbClr val="EEECE1">
                    <a:shade val="50000"/>
                    <a:satMod val="200000"/>
                  </a:srgbClr>
                </a:solidFill>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0" i="0">
                <a:solidFill>
                  <a:srgbClr val="EEECE1">
                    <a:shade val="50000"/>
                    <a:satMod val="200000"/>
                  </a:srgbClr>
                </a:solidFill>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B4B1A0"/>
                </a:solidFill>
                <a:cs typeface="Arial" panose="020B0604020202020204" pitchFamily="34" charset="0"/>
              </a:defRPr>
            </a:lvl1pPr>
          </a:lstStyle>
          <a:p>
            <a:fld id="{38BD2CD8-1D4F-4099-A0BD-6FF3032C2968}" type="slidenum">
              <a:rPr lang="en-US" altLang="en-US"/>
              <a:pPr/>
              <a:t>‹#›</a:t>
            </a:fld>
            <a:endParaRPr lang="en-US" altLang="en-US"/>
          </a:p>
        </p:txBody>
      </p:sp>
    </p:spTree>
    <p:extLst>
      <p:ext uri="{BB962C8B-B14F-4D97-AF65-F5344CB8AC3E}">
        <p14:creationId xmlns:p14="http://schemas.microsoft.com/office/powerpoint/2010/main" val="5389881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5" name="Slide Number Placeholder 4"/>
          <p:cNvSpPr>
            <a:spLocks noGrp="1"/>
          </p:cNvSpPr>
          <p:nvPr>
            <p:ph type="sldNum" sz="quarter" idx="11"/>
          </p:nvPr>
        </p:nvSpPr>
        <p:spPr/>
        <p:txBody>
          <a:bodyPr/>
          <a:lstStyle>
            <a:lvl1pPr>
              <a:defRPr/>
            </a:lvl1pPr>
          </a:lstStyle>
          <a:p>
            <a:fld id="{D95BE427-5C1D-4DD6-9F14-216C6ED11D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58738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5" name="Slide Number Placeholder 4"/>
          <p:cNvSpPr>
            <a:spLocks noGrp="1"/>
          </p:cNvSpPr>
          <p:nvPr>
            <p:ph type="sldNum" sz="quarter" idx="11"/>
          </p:nvPr>
        </p:nvSpPr>
        <p:spPr/>
        <p:txBody>
          <a:bodyPr/>
          <a:lstStyle>
            <a:lvl1pPr>
              <a:defRPr/>
            </a:lvl1pPr>
          </a:lstStyle>
          <a:p>
            <a:fld id="{4E778014-6676-4C2C-A04D-D6AD3EC89E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433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5" name="Slide Number Placeholder 4"/>
          <p:cNvSpPr>
            <a:spLocks noGrp="1"/>
          </p:cNvSpPr>
          <p:nvPr>
            <p:ph type="sldNum" sz="quarter" idx="11"/>
          </p:nvPr>
        </p:nvSpPr>
        <p:spPr/>
        <p:txBody>
          <a:bodyPr/>
          <a:lstStyle>
            <a:lvl1pPr>
              <a:defRPr/>
            </a:lvl1pPr>
          </a:lstStyle>
          <a:p>
            <a:fld id="{F293C188-2782-4A6C-99BF-763741CF70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839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6" name="Slide Number Placeholder 5"/>
          <p:cNvSpPr>
            <a:spLocks noGrp="1"/>
          </p:cNvSpPr>
          <p:nvPr>
            <p:ph type="sldNum" sz="quarter" idx="11"/>
          </p:nvPr>
        </p:nvSpPr>
        <p:spPr/>
        <p:txBody>
          <a:bodyPr/>
          <a:lstStyle>
            <a:lvl1pPr>
              <a:defRPr/>
            </a:lvl1pPr>
          </a:lstStyle>
          <a:p>
            <a:fld id="{BBAFE051-9350-4013-8577-FBBD3D6497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75318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8" name="Slide Number Placeholder 7"/>
          <p:cNvSpPr>
            <a:spLocks noGrp="1"/>
          </p:cNvSpPr>
          <p:nvPr>
            <p:ph type="sldNum" sz="quarter" idx="11"/>
          </p:nvPr>
        </p:nvSpPr>
        <p:spPr/>
        <p:txBody>
          <a:bodyPr/>
          <a:lstStyle>
            <a:lvl1pPr>
              <a:defRPr/>
            </a:lvl1pPr>
          </a:lstStyle>
          <a:p>
            <a:fld id="{8FBDA9DC-9848-41AB-BE12-89F1540388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12882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4" name="Slide Number Placeholder 3"/>
          <p:cNvSpPr>
            <a:spLocks noGrp="1"/>
          </p:cNvSpPr>
          <p:nvPr>
            <p:ph type="sldNum" sz="quarter" idx="11"/>
          </p:nvPr>
        </p:nvSpPr>
        <p:spPr/>
        <p:txBody>
          <a:bodyPr/>
          <a:lstStyle>
            <a:lvl1pPr>
              <a:defRPr/>
            </a:lvl1pPr>
          </a:lstStyle>
          <a:p>
            <a:fld id="{81210653-E57C-444A-A26D-6DE3A8B37B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2998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3" name="Slide Number Placeholder 2"/>
          <p:cNvSpPr>
            <a:spLocks noGrp="1"/>
          </p:cNvSpPr>
          <p:nvPr>
            <p:ph type="sldNum" sz="quarter" idx="11"/>
          </p:nvPr>
        </p:nvSpPr>
        <p:spPr/>
        <p:txBody>
          <a:bodyPr/>
          <a:lstStyle>
            <a:lvl1pPr>
              <a:defRPr/>
            </a:lvl1pPr>
          </a:lstStyle>
          <a:p>
            <a:fld id="{C8D3ACC8-1DF7-41D0-848C-34BEC67270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452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http:// ifomis.de</a:t>
            </a:r>
          </a:p>
        </p:txBody>
      </p:sp>
      <p:sp>
        <p:nvSpPr>
          <p:cNvPr id="6" name="Slide Number Placeholder 5"/>
          <p:cNvSpPr>
            <a:spLocks noGrp="1"/>
          </p:cNvSpPr>
          <p:nvPr>
            <p:ph type="sldNum" sz="quarter" idx="11"/>
          </p:nvPr>
        </p:nvSpPr>
        <p:spPr/>
        <p:txBody>
          <a:bodyPr/>
          <a:lstStyle>
            <a:lvl1pPr>
              <a:defRPr/>
            </a:lvl1pPr>
          </a:lstStyle>
          <a:p>
            <a:fld id="{1A629FF2-E874-4200-9F64-20004DE174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51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theme" Target="../theme/theme10.xml"/><Relationship Id="rId4"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12.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4.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5.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6.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theme" Target="../theme/theme17.xml"/><Relationship Id="rId5" Type="http://schemas.openxmlformats.org/officeDocument/2006/relationships/slideLayout" Target="../slideLayouts/slideLayout141.xml"/><Relationship Id="rId4" Type="http://schemas.openxmlformats.org/officeDocument/2006/relationships/slideLayout" Target="../slideLayouts/slideLayout140.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44.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theme" Target="../theme/theme18.xml"/><Relationship Id="rId5" Type="http://schemas.openxmlformats.org/officeDocument/2006/relationships/slideLayout" Target="../slideLayouts/slideLayout146.xml"/><Relationship Id="rId4" Type="http://schemas.openxmlformats.org/officeDocument/2006/relationships/slideLayout" Target="../slideLayouts/slideLayout145.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0.xml"/><Relationship Id="rId1" Type="http://schemas.openxmlformats.org/officeDocument/2006/relationships/slideLayout" Target="../slideLayouts/slideLayout1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theme" Target="../theme/theme9.xml"/><Relationship Id="rId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ECE57-6871-4FBE-BACA-C804E4A266D9}" type="datetimeFigureOut">
              <a:rPr lang="en-US" smtClean="0"/>
              <a:t>4/8/2017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538FC-B09B-476B-9207-84927936B265}" type="slidenum">
              <a:rPr lang="en-US" smtClean="0"/>
              <a:t>‹#›</a:t>
            </a:fld>
            <a:endParaRPr lang="en-US"/>
          </a:p>
        </p:txBody>
      </p:sp>
    </p:spTree>
    <p:extLst>
      <p:ext uri="{BB962C8B-B14F-4D97-AF65-F5344CB8AC3E}">
        <p14:creationId xmlns:p14="http://schemas.microsoft.com/office/powerpoint/2010/main" val="2228642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524001"/>
            <a:ext cx="10261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256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3256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325638" name="Rectangle 6"/>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8BA1E730-2AC3-4D8D-9540-40651345F6A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664215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40" r:id="rId3"/>
    <p:sldLayoutId id="2147483841"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F4639BD-87FC-4C84-8D10-AEC245EDE7B9}" type="datetimeFigureOut">
              <a:rPr lang="en-US"/>
              <a:pPr>
                <a:defRPr/>
              </a:pPr>
              <a:t>4/8/2017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6310236A-C02A-4115-827E-0DA439E40722}"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413973605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29" name="Rectangle 5"/>
          <p:cNvSpPr>
            <a:spLocks noGrp="1" noChangeArrowheads="1"/>
          </p:cNvSpPr>
          <p:nvPr>
            <p:ph type="ftr" sz="quarter" idx="3"/>
          </p:nvPr>
        </p:nvSpPr>
        <p:spPr bwMode="auto">
          <a:xfrm>
            <a:off x="609600" y="6400801"/>
            <a:ext cx="741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r>
              <a:rPr lang="en-US" altLang="en-US" smtClean="0">
                <a:solidFill>
                  <a:srgbClr val="000000"/>
                </a:solidFill>
              </a:rPr>
              <a:t>http:// ifomis.de</a:t>
            </a:r>
          </a:p>
        </p:txBody>
      </p:sp>
      <p:sp>
        <p:nvSpPr>
          <p:cNvPr id="1030" name="Rectangle 6"/>
          <p:cNvSpPr>
            <a:spLocks noGrp="1" noChangeArrowheads="1"/>
          </p:cNvSpPr>
          <p:nvPr>
            <p:ph type="sldNum" sz="quarter" idx="4"/>
          </p:nvPr>
        </p:nvSpPr>
        <p:spPr bwMode="auto">
          <a:xfrm>
            <a:off x="8737600" y="6400801"/>
            <a:ext cx="284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CBD2596-CD22-40F9-A08B-01768BC8013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6955715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8915" name="Rectangle 3"/>
          <p:cNvSpPr>
            <a:spLocks noGrp="1" noChangeArrowheads="1"/>
          </p:cNvSpPr>
          <p:nvPr>
            <p:ph type="title"/>
          </p:nvPr>
        </p:nvSpPr>
        <p:spPr bwMode="auto">
          <a:xfrm>
            <a:off x="508000" y="914400"/>
            <a:ext cx="11277600" cy="1143000"/>
          </a:xfrm>
          <a:prstGeom prst="rect">
            <a:avLst/>
          </a:prstGeom>
          <a:gradFill rotWithShape="1">
            <a:gsLst>
              <a:gs pos="0">
                <a:schemeClr val="tx1">
                  <a:alpha val="67999"/>
                </a:schemeClr>
              </a:gs>
              <a:gs pos="50000">
                <a:schemeClr val="accent2">
                  <a:alpha val="67000"/>
                </a:schemeClr>
              </a:gs>
              <a:gs pos="100000">
                <a:schemeClr val="tx1">
                  <a:alpha val="67999"/>
                </a:scheme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4"/>
          <p:cNvSpPr>
            <a:spLocks noGrp="1" noChangeArrowheads="1"/>
          </p:cNvSpPr>
          <p:nvPr>
            <p:ph type="body" idx="1"/>
          </p:nvPr>
        </p:nvSpPr>
        <p:spPr bwMode="auto">
          <a:xfrm>
            <a:off x="508000" y="2133600"/>
            <a:ext cx="1127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Second level</a:t>
            </a:r>
          </a:p>
        </p:txBody>
      </p:sp>
      <p:pic>
        <p:nvPicPr>
          <p:cNvPr id="4100" name="Picture 6"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l="16154" t="24554" r="22102" b="62785"/>
          <a:stretch>
            <a:fillRect/>
          </a:stretch>
        </p:blipFill>
        <p:spPr bwMode="auto">
          <a:xfrm>
            <a:off x="3149601" y="1"/>
            <a:ext cx="5695951"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8585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5720FF96-FAD1-4602-AD74-14241B63C47C}" type="datetimeFigureOut">
              <a:rPr lang="en-US">
                <a:cs typeface="Arial" panose="020B0604020202020204" pitchFamily="34" charset="0"/>
              </a:rPr>
              <a:pPr>
                <a:defRPr/>
              </a:pPr>
              <a:t>4/8/2017</a:t>
            </a:fld>
            <a:endParaRPr lang="en-US">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D9D933E-2277-45C4-A00C-5ADEE4AEF051}"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1625227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D231F-BA0D-4891-B548-25A1B7A1911D}"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5"/>
          <p:cNvSpPr>
            <a:spLocks noGrp="1"/>
          </p:cNvSpPr>
          <p:nvPr userDrawn="1">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smtClean="0">
                <a:solidFill>
                  <a:srgbClr val="C0504D">
                    <a:lumMod val="75000"/>
                  </a:srgbClr>
                </a:solidFill>
              </a:rPr>
              <a:t>The Emotion Ontology</a:t>
            </a:r>
            <a:endParaRPr lang="en-US" dirty="0">
              <a:solidFill>
                <a:srgbClr val="C0504D">
                  <a:lumMod val="75000"/>
                </a:srgbClr>
              </a:solidFill>
            </a:endParaRPr>
          </a:p>
        </p:txBody>
      </p:sp>
    </p:spTree>
    <p:extLst>
      <p:ext uri="{BB962C8B-B14F-4D97-AF65-F5344CB8AC3E}">
        <p14:creationId xmlns:p14="http://schemas.microsoft.com/office/powerpoint/2010/main" val="320769214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lvl1pPr algn="ctr" defTabSz="9144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07" tIns="45704" rIns="91407" bIns="45704" rtlCol="0" anchor="ctr"/>
          <a:lstStyle>
            <a:lvl1pPr algn="l" defTabSz="914079" fontAlgn="auto">
              <a:spcBef>
                <a:spcPts val="0"/>
              </a:spcBef>
              <a:spcAft>
                <a:spcPts val="0"/>
              </a:spcAft>
              <a:defRPr sz="1200">
                <a:solidFill>
                  <a:prstClr val="black">
                    <a:tint val="75000"/>
                  </a:prstClr>
                </a:solidFill>
                <a:latin typeface="Calibri" panose="020F0502020204030204"/>
              </a:defRPr>
            </a:lvl1pPr>
          </a:lstStyle>
          <a:p>
            <a:pPr>
              <a:defRPr/>
            </a:pPr>
            <a:endParaRPr lang="en-US">
              <a:cs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07" tIns="45704" rIns="91407" bIns="45704" rtlCol="0" anchor="ctr"/>
          <a:lstStyle>
            <a:lvl1pPr algn="ctr" defTabSz="914079" fontAlgn="auto">
              <a:spcBef>
                <a:spcPts val="0"/>
              </a:spcBef>
              <a:spcAft>
                <a:spcPts val="0"/>
              </a:spcAft>
              <a:defRPr sz="1200" smtClean="0">
                <a:solidFill>
                  <a:prstClr val="black">
                    <a:tint val="75000"/>
                  </a:prstClr>
                </a:solidFill>
                <a:latin typeface="Calibri" panose="020F0502020204030204"/>
              </a:defRPr>
            </a:lvl1pPr>
          </a:lstStyle>
          <a:p>
            <a:pPr>
              <a:defRPr/>
            </a:pPr>
            <a:r>
              <a:rPr lang="en-US">
                <a:cs typeface="Arial" panose="020B0604020202020204" pitchFamily="34" charset="0"/>
              </a:rPr>
              <a:t>http://org.buffalo.edu</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07" tIns="45704" rIns="91407" bIns="45704" numCol="1" anchor="ctr" anchorCtr="0" compatLnSpc="1">
            <a:prstTxWarp prst="textNoShape">
              <a:avLst/>
            </a:prstTxWarp>
          </a:bodyPr>
          <a:lstStyle>
            <a:lvl1pPr algn="r" defTabSz="912813">
              <a:defRPr sz="1200">
                <a:solidFill>
                  <a:srgbClr val="898989"/>
                </a:solidFill>
                <a:latin typeface="Calibri" panose="020F0502020204030204" pitchFamily="34" charset="0"/>
              </a:defRPr>
            </a:lvl1pPr>
          </a:lstStyle>
          <a:p>
            <a:pPr fontAlgn="base">
              <a:spcBef>
                <a:spcPct val="0"/>
              </a:spcBef>
              <a:spcAft>
                <a:spcPct val="0"/>
              </a:spcAft>
            </a:pPr>
            <a:fld id="{D4B79D41-EBBF-4FFE-B34E-187762FF255A}"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41272485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panose="020F0302020204030204" pitchFamily="34" charset="0"/>
        </a:defRPr>
      </a:lvl2pPr>
      <a:lvl3pPr algn="l" defTabSz="912813" rtl="0" fontAlgn="base">
        <a:lnSpc>
          <a:spcPct val="90000"/>
        </a:lnSpc>
        <a:spcBef>
          <a:spcPct val="0"/>
        </a:spcBef>
        <a:spcAft>
          <a:spcPct val="0"/>
        </a:spcAft>
        <a:defRPr sz="4400">
          <a:solidFill>
            <a:schemeClr val="tx1"/>
          </a:solidFill>
          <a:latin typeface="Calibri Light" panose="020F0302020204030204" pitchFamily="34" charset="0"/>
        </a:defRPr>
      </a:lvl3pPr>
      <a:lvl4pPr algn="l" defTabSz="912813" rtl="0" fontAlgn="base">
        <a:lnSpc>
          <a:spcPct val="90000"/>
        </a:lnSpc>
        <a:spcBef>
          <a:spcPct val="0"/>
        </a:spcBef>
        <a:spcAft>
          <a:spcPct val="0"/>
        </a:spcAft>
        <a:defRPr sz="4400">
          <a:solidFill>
            <a:schemeClr val="tx1"/>
          </a:solidFill>
          <a:latin typeface="Calibri Light" panose="020F0302020204030204" pitchFamily="34" charset="0"/>
        </a:defRPr>
      </a:lvl4pPr>
      <a:lvl5pPr algn="l" defTabSz="912813"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3718" indent="-228519" algn="l" defTabSz="91407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58" indent="-228519" algn="l" defTabSz="91407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97" indent="-228519" algn="l" defTabSz="91407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37" indent="-228519" algn="l" defTabSz="91407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1219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524001"/>
            <a:ext cx="10261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3256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defTabSz="914079" eaLnBrk="1" hangingPunct="1">
              <a:defRPr sz="1400">
                <a:solidFill>
                  <a:srgbClr val="000000"/>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3256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defTabSz="914079" eaLnBrk="1" hangingPunct="1">
              <a:defRPr sz="1400">
                <a:solidFill>
                  <a:srgbClr val="000000"/>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325638" name="Rectangle 6"/>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defTabSz="912813">
              <a:defRPr sz="1400">
                <a:solidFill>
                  <a:srgbClr val="000000"/>
                </a:solidFill>
              </a:defRPr>
            </a:lvl1pPr>
          </a:lstStyle>
          <a:p>
            <a:pPr fontAlgn="base">
              <a:spcBef>
                <a:spcPct val="0"/>
              </a:spcBef>
              <a:spcAft>
                <a:spcPct val="0"/>
              </a:spcAft>
            </a:pPr>
            <a:fld id="{D33E134F-53D3-4EF9-80EC-7BA08AA88B79}"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48873019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39" algn="ctr" rtl="0" fontAlgn="base">
        <a:spcBef>
          <a:spcPct val="0"/>
        </a:spcBef>
        <a:spcAft>
          <a:spcPct val="0"/>
        </a:spcAft>
        <a:defRPr sz="4400">
          <a:solidFill>
            <a:schemeClr val="tx2"/>
          </a:solidFill>
          <a:latin typeface="Arial" charset="0"/>
        </a:defRPr>
      </a:lvl6pPr>
      <a:lvl7pPr marL="914079" algn="ctr" rtl="0" fontAlgn="base">
        <a:spcBef>
          <a:spcPct val="0"/>
        </a:spcBef>
        <a:spcAft>
          <a:spcPct val="0"/>
        </a:spcAft>
        <a:defRPr sz="4400">
          <a:solidFill>
            <a:schemeClr val="tx2"/>
          </a:solidFill>
          <a:latin typeface="Arial" charset="0"/>
        </a:defRPr>
      </a:lvl7pPr>
      <a:lvl8pPr marL="1371119" algn="ctr" rtl="0" fontAlgn="base">
        <a:spcBef>
          <a:spcPct val="0"/>
        </a:spcBef>
        <a:spcAft>
          <a:spcPct val="0"/>
        </a:spcAft>
        <a:defRPr sz="4400">
          <a:solidFill>
            <a:schemeClr val="tx2"/>
          </a:solidFill>
          <a:latin typeface="Arial" charset="0"/>
        </a:defRPr>
      </a:lvl8pPr>
      <a:lvl9pPr marL="1828159"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718" indent="-228519" algn="l" rtl="0" fontAlgn="base">
        <a:spcBef>
          <a:spcPct val="20000"/>
        </a:spcBef>
        <a:spcAft>
          <a:spcPct val="0"/>
        </a:spcAft>
        <a:buChar char="»"/>
        <a:defRPr sz="2000">
          <a:solidFill>
            <a:schemeClr val="tx1"/>
          </a:solidFill>
          <a:latin typeface="+mn-lt"/>
        </a:defRPr>
      </a:lvl6pPr>
      <a:lvl7pPr marL="2970758" indent="-228519" algn="l" rtl="0" fontAlgn="base">
        <a:spcBef>
          <a:spcPct val="20000"/>
        </a:spcBef>
        <a:spcAft>
          <a:spcPct val="0"/>
        </a:spcAft>
        <a:buChar char="»"/>
        <a:defRPr sz="2000">
          <a:solidFill>
            <a:schemeClr val="tx1"/>
          </a:solidFill>
          <a:latin typeface="+mn-lt"/>
        </a:defRPr>
      </a:lvl7pPr>
      <a:lvl8pPr marL="3427797" indent="-228519" algn="l" rtl="0" fontAlgn="base">
        <a:spcBef>
          <a:spcPct val="20000"/>
        </a:spcBef>
        <a:spcAft>
          <a:spcPct val="0"/>
        </a:spcAft>
        <a:buChar char="»"/>
        <a:defRPr sz="2000">
          <a:solidFill>
            <a:schemeClr val="tx1"/>
          </a:solidFill>
          <a:latin typeface="+mn-lt"/>
        </a:defRPr>
      </a:lvl8pPr>
      <a:lvl9pPr marL="3884837" indent="-22851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524001"/>
            <a:ext cx="10261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256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3256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325638" name="Rectangle 6"/>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8BA1E730-2AC3-4D8D-9540-40651345F6A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36244722"/>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489F3D2-FE58-439A-85DC-622E6818C19C}" type="datetimeFigureOut">
              <a:rPr lang="en-US"/>
              <a:pPr>
                <a:defRPr/>
              </a:pPr>
              <a:t>4/8/2017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298101D6-9EEA-4A29-A6A5-CB2C6FF87536}" type="slidenum">
              <a:rPr lang="en-US"/>
              <a:pPr>
                <a:defRPr/>
              </a:pPr>
              <a:t>‹#›</a:t>
            </a:fld>
            <a:endParaRPr lang="en-US"/>
          </a:p>
        </p:txBody>
      </p:sp>
    </p:spTree>
    <p:extLst>
      <p:ext uri="{BB962C8B-B14F-4D97-AF65-F5344CB8AC3E}">
        <p14:creationId xmlns:p14="http://schemas.microsoft.com/office/powerpoint/2010/main" val="1154667342"/>
      </p:ext>
    </p:extLst>
  </p:cSld>
  <p:clrMap bg1="lt1" tx1="dk1" bg2="lt2" tx2="dk2" accent1="accent1" accent2="accent2" accent3="accent3" accent4="accent4" accent5="accent5" accent6="accent6" hlink="hlink" folHlink="folHlink"/>
  <p:sldLayoutIdLst>
    <p:sldLayoutId id="214748395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54C6F-25CE-49D0-910B-C5DC199CE3EE}" type="datetime2">
              <a:rPr lang="en-US" smtClean="0">
                <a:solidFill>
                  <a:prstClr val="black">
                    <a:tint val="75000"/>
                  </a:prstClr>
                </a:solidFill>
              </a:rPr>
              <a:pPr/>
              <a:t>Saturday, April 08, 2017</a:t>
            </a:fld>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5"/>
          <p:cNvSpPr>
            <a:spLocks noGrp="1"/>
          </p:cNvSpPr>
          <p:nvPr userDrawn="1">
            <p:ph type="ftr" sz="quarter" idx="3"/>
          </p:nvPr>
        </p:nvSpPr>
        <p:spPr>
          <a:xfrm>
            <a:off x="3352800" y="6384926"/>
            <a:ext cx="6784109" cy="320675"/>
          </a:xfrm>
          <a:prstGeom prst="rect">
            <a:avLst/>
          </a:prstGeom>
        </p:spPr>
        <p:txBody>
          <a:bodyPr/>
          <a:lstStyle>
            <a:lvl1pPr>
              <a:defRPr sz="1600">
                <a:solidFill>
                  <a:schemeClr val="accent2">
                    <a:lumMod val="75000"/>
                  </a:schemeClr>
                </a:solidFill>
              </a:defRPr>
            </a:lvl1p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1633651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8915" name="Rectangle 3"/>
          <p:cNvSpPr>
            <a:spLocks noGrp="1" noChangeArrowheads="1"/>
          </p:cNvSpPr>
          <p:nvPr>
            <p:ph type="title"/>
          </p:nvPr>
        </p:nvSpPr>
        <p:spPr bwMode="auto">
          <a:xfrm>
            <a:off x="508000" y="914400"/>
            <a:ext cx="11277600" cy="1143000"/>
          </a:xfrm>
          <a:prstGeom prst="rect">
            <a:avLst/>
          </a:prstGeom>
          <a:gradFill rotWithShape="1">
            <a:gsLst>
              <a:gs pos="0">
                <a:schemeClr val="tx1">
                  <a:alpha val="67999"/>
                </a:schemeClr>
              </a:gs>
              <a:gs pos="50000">
                <a:schemeClr val="accent2">
                  <a:alpha val="67000"/>
                </a:schemeClr>
              </a:gs>
              <a:gs pos="100000">
                <a:schemeClr val="tx1">
                  <a:alpha val="67999"/>
                </a:scheme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4"/>
          <p:cNvSpPr>
            <a:spLocks noGrp="1" noChangeArrowheads="1"/>
          </p:cNvSpPr>
          <p:nvPr>
            <p:ph type="body" idx="1"/>
          </p:nvPr>
        </p:nvSpPr>
        <p:spPr bwMode="auto">
          <a:xfrm>
            <a:off x="508000" y="2133600"/>
            <a:ext cx="1127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Second level</a:t>
            </a:r>
          </a:p>
        </p:txBody>
      </p:sp>
      <p:pic>
        <p:nvPicPr>
          <p:cNvPr id="4100" name="Picture 6" descr="Picture1"/>
          <p:cNvPicPr>
            <a:picLocks noChangeAspect="1" noChangeArrowheads="1"/>
          </p:cNvPicPr>
          <p:nvPr userDrawn="1"/>
        </p:nvPicPr>
        <p:blipFill>
          <a:blip r:embed="rId3">
            <a:extLst>
              <a:ext uri="{28A0092B-C50C-407E-A947-70E740481C1C}">
                <a14:useLocalDpi xmlns:a14="http://schemas.microsoft.com/office/drawing/2010/main" val="0"/>
              </a:ext>
            </a:extLst>
          </a:blip>
          <a:srcRect l="16154" t="24554" r="22102" b="62785"/>
          <a:stretch>
            <a:fillRect/>
          </a:stretch>
        </p:blipFill>
        <p:spPr bwMode="auto">
          <a:xfrm>
            <a:off x="3149601" y="1"/>
            <a:ext cx="5695951"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432226"/>
      </p:ext>
    </p:extLst>
  </p:cSld>
  <p:clrMap bg1="lt1" tx1="dk1" bg2="lt2" tx2="dk2" accent1="accent1" accent2="accent2" accent3="accent3" accent4="accent4" accent5="accent5" accent6="accent6" hlink="hlink" folHlink="folHlink"/>
  <p:sldLayoutIdLst>
    <p:sldLayoutId id="2147483955"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30C5EF2E-EC5A-47E6-9D8F-E665570C8A64}" type="datetime1">
              <a:rPr lang="en-US"/>
              <a:pPr>
                <a:defRPr/>
              </a:pPr>
              <a:t>4/8/2017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633CE6AA-EFC0-4E07-9714-4C8E6ED2ACBC}" type="slidenum">
              <a:rPr lang="en-US"/>
              <a:pPr>
                <a:defRPr/>
              </a:pPr>
              <a:t>‹#›</a:t>
            </a:fld>
            <a:endParaRPr lang="en-US"/>
          </a:p>
        </p:txBody>
      </p:sp>
    </p:spTree>
    <p:extLst>
      <p:ext uri="{BB962C8B-B14F-4D97-AF65-F5344CB8AC3E}">
        <p14:creationId xmlns:p14="http://schemas.microsoft.com/office/powerpoint/2010/main" val="192964774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0" y="0"/>
            <a:ext cx="1219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09600" y="1524001"/>
            <a:ext cx="10261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3256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000000"/>
                </a:solidFill>
                <a:latin typeface="Arial" charset="0"/>
                <a:cs typeface="+mn-cs"/>
              </a:defRPr>
            </a:lvl1pPr>
          </a:lstStyle>
          <a:p>
            <a:pPr fontAlgn="base">
              <a:spcBef>
                <a:spcPct val="0"/>
              </a:spcBef>
              <a:spcAft>
                <a:spcPct val="0"/>
              </a:spcAft>
              <a:defRPr/>
            </a:pPr>
            <a:endParaRPr lang="en-US"/>
          </a:p>
        </p:txBody>
      </p:sp>
      <p:sp>
        <p:nvSpPr>
          <p:cNvPr id="3256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000000"/>
                </a:solidFill>
                <a:latin typeface="Arial" charset="0"/>
                <a:cs typeface="+mn-cs"/>
              </a:defRPr>
            </a:lvl1pPr>
          </a:lstStyle>
          <a:p>
            <a:pPr fontAlgn="base">
              <a:spcBef>
                <a:spcPct val="0"/>
              </a:spcBef>
              <a:spcAft>
                <a:spcPct val="0"/>
              </a:spcAft>
              <a:defRPr/>
            </a:pPr>
            <a:endParaRPr lang="en-US"/>
          </a:p>
        </p:txBody>
      </p:sp>
      <p:sp>
        <p:nvSpPr>
          <p:cNvPr id="325638" name="Rectangle 6"/>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solidFill>
                  <a:srgbClr val="000000"/>
                </a:solidFill>
                <a:latin typeface="Arial" charset="0"/>
                <a:cs typeface="+mn-cs"/>
              </a:defRPr>
            </a:lvl1pPr>
          </a:lstStyle>
          <a:p>
            <a:pPr fontAlgn="base">
              <a:spcBef>
                <a:spcPct val="0"/>
              </a:spcBef>
              <a:spcAft>
                <a:spcPct val="0"/>
              </a:spcAft>
              <a:defRPr/>
            </a:pPr>
            <a:fld id="{6113327E-29B2-4095-9C29-5ACBF76D99C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8220163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Arial"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Arial" charset="0"/>
              </a:defRPr>
            </a:lvl1pPr>
          </a:lstStyle>
          <a:p>
            <a:pPr>
              <a:defRPr/>
            </a:pPr>
            <a:fld id="{31B6933A-4252-4071-A422-DA5EB67C1C00}" type="slidenum">
              <a:rPr lang="en-US"/>
              <a:pPr>
                <a:defRPr/>
              </a:pPr>
              <a:t>‹#›</a:t>
            </a:fld>
            <a:endParaRPr lang="en-US"/>
          </a:p>
        </p:txBody>
      </p:sp>
    </p:spTree>
    <p:extLst>
      <p:ext uri="{BB962C8B-B14F-4D97-AF65-F5344CB8AC3E}">
        <p14:creationId xmlns:p14="http://schemas.microsoft.com/office/powerpoint/2010/main" val="39201984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8915" name="Rectangle 3"/>
          <p:cNvSpPr>
            <a:spLocks noGrp="1" noChangeArrowheads="1"/>
          </p:cNvSpPr>
          <p:nvPr>
            <p:ph type="title"/>
          </p:nvPr>
        </p:nvSpPr>
        <p:spPr bwMode="auto">
          <a:xfrm>
            <a:off x="0" y="914400"/>
            <a:ext cx="12192000" cy="1143000"/>
          </a:xfrm>
          <a:prstGeom prst="rect">
            <a:avLst/>
          </a:prstGeom>
          <a:gradFill rotWithShape="1">
            <a:gsLst>
              <a:gs pos="0">
                <a:schemeClr val="tx1">
                  <a:alpha val="67999"/>
                </a:schemeClr>
              </a:gs>
              <a:gs pos="50000">
                <a:schemeClr val="accent2">
                  <a:alpha val="67000"/>
                </a:schemeClr>
              </a:gs>
              <a:gs pos="100000">
                <a:schemeClr val="tx1">
                  <a:alpha val="67999"/>
                </a:scheme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4"/>
          <p:cNvSpPr>
            <a:spLocks noGrp="1" noChangeArrowheads="1"/>
          </p:cNvSpPr>
          <p:nvPr>
            <p:ph type="body" idx="1"/>
          </p:nvPr>
        </p:nvSpPr>
        <p:spPr bwMode="auto">
          <a:xfrm>
            <a:off x="508000" y="20574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pic>
        <p:nvPicPr>
          <p:cNvPr id="3076" name="Picture 6"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l="16154" t="24554" r="22102" b="62785"/>
          <a:stretch>
            <a:fillRect/>
          </a:stretch>
        </p:blipFill>
        <p:spPr bwMode="auto">
          <a:xfrm>
            <a:off x="3149601" y="1"/>
            <a:ext cx="5695951"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5630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1684000" y="6553200"/>
            <a:ext cx="508000" cy="304800"/>
          </a:xfrm>
          <a:prstGeom prst="rect">
            <a:avLst/>
          </a:prstGeom>
          <a:solidFill>
            <a:srgbClr val="FF9933"/>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800" smtClean="0">
              <a:solidFill>
                <a:srgbClr val="000000"/>
              </a:solidFill>
            </a:endParaRPr>
          </a:p>
        </p:txBody>
      </p:sp>
      <p:sp>
        <p:nvSpPr>
          <p:cNvPr id="678915" name="Rectangle 3"/>
          <p:cNvSpPr>
            <a:spLocks noGrp="1" noChangeArrowheads="1"/>
          </p:cNvSpPr>
          <p:nvPr>
            <p:ph type="title"/>
          </p:nvPr>
        </p:nvSpPr>
        <p:spPr bwMode="auto">
          <a:xfrm>
            <a:off x="508000" y="152400"/>
            <a:ext cx="11277600" cy="1143000"/>
          </a:xfrm>
          <a:prstGeom prst="rect">
            <a:avLst/>
          </a:prstGeom>
          <a:gradFill rotWithShape="1">
            <a:gsLst>
              <a:gs pos="0">
                <a:schemeClr val="tx1">
                  <a:alpha val="67999"/>
                </a:schemeClr>
              </a:gs>
              <a:gs pos="50000">
                <a:schemeClr val="accent2">
                  <a:alpha val="67000"/>
                </a:schemeClr>
              </a:gs>
              <a:gs pos="100000">
                <a:schemeClr val="tx1">
                  <a:alpha val="67999"/>
                </a:scheme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6" name="Rectangle 4"/>
          <p:cNvSpPr>
            <a:spLocks noGrp="1" noChangeArrowheads="1"/>
          </p:cNvSpPr>
          <p:nvPr>
            <p:ph type="body" idx="1"/>
          </p:nvPr>
        </p:nvSpPr>
        <p:spPr bwMode="auto">
          <a:xfrm>
            <a:off x="508000" y="20574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78917" name="Rectangle 5"/>
          <p:cNvSpPr>
            <a:spLocks noGrp="1" noChangeArrowheads="1"/>
          </p:cNvSpPr>
          <p:nvPr>
            <p:ph type="sldNum" sz="quarter" idx="4"/>
          </p:nvPr>
        </p:nvSpPr>
        <p:spPr bwMode="auto">
          <a:xfrm>
            <a:off x="10058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3pPr lvl="2" algn="r" eaLnBrk="1" hangingPunct="1">
              <a:defRPr sz="1400">
                <a:solidFill>
                  <a:srgbClr val="000000"/>
                </a:solidFill>
                <a:latin typeface="Arial" pitchFamily="34" charset="0"/>
                <a:cs typeface="+mn-cs"/>
              </a:defRPr>
            </a:lvl3pPr>
          </a:lstStyle>
          <a:p>
            <a:pPr lvl="2" fontAlgn="base">
              <a:spcBef>
                <a:spcPct val="0"/>
              </a:spcBef>
              <a:spcAft>
                <a:spcPct val="0"/>
              </a:spcAft>
              <a:defRPr/>
            </a:pPr>
            <a:fld id="{F6D29C6E-3698-474B-BD07-9BA41A9A1AE9}" type="slidenum">
              <a:rPr lang="en-US"/>
              <a:pPr lvl="2" fontAlgn="base">
                <a:spcBef>
                  <a:spcPct val="0"/>
                </a:spcBef>
                <a:spcAft>
                  <a:spcPct val="0"/>
                </a:spcAft>
                <a:defRPr/>
              </a:pPr>
              <a:t>‹#›</a:t>
            </a:fld>
            <a:endParaRPr lang="en-US" dirty="0"/>
          </a:p>
        </p:txBody>
      </p:sp>
    </p:spTree>
    <p:extLst>
      <p:ext uri="{BB962C8B-B14F-4D97-AF65-F5344CB8AC3E}">
        <p14:creationId xmlns:p14="http://schemas.microsoft.com/office/powerpoint/2010/main" val="135848912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8915" name="Rectangle 3"/>
          <p:cNvSpPr>
            <a:spLocks noGrp="1" noChangeArrowheads="1"/>
          </p:cNvSpPr>
          <p:nvPr>
            <p:ph type="title"/>
          </p:nvPr>
        </p:nvSpPr>
        <p:spPr bwMode="auto">
          <a:xfrm>
            <a:off x="508000" y="914400"/>
            <a:ext cx="11277600" cy="1143000"/>
          </a:xfrm>
          <a:prstGeom prst="rect">
            <a:avLst/>
          </a:prstGeom>
          <a:gradFill rotWithShape="1">
            <a:gsLst>
              <a:gs pos="0">
                <a:schemeClr val="tx1">
                  <a:alpha val="67999"/>
                </a:schemeClr>
              </a:gs>
              <a:gs pos="50000">
                <a:schemeClr val="accent2">
                  <a:alpha val="67000"/>
                </a:schemeClr>
              </a:gs>
              <a:gs pos="100000">
                <a:schemeClr val="tx1">
                  <a:alpha val="67999"/>
                </a:scheme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4"/>
          <p:cNvSpPr>
            <a:spLocks noGrp="1" noChangeArrowheads="1"/>
          </p:cNvSpPr>
          <p:nvPr>
            <p:ph type="body" idx="1"/>
          </p:nvPr>
        </p:nvSpPr>
        <p:spPr bwMode="auto">
          <a:xfrm>
            <a:off x="508000" y="2133600"/>
            <a:ext cx="1127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Second level</a:t>
            </a:r>
          </a:p>
        </p:txBody>
      </p:sp>
      <p:pic>
        <p:nvPicPr>
          <p:cNvPr id="4100" name="Picture 6"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l="16154" t="24554" r="22102" b="62785"/>
          <a:stretch>
            <a:fillRect/>
          </a:stretch>
        </p:blipFill>
        <p:spPr bwMode="auto">
          <a:xfrm>
            <a:off x="3149601" y="1"/>
            <a:ext cx="5695951"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8136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Titelmasterformat durch Klicken bearbeiten</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mn-cs"/>
              </a:defRPr>
            </a:lvl1pPr>
          </a:lstStyle>
          <a:p>
            <a:pPr fontAlgn="base">
              <a:spcBef>
                <a:spcPct val="0"/>
              </a:spcBef>
              <a:spcAft>
                <a:spcPct val="0"/>
              </a:spcAft>
              <a:defRPr/>
            </a:pPr>
            <a:endParaRPr lang="de-DE"/>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fontAlgn="base">
              <a:spcBef>
                <a:spcPct val="0"/>
              </a:spcBef>
              <a:spcAft>
                <a:spcPct val="0"/>
              </a:spcAft>
              <a:defRPr/>
            </a:pPr>
            <a:endParaRPr lang="de-DE"/>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cs typeface="+mn-cs"/>
              </a:defRPr>
            </a:lvl1pPr>
          </a:lstStyle>
          <a:p>
            <a:pPr fontAlgn="base">
              <a:spcBef>
                <a:spcPct val="0"/>
              </a:spcBef>
              <a:spcAft>
                <a:spcPct val="0"/>
              </a:spcAft>
              <a:defRPr/>
            </a:pPr>
            <a:fld id="{2ACB3E19-3EC5-4069-9407-42C2F80D3F1A}" type="slidenum">
              <a:rPr lang="de-DE"/>
              <a:pPr fontAlgn="base">
                <a:spcBef>
                  <a:spcPct val="0"/>
                </a:spcBef>
                <a:spcAft>
                  <a:spcPct val="0"/>
                </a:spcAft>
                <a:defRPr/>
              </a:pPr>
              <a:t>‹#›</a:t>
            </a:fld>
            <a:endParaRPr lang="de-DE"/>
          </a:p>
        </p:txBody>
      </p:sp>
    </p:spTree>
    <p:extLst>
      <p:ext uri="{BB962C8B-B14F-4D97-AF65-F5344CB8AC3E}">
        <p14:creationId xmlns:p14="http://schemas.microsoft.com/office/powerpoint/2010/main" val="7267820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6.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bioportal.bioontology.org/ontologies/166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bioportal.bioontology.org/ontologies/1666"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80.xml.rels><?xml version="1.0" encoding="UTF-8" standalone="yes"?>
<Relationships xmlns="http://schemas.openxmlformats.org/package/2006/relationships"><Relationship Id="rId2" Type="http://schemas.openxmlformats.org/officeDocument/2006/relationships/hyperlink" Target="http://bioportal.bioontology.org/ontologies/MESH?p=classes&amp;conceptid=http://purl.bioontology.org/ontology/MESH/D006117"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bioportal.bioontology.org/ontologies/MESH?p=classes&amp;conceptid=http://purl.bioontology.org/ontology/MESH/D006117"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Emotion Ontology</a:t>
            </a:r>
            <a:endParaRPr lang="en-US" dirty="0"/>
          </a:p>
        </p:txBody>
      </p:sp>
      <p:sp>
        <p:nvSpPr>
          <p:cNvPr id="3" name="Subtitle 2"/>
          <p:cNvSpPr>
            <a:spLocks noGrp="1"/>
          </p:cNvSpPr>
          <p:nvPr>
            <p:ph type="subTitle" idx="1"/>
          </p:nvPr>
        </p:nvSpPr>
        <p:spPr/>
        <p:txBody>
          <a:bodyPr>
            <a:normAutofit/>
          </a:bodyPr>
          <a:lstStyle/>
          <a:p>
            <a:r>
              <a:rPr lang="en-US" sz="3600" dirty="0" smtClean="0"/>
              <a:t>Barry Smith</a:t>
            </a:r>
          </a:p>
          <a:p>
            <a:r>
              <a:rPr lang="en-US" sz="3600" dirty="0" smtClean="0"/>
              <a:t>August 1, 2015</a:t>
            </a:r>
            <a:endParaRPr lang="en-US" sz="3600" dirty="0"/>
          </a:p>
        </p:txBody>
      </p:sp>
    </p:spTree>
    <p:extLst>
      <p:ext uri="{BB962C8B-B14F-4D97-AF65-F5344CB8AC3E}">
        <p14:creationId xmlns:p14="http://schemas.microsoft.com/office/powerpoint/2010/main" val="312935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Title 1"/>
          <p:cNvSpPr>
            <a:spLocks noGrp="1"/>
          </p:cNvSpPr>
          <p:nvPr>
            <p:ph type="title"/>
          </p:nvPr>
        </p:nvSpPr>
        <p:spPr>
          <a:xfrm>
            <a:off x="1844298" y="462365"/>
            <a:ext cx="8686800" cy="1524000"/>
          </a:xfrm>
        </p:spPr>
        <p:txBody>
          <a:bodyPr/>
          <a:lstStyle/>
          <a:p>
            <a:pPr eaLnBrk="1" hangingPunct="1"/>
            <a:r>
              <a:rPr lang="en-US" altLang="en-US" dirty="0"/>
              <a:t>GO provides </a:t>
            </a:r>
            <a:r>
              <a:rPr lang="en-US" altLang="en-US" i="1" dirty="0"/>
              <a:t>species </a:t>
            </a:r>
            <a:r>
              <a:rPr lang="en-US" altLang="en-US" i="1" dirty="0" smtClean="0"/>
              <a:t>neutral </a:t>
            </a:r>
            <a:r>
              <a:rPr lang="en-US" altLang="en-US" dirty="0" smtClean="0"/>
              <a:t>terms for tagging biological data</a:t>
            </a:r>
            <a:endParaRPr lang="en-US" altLang="en-US" i="1" dirty="0"/>
          </a:p>
        </p:txBody>
      </p:sp>
      <p:sp>
        <p:nvSpPr>
          <p:cNvPr id="312323" name="Content Placeholder 2"/>
          <p:cNvSpPr>
            <a:spLocks noGrp="1"/>
          </p:cNvSpPr>
          <p:nvPr>
            <p:ph sz="half" idx="1"/>
          </p:nvPr>
        </p:nvSpPr>
        <p:spPr>
          <a:xfrm>
            <a:off x="1464733" y="1966993"/>
            <a:ext cx="9066365" cy="3687763"/>
          </a:xfrm>
        </p:spPr>
        <p:txBody>
          <a:bodyPr/>
          <a:lstStyle/>
          <a:p>
            <a:pPr marL="0" indent="0" eaLnBrk="1" hangingPunct="1">
              <a:buNone/>
            </a:pPr>
            <a:r>
              <a:rPr lang="en-US" altLang="en-US" sz="3600" dirty="0" smtClean="0"/>
              <a:t>it thereby enables data deriving from experiments on model organisms (mouse, fish, fly, …) to be used to derive and test hypotheses about human health and disease</a:t>
            </a:r>
          </a:p>
          <a:p>
            <a:pPr marL="0" indent="0" eaLnBrk="1" hangingPunct="1">
              <a:buNone/>
            </a:pPr>
            <a:endParaRPr lang="en-US" altLang="en-US" sz="3600" dirty="0"/>
          </a:p>
          <a:p>
            <a:pPr marL="0" indent="0" algn="ctr" eaLnBrk="1" hangingPunct="1">
              <a:buNone/>
            </a:pPr>
            <a:r>
              <a:rPr lang="en-US" altLang="en-US" sz="3600" dirty="0" smtClean="0"/>
              <a:t>thus far ca. $300 million funding for GO </a:t>
            </a:r>
          </a:p>
        </p:txBody>
      </p:sp>
      <p:sp>
        <p:nvSpPr>
          <p:cNvPr id="18436"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DE9572-BEC2-4863-B3BC-ABE9E54CE3E3}" type="slidenum">
              <a:rPr lang="en-US" altLang="en-US">
                <a:solidFill>
                  <a:srgbClr val="B4B1A0"/>
                </a:solidFill>
                <a:latin typeface="Calibri" panose="020F0502020204030204" pitchFamily="34" charset="0"/>
              </a:rPr>
              <a:pPr eaLnBrk="1" hangingPunct="1"/>
              <a:t>10</a:t>
            </a:fld>
            <a:endParaRPr lang="en-US" altLang="en-US">
              <a:solidFill>
                <a:srgbClr val="B4B1A0"/>
              </a:solidFill>
              <a:latin typeface="Calibri" panose="020F0502020204030204" pitchFamily="34" charset="0"/>
            </a:endParaRPr>
          </a:p>
        </p:txBody>
      </p:sp>
    </p:spTree>
    <p:extLst>
      <p:ext uri="{BB962C8B-B14F-4D97-AF65-F5344CB8AC3E}">
        <p14:creationId xmlns:p14="http://schemas.microsoft.com/office/powerpoint/2010/main" val="84062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Embryontology</a:t>
            </a:r>
            <a:endParaRPr lang="en-US" dirty="0"/>
          </a:p>
        </p:txBody>
      </p:sp>
      <p:sp>
        <p:nvSpPr>
          <p:cNvPr id="3" name="Subtitle 2"/>
          <p:cNvSpPr>
            <a:spLocks noGrp="1"/>
          </p:cNvSpPr>
          <p:nvPr>
            <p:ph type="subTitle" idx="1"/>
          </p:nvPr>
        </p:nvSpPr>
        <p:spPr/>
        <p:txBody>
          <a:bodyPr>
            <a:normAutofit/>
          </a:bodyPr>
          <a:lstStyle/>
          <a:p>
            <a:r>
              <a:rPr lang="en-US" sz="3600" dirty="0" smtClean="0"/>
              <a:t>Barry Smith</a:t>
            </a:r>
            <a:endParaRPr lang="en-US" sz="3600" dirty="0"/>
          </a:p>
        </p:txBody>
      </p:sp>
      <p:graphicFrame>
        <p:nvGraphicFramePr>
          <p:cNvPr id="4" name="Chart 3"/>
          <p:cNvGraphicFramePr>
            <a:graphicFrameLocks/>
          </p:cNvGraphicFramePr>
          <p:nvPr>
            <p:extLst/>
          </p:nvPr>
        </p:nvGraphicFramePr>
        <p:xfrm>
          <a:off x="836908" y="-76200"/>
          <a:ext cx="11126492"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22302" y="414477"/>
            <a:ext cx="8297400" cy="707886"/>
          </a:xfrm>
          <a:prstGeom prst="rect">
            <a:avLst/>
          </a:prstGeom>
        </p:spPr>
        <p:txBody>
          <a:bodyPr wrap="none">
            <a:spAutoFit/>
          </a:bodyPr>
          <a:lstStyle/>
          <a:p>
            <a:r>
              <a:rPr lang="en-US" sz="4000" dirty="0">
                <a:solidFill>
                  <a:prstClr val="black"/>
                </a:solidFill>
              </a:rPr>
              <a:t>Uses of ‘ontology’ in PubMed abstracts</a:t>
            </a:r>
          </a:p>
        </p:txBody>
      </p:sp>
    </p:spTree>
    <p:extLst>
      <p:ext uri="{BB962C8B-B14F-4D97-AF65-F5344CB8AC3E}">
        <p14:creationId xmlns:p14="http://schemas.microsoft.com/office/powerpoint/2010/main" val="364887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Title 1"/>
          <p:cNvSpPr>
            <a:spLocks noGrp="1"/>
          </p:cNvSpPr>
          <p:nvPr>
            <p:ph type="title"/>
          </p:nvPr>
        </p:nvSpPr>
        <p:spPr/>
        <p:txBody>
          <a:bodyPr/>
          <a:lstStyle/>
          <a:p>
            <a:pPr eaLnBrk="1" hangingPunct="1"/>
            <a:endParaRPr lang="en-US" altLang="en-US" smtClean="0"/>
          </a:p>
        </p:txBody>
      </p:sp>
      <p:sp>
        <p:nvSpPr>
          <p:cNvPr id="311299" name="Content Placeholder 2"/>
          <p:cNvSpPr>
            <a:spLocks noGrp="1"/>
          </p:cNvSpPr>
          <p:nvPr>
            <p:ph sz="half" idx="1"/>
          </p:nvPr>
        </p:nvSpPr>
        <p:spPr/>
        <p:txBody>
          <a:bodyPr/>
          <a:lstStyle/>
          <a:p>
            <a:pPr eaLnBrk="1" hangingPunct="1"/>
            <a:endParaRPr lang="en-US" altLang="en-US" smtClean="0"/>
          </a:p>
        </p:txBody>
      </p:sp>
      <p:pic>
        <p:nvPicPr>
          <p:cNvPr id="311300" name="Picture 2"/>
          <p:cNvPicPr>
            <a:picLocks noChangeAspect="1" noChangeArrowheads="1"/>
          </p:cNvPicPr>
          <p:nvPr/>
        </p:nvPicPr>
        <p:blipFill>
          <a:blip r:embed="rId2">
            <a:extLst>
              <a:ext uri="{28A0092B-C50C-407E-A947-70E740481C1C}">
                <a14:useLocalDpi xmlns:a14="http://schemas.microsoft.com/office/drawing/2010/main" val="0"/>
              </a:ext>
            </a:extLst>
          </a:blip>
          <a:srcRect l="6767" t="9375" r="12030" b="7292"/>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1" name="Rectangle 7"/>
          <p:cNvSpPr>
            <a:spLocks noChangeArrowheads="1"/>
          </p:cNvSpPr>
          <p:nvPr/>
        </p:nvSpPr>
        <p:spPr bwMode="auto">
          <a:xfrm>
            <a:off x="1524000" y="84138"/>
            <a:ext cx="9144000" cy="67786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3200">
                <a:solidFill>
                  <a:srgbClr val="FFFF00"/>
                </a:solidFill>
                <a:cs typeface="Arial" panose="020B0604020202020204" pitchFamily="34" charset="0"/>
              </a:rPr>
              <a:t>By far the most successful: GO (Gene Ontology)</a:t>
            </a:r>
          </a:p>
          <a:p>
            <a:pPr algn="ctr" eaLnBrk="1" fontAlgn="base" hangingPunct="1">
              <a:spcBef>
                <a:spcPct val="0"/>
              </a:spcBef>
              <a:spcAft>
                <a:spcPct val="0"/>
              </a:spcAft>
            </a:pPr>
            <a:endParaRPr lang="en-US" altLang="en-US" sz="600">
              <a:solidFill>
                <a:srgbClr val="FFFF00"/>
              </a:solidFill>
              <a:cs typeface="Arial" panose="020B0604020202020204" pitchFamily="34" charset="0"/>
            </a:endParaRPr>
          </a:p>
        </p:txBody>
      </p:sp>
      <p:sp>
        <p:nvSpPr>
          <p:cNvPr id="10246"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7D8590-37E9-4CE7-9774-06BEACDD5FE7}" type="slidenum">
              <a:rPr lang="en-US" altLang="en-US">
                <a:solidFill>
                  <a:srgbClr val="B4B1A0"/>
                </a:solidFill>
                <a:latin typeface="Calibri" panose="020F0502020204030204" pitchFamily="34" charset="0"/>
              </a:rPr>
              <a:pPr eaLnBrk="1" hangingPunct="1"/>
              <a:t>12</a:t>
            </a:fld>
            <a:endParaRPr lang="en-US" altLang="en-US">
              <a:solidFill>
                <a:srgbClr val="B4B1A0"/>
              </a:solidFill>
              <a:latin typeface="Calibri" panose="020F0502020204030204" pitchFamily="34" charset="0"/>
            </a:endParaRPr>
          </a:p>
        </p:txBody>
      </p:sp>
    </p:spTree>
    <p:extLst>
      <p:ext uri="{BB962C8B-B14F-4D97-AF65-F5344CB8AC3E}">
        <p14:creationId xmlns:p14="http://schemas.microsoft.com/office/powerpoint/2010/main" val="32343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of all papers in the journals </a:t>
            </a:r>
            <a:r>
              <a:rPr lang="en-US" i="1" dirty="0" smtClean="0"/>
              <a:t>Genome Biology </a:t>
            </a:r>
            <a:r>
              <a:rPr lang="en-US" dirty="0" smtClean="0"/>
              <a:t>and </a:t>
            </a:r>
            <a:r>
              <a:rPr lang="en-US" i="1" dirty="0" smtClean="0"/>
              <a:t>BMC Bioinformatics </a:t>
            </a:r>
            <a:r>
              <a:rPr lang="en-US" dirty="0" smtClean="0"/>
              <a:t>mention GO</a:t>
            </a:r>
            <a:endParaRPr lang="en-US" dirty="0"/>
          </a:p>
        </p:txBody>
      </p:sp>
      <p:sp>
        <p:nvSpPr>
          <p:cNvPr id="3" name="Content Placeholder 2"/>
          <p:cNvSpPr>
            <a:spLocks noGrp="1"/>
          </p:cNvSpPr>
          <p:nvPr>
            <p:ph sz="half" idx="1"/>
          </p:nvPr>
        </p:nvSpPr>
        <p:spPr>
          <a:xfrm>
            <a:off x="626165" y="6268456"/>
            <a:ext cx="11152750" cy="543512"/>
          </a:xfrm>
        </p:spPr>
        <p:txBody>
          <a:bodyPr/>
          <a:lstStyle/>
          <a:p>
            <a:pPr marL="0" indent="0" algn="ctr">
              <a:buNone/>
            </a:pPr>
            <a:r>
              <a:rPr lang="en-US" sz="2200" dirty="0" smtClean="0"/>
              <a:t>https://robertdavidstevens.wordpress.com/2013/07/07/the-rise-and-rise-of-the-gene-ontology/</a:t>
            </a:r>
            <a:endParaRPr lang="en-US" sz="2200" dirty="0"/>
          </a:p>
        </p:txBody>
      </p:sp>
      <p:pic>
        <p:nvPicPr>
          <p:cNvPr id="1026" name="Picture 2" descr="https://robertdavidstevens.files.wordpress.com/2013/07/070713_1634_theriseandr1.png?w=13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270" y="1489023"/>
            <a:ext cx="7731459" cy="469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8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5"/>
          <p:cNvSpPr>
            <a:spLocks noGrp="1"/>
          </p:cNvSpPr>
          <p:nvPr>
            <p:ph type="sldNum" sz="quarter" idx="11"/>
          </p:nvPr>
        </p:nvSpPr>
        <p:spPr/>
        <p:txBody>
          <a:bodyPr/>
          <a:lstStyle/>
          <a:p>
            <a:fld id="{C9264E74-7840-4AFA-B2D4-2584A8A7BC4A}" type="slidenum">
              <a:rPr lang="en-US" altLang="en-US">
                <a:solidFill>
                  <a:srgbClr val="000000"/>
                </a:solidFill>
              </a:rPr>
              <a:pPr/>
              <a:t>14</a:t>
            </a:fld>
            <a:endParaRPr lang="en-US" altLang="en-US">
              <a:solidFill>
                <a:srgbClr val="000000"/>
              </a:solidFill>
            </a:endParaRPr>
          </a:p>
        </p:txBody>
      </p:sp>
      <p:sp>
        <p:nvSpPr>
          <p:cNvPr id="48130" name="Rectangle 2"/>
          <p:cNvSpPr>
            <a:spLocks noGrp="1" noChangeArrowheads="1"/>
          </p:cNvSpPr>
          <p:nvPr>
            <p:ph type="title"/>
          </p:nvPr>
        </p:nvSpPr>
        <p:spPr/>
        <p:txBody>
          <a:bodyPr/>
          <a:lstStyle/>
          <a:p>
            <a:r>
              <a:rPr lang="fr-FR" altLang="en-US" dirty="0">
                <a:latin typeface="TimesNewRoman"/>
              </a:rPr>
              <a:t>GO </a:t>
            </a:r>
            <a:r>
              <a:rPr lang="fr-FR" altLang="en-US" dirty="0" err="1">
                <a:latin typeface="TimesNewRoman"/>
              </a:rPr>
              <a:t>divided</a:t>
            </a:r>
            <a:r>
              <a:rPr lang="fr-FR" altLang="en-US" dirty="0">
                <a:latin typeface="TimesNewRoman"/>
              </a:rPr>
              <a:t> </a:t>
            </a:r>
            <a:r>
              <a:rPr lang="fr-FR" altLang="en-US" dirty="0" err="1">
                <a:latin typeface="TimesNewRoman"/>
              </a:rPr>
              <a:t>into</a:t>
            </a:r>
            <a:r>
              <a:rPr lang="fr-FR" altLang="en-US" dirty="0">
                <a:latin typeface="TimesNewRoman"/>
              </a:rPr>
              <a:t> </a:t>
            </a:r>
            <a:r>
              <a:rPr lang="fr-FR" altLang="en-US" dirty="0" err="1">
                <a:latin typeface="TimesNewRoman"/>
              </a:rPr>
              <a:t>three</a:t>
            </a:r>
            <a:r>
              <a:rPr lang="fr-FR" altLang="en-US" dirty="0">
                <a:latin typeface="TimesNewRoman"/>
              </a:rPr>
              <a:t> </a:t>
            </a:r>
            <a:r>
              <a:rPr lang="fr-FR" altLang="en-US" dirty="0" err="1" smtClean="0">
                <a:latin typeface="TimesNewRoman"/>
              </a:rPr>
              <a:t>hierarchies</a:t>
            </a:r>
            <a:endParaRPr lang="fr-FR" altLang="en-US" dirty="0">
              <a:latin typeface="TimesNewRoman"/>
            </a:endParaRPr>
          </a:p>
        </p:txBody>
      </p:sp>
      <p:graphicFrame>
        <p:nvGraphicFramePr>
          <p:cNvPr id="48131" name="Group 3"/>
          <p:cNvGraphicFramePr>
            <a:graphicFrameLocks noGrp="1"/>
          </p:cNvGraphicFramePr>
          <p:nvPr>
            <p:ph sz="half" idx="2"/>
            <p:extLst/>
          </p:nvPr>
        </p:nvGraphicFramePr>
        <p:xfrm>
          <a:off x="1828800" y="1534333"/>
          <a:ext cx="8458200" cy="5399803"/>
        </p:xfrm>
        <a:graphic>
          <a:graphicData uri="http://schemas.openxmlformats.org/drawingml/2006/table">
            <a:tbl>
              <a:tblPr/>
              <a:tblGrid>
                <a:gridCol w="2895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89460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1" u="none" strike="noStrike" cap="none" normalizeH="0" baseline="0" dirty="0" smtClean="0">
                          <a:ln>
                            <a:noFill/>
                          </a:ln>
                          <a:solidFill>
                            <a:schemeClr val="tx1"/>
                          </a:solidFill>
                          <a:effectLst/>
                          <a:latin typeface="TimesNewRoman,Italic" charset="0"/>
                          <a:cs typeface="Arial" panose="020B0604020202020204" pitchFamily="34" charset="0"/>
                        </a:rPr>
                        <a:t>cellular component </a:t>
                      </a:r>
                      <a:r>
                        <a:rPr kumimoji="0" lang="fr-FR" altLang="en-US" sz="2800" b="0" i="1" u="none" strike="noStrike" cap="none" normalizeH="0" baseline="0" dirty="0" err="1" smtClean="0">
                          <a:ln>
                            <a:noFill/>
                          </a:ln>
                          <a:solidFill>
                            <a:schemeClr val="tx1"/>
                          </a:solidFill>
                          <a:effectLst/>
                          <a:latin typeface="TimesNewRoman,Italic" charset="0"/>
                          <a:cs typeface="Arial" panose="020B0604020202020204" pitchFamily="34" charset="0"/>
                        </a:rPr>
                        <a:t>ontology</a:t>
                      </a:r>
                      <a:endParaRPr kumimoji="0" lang="de-DE" altLang="en-US" sz="2800" b="0" i="1" u="none" strike="noStrike" cap="none" normalizeH="0" baseline="0" dirty="0" smtClean="0">
                        <a:ln>
                          <a:noFill/>
                        </a:ln>
                        <a:solidFill>
                          <a:schemeClr val="tx1"/>
                        </a:solidFill>
                        <a:effectLst/>
                        <a:latin typeface="TimesNewRoman,Italic" charset="0"/>
                        <a:cs typeface="Arial" panose="020B0604020202020204" pitchFamily="34"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1" u="none" strike="noStrike" cap="none" normalizeH="0" baseline="0" dirty="0" err="1" smtClean="0">
                          <a:ln>
                            <a:noFill/>
                          </a:ln>
                          <a:solidFill>
                            <a:schemeClr val="tx1"/>
                          </a:solidFill>
                          <a:effectLst/>
                          <a:latin typeface="TimesNewRoman,Italic" charset="0"/>
                          <a:cs typeface="Arial" panose="020B0604020202020204" pitchFamily="34" charset="0"/>
                        </a:rPr>
                        <a:t>molecular</a:t>
                      </a:r>
                      <a:r>
                        <a:rPr kumimoji="0" lang="fr-FR" altLang="en-US" sz="2800" b="0" i="1" u="none" strike="noStrike" cap="none" normalizeH="0" baseline="0" dirty="0" smtClean="0">
                          <a:ln>
                            <a:noFill/>
                          </a:ln>
                          <a:solidFill>
                            <a:schemeClr val="tx1"/>
                          </a:solidFill>
                          <a:effectLst/>
                          <a:latin typeface="TimesNewRoman,Italic" charset="0"/>
                          <a:cs typeface="Arial" panose="020B0604020202020204" pitchFamily="34" charset="0"/>
                        </a:rPr>
                        <a:t> </a:t>
                      </a:r>
                      <a:r>
                        <a:rPr kumimoji="0" lang="fr-FR" altLang="en-US" sz="2800" b="0" i="1" u="none" strike="noStrike" cap="none" normalizeH="0" baseline="0" dirty="0" err="1" smtClean="0">
                          <a:ln>
                            <a:noFill/>
                          </a:ln>
                          <a:solidFill>
                            <a:schemeClr val="tx1"/>
                          </a:solidFill>
                          <a:effectLst/>
                          <a:latin typeface="TimesNewRoman,Italic" charset="0"/>
                          <a:cs typeface="Arial" panose="020B0604020202020204" pitchFamily="34" charset="0"/>
                        </a:rPr>
                        <a:t>function</a:t>
                      </a:r>
                      <a:r>
                        <a:rPr kumimoji="0" lang="fr-FR" altLang="en-US" sz="2800" b="0" i="1" u="none" strike="noStrike" cap="none" normalizeH="0" baseline="0" dirty="0" smtClean="0">
                          <a:ln>
                            <a:noFill/>
                          </a:ln>
                          <a:solidFill>
                            <a:schemeClr val="tx1"/>
                          </a:solidFill>
                          <a:effectLst/>
                          <a:latin typeface="TimesNewRoman,Italic" charset="0"/>
                          <a:cs typeface="Arial" panose="020B0604020202020204" pitchFamily="34" charset="0"/>
                        </a:rPr>
                        <a:t> </a:t>
                      </a:r>
                      <a:r>
                        <a:rPr kumimoji="0" lang="fr-FR" altLang="en-US" sz="2800" b="0" i="1" u="none" strike="noStrike" cap="none" normalizeH="0" baseline="0" dirty="0" err="1" smtClean="0">
                          <a:ln>
                            <a:noFill/>
                          </a:ln>
                          <a:solidFill>
                            <a:schemeClr val="tx1"/>
                          </a:solidFill>
                          <a:effectLst/>
                          <a:latin typeface="TimesNewRoman,Italic" charset="0"/>
                          <a:cs typeface="Arial" panose="020B0604020202020204" pitchFamily="34" charset="0"/>
                        </a:rPr>
                        <a:t>ontology</a:t>
                      </a:r>
                      <a:endParaRPr kumimoji="0" lang="de-DE" altLang="en-US" sz="2800" b="0" i="1" u="none" strike="noStrike" cap="none" normalizeH="0" baseline="0" dirty="0" smtClean="0">
                        <a:ln>
                          <a:noFill/>
                        </a:ln>
                        <a:solidFill>
                          <a:schemeClr val="tx1"/>
                        </a:solidFill>
                        <a:effectLst/>
                        <a:latin typeface="TimesNewRoman,Italic"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1" u="none" strike="noStrike" cap="none" normalizeH="0" baseline="0" smtClean="0">
                          <a:ln>
                            <a:noFill/>
                          </a:ln>
                          <a:solidFill>
                            <a:schemeClr val="tx1"/>
                          </a:solidFill>
                          <a:effectLst/>
                          <a:latin typeface="TimesNewRoman,Italic" charset="0"/>
                          <a:cs typeface="Arial" panose="020B0604020202020204" pitchFamily="34" charset="0"/>
                        </a:rPr>
                        <a:t>biological process ontology</a:t>
                      </a:r>
                      <a:endParaRPr kumimoji="0" lang="de-DE" altLang="en-US" sz="2800" b="0" i="1" u="none" strike="noStrike" cap="none" normalizeH="0" baseline="0" smtClean="0">
                        <a:ln>
                          <a:noFill/>
                        </a:ln>
                        <a:solidFill>
                          <a:schemeClr val="tx1"/>
                        </a:solidFill>
                        <a:effectLst/>
                        <a:latin typeface="TimesNewRoman,Italic" charset="0"/>
                        <a:cs typeface="Arial" panose="020B0604020202020204"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817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rPr>
                        <a:t>flagellum</a:t>
                      </a:r>
                      <a:endParaRPr kumimoji="0" lang="fr-FR" altLang="en-US" sz="2800" b="0" i="0" u="none" strike="noStrike" cap="none" normalizeH="0" baseline="0" dirty="0" smtClean="0">
                        <a:ln>
                          <a:noFill/>
                        </a:ln>
                        <a:solidFill>
                          <a:schemeClr val="tx1"/>
                        </a:solidFill>
                        <a:effectLst/>
                        <a:latin typeface="TimesNewRoman"/>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rPr>
                        <a:t>chromosome</a:t>
                      </a:r>
                      <a:endParaRPr kumimoji="0" lang="fr-FR" altLang="en-US" sz="2800" b="0" i="0" u="none" strike="noStrike" cap="none" normalizeH="0" baseline="0" dirty="0" smtClean="0">
                        <a:ln>
                          <a:noFill/>
                        </a:ln>
                        <a:solidFill>
                          <a:schemeClr val="tx1"/>
                        </a:solidFill>
                        <a:effectLst/>
                        <a:latin typeface="TimesNewRoman"/>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0" u="none" strike="noStrike" cap="none" normalizeH="0" baseline="0" dirty="0" err="1" smtClean="0">
                          <a:ln>
                            <a:noFill/>
                          </a:ln>
                          <a:solidFill>
                            <a:schemeClr val="tx1"/>
                          </a:solidFill>
                          <a:effectLst/>
                          <a:latin typeface="TimesNewRoman"/>
                          <a:cs typeface="Arial" panose="020B0604020202020204" pitchFamily="34" charset="0"/>
                        </a:rPr>
                        <a:t>cell</a:t>
                      </a:r>
                      <a:endPar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0" u="none" strike="noStrike" cap="none" normalizeH="0" baseline="0" dirty="0" err="1" smtClean="0">
                          <a:ln>
                            <a:noFill/>
                          </a:ln>
                          <a:solidFill>
                            <a:schemeClr val="tx1"/>
                          </a:solidFill>
                          <a:effectLst/>
                          <a:latin typeface="TimesNewRoman,Italic" charset="0"/>
                          <a:cs typeface="Arial" panose="020B0604020202020204" pitchFamily="34" charset="0"/>
                        </a:rPr>
                        <a:t>ice</a:t>
                      </a:r>
                      <a:r>
                        <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rPr>
                        <a:t> </a:t>
                      </a:r>
                      <a:r>
                        <a:rPr kumimoji="0" lang="fr-FR" altLang="en-US" sz="2800" b="0" i="0" u="none" strike="noStrike" cap="none" normalizeH="0" baseline="0" dirty="0" err="1" smtClean="0">
                          <a:ln>
                            <a:noFill/>
                          </a:ln>
                          <a:solidFill>
                            <a:schemeClr val="tx1"/>
                          </a:solidFill>
                          <a:effectLst/>
                          <a:latin typeface="TimesNewRoman,Italic" charset="0"/>
                          <a:cs typeface="Arial" panose="020B0604020202020204" pitchFamily="34" charset="0"/>
                        </a:rPr>
                        <a:t>nucleation</a:t>
                      </a:r>
                      <a:endParaRPr kumimoji="0" lang="fr-FR" altLang="en-US" sz="2800" b="0" i="0" u="none" strike="noStrike" cap="none" normalizeH="0" baseline="0" dirty="0" smtClean="0">
                        <a:ln>
                          <a:noFill/>
                        </a:ln>
                        <a:solidFill>
                          <a:schemeClr val="tx1"/>
                        </a:solidFill>
                        <a:effectLst/>
                        <a:latin typeface="TimesNewRoman"/>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rPr>
                        <a:t>binding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0" u="none" strike="noStrike" cap="none" normalizeH="0" baseline="0" dirty="0" err="1" smtClean="0">
                          <a:ln>
                            <a:noFill/>
                          </a:ln>
                          <a:solidFill>
                            <a:schemeClr val="tx1"/>
                          </a:solidFill>
                          <a:effectLst/>
                          <a:latin typeface="TimesNewRoman,Italic" charset="0"/>
                          <a:cs typeface="Arial" panose="020B0604020202020204" pitchFamily="34" charset="0"/>
                        </a:rPr>
                        <a:t>protein</a:t>
                      </a:r>
                      <a:r>
                        <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rPr>
                        <a:t> </a:t>
                      </a:r>
                      <a:r>
                        <a:rPr kumimoji="0" lang="fr-FR" altLang="en-US" sz="2800" b="0" i="0" u="none" strike="noStrike" cap="none" normalizeH="0" baseline="0" dirty="0" err="1" smtClean="0">
                          <a:ln>
                            <a:noFill/>
                          </a:ln>
                          <a:solidFill>
                            <a:schemeClr val="tx1"/>
                          </a:solidFill>
                          <a:effectLst/>
                          <a:latin typeface="TimesNewRoman,Italic" charset="0"/>
                          <a:cs typeface="Arial" panose="020B0604020202020204" pitchFamily="34" charset="0"/>
                        </a:rPr>
                        <a:t>stabilization</a:t>
                      </a:r>
                      <a:endParaRPr kumimoji="0" lang="de-DE" altLang="en-US" sz="2800" b="0" i="0" u="none" strike="noStrike" cap="none" normalizeH="0" baseline="0" dirty="0" smtClean="0">
                        <a:ln>
                          <a:noFill/>
                        </a:ln>
                        <a:solidFill>
                          <a:schemeClr val="tx1"/>
                        </a:solidFill>
                        <a:effectLst/>
                        <a:latin typeface="TimesNewRoman,Italic"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0" u="none" strike="noStrike" cap="none" normalizeH="0" baseline="0" dirty="0" err="1" smtClean="0">
                          <a:ln>
                            <a:noFill/>
                          </a:ln>
                          <a:solidFill>
                            <a:schemeClr val="tx1"/>
                          </a:solidFill>
                          <a:effectLst/>
                          <a:latin typeface="TimesNewRoman,Italic" charset="0"/>
                          <a:cs typeface="Arial" panose="020B0604020202020204" pitchFamily="34" charset="0"/>
                        </a:rPr>
                        <a:t>glycolysis</a:t>
                      </a:r>
                      <a:r>
                        <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0" u="none" strike="noStrike" cap="none" normalizeH="0" baseline="0" dirty="0" err="1" smtClean="0">
                          <a:ln>
                            <a:noFill/>
                          </a:ln>
                          <a:solidFill>
                            <a:schemeClr val="tx1"/>
                          </a:solidFill>
                          <a:effectLst/>
                          <a:latin typeface="TimesNewRoman,Italic" charset="0"/>
                          <a:cs typeface="Arial" panose="020B0604020202020204" pitchFamily="34" charset="0"/>
                        </a:rPr>
                        <a:t>death</a:t>
                      </a:r>
                      <a:endPar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en-US" sz="2800" b="0" i="0" u="none" strike="noStrike" cap="none" normalizeH="0" baseline="0" dirty="0" smtClean="0">
                          <a:ln>
                            <a:noFill/>
                          </a:ln>
                          <a:solidFill>
                            <a:schemeClr val="tx1"/>
                          </a:solidFill>
                          <a:effectLst/>
                          <a:latin typeface="TimesNewRoman,Italic" charset="0"/>
                          <a:cs typeface="Arial" panose="020B0604020202020204" pitchFamily="34" charset="0"/>
                        </a:rPr>
                        <a:t>perception of pain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cxnSp>
        <p:nvCxnSpPr>
          <p:cNvPr id="3" name="Straight Arrow Connector 2"/>
          <p:cNvCxnSpPr/>
          <p:nvPr/>
        </p:nvCxnSpPr>
        <p:spPr>
          <a:xfrm>
            <a:off x="3270142" y="3068666"/>
            <a:ext cx="0" cy="1239865"/>
          </a:xfrm>
          <a:prstGeom prst="straightConnector1">
            <a:avLst/>
          </a:prstGeom>
          <a:ln w="825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77945" y="3068666"/>
            <a:ext cx="0" cy="1239865"/>
          </a:xfrm>
          <a:prstGeom prst="straightConnector1">
            <a:avLst/>
          </a:prstGeom>
          <a:ln w="825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08175" y="3068666"/>
            <a:ext cx="0" cy="1239865"/>
          </a:xfrm>
          <a:prstGeom prst="straightConnector1">
            <a:avLst/>
          </a:prstGeom>
          <a:ln w="825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70142" y="3812583"/>
            <a:ext cx="836909" cy="461665"/>
          </a:xfrm>
          <a:prstGeom prst="rect">
            <a:avLst/>
          </a:prstGeom>
          <a:noFill/>
          <a:ln w="6985">
            <a:solidFill>
              <a:schemeClr val="tx1"/>
            </a:solidFill>
          </a:ln>
        </p:spPr>
        <p:txBody>
          <a:bodyPr wrap="square" rtlCol="0">
            <a:spAutoFit/>
          </a:bodyPr>
          <a:lstStyle/>
          <a:p>
            <a:r>
              <a:rPr lang="en-US" sz="2400" i="1" dirty="0" err="1" smtClean="0">
                <a:solidFill>
                  <a:srgbClr val="000000"/>
                </a:solidFill>
              </a:rPr>
              <a:t>is_a</a:t>
            </a:r>
            <a:endParaRPr lang="en-US" sz="2400" i="1" dirty="0">
              <a:solidFill>
                <a:srgbClr val="000000"/>
              </a:solidFill>
            </a:endParaRPr>
          </a:p>
        </p:txBody>
      </p:sp>
      <p:sp>
        <p:nvSpPr>
          <p:cNvPr id="13" name="TextBox 12"/>
          <p:cNvSpPr txBox="1"/>
          <p:nvPr/>
        </p:nvSpPr>
        <p:spPr>
          <a:xfrm>
            <a:off x="6008174" y="3812582"/>
            <a:ext cx="836909" cy="461665"/>
          </a:xfrm>
          <a:prstGeom prst="rect">
            <a:avLst/>
          </a:prstGeom>
          <a:noFill/>
          <a:ln w="6985">
            <a:solidFill>
              <a:schemeClr val="tx1"/>
            </a:solidFill>
          </a:ln>
        </p:spPr>
        <p:txBody>
          <a:bodyPr wrap="square" rtlCol="0">
            <a:spAutoFit/>
          </a:bodyPr>
          <a:lstStyle/>
          <a:p>
            <a:r>
              <a:rPr lang="en-US" sz="2400" i="1" dirty="0" err="1" smtClean="0">
                <a:solidFill>
                  <a:srgbClr val="000000"/>
                </a:solidFill>
              </a:rPr>
              <a:t>is_a</a:t>
            </a:r>
            <a:endParaRPr lang="en-US" sz="2400" i="1" dirty="0">
              <a:solidFill>
                <a:srgbClr val="000000"/>
              </a:solidFill>
            </a:endParaRPr>
          </a:p>
        </p:txBody>
      </p:sp>
      <p:sp>
        <p:nvSpPr>
          <p:cNvPr id="14" name="TextBox 13"/>
          <p:cNvSpPr txBox="1"/>
          <p:nvPr/>
        </p:nvSpPr>
        <p:spPr>
          <a:xfrm>
            <a:off x="8877945" y="3812581"/>
            <a:ext cx="836909" cy="461665"/>
          </a:xfrm>
          <a:prstGeom prst="rect">
            <a:avLst/>
          </a:prstGeom>
          <a:noFill/>
          <a:ln w="6985">
            <a:solidFill>
              <a:schemeClr val="tx1"/>
            </a:solidFill>
          </a:ln>
        </p:spPr>
        <p:txBody>
          <a:bodyPr wrap="square" rtlCol="0">
            <a:spAutoFit/>
          </a:bodyPr>
          <a:lstStyle/>
          <a:p>
            <a:r>
              <a:rPr lang="en-US" sz="2400" i="1" dirty="0" err="1" smtClean="0">
                <a:solidFill>
                  <a:srgbClr val="000000"/>
                </a:solidFill>
              </a:rPr>
              <a:t>is_a</a:t>
            </a:r>
            <a:endParaRPr lang="en-US" sz="2400" i="1" dirty="0">
              <a:solidFill>
                <a:srgbClr val="000000"/>
              </a:solidFill>
            </a:endParaRPr>
          </a:p>
        </p:txBody>
      </p:sp>
    </p:spTree>
    <p:extLst>
      <p:ext uri="{BB962C8B-B14F-4D97-AF65-F5344CB8AC3E}">
        <p14:creationId xmlns:p14="http://schemas.microsoft.com/office/powerpoint/2010/main" val="383968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819400" y="762000"/>
            <a:ext cx="1066800" cy="228600"/>
          </a:xfrm>
          <a:prstGeom prst="rect">
            <a:avLst/>
          </a:prstGeom>
          <a:solidFill>
            <a:srgbClr val="FFFFFF"/>
          </a:solidFill>
          <a:ln w="9525">
            <a:noFill/>
            <a:miter lim="800000"/>
            <a:headEnd/>
            <a:tailEnd/>
          </a:ln>
        </p:spPr>
        <p:txBody>
          <a:bodyPr wrap="none" anchor="ctr"/>
          <a:lstStyle/>
          <a:p>
            <a:pPr eaLnBrk="0" fontAlgn="base" hangingPunct="0">
              <a:spcBef>
                <a:spcPct val="0"/>
              </a:spcBef>
              <a:spcAft>
                <a:spcPct val="0"/>
              </a:spcAft>
              <a:defRPr/>
            </a:pPr>
            <a:endParaRPr lang="en-US">
              <a:solidFill>
                <a:srgbClr val="000000"/>
              </a:solidFill>
              <a:cs typeface="Arial" panose="020B0604020202020204" pitchFamily="34" charset="0"/>
            </a:endParaRPr>
          </a:p>
        </p:txBody>
      </p:sp>
      <p:pic>
        <p:nvPicPr>
          <p:cNvPr id="778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3322" y="81280"/>
            <a:ext cx="7090157" cy="677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4"/>
          <p:cNvSpPr txBox="1">
            <a:spLocks noChangeArrowheads="1"/>
          </p:cNvSpPr>
          <p:nvPr/>
        </p:nvSpPr>
        <p:spPr bwMode="auto">
          <a:xfrm>
            <a:off x="9139238" y="304800"/>
            <a:ext cx="1528762"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en-US" sz="1400">
                <a:solidFill>
                  <a:srgbClr val="000000"/>
                </a:solidFill>
                <a:latin typeface="Times-Roman"/>
                <a:cs typeface="Arial" panose="020B0604020202020204" pitchFamily="34" charset="0"/>
              </a:rPr>
              <a:t>Clark </a:t>
            </a:r>
            <a:r>
              <a:rPr lang="en-US" sz="1400" i="1">
                <a:solidFill>
                  <a:srgbClr val="000000"/>
                </a:solidFill>
                <a:latin typeface="Times-Roman"/>
                <a:cs typeface="Arial" panose="020B0604020202020204" pitchFamily="34" charset="0"/>
              </a:rPr>
              <a:t>et al</a:t>
            </a:r>
            <a:r>
              <a:rPr lang="en-US" sz="1400">
                <a:solidFill>
                  <a:srgbClr val="000000"/>
                </a:solidFill>
                <a:latin typeface="Times-Roman"/>
                <a:cs typeface="Arial" panose="020B0604020202020204" pitchFamily="34" charset="0"/>
              </a:rPr>
              <a:t>., 2005</a:t>
            </a:r>
          </a:p>
        </p:txBody>
      </p:sp>
      <p:sp>
        <p:nvSpPr>
          <p:cNvPr id="81925" name="Text Box 5"/>
          <p:cNvSpPr txBox="1">
            <a:spLocks noChangeArrowheads="1"/>
          </p:cNvSpPr>
          <p:nvPr/>
        </p:nvSpPr>
        <p:spPr bwMode="auto">
          <a:xfrm>
            <a:off x="8839200" y="2895601"/>
            <a:ext cx="702436"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en-US" sz="1400">
                <a:solidFill>
                  <a:srgbClr val="000000"/>
                </a:solidFill>
                <a:latin typeface="Times New Roman" pitchFamily="18" charset="0"/>
                <a:cs typeface="Arial" panose="020B0604020202020204" pitchFamily="34" charset="0"/>
              </a:rPr>
              <a:t>part_of</a:t>
            </a:r>
          </a:p>
        </p:txBody>
      </p:sp>
      <p:sp>
        <p:nvSpPr>
          <p:cNvPr id="81926" name="Text Box 6"/>
          <p:cNvSpPr txBox="1">
            <a:spLocks noChangeArrowheads="1"/>
          </p:cNvSpPr>
          <p:nvPr/>
        </p:nvSpPr>
        <p:spPr bwMode="auto">
          <a:xfrm>
            <a:off x="6248401" y="990600"/>
            <a:ext cx="481013" cy="304800"/>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en-US" sz="1400">
                <a:solidFill>
                  <a:srgbClr val="000000"/>
                </a:solidFill>
                <a:latin typeface="Times New Roman" pitchFamily="18" charset="0"/>
                <a:cs typeface="Arial" panose="020B0604020202020204" pitchFamily="34" charset="0"/>
              </a:rPr>
              <a:t>is_a</a:t>
            </a:r>
          </a:p>
        </p:txBody>
      </p:sp>
      <p:sp>
        <p:nvSpPr>
          <p:cNvPr id="81928" name="Slide Number Placeholder 8"/>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F65D1C-6477-48B5-8635-12790114D14C}" type="slidenum">
              <a:rPr lang="en-US" altLang="en-US">
                <a:solidFill>
                  <a:srgbClr val="898989"/>
                </a:solidFill>
              </a:rPr>
              <a:pPr eaLnBrk="1" hangingPunct="1"/>
              <a:t>15</a:t>
            </a:fld>
            <a:endParaRPr lang="en-US" altLang="en-US">
              <a:solidFill>
                <a:srgbClr val="898989"/>
              </a:solidFill>
            </a:endParaRPr>
          </a:p>
        </p:txBody>
      </p:sp>
    </p:spTree>
    <p:extLst>
      <p:ext uri="{BB962C8B-B14F-4D97-AF65-F5344CB8AC3E}">
        <p14:creationId xmlns:p14="http://schemas.microsoft.com/office/powerpoint/2010/main" val="1462901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2C2D81-4882-497B-9705-FECABA847B98}" type="slidenum">
              <a:rPr lang="en-GB" smtClean="0"/>
              <a:pPr>
                <a:defRPr/>
              </a:pPr>
              <a:t>16</a:t>
            </a:fld>
            <a:endParaRPr lang="en-GB"/>
          </a:p>
        </p:txBody>
      </p:sp>
      <p:sp>
        <p:nvSpPr>
          <p:cNvPr id="3" name="Rectangle 2"/>
          <p:cNvSpPr/>
          <p:nvPr/>
        </p:nvSpPr>
        <p:spPr>
          <a:xfrm>
            <a:off x="1451113" y="844826"/>
            <a:ext cx="9809922" cy="1384995"/>
          </a:xfrm>
          <a:prstGeom prst="rect">
            <a:avLst/>
          </a:prstGeom>
        </p:spPr>
        <p:txBody>
          <a:bodyPr wrap="square">
            <a:spAutoFit/>
          </a:bodyPr>
          <a:lstStyle/>
          <a:p>
            <a:r>
              <a:rPr lang="en-US" altLang="en-US" sz="2800" dirty="0"/>
              <a:t>“The Gene Ontology is a computational representation of the ways in which gene products normally function in the biological realm</a:t>
            </a:r>
            <a:r>
              <a:rPr lang="en-US" altLang="en-US" sz="2800" dirty="0" smtClean="0"/>
              <a:t>” (</a:t>
            </a:r>
            <a:r>
              <a:rPr lang="en-US" altLang="en-US" sz="2800" i="1" dirty="0" smtClean="0"/>
              <a:t>Nucleic </a:t>
            </a:r>
            <a:r>
              <a:rPr lang="en-US" altLang="en-US" sz="2800" i="1" dirty="0"/>
              <a:t>Acids Research</a:t>
            </a:r>
            <a:r>
              <a:rPr lang="en-US" altLang="en-US" sz="2800" dirty="0"/>
              <a:t>,</a:t>
            </a:r>
            <a:r>
              <a:rPr lang="en-US" altLang="en-US" sz="2800" i="1" dirty="0"/>
              <a:t> </a:t>
            </a:r>
            <a:r>
              <a:rPr lang="en-US" altLang="en-US" sz="2800" dirty="0"/>
              <a:t>2006: 34</a:t>
            </a:r>
            <a:r>
              <a:rPr lang="en-US" altLang="en-US" sz="2800" dirty="0" smtClean="0"/>
              <a:t>.)</a:t>
            </a:r>
            <a:endParaRPr lang="en-US" altLang="en-US" sz="2800" dirty="0"/>
          </a:p>
        </p:txBody>
      </p:sp>
      <p:sp>
        <p:nvSpPr>
          <p:cNvPr id="5" name="Rectangle 2"/>
          <p:cNvSpPr txBox="1">
            <a:spLocks noChangeArrowheads="1"/>
          </p:cNvSpPr>
          <p:nvPr/>
        </p:nvSpPr>
        <p:spPr>
          <a:xfrm>
            <a:off x="430695" y="3057594"/>
            <a:ext cx="10972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kern="0" dirty="0" smtClean="0">
                <a:latin typeface="TimesNewRoman"/>
              </a:rPr>
              <a:t>GO has no </a:t>
            </a:r>
            <a:r>
              <a:rPr lang="fr-FR" altLang="en-US" kern="0" dirty="0" err="1" smtClean="0">
                <a:latin typeface="TimesNewRoman"/>
              </a:rPr>
              <a:t>terms</a:t>
            </a:r>
            <a:r>
              <a:rPr lang="fr-FR" altLang="en-US" kern="0" dirty="0" smtClean="0">
                <a:latin typeface="TimesNewRoman"/>
              </a:rPr>
              <a:t> for </a:t>
            </a:r>
            <a:r>
              <a:rPr lang="fr-FR" altLang="en-US" kern="0" dirty="0" err="1" smtClean="0">
                <a:latin typeface="TimesNewRoman"/>
              </a:rPr>
              <a:t>diseases</a:t>
            </a:r>
            <a:r>
              <a:rPr lang="fr-FR" altLang="en-US" kern="0" dirty="0" smtClean="0">
                <a:latin typeface="TimesNewRoman"/>
              </a:rPr>
              <a:t>, </a:t>
            </a:r>
            <a:r>
              <a:rPr lang="fr-FR" altLang="en-US" kern="0" dirty="0" err="1" smtClean="0">
                <a:latin typeface="TimesNewRoman"/>
              </a:rPr>
              <a:t>molecules</a:t>
            </a:r>
            <a:r>
              <a:rPr lang="fr-FR" altLang="en-US" kern="0" dirty="0" smtClean="0">
                <a:latin typeface="TimesNewRoman"/>
              </a:rPr>
              <a:t>, </a:t>
            </a:r>
            <a:r>
              <a:rPr lang="fr-FR" altLang="en-US" kern="0" dirty="0" err="1" smtClean="0">
                <a:latin typeface="TimesNewRoman"/>
              </a:rPr>
              <a:t>anatomical</a:t>
            </a:r>
            <a:r>
              <a:rPr lang="fr-FR" altLang="en-US" kern="0" dirty="0" smtClean="0">
                <a:latin typeface="TimesNewRoman"/>
              </a:rPr>
              <a:t> structures, populations, …</a:t>
            </a:r>
            <a:endParaRPr lang="fr-FR" altLang="en-US" kern="0" dirty="0">
              <a:latin typeface="TimesNewRoman"/>
            </a:endParaRPr>
          </a:p>
        </p:txBody>
      </p:sp>
    </p:spTree>
    <p:extLst>
      <p:ext uri="{BB962C8B-B14F-4D97-AF65-F5344CB8AC3E}">
        <p14:creationId xmlns:p14="http://schemas.microsoft.com/office/powerpoint/2010/main" val="24282685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Title 1"/>
          <p:cNvSpPr>
            <a:spLocks noGrp="1"/>
          </p:cNvSpPr>
          <p:nvPr>
            <p:ph type="title"/>
          </p:nvPr>
        </p:nvSpPr>
        <p:spPr>
          <a:xfrm>
            <a:off x="348915" y="5581565"/>
            <a:ext cx="12192000" cy="1034300"/>
          </a:xfrm>
        </p:spPr>
        <p:txBody>
          <a:bodyPr/>
          <a:lstStyle/>
          <a:p>
            <a:r>
              <a:rPr lang="en-US" altLang="en-US" dirty="0" smtClean="0"/>
              <a:t>Open Biomedical Ontologies Foundry</a:t>
            </a:r>
          </a:p>
        </p:txBody>
      </p:sp>
      <p:sp>
        <p:nvSpPr>
          <p:cNvPr id="154627" name="Text Placeholder 2"/>
          <p:cNvSpPr>
            <a:spLocks noGrp="1"/>
          </p:cNvSpPr>
          <p:nvPr>
            <p:ph type="body" sz="half" idx="1"/>
          </p:nvPr>
        </p:nvSpPr>
        <p:spPr>
          <a:xfrm>
            <a:off x="1981200" y="1524001"/>
            <a:ext cx="8229600" cy="4602163"/>
          </a:xfrm>
        </p:spPr>
        <p:txBody>
          <a:bodyPr/>
          <a:lstStyle/>
          <a:p>
            <a:endParaRPr lang="en-US" altLang="en-US" dirty="0" smtClean="0"/>
          </a:p>
        </p:txBody>
      </p:sp>
      <p:sp>
        <p:nvSpPr>
          <p:cNvPr id="4" name="Slide Number Placeholder 3"/>
          <p:cNvSpPr>
            <a:spLocks noGrp="1"/>
          </p:cNvSpPr>
          <p:nvPr>
            <p:ph type="sldNum" sz="quarter" idx="12"/>
          </p:nvPr>
        </p:nvSpPr>
        <p:spPr/>
        <p:txBody>
          <a:bodyPr/>
          <a:lstStyle/>
          <a:p>
            <a:pPr>
              <a:defRPr/>
            </a:pPr>
            <a:fld id="{C9C7FA5A-54E5-4EAF-A8F5-119939B72919}" type="slidenum">
              <a:rPr lang="en-US" smtClean="0"/>
              <a:pPr>
                <a:defRPr/>
              </a:pPr>
              <a:t>17</a:t>
            </a:fld>
            <a:endParaRPr lang="en-US"/>
          </a:p>
        </p:txBody>
      </p:sp>
      <p:pic>
        <p:nvPicPr>
          <p:cNvPr id="154629" name="Picture 4"/>
          <p:cNvPicPr>
            <a:picLocks noChangeAspect="1"/>
          </p:cNvPicPr>
          <p:nvPr/>
        </p:nvPicPr>
        <p:blipFill>
          <a:blip r:embed="rId2">
            <a:extLst>
              <a:ext uri="{28A0092B-C50C-407E-A947-70E740481C1C}">
                <a14:useLocalDpi xmlns:a14="http://schemas.microsoft.com/office/drawing/2010/main" val="0"/>
              </a:ext>
            </a:extLst>
          </a:blip>
          <a:srcRect l="739" t="11803" r="24138" b="6667"/>
          <a:stretch>
            <a:fillRect/>
          </a:stretch>
        </p:blipFill>
        <p:spPr bwMode="auto">
          <a:xfrm>
            <a:off x="1604604" y="0"/>
            <a:ext cx="9539384" cy="582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600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Line 2"/>
          <p:cNvSpPr>
            <a:spLocks noChangeShapeType="1"/>
          </p:cNvSpPr>
          <p:nvPr/>
        </p:nvSpPr>
        <p:spPr bwMode="auto">
          <a:xfrm>
            <a:off x="3943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55651" name="Line 3"/>
          <p:cNvSpPr>
            <a:spLocks noChangeShapeType="1"/>
          </p:cNvSpPr>
          <p:nvPr/>
        </p:nvSpPr>
        <p:spPr bwMode="auto">
          <a:xfrm>
            <a:off x="3943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aphicFrame>
        <p:nvGraphicFramePr>
          <p:cNvPr id="472109" name="Group 45"/>
          <p:cNvGraphicFramePr>
            <a:graphicFrameLocks noGrp="1"/>
          </p:cNvGraphicFramePr>
          <p:nvPr>
            <p:extLst>
              <p:ext uri="{D42A27DB-BD31-4B8C-83A1-F6EECF244321}">
                <p14:modId xmlns:p14="http://schemas.microsoft.com/office/powerpoint/2010/main" val="3254718832"/>
              </p:ext>
            </p:extLst>
          </p:nvPr>
        </p:nvGraphicFramePr>
        <p:xfrm>
          <a:off x="1828800" y="304801"/>
          <a:ext cx="8534400" cy="4992053"/>
        </p:xfrm>
        <a:graphic>
          <a:graphicData uri="http://schemas.openxmlformats.org/drawingml/2006/table">
            <a:tbl>
              <a:tblPr/>
              <a:tblGrid>
                <a:gridCol w="190817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00163">
                  <a:extLst>
                    <a:ext uri="{9D8B030D-6E8A-4147-A177-3AD203B41FA5}">
                      <a16:colId xmlns:a16="http://schemas.microsoft.com/office/drawing/2014/main" val="20004"/>
                    </a:ext>
                  </a:extLst>
                </a:gridCol>
                <a:gridCol w="1671637">
                  <a:extLst>
                    <a:ext uri="{9D8B030D-6E8A-4147-A177-3AD203B41FA5}">
                      <a16:colId xmlns:a16="http://schemas.microsoft.com/office/drawing/2014/main" val="20005"/>
                    </a:ext>
                  </a:extLst>
                </a:gridCol>
              </a:tblGrid>
              <a:tr h="7270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Palatino Linotype" pitchFamily="18" charset="0"/>
                          <a:cs typeface="Arial" charset="0"/>
                        </a:rPr>
                        <a:t>                     </a:t>
                      </a:r>
                      <a:r>
                        <a:rPr kumimoji="0" lang="en-US" sz="1600" b="0" i="0" u="none" strike="noStrike" cap="none" normalizeH="0" baseline="0" dirty="0" smtClean="0">
                          <a:ln>
                            <a:noFill/>
                          </a:ln>
                          <a:solidFill>
                            <a:schemeClr val="tx1"/>
                          </a:solidFill>
                          <a:effectLst/>
                          <a:latin typeface="Palatino Linotype" pitchFamily="18" charset="0"/>
                          <a:cs typeface="Arial" charset="0"/>
                        </a:rPr>
                        <a:t>RELATION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                TO TIME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Palatino Linotype" pitchFamily="18" charset="0"/>
                          <a:cs typeface="Arial" charset="0"/>
                        </a:rPr>
                        <a:t> </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 GRANULARITY</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CONTINUANT</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OCCURRENT</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6138">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INDEPENDENT</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DEPENDENT</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Palatino Linotype" pitchFamily="18"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7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ORGAN AND</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ORGANISM</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Organism</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(NCBI</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Taxonomy)</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Anatomical Entity</a:t>
                      </a:r>
                      <a:endParaRPr kumimoji="0" lang="en-US" sz="16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CARO)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Organ</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Function</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(FMP, CPRO)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Human Disease Ontology (HDO)</a:t>
                      </a:r>
                      <a:endParaRPr kumimoji="0" lang="en-US" sz="1600" b="0" i="0" u="none" strike="noStrike" cap="none" normalizeH="0" baseline="0" dirty="0" smtClean="0">
                        <a:ln>
                          <a:noFill/>
                        </a:ln>
                        <a:solidFill>
                          <a:schemeClr val="tx1"/>
                        </a:solidFill>
                        <a:effectLst/>
                        <a:latin typeface="Palatino Linotype" pitchFamily="18"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alatino Linotype" pitchFamily="18" charset="0"/>
                          <a:cs typeface="Times New Roman" pitchFamily="18" charset="0"/>
                        </a:rPr>
                        <a:t>Biological Process</a:t>
                      </a:r>
                      <a:endParaRPr kumimoji="0" lang="en-US" sz="1600" b="1" i="0" u="none" strike="noStrike" cap="none" normalizeH="0" baseline="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1283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CELL AND CELLULAR COMPONENT</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Times New Roman" pitchFamily="18" charset="0"/>
                        </a:rPr>
                        <a:t>Cell</a:t>
                      </a:r>
                      <a:endParaRPr kumimoji="0" lang="en-US" sz="1600" b="1" i="0" u="none" strike="noStrike" cap="none" normalizeH="0" baseline="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Times New Roman" pitchFamily="18" charset="0"/>
                        </a:rPr>
                        <a:t>(CL)</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Cellular Component</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Cellular Function</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Ontology for General Medical Science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(OGMS)</a:t>
                      </a: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1041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MOLECULE</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Times New Roman" pitchFamily="18" charset="0"/>
                        </a:rPr>
                        <a:t>Molecule</a:t>
                      </a:r>
                      <a:endParaRPr kumimoji="0" lang="en-US" sz="1600" b="1" i="0" u="none" strike="noStrike" cap="none" normalizeH="0" baseline="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Times New Roman" pitchFamily="18" charset="0"/>
                        </a:rPr>
                        <a:t>(ChEBI, SO,</a:t>
                      </a:r>
                      <a:endParaRPr kumimoji="0" lang="en-US" sz="1600" b="1" i="0" u="none" strike="noStrike" cap="none" normalizeH="0" baseline="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Times New Roman" pitchFamily="18" charset="0"/>
                        </a:rPr>
                        <a:t>RnaO, PrO)</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Molecular Function</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Molecular Process</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5686" name="Line 40"/>
          <p:cNvSpPr>
            <a:spLocks noChangeShapeType="1"/>
          </p:cNvSpPr>
          <p:nvPr/>
        </p:nvSpPr>
        <p:spPr bwMode="auto">
          <a:xfrm>
            <a:off x="1841500" y="330200"/>
            <a:ext cx="1905000" cy="15240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55687" name="Text Box 41"/>
          <p:cNvSpPr txBox="1">
            <a:spLocks noChangeArrowheads="1"/>
          </p:cNvSpPr>
          <p:nvPr/>
        </p:nvSpPr>
        <p:spPr bwMode="auto">
          <a:xfrm>
            <a:off x="1524000" y="5781676"/>
            <a:ext cx="91440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90000"/>
              </a:lnSpc>
              <a:spcAft>
                <a:spcPct val="0"/>
              </a:spcAft>
              <a:buFontTx/>
              <a:buNone/>
            </a:pPr>
            <a:r>
              <a:rPr lang="en-US" altLang="en-US" sz="3000" dirty="0">
                <a:solidFill>
                  <a:srgbClr val="000000"/>
                </a:solidFill>
                <a:latin typeface="Arial" panose="020B0604020202020204" pitchFamily="34" charset="0"/>
                <a:cs typeface="Arial" panose="020B0604020202020204" pitchFamily="34" charset="0"/>
              </a:rPr>
              <a:t>Original OBO Foundry </a:t>
            </a:r>
            <a:r>
              <a:rPr lang="en-US" altLang="en-US" sz="3000" dirty="0" smtClean="0">
                <a:solidFill>
                  <a:srgbClr val="000000"/>
                </a:solidFill>
                <a:latin typeface="Arial" panose="020B0604020202020204" pitchFamily="34" charset="0"/>
                <a:cs typeface="Arial" panose="020B0604020202020204" pitchFamily="34" charset="0"/>
              </a:rPr>
              <a:t>ontologies extended to other </a:t>
            </a:r>
            <a:r>
              <a:rPr lang="en-US" altLang="en-US" sz="3000" dirty="0">
                <a:solidFill>
                  <a:srgbClr val="000000"/>
                </a:solidFill>
                <a:latin typeface="Arial" panose="020B0604020202020204" pitchFamily="34" charset="0"/>
                <a:cs typeface="Arial" panose="020B0604020202020204" pitchFamily="34" charset="0"/>
              </a:rPr>
              <a:t>domains (Gene Ontology in yellow)</a:t>
            </a:r>
          </a:p>
        </p:txBody>
      </p:sp>
      <p:sp>
        <p:nvSpPr>
          <p:cNvPr id="38952" name="Slide Number Placeholder 8"/>
          <p:cNvSpPr>
            <a:spLocks noGrp="1"/>
          </p:cNvSpPr>
          <p:nvPr>
            <p:ph type="sldNum" sz="quarter" idx="12"/>
          </p:nvPr>
        </p:nvSpPr>
        <p:spPr/>
        <p:txBody>
          <a:bodyPr/>
          <a:lstStyle/>
          <a:p>
            <a:pPr>
              <a:defRPr/>
            </a:pPr>
            <a:fld id="{7F9EE0E1-B6C9-436D-963B-C4A710CDBF79}" type="slidenum">
              <a:rPr lang="en-US" smtClean="0"/>
              <a:pPr>
                <a:defRPr/>
              </a:pPr>
              <a:t>18</a:t>
            </a:fld>
            <a:endParaRPr lang="en-US" dirty="0" smtClean="0"/>
          </a:p>
        </p:txBody>
      </p:sp>
    </p:spTree>
    <p:extLst>
      <p:ext uri="{BB962C8B-B14F-4D97-AF65-F5344CB8AC3E}">
        <p14:creationId xmlns:p14="http://schemas.microsoft.com/office/powerpoint/2010/main" val="31864860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altLang="en-US" smtClean="0"/>
              <a:t>examples of BFO/OBO Foundry approach extended into other domains</a:t>
            </a:r>
          </a:p>
        </p:txBody>
      </p:sp>
      <p:sp>
        <p:nvSpPr>
          <p:cNvPr id="159747" name="Text Placeholder 2"/>
          <p:cNvSpPr>
            <a:spLocks noGrp="1"/>
          </p:cNvSpPr>
          <p:nvPr>
            <p:ph type="body" sz="half" idx="1"/>
          </p:nvPr>
        </p:nvSpPr>
        <p:spPr>
          <a:xfrm>
            <a:off x="2133600" y="1524001"/>
            <a:ext cx="8229600" cy="4602163"/>
          </a:xfrm>
        </p:spPr>
        <p:txBody>
          <a:bodyPr/>
          <a:lstStyle/>
          <a:p>
            <a:pPr eaLnBrk="1" hangingPunct="1"/>
            <a:endParaRPr lang="en-US" altLang="en-US" smtClean="0"/>
          </a:p>
          <a:p>
            <a:pPr eaLnBrk="1" hangingPunct="1"/>
            <a:endParaRPr lang="en-US" altLang="en-US" smtClean="0"/>
          </a:p>
        </p:txBody>
      </p:sp>
      <p:sp>
        <p:nvSpPr>
          <p:cNvPr id="159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467EE5E-181A-48C6-9E48-B6EBFE058A2F}" type="slidenum">
              <a:rPr lang="en-US" altLang="en-US" sz="1200">
                <a:solidFill>
                  <a:srgbClr val="000000"/>
                </a:solidFill>
                <a:latin typeface="Arial" panose="020B0604020202020204" pitchFamily="34" charset="0"/>
                <a:cs typeface="Arial" panose="020B0604020202020204" pitchFamily="34" charset="0"/>
              </a:rPr>
              <a:pPr eaLnBrk="1" hangingPunct="1">
                <a:spcBef>
                  <a:spcPct val="0"/>
                </a:spcBef>
                <a:buFontTx/>
                <a:buNone/>
              </a:pPr>
              <a:t>19</a:t>
            </a:fld>
            <a:endParaRPr lang="en-US" altLang="en-US" sz="1200">
              <a:solidFill>
                <a:srgbClr val="00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2209800" y="1905000"/>
          <a:ext cx="8001000" cy="3735389"/>
        </p:xfrm>
        <a:graphic>
          <a:graphicData uri="http://schemas.openxmlformats.org/drawingml/2006/table">
            <a:tbl>
              <a:tblPr firstRow="1" bandRow="1">
                <a:tableStyleId>{69CF1AB2-1976-4502-BF36-3FF5EA218861}</a:tableStyleId>
              </a:tblPr>
              <a:tblGrid>
                <a:gridCol w="3107184">
                  <a:extLst>
                    <a:ext uri="{9D8B030D-6E8A-4147-A177-3AD203B41FA5}">
                      <a16:colId xmlns:a16="http://schemas.microsoft.com/office/drawing/2014/main" val="20000"/>
                    </a:ext>
                  </a:extLst>
                </a:gridCol>
                <a:gridCol w="4893816">
                  <a:extLst>
                    <a:ext uri="{9D8B030D-6E8A-4147-A177-3AD203B41FA5}">
                      <a16:colId xmlns:a16="http://schemas.microsoft.com/office/drawing/2014/main" val="20001"/>
                    </a:ext>
                  </a:extLst>
                </a:gridCol>
              </a:tblGrid>
              <a:tr h="94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NIF Standard</a:t>
                      </a:r>
                    </a:p>
                    <a:p>
                      <a:endParaRPr lang="en-US" sz="2800" b="0" dirty="0"/>
                    </a:p>
                  </a:txBody>
                  <a:tcPr marT="45730" marB="45730"/>
                </a:tc>
                <a:tc>
                  <a:txBody>
                    <a:bodyPr/>
                    <a:lstStyle/>
                    <a:p>
                      <a:r>
                        <a:rPr lang="en-US" sz="2800" b="0" dirty="0" smtClean="0"/>
                        <a:t>Neuroscience Information Framework </a:t>
                      </a:r>
                      <a:endParaRPr lang="en-US" sz="2800" b="0" dirty="0"/>
                    </a:p>
                  </a:txBody>
                  <a:tcPr marT="45730" marB="45730"/>
                </a:tc>
                <a:extLst>
                  <a:ext uri="{0D108BD9-81ED-4DB2-BD59-A6C34878D82A}">
                    <a16:rowId xmlns:a16="http://schemas.microsoft.com/office/drawing/2014/main" val="10000"/>
                  </a:ext>
                </a:extLst>
              </a:tr>
              <a:tr h="830029">
                <a:tc>
                  <a:txBody>
                    <a:bodyPr/>
                    <a:lstStyle/>
                    <a:p>
                      <a:r>
                        <a:rPr lang="en-US" sz="2800" dirty="0" smtClean="0"/>
                        <a:t>eagle-I</a:t>
                      </a:r>
                      <a:r>
                        <a:rPr lang="en-US" sz="2800" baseline="0" dirty="0" smtClean="0"/>
                        <a:t> / VIVO</a:t>
                      </a:r>
                      <a:endParaRPr lang="en-US" sz="2800" dirty="0"/>
                    </a:p>
                  </a:txBody>
                  <a:tcPr marT="45738" marB="45738"/>
                </a:tc>
                <a:tc>
                  <a:txBody>
                    <a:bodyPr/>
                    <a:lstStyle/>
                    <a:p>
                      <a:r>
                        <a:rPr lang="en-US" sz="2800" dirty="0" smtClean="0"/>
                        <a:t>VIVO</a:t>
                      </a:r>
                      <a:r>
                        <a:rPr lang="en-US" sz="2800" baseline="0" dirty="0" smtClean="0"/>
                        <a:t> consortium</a:t>
                      </a:r>
                      <a:endParaRPr lang="en-US" sz="2800" dirty="0"/>
                    </a:p>
                  </a:txBody>
                  <a:tcPr marT="45738" marB="45738"/>
                </a:tc>
                <a:extLst>
                  <a:ext uri="{0D108BD9-81ED-4DB2-BD59-A6C34878D82A}">
                    <a16:rowId xmlns:a16="http://schemas.microsoft.com/office/drawing/2014/main" val="10001"/>
                  </a:ext>
                </a:extLst>
              </a:tr>
              <a:tr h="944968">
                <a:tc>
                  <a:txBody>
                    <a:bodyPr/>
                    <a:lstStyle/>
                    <a:p>
                      <a:r>
                        <a:rPr lang="en-US" sz="2800" dirty="0" smtClean="0"/>
                        <a:t>IDO Core</a:t>
                      </a:r>
                      <a:r>
                        <a:rPr lang="en-US" sz="2800" baseline="0" dirty="0" smtClean="0"/>
                        <a:t> / IDO extensions</a:t>
                      </a:r>
                      <a:endParaRPr lang="en-US" sz="2800" dirty="0"/>
                    </a:p>
                  </a:txBody>
                  <a:tcPr marT="45730" marB="45730"/>
                </a:tc>
                <a:tc>
                  <a:txBody>
                    <a:bodyPr/>
                    <a:lstStyle/>
                    <a:p>
                      <a:r>
                        <a:rPr lang="en-US" sz="2800" dirty="0" smtClean="0"/>
                        <a:t>Infectious</a:t>
                      </a:r>
                      <a:r>
                        <a:rPr lang="en-US" sz="2800" baseline="0" dirty="0" smtClean="0"/>
                        <a:t> Disease Ontology Suite</a:t>
                      </a:r>
                      <a:endParaRPr lang="en-US" sz="2800" dirty="0"/>
                    </a:p>
                  </a:txBody>
                  <a:tcPr marT="45730" marB="45730"/>
                </a:tc>
                <a:extLst>
                  <a:ext uri="{0D108BD9-81ED-4DB2-BD59-A6C34878D82A}">
                    <a16:rowId xmlns:a16="http://schemas.microsoft.com/office/drawing/2014/main" val="10002"/>
                  </a:ext>
                </a:extLst>
              </a:tr>
              <a:tr h="1015424">
                <a:tc>
                  <a:txBody>
                    <a:bodyPr/>
                    <a:lstStyle/>
                    <a:p>
                      <a:r>
                        <a:rPr lang="en-US" sz="2800" dirty="0" err="1" smtClean="0"/>
                        <a:t>cROP</a:t>
                      </a:r>
                      <a:r>
                        <a:rPr lang="en-US" sz="2800" dirty="0" smtClean="0"/>
                        <a:t> /</a:t>
                      </a:r>
                      <a:r>
                        <a:rPr lang="en-US" sz="2800" baseline="0" dirty="0" smtClean="0"/>
                        <a:t> </a:t>
                      </a:r>
                      <a:r>
                        <a:rPr lang="en-US" sz="2800" baseline="0" dirty="0" err="1" smtClean="0"/>
                        <a:t>Planteome</a:t>
                      </a:r>
                      <a:endParaRPr lang="en-US" sz="2800" dirty="0"/>
                    </a:p>
                  </a:txBody>
                  <a:tcPr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Common Reference Ontologies for Plants</a:t>
                      </a:r>
                      <a:endParaRPr lang="en-US" sz="2800" dirty="0" smtClean="0">
                        <a:solidFill>
                          <a:srgbClr val="000000"/>
                        </a:solidFill>
                      </a:endParaRPr>
                    </a:p>
                  </a:txBody>
                  <a:tcPr marT="45730" marB="4573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676244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1169822" y="0"/>
            <a:ext cx="8570526" cy="6997148"/>
            <a:chOff x="66578" y="-139148"/>
            <a:chExt cx="6731788" cy="5953539"/>
          </a:xfrm>
        </p:grpSpPr>
        <p:pic>
          <p:nvPicPr>
            <p:cNvPr id="4" name="Picture 3"/>
            <p:cNvPicPr>
              <a:picLocks noChangeAspect="1"/>
            </p:cNvPicPr>
            <p:nvPr/>
          </p:nvPicPr>
          <p:blipFill rotWithShape="1">
            <a:blip r:embed="rId2"/>
            <a:srcRect l="10159" t="22399" r="61857" b="32333"/>
            <a:stretch/>
          </p:blipFill>
          <p:spPr>
            <a:xfrm>
              <a:off x="66578" y="-139148"/>
              <a:ext cx="6542944" cy="5953539"/>
            </a:xfrm>
            <a:prstGeom prst="rect">
              <a:avLst/>
            </a:prstGeom>
          </p:spPr>
        </p:pic>
        <p:pic>
          <p:nvPicPr>
            <p:cNvPr id="6" name="Picture 5"/>
            <p:cNvPicPr>
              <a:picLocks noChangeAspect="1"/>
            </p:cNvPicPr>
            <p:nvPr/>
          </p:nvPicPr>
          <p:blipFill rotWithShape="1">
            <a:blip r:embed="rId2"/>
            <a:srcRect l="43273" t="43912" r="37980" b="45206"/>
            <a:stretch/>
          </p:blipFill>
          <p:spPr>
            <a:xfrm>
              <a:off x="2415209" y="2220970"/>
              <a:ext cx="4383157" cy="1431236"/>
            </a:xfrm>
            <a:prstGeom prst="rect">
              <a:avLst/>
            </a:prstGeom>
          </p:spPr>
        </p:pic>
        <p:pic>
          <p:nvPicPr>
            <p:cNvPr id="8" name="Picture 7"/>
            <p:cNvPicPr>
              <a:picLocks noChangeAspect="1"/>
            </p:cNvPicPr>
            <p:nvPr/>
          </p:nvPicPr>
          <p:blipFill rotWithShape="1">
            <a:blip r:embed="rId2"/>
            <a:srcRect l="38044" t="31745" r="43634" b="64250"/>
            <a:stretch/>
          </p:blipFill>
          <p:spPr>
            <a:xfrm>
              <a:off x="126212" y="1476995"/>
              <a:ext cx="4283766" cy="526775"/>
            </a:xfrm>
            <a:prstGeom prst="rect">
              <a:avLst/>
            </a:prstGeom>
          </p:spPr>
        </p:pic>
      </p:grpSp>
    </p:spTree>
    <p:extLst>
      <p:ext uri="{BB962C8B-B14F-4D97-AF65-F5344CB8AC3E}">
        <p14:creationId xmlns:p14="http://schemas.microsoft.com/office/powerpoint/2010/main" val="404348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Content Placeholder 1"/>
          <p:cNvSpPr>
            <a:spLocks noGrp="1"/>
          </p:cNvSpPr>
          <p:nvPr>
            <p:ph/>
          </p:nvPr>
        </p:nvSpPr>
        <p:spPr>
          <a:xfrm>
            <a:off x="2057400" y="304800"/>
            <a:ext cx="8305800" cy="5486400"/>
          </a:xfrm>
        </p:spPr>
        <p:txBody>
          <a:bodyPr/>
          <a:lstStyle/>
          <a:p>
            <a:pPr marL="0" indent="0" algn="ctr">
              <a:buNone/>
            </a:pPr>
            <a:r>
              <a:rPr lang="en-US" altLang="en-US" smtClean="0"/>
              <a:t>Common Reference Ontologies for Plants (cROP)</a:t>
            </a:r>
          </a:p>
        </p:txBody>
      </p:sp>
      <p:pic>
        <p:nvPicPr>
          <p:cNvPr id="161795" name="Picture 2" descr="File: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84276"/>
            <a:ext cx="79248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053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altLang="en-US" sz="4000"/>
              <a:t>Examples of BFO/OBO Foundry approach extended into yet further domains</a:t>
            </a:r>
          </a:p>
        </p:txBody>
      </p:sp>
      <p:sp>
        <p:nvSpPr>
          <p:cNvPr id="162819" name="Text Placeholder 2"/>
          <p:cNvSpPr>
            <a:spLocks noGrp="1"/>
          </p:cNvSpPr>
          <p:nvPr>
            <p:ph type="body" sz="half" idx="1"/>
          </p:nvPr>
        </p:nvSpPr>
        <p:spPr>
          <a:xfrm>
            <a:off x="2133600" y="1524001"/>
            <a:ext cx="8229600" cy="4602163"/>
          </a:xfrm>
        </p:spPr>
        <p:txBody>
          <a:bodyPr/>
          <a:lstStyle/>
          <a:p>
            <a:pPr eaLnBrk="1" hangingPunct="1"/>
            <a:endParaRPr lang="en-US" altLang="en-US" smtClean="0"/>
          </a:p>
          <a:p>
            <a:pPr eaLnBrk="1" hangingPunct="1"/>
            <a:endParaRPr lang="en-US" altLang="en-US" smtClean="0"/>
          </a:p>
        </p:txBody>
      </p:sp>
      <p:sp>
        <p:nvSpPr>
          <p:cNvPr id="162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1DF6B4B-79E8-4212-9519-1AD41D3D01D1}" type="slidenum">
              <a:rPr lang="en-US" altLang="en-US" sz="1200">
                <a:solidFill>
                  <a:srgbClr val="000000"/>
                </a:solidFill>
                <a:latin typeface="Arial" panose="020B0604020202020204" pitchFamily="34" charset="0"/>
                <a:cs typeface="Arial" panose="020B0604020202020204" pitchFamily="34" charset="0"/>
              </a:rPr>
              <a:pPr eaLnBrk="1" hangingPunct="1">
                <a:spcBef>
                  <a:spcPct val="0"/>
                </a:spcBef>
                <a:buFontTx/>
                <a:buNone/>
              </a:pPr>
              <a:t>21</a:t>
            </a:fld>
            <a:endParaRPr lang="en-US" altLang="en-US" sz="1200">
              <a:solidFill>
                <a:srgbClr val="00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1905000" y="2041526"/>
          <a:ext cx="8763000" cy="4206875"/>
        </p:xfrm>
        <a:graphic>
          <a:graphicData uri="http://schemas.openxmlformats.org/drawingml/2006/table">
            <a:tbl>
              <a:tblPr firstRow="1" bandRow="1">
                <a:tableStyleId>{69CF1AB2-1976-4502-BF36-3FF5EA218861}</a:tableStyleId>
              </a:tblPr>
              <a:tblGrid>
                <a:gridCol w="2894202">
                  <a:extLst>
                    <a:ext uri="{9D8B030D-6E8A-4147-A177-3AD203B41FA5}">
                      <a16:colId xmlns:a16="http://schemas.microsoft.com/office/drawing/2014/main" val="20000"/>
                    </a:ext>
                  </a:extLst>
                </a:gridCol>
                <a:gridCol w="5868798">
                  <a:extLst>
                    <a:ext uri="{9D8B030D-6E8A-4147-A177-3AD203B41FA5}">
                      <a16:colId xmlns:a16="http://schemas.microsoft.com/office/drawing/2014/main" val="20001"/>
                    </a:ext>
                  </a:extLst>
                </a:gridCol>
              </a:tblGrid>
              <a:tr h="945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t>UNEP Ontology Framework</a:t>
                      </a:r>
                    </a:p>
                  </a:txBody>
                  <a:tcPr marT="45731" marB="45731"/>
                </a:tc>
                <a:tc>
                  <a:txBody>
                    <a:bodyPr/>
                    <a:lstStyle/>
                    <a:p>
                      <a:r>
                        <a:rPr lang="en-US" sz="2800" b="0" dirty="0" smtClean="0"/>
                        <a:t>Unite</a:t>
                      </a:r>
                      <a:r>
                        <a:rPr lang="en-US" sz="2800" b="0" baseline="0" dirty="0" smtClean="0"/>
                        <a:t>d Nations Environment </a:t>
                      </a:r>
                      <a:r>
                        <a:rPr lang="en-US" sz="2800" b="0" baseline="0" dirty="0" err="1" smtClean="0"/>
                        <a:t>Programme</a:t>
                      </a:r>
                      <a:r>
                        <a:rPr lang="en-US" sz="2800" b="0" baseline="0" dirty="0" smtClean="0"/>
                        <a:t> </a:t>
                      </a:r>
                    </a:p>
                  </a:txBody>
                  <a:tcPr marT="45731" marB="45731"/>
                </a:tc>
                <a:extLst>
                  <a:ext uri="{0D108BD9-81ED-4DB2-BD59-A6C34878D82A}">
                    <a16:rowId xmlns:a16="http://schemas.microsoft.com/office/drawing/2014/main" val="10000"/>
                  </a:ext>
                </a:extLst>
              </a:tr>
              <a:tr h="945011">
                <a:tc>
                  <a:txBody>
                    <a:bodyPr/>
                    <a:lstStyle/>
                    <a:p>
                      <a:r>
                        <a:rPr lang="en-US" sz="2800" dirty="0" smtClean="0"/>
                        <a:t>USGS National Map Ontologies</a:t>
                      </a:r>
                      <a:endParaRPr lang="en-US" sz="2800" dirty="0"/>
                    </a:p>
                  </a:txBody>
                  <a:tcPr marT="45739" marB="45739"/>
                </a:tc>
                <a:tc>
                  <a:txBody>
                    <a:bodyPr/>
                    <a:lstStyle/>
                    <a:p>
                      <a:r>
                        <a:rPr lang="en-US" sz="2800" dirty="0" smtClean="0"/>
                        <a:t>United States Geological</a:t>
                      </a:r>
                      <a:r>
                        <a:rPr lang="en-US" sz="2800" baseline="0" dirty="0" smtClean="0"/>
                        <a:t> Survey</a:t>
                      </a:r>
                      <a:endParaRPr lang="en-US" sz="2800" dirty="0"/>
                    </a:p>
                  </a:txBody>
                  <a:tcPr marT="45739" marB="45739"/>
                </a:tc>
                <a:extLst>
                  <a:ext uri="{0D108BD9-81ED-4DB2-BD59-A6C34878D82A}">
                    <a16:rowId xmlns:a16="http://schemas.microsoft.com/office/drawing/2014/main" val="10001"/>
                  </a:ext>
                </a:extLst>
              </a:tr>
              <a:tr h="944995">
                <a:tc>
                  <a:txBody>
                    <a:bodyPr/>
                    <a:lstStyle/>
                    <a:p>
                      <a:r>
                        <a:rPr lang="en-US" sz="2800" dirty="0" smtClean="0"/>
                        <a:t>Joint</a:t>
                      </a:r>
                      <a:r>
                        <a:rPr lang="en-US" sz="2800" baseline="0" dirty="0" smtClean="0"/>
                        <a:t> Doctrine Ontologies</a:t>
                      </a:r>
                      <a:endParaRPr lang="en-US" sz="2800" dirty="0"/>
                    </a:p>
                  </a:txBody>
                  <a:tcPr marT="45731" marB="45731"/>
                </a:tc>
                <a:tc>
                  <a:txBody>
                    <a:bodyPr/>
                    <a:lstStyle/>
                    <a:p>
                      <a:r>
                        <a:rPr lang="en-US" sz="2800" dirty="0" smtClean="0"/>
                        <a:t>US Air Force Research Labs / Training and Doctrine</a:t>
                      </a:r>
                      <a:r>
                        <a:rPr lang="en-US" sz="2800" baseline="0" dirty="0" smtClean="0"/>
                        <a:t> Command (</a:t>
                      </a:r>
                      <a:r>
                        <a:rPr lang="en-US" sz="2800" dirty="0" smtClean="0"/>
                        <a:t>TRADOC</a:t>
                      </a:r>
                      <a:r>
                        <a:rPr lang="en-US" sz="2800" baseline="0" dirty="0" smtClean="0"/>
                        <a:t>)</a:t>
                      </a:r>
                      <a:endParaRPr lang="en-US" sz="2800" dirty="0"/>
                    </a:p>
                  </a:txBody>
                  <a:tcPr marT="45731" marB="45731"/>
                </a:tc>
                <a:extLst>
                  <a:ext uri="{0D108BD9-81ED-4DB2-BD59-A6C34878D82A}">
                    <a16:rowId xmlns:a16="http://schemas.microsoft.com/office/drawing/2014/main" val="10002"/>
                  </a:ext>
                </a:extLst>
              </a:tr>
              <a:tr h="1371761">
                <a:tc>
                  <a:txBody>
                    <a:bodyPr/>
                    <a:lstStyle/>
                    <a:p>
                      <a:r>
                        <a:rPr lang="en-US" sz="2800" dirty="0" smtClean="0"/>
                        <a:t>TRIP Ontologies</a:t>
                      </a:r>
                      <a:endParaRPr lang="en-US" sz="2800" dirty="0"/>
                    </a:p>
                  </a:txBody>
                  <a:tcPr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Federal Highway Administration (FHWA) Transportation Research Informatics Platform (TRIP)</a:t>
                      </a:r>
                    </a:p>
                  </a:txBody>
                  <a:tcPr marT="45731" marB="4573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6140135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Line 2"/>
          <p:cNvSpPr>
            <a:spLocks noChangeShapeType="1"/>
          </p:cNvSpPr>
          <p:nvPr/>
        </p:nvSpPr>
        <p:spPr bwMode="auto">
          <a:xfrm>
            <a:off x="3943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81603" name="Line 3"/>
          <p:cNvSpPr>
            <a:spLocks noChangeShapeType="1"/>
          </p:cNvSpPr>
          <p:nvPr/>
        </p:nvSpPr>
        <p:spPr bwMode="auto">
          <a:xfrm>
            <a:off x="3943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aphicFrame>
        <p:nvGraphicFramePr>
          <p:cNvPr id="498692" name="Group 4"/>
          <p:cNvGraphicFramePr>
            <a:graphicFrameLocks noGrp="1"/>
          </p:cNvGraphicFramePr>
          <p:nvPr/>
        </p:nvGraphicFramePr>
        <p:xfrm>
          <a:off x="1828800" y="304800"/>
          <a:ext cx="8534400" cy="5208588"/>
        </p:xfrm>
        <a:graphic>
          <a:graphicData uri="http://schemas.openxmlformats.org/drawingml/2006/table">
            <a:tbl>
              <a:tblPr/>
              <a:tblGrid>
                <a:gridCol w="190817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00163">
                  <a:extLst>
                    <a:ext uri="{9D8B030D-6E8A-4147-A177-3AD203B41FA5}">
                      <a16:colId xmlns:a16="http://schemas.microsoft.com/office/drawing/2014/main" val="20004"/>
                    </a:ext>
                  </a:extLst>
                </a:gridCol>
                <a:gridCol w="1671637">
                  <a:extLst>
                    <a:ext uri="{9D8B030D-6E8A-4147-A177-3AD203B41FA5}">
                      <a16:colId xmlns:a16="http://schemas.microsoft.com/office/drawing/2014/main" val="20005"/>
                    </a:ext>
                  </a:extLst>
                </a:gridCol>
              </a:tblGrid>
              <a:tr h="7270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Palatino Linotype" pitchFamily="18" charset="0"/>
                          <a:cs typeface="Arial" charset="0"/>
                        </a:rPr>
                        <a:t>                     </a:t>
                      </a:r>
                      <a:r>
                        <a:rPr kumimoji="0" lang="en-US" sz="1600" b="0" i="0" u="none" strike="noStrike" cap="none" normalizeH="0" baseline="0" dirty="0" smtClean="0">
                          <a:ln>
                            <a:noFill/>
                          </a:ln>
                          <a:solidFill>
                            <a:schemeClr val="tx1"/>
                          </a:solidFill>
                          <a:effectLst/>
                          <a:latin typeface="Palatino Linotype" pitchFamily="18"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Palatino Linotype" pitchFamily="18" charset="0"/>
                          <a:cs typeface="Arial" charset="0"/>
                        </a:rPr>
                        <a:t> </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 </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CONTINUANT</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OCCURRENT</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3125">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INDEPENDENT</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DEPENDENT</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Palatino Linotype" pitchFamily="18"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5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ORGAN AND</a:t>
                      </a:r>
                      <a:endParaRPr kumimoji="0" lang="en-US" sz="1600" b="1" i="0" u="none" strike="noStrike" cap="none" normalizeH="0" baseline="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ORGANISM</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Organism</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(NCBI</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Taxonomy)</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Anatomical Entity</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CARO)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Organ</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Function</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(FMP, CPRO)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Phenotypic Quality</a:t>
                      </a:r>
                      <a:b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b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Palatino Linotype" pitchFamily="18" charset="0"/>
                          <a:cs typeface="Times New Roman" pitchFamily="18" charset="0"/>
                        </a:rPr>
                        <a:t>PaTO</a:t>
                      </a: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Palatino Linotype" pitchFamily="18"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alatino Linotype" pitchFamily="18" charset="0"/>
                          <a:cs typeface="Times New Roman" pitchFamily="18" charset="0"/>
                        </a:rPr>
                        <a:t>Organism-Level Process</a:t>
                      </a:r>
                      <a:endParaRPr kumimoji="0" lang="en-US" sz="1600" b="1" i="0" u="none" strike="noStrike" cap="none" normalizeH="0" baseline="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41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Arial" charset="0"/>
                        </a:rPr>
                        <a:t>CELL AND CELLULAR COMPONENT</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alatino Linotype" pitchFamily="18" charset="0"/>
                          <a:cs typeface="Times New Roman" pitchFamily="18" charset="0"/>
                        </a:rPr>
                        <a:t>Cell</a:t>
                      </a:r>
                      <a:endParaRPr kumimoji="0" lang="en-US" sz="1600" b="1" i="0" u="none" strike="noStrike" cap="none" normalizeH="0" baseline="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Times New Roman" pitchFamily="18" charset="0"/>
                        </a:rPr>
                        <a:t>(CL)</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Cellular Component</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Cellular Function</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Cellular Process</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41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MOLECULE</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28575"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Molecule</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(ChEBI, SO,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RNAO, PRO)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Palatino Linotype" pitchFamily="18" charset="0"/>
                          <a:cs typeface="Times New Roman" pitchFamily="18" charset="0"/>
                        </a:rPr>
                        <a:t>Molecular Function</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Palatino Linotype" pitchFamily="18" charset="0"/>
                          <a:cs typeface="Times New Roman" pitchFamily="18" charset="0"/>
                        </a:rPr>
                        <a:t>Molecular Process</a:t>
                      </a:r>
                      <a:endParaRPr kumimoji="0" lang="en-US" sz="1600" b="1" i="0" u="none" strike="noStrike" cap="none" normalizeH="0" baseline="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Palatino Linotype" pitchFamily="18" charset="0"/>
                          <a:cs typeface="Times New Roman" pitchFamily="18" charset="0"/>
                        </a:rPr>
                        <a:t>(GO)</a:t>
                      </a:r>
                      <a:endParaRPr kumimoji="0" lang="en-US" sz="1600" b="1" i="0" u="none" strike="noStrike" cap="none" normalizeH="0" baseline="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1640" name="Line 40"/>
          <p:cNvSpPr>
            <a:spLocks noChangeShapeType="1"/>
          </p:cNvSpPr>
          <p:nvPr/>
        </p:nvSpPr>
        <p:spPr bwMode="auto">
          <a:xfrm>
            <a:off x="1841500" y="330200"/>
            <a:ext cx="1905000" cy="15240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81641" name="Text Box 41"/>
          <p:cNvSpPr txBox="1">
            <a:spLocks noChangeArrowheads="1"/>
          </p:cNvSpPr>
          <p:nvPr/>
        </p:nvSpPr>
        <p:spPr bwMode="auto">
          <a:xfrm>
            <a:off x="1524000" y="5559425"/>
            <a:ext cx="91440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lnSpc>
                <a:spcPct val="90000"/>
              </a:lnSpc>
              <a:spcAft>
                <a:spcPct val="0"/>
              </a:spcAft>
              <a:buFontTx/>
              <a:buNone/>
            </a:pPr>
            <a:endParaRPr lang="en-US" altLang="en-US" sz="600">
              <a:solidFill>
                <a:srgbClr val="000000"/>
              </a:solidFill>
              <a:latin typeface="Arial" panose="020B0604020202020204" pitchFamily="34" charset="0"/>
              <a:cs typeface="Arial" panose="020B0604020202020204" pitchFamily="34" charset="0"/>
            </a:endParaRPr>
          </a:p>
          <a:p>
            <a:pPr algn="ctr" eaLnBrk="0" fontAlgn="base" hangingPunct="0">
              <a:lnSpc>
                <a:spcPct val="90000"/>
              </a:lnSpc>
              <a:spcAft>
                <a:spcPct val="0"/>
              </a:spcAft>
              <a:buFontTx/>
              <a:buNone/>
            </a:pPr>
            <a:r>
              <a:rPr lang="en-US" altLang="en-US">
                <a:solidFill>
                  <a:srgbClr val="000000"/>
                </a:solidFill>
                <a:latin typeface="Arial" panose="020B0604020202020204" pitchFamily="34" charset="0"/>
                <a:cs typeface="Arial" panose="020B0604020202020204" pitchFamily="34" charset="0"/>
              </a:rPr>
              <a:t>rationale of OBO Foundry coverage </a:t>
            </a:r>
          </a:p>
        </p:txBody>
      </p:sp>
      <p:grpSp>
        <p:nvGrpSpPr>
          <p:cNvPr id="281642" name="Group 42"/>
          <p:cNvGrpSpPr>
            <a:grpSpLocks/>
          </p:cNvGrpSpPr>
          <p:nvPr/>
        </p:nvGrpSpPr>
        <p:grpSpPr bwMode="auto">
          <a:xfrm>
            <a:off x="1752600" y="1447800"/>
            <a:ext cx="2895600" cy="3962400"/>
            <a:chOff x="144" y="912"/>
            <a:chExt cx="1824" cy="2496"/>
          </a:xfrm>
        </p:grpSpPr>
        <p:sp>
          <p:nvSpPr>
            <p:cNvPr id="281647" name="Text Box 43"/>
            <p:cNvSpPr txBox="1">
              <a:spLocks noChangeArrowheads="1"/>
            </p:cNvSpPr>
            <p:nvPr/>
          </p:nvSpPr>
          <p:spPr bwMode="auto">
            <a:xfrm>
              <a:off x="144" y="912"/>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400" b="1">
                  <a:solidFill>
                    <a:srgbClr val="000000"/>
                  </a:solidFill>
                  <a:latin typeface="Arial" panose="020B0604020202020204" pitchFamily="34" charset="0"/>
                  <a:cs typeface="Arial" panose="020B0604020202020204" pitchFamily="34" charset="0"/>
                </a:rPr>
                <a:t>GRANULARITY</a:t>
              </a:r>
            </a:p>
          </p:txBody>
        </p:sp>
        <p:sp>
          <p:nvSpPr>
            <p:cNvPr id="281648" name="Line 44"/>
            <p:cNvSpPr>
              <a:spLocks noChangeShapeType="1"/>
            </p:cNvSpPr>
            <p:nvPr/>
          </p:nvSpPr>
          <p:spPr bwMode="auto">
            <a:xfrm>
              <a:off x="1392" y="1296"/>
              <a:ext cx="0" cy="2112"/>
            </a:xfrm>
            <a:prstGeom prst="line">
              <a:avLst/>
            </a:prstGeom>
            <a:noFill/>
            <a:ln w="76200">
              <a:solidFill>
                <a:srgbClr val="FF0000"/>
              </a:solidFill>
              <a:round/>
              <a:headEnd type="stealth" w="lg" len="lg"/>
              <a:tailEnd type="stealth"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nvGrpSpPr>
          <p:cNvPr id="281643" name="Group 45"/>
          <p:cNvGrpSpPr>
            <a:grpSpLocks/>
          </p:cNvGrpSpPr>
          <p:nvPr/>
        </p:nvGrpSpPr>
        <p:grpSpPr bwMode="auto">
          <a:xfrm>
            <a:off x="2819400" y="381001"/>
            <a:ext cx="7467600" cy="830263"/>
            <a:chOff x="816" y="240"/>
            <a:chExt cx="4704" cy="523"/>
          </a:xfrm>
        </p:grpSpPr>
        <p:sp>
          <p:nvSpPr>
            <p:cNvPr id="281645" name="Text Box 46"/>
            <p:cNvSpPr txBox="1">
              <a:spLocks noChangeArrowheads="1"/>
            </p:cNvSpPr>
            <p:nvPr/>
          </p:nvSpPr>
          <p:spPr bwMode="auto">
            <a:xfrm>
              <a:off x="816" y="240"/>
              <a:ext cx="182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400" b="1">
                  <a:solidFill>
                    <a:srgbClr val="000000"/>
                  </a:solidFill>
                  <a:latin typeface="Arial" panose="020B0604020202020204" pitchFamily="34" charset="0"/>
                  <a:cs typeface="Arial" panose="020B0604020202020204" pitchFamily="34" charset="0"/>
                </a:rPr>
                <a:t>RELATION TO TIME</a:t>
              </a:r>
            </a:p>
          </p:txBody>
        </p:sp>
        <p:sp>
          <p:nvSpPr>
            <p:cNvPr id="281646" name="Line 47"/>
            <p:cNvSpPr>
              <a:spLocks noChangeShapeType="1"/>
            </p:cNvSpPr>
            <p:nvPr/>
          </p:nvSpPr>
          <p:spPr bwMode="auto">
            <a:xfrm flipV="1">
              <a:off x="1392" y="624"/>
              <a:ext cx="4128" cy="0"/>
            </a:xfrm>
            <a:prstGeom prst="line">
              <a:avLst/>
            </a:prstGeom>
            <a:noFill/>
            <a:ln w="76200">
              <a:solidFill>
                <a:srgbClr val="FF0000"/>
              </a:solidFill>
              <a:round/>
              <a:headEnd type="stealth" w="lg" len="lg"/>
              <a:tailEnd type="stealth"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sp>
        <p:nvSpPr>
          <p:cNvPr id="73772" name="Slide Number Placeholder 13"/>
          <p:cNvSpPr>
            <a:spLocks noGrp="1"/>
          </p:cNvSpPr>
          <p:nvPr>
            <p:ph type="sldNum" sz="quarter" idx="12"/>
          </p:nvPr>
        </p:nvSpPr>
        <p:spPr/>
        <p:txBody>
          <a:bodyPr/>
          <a:lstStyle/>
          <a:p>
            <a:pPr>
              <a:defRPr/>
            </a:pPr>
            <a:fld id="{68A932FF-59ED-413D-B5D2-15ED3E038865}" type="slidenum">
              <a:rPr lang="en-US" smtClean="0">
                <a:latin typeface="Arial" pitchFamily="34" charset="0"/>
              </a:rPr>
              <a:pPr>
                <a:defRPr/>
              </a:pPr>
              <a:t>22</a:t>
            </a:fld>
            <a:endParaRPr lang="en-US" smtClean="0">
              <a:latin typeface="Arial" pitchFamily="34" charset="0"/>
            </a:endParaRPr>
          </a:p>
        </p:txBody>
      </p:sp>
    </p:spTree>
    <p:extLst>
      <p:ext uri="{BB962C8B-B14F-4D97-AF65-F5344CB8AC3E}">
        <p14:creationId xmlns:p14="http://schemas.microsoft.com/office/powerpoint/2010/main" val="22162410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Grp="1" noChangeArrowheads="1"/>
          </p:cNvSpPr>
          <p:nvPr>
            <p:ph type="body" idx="1"/>
          </p:nvPr>
        </p:nvSpPr>
        <p:spPr>
          <a:xfrm>
            <a:off x="1981200" y="1295400"/>
            <a:ext cx="9061174" cy="5105400"/>
          </a:xfrm>
        </p:spPr>
        <p:txBody>
          <a:bodyPr/>
          <a:lstStyle/>
          <a:p>
            <a:pPr eaLnBrk="1" hangingPunct="1"/>
            <a:r>
              <a:rPr lang="de-DE" altLang="en-US" b="1" dirty="0" smtClean="0"/>
              <a:t>Continuants (aka endurants)</a:t>
            </a:r>
          </a:p>
          <a:p>
            <a:pPr lvl="1" eaLnBrk="1" hangingPunct="1"/>
            <a:r>
              <a:rPr lang="de-DE" altLang="en-US" sz="3200" dirty="0"/>
              <a:t>	have continuous existence </a:t>
            </a:r>
            <a:r>
              <a:rPr lang="de-DE" altLang="en-US" sz="3200" dirty="0" smtClean="0"/>
              <a:t>through </a:t>
            </a:r>
            <a:r>
              <a:rPr lang="de-DE" altLang="en-US" sz="3200" dirty="0"/>
              <a:t>time</a:t>
            </a:r>
          </a:p>
          <a:p>
            <a:pPr lvl="1" eaLnBrk="1" hangingPunct="1"/>
            <a:r>
              <a:rPr lang="de-DE" altLang="en-US" sz="3200" dirty="0"/>
              <a:t>	preserve their identity through change</a:t>
            </a:r>
          </a:p>
          <a:p>
            <a:pPr eaLnBrk="1" hangingPunct="1"/>
            <a:r>
              <a:rPr lang="de-DE" altLang="en-US" sz="3600" dirty="0"/>
              <a:t>	</a:t>
            </a:r>
            <a:r>
              <a:rPr lang="de-DE" altLang="en-US" b="1" dirty="0" smtClean="0"/>
              <a:t>Occurrents (aka processes)</a:t>
            </a:r>
          </a:p>
          <a:p>
            <a:pPr lvl="1" eaLnBrk="1" hangingPunct="1"/>
            <a:r>
              <a:rPr lang="de-DE" altLang="en-US" sz="3200" dirty="0"/>
              <a:t>	have temporal parts</a:t>
            </a:r>
          </a:p>
          <a:p>
            <a:pPr lvl="1" eaLnBrk="1" hangingPunct="1"/>
            <a:r>
              <a:rPr lang="de-DE" altLang="en-US" sz="3200" dirty="0"/>
              <a:t>	unfold themselves in successive phases</a:t>
            </a:r>
          </a:p>
          <a:p>
            <a:pPr lvl="1" eaLnBrk="1" hangingPunct="1"/>
            <a:r>
              <a:rPr lang="en-US" altLang="en-US" sz="3200" dirty="0"/>
              <a:t>	exist only in their phases</a:t>
            </a:r>
          </a:p>
        </p:txBody>
      </p:sp>
      <p:sp>
        <p:nvSpPr>
          <p:cNvPr id="673795" name="Rectangle 3"/>
          <p:cNvSpPr>
            <a:spLocks noGrp="1" noChangeArrowheads="1"/>
          </p:cNvSpPr>
          <p:nvPr>
            <p:ph type="title"/>
          </p:nvPr>
        </p:nvSpPr>
        <p:spPr>
          <a:xfrm>
            <a:off x="1905000" y="0"/>
            <a:ext cx="8458200" cy="1143000"/>
          </a:xfrm>
          <a:noFill/>
        </p:spPr>
        <p:txBody>
          <a:bodyPr/>
          <a:lstStyle/>
          <a:p>
            <a:pPr eaLnBrk="1" hangingPunct="1">
              <a:defRPr/>
            </a:pPr>
            <a:r>
              <a:rPr lang="en-US" dirty="0" smtClean="0">
                <a:solidFill>
                  <a:schemeClr val="tx1"/>
                </a:solidFill>
              </a:rPr>
              <a:t>Fundamental Dichotomy</a:t>
            </a:r>
          </a:p>
        </p:txBody>
      </p:sp>
    </p:spTree>
    <p:extLst>
      <p:ext uri="{BB962C8B-B14F-4D97-AF65-F5344CB8AC3E}">
        <p14:creationId xmlns:p14="http://schemas.microsoft.com/office/powerpoint/2010/main" val="37819873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Content Placeholder 2"/>
          <p:cNvSpPr>
            <a:spLocks noGrp="1"/>
          </p:cNvSpPr>
          <p:nvPr>
            <p:ph idx="1"/>
          </p:nvPr>
        </p:nvSpPr>
        <p:spPr>
          <a:xfrm>
            <a:off x="1003852" y="586410"/>
            <a:ext cx="10247244" cy="4267200"/>
          </a:xfrm>
        </p:spPr>
        <p:txBody>
          <a:bodyPr/>
          <a:lstStyle/>
          <a:p>
            <a:pPr algn="ctr" eaLnBrk="1" hangingPunct="1"/>
            <a:r>
              <a:rPr lang="en-US" altLang="en-US" sz="4400" dirty="0" smtClean="0"/>
              <a:t>You are a continuant</a:t>
            </a:r>
          </a:p>
          <a:p>
            <a:pPr algn="ctr" eaLnBrk="1" hangingPunct="1"/>
            <a:endParaRPr lang="en-US" altLang="en-US" sz="4400" dirty="0"/>
          </a:p>
          <a:p>
            <a:pPr algn="ctr" eaLnBrk="1" hangingPunct="1"/>
            <a:r>
              <a:rPr lang="en-US" altLang="en-US" sz="4400" dirty="0" smtClean="0"/>
              <a:t>Your life is an </a:t>
            </a:r>
            <a:r>
              <a:rPr lang="en-US" altLang="en-US" sz="4400" dirty="0" err="1" smtClean="0"/>
              <a:t>occurrent</a:t>
            </a:r>
            <a:endParaRPr lang="en-US" altLang="en-US" sz="4400" dirty="0" smtClean="0"/>
          </a:p>
          <a:p>
            <a:pPr algn="ctr" eaLnBrk="1" hangingPunct="1"/>
            <a:endParaRPr lang="en-US" altLang="en-US" sz="4400" dirty="0"/>
          </a:p>
        </p:txBody>
      </p:sp>
    </p:spTree>
    <p:extLst>
      <p:ext uri="{BB962C8B-B14F-4D97-AF65-F5344CB8AC3E}">
        <p14:creationId xmlns:p14="http://schemas.microsoft.com/office/powerpoint/2010/main" val="3061636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udel.edu/Philosophy/assets/images/mugs/chrisboo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239" y="1649896"/>
            <a:ext cx="4706647" cy="5883309"/>
          </a:xfrm>
          <a:prstGeom prst="rect">
            <a:avLst/>
          </a:prstGeom>
          <a:noFill/>
          <a:extLst>
            <a:ext uri="{909E8E84-426E-40DD-AFC4-6F175D3DCCD1}">
              <a14:hiddenFill xmlns:a14="http://schemas.microsoft.com/office/drawing/2010/main">
                <a:solidFill>
                  <a:srgbClr val="FFFFFF"/>
                </a:solidFill>
              </a14:hiddenFill>
            </a:ext>
          </a:extLst>
        </p:spPr>
      </p:pic>
      <p:sp>
        <p:nvSpPr>
          <p:cNvPr id="228354" name="Content Placeholder 2"/>
          <p:cNvSpPr>
            <a:spLocks noGrp="1"/>
          </p:cNvSpPr>
          <p:nvPr>
            <p:ph idx="1"/>
          </p:nvPr>
        </p:nvSpPr>
        <p:spPr>
          <a:xfrm>
            <a:off x="1480930" y="0"/>
            <a:ext cx="9770166" cy="4267200"/>
          </a:xfrm>
        </p:spPr>
        <p:txBody>
          <a:bodyPr/>
          <a:lstStyle/>
          <a:p>
            <a:pPr algn="ctr" eaLnBrk="1" hangingPunct="1"/>
            <a:r>
              <a:rPr lang="en-US" altLang="en-US" sz="4400" dirty="0" smtClean="0"/>
              <a:t>Functions </a:t>
            </a:r>
            <a:r>
              <a:rPr lang="en-US" altLang="en-US" sz="4400" dirty="0"/>
              <a:t>are continuants</a:t>
            </a:r>
          </a:p>
          <a:p>
            <a:pPr algn="ctr" eaLnBrk="1" hangingPunct="1"/>
            <a:r>
              <a:rPr lang="en-US" altLang="en-US" sz="4400" dirty="0" err="1" smtClean="0"/>
              <a:t>Function</a:t>
            </a:r>
            <a:r>
              <a:rPr lang="en-US" altLang="en-US" sz="4400" i="1" dirty="0" err="1" smtClean="0"/>
              <a:t>ings</a:t>
            </a:r>
            <a:r>
              <a:rPr lang="en-US" altLang="en-US" sz="4400" i="1" dirty="0" smtClean="0"/>
              <a:t> </a:t>
            </a:r>
            <a:r>
              <a:rPr lang="en-US" altLang="en-US" sz="4400" dirty="0"/>
              <a:t>are </a:t>
            </a:r>
            <a:r>
              <a:rPr lang="en-US" altLang="en-US" sz="4400" dirty="0" err="1"/>
              <a:t>occurrents</a:t>
            </a:r>
            <a:endParaRPr lang="en-US" altLang="en-US" sz="4400" dirty="0"/>
          </a:p>
        </p:txBody>
      </p:sp>
    </p:spTree>
    <p:extLst>
      <p:ext uri="{BB962C8B-B14F-4D97-AF65-F5344CB8AC3E}">
        <p14:creationId xmlns:p14="http://schemas.microsoft.com/office/powerpoint/2010/main" val="118998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endParaRPr lang="en-US" altLang="en-US" smtClean="0"/>
          </a:p>
        </p:txBody>
      </p:sp>
      <p:sp>
        <p:nvSpPr>
          <p:cNvPr id="152579" name="Content Placeholder 2"/>
          <p:cNvSpPr>
            <a:spLocks noGrp="1"/>
          </p:cNvSpPr>
          <p:nvPr>
            <p:ph idx="1"/>
          </p:nvPr>
        </p:nvSpPr>
        <p:spPr>
          <a:xfrm>
            <a:off x="1981200" y="6019801"/>
            <a:ext cx="8229600" cy="563563"/>
          </a:xfrm>
        </p:spPr>
        <p:txBody>
          <a:bodyPr>
            <a:normAutofit fontScale="92500" lnSpcReduction="10000"/>
          </a:bodyPr>
          <a:lstStyle/>
          <a:p>
            <a:pPr marL="0" indent="0" algn="ctr">
              <a:buNone/>
            </a:pPr>
            <a:r>
              <a:rPr lang="en-US" altLang="en-US" sz="3600"/>
              <a:t>http://ontology.buffalo.edu/BOBFO</a:t>
            </a:r>
          </a:p>
        </p:txBody>
      </p:sp>
      <p:sp>
        <p:nvSpPr>
          <p:cNvPr id="4" name="Slide Number Placeholder 3"/>
          <p:cNvSpPr>
            <a:spLocks noGrp="1"/>
          </p:cNvSpPr>
          <p:nvPr>
            <p:ph type="sldNum" sz="quarter" idx="12"/>
          </p:nvPr>
        </p:nvSpPr>
        <p:spPr/>
        <p:txBody>
          <a:bodyPr/>
          <a:lstStyle/>
          <a:p>
            <a:pPr>
              <a:defRPr/>
            </a:pPr>
            <a:fld id="{8FD3828B-9D90-46E9-9C7B-39FA9E218C87}" type="slidenum">
              <a:rPr lang="en-US" smtClean="0"/>
              <a:pPr>
                <a:defRPr/>
              </a:pPr>
              <a:t>26</a:t>
            </a:fld>
            <a:endParaRPr lang="en-US"/>
          </a:p>
        </p:txBody>
      </p:sp>
      <p:pic>
        <p:nvPicPr>
          <p:cNvPr id="152581" name="Picture 2"/>
          <p:cNvPicPr>
            <a:picLocks noChangeAspect="1" noChangeArrowheads="1"/>
          </p:cNvPicPr>
          <p:nvPr/>
        </p:nvPicPr>
        <p:blipFill>
          <a:blip r:embed="rId2">
            <a:extLst>
              <a:ext uri="{28A0092B-C50C-407E-A947-70E740481C1C}">
                <a14:useLocalDpi xmlns:a14="http://schemas.microsoft.com/office/drawing/2010/main" val="0"/>
              </a:ext>
            </a:extLst>
          </a:blip>
          <a:srcRect l="11011" t="10207" r="12152" b="4375"/>
          <a:stretch>
            <a:fillRect/>
          </a:stretch>
        </p:blipFill>
        <p:spPr bwMode="auto">
          <a:xfrm>
            <a:off x="152400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093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2"/>
          <p:cNvSpPr>
            <a:spLocks noChangeShapeType="1"/>
          </p:cNvSpPr>
          <p:nvPr/>
        </p:nvSpPr>
        <p:spPr bwMode="auto">
          <a:xfrm>
            <a:off x="3943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38243" name="Line 3"/>
          <p:cNvSpPr>
            <a:spLocks noChangeShapeType="1"/>
          </p:cNvSpPr>
          <p:nvPr/>
        </p:nvSpPr>
        <p:spPr bwMode="auto">
          <a:xfrm>
            <a:off x="3943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aphicFrame>
        <p:nvGraphicFramePr>
          <p:cNvPr id="472109" name="Group 45"/>
          <p:cNvGraphicFramePr>
            <a:graphicFrameLocks noGrp="1"/>
          </p:cNvGraphicFramePr>
          <p:nvPr/>
        </p:nvGraphicFramePr>
        <p:xfrm>
          <a:off x="3429001" y="2590800"/>
          <a:ext cx="6875463" cy="3608957"/>
        </p:xfrm>
        <a:graphic>
          <a:graphicData uri="http://schemas.openxmlformats.org/drawingml/2006/table">
            <a:tbl>
              <a:tblPr/>
              <a:tblGrid>
                <a:gridCol w="970805">
                  <a:extLst>
                    <a:ext uri="{9D8B030D-6E8A-4147-A177-3AD203B41FA5}">
                      <a16:colId xmlns:a16="http://schemas.microsoft.com/office/drawing/2014/main" val="20000"/>
                    </a:ext>
                  </a:extLst>
                </a:gridCol>
                <a:gridCol w="1623423">
                  <a:extLst>
                    <a:ext uri="{9D8B030D-6E8A-4147-A177-3AD203B41FA5}">
                      <a16:colId xmlns:a16="http://schemas.microsoft.com/office/drawing/2014/main" val="20001"/>
                    </a:ext>
                  </a:extLst>
                </a:gridCol>
                <a:gridCol w="1292096">
                  <a:extLst>
                    <a:ext uri="{9D8B030D-6E8A-4147-A177-3AD203B41FA5}">
                      <a16:colId xmlns:a16="http://schemas.microsoft.com/office/drawing/2014/main" val="20002"/>
                    </a:ext>
                  </a:extLst>
                </a:gridCol>
                <a:gridCol w="1388888">
                  <a:extLst>
                    <a:ext uri="{9D8B030D-6E8A-4147-A177-3AD203B41FA5}">
                      <a16:colId xmlns:a16="http://schemas.microsoft.com/office/drawing/2014/main" val="20003"/>
                    </a:ext>
                  </a:extLst>
                </a:gridCol>
                <a:gridCol w="1600251">
                  <a:extLst>
                    <a:ext uri="{9D8B030D-6E8A-4147-A177-3AD203B41FA5}">
                      <a16:colId xmlns:a16="http://schemas.microsoft.com/office/drawing/2014/main" val="20004"/>
                    </a:ext>
                  </a:extLst>
                </a:gridCol>
              </a:tblGrid>
              <a:tr h="609667">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Anatomy Ontology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CARO)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Environment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(EnvO)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Infectious Disease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(IDO*)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C000"/>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Palatino Linotype" pitchFamily="18" charset="0"/>
                          <a:ea typeface="+mn-ea"/>
                          <a:cs typeface="Times New Roman" pitchFamily="18" charset="0"/>
                        </a:rPr>
                        <a:t>Biological Process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Palatino Linotype" pitchFamily="18" charset="0"/>
                          <a:ea typeface="+mn-ea"/>
                          <a:cs typeface="Times New Roman" pitchFamily="18" charset="0"/>
                        </a:rPr>
                        <a:t>Ontology (GO*)</a:t>
                      </a:r>
                      <a:endParaRPr lang="en-US" sz="1800" dirty="0"/>
                    </a:p>
                  </a:txBody>
                  <a:tcPr marL="0" marR="0" marT="0" marB="45725"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6736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Cell  Ontology</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(CL)</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Cellular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Component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a:t>
                      </a:r>
                      <a:endParaRPr kumimoji="0" lang="en-US" sz="16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Palatino Linotype" pitchFamily="18" charset="0"/>
                      </a:endParaRPr>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dirty="0"/>
                    </a:p>
                  </a:txBody>
                  <a:tcPr marL="0" marR="0" marT="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69524">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Phenotypic Quality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a:t>
                      </a:r>
                      <a:b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b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Palatino Linotype" pitchFamily="18" charset="0"/>
                          <a:cs typeface="Times New Roman" pitchFamily="18" charset="0"/>
                        </a:rPr>
                        <a:t>PaTO</a:t>
                      </a: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Palatino Linotype" pitchFamily="18"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C000"/>
                    </a:solidFill>
                  </a:tcPr>
                </a:tc>
                <a:tc vMerge="1">
                  <a:txBody>
                    <a:bodyPr/>
                    <a:lstStyle/>
                    <a:p>
                      <a:endParaRPr lang="en-US"/>
                    </a:p>
                  </a:txBody>
                  <a:tcPr/>
                </a:tc>
                <a:extLst>
                  <a:ext uri="{0D108BD9-81ED-4DB2-BD59-A6C34878D82A}">
                    <a16:rowId xmlns:a16="http://schemas.microsoft.com/office/drawing/2014/main" val="10002"/>
                  </a:ext>
                </a:extLst>
              </a:tr>
              <a:tr h="59124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Subcellular Anatomy Ontology (SAO)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10003"/>
                  </a:ext>
                </a:extLst>
              </a:tr>
              <a:tr h="53345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Sequence 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 (SO*)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 for General Medical Science (OGMS)</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C000"/>
                    </a:solidFill>
                  </a:tcPr>
                </a:tc>
                <a:tc vMerge="1">
                  <a:txBody>
                    <a:bodyPr/>
                    <a:lstStyle/>
                    <a:p>
                      <a:endParaRPr lang="en-US"/>
                    </a:p>
                  </a:txBody>
                  <a:tcPr/>
                </a:tc>
                <a:extLst>
                  <a:ext uri="{0D108BD9-81ED-4DB2-BD59-A6C34878D82A}">
                    <a16:rowId xmlns:a16="http://schemas.microsoft.com/office/drawing/2014/main" val="10004"/>
                  </a:ext>
                </a:extLst>
              </a:tr>
              <a:tr h="5753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Protein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138271" name="Text Box 41"/>
          <p:cNvSpPr txBox="1">
            <a:spLocks noChangeArrowheads="1"/>
          </p:cNvSpPr>
          <p:nvPr/>
        </p:nvSpPr>
        <p:spPr bwMode="auto">
          <a:xfrm>
            <a:off x="1524000" y="6248400"/>
            <a:ext cx="8915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90000"/>
              </a:lnSpc>
              <a:spcAft>
                <a:spcPct val="0"/>
              </a:spcAft>
              <a:buFontTx/>
              <a:buNone/>
            </a:pPr>
            <a:r>
              <a:rPr lang="en-US" altLang="en-US" sz="3000">
                <a:solidFill>
                  <a:srgbClr val="000000"/>
                </a:solidFill>
                <a:cs typeface="Arial" panose="020B0604020202020204" pitchFamily="34" charset="0"/>
              </a:rPr>
              <a:t>             Extension Strategy +  Modular Organization</a:t>
            </a:r>
            <a:endParaRPr lang="en-US" altLang="en-US" sz="2000">
              <a:solidFill>
                <a:srgbClr val="000000"/>
              </a:solidFill>
              <a:cs typeface="Arial" panose="020B0604020202020204" pitchFamily="34" charset="0"/>
            </a:endParaRPr>
          </a:p>
        </p:txBody>
      </p:sp>
      <p:sp>
        <p:nvSpPr>
          <p:cNvPr id="138272" name="TextBox 10"/>
          <p:cNvSpPr txBox="1">
            <a:spLocks noChangeArrowheads="1"/>
          </p:cNvSpPr>
          <p:nvPr/>
        </p:nvSpPr>
        <p:spPr bwMode="auto">
          <a:xfrm>
            <a:off x="1752600" y="685801"/>
            <a:ext cx="1600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b="1">
                <a:solidFill>
                  <a:srgbClr val="000000"/>
                </a:solidFill>
                <a:cs typeface="Arial" panose="020B0604020202020204" pitchFamily="34" charset="0"/>
              </a:rPr>
              <a:t>top level</a:t>
            </a:r>
          </a:p>
          <a:p>
            <a:pPr algn="r" fontAlgn="base">
              <a:spcBef>
                <a:spcPct val="0"/>
              </a:spcBef>
              <a:spcAft>
                <a:spcPct val="0"/>
              </a:spcAft>
              <a:buFontTx/>
              <a:buNone/>
            </a:pPr>
            <a:endParaRPr lang="en-US" altLang="en-US" sz="2400" b="1">
              <a:solidFill>
                <a:srgbClr val="000000"/>
              </a:solidFill>
              <a:cs typeface="Arial" panose="020B0604020202020204" pitchFamily="34" charset="0"/>
            </a:endParaRPr>
          </a:p>
          <a:p>
            <a:pPr algn="r" fontAlgn="base">
              <a:spcBef>
                <a:spcPct val="0"/>
              </a:spcBef>
              <a:spcAft>
                <a:spcPct val="0"/>
              </a:spcAft>
              <a:buFontTx/>
              <a:buNone/>
            </a:pPr>
            <a:endParaRPr lang="en-US" altLang="en-US" sz="1200" b="1">
              <a:solidFill>
                <a:srgbClr val="000000"/>
              </a:solidFill>
              <a:cs typeface="Arial" panose="020B0604020202020204" pitchFamily="34" charset="0"/>
            </a:endParaRPr>
          </a:p>
          <a:p>
            <a:pPr algn="r" fontAlgn="base">
              <a:spcBef>
                <a:spcPct val="0"/>
              </a:spcBef>
              <a:spcAft>
                <a:spcPct val="0"/>
              </a:spcAft>
              <a:buFontTx/>
              <a:buNone/>
            </a:pPr>
            <a:r>
              <a:rPr lang="en-US" altLang="en-US" sz="2400" b="1">
                <a:solidFill>
                  <a:srgbClr val="000000"/>
                </a:solidFill>
                <a:cs typeface="Arial" panose="020B0604020202020204" pitchFamily="34" charset="0"/>
              </a:rPr>
              <a:t>mid-level</a:t>
            </a:r>
          </a:p>
          <a:p>
            <a:pPr algn="r" fontAlgn="base">
              <a:spcBef>
                <a:spcPct val="0"/>
              </a:spcBef>
              <a:spcAft>
                <a:spcPct val="0"/>
              </a:spcAft>
              <a:buFontTx/>
              <a:buNone/>
            </a:pPr>
            <a:endParaRPr lang="en-US" altLang="en-US" sz="2400" b="1">
              <a:solidFill>
                <a:srgbClr val="000000"/>
              </a:solidFill>
              <a:cs typeface="Arial" panose="020B0604020202020204" pitchFamily="34" charset="0"/>
            </a:endParaRPr>
          </a:p>
          <a:p>
            <a:pPr algn="r" fontAlgn="base">
              <a:spcBef>
                <a:spcPct val="0"/>
              </a:spcBef>
              <a:spcAft>
                <a:spcPct val="0"/>
              </a:spcAft>
              <a:buFontTx/>
              <a:buNone/>
            </a:pPr>
            <a:endParaRPr lang="en-US" altLang="en-US" sz="2400" b="1">
              <a:solidFill>
                <a:srgbClr val="000000"/>
              </a:solidFill>
              <a:cs typeface="Arial" panose="020B0604020202020204" pitchFamily="34" charset="0"/>
            </a:endParaRPr>
          </a:p>
          <a:p>
            <a:pPr algn="r" fontAlgn="base">
              <a:spcBef>
                <a:spcPct val="0"/>
              </a:spcBef>
              <a:spcAft>
                <a:spcPct val="0"/>
              </a:spcAft>
              <a:buFontTx/>
              <a:buNone/>
            </a:pPr>
            <a:endParaRPr lang="en-US" altLang="en-US" sz="2400" b="1">
              <a:solidFill>
                <a:srgbClr val="000000"/>
              </a:solidFill>
              <a:cs typeface="Arial" panose="020B0604020202020204" pitchFamily="34" charset="0"/>
            </a:endParaRPr>
          </a:p>
          <a:p>
            <a:pPr algn="r" fontAlgn="base">
              <a:spcBef>
                <a:spcPct val="0"/>
              </a:spcBef>
              <a:spcAft>
                <a:spcPct val="0"/>
              </a:spcAft>
              <a:buFontTx/>
              <a:buNone/>
            </a:pPr>
            <a:endParaRPr lang="en-US" altLang="en-US" sz="2400" b="1">
              <a:solidFill>
                <a:srgbClr val="000000"/>
              </a:solidFill>
              <a:cs typeface="Arial" panose="020B0604020202020204" pitchFamily="34" charset="0"/>
            </a:endParaRPr>
          </a:p>
          <a:p>
            <a:pPr algn="r" fontAlgn="base">
              <a:spcBef>
                <a:spcPct val="0"/>
              </a:spcBef>
              <a:spcAft>
                <a:spcPct val="0"/>
              </a:spcAft>
              <a:buFontTx/>
              <a:buNone/>
            </a:pPr>
            <a:endParaRPr lang="en-US" altLang="en-US" sz="2400" b="1">
              <a:solidFill>
                <a:srgbClr val="000000"/>
              </a:solidFill>
              <a:cs typeface="Arial" panose="020B0604020202020204" pitchFamily="34" charset="0"/>
            </a:endParaRPr>
          </a:p>
          <a:p>
            <a:pPr algn="r" fontAlgn="base">
              <a:spcBef>
                <a:spcPct val="0"/>
              </a:spcBef>
              <a:spcAft>
                <a:spcPct val="0"/>
              </a:spcAft>
              <a:buFontTx/>
              <a:buNone/>
            </a:pPr>
            <a:endParaRPr lang="en-US" altLang="en-US" sz="2400" b="1">
              <a:solidFill>
                <a:srgbClr val="000000"/>
              </a:solidFill>
              <a:cs typeface="Arial" panose="020B0604020202020204" pitchFamily="34" charset="0"/>
            </a:endParaRPr>
          </a:p>
          <a:p>
            <a:pPr algn="r" fontAlgn="base">
              <a:spcBef>
                <a:spcPct val="0"/>
              </a:spcBef>
              <a:spcAft>
                <a:spcPct val="0"/>
              </a:spcAft>
              <a:buFontTx/>
              <a:buNone/>
            </a:pPr>
            <a:r>
              <a:rPr lang="en-US" altLang="en-US" sz="2400" b="1">
                <a:solidFill>
                  <a:srgbClr val="000000"/>
                </a:solidFill>
                <a:cs typeface="Arial" panose="020B0604020202020204" pitchFamily="34" charset="0"/>
              </a:rPr>
              <a:t>domain level</a:t>
            </a:r>
          </a:p>
        </p:txBody>
      </p:sp>
      <p:graphicFrame>
        <p:nvGraphicFramePr>
          <p:cNvPr id="12" name="Group 45"/>
          <p:cNvGraphicFramePr>
            <a:graphicFrameLocks noGrp="1"/>
          </p:cNvGraphicFramePr>
          <p:nvPr/>
        </p:nvGraphicFramePr>
        <p:xfrm>
          <a:off x="3429000" y="1295400"/>
          <a:ext cx="6858000" cy="1265238"/>
        </p:xfrm>
        <a:graphic>
          <a:graphicData uri="http://schemas.openxmlformats.org/drawingml/2006/table">
            <a:tbl>
              <a:tblPr/>
              <a:tblGrid>
                <a:gridCol w="2590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65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Information Artifact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(IAO)</a:t>
                      </a:r>
                    </a:p>
                  </a:txBody>
                  <a:tcPr marL="0" marR="0" marT="0" marB="45731"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Ontology for Biomedical Investigations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(OBI</a:t>
                      </a:r>
                      <a:r>
                        <a:rPr kumimoji="0" lang="en-US" sz="2000" b="1" i="0" u="none" strike="noStrike" cap="none" normalizeH="0" baseline="0" dirty="0" smtClean="0">
                          <a:ln>
                            <a:noFill/>
                          </a:ln>
                          <a:solidFill>
                            <a:schemeClr val="tx1"/>
                          </a:solidFill>
                          <a:effectLst/>
                          <a:latin typeface="Palatino Linotype" pitchFamily="18" charset="0"/>
                          <a:cs typeface="Arial" charset="0"/>
                        </a:rPr>
                        <a:t>)</a:t>
                      </a:r>
                    </a:p>
                  </a:txBody>
                  <a:tcPr marL="0" marR="0" marT="0" marB="45731"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Spatial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(BSPO)</a:t>
                      </a:r>
                    </a:p>
                  </a:txBody>
                  <a:tcPr marL="0" marR="0" marT="0" marB="45731" anchor="ct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Trapezoid 14"/>
          <p:cNvSpPr/>
          <p:nvPr/>
        </p:nvSpPr>
        <p:spPr bwMode="auto">
          <a:xfrm>
            <a:off x="3443288" y="685800"/>
            <a:ext cx="6843712" cy="609600"/>
          </a:xfrm>
          <a:prstGeom prst="trapezoid">
            <a:avLst>
              <a:gd name="adj" fmla="val 103997"/>
            </a:avLst>
          </a:prstGeom>
          <a:solidFill>
            <a:srgbClr val="92D050"/>
          </a:solidFill>
          <a:ln w="19685" cap="flat" cmpd="sng" algn="ctr">
            <a:solidFill>
              <a:srgbClr val="C00000"/>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sz="2400" b="1" dirty="0">
                <a:solidFill>
                  <a:prstClr val="black"/>
                </a:solidFill>
                <a:latin typeface="Arial" charset="0"/>
                <a:cs typeface="Arial" charset="0"/>
              </a:rPr>
              <a:t>Basic Formal Ontology (BFO)</a:t>
            </a:r>
          </a:p>
        </p:txBody>
      </p:sp>
      <p:sp>
        <p:nvSpPr>
          <p:cNvPr id="1382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589E3F-16C9-4E2D-BF18-23549DEC828C}" type="slidenum">
              <a:rPr lang="en-US" altLang="en-US" sz="1200">
                <a:solidFill>
                  <a:srgbClr val="898989"/>
                </a:solidFill>
                <a:latin typeface="Arial" panose="020B0604020202020204" pitchFamily="34" charset="0"/>
              </a:rPr>
              <a:pPr>
                <a:spcBef>
                  <a:spcPct val="0"/>
                </a:spcBef>
                <a:buFontTx/>
                <a:buNone/>
              </a:pPr>
              <a:t>27</a:t>
            </a:fld>
            <a:r>
              <a:rPr lang="en-US" altLang="en-US" sz="1200">
                <a:solidFill>
                  <a:srgbClr val="898989"/>
                </a:solidFill>
                <a:latin typeface="Arial" panose="020B0604020202020204" pitchFamily="34" charset="0"/>
              </a:rPr>
              <a:t> </a:t>
            </a:r>
          </a:p>
        </p:txBody>
      </p:sp>
    </p:spTree>
    <p:extLst>
      <p:ext uri="{BB962C8B-B14F-4D97-AF65-F5344CB8AC3E}">
        <p14:creationId xmlns:p14="http://schemas.microsoft.com/office/powerpoint/2010/main" val="14394369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2"/>
          <p:cNvSpPr>
            <a:spLocks noChangeShapeType="1"/>
          </p:cNvSpPr>
          <p:nvPr/>
        </p:nvSpPr>
        <p:spPr bwMode="auto">
          <a:xfrm>
            <a:off x="3943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38243" name="Line 3"/>
          <p:cNvSpPr>
            <a:spLocks noChangeShapeType="1"/>
          </p:cNvSpPr>
          <p:nvPr/>
        </p:nvSpPr>
        <p:spPr bwMode="auto">
          <a:xfrm>
            <a:off x="3943350" y="2273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aphicFrame>
        <p:nvGraphicFramePr>
          <p:cNvPr id="472109" name="Group 45"/>
          <p:cNvGraphicFramePr>
            <a:graphicFrameLocks noGrp="1"/>
          </p:cNvGraphicFramePr>
          <p:nvPr/>
        </p:nvGraphicFramePr>
        <p:xfrm>
          <a:off x="3429001" y="2590800"/>
          <a:ext cx="6875463" cy="3608957"/>
        </p:xfrm>
        <a:graphic>
          <a:graphicData uri="http://schemas.openxmlformats.org/drawingml/2006/table">
            <a:tbl>
              <a:tblPr/>
              <a:tblGrid>
                <a:gridCol w="970805">
                  <a:extLst>
                    <a:ext uri="{9D8B030D-6E8A-4147-A177-3AD203B41FA5}">
                      <a16:colId xmlns:a16="http://schemas.microsoft.com/office/drawing/2014/main" val="20000"/>
                    </a:ext>
                  </a:extLst>
                </a:gridCol>
                <a:gridCol w="1623423">
                  <a:extLst>
                    <a:ext uri="{9D8B030D-6E8A-4147-A177-3AD203B41FA5}">
                      <a16:colId xmlns:a16="http://schemas.microsoft.com/office/drawing/2014/main" val="20001"/>
                    </a:ext>
                  </a:extLst>
                </a:gridCol>
                <a:gridCol w="1292096">
                  <a:extLst>
                    <a:ext uri="{9D8B030D-6E8A-4147-A177-3AD203B41FA5}">
                      <a16:colId xmlns:a16="http://schemas.microsoft.com/office/drawing/2014/main" val="20002"/>
                    </a:ext>
                  </a:extLst>
                </a:gridCol>
                <a:gridCol w="1388888">
                  <a:extLst>
                    <a:ext uri="{9D8B030D-6E8A-4147-A177-3AD203B41FA5}">
                      <a16:colId xmlns:a16="http://schemas.microsoft.com/office/drawing/2014/main" val="20003"/>
                    </a:ext>
                  </a:extLst>
                </a:gridCol>
                <a:gridCol w="1600251">
                  <a:extLst>
                    <a:ext uri="{9D8B030D-6E8A-4147-A177-3AD203B41FA5}">
                      <a16:colId xmlns:a16="http://schemas.microsoft.com/office/drawing/2014/main" val="20004"/>
                    </a:ext>
                  </a:extLst>
                </a:gridCol>
              </a:tblGrid>
              <a:tr h="609667">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Anatomy Ontology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CARO)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Environment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Arial" charset="0"/>
                        </a:rPr>
                        <a:t>(EnvO)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Infectious Disease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rPr>
                        <a:t>(IDO*)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C000"/>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Palatino Linotype" pitchFamily="18" charset="0"/>
                          <a:ea typeface="+mn-ea"/>
                          <a:cs typeface="Times New Roman" pitchFamily="18" charset="0"/>
                        </a:rPr>
                        <a:t>Biological Process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Palatino Linotype" pitchFamily="18" charset="0"/>
                          <a:ea typeface="+mn-ea"/>
                          <a:cs typeface="Times New Roman" pitchFamily="18" charset="0"/>
                        </a:rPr>
                        <a:t>Ontology (GO*)</a:t>
                      </a:r>
                      <a:endParaRPr lang="en-US" sz="1800" dirty="0"/>
                    </a:p>
                  </a:txBody>
                  <a:tcPr marL="0" marR="0" marT="0" marB="45725"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6736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Cell  Ontology</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(CL)</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Cellular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Component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a:t>
                      </a:r>
                      <a:endParaRPr kumimoji="0" lang="en-US" sz="1600" b="0" i="0" u="none" strike="noStrike" cap="none" normalizeH="0" baseline="0" dirty="0" smtClean="0">
                        <a:ln>
                          <a:noFill/>
                        </a:ln>
                        <a:solidFill>
                          <a:schemeClr val="tx1"/>
                        </a:solidFill>
                        <a:effectLst/>
                        <a:latin typeface="Palatino Linotype"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(FMA*, GO*)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Palatino Linotype" pitchFamily="18" charset="0"/>
                      </a:endParaRPr>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dirty="0"/>
                    </a:p>
                  </a:txBody>
                  <a:tcPr marL="0" marR="0" marT="0"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69524">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Phenotypic Quality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a:t>
                      </a:r>
                      <a:b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b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r>
                        <a:rPr kumimoji="0" lang="en-US" sz="1600" b="0" i="0" u="none" strike="noStrike" cap="none" normalizeH="0" baseline="0" dirty="0" err="1" smtClean="0">
                          <a:ln>
                            <a:noFill/>
                          </a:ln>
                          <a:solidFill>
                            <a:schemeClr val="tx1"/>
                          </a:solidFill>
                          <a:effectLst/>
                          <a:latin typeface="Palatino Linotype" pitchFamily="18" charset="0"/>
                          <a:cs typeface="Times New Roman" pitchFamily="18" charset="0"/>
                        </a:rPr>
                        <a:t>PaTO</a:t>
                      </a: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Palatino Linotype" pitchFamily="18"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C000"/>
                    </a:solidFill>
                  </a:tcPr>
                </a:tc>
                <a:tc vMerge="1">
                  <a:txBody>
                    <a:bodyPr/>
                    <a:lstStyle/>
                    <a:p>
                      <a:endParaRPr lang="en-US"/>
                    </a:p>
                  </a:txBody>
                  <a:tcPr/>
                </a:tc>
                <a:extLst>
                  <a:ext uri="{0D108BD9-81ED-4DB2-BD59-A6C34878D82A}">
                    <a16:rowId xmlns:a16="http://schemas.microsoft.com/office/drawing/2014/main" val="10002"/>
                  </a:ext>
                </a:extLst>
              </a:tr>
              <a:tr h="59124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Subcellular Anatomy Ontology (SAO)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extLst>
                  <a:ext uri="{0D108BD9-81ED-4DB2-BD59-A6C34878D82A}">
                    <a16:rowId xmlns:a16="http://schemas.microsoft.com/office/drawing/2014/main" val="10003"/>
                  </a:ext>
                </a:extLst>
              </a:tr>
              <a:tr h="53345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Sequence 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 (SO*)</a:t>
                      </a: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Ontology for General Medical Science (OGMS)</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C000"/>
                    </a:solidFill>
                  </a:tcPr>
                </a:tc>
                <a:tc vMerge="1">
                  <a:txBody>
                    <a:bodyPr/>
                    <a:lstStyle/>
                    <a:p>
                      <a:endParaRPr lang="en-US"/>
                    </a:p>
                  </a:txBody>
                  <a:tcPr/>
                </a:tc>
                <a:extLst>
                  <a:ext uri="{0D108BD9-81ED-4DB2-BD59-A6C34878D82A}">
                    <a16:rowId xmlns:a16="http://schemas.microsoft.com/office/drawing/2014/main" val="10004"/>
                  </a:ext>
                </a:extLst>
              </a:tr>
              <a:tr h="5753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Protein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Palatino Linotype" pitchFamily="18" charset="0"/>
                          <a:cs typeface="Times New Roman" pitchFamily="18" charset="0"/>
                        </a:rPr>
                        <a:t>(PRO*)</a:t>
                      </a:r>
                      <a:endParaRPr kumimoji="0" lang="en-US" sz="1600" b="1" i="0" u="none" strike="noStrike" cap="none" normalizeH="0" baseline="0" dirty="0" smtClean="0">
                        <a:ln>
                          <a:noFill/>
                        </a:ln>
                        <a:solidFill>
                          <a:schemeClr val="tx1"/>
                        </a:solidFill>
                        <a:effectLst/>
                        <a:latin typeface="Palatino Linotype" pitchFamily="18" charset="0"/>
                        <a:cs typeface="Arial" charset="0"/>
                      </a:endParaRPr>
                    </a:p>
                  </a:txBody>
                  <a:tcPr marL="0" marR="0" marT="0" marB="45725"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dirty="0"/>
                    </a:p>
                  </a:txBody>
                  <a:tcPr marL="0" marR="0" marT="0"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FFFF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138271" name="Text Box 41"/>
          <p:cNvSpPr txBox="1">
            <a:spLocks noChangeArrowheads="1"/>
          </p:cNvSpPr>
          <p:nvPr/>
        </p:nvSpPr>
        <p:spPr bwMode="auto">
          <a:xfrm>
            <a:off x="1524000" y="6248400"/>
            <a:ext cx="8915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90000"/>
              </a:lnSpc>
              <a:spcAft>
                <a:spcPct val="0"/>
              </a:spcAft>
              <a:buFontTx/>
              <a:buNone/>
            </a:pPr>
            <a:r>
              <a:rPr lang="en-US" altLang="en-US" sz="3000">
                <a:solidFill>
                  <a:srgbClr val="000000"/>
                </a:solidFill>
                <a:cs typeface="Arial" panose="020B0604020202020204" pitchFamily="34" charset="0"/>
              </a:rPr>
              <a:t>             Extension Strategy +  Modular Organization</a:t>
            </a:r>
            <a:endParaRPr lang="en-US" altLang="en-US" sz="2000">
              <a:solidFill>
                <a:srgbClr val="000000"/>
              </a:solidFill>
              <a:cs typeface="Arial" panose="020B0604020202020204" pitchFamily="34" charset="0"/>
            </a:endParaRPr>
          </a:p>
        </p:txBody>
      </p:sp>
      <p:sp>
        <p:nvSpPr>
          <p:cNvPr id="138272" name="TextBox 10"/>
          <p:cNvSpPr txBox="1">
            <a:spLocks noChangeArrowheads="1"/>
          </p:cNvSpPr>
          <p:nvPr/>
        </p:nvSpPr>
        <p:spPr bwMode="auto">
          <a:xfrm>
            <a:off x="1752600" y="685801"/>
            <a:ext cx="1600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b="1" dirty="0">
                <a:solidFill>
                  <a:srgbClr val="000000"/>
                </a:solidFill>
                <a:cs typeface="Arial" panose="020B0604020202020204" pitchFamily="34" charset="0"/>
              </a:rPr>
              <a:t>top level</a:t>
            </a:r>
          </a:p>
          <a:p>
            <a:pPr algn="r" fontAlgn="base">
              <a:spcBef>
                <a:spcPct val="0"/>
              </a:spcBef>
              <a:spcAft>
                <a:spcPct val="0"/>
              </a:spcAft>
              <a:buFontTx/>
              <a:buNone/>
            </a:pPr>
            <a:endParaRPr lang="en-US" altLang="en-US" sz="2400" b="1" dirty="0">
              <a:solidFill>
                <a:srgbClr val="000000"/>
              </a:solidFill>
              <a:cs typeface="Arial" panose="020B0604020202020204" pitchFamily="34" charset="0"/>
            </a:endParaRPr>
          </a:p>
          <a:p>
            <a:pPr algn="r" fontAlgn="base">
              <a:spcBef>
                <a:spcPct val="0"/>
              </a:spcBef>
              <a:spcAft>
                <a:spcPct val="0"/>
              </a:spcAft>
              <a:buFontTx/>
              <a:buNone/>
            </a:pPr>
            <a:endParaRPr lang="en-US" altLang="en-US" sz="1200" b="1" dirty="0">
              <a:solidFill>
                <a:srgbClr val="000000"/>
              </a:solidFill>
              <a:cs typeface="Arial" panose="020B0604020202020204" pitchFamily="34" charset="0"/>
            </a:endParaRPr>
          </a:p>
          <a:p>
            <a:pPr algn="r" fontAlgn="base">
              <a:spcBef>
                <a:spcPct val="0"/>
              </a:spcBef>
              <a:spcAft>
                <a:spcPct val="0"/>
              </a:spcAft>
              <a:buFontTx/>
              <a:buNone/>
            </a:pPr>
            <a:r>
              <a:rPr lang="en-US" altLang="en-US" sz="2400" b="1" dirty="0">
                <a:solidFill>
                  <a:srgbClr val="000000"/>
                </a:solidFill>
                <a:cs typeface="Arial" panose="020B0604020202020204" pitchFamily="34" charset="0"/>
              </a:rPr>
              <a:t>mid-level</a:t>
            </a:r>
          </a:p>
          <a:p>
            <a:pPr algn="r" fontAlgn="base">
              <a:spcBef>
                <a:spcPct val="0"/>
              </a:spcBef>
              <a:spcAft>
                <a:spcPct val="0"/>
              </a:spcAft>
              <a:buFontTx/>
              <a:buNone/>
            </a:pPr>
            <a:endParaRPr lang="en-US" altLang="en-US" sz="2400" b="1" dirty="0">
              <a:solidFill>
                <a:srgbClr val="000000"/>
              </a:solidFill>
              <a:cs typeface="Arial" panose="020B0604020202020204" pitchFamily="34" charset="0"/>
            </a:endParaRPr>
          </a:p>
          <a:p>
            <a:pPr algn="r" fontAlgn="base">
              <a:spcBef>
                <a:spcPct val="0"/>
              </a:spcBef>
              <a:spcAft>
                <a:spcPct val="0"/>
              </a:spcAft>
              <a:buFontTx/>
              <a:buNone/>
            </a:pPr>
            <a:endParaRPr lang="en-US" altLang="en-US" sz="2400" b="1" dirty="0">
              <a:solidFill>
                <a:srgbClr val="000000"/>
              </a:solidFill>
              <a:cs typeface="Arial" panose="020B0604020202020204" pitchFamily="34" charset="0"/>
            </a:endParaRPr>
          </a:p>
          <a:p>
            <a:pPr algn="r" fontAlgn="base">
              <a:spcBef>
                <a:spcPct val="0"/>
              </a:spcBef>
              <a:spcAft>
                <a:spcPct val="0"/>
              </a:spcAft>
              <a:buFontTx/>
              <a:buNone/>
            </a:pPr>
            <a:endParaRPr lang="en-US" altLang="en-US" sz="2400" b="1" dirty="0">
              <a:solidFill>
                <a:srgbClr val="000000"/>
              </a:solidFill>
              <a:cs typeface="Arial" panose="020B0604020202020204" pitchFamily="34" charset="0"/>
            </a:endParaRPr>
          </a:p>
          <a:p>
            <a:pPr algn="r" fontAlgn="base">
              <a:spcBef>
                <a:spcPct val="0"/>
              </a:spcBef>
              <a:spcAft>
                <a:spcPct val="0"/>
              </a:spcAft>
              <a:buFontTx/>
              <a:buNone/>
            </a:pPr>
            <a:endParaRPr lang="en-US" altLang="en-US" sz="2400" b="1" dirty="0">
              <a:solidFill>
                <a:srgbClr val="000000"/>
              </a:solidFill>
              <a:cs typeface="Arial" panose="020B0604020202020204" pitchFamily="34" charset="0"/>
            </a:endParaRPr>
          </a:p>
          <a:p>
            <a:pPr algn="r" fontAlgn="base">
              <a:spcBef>
                <a:spcPct val="0"/>
              </a:spcBef>
              <a:spcAft>
                <a:spcPct val="0"/>
              </a:spcAft>
              <a:buFontTx/>
              <a:buNone/>
            </a:pPr>
            <a:endParaRPr lang="en-US" altLang="en-US" sz="2400" b="1" dirty="0">
              <a:solidFill>
                <a:srgbClr val="000000"/>
              </a:solidFill>
              <a:cs typeface="Arial" panose="020B0604020202020204" pitchFamily="34" charset="0"/>
            </a:endParaRPr>
          </a:p>
          <a:p>
            <a:pPr algn="r" fontAlgn="base">
              <a:spcBef>
                <a:spcPct val="0"/>
              </a:spcBef>
              <a:spcAft>
                <a:spcPct val="0"/>
              </a:spcAft>
              <a:buFontTx/>
              <a:buNone/>
            </a:pPr>
            <a:endParaRPr lang="en-US" altLang="en-US" sz="2400" b="1" dirty="0">
              <a:solidFill>
                <a:srgbClr val="000000"/>
              </a:solidFill>
              <a:cs typeface="Arial" panose="020B0604020202020204" pitchFamily="34" charset="0"/>
            </a:endParaRPr>
          </a:p>
          <a:p>
            <a:pPr algn="r" fontAlgn="base">
              <a:spcBef>
                <a:spcPct val="0"/>
              </a:spcBef>
              <a:spcAft>
                <a:spcPct val="0"/>
              </a:spcAft>
              <a:buFontTx/>
              <a:buNone/>
            </a:pPr>
            <a:r>
              <a:rPr lang="en-US" altLang="en-US" sz="2400" b="1" dirty="0">
                <a:solidFill>
                  <a:srgbClr val="000000"/>
                </a:solidFill>
                <a:cs typeface="Arial" panose="020B0604020202020204" pitchFamily="34" charset="0"/>
              </a:rPr>
              <a:t>domain level</a:t>
            </a:r>
          </a:p>
        </p:txBody>
      </p:sp>
      <p:graphicFrame>
        <p:nvGraphicFramePr>
          <p:cNvPr id="12" name="Group 45"/>
          <p:cNvGraphicFramePr>
            <a:graphicFrameLocks noGrp="1"/>
          </p:cNvGraphicFramePr>
          <p:nvPr/>
        </p:nvGraphicFramePr>
        <p:xfrm>
          <a:off x="3429000" y="1295400"/>
          <a:ext cx="6858000" cy="1265238"/>
        </p:xfrm>
        <a:graphic>
          <a:graphicData uri="http://schemas.openxmlformats.org/drawingml/2006/table">
            <a:tbl>
              <a:tblPr/>
              <a:tblGrid>
                <a:gridCol w="2590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65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Information Artifact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(IAO)</a:t>
                      </a:r>
                    </a:p>
                  </a:txBody>
                  <a:tcPr marL="0" marR="0" marT="0" marB="45731" anchor="ctr"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Ontology for Biomedical Investigations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(OBI</a:t>
                      </a:r>
                      <a:r>
                        <a:rPr kumimoji="0" lang="en-US" sz="2000" b="1" i="0" u="none" strike="noStrike" cap="none" normalizeH="0" baseline="0" dirty="0" smtClean="0">
                          <a:ln>
                            <a:noFill/>
                          </a:ln>
                          <a:solidFill>
                            <a:schemeClr val="tx1"/>
                          </a:solidFill>
                          <a:effectLst/>
                          <a:latin typeface="Palatino Linotype" pitchFamily="18" charset="0"/>
                          <a:cs typeface="Arial" charset="0"/>
                        </a:rPr>
                        <a:t>)</a:t>
                      </a:r>
                    </a:p>
                  </a:txBody>
                  <a:tcPr marL="0" marR="0" marT="0" marB="45731" anchor="ctr" horzOverflow="overflow">
                    <a:lnL w="12700"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alatino Linotype" pitchFamily="18" charset="0"/>
                          <a:cs typeface="Arial" charset="0"/>
                        </a:rPr>
                        <a:t>Spatial Ontology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Arial" charset="0"/>
                        </a:rPr>
                        <a:t>(BSPO)</a:t>
                      </a:r>
                    </a:p>
                  </a:txBody>
                  <a:tcPr marL="0" marR="0" marT="0" marB="45731" anchor="ct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Trapezoid 14"/>
          <p:cNvSpPr/>
          <p:nvPr/>
        </p:nvSpPr>
        <p:spPr bwMode="auto">
          <a:xfrm>
            <a:off x="3443288" y="685800"/>
            <a:ext cx="6843712" cy="609600"/>
          </a:xfrm>
          <a:prstGeom prst="trapezoid">
            <a:avLst>
              <a:gd name="adj" fmla="val 103997"/>
            </a:avLst>
          </a:prstGeom>
          <a:solidFill>
            <a:srgbClr val="92D050"/>
          </a:solidFill>
          <a:ln w="19685" cap="flat" cmpd="sng" algn="ctr">
            <a:solidFill>
              <a:srgbClr val="C00000"/>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sz="2400" b="1" dirty="0">
                <a:solidFill>
                  <a:prstClr val="black"/>
                </a:solidFill>
                <a:latin typeface="Arial" charset="0"/>
                <a:cs typeface="Arial" charset="0"/>
              </a:rPr>
              <a:t>Basic Formal Ontology (BFO)</a:t>
            </a:r>
          </a:p>
        </p:txBody>
      </p:sp>
      <p:sp>
        <p:nvSpPr>
          <p:cNvPr id="1382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589E3F-16C9-4E2D-BF18-23549DEC828C}" type="slidenum">
              <a:rPr lang="en-US" altLang="en-US" sz="1200">
                <a:solidFill>
                  <a:srgbClr val="898989"/>
                </a:solidFill>
                <a:latin typeface="Arial" panose="020B0604020202020204" pitchFamily="34" charset="0"/>
              </a:rPr>
              <a:pPr>
                <a:spcBef>
                  <a:spcPct val="0"/>
                </a:spcBef>
                <a:buFontTx/>
                <a:buNone/>
              </a:pPr>
              <a:t>28</a:t>
            </a:fld>
            <a:r>
              <a:rPr lang="en-US" altLang="en-US" sz="1200">
                <a:solidFill>
                  <a:srgbClr val="898989"/>
                </a:solidFill>
                <a:latin typeface="Arial" panose="020B0604020202020204" pitchFamily="34" charset="0"/>
              </a:rPr>
              <a:t> </a:t>
            </a:r>
          </a:p>
        </p:txBody>
      </p:sp>
      <p:pic>
        <p:nvPicPr>
          <p:cNvPr id="2" name="Picture 1"/>
          <p:cNvPicPr>
            <a:picLocks noChangeAspect="1"/>
          </p:cNvPicPr>
          <p:nvPr/>
        </p:nvPicPr>
        <p:blipFill rotWithShape="1">
          <a:blip r:embed="rId3"/>
          <a:srcRect l="57144" t="70291" r="34731" b="15931"/>
          <a:stretch/>
        </p:blipFill>
        <p:spPr>
          <a:xfrm>
            <a:off x="6697979" y="3750311"/>
            <a:ext cx="2732139" cy="2606040"/>
          </a:xfrm>
          <a:prstGeom prst="rect">
            <a:avLst/>
          </a:prstGeom>
        </p:spPr>
      </p:pic>
    </p:spTree>
    <p:extLst>
      <p:ext uri="{BB962C8B-B14F-4D97-AF65-F5344CB8AC3E}">
        <p14:creationId xmlns:p14="http://schemas.microsoft.com/office/powerpoint/2010/main" val="35058302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Rectangle 5"/>
          <p:cNvSpPr>
            <a:spLocks noChangeArrowheads="1"/>
          </p:cNvSpPr>
          <p:nvPr/>
        </p:nvSpPr>
        <p:spPr bwMode="auto">
          <a:xfrm>
            <a:off x="7975600" y="0"/>
            <a:ext cx="2540000" cy="30734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en-US" sz="1800">
              <a:solidFill>
                <a:srgbClr val="000000"/>
              </a:solidFill>
              <a:cs typeface="Arial" panose="020B0604020202020204" pitchFamily="34" charset="0"/>
            </a:endParaRPr>
          </a:p>
        </p:txBody>
      </p:sp>
      <p:pic>
        <p:nvPicPr>
          <p:cNvPr id="305155" name="Picture 4" descr="Big Picture v3"/>
          <p:cNvPicPr>
            <a:picLocks noChangeAspect="1" noChangeArrowheads="1"/>
          </p:cNvPicPr>
          <p:nvPr/>
        </p:nvPicPr>
        <p:blipFill>
          <a:blip r:embed="rId3">
            <a:extLst>
              <a:ext uri="{28A0092B-C50C-407E-A947-70E740481C1C}">
                <a14:useLocalDpi xmlns:a14="http://schemas.microsoft.com/office/drawing/2010/main" val="0"/>
              </a:ext>
            </a:extLst>
          </a:blip>
          <a:srcRect l="2499" t="7011" r="4861" b="8989"/>
          <a:stretch>
            <a:fillRect/>
          </a:stretch>
        </p:blipFill>
        <p:spPr bwMode="auto">
          <a:xfrm>
            <a:off x="1625600" y="836614"/>
            <a:ext cx="8813800"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Slide Number Placeholder 5"/>
          <p:cNvSpPr>
            <a:spLocks noGrp="1"/>
          </p:cNvSpPr>
          <p:nvPr>
            <p:ph type="sldNum" sz="quarter" idx="12"/>
          </p:nvPr>
        </p:nvSpPr>
        <p:spPr/>
        <p:txBody>
          <a:bodyPr/>
          <a:lstStyle/>
          <a:p>
            <a:pPr>
              <a:defRPr/>
            </a:pPr>
            <a:fld id="{074ECB7B-52C0-4590-B53C-0DCDEF5CBD1E}" type="slidenum">
              <a:rPr lang="en-US" smtClean="0"/>
              <a:pPr>
                <a:defRPr/>
              </a:pPr>
              <a:t>29</a:t>
            </a:fld>
            <a:endParaRPr lang="en-US" smtClean="0"/>
          </a:p>
        </p:txBody>
      </p:sp>
      <p:sp>
        <p:nvSpPr>
          <p:cNvPr id="305157" name="Rectangle 1"/>
          <p:cNvSpPr>
            <a:spLocks noChangeArrowheads="1"/>
          </p:cNvSpPr>
          <p:nvPr/>
        </p:nvSpPr>
        <p:spPr bwMode="auto">
          <a:xfrm>
            <a:off x="565483" y="111881"/>
            <a:ext cx="112856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dirty="0">
                <a:solidFill>
                  <a:srgbClr val="000000"/>
                </a:solidFill>
                <a:cs typeface="Arial" panose="020B0604020202020204" pitchFamily="34" charset="0"/>
              </a:rPr>
              <a:t>Ontology for </a:t>
            </a:r>
            <a:r>
              <a:rPr lang="en-US" altLang="en-US" dirty="0" smtClean="0">
                <a:solidFill>
                  <a:srgbClr val="000000"/>
                </a:solidFill>
                <a:cs typeface="Arial" panose="020B0604020202020204" pitchFamily="34" charset="0"/>
              </a:rPr>
              <a:t>General Medical Science (OGMS)</a:t>
            </a:r>
            <a:endParaRPr lang="en-US" altLang="en-US" dirty="0">
              <a:solidFill>
                <a:srgbClr val="000000"/>
              </a:solidFill>
              <a:cs typeface="Arial" panose="020B0604020202020204" pitchFamily="34" charset="0"/>
            </a:endParaRPr>
          </a:p>
        </p:txBody>
      </p:sp>
      <p:sp>
        <p:nvSpPr>
          <p:cNvPr id="305158" name="Rectangle 8"/>
          <p:cNvSpPr>
            <a:spLocks noChangeArrowheads="1"/>
          </p:cNvSpPr>
          <p:nvPr/>
        </p:nvSpPr>
        <p:spPr bwMode="auto">
          <a:xfrm>
            <a:off x="1625600" y="6172201"/>
            <a:ext cx="355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400" b="1" dirty="0" smtClean="0">
                <a:solidFill>
                  <a:srgbClr val="FFFFFF"/>
                </a:solidFill>
                <a:cs typeface="Arial" panose="020B0604020202020204" pitchFamily="34" charset="0"/>
              </a:rPr>
              <a:t>*</a:t>
            </a:r>
            <a:endParaRPr lang="en-US" altLang="en-US" sz="2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460218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itle 1"/>
          <p:cNvSpPr>
            <a:spLocks noGrp="1"/>
          </p:cNvSpPr>
          <p:nvPr>
            <p:ph type="title"/>
          </p:nvPr>
        </p:nvSpPr>
        <p:spPr>
          <a:xfrm>
            <a:off x="1828800" y="0"/>
            <a:ext cx="8382000" cy="1143000"/>
          </a:xfrm>
        </p:spPr>
        <p:txBody>
          <a:bodyPr/>
          <a:lstStyle/>
          <a:p>
            <a:r>
              <a:rPr lang="en-US" dirty="0" smtClean="0"/>
              <a:t>Old biology data (pre-Feb. 2001)</a:t>
            </a:r>
          </a:p>
        </p:txBody>
      </p:sp>
      <p:sp>
        <p:nvSpPr>
          <p:cNvPr id="768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EDAD9A7-6F62-4DAF-84AB-92EE68C4BBE1}" type="slidenum">
              <a:rPr lang="en-US" smtClean="0">
                <a:solidFill>
                  <a:srgbClr val="000000"/>
                </a:solidFill>
              </a:rPr>
              <a:pPr/>
              <a:t>3</a:t>
            </a:fld>
            <a:r>
              <a:rPr lang="en-US" smtClean="0">
                <a:solidFill>
                  <a:srgbClr val="000000"/>
                </a:solidFill>
              </a:rPr>
              <a:t>/</a:t>
            </a:r>
          </a:p>
        </p:txBody>
      </p:sp>
      <p:pic>
        <p:nvPicPr>
          <p:cNvPr id="76804"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4514" y="1524001"/>
            <a:ext cx="8701087" cy="4365625"/>
          </a:xfrm>
        </p:spPr>
      </p:pic>
    </p:spTree>
    <p:extLst>
      <p:ext uri="{BB962C8B-B14F-4D97-AF65-F5344CB8AC3E}">
        <p14:creationId xmlns:p14="http://schemas.microsoft.com/office/powerpoint/2010/main" val="91711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Content Placeholder 2"/>
          <p:cNvSpPr>
            <a:spLocks noGrp="1"/>
          </p:cNvSpPr>
          <p:nvPr>
            <p:ph idx="1"/>
          </p:nvPr>
        </p:nvSpPr>
        <p:spPr>
          <a:xfrm>
            <a:off x="3200400" y="457200"/>
            <a:ext cx="2362200" cy="1314450"/>
          </a:xfrm>
          <a:ln w="60325">
            <a:solidFill>
              <a:srgbClr val="FF0000"/>
            </a:solidFill>
            <a:miter lim="800000"/>
            <a:headEnd/>
            <a:tailEnd/>
          </a:ln>
        </p:spPr>
        <p:txBody>
          <a:bodyPr/>
          <a:lstStyle/>
          <a:p>
            <a:pPr algn="ctr"/>
            <a:endParaRPr lang="en-US" altLang="en-US" sz="1600"/>
          </a:p>
          <a:p>
            <a:pPr algn="ctr"/>
            <a:r>
              <a:rPr lang="en-US" altLang="en-US" smtClean="0"/>
              <a:t>BFO</a:t>
            </a:r>
          </a:p>
        </p:txBody>
      </p:sp>
      <p:sp>
        <p:nvSpPr>
          <p:cNvPr id="4" name="Slide Number Placeholder 3"/>
          <p:cNvSpPr>
            <a:spLocks noGrp="1"/>
          </p:cNvSpPr>
          <p:nvPr>
            <p:ph type="sldNum" sz="quarter" idx="12"/>
          </p:nvPr>
        </p:nvSpPr>
        <p:spPr/>
        <p:txBody>
          <a:bodyPr/>
          <a:lstStyle/>
          <a:p>
            <a:pPr>
              <a:defRPr/>
            </a:pPr>
            <a:fld id="{E7D8D178-FAFB-4214-92E7-41F22C955BB4}" type="slidenum">
              <a:rPr lang="de-DE" smtClean="0"/>
              <a:pPr>
                <a:defRPr/>
              </a:pPr>
              <a:t>30</a:t>
            </a:fld>
            <a:endParaRPr lang="de-DE"/>
          </a:p>
        </p:txBody>
      </p:sp>
      <p:sp>
        <p:nvSpPr>
          <p:cNvPr id="5" name="Trapezoid 4"/>
          <p:cNvSpPr/>
          <p:nvPr/>
        </p:nvSpPr>
        <p:spPr>
          <a:xfrm>
            <a:off x="4267200" y="1325564"/>
            <a:ext cx="4038600" cy="1798637"/>
          </a:xfrm>
          <a:prstGeom prst="trapezoid">
            <a:avLst/>
          </a:prstGeom>
          <a:solidFill>
            <a:srgbClr val="FFFF00"/>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4613" name="TextBox 5"/>
          <p:cNvSpPr txBox="1">
            <a:spLocks noChangeArrowheads="1"/>
          </p:cNvSpPr>
          <p:nvPr/>
        </p:nvSpPr>
        <p:spPr bwMode="auto">
          <a:xfrm>
            <a:off x="4572000" y="1447801"/>
            <a:ext cx="3581400" cy="92392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b="1">
                <a:solidFill>
                  <a:srgbClr val="000000"/>
                </a:solidFill>
                <a:cs typeface="Arial" panose="020B0604020202020204" pitchFamily="34" charset="0"/>
              </a:rPr>
              <a:t>Ontology for General Medical Science</a:t>
            </a:r>
          </a:p>
          <a:p>
            <a:pPr fontAlgn="base">
              <a:spcBef>
                <a:spcPct val="0"/>
              </a:spcBef>
              <a:spcAft>
                <a:spcPct val="0"/>
              </a:spcAft>
              <a:buFontTx/>
              <a:buNone/>
            </a:pPr>
            <a:r>
              <a:rPr lang="en-US" altLang="en-US" sz="1800">
                <a:solidFill>
                  <a:srgbClr val="000000"/>
                </a:solidFill>
                <a:cs typeface="Arial" panose="020B0604020202020204" pitchFamily="34" charset="0"/>
              </a:rPr>
              <a:t> </a:t>
            </a:r>
          </a:p>
        </p:txBody>
      </p:sp>
      <p:sp>
        <p:nvSpPr>
          <p:cNvPr id="7" name="TextBox 6"/>
          <p:cNvSpPr txBox="1"/>
          <p:nvPr/>
        </p:nvSpPr>
        <p:spPr>
          <a:xfrm>
            <a:off x="4587876" y="2092325"/>
            <a:ext cx="4403725" cy="2986088"/>
          </a:xfrm>
          <a:prstGeom prst="rect">
            <a:avLst/>
          </a:prstGeom>
          <a:solidFill>
            <a:schemeClr val="bg1"/>
          </a:solidFill>
          <a:ln>
            <a:solidFill>
              <a:schemeClr val="accent1">
                <a:shade val="50000"/>
              </a:schemeClr>
            </a:solidFill>
          </a:ln>
        </p:spPr>
        <p:txBody>
          <a:bodyPr>
            <a:spAutoFit/>
          </a:bodyPr>
          <a:lstStyle/>
          <a:p>
            <a:pPr fontAlgn="base">
              <a:spcBef>
                <a:spcPct val="0"/>
              </a:spcBef>
              <a:spcAft>
                <a:spcPct val="0"/>
              </a:spcAft>
              <a:defRPr/>
            </a:pPr>
            <a:r>
              <a:rPr lang="en-US" sz="2000" dirty="0">
                <a:solidFill>
                  <a:prstClr val="black"/>
                </a:solidFill>
                <a:cs typeface="Arial" panose="020B0604020202020204" pitchFamily="34" charset="0"/>
              </a:rPr>
              <a:t>Cardiovascular Disease Ontology</a:t>
            </a:r>
          </a:p>
          <a:p>
            <a:pPr fontAlgn="base">
              <a:spcBef>
                <a:spcPct val="0"/>
              </a:spcBef>
              <a:spcAft>
                <a:spcPct val="0"/>
              </a:spcAft>
              <a:defRPr/>
            </a:pPr>
            <a:r>
              <a:rPr lang="en-US" sz="2000" dirty="0">
                <a:solidFill>
                  <a:prstClr val="black"/>
                </a:solidFill>
                <a:cs typeface="Arial" panose="020B0604020202020204" pitchFamily="34" charset="0"/>
              </a:rPr>
              <a:t>Genetic Disease Ontology</a:t>
            </a:r>
          </a:p>
          <a:p>
            <a:pPr fontAlgn="base">
              <a:spcBef>
                <a:spcPct val="0"/>
              </a:spcBef>
              <a:spcAft>
                <a:spcPct val="0"/>
              </a:spcAft>
              <a:defRPr/>
            </a:pPr>
            <a:r>
              <a:rPr lang="en-US" sz="2000" dirty="0">
                <a:solidFill>
                  <a:prstClr val="black"/>
                </a:solidFill>
                <a:cs typeface="Arial" panose="020B0604020202020204" pitchFamily="34" charset="0"/>
              </a:rPr>
              <a:t>Cancer Disease Ontology</a:t>
            </a:r>
          </a:p>
          <a:p>
            <a:pPr fontAlgn="base">
              <a:spcBef>
                <a:spcPct val="0"/>
              </a:spcBef>
              <a:spcAft>
                <a:spcPct val="0"/>
              </a:spcAft>
              <a:defRPr/>
            </a:pPr>
            <a:r>
              <a:rPr lang="en-US" sz="2000" dirty="0">
                <a:solidFill>
                  <a:prstClr val="black"/>
                </a:solidFill>
                <a:cs typeface="Arial" panose="020B0604020202020204" pitchFamily="34" charset="0"/>
              </a:rPr>
              <a:t>Genetic Disease Ontology</a:t>
            </a:r>
          </a:p>
          <a:p>
            <a:pPr fontAlgn="base">
              <a:spcBef>
                <a:spcPct val="0"/>
              </a:spcBef>
              <a:spcAft>
                <a:spcPct val="0"/>
              </a:spcAft>
              <a:defRPr/>
            </a:pPr>
            <a:r>
              <a:rPr lang="en-US" sz="2000" dirty="0">
                <a:solidFill>
                  <a:prstClr val="black"/>
                </a:solidFill>
                <a:cs typeface="Arial" panose="020B0604020202020204" pitchFamily="34" charset="0"/>
              </a:rPr>
              <a:t>Immune Disease Ontology</a:t>
            </a:r>
          </a:p>
          <a:p>
            <a:pPr fontAlgn="base">
              <a:spcBef>
                <a:spcPct val="0"/>
              </a:spcBef>
              <a:spcAft>
                <a:spcPct val="0"/>
              </a:spcAft>
              <a:defRPr/>
            </a:pPr>
            <a:r>
              <a:rPr lang="en-US" sz="2000" dirty="0">
                <a:solidFill>
                  <a:prstClr val="black"/>
                </a:solidFill>
                <a:cs typeface="Arial" panose="020B0604020202020204" pitchFamily="34" charset="0"/>
              </a:rPr>
              <a:t>Environmental Disease Ontology</a:t>
            </a:r>
          </a:p>
          <a:p>
            <a:pPr fontAlgn="base">
              <a:spcBef>
                <a:spcPct val="0"/>
              </a:spcBef>
              <a:spcAft>
                <a:spcPct val="0"/>
              </a:spcAft>
              <a:defRPr/>
            </a:pPr>
            <a:r>
              <a:rPr lang="en-US" sz="2000" dirty="0">
                <a:solidFill>
                  <a:prstClr val="black"/>
                </a:solidFill>
                <a:cs typeface="Arial" panose="020B0604020202020204" pitchFamily="34" charset="0"/>
              </a:rPr>
              <a:t>Oral Disease Ontology</a:t>
            </a:r>
          </a:p>
          <a:p>
            <a:pPr fontAlgn="base">
              <a:spcBef>
                <a:spcPct val="0"/>
              </a:spcBef>
              <a:spcAft>
                <a:spcPct val="0"/>
              </a:spcAft>
              <a:defRPr/>
            </a:pPr>
            <a:r>
              <a:rPr lang="en-US" sz="2400" b="1" dirty="0">
                <a:solidFill>
                  <a:prstClr val="black"/>
                </a:solidFill>
                <a:cs typeface="Arial" panose="020B0604020202020204" pitchFamily="34" charset="0"/>
              </a:rPr>
              <a:t>Infectious Disease Ontology</a:t>
            </a:r>
            <a:endParaRPr lang="en-US" dirty="0">
              <a:solidFill>
                <a:prstClr val="black"/>
              </a:solidFill>
              <a:cs typeface="Arial" panose="020B0604020202020204" pitchFamily="34" charset="0"/>
            </a:endParaRPr>
          </a:p>
          <a:p>
            <a:pPr fontAlgn="base">
              <a:spcBef>
                <a:spcPct val="0"/>
              </a:spcBef>
              <a:spcAft>
                <a:spcPct val="0"/>
              </a:spcAft>
              <a:defRPr/>
            </a:pPr>
            <a:endParaRPr lang="en-US" sz="2400" b="1" dirty="0">
              <a:solidFill>
                <a:prstClr val="black"/>
              </a:solidFill>
              <a:cs typeface="Arial" panose="020B0604020202020204" pitchFamily="34" charset="0"/>
            </a:endParaRPr>
          </a:p>
        </p:txBody>
      </p:sp>
      <p:sp>
        <p:nvSpPr>
          <p:cNvPr id="8" name="Trapezoid 7"/>
          <p:cNvSpPr/>
          <p:nvPr/>
        </p:nvSpPr>
        <p:spPr>
          <a:xfrm>
            <a:off x="5334000" y="4724400"/>
            <a:ext cx="5105400" cy="2209800"/>
          </a:xfrm>
          <a:prstGeom prst="trapezoid">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4616" name="TextBox 8"/>
          <p:cNvSpPr txBox="1">
            <a:spLocks noChangeArrowheads="1"/>
          </p:cNvSpPr>
          <p:nvPr/>
        </p:nvSpPr>
        <p:spPr bwMode="auto">
          <a:xfrm>
            <a:off x="5715000" y="4724401"/>
            <a:ext cx="43894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1800">
                <a:solidFill>
                  <a:srgbClr val="000000"/>
                </a:solidFill>
                <a:cs typeface="Arial" panose="020B0604020202020204" pitchFamily="34" charset="0"/>
              </a:rPr>
              <a:t>  IDO Staph Aureus</a:t>
            </a:r>
          </a:p>
          <a:p>
            <a:pPr fontAlgn="base">
              <a:spcBef>
                <a:spcPct val="0"/>
              </a:spcBef>
              <a:spcAft>
                <a:spcPct val="0"/>
              </a:spcAft>
              <a:buFontTx/>
              <a:buNone/>
            </a:pPr>
            <a:r>
              <a:rPr lang="en-US" altLang="en-US" sz="1800">
                <a:solidFill>
                  <a:srgbClr val="000000"/>
                </a:solidFill>
                <a:cs typeface="Arial" panose="020B0604020202020204" pitchFamily="34" charset="0"/>
              </a:rPr>
              <a:t>      IDO MRSA</a:t>
            </a:r>
          </a:p>
          <a:p>
            <a:pPr fontAlgn="base">
              <a:spcBef>
                <a:spcPct val="0"/>
              </a:spcBef>
              <a:spcAft>
                <a:spcPct val="0"/>
              </a:spcAft>
              <a:buFontTx/>
              <a:buNone/>
            </a:pPr>
            <a:r>
              <a:rPr lang="en-US" altLang="en-US" sz="1800">
                <a:solidFill>
                  <a:srgbClr val="000000"/>
                </a:solidFill>
                <a:cs typeface="Arial" panose="020B0604020202020204" pitchFamily="34" charset="0"/>
              </a:rPr>
              <a:t>          IDO Australian MRSA</a:t>
            </a:r>
          </a:p>
          <a:p>
            <a:pPr fontAlgn="base">
              <a:spcBef>
                <a:spcPct val="0"/>
              </a:spcBef>
              <a:spcAft>
                <a:spcPct val="0"/>
              </a:spcAft>
              <a:buFontTx/>
              <a:buNone/>
            </a:pPr>
            <a:r>
              <a:rPr lang="en-US" altLang="en-US" sz="1800">
                <a:solidFill>
                  <a:srgbClr val="000000"/>
                </a:solidFill>
                <a:cs typeface="Arial" panose="020B0604020202020204" pitchFamily="34" charset="0"/>
              </a:rPr>
              <a:t>                 IDO Australian Hospital MRSA</a:t>
            </a:r>
          </a:p>
          <a:p>
            <a:pPr fontAlgn="base">
              <a:spcBef>
                <a:spcPct val="0"/>
              </a:spcBef>
              <a:spcAft>
                <a:spcPct val="0"/>
              </a:spcAft>
              <a:buFontTx/>
              <a:buNone/>
            </a:pPr>
            <a:r>
              <a:rPr lang="en-US" altLang="en-US" sz="1800">
                <a:solidFill>
                  <a:srgbClr val="000000"/>
                </a:solidFill>
                <a:cs typeface="Arial" panose="020B0604020202020204" pitchFamily="34" charset="0"/>
              </a:rPr>
              <a:t>   	…</a:t>
            </a:r>
          </a:p>
        </p:txBody>
      </p:sp>
    </p:spTree>
    <p:extLst>
      <p:ext uri="{BB962C8B-B14F-4D97-AF65-F5344CB8AC3E}">
        <p14:creationId xmlns:p14="http://schemas.microsoft.com/office/powerpoint/2010/main" val="3223365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6881" b="35261"/>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381000"/>
            <a:ext cx="8229600" cy="792162"/>
          </a:xfrm>
        </p:spPr>
        <p:txBody>
          <a:bodyPr/>
          <a:lstStyle/>
          <a:p>
            <a:r>
              <a:rPr lang="en-GB" dirty="0" err="1">
                <a:solidFill>
                  <a:srgbClr val="FFC000"/>
                </a:solidFill>
              </a:rPr>
              <a:t>e·mo·tion</a:t>
            </a:r>
            <a:endParaRPr lang="en-GB" dirty="0">
              <a:solidFill>
                <a:srgbClr val="FFC000"/>
              </a:solidFill>
            </a:endParaRPr>
          </a:p>
        </p:txBody>
      </p:sp>
      <p:sp>
        <p:nvSpPr>
          <p:cNvPr id="3" name="Content Placeholder 2"/>
          <p:cNvSpPr>
            <a:spLocks noGrp="1"/>
          </p:cNvSpPr>
          <p:nvPr>
            <p:ph idx="1"/>
          </p:nvPr>
        </p:nvSpPr>
        <p:spPr>
          <a:xfrm>
            <a:off x="1828800" y="1066800"/>
            <a:ext cx="8839200" cy="5334000"/>
          </a:xfrm>
        </p:spPr>
        <p:txBody>
          <a:bodyPr>
            <a:normAutofit/>
          </a:bodyPr>
          <a:lstStyle/>
          <a:p>
            <a:pPr>
              <a:buNone/>
            </a:pPr>
            <a:endParaRPr lang="en-GB" dirty="0">
              <a:solidFill>
                <a:schemeClr val="accent4">
                  <a:lumMod val="20000"/>
                  <a:lumOff val="80000"/>
                </a:schemeClr>
              </a:solidFill>
            </a:endParaRPr>
          </a:p>
          <a:p>
            <a:pPr>
              <a:buNone/>
            </a:pPr>
            <a:endParaRPr lang="en-GB" dirty="0" smtClean="0">
              <a:solidFill>
                <a:schemeClr val="accent4">
                  <a:lumMod val="20000"/>
                  <a:lumOff val="80000"/>
                </a:schemeClr>
              </a:solidFill>
            </a:endParaRPr>
          </a:p>
          <a:p>
            <a:pPr>
              <a:buNone/>
            </a:pPr>
            <a:r>
              <a:rPr lang="en-GB" dirty="0">
                <a:solidFill>
                  <a:schemeClr val="accent4">
                    <a:lumMod val="20000"/>
                    <a:lumOff val="80000"/>
                  </a:schemeClr>
                </a:solidFill>
              </a:rPr>
              <a:t>a</a:t>
            </a:r>
            <a:r>
              <a:rPr lang="en-GB" dirty="0" smtClean="0">
                <a:solidFill>
                  <a:schemeClr val="accent4">
                    <a:lumMod val="20000"/>
                    <a:lumOff val="80000"/>
                  </a:schemeClr>
                </a:solidFill>
              </a:rPr>
              <a:t>n</a:t>
            </a:r>
            <a:r>
              <a:rPr lang="en-GB" b="1" dirty="0" smtClean="0">
                <a:solidFill>
                  <a:schemeClr val="accent4">
                    <a:lumMod val="20000"/>
                    <a:lumOff val="80000"/>
                  </a:schemeClr>
                </a:solidFill>
              </a:rPr>
              <a:t> intense </a:t>
            </a:r>
            <a:r>
              <a:rPr lang="en-GB" dirty="0" smtClean="0">
                <a:solidFill>
                  <a:schemeClr val="accent4">
                    <a:lumMod val="20000"/>
                    <a:lumOff val="80000"/>
                  </a:schemeClr>
                </a:solidFill>
              </a:rPr>
              <a:t>mental state</a:t>
            </a:r>
          </a:p>
          <a:p>
            <a:pPr>
              <a:buNone/>
            </a:pPr>
            <a:endParaRPr lang="en-GB" dirty="0" smtClean="0">
              <a:solidFill>
                <a:schemeClr val="accent4">
                  <a:lumMod val="20000"/>
                  <a:lumOff val="80000"/>
                </a:schemeClr>
              </a:solidFill>
            </a:endParaRPr>
          </a:p>
          <a:p>
            <a:pPr>
              <a:buNone/>
            </a:pPr>
            <a:r>
              <a:rPr lang="en-GB" dirty="0" smtClean="0">
                <a:solidFill>
                  <a:schemeClr val="accent4">
                    <a:lumMod val="20000"/>
                    <a:lumOff val="80000"/>
                  </a:schemeClr>
                </a:solidFill>
              </a:rPr>
              <a:t>						a</a:t>
            </a:r>
            <a:r>
              <a:rPr lang="en-GB" b="1" dirty="0" smtClean="0">
                <a:solidFill>
                  <a:schemeClr val="accent4">
                    <a:lumMod val="20000"/>
                    <a:lumOff val="80000"/>
                  </a:schemeClr>
                </a:solidFill>
              </a:rPr>
              <a:t> </a:t>
            </a:r>
            <a:r>
              <a:rPr lang="en-GB" dirty="0" smtClean="0">
                <a:solidFill>
                  <a:schemeClr val="accent4">
                    <a:lumMod val="20000"/>
                    <a:lumOff val="80000"/>
                  </a:schemeClr>
                </a:solidFill>
              </a:rPr>
              <a:t>strong</a:t>
            </a:r>
            <a:r>
              <a:rPr lang="en-GB" b="1" dirty="0" smtClean="0">
                <a:solidFill>
                  <a:schemeClr val="accent4">
                    <a:lumMod val="20000"/>
                    <a:lumOff val="80000"/>
                  </a:schemeClr>
                </a:solidFill>
              </a:rPr>
              <a:t> feeling</a:t>
            </a:r>
          </a:p>
          <a:p>
            <a:pPr>
              <a:buNone/>
            </a:pPr>
            <a:endParaRPr lang="en-GB" b="1" dirty="0">
              <a:solidFill>
                <a:schemeClr val="accent4">
                  <a:lumMod val="20000"/>
                  <a:lumOff val="80000"/>
                </a:schemeClr>
              </a:solidFill>
            </a:endParaRPr>
          </a:p>
          <a:p>
            <a:pPr>
              <a:buNone/>
            </a:pPr>
            <a:r>
              <a:rPr lang="en-GB" dirty="0">
                <a:solidFill>
                  <a:schemeClr val="accent4">
                    <a:lumMod val="20000"/>
                    <a:lumOff val="80000"/>
                  </a:schemeClr>
                </a:solidFill>
              </a:rPr>
              <a:t>a (physical) </a:t>
            </a:r>
            <a:r>
              <a:rPr lang="en-GB" b="1" dirty="0">
                <a:solidFill>
                  <a:schemeClr val="accent4">
                    <a:lumMod val="20000"/>
                    <a:lumOff val="80000"/>
                  </a:schemeClr>
                </a:solidFill>
              </a:rPr>
              <a:t>moving</a:t>
            </a:r>
            <a:r>
              <a:rPr lang="en-GB" dirty="0">
                <a:solidFill>
                  <a:schemeClr val="accent4">
                    <a:lumMod val="20000"/>
                    <a:lumOff val="80000"/>
                  </a:schemeClr>
                </a:solidFill>
              </a:rPr>
              <a:t>, </a:t>
            </a:r>
            <a:r>
              <a:rPr lang="en-GB" b="1" dirty="0">
                <a:solidFill>
                  <a:schemeClr val="accent4">
                    <a:lumMod val="20000"/>
                    <a:lumOff val="80000"/>
                  </a:schemeClr>
                </a:solidFill>
              </a:rPr>
              <a:t>stirring</a:t>
            </a:r>
            <a:r>
              <a:rPr lang="en-GB" dirty="0">
                <a:solidFill>
                  <a:schemeClr val="accent4">
                    <a:lumMod val="20000"/>
                    <a:lumOff val="80000"/>
                  </a:schemeClr>
                </a:solidFill>
              </a:rPr>
              <a:t>, </a:t>
            </a:r>
            <a:r>
              <a:rPr lang="en-GB" dirty="0" smtClean="0">
                <a:solidFill>
                  <a:schemeClr val="accent4">
                    <a:lumMod val="20000"/>
                    <a:lumOff val="80000"/>
                  </a:schemeClr>
                </a:solidFill>
              </a:rPr>
              <a:t>agitation</a:t>
            </a:r>
          </a:p>
          <a:p>
            <a:pPr>
              <a:buNone/>
            </a:pPr>
            <a:endParaRPr lang="en-GB" b="1" dirty="0">
              <a:solidFill>
                <a:schemeClr val="accent4">
                  <a:lumMod val="20000"/>
                  <a:lumOff val="80000"/>
                </a:schemeClr>
              </a:solidFill>
            </a:endParaRPr>
          </a:p>
          <a:p>
            <a:pPr>
              <a:buNone/>
            </a:pPr>
            <a:r>
              <a:rPr lang="en-GB" b="1" dirty="0" smtClean="0">
                <a:solidFill>
                  <a:schemeClr val="accent4">
                    <a:lumMod val="20000"/>
                    <a:lumOff val="80000"/>
                  </a:schemeClr>
                </a:solidFill>
              </a:rPr>
              <a:t>			</a:t>
            </a:r>
            <a:r>
              <a:rPr lang="en-GB" dirty="0">
                <a:solidFill>
                  <a:schemeClr val="accent4">
                    <a:lumMod val="20000"/>
                    <a:lumOff val="80000"/>
                  </a:schemeClr>
                </a:solidFill>
              </a:rPr>
              <a:t> </a:t>
            </a:r>
            <a:r>
              <a:rPr lang="en-GB" dirty="0" smtClean="0">
                <a:solidFill>
                  <a:schemeClr val="accent4">
                    <a:lumMod val="20000"/>
                    <a:lumOff val="80000"/>
                  </a:schemeClr>
                </a:solidFill>
              </a:rPr>
              <a:t>			</a:t>
            </a:r>
            <a:r>
              <a:rPr lang="en-GB" dirty="0">
                <a:solidFill>
                  <a:schemeClr val="accent4">
                    <a:lumMod val="20000"/>
                    <a:lumOff val="80000"/>
                  </a:schemeClr>
                </a:solidFill>
              </a:rPr>
              <a:t>an affective state</a:t>
            </a:r>
            <a:endParaRPr lang="en-GB" b="1" dirty="0" smtClean="0">
              <a:solidFill>
                <a:schemeClr val="accent4">
                  <a:lumMod val="20000"/>
                  <a:lumOff val="80000"/>
                </a:schemeClr>
              </a:solidFill>
            </a:endParaRPr>
          </a:p>
          <a:p>
            <a:pPr>
              <a:buNone/>
            </a:pPr>
            <a:endParaRPr lang="en-GB" b="1" dirty="0">
              <a:solidFill>
                <a:schemeClr val="accent4">
                  <a:lumMod val="20000"/>
                  <a:lumOff val="80000"/>
                </a:schemeClr>
              </a:solidFill>
            </a:endParaRPr>
          </a:p>
          <a:p>
            <a:pPr>
              <a:buNone/>
            </a:pPr>
            <a:endParaRPr lang="en-GB" b="1" dirty="0">
              <a:solidFill>
                <a:schemeClr val="accent4">
                  <a:lumMod val="20000"/>
                  <a:lumOff val="8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31</a:t>
            </a:fld>
            <a:endParaRPr lang="en-US" dirty="0">
              <a:solidFill>
                <a:srgbClr val="C0504D"/>
              </a:solidFill>
            </a:endParaRPr>
          </a:p>
        </p:txBody>
      </p:sp>
    </p:spTree>
    <p:extLst>
      <p:ext uri="{BB962C8B-B14F-4D97-AF65-F5344CB8AC3E}">
        <p14:creationId xmlns:p14="http://schemas.microsoft.com/office/powerpoint/2010/main" val="1858752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63C296-7381-4DD1-A047-AA9E31BA2749}" type="datetime2">
              <a:rPr lang="en-US" smtClean="0">
                <a:solidFill>
                  <a:prstClr val="black">
                    <a:tint val="75000"/>
                  </a:prstClr>
                </a:solidFill>
              </a:rPr>
              <a:pPr/>
              <a:t>Saturday, April 08, 2017</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dirty="0">
              <a:solidFill>
                <a:prstClr val="black">
                  <a:tint val="75000"/>
                </a:prstClr>
              </a:solidFill>
            </a:endParaRPr>
          </a:p>
        </p:txBody>
      </p:sp>
      <p:sp>
        <p:nvSpPr>
          <p:cNvPr id="9" name="Rounded Rectangle 8"/>
          <p:cNvSpPr/>
          <p:nvPr/>
        </p:nvSpPr>
        <p:spPr>
          <a:xfrm>
            <a:off x="2771775" y="2541587"/>
            <a:ext cx="30480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solidFill>
                  <a:prstClr val="black"/>
                </a:solidFill>
              </a:rPr>
              <a:t>Clinical observations</a:t>
            </a:r>
          </a:p>
        </p:txBody>
      </p:sp>
      <p:sp>
        <p:nvSpPr>
          <p:cNvPr id="10" name="Rounded Rectangle 9"/>
          <p:cNvSpPr/>
          <p:nvPr/>
        </p:nvSpPr>
        <p:spPr>
          <a:xfrm>
            <a:off x="1885950" y="4866482"/>
            <a:ext cx="19812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solidFill>
                  <a:prstClr val="black"/>
                </a:solidFill>
              </a:rPr>
              <a:t>Self-reports</a:t>
            </a:r>
          </a:p>
        </p:txBody>
      </p:sp>
      <p:sp>
        <p:nvSpPr>
          <p:cNvPr id="11" name="Rounded Rectangle 10"/>
          <p:cNvSpPr/>
          <p:nvPr/>
        </p:nvSpPr>
        <p:spPr>
          <a:xfrm>
            <a:off x="2486027" y="1381125"/>
            <a:ext cx="30480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solidFill>
                  <a:prstClr val="black"/>
                </a:solidFill>
              </a:rPr>
              <a:t>Neuroimaging</a:t>
            </a:r>
          </a:p>
        </p:txBody>
      </p:sp>
      <p:sp>
        <p:nvSpPr>
          <p:cNvPr id="12" name="Rounded Rectangle 11"/>
          <p:cNvSpPr/>
          <p:nvPr/>
        </p:nvSpPr>
        <p:spPr>
          <a:xfrm>
            <a:off x="6102926" y="1368426"/>
            <a:ext cx="30480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solidFill>
                  <a:prstClr val="black"/>
                </a:solidFill>
              </a:rPr>
              <a:t>Physiological monitoring</a:t>
            </a:r>
          </a:p>
        </p:txBody>
      </p:sp>
      <p:sp>
        <p:nvSpPr>
          <p:cNvPr id="13" name="Rounded Rectangle 12"/>
          <p:cNvSpPr/>
          <p:nvPr/>
        </p:nvSpPr>
        <p:spPr>
          <a:xfrm>
            <a:off x="4295775" y="4847432"/>
            <a:ext cx="25908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solidFill>
                  <a:prstClr val="black"/>
                </a:solidFill>
              </a:rPr>
              <a:t>Questionnaires</a:t>
            </a:r>
          </a:p>
        </p:txBody>
      </p:sp>
      <p:sp>
        <p:nvSpPr>
          <p:cNvPr id="14" name="Title 1"/>
          <p:cNvSpPr txBox="1">
            <a:spLocks/>
          </p:cNvSpPr>
          <p:nvPr/>
        </p:nvSpPr>
        <p:spPr>
          <a:xfrm>
            <a:off x="2133600" y="198438"/>
            <a:ext cx="8229600" cy="792162"/>
          </a:xfrm>
          <a:prstGeom prst="rect">
            <a:avLst/>
          </a:prstGeom>
        </p:spPr>
        <p:txBody>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r>
              <a:rPr lang="en-GB" dirty="0">
                <a:solidFill>
                  <a:srgbClr val="C0504D"/>
                </a:solidFill>
              </a:rPr>
              <a:t>Many different types of data</a:t>
            </a:r>
          </a:p>
        </p:txBody>
      </p:sp>
      <p:sp>
        <p:nvSpPr>
          <p:cNvPr id="15" name="Rounded Rectangle 14"/>
          <p:cNvSpPr/>
          <p:nvPr/>
        </p:nvSpPr>
        <p:spPr>
          <a:xfrm>
            <a:off x="6713104" y="3680618"/>
            <a:ext cx="2660073"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err="1">
                <a:solidFill>
                  <a:prstClr val="black"/>
                </a:solidFill>
              </a:rPr>
              <a:t>Behavioral</a:t>
            </a:r>
            <a:r>
              <a:rPr lang="en-GB" sz="2400" dirty="0">
                <a:solidFill>
                  <a:prstClr val="black"/>
                </a:solidFill>
              </a:rPr>
              <a:t> </a:t>
            </a:r>
          </a:p>
          <a:p>
            <a:pPr algn="ctr"/>
            <a:r>
              <a:rPr lang="en-GB" sz="2400" dirty="0">
                <a:solidFill>
                  <a:prstClr val="black"/>
                </a:solidFill>
              </a:rPr>
              <a:t>monitoring</a:t>
            </a:r>
          </a:p>
        </p:txBody>
      </p:sp>
      <p:sp>
        <p:nvSpPr>
          <p:cNvPr id="16" name="Rounded Rectangle 15"/>
          <p:cNvSpPr/>
          <p:nvPr/>
        </p:nvSpPr>
        <p:spPr>
          <a:xfrm>
            <a:off x="7315200" y="4847432"/>
            <a:ext cx="30480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smtClean="0">
                <a:solidFill>
                  <a:prstClr val="black"/>
                </a:solidFill>
              </a:rPr>
              <a:t>Shakespeare &amp; Co.</a:t>
            </a:r>
            <a:endParaRPr lang="en-GB" sz="2400" dirty="0">
              <a:solidFill>
                <a:prstClr val="black"/>
              </a:solidFill>
            </a:endParaRPr>
          </a:p>
        </p:txBody>
      </p:sp>
      <p:sp>
        <p:nvSpPr>
          <p:cNvPr id="17" name="Rounded Rectangle 16"/>
          <p:cNvSpPr/>
          <p:nvPr/>
        </p:nvSpPr>
        <p:spPr>
          <a:xfrm>
            <a:off x="2238375" y="3680618"/>
            <a:ext cx="30480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smtClean="0">
                <a:solidFill>
                  <a:prstClr val="black"/>
                </a:solidFill>
              </a:rPr>
              <a:t>Developmental studies</a:t>
            </a:r>
            <a:endParaRPr lang="en-GB" sz="2400" dirty="0">
              <a:solidFill>
                <a:prstClr val="black"/>
              </a:solidFill>
            </a:endParaRPr>
          </a:p>
        </p:txBody>
      </p:sp>
      <p:sp>
        <p:nvSpPr>
          <p:cNvPr id="18" name="Rounded Rectangle 17"/>
          <p:cNvSpPr/>
          <p:nvPr/>
        </p:nvSpPr>
        <p:spPr>
          <a:xfrm>
            <a:off x="6337300" y="2563816"/>
            <a:ext cx="30480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smtClean="0">
                <a:solidFill>
                  <a:prstClr val="black"/>
                </a:solidFill>
              </a:rPr>
              <a:t>Pharmaceutical Studies</a:t>
            </a:r>
            <a:endParaRPr lang="en-GB" sz="2400" dirty="0">
              <a:solidFill>
                <a:prstClr val="black"/>
              </a:solidFill>
            </a:endParaRPr>
          </a:p>
        </p:txBody>
      </p:sp>
    </p:spTree>
    <p:extLst>
      <p:ext uri="{BB962C8B-B14F-4D97-AF65-F5344CB8AC3E}">
        <p14:creationId xmlns:p14="http://schemas.microsoft.com/office/powerpoint/2010/main" val="2401138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792162"/>
          </a:xfrm>
        </p:spPr>
        <p:txBody>
          <a:bodyPr>
            <a:normAutofit fontScale="90000"/>
          </a:bodyPr>
          <a:lstStyle/>
          <a:p>
            <a:r>
              <a:rPr lang="en-GB" dirty="0" smtClean="0"/>
              <a:t/>
            </a:r>
            <a:br>
              <a:rPr lang="en-GB" dirty="0" smtClean="0"/>
            </a:br>
            <a:r>
              <a:rPr lang="en-GB" dirty="0" err="1" smtClean="0"/>
              <a:t>Ongoing</a:t>
            </a:r>
            <a:r>
              <a:rPr lang="en-GB" dirty="0" smtClean="0"/>
              <a:t> work using the Emotion Ontology</a:t>
            </a:r>
            <a:br>
              <a:rPr lang="en-GB" dirty="0" smtClean="0"/>
            </a:br>
            <a:r>
              <a:rPr lang="en-GB" dirty="0"/>
              <a:t/>
            </a:r>
            <a:br>
              <a:rPr lang="en-GB" dirty="0"/>
            </a:br>
            <a:r>
              <a:rPr lang="en-GB" dirty="0" smtClean="0"/>
              <a:t>Emotional responses in model organisms (mouse, zebrafish …)</a:t>
            </a:r>
            <a:endParaRPr lang="en-GB" dirty="0"/>
          </a:p>
        </p:txBody>
      </p:sp>
      <p:sp>
        <p:nvSpPr>
          <p:cNvPr id="3" name="Content Placeholder 2"/>
          <p:cNvSpPr>
            <a:spLocks noGrp="1"/>
          </p:cNvSpPr>
          <p:nvPr>
            <p:ph idx="1"/>
          </p:nvPr>
        </p:nvSpPr>
        <p:spPr>
          <a:xfrm>
            <a:off x="1981200" y="3505200"/>
            <a:ext cx="8229600" cy="914400"/>
          </a:xfrm>
        </p:spPr>
        <p:txBody>
          <a:bodyPr>
            <a:noAutofit/>
          </a:bodyPr>
          <a:lstStyle/>
          <a:p>
            <a:pPr algn="ctr">
              <a:buNone/>
            </a:pPr>
            <a:r>
              <a:rPr lang="en-GB" sz="2800" dirty="0"/>
              <a:t>Department of Genetics, Cambridge; </a:t>
            </a:r>
            <a:r>
              <a:rPr lang="en-GB" sz="2800" dirty="0">
                <a:solidFill>
                  <a:prstClr val="black"/>
                </a:solidFill>
              </a:rPr>
              <a:t>European Bioinformatics Institute</a:t>
            </a:r>
            <a:endParaRPr lang="en-US" sz="2800" dirty="0">
              <a:solidFill>
                <a:prstClr val="black"/>
              </a:solidFill>
            </a:endParaRPr>
          </a:p>
          <a:p>
            <a:pPr>
              <a:buNone/>
            </a:pPr>
            <a:endParaRPr lang="en-GB" sz="2800"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33</a:t>
            </a:fld>
            <a:endParaRPr lang="en-US" dirty="0">
              <a:solidFill>
                <a:srgbClr val="C0504D"/>
              </a:solidFill>
            </a:endParaRPr>
          </a:p>
        </p:txBody>
      </p:sp>
      <p:sp>
        <p:nvSpPr>
          <p:cNvPr id="6" name="Content Placeholder 2"/>
          <p:cNvSpPr txBox="1">
            <a:spLocks/>
          </p:cNvSpPr>
          <p:nvPr/>
        </p:nvSpPr>
        <p:spPr>
          <a:xfrm>
            <a:off x="1295400" y="5352402"/>
            <a:ext cx="82296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GB" dirty="0">
              <a:solidFill>
                <a:prstClr val="black"/>
              </a:solidFill>
            </a:endParaRPr>
          </a:p>
        </p:txBody>
      </p:sp>
    </p:spTree>
    <p:extLst>
      <p:ext uri="{BB962C8B-B14F-4D97-AF65-F5344CB8AC3E}">
        <p14:creationId xmlns:p14="http://schemas.microsoft.com/office/powerpoint/2010/main" val="91405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34</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smtClean="0">
                <a:solidFill>
                  <a:srgbClr val="C0504D">
                    <a:lumMod val="75000"/>
                  </a:srgbClr>
                </a:solidFill>
              </a:rPr>
              <a:t>The Emotion Ontology </a:t>
            </a:r>
            <a:endParaRPr lang="en-US" dirty="0">
              <a:solidFill>
                <a:srgbClr val="C0504D">
                  <a:lumMod val="75000"/>
                </a:srgbClr>
              </a:solidFill>
            </a:endParaRPr>
          </a:p>
        </p:txBody>
      </p:sp>
      <p:pic>
        <p:nvPicPr>
          <p:cNvPr id="7" name="Content Placeholder 6"/>
          <p:cNvPicPr>
            <a:picLocks noGrp="1" noChangeAspect="1"/>
          </p:cNvPicPr>
          <p:nvPr>
            <p:ph idx="1"/>
          </p:nvPr>
        </p:nvPicPr>
        <p:blipFill rotWithShape="1">
          <a:blip r:embed="rId2"/>
          <a:srcRect l="-2072" t="16252" r="36422" b="7161"/>
          <a:stretch/>
        </p:blipFill>
        <p:spPr>
          <a:xfrm>
            <a:off x="741056" y="0"/>
            <a:ext cx="10450622" cy="6858000"/>
          </a:xfrm>
          <a:prstGeom prst="rect">
            <a:avLst/>
          </a:prstGeom>
        </p:spPr>
      </p:pic>
    </p:spTree>
    <p:extLst>
      <p:ext uri="{BB962C8B-B14F-4D97-AF65-F5344CB8AC3E}">
        <p14:creationId xmlns:p14="http://schemas.microsoft.com/office/powerpoint/2010/main" val="454129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35</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smtClean="0">
                <a:solidFill>
                  <a:srgbClr val="C0504D">
                    <a:lumMod val="75000"/>
                  </a:srgbClr>
                </a:solidFill>
              </a:rPr>
              <a:t>The Emotion Ontology </a:t>
            </a:r>
            <a:endParaRPr lang="en-US" dirty="0">
              <a:solidFill>
                <a:srgbClr val="C0504D">
                  <a:lumMod val="75000"/>
                </a:srgbClr>
              </a:solidFill>
            </a:endParaRPr>
          </a:p>
        </p:txBody>
      </p:sp>
      <p:pic>
        <p:nvPicPr>
          <p:cNvPr id="7" name="Picture 6"/>
          <p:cNvPicPr>
            <a:picLocks noChangeAspect="1"/>
          </p:cNvPicPr>
          <p:nvPr/>
        </p:nvPicPr>
        <p:blipFill rotWithShape="1">
          <a:blip r:embed="rId2"/>
          <a:srcRect l="3989" t="13809" r="36190" b="9682"/>
          <a:stretch/>
        </p:blipFill>
        <p:spPr>
          <a:xfrm>
            <a:off x="1164771" y="152400"/>
            <a:ext cx="9372600" cy="6742675"/>
          </a:xfrm>
          <a:prstGeom prst="rect">
            <a:avLst/>
          </a:prstGeom>
        </p:spPr>
      </p:pic>
    </p:spTree>
    <p:extLst>
      <p:ext uri="{BB962C8B-B14F-4D97-AF65-F5344CB8AC3E}">
        <p14:creationId xmlns:p14="http://schemas.microsoft.com/office/powerpoint/2010/main" val="1024031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229600" cy="792162"/>
          </a:xfrm>
        </p:spPr>
        <p:txBody>
          <a:bodyPr>
            <a:normAutofit fontScale="90000"/>
          </a:bodyPr>
          <a:lstStyle/>
          <a:p>
            <a:r>
              <a:rPr lang="en-GB" dirty="0" smtClean="0"/>
              <a:t>Cognitive Neuroscience of Emotions</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36</a:t>
            </a:fld>
            <a:endParaRPr lang="en-US" dirty="0">
              <a:solidFill>
                <a:srgbClr val="C0504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7292155"/>
              </p:ext>
            </p:extLst>
          </p:nvPr>
        </p:nvGraphicFramePr>
        <p:xfrm>
          <a:off x="360946" y="1219200"/>
          <a:ext cx="11538285" cy="5528402"/>
        </p:xfrm>
        <a:graphic>
          <a:graphicData uri="http://schemas.openxmlformats.org/drawingml/2006/table">
            <a:tbl>
              <a:tblPr firstRow="1" bandRow="1">
                <a:tableStyleId>{21E4AEA4-8DFA-4A89-87EB-49C32662AFE0}</a:tableStyleId>
              </a:tblPr>
              <a:tblGrid>
                <a:gridCol w="5254646">
                  <a:extLst>
                    <a:ext uri="{9D8B030D-6E8A-4147-A177-3AD203B41FA5}">
                      <a16:colId xmlns:a16="http://schemas.microsoft.com/office/drawing/2014/main" val="20000"/>
                    </a:ext>
                  </a:extLst>
                </a:gridCol>
                <a:gridCol w="6283639">
                  <a:extLst>
                    <a:ext uri="{9D8B030D-6E8A-4147-A177-3AD203B41FA5}">
                      <a16:colId xmlns:a16="http://schemas.microsoft.com/office/drawing/2014/main" val="20001"/>
                    </a:ext>
                  </a:extLst>
                </a:gridCol>
              </a:tblGrid>
              <a:tr h="672830">
                <a:tc>
                  <a:txBody>
                    <a:bodyPr/>
                    <a:lstStyle/>
                    <a:p>
                      <a:r>
                        <a:rPr lang="en-GB" sz="2800" dirty="0" smtClean="0"/>
                        <a:t>Task</a:t>
                      </a:r>
                      <a:endParaRPr lang="en-GB" sz="2800" dirty="0"/>
                    </a:p>
                  </a:txBody>
                  <a:tcPr/>
                </a:tc>
                <a:tc>
                  <a:txBody>
                    <a:bodyPr/>
                    <a:lstStyle/>
                    <a:p>
                      <a:r>
                        <a:rPr lang="en-GB" sz="2800" dirty="0" smtClean="0"/>
                        <a:t>Classification in Emotion</a:t>
                      </a:r>
                      <a:r>
                        <a:rPr lang="en-GB" sz="2800" baseline="0" dirty="0" smtClean="0"/>
                        <a:t> Ontology</a:t>
                      </a:r>
                      <a:endParaRPr lang="en-GB" sz="2800" dirty="0"/>
                    </a:p>
                  </a:txBody>
                  <a:tcPr/>
                </a:tc>
                <a:extLst>
                  <a:ext uri="{0D108BD9-81ED-4DB2-BD59-A6C34878D82A}">
                    <a16:rowId xmlns:a16="http://schemas.microsoft.com/office/drawing/2014/main" val="10000"/>
                  </a:ext>
                </a:extLst>
              </a:tr>
              <a:tr h="1161324">
                <a:tc>
                  <a:txBody>
                    <a:bodyPr/>
                    <a:lstStyle/>
                    <a:p>
                      <a:r>
                        <a:rPr lang="en-GB" sz="2800" dirty="0" smtClean="0"/>
                        <a:t>Recognition of gender in emotional facial expressions</a:t>
                      </a:r>
                      <a:endParaRPr lang="en-GB" sz="2800" dirty="0"/>
                    </a:p>
                  </a:txBody>
                  <a:tcPr/>
                </a:tc>
                <a:tc>
                  <a:txBody>
                    <a:bodyPr/>
                    <a:lstStyle/>
                    <a:p>
                      <a:r>
                        <a:rPr lang="en-GB" sz="2800" dirty="0" smtClean="0"/>
                        <a:t>Visual perception of emotional</a:t>
                      </a:r>
                      <a:r>
                        <a:rPr lang="en-GB" sz="2800" baseline="0" dirty="0" smtClean="0"/>
                        <a:t> facial expressions (</a:t>
                      </a:r>
                      <a:r>
                        <a:rPr lang="en-GB" sz="2800" baseline="0" dirty="0" err="1" smtClean="0"/>
                        <a:t>subClassOf</a:t>
                      </a:r>
                      <a:r>
                        <a:rPr lang="en-GB" sz="2800" baseline="0" dirty="0" smtClean="0"/>
                        <a:t> </a:t>
                      </a:r>
                      <a:r>
                        <a:rPr lang="en-GB" sz="2800" b="1" baseline="0" dirty="0" smtClean="0"/>
                        <a:t>perception</a:t>
                      </a:r>
                      <a:r>
                        <a:rPr lang="en-GB" sz="2800" baseline="0" dirty="0" smtClean="0"/>
                        <a:t>)</a:t>
                      </a:r>
                      <a:endParaRPr lang="en-GB" sz="2800" dirty="0"/>
                    </a:p>
                  </a:txBody>
                  <a:tcPr/>
                </a:tc>
                <a:extLst>
                  <a:ext uri="{0D108BD9-81ED-4DB2-BD59-A6C34878D82A}">
                    <a16:rowId xmlns:a16="http://schemas.microsoft.com/office/drawing/2014/main" val="10001"/>
                  </a:ext>
                </a:extLst>
              </a:tr>
              <a:tr h="1161324">
                <a:tc>
                  <a:txBody>
                    <a:bodyPr/>
                    <a:lstStyle/>
                    <a:p>
                      <a:r>
                        <a:rPr lang="en-GB" sz="2800" dirty="0" smtClean="0"/>
                        <a:t>Recall of</a:t>
                      </a:r>
                      <a:r>
                        <a:rPr lang="en-GB" sz="2800" baseline="0" dirty="0" smtClean="0"/>
                        <a:t> personal emotional memories with instructions to try to re-create feeling</a:t>
                      </a:r>
                      <a:endParaRPr lang="en-GB" sz="2800" dirty="0"/>
                    </a:p>
                  </a:txBody>
                  <a:tcPr/>
                </a:tc>
                <a:tc>
                  <a:txBody>
                    <a:bodyPr/>
                    <a:lstStyle/>
                    <a:p>
                      <a:r>
                        <a:rPr lang="en-GB" sz="2800" dirty="0" smtClean="0"/>
                        <a:t>Memory of</a:t>
                      </a:r>
                      <a:r>
                        <a:rPr lang="en-GB" sz="2800" baseline="0" dirty="0" smtClean="0"/>
                        <a:t> emotional episodes (</a:t>
                      </a:r>
                      <a:r>
                        <a:rPr lang="en-GB" sz="2800" baseline="0" dirty="0" err="1" smtClean="0"/>
                        <a:t>subClassOf</a:t>
                      </a:r>
                      <a:r>
                        <a:rPr lang="en-GB" sz="2800" baseline="0" dirty="0" smtClean="0"/>
                        <a:t> </a:t>
                      </a:r>
                      <a:r>
                        <a:rPr lang="en-GB" sz="2800" b="1" baseline="0" dirty="0" smtClean="0"/>
                        <a:t>memory</a:t>
                      </a:r>
                      <a:r>
                        <a:rPr lang="en-GB" sz="2800" baseline="0" dirty="0" smtClean="0"/>
                        <a:t>)</a:t>
                      </a:r>
                      <a:endParaRPr lang="en-GB" sz="2800" dirty="0"/>
                    </a:p>
                  </a:txBody>
                  <a:tcPr/>
                </a:tc>
                <a:extLst>
                  <a:ext uri="{0D108BD9-81ED-4DB2-BD59-A6C34878D82A}">
                    <a16:rowId xmlns:a16="http://schemas.microsoft.com/office/drawing/2014/main" val="10002"/>
                  </a:ext>
                </a:extLst>
              </a:tr>
              <a:tr h="1161324">
                <a:tc>
                  <a:txBody>
                    <a:bodyPr/>
                    <a:lstStyle/>
                    <a:p>
                      <a:r>
                        <a:rPr lang="en-GB" sz="2800" dirty="0" smtClean="0"/>
                        <a:t>Listening to emotional</a:t>
                      </a:r>
                      <a:r>
                        <a:rPr lang="en-GB" sz="2800" baseline="0" dirty="0" smtClean="0"/>
                        <a:t> sounds (e.g. grunts of disgust)</a:t>
                      </a:r>
                      <a:endParaRPr lang="en-GB" sz="2800" dirty="0"/>
                    </a:p>
                  </a:txBody>
                  <a:tcPr/>
                </a:tc>
                <a:tc>
                  <a:txBody>
                    <a:bodyPr/>
                    <a:lstStyle/>
                    <a:p>
                      <a:r>
                        <a:rPr lang="en-GB" sz="2800" dirty="0" smtClean="0"/>
                        <a:t>Auditory</a:t>
                      </a:r>
                      <a:r>
                        <a:rPr lang="en-GB" sz="2800" baseline="0" dirty="0" smtClean="0"/>
                        <a:t> perception of emotional stimuli (</a:t>
                      </a:r>
                      <a:r>
                        <a:rPr lang="en-GB" sz="2800" baseline="0" dirty="0" err="1" smtClean="0"/>
                        <a:t>subClassOf</a:t>
                      </a:r>
                      <a:r>
                        <a:rPr lang="en-GB" sz="2800" baseline="0" dirty="0" smtClean="0"/>
                        <a:t> </a:t>
                      </a:r>
                      <a:r>
                        <a:rPr lang="en-GB" sz="2800" b="1" baseline="0" dirty="0" smtClean="0"/>
                        <a:t>perception</a:t>
                      </a:r>
                      <a:r>
                        <a:rPr lang="en-GB" sz="2800" baseline="0" dirty="0" smtClean="0"/>
                        <a:t>)</a:t>
                      </a:r>
                      <a:endParaRPr lang="en-GB" sz="2800" dirty="0"/>
                    </a:p>
                  </a:txBody>
                  <a:tcPr/>
                </a:tc>
                <a:extLst>
                  <a:ext uri="{0D108BD9-81ED-4DB2-BD59-A6C34878D82A}">
                    <a16:rowId xmlns:a16="http://schemas.microsoft.com/office/drawing/2014/main" val="10003"/>
                  </a:ext>
                </a:extLst>
              </a:tr>
              <a:tr h="1161324">
                <a:tc>
                  <a:txBody>
                    <a:bodyPr/>
                    <a:lstStyle/>
                    <a:p>
                      <a:r>
                        <a:rPr lang="en-GB" sz="2800" dirty="0" smtClean="0"/>
                        <a:t>Viewing emotional film extracts</a:t>
                      </a:r>
                      <a:endParaRPr lang="en-GB" sz="2800" dirty="0"/>
                    </a:p>
                  </a:txBody>
                  <a:tcPr/>
                </a:tc>
                <a:tc>
                  <a:txBody>
                    <a:bodyPr/>
                    <a:lstStyle/>
                    <a:p>
                      <a:r>
                        <a:rPr lang="en-GB" sz="2800" dirty="0" smtClean="0"/>
                        <a:t>Visual and auditory</a:t>
                      </a:r>
                      <a:r>
                        <a:rPr lang="en-GB" sz="2800" baseline="0" dirty="0" smtClean="0"/>
                        <a:t> perception of emotional stimuli (</a:t>
                      </a:r>
                      <a:r>
                        <a:rPr lang="en-GB" sz="2800" baseline="0" dirty="0" err="1" smtClean="0"/>
                        <a:t>subClassOf</a:t>
                      </a:r>
                      <a:r>
                        <a:rPr lang="en-GB" sz="2800" baseline="0" dirty="0" smtClean="0"/>
                        <a:t> </a:t>
                      </a:r>
                      <a:r>
                        <a:rPr lang="en-GB" sz="2800" b="1" baseline="0" dirty="0" smtClean="0"/>
                        <a:t>perception</a:t>
                      </a:r>
                      <a:r>
                        <a:rPr lang="en-GB" sz="2800" baseline="0" dirty="0" smtClean="0"/>
                        <a:t>)</a:t>
                      </a:r>
                      <a:endParaRPr lang="en-GB" sz="2800" dirty="0"/>
                    </a:p>
                  </a:txBody>
                  <a:tcPr/>
                </a:tc>
                <a:extLst>
                  <a:ext uri="{0D108BD9-81ED-4DB2-BD59-A6C34878D82A}">
                    <a16:rowId xmlns:a16="http://schemas.microsoft.com/office/drawing/2014/main" val="10004"/>
                  </a:ext>
                </a:extLst>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7261" y="0"/>
            <a:ext cx="1123950" cy="137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940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37</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smtClean="0">
                <a:solidFill>
                  <a:srgbClr val="C0504D">
                    <a:lumMod val="75000"/>
                  </a:srgbClr>
                </a:solidFill>
              </a:rPr>
              <a:t>The Emotion Ontology </a:t>
            </a:r>
            <a:endParaRPr lang="en-US" dirty="0">
              <a:solidFill>
                <a:srgbClr val="C0504D">
                  <a:lumMod val="75000"/>
                </a:srgbClr>
              </a:solidFill>
            </a:endParaRPr>
          </a:p>
        </p:txBody>
      </p:sp>
      <p:pic>
        <p:nvPicPr>
          <p:cNvPr id="9" name="Picture 8"/>
          <p:cNvPicPr>
            <a:picLocks noChangeAspect="1"/>
          </p:cNvPicPr>
          <p:nvPr/>
        </p:nvPicPr>
        <p:blipFill rotWithShape="1">
          <a:blip r:embed="rId2"/>
          <a:srcRect l="5980" t="11787" r="35392" b="27734"/>
          <a:stretch/>
        </p:blipFill>
        <p:spPr>
          <a:xfrm>
            <a:off x="53788" y="-60565"/>
            <a:ext cx="11923059" cy="6918565"/>
          </a:xfrm>
          <a:prstGeom prst="rect">
            <a:avLst/>
          </a:prstGeom>
        </p:spPr>
      </p:pic>
    </p:spTree>
    <p:extLst>
      <p:ext uri="{BB962C8B-B14F-4D97-AF65-F5344CB8AC3E}">
        <p14:creationId xmlns:p14="http://schemas.microsoft.com/office/powerpoint/2010/main" val="701919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0838"/>
            <a:ext cx="8305800" cy="792162"/>
          </a:xfrm>
        </p:spPr>
        <p:txBody>
          <a:bodyPr>
            <a:normAutofit fontScale="90000"/>
          </a:bodyPr>
          <a:lstStyle/>
          <a:p>
            <a:r>
              <a:rPr lang="en-GB" dirty="0" smtClean="0"/>
              <a:t>Studies of the biochemical basis of emotion</a:t>
            </a:r>
            <a:endParaRPr lang="en-GB" dirty="0"/>
          </a:p>
        </p:txBody>
      </p:sp>
      <p:sp>
        <p:nvSpPr>
          <p:cNvPr id="3" name="Content Placeholder 2"/>
          <p:cNvSpPr>
            <a:spLocks noGrp="1"/>
          </p:cNvSpPr>
          <p:nvPr>
            <p:ph idx="1"/>
          </p:nvPr>
        </p:nvSpPr>
        <p:spPr>
          <a:xfrm>
            <a:off x="1416425" y="1447799"/>
            <a:ext cx="9323294" cy="5334001"/>
          </a:xfrm>
        </p:spPr>
        <p:txBody>
          <a:bodyPr>
            <a:normAutofit/>
          </a:bodyPr>
          <a:lstStyle/>
          <a:p>
            <a:pPr>
              <a:buNone/>
            </a:pPr>
            <a:r>
              <a:rPr lang="en-GB" dirty="0" smtClean="0"/>
              <a:t>Emotions are effected in part by </a:t>
            </a:r>
            <a:r>
              <a:rPr lang="en-GB" i="1" dirty="0" smtClean="0"/>
              <a:t>neurotransmitters </a:t>
            </a:r>
            <a:r>
              <a:rPr lang="en-GB" dirty="0" smtClean="0"/>
              <a:t>such as dopamine, tryptophan</a:t>
            </a:r>
          </a:p>
          <a:p>
            <a:pPr>
              <a:buNone/>
            </a:pPr>
            <a:endParaRPr lang="en-GB" dirty="0"/>
          </a:p>
          <a:p>
            <a:pPr>
              <a:buNone/>
            </a:pPr>
            <a:endParaRPr lang="en-GB" dirty="0" smtClean="0"/>
          </a:p>
          <a:p>
            <a:pPr>
              <a:buNone/>
            </a:pPr>
            <a:endParaRPr lang="en-GB" dirty="0"/>
          </a:p>
          <a:p>
            <a:pPr>
              <a:buNone/>
            </a:pPr>
            <a:endParaRPr lang="en-GB" dirty="0" smtClean="0"/>
          </a:p>
          <a:p>
            <a:pPr>
              <a:buNone/>
            </a:pPr>
            <a:endParaRPr lang="en-GB" dirty="0"/>
          </a:p>
          <a:p>
            <a:pPr>
              <a:buNone/>
            </a:pPr>
            <a:endParaRPr lang="en-GB" dirty="0" smtClean="0"/>
          </a:p>
          <a:p>
            <a:pPr>
              <a:buNone/>
            </a:pPr>
            <a:endParaRPr lang="en-GB" dirty="0" smtClean="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38</a:t>
            </a:fld>
            <a:endParaRPr lang="en-US" dirty="0">
              <a:solidFill>
                <a:srgbClr val="C0504D"/>
              </a:solidFill>
            </a:endParaRPr>
          </a:p>
        </p:txBody>
      </p:sp>
      <p:sp>
        <p:nvSpPr>
          <p:cNvPr id="7" name="Rounded Rectangle 6"/>
          <p:cNvSpPr/>
          <p:nvPr/>
        </p:nvSpPr>
        <p:spPr>
          <a:xfrm>
            <a:off x="1855649" y="4419600"/>
            <a:ext cx="1676400" cy="60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solidFill>
                  <a:prstClr val="black"/>
                </a:solidFill>
              </a:rPr>
              <a:t>dopamine</a:t>
            </a:r>
            <a:br>
              <a:rPr lang="en-GB" dirty="0">
                <a:solidFill>
                  <a:prstClr val="black"/>
                </a:solidFill>
              </a:rPr>
            </a:br>
            <a:r>
              <a:rPr lang="en-GB" dirty="0">
                <a:solidFill>
                  <a:prstClr val="black"/>
                </a:solidFill>
              </a:rPr>
              <a:t>(CHEBI:25375)</a:t>
            </a:r>
          </a:p>
        </p:txBody>
      </p:sp>
      <p:sp>
        <p:nvSpPr>
          <p:cNvPr id="8" name="Rounded Rectangle 7"/>
          <p:cNvSpPr/>
          <p:nvPr/>
        </p:nvSpPr>
        <p:spPr>
          <a:xfrm>
            <a:off x="1694936" y="3125585"/>
            <a:ext cx="1986742" cy="609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solidFill>
                  <a:prstClr val="black"/>
                </a:solidFill>
              </a:rPr>
              <a:t>molecular entity (CHEBI:25375)</a:t>
            </a:r>
          </a:p>
        </p:txBody>
      </p:sp>
      <p:cxnSp>
        <p:nvCxnSpPr>
          <p:cNvPr id="10" name="Straight Arrow Connector 9"/>
          <p:cNvCxnSpPr>
            <a:stCxn id="7" idx="0"/>
            <a:endCxn id="8" idx="2"/>
          </p:cNvCxnSpPr>
          <p:nvPr/>
        </p:nvCxnSpPr>
        <p:spPr>
          <a:xfrm flipH="1" flipV="1">
            <a:off x="2688307" y="3735186"/>
            <a:ext cx="5542" cy="684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914980" y="3125585"/>
            <a:ext cx="1986742"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prstClr val="black"/>
                </a:solidFill>
              </a:rPr>
              <a:t>biological role (CHEBI:24432)</a:t>
            </a:r>
          </a:p>
        </p:txBody>
      </p:sp>
      <p:sp>
        <p:nvSpPr>
          <p:cNvPr id="13" name="Rounded Rectangle 12"/>
          <p:cNvSpPr/>
          <p:nvPr/>
        </p:nvSpPr>
        <p:spPr>
          <a:xfrm>
            <a:off x="3914980" y="4419600"/>
            <a:ext cx="1986742"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prstClr val="black"/>
                </a:solidFill>
              </a:rPr>
              <a:t>neurotransmitter</a:t>
            </a:r>
            <a:br>
              <a:rPr lang="en-GB" dirty="0">
                <a:solidFill>
                  <a:prstClr val="black"/>
                </a:solidFill>
              </a:rPr>
            </a:br>
            <a:r>
              <a:rPr lang="en-GB" dirty="0">
                <a:solidFill>
                  <a:prstClr val="black"/>
                </a:solidFill>
              </a:rPr>
              <a:t>(CHEBI:25512)</a:t>
            </a:r>
          </a:p>
        </p:txBody>
      </p:sp>
      <p:cxnSp>
        <p:nvCxnSpPr>
          <p:cNvPr id="15" name="Straight Arrow Connector 14"/>
          <p:cNvCxnSpPr>
            <a:stCxn id="13" idx="0"/>
            <a:endCxn id="12" idx="2"/>
          </p:cNvCxnSpPr>
          <p:nvPr/>
        </p:nvCxnSpPr>
        <p:spPr>
          <a:xfrm flipV="1">
            <a:off x="4908351" y="3735186"/>
            <a:ext cx="0" cy="684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7" idx="2"/>
            <a:endCxn id="13" idx="2"/>
          </p:cNvCxnSpPr>
          <p:nvPr/>
        </p:nvCxnSpPr>
        <p:spPr>
          <a:xfrm rot="16200000" flipH="1">
            <a:off x="3801100" y="3921949"/>
            <a:ext cx="12700" cy="2214502"/>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81678" y="5345668"/>
            <a:ext cx="926344" cy="369332"/>
          </a:xfrm>
          <a:prstGeom prst="rect">
            <a:avLst/>
          </a:prstGeom>
          <a:noFill/>
        </p:spPr>
        <p:txBody>
          <a:bodyPr wrap="none" rtlCol="0">
            <a:spAutoFit/>
          </a:bodyPr>
          <a:lstStyle/>
          <a:p>
            <a:r>
              <a:rPr lang="en-GB" dirty="0">
                <a:solidFill>
                  <a:prstClr val="black"/>
                </a:solidFill>
              </a:rPr>
              <a:t>has role</a:t>
            </a:r>
          </a:p>
        </p:txBody>
      </p:sp>
      <p:sp>
        <p:nvSpPr>
          <p:cNvPr id="19" name="Rounded Rectangle 18"/>
          <p:cNvSpPr/>
          <p:nvPr/>
        </p:nvSpPr>
        <p:spPr>
          <a:xfrm>
            <a:off x="6245892" y="4183380"/>
            <a:ext cx="2209800" cy="8375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prstClr val="black"/>
                </a:solidFill>
              </a:rPr>
              <a:t>neurotransmitter receptor activity</a:t>
            </a:r>
            <a:br>
              <a:rPr lang="en-GB" dirty="0">
                <a:solidFill>
                  <a:prstClr val="black"/>
                </a:solidFill>
              </a:rPr>
            </a:br>
            <a:r>
              <a:rPr lang="en-GB" dirty="0">
                <a:solidFill>
                  <a:prstClr val="black"/>
                </a:solidFill>
              </a:rPr>
              <a:t>(GO:0030594)</a:t>
            </a:r>
          </a:p>
        </p:txBody>
      </p:sp>
      <p:sp>
        <p:nvSpPr>
          <p:cNvPr id="20" name="Rounded Rectangle 19"/>
          <p:cNvSpPr/>
          <p:nvPr/>
        </p:nvSpPr>
        <p:spPr>
          <a:xfrm>
            <a:off x="6169000" y="3125585"/>
            <a:ext cx="2250671" cy="609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prstClr val="black"/>
                </a:solidFill>
              </a:rPr>
              <a:t>Molecular function (GO:0003674)</a:t>
            </a:r>
          </a:p>
        </p:txBody>
      </p:sp>
      <p:cxnSp>
        <p:nvCxnSpPr>
          <p:cNvPr id="21" name="Curved Connector 20"/>
          <p:cNvCxnSpPr>
            <a:stCxn id="13" idx="2"/>
            <a:endCxn id="19" idx="2"/>
          </p:cNvCxnSpPr>
          <p:nvPr/>
        </p:nvCxnSpPr>
        <p:spPr>
          <a:xfrm rot="5400000" flipH="1" flipV="1">
            <a:off x="6125415" y="3803824"/>
            <a:ext cx="8312" cy="2442441"/>
          </a:xfrm>
          <a:prstGeom prst="curvedConnector3">
            <a:avLst>
              <a:gd name="adj1" fmla="val -275024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15000" y="5345668"/>
            <a:ext cx="1144672" cy="369332"/>
          </a:xfrm>
          <a:prstGeom prst="rect">
            <a:avLst/>
          </a:prstGeom>
          <a:noFill/>
        </p:spPr>
        <p:txBody>
          <a:bodyPr wrap="none" rtlCol="0">
            <a:spAutoFit/>
          </a:bodyPr>
          <a:lstStyle/>
          <a:p>
            <a:r>
              <a:rPr lang="en-GB" dirty="0">
                <a:solidFill>
                  <a:prstClr val="black"/>
                </a:solidFill>
              </a:rPr>
              <a:t>realized in</a:t>
            </a:r>
          </a:p>
        </p:txBody>
      </p:sp>
      <p:cxnSp>
        <p:nvCxnSpPr>
          <p:cNvPr id="27" name="Straight Arrow Connector 26"/>
          <p:cNvCxnSpPr>
            <a:stCxn id="19" idx="0"/>
            <a:endCxn id="20" idx="2"/>
          </p:cNvCxnSpPr>
          <p:nvPr/>
        </p:nvCxnSpPr>
        <p:spPr>
          <a:xfrm flipH="1" flipV="1">
            <a:off x="7294336" y="3735186"/>
            <a:ext cx="56457" cy="448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8713124" y="4191692"/>
            <a:ext cx="1600200" cy="8291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prstClr val="black"/>
                </a:solidFill>
              </a:rPr>
              <a:t>happiness</a:t>
            </a:r>
            <a:br>
              <a:rPr lang="en-GB" dirty="0">
                <a:solidFill>
                  <a:prstClr val="black"/>
                </a:solidFill>
              </a:rPr>
            </a:br>
            <a:r>
              <a:rPr lang="en-GB" dirty="0">
                <a:solidFill>
                  <a:prstClr val="black"/>
                </a:solidFill>
              </a:rPr>
              <a:t>(MFOEM:42)</a:t>
            </a:r>
          </a:p>
        </p:txBody>
      </p:sp>
      <p:cxnSp>
        <p:nvCxnSpPr>
          <p:cNvPr id="31" name="Curved Connector 30"/>
          <p:cNvCxnSpPr>
            <a:stCxn id="19" idx="2"/>
            <a:endCxn id="30" idx="2"/>
          </p:cNvCxnSpPr>
          <p:nvPr/>
        </p:nvCxnSpPr>
        <p:spPr>
          <a:xfrm rot="16200000" flipH="1">
            <a:off x="8432008" y="3939672"/>
            <a:ext cx="12700" cy="2162432"/>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036634" y="5257800"/>
            <a:ext cx="878767" cy="400110"/>
          </a:xfrm>
          <a:prstGeom prst="rect">
            <a:avLst/>
          </a:prstGeom>
          <a:noFill/>
        </p:spPr>
        <p:txBody>
          <a:bodyPr wrap="none" rtlCol="0">
            <a:spAutoFit/>
          </a:bodyPr>
          <a:lstStyle/>
          <a:p>
            <a:r>
              <a:rPr lang="en-GB" sz="2000" b="1" dirty="0">
                <a:solidFill>
                  <a:prstClr val="black"/>
                </a:solidFill>
              </a:rPr>
              <a:t>part</a:t>
            </a:r>
            <a:r>
              <a:rPr lang="en-GB" b="1" dirty="0">
                <a:solidFill>
                  <a:prstClr val="black"/>
                </a:solidFill>
              </a:rPr>
              <a:t> of</a:t>
            </a:r>
          </a:p>
        </p:txBody>
      </p:sp>
      <p:sp>
        <p:nvSpPr>
          <p:cNvPr id="40" name="Rounded Rectangle 39"/>
          <p:cNvSpPr/>
          <p:nvPr/>
        </p:nvSpPr>
        <p:spPr>
          <a:xfrm>
            <a:off x="8755903" y="3125585"/>
            <a:ext cx="16002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prstClr val="black"/>
                </a:solidFill>
              </a:rPr>
              <a:t>emotion</a:t>
            </a:r>
            <a:br>
              <a:rPr lang="en-GB" dirty="0">
                <a:solidFill>
                  <a:prstClr val="black"/>
                </a:solidFill>
              </a:rPr>
            </a:br>
            <a:r>
              <a:rPr lang="en-GB" dirty="0">
                <a:solidFill>
                  <a:prstClr val="black"/>
                </a:solidFill>
              </a:rPr>
              <a:t>(MFOEM:1)</a:t>
            </a:r>
          </a:p>
        </p:txBody>
      </p:sp>
      <p:cxnSp>
        <p:nvCxnSpPr>
          <p:cNvPr id="42" name="Straight Arrow Connector 41"/>
          <p:cNvCxnSpPr>
            <a:stCxn id="30" idx="0"/>
            <a:endCxn id="40" idx="2"/>
          </p:cNvCxnSpPr>
          <p:nvPr/>
        </p:nvCxnSpPr>
        <p:spPr>
          <a:xfrm flipV="1">
            <a:off x="9513225" y="3735186"/>
            <a:ext cx="42779" cy="456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59261" y="3822360"/>
            <a:ext cx="935449" cy="369332"/>
          </a:xfrm>
          <a:prstGeom prst="rect">
            <a:avLst/>
          </a:prstGeom>
          <a:noFill/>
        </p:spPr>
        <p:txBody>
          <a:bodyPr wrap="none" rtlCol="0">
            <a:spAutoFit/>
          </a:bodyPr>
          <a:lstStyle/>
          <a:p>
            <a:r>
              <a:rPr lang="en-GB" dirty="0">
                <a:solidFill>
                  <a:prstClr val="black"/>
                </a:solidFill>
              </a:rPr>
              <a:t>subtype</a:t>
            </a:r>
          </a:p>
        </p:txBody>
      </p:sp>
    </p:spTree>
    <p:extLst>
      <p:ext uri="{BB962C8B-B14F-4D97-AF65-F5344CB8AC3E}">
        <p14:creationId xmlns:p14="http://schemas.microsoft.com/office/powerpoint/2010/main" val="2748838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8466" name="Picture 2" descr="http://image.slidesharecdn.com/hastingssri20110920-110921123729-phpapp02/95/a-chemical-view-into-biological-systems-9-728.jpg?cb=1316608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328" y="0"/>
            <a:ext cx="9071344" cy="680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1143000" y="914401"/>
            <a:ext cx="9677400" cy="5592763"/>
          </a:xfrm>
        </p:spPr>
        <p:txBody>
          <a:bodyPr/>
          <a:lstStyle/>
          <a:p>
            <a:pPr eaLnBrk="1" hangingPunct="1">
              <a:buFontTx/>
              <a:buNone/>
            </a:pPr>
            <a:r>
              <a:rPr lang="en-US" sz="2400"/>
              <a:t>	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DISRIVLYSYMFLNTAKGCLVEYATFRQYMRELPKNAPQKLNFREMRQGLIALGRHCVGSRFETDLYESATSELMANHSVQTGRNIYGVDFSLTSVSGTTATLLQERASERWIQWLGLESDYHCSFSSTRNAEDV</a:t>
            </a:r>
          </a:p>
          <a:p>
            <a:pPr eaLnBrk="1" hangingPunct="1">
              <a:buFontTx/>
              <a:buNone/>
            </a:pPr>
            <a:endParaRPr lang="en-US" sz="2400"/>
          </a:p>
        </p:txBody>
      </p:sp>
      <p:sp>
        <p:nvSpPr>
          <p:cNvPr id="77827" name="Rectangle 5"/>
          <p:cNvSpPr>
            <a:spLocks noChangeArrowheads="1"/>
          </p:cNvSpPr>
          <p:nvPr/>
        </p:nvSpPr>
        <p:spPr bwMode="auto">
          <a:xfrm>
            <a:off x="3810000" y="152400"/>
            <a:ext cx="4516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400">
                <a:solidFill>
                  <a:srgbClr val="000000"/>
                </a:solidFill>
              </a:rPr>
              <a:t>New biology data</a:t>
            </a:r>
          </a:p>
        </p:txBody>
      </p:sp>
      <p:sp>
        <p:nvSpPr>
          <p:cNvPr id="7782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964E136-809B-4A3C-9E76-318BFCF10B6E}"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96692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63C296-7381-4DD1-A047-AA9E31BA2749}" type="datetime2">
              <a:rPr lang="en-US" smtClean="0">
                <a:solidFill>
                  <a:prstClr val="black">
                    <a:tint val="75000"/>
                  </a:prstClr>
                </a:solidFill>
              </a:rPr>
              <a:pPr/>
              <a:t>Saturday, April 08, 2017</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40</a:t>
            </a:fld>
            <a:endParaRPr lang="en-US" dirty="0">
              <a:solidFill>
                <a:prstClr val="black">
                  <a:tint val="75000"/>
                </a:prstClr>
              </a:solidFill>
            </a:endParaRPr>
          </a:p>
        </p:txBody>
      </p:sp>
      <p:sp>
        <p:nvSpPr>
          <p:cNvPr id="7" name="Oval 2"/>
          <p:cNvSpPr>
            <a:spLocks noChangeArrowheads="1"/>
          </p:cNvSpPr>
          <p:nvPr/>
        </p:nvSpPr>
        <p:spPr bwMode="auto">
          <a:xfrm>
            <a:off x="6092824" y="1657350"/>
            <a:ext cx="431800" cy="431800"/>
          </a:xfrm>
          <a:prstGeom prst="ellipse">
            <a:avLst/>
          </a:prstGeom>
          <a:ln>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pPr>
              <a:defRPr/>
            </a:pPr>
            <a:endParaRPr lang="en-GB">
              <a:solidFill>
                <a:prstClr val="black">
                  <a:lumMod val="50000"/>
                  <a:lumOff val="50000"/>
                </a:prstClr>
              </a:solidFill>
            </a:endParaRPr>
          </a:p>
        </p:txBody>
      </p:sp>
      <p:cxnSp>
        <p:nvCxnSpPr>
          <p:cNvPr id="8" name="AutoShape 3"/>
          <p:cNvCxnSpPr>
            <a:cxnSpLocks noChangeShapeType="1"/>
          </p:cNvCxnSpPr>
          <p:nvPr/>
        </p:nvCxnSpPr>
        <p:spPr bwMode="auto">
          <a:xfrm rot="5400000">
            <a:off x="6092031" y="2305845"/>
            <a:ext cx="431800" cy="1587"/>
          </a:xfrm>
          <a:prstGeom prst="straightConnector1">
            <a:avLst/>
          </a:prstGeom>
          <a:ln>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cxnSp>
        <p:nvCxnSpPr>
          <p:cNvPr id="9" name="AutoShape 4"/>
          <p:cNvCxnSpPr>
            <a:cxnSpLocks noChangeShapeType="1"/>
          </p:cNvCxnSpPr>
          <p:nvPr/>
        </p:nvCxnSpPr>
        <p:spPr bwMode="auto">
          <a:xfrm flipH="1">
            <a:off x="6164262" y="2524126"/>
            <a:ext cx="133350" cy="295275"/>
          </a:xfrm>
          <a:prstGeom prst="straightConnector1">
            <a:avLst/>
          </a:prstGeom>
          <a:ln>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cxnSp>
        <p:nvCxnSpPr>
          <p:cNvPr id="10" name="AutoShape 5"/>
          <p:cNvCxnSpPr>
            <a:cxnSpLocks noChangeShapeType="1"/>
          </p:cNvCxnSpPr>
          <p:nvPr/>
        </p:nvCxnSpPr>
        <p:spPr bwMode="auto">
          <a:xfrm>
            <a:off x="6307138" y="2524126"/>
            <a:ext cx="123825" cy="295275"/>
          </a:xfrm>
          <a:prstGeom prst="straightConnector1">
            <a:avLst/>
          </a:prstGeom>
          <a:ln>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cxnSp>
        <p:nvCxnSpPr>
          <p:cNvPr id="11" name="AutoShape 6"/>
          <p:cNvCxnSpPr>
            <a:cxnSpLocks noChangeShapeType="1"/>
          </p:cNvCxnSpPr>
          <p:nvPr/>
        </p:nvCxnSpPr>
        <p:spPr bwMode="auto">
          <a:xfrm>
            <a:off x="6164262" y="2233614"/>
            <a:ext cx="266700" cy="9525"/>
          </a:xfrm>
          <a:prstGeom prst="straightConnector1">
            <a:avLst/>
          </a:prstGeom>
          <a:ln>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sp>
        <p:nvSpPr>
          <p:cNvPr id="12" name="Cloud Callout 11"/>
          <p:cNvSpPr/>
          <p:nvPr/>
        </p:nvSpPr>
        <p:spPr>
          <a:xfrm>
            <a:off x="3265488" y="533401"/>
            <a:ext cx="2754312" cy="1268413"/>
          </a:xfrm>
          <a:prstGeom prst="cloudCallout">
            <a:avLst>
              <a:gd name="adj1" fmla="val 57577"/>
              <a:gd name="adj2" fmla="val 35981"/>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2400" i="1" dirty="0">
                <a:solidFill>
                  <a:prstClr val="black">
                    <a:lumMod val="50000"/>
                    <a:lumOff val="50000"/>
                  </a:prstClr>
                </a:solidFill>
              </a:rPr>
              <a:t>Mary’s behaviour hurt me</a:t>
            </a:r>
          </a:p>
        </p:txBody>
      </p:sp>
      <p:sp>
        <p:nvSpPr>
          <p:cNvPr id="13" name="TextBox 7"/>
          <p:cNvSpPr txBox="1">
            <a:spLocks noChangeArrowheads="1"/>
          </p:cNvSpPr>
          <p:nvPr/>
        </p:nvSpPr>
        <p:spPr bwMode="auto">
          <a:xfrm>
            <a:off x="2366963" y="457201"/>
            <a:ext cx="1584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i="1" dirty="0">
                <a:solidFill>
                  <a:prstClr val="black">
                    <a:lumMod val="50000"/>
                    <a:lumOff val="50000"/>
                  </a:prstClr>
                </a:solidFill>
              </a:rPr>
              <a:t>Appraisal</a:t>
            </a:r>
            <a:r>
              <a:rPr lang="en-GB" sz="1600" i="1" dirty="0">
                <a:solidFill>
                  <a:prstClr val="black">
                    <a:lumMod val="50000"/>
                    <a:lumOff val="50000"/>
                  </a:prstClr>
                </a:solidFill>
              </a:rPr>
              <a:t> </a:t>
            </a:r>
            <a:r>
              <a:rPr lang="en-GB" sz="1600" dirty="0">
                <a:solidFill>
                  <a:prstClr val="black">
                    <a:lumMod val="50000"/>
                    <a:lumOff val="50000"/>
                  </a:prstClr>
                </a:solidFill>
              </a:rPr>
              <a:t>(CNS)</a:t>
            </a:r>
          </a:p>
        </p:txBody>
      </p:sp>
      <p:sp>
        <p:nvSpPr>
          <p:cNvPr id="14" name="Rectangle 11"/>
          <p:cNvSpPr>
            <a:spLocks noChangeArrowheads="1"/>
          </p:cNvSpPr>
          <p:nvPr/>
        </p:nvSpPr>
        <p:spPr bwMode="auto">
          <a:xfrm>
            <a:off x="5711825" y="3135869"/>
            <a:ext cx="2735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i="1" dirty="0">
                <a:solidFill>
                  <a:prstClr val="black">
                    <a:lumMod val="50000"/>
                    <a:lumOff val="50000"/>
                  </a:prstClr>
                </a:solidFill>
              </a:rPr>
              <a:t>Physiological response </a:t>
            </a:r>
            <a:r>
              <a:rPr lang="en-GB" dirty="0">
                <a:solidFill>
                  <a:prstClr val="black">
                    <a:lumMod val="50000"/>
                    <a:lumOff val="50000"/>
                  </a:prstClr>
                </a:solidFill>
              </a:rPr>
              <a:t>(CNS, NES, ANS)</a:t>
            </a:r>
          </a:p>
        </p:txBody>
      </p:sp>
      <p:sp>
        <p:nvSpPr>
          <p:cNvPr id="15" name="Cloud Callout 14"/>
          <p:cNvSpPr/>
          <p:nvPr/>
        </p:nvSpPr>
        <p:spPr>
          <a:xfrm>
            <a:off x="6524624" y="533400"/>
            <a:ext cx="2554202" cy="1123950"/>
          </a:xfrm>
          <a:prstGeom prst="cloudCallout">
            <a:avLst>
              <a:gd name="adj1" fmla="val -47909"/>
              <a:gd name="adj2" fmla="val 72318"/>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400" i="1" dirty="0">
                <a:solidFill>
                  <a:prstClr val="black">
                    <a:lumMod val="50000"/>
                    <a:lumOff val="50000"/>
                  </a:prstClr>
                </a:solidFill>
              </a:rPr>
              <a:t>I feel </a:t>
            </a:r>
            <a:r>
              <a:rPr lang="en-GB" sz="2400" b="1" i="1" dirty="0">
                <a:solidFill>
                  <a:prstClr val="black">
                    <a:lumMod val="50000"/>
                    <a:lumOff val="50000"/>
                  </a:prstClr>
                </a:solidFill>
              </a:rPr>
              <a:t>ANGRY</a:t>
            </a:r>
          </a:p>
        </p:txBody>
      </p:sp>
      <p:sp>
        <p:nvSpPr>
          <p:cNvPr id="16" name="Rectangle 13"/>
          <p:cNvSpPr>
            <a:spLocks noChangeArrowheads="1"/>
          </p:cNvSpPr>
          <p:nvPr/>
        </p:nvSpPr>
        <p:spPr bwMode="auto">
          <a:xfrm>
            <a:off x="8412163" y="1524000"/>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b="1" i="1" dirty="0">
                <a:solidFill>
                  <a:prstClr val="black">
                    <a:lumMod val="50000"/>
                    <a:lumOff val="50000"/>
                  </a:prstClr>
                </a:solidFill>
              </a:rPr>
              <a:t>Subjective feeling </a:t>
            </a:r>
            <a:r>
              <a:rPr lang="en-GB" sz="2000" dirty="0">
                <a:solidFill>
                  <a:prstClr val="black">
                    <a:lumMod val="50000"/>
                    <a:lumOff val="50000"/>
                  </a:prstClr>
                </a:solidFill>
              </a:rPr>
              <a:t>(CNS)</a:t>
            </a:r>
          </a:p>
        </p:txBody>
      </p:sp>
      <p:sp>
        <p:nvSpPr>
          <p:cNvPr id="17" name="Rectangle 14"/>
          <p:cNvSpPr>
            <a:spLocks noChangeArrowheads="1"/>
          </p:cNvSpPr>
          <p:nvPr/>
        </p:nvSpPr>
        <p:spPr bwMode="auto">
          <a:xfrm>
            <a:off x="7227887" y="2590800"/>
            <a:ext cx="2592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b="1" i="1" dirty="0">
                <a:solidFill>
                  <a:prstClr val="black">
                    <a:lumMod val="50000"/>
                    <a:lumOff val="50000"/>
                  </a:prstClr>
                </a:solidFill>
              </a:rPr>
              <a:t>Behaviour </a:t>
            </a:r>
            <a:r>
              <a:rPr lang="en-GB" sz="2000" dirty="0">
                <a:solidFill>
                  <a:prstClr val="black">
                    <a:lumMod val="50000"/>
                    <a:lumOff val="50000"/>
                  </a:prstClr>
                </a:solidFill>
              </a:rPr>
              <a:t>(SNS)</a:t>
            </a:r>
          </a:p>
        </p:txBody>
      </p:sp>
      <p:sp>
        <p:nvSpPr>
          <p:cNvPr id="18" name="Rectangular Callout 17"/>
          <p:cNvSpPr/>
          <p:nvPr/>
        </p:nvSpPr>
        <p:spPr>
          <a:xfrm>
            <a:off x="6689724" y="1906588"/>
            <a:ext cx="649288" cy="576262"/>
          </a:xfrm>
          <a:prstGeom prst="wedgeRectCallout">
            <a:avLst>
              <a:gd name="adj1" fmla="val -100731"/>
              <a:gd name="adj2" fmla="val -52246"/>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prstClr val="black">
                  <a:lumMod val="50000"/>
                  <a:lumOff val="50000"/>
                </a:prstClr>
              </a:solidFill>
            </a:endParaRPr>
          </a:p>
        </p:txBody>
      </p:sp>
      <p:sp>
        <p:nvSpPr>
          <p:cNvPr id="19" name="Isosceles Triangle 18"/>
          <p:cNvSpPr/>
          <p:nvPr/>
        </p:nvSpPr>
        <p:spPr>
          <a:xfrm rot="17820000" flipV="1">
            <a:off x="6817518" y="1921669"/>
            <a:ext cx="90488" cy="23495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black">
                  <a:lumMod val="50000"/>
                  <a:lumOff val="50000"/>
                </a:prstClr>
              </a:solidFill>
            </a:endParaRPr>
          </a:p>
        </p:txBody>
      </p:sp>
      <p:sp>
        <p:nvSpPr>
          <p:cNvPr id="20" name="Oval 19"/>
          <p:cNvSpPr/>
          <p:nvPr/>
        </p:nvSpPr>
        <p:spPr>
          <a:xfrm>
            <a:off x="6851649" y="2160589"/>
            <a:ext cx="71438" cy="730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black">
                  <a:lumMod val="50000"/>
                  <a:lumOff val="50000"/>
                </a:prstClr>
              </a:solidFill>
            </a:endParaRPr>
          </a:p>
        </p:txBody>
      </p:sp>
      <p:sp>
        <p:nvSpPr>
          <p:cNvPr id="21" name="Oval 20"/>
          <p:cNvSpPr/>
          <p:nvPr/>
        </p:nvSpPr>
        <p:spPr>
          <a:xfrm>
            <a:off x="7138988" y="2160589"/>
            <a:ext cx="71437" cy="730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black">
                  <a:lumMod val="50000"/>
                  <a:lumOff val="50000"/>
                </a:prstClr>
              </a:solidFill>
            </a:endParaRPr>
          </a:p>
        </p:txBody>
      </p:sp>
      <p:sp>
        <p:nvSpPr>
          <p:cNvPr id="22" name="Moon 21"/>
          <p:cNvSpPr/>
          <p:nvPr/>
        </p:nvSpPr>
        <p:spPr>
          <a:xfrm rot="5400000">
            <a:off x="6958806" y="2197895"/>
            <a:ext cx="144463" cy="358775"/>
          </a:xfrm>
          <a:prstGeom prst="moo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black">
                  <a:lumMod val="50000"/>
                  <a:lumOff val="50000"/>
                </a:prstClr>
              </a:solidFill>
            </a:endParaRPr>
          </a:p>
        </p:txBody>
      </p:sp>
      <p:sp>
        <p:nvSpPr>
          <p:cNvPr id="23" name="Isosceles Triangle 22"/>
          <p:cNvSpPr/>
          <p:nvPr/>
        </p:nvSpPr>
        <p:spPr>
          <a:xfrm rot="3780000" flipH="1" flipV="1">
            <a:off x="7108030" y="1921669"/>
            <a:ext cx="90488" cy="23495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solidFill>
                <a:prstClr val="black">
                  <a:lumMod val="50000"/>
                  <a:lumOff val="50000"/>
                </a:prstClr>
              </a:solidFill>
            </a:endParaRPr>
          </a:p>
        </p:txBody>
      </p:sp>
      <p:sp>
        <p:nvSpPr>
          <p:cNvPr id="24" name="Rectangle 23"/>
          <p:cNvSpPr>
            <a:spLocks noChangeArrowheads="1"/>
          </p:cNvSpPr>
          <p:nvPr/>
        </p:nvSpPr>
        <p:spPr bwMode="auto">
          <a:xfrm>
            <a:off x="1524000" y="41148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400" dirty="0">
                <a:solidFill>
                  <a:prstClr val="black"/>
                </a:solidFill>
              </a:rPr>
              <a:t>An </a:t>
            </a:r>
            <a:r>
              <a:rPr lang="en-GB" sz="2400" b="1" dirty="0">
                <a:solidFill>
                  <a:srgbClr val="C0504D">
                    <a:lumMod val="75000"/>
                  </a:srgbClr>
                </a:solidFill>
              </a:rPr>
              <a:t>emotion </a:t>
            </a:r>
            <a:r>
              <a:rPr lang="en-GB" sz="2400" b="1" dirty="0" err="1">
                <a:solidFill>
                  <a:srgbClr val="C0504D">
                    <a:lumMod val="75000"/>
                  </a:srgbClr>
                </a:solidFill>
              </a:rPr>
              <a:t>occurrent</a:t>
            </a:r>
            <a:r>
              <a:rPr lang="en-GB" sz="2400" b="1" dirty="0">
                <a:solidFill>
                  <a:srgbClr val="C0504D">
                    <a:lumMod val="75000"/>
                  </a:srgbClr>
                </a:solidFill>
              </a:rPr>
              <a:t> </a:t>
            </a:r>
            <a:r>
              <a:rPr lang="en-GB" sz="2400" dirty="0">
                <a:solidFill>
                  <a:prstClr val="black"/>
                </a:solidFill>
              </a:rPr>
              <a:t>is a </a:t>
            </a:r>
            <a:r>
              <a:rPr lang="en-GB" sz="2400" b="1" dirty="0">
                <a:solidFill>
                  <a:srgbClr val="C0504D">
                    <a:lumMod val="75000"/>
                  </a:srgbClr>
                </a:solidFill>
              </a:rPr>
              <a:t>mental process</a:t>
            </a:r>
            <a:r>
              <a:rPr lang="en-GB" sz="2400" dirty="0">
                <a:solidFill>
                  <a:srgbClr val="C0504D">
                    <a:lumMod val="75000"/>
                  </a:srgbClr>
                </a:solidFill>
              </a:rPr>
              <a:t> </a:t>
            </a:r>
            <a:r>
              <a:rPr lang="en-GB" sz="2400" dirty="0">
                <a:solidFill>
                  <a:prstClr val="black"/>
                </a:solidFill>
              </a:rPr>
              <a:t/>
            </a:r>
            <a:br>
              <a:rPr lang="en-GB" sz="2400" dirty="0">
                <a:solidFill>
                  <a:prstClr val="black"/>
                </a:solidFill>
              </a:rPr>
            </a:br>
            <a:r>
              <a:rPr lang="en-GB" sz="2400" dirty="0">
                <a:solidFill>
                  <a:prstClr val="black"/>
                </a:solidFill>
              </a:rPr>
              <a:t>that is a </a:t>
            </a:r>
            <a:r>
              <a:rPr lang="en-GB" sz="2400" i="1" dirty="0">
                <a:solidFill>
                  <a:prstClr val="black"/>
                </a:solidFill>
              </a:rPr>
              <a:t>synchronized complex</a:t>
            </a:r>
            <a:r>
              <a:rPr lang="en-GB" sz="2400" dirty="0">
                <a:solidFill>
                  <a:prstClr val="black"/>
                </a:solidFill>
              </a:rPr>
              <a:t> of constituent mental and physical processes including an </a:t>
            </a:r>
            <a:r>
              <a:rPr lang="en-GB" sz="2400" b="1" dirty="0">
                <a:solidFill>
                  <a:srgbClr val="C0504D">
                    <a:lumMod val="75000"/>
                  </a:srgbClr>
                </a:solidFill>
              </a:rPr>
              <a:t>appraisal process</a:t>
            </a:r>
            <a:r>
              <a:rPr lang="en-GB" sz="2400" dirty="0">
                <a:solidFill>
                  <a:srgbClr val="C0504D">
                    <a:lumMod val="75000"/>
                  </a:srgbClr>
                </a:solidFill>
              </a:rPr>
              <a:t> </a:t>
            </a:r>
            <a:r>
              <a:rPr lang="en-GB" sz="2400" dirty="0">
                <a:solidFill>
                  <a:prstClr val="black"/>
                </a:solidFill>
              </a:rPr>
              <a:t>as part, and which gives rise to an action tendency. At least one </a:t>
            </a:r>
            <a:r>
              <a:rPr lang="en-GB" sz="2400" b="1" dirty="0">
                <a:solidFill>
                  <a:srgbClr val="C0504D">
                    <a:lumMod val="75000"/>
                  </a:srgbClr>
                </a:solidFill>
              </a:rPr>
              <a:t>appraisal</a:t>
            </a:r>
            <a:r>
              <a:rPr lang="en-GB" sz="2400" dirty="0">
                <a:solidFill>
                  <a:prstClr val="black"/>
                </a:solidFill>
              </a:rPr>
              <a:t> </a:t>
            </a:r>
            <a:r>
              <a:rPr lang="en-GB" sz="2400" i="1" dirty="0">
                <a:solidFill>
                  <a:prstClr val="black"/>
                </a:solidFill>
              </a:rPr>
              <a:t>precedes</a:t>
            </a:r>
            <a:r>
              <a:rPr lang="en-GB" sz="2400" dirty="0">
                <a:solidFill>
                  <a:prstClr val="black"/>
                </a:solidFill>
              </a:rPr>
              <a:t> the other components of the emotion, while it or others continue throughout the emotion </a:t>
            </a:r>
            <a:r>
              <a:rPr lang="en-GB" sz="2400" dirty="0" err="1">
                <a:solidFill>
                  <a:prstClr val="black"/>
                </a:solidFill>
              </a:rPr>
              <a:t>occurrent</a:t>
            </a:r>
            <a:r>
              <a:rPr lang="en-GB" sz="2400" dirty="0">
                <a:solidFill>
                  <a:prstClr val="black"/>
                </a:solidFill>
              </a:rPr>
              <a:t> and guide the process.</a:t>
            </a:r>
          </a:p>
        </p:txBody>
      </p:sp>
      <p:sp>
        <p:nvSpPr>
          <p:cNvPr id="25" name="Cloud Callout 24"/>
          <p:cNvSpPr/>
          <p:nvPr/>
        </p:nvSpPr>
        <p:spPr>
          <a:xfrm>
            <a:off x="3417887" y="2089150"/>
            <a:ext cx="2530476" cy="1256300"/>
          </a:xfrm>
          <a:prstGeom prst="cloudCallout">
            <a:avLst>
              <a:gd name="adj1" fmla="val 65515"/>
              <a:gd name="adj2" fmla="val -69202"/>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2400" i="1" dirty="0">
                <a:solidFill>
                  <a:prstClr val="black">
                    <a:lumMod val="50000"/>
                    <a:lumOff val="50000"/>
                  </a:prstClr>
                </a:solidFill>
              </a:rPr>
              <a:t>I want to PUNCH something</a:t>
            </a:r>
            <a:endParaRPr lang="en-GB" sz="2400" b="1" i="1" dirty="0">
              <a:solidFill>
                <a:prstClr val="black">
                  <a:lumMod val="50000"/>
                  <a:lumOff val="50000"/>
                </a:prstClr>
              </a:solidFill>
            </a:endParaRPr>
          </a:p>
        </p:txBody>
      </p:sp>
      <p:sp>
        <p:nvSpPr>
          <p:cNvPr id="26" name="Rectangle 23"/>
          <p:cNvSpPr>
            <a:spLocks noChangeArrowheads="1"/>
          </p:cNvSpPr>
          <p:nvPr/>
        </p:nvSpPr>
        <p:spPr bwMode="auto">
          <a:xfrm>
            <a:off x="2133600" y="2341563"/>
            <a:ext cx="16557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i="1" dirty="0">
                <a:solidFill>
                  <a:prstClr val="black">
                    <a:lumMod val="50000"/>
                    <a:lumOff val="50000"/>
                  </a:prstClr>
                </a:solidFill>
              </a:rPr>
              <a:t>Action tendencies </a:t>
            </a:r>
            <a:r>
              <a:rPr lang="en-GB" dirty="0">
                <a:solidFill>
                  <a:prstClr val="black">
                    <a:lumMod val="50000"/>
                    <a:lumOff val="50000"/>
                  </a:prstClr>
                </a:solidFill>
              </a:rPr>
              <a:t>(CNS)</a:t>
            </a:r>
          </a:p>
        </p:txBody>
      </p:sp>
    </p:spTree>
    <p:extLst>
      <p:ext uri="{BB962C8B-B14F-4D97-AF65-F5344CB8AC3E}">
        <p14:creationId xmlns:p14="http://schemas.microsoft.com/office/powerpoint/2010/main" val="3447713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5087938" y="1025526"/>
            <a:ext cx="1295400" cy="3603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BFO:Entity</a:t>
            </a:r>
          </a:p>
        </p:txBody>
      </p:sp>
      <p:sp>
        <p:nvSpPr>
          <p:cNvPr id="8" name="Rounded Rectangle 7"/>
          <p:cNvSpPr/>
          <p:nvPr/>
        </p:nvSpPr>
        <p:spPr>
          <a:xfrm>
            <a:off x="3648076" y="1601788"/>
            <a:ext cx="1223963"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BFO:Continuant</a:t>
            </a:r>
          </a:p>
        </p:txBody>
      </p:sp>
      <p:sp>
        <p:nvSpPr>
          <p:cNvPr id="9" name="Rounded Rectangle 8"/>
          <p:cNvSpPr/>
          <p:nvPr/>
        </p:nvSpPr>
        <p:spPr>
          <a:xfrm>
            <a:off x="6600825" y="1601788"/>
            <a:ext cx="1296988"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BFO:Occurrent</a:t>
            </a:r>
          </a:p>
        </p:txBody>
      </p:sp>
      <p:cxnSp>
        <p:nvCxnSpPr>
          <p:cNvPr id="10" name="Curved Connector 9"/>
          <p:cNvCxnSpPr>
            <a:stCxn id="8" idx="0"/>
            <a:endCxn id="7" idx="2"/>
          </p:cNvCxnSpPr>
          <p:nvPr/>
        </p:nvCxnSpPr>
        <p:spPr>
          <a:xfrm rot="5400000" flipH="1" flipV="1">
            <a:off x="4889501" y="755651"/>
            <a:ext cx="215900" cy="147637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 name="Curved Connector 10"/>
          <p:cNvCxnSpPr>
            <a:stCxn id="9" idx="0"/>
            <a:endCxn id="7" idx="2"/>
          </p:cNvCxnSpPr>
          <p:nvPr/>
        </p:nvCxnSpPr>
        <p:spPr>
          <a:xfrm rot="16200000" flipV="1">
            <a:off x="6384132" y="737395"/>
            <a:ext cx="215900" cy="1512887"/>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8616950" y="2322513"/>
            <a:ext cx="1296988"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BFO:Process</a:t>
            </a:r>
          </a:p>
        </p:txBody>
      </p:sp>
      <p:sp>
        <p:nvSpPr>
          <p:cNvPr id="13" name="Rounded Rectangle 12"/>
          <p:cNvSpPr/>
          <p:nvPr/>
        </p:nvSpPr>
        <p:spPr>
          <a:xfrm>
            <a:off x="2028825" y="2249488"/>
            <a:ext cx="1582738"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BFO:Independent Continuant</a:t>
            </a:r>
          </a:p>
        </p:txBody>
      </p:sp>
      <p:cxnSp>
        <p:nvCxnSpPr>
          <p:cNvPr id="14" name="Curved Connector 13"/>
          <p:cNvCxnSpPr>
            <a:stCxn id="13" idx="0"/>
            <a:endCxn id="8" idx="2"/>
          </p:cNvCxnSpPr>
          <p:nvPr/>
        </p:nvCxnSpPr>
        <p:spPr>
          <a:xfrm rot="5400000" flipH="1" flipV="1">
            <a:off x="3395663" y="1385888"/>
            <a:ext cx="287338" cy="1439863"/>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 name="Curved Connector 14"/>
          <p:cNvCxnSpPr>
            <a:stCxn id="37" idx="0"/>
            <a:endCxn id="13" idx="2"/>
          </p:cNvCxnSpPr>
          <p:nvPr/>
        </p:nvCxnSpPr>
        <p:spPr>
          <a:xfrm rot="5400000" flipH="1" flipV="1">
            <a:off x="2324894" y="2545556"/>
            <a:ext cx="431800" cy="560388"/>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6" name="Rounded Rectangle 15"/>
          <p:cNvSpPr/>
          <p:nvPr/>
        </p:nvSpPr>
        <p:spPr>
          <a:xfrm>
            <a:off x="8688388" y="1125538"/>
            <a:ext cx="215900" cy="1444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sz="1200" dirty="0">
              <a:solidFill>
                <a:prstClr val="black"/>
              </a:solidFill>
            </a:endParaRPr>
          </a:p>
        </p:txBody>
      </p:sp>
      <p:sp>
        <p:nvSpPr>
          <p:cNvPr id="17" name="TextBox 70"/>
          <p:cNvSpPr txBox="1">
            <a:spLocks noChangeArrowheads="1"/>
          </p:cNvSpPr>
          <p:nvPr/>
        </p:nvSpPr>
        <p:spPr bwMode="auto">
          <a:xfrm>
            <a:off x="9048751" y="1025525"/>
            <a:ext cx="525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dirty="0">
                <a:solidFill>
                  <a:prstClr val="black"/>
                </a:solidFill>
                <a:latin typeface="Calibri" pitchFamily="34" charset="0"/>
              </a:rPr>
              <a:t>BFO</a:t>
            </a:r>
          </a:p>
        </p:txBody>
      </p:sp>
      <p:sp>
        <p:nvSpPr>
          <p:cNvPr id="18" name="Rounded Rectangle 17"/>
          <p:cNvSpPr/>
          <p:nvPr/>
        </p:nvSpPr>
        <p:spPr>
          <a:xfrm>
            <a:off x="8688388" y="1435101"/>
            <a:ext cx="215900" cy="1444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sz="1200" dirty="0">
              <a:solidFill>
                <a:prstClr val="black"/>
              </a:solidFill>
            </a:endParaRPr>
          </a:p>
        </p:txBody>
      </p:sp>
      <p:sp>
        <p:nvSpPr>
          <p:cNvPr id="19" name="TextBox 171"/>
          <p:cNvSpPr txBox="1">
            <a:spLocks noChangeArrowheads="1"/>
          </p:cNvSpPr>
          <p:nvPr/>
        </p:nvSpPr>
        <p:spPr bwMode="auto">
          <a:xfrm>
            <a:off x="9048751" y="1335088"/>
            <a:ext cx="588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dirty="0">
                <a:solidFill>
                  <a:prstClr val="black"/>
                </a:solidFill>
                <a:latin typeface="Calibri" pitchFamily="34" charset="0"/>
              </a:rPr>
              <a:t>MFO</a:t>
            </a:r>
          </a:p>
        </p:txBody>
      </p:sp>
      <p:sp>
        <p:nvSpPr>
          <p:cNvPr id="20" name="Rounded Rectangle 19"/>
          <p:cNvSpPr/>
          <p:nvPr/>
        </p:nvSpPr>
        <p:spPr>
          <a:xfrm>
            <a:off x="4079876" y="2249488"/>
            <a:ext cx="1584325"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BFO:Dependent Continuant</a:t>
            </a:r>
          </a:p>
        </p:txBody>
      </p:sp>
      <p:cxnSp>
        <p:nvCxnSpPr>
          <p:cNvPr id="21" name="Curved Connector 20"/>
          <p:cNvCxnSpPr>
            <a:stCxn id="20" idx="0"/>
            <a:endCxn id="8" idx="2"/>
          </p:cNvCxnSpPr>
          <p:nvPr/>
        </p:nvCxnSpPr>
        <p:spPr>
          <a:xfrm rot="16200000" flipV="1">
            <a:off x="4421982" y="1799432"/>
            <a:ext cx="287338" cy="61277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2" name="Curved Connector 21"/>
          <p:cNvCxnSpPr>
            <a:stCxn id="12" idx="0"/>
            <a:endCxn id="9" idx="2"/>
          </p:cNvCxnSpPr>
          <p:nvPr/>
        </p:nvCxnSpPr>
        <p:spPr>
          <a:xfrm rot="16200000" flipV="1">
            <a:off x="8076407" y="1134270"/>
            <a:ext cx="360363" cy="201612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3" name="Rounded Rectangle 22"/>
          <p:cNvSpPr/>
          <p:nvPr/>
        </p:nvSpPr>
        <p:spPr>
          <a:xfrm>
            <a:off x="5232401" y="3978276"/>
            <a:ext cx="1584325" cy="3603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200" dirty="0">
                <a:solidFill>
                  <a:prstClr val="black"/>
                </a:solidFill>
              </a:rPr>
              <a:t>Cognitive Representation</a:t>
            </a:r>
          </a:p>
        </p:txBody>
      </p:sp>
      <p:cxnSp>
        <p:nvCxnSpPr>
          <p:cNvPr id="24" name="Curved Connector 23"/>
          <p:cNvCxnSpPr>
            <a:stCxn id="23" idx="0"/>
            <a:endCxn id="20" idx="2"/>
          </p:cNvCxnSpPr>
          <p:nvPr/>
        </p:nvCxnSpPr>
        <p:spPr>
          <a:xfrm rot="16200000" flipV="1">
            <a:off x="4764089" y="2717801"/>
            <a:ext cx="1368425" cy="115252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5" name="Rounded Rectangle 24"/>
          <p:cNvSpPr/>
          <p:nvPr/>
        </p:nvSpPr>
        <p:spPr>
          <a:xfrm>
            <a:off x="4583114" y="4986338"/>
            <a:ext cx="1584325" cy="360362"/>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200" dirty="0">
                <a:solidFill>
                  <a:prstClr val="black"/>
                </a:solidFill>
              </a:rPr>
              <a:t>Affective Representation</a:t>
            </a:r>
          </a:p>
        </p:txBody>
      </p:sp>
      <p:cxnSp>
        <p:nvCxnSpPr>
          <p:cNvPr id="26" name="Curved Connector 67"/>
          <p:cNvCxnSpPr>
            <a:stCxn id="25" idx="0"/>
            <a:endCxn id="23" idx="2"/>
          </p:cNvCxnSpPr>
          <p:nvPr/>
        </p:nvCxnSpPr>
        <p:spPr>
          <a:xfrm rot="5400000" flipH="1" flipV="1">
            <a:off x="5376069" y="4337844"/>
            <a:ext cx="647700" cy="649288"/>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7" name="Rounded Rectangle 26"/>
          <p:cNvSpPr/>
          <p:nvPr/>
        </p:nvSpPr>
        <p:spPr>
          <a:xfrm>
            <a:off x="9264651" y="3762376"/>
            <a:ext cx="1223963" cy="3603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200" dirty="0">
                <a:solidFill>
                  <a:prstClr val="black"/>
                </a:solidFill>
              </a:rPr>
              <a:t>Mental Process</a:t>
            </a:r>
          </a:p>
        </p:txBody>
      </p:sp>
      <p:cxnSp>
        <p:nvCxnSpPr>
          <p:cNvPr id="28" name="Curved Connector 27"/>
          <p:cNvCxnSpPr>
            <a:stCxn id="27" idx="0"/>
            <a:endCxn id="29" idx="2"/>
          </p:cNvCxnSpPr>
          <p:nvPr/>
        </p:nvCxnSpPr>
        <p:spPr>
          <a:xfrm rot="16200000" flipV="1">
            <a:off x="9624220" y="3510757"/>
            <a:ext cx="360362" cy="14287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9" name="Rounded Rectangle 28"/>
          <p:cNvSpPr/>
          <p:nvPr/>
        </p:nvSpPr>
        <p:spPr>
          <a:xfrm>
            <a:off x="9120188" y="3041651"/>
            <a:ext cx="1223962" cy="3603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200" dirty="0">
                <a:solidFill>
                  <a:prstClr val="black"/>
                </a:solidFill>
              </a:rPr>
              <a:t>Bodily Process</a:t>
            </a:r>
          </a:p>
        </p:txBody>
      </p:sp>
      <p:cxnSp>
        <p:nvCxnSpPr>
          <p:cNvPr id="30" name="Curved Connector 29"/>
          <p:cNvCxnSpPr>
            <a:stCxn id="29" idx="0"/>
            <a:endCxn id="12" idx="2"/>
          </p:cNvCxnSpPr>
          <p:nvPr/>
        </p:nvCxnSpPr>
        <p:spPr>
          <a:xfrm rot="16200000" flipV="1">
            <a:off x="9319420" y="2628107"/>
            <a:ext cx="358775" cy="468313"/>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216276" y="3114676"/>
            <a:ext cx="1223963" cy="3603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BFO:Disposition</a:t>
            </a:r>
          </a:p>
        </p:txBody>
      </p:sp>
      <p:cxnSp>
        <p:nvCxnSpPr>
          <p:cNvPr id="32" name="Curved Connector 31"/>
          <p:cNvCxnSpPr>
            <a:stCxn id="31" idx="0"/>
            <a:endCxn id="20" idx="2"/>
          </p:cNvCxnSpPr>
          <p:nvPr/>
        </p:nvCxnSpPr>
        <p:spPr>
          <a:xfrm rot="5400000" flipH="1" flipV="1">
            <a:off x="4097339" y="2339976"/>
            <a:ext cx="504825" cy="1044575"/>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8688388" y="1746251"/>
            <a:ext cx="215900" cy="1444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sz="1200" dirty="0">
              <a:solidFill>
                <a:prstClr val="black"/>
              </a:solidFill>
            </a:endParaRPr>
          </a:p>
        </p:txBody>
      </p:sp>
      <p:sp>
        <p:nvSpPr>
          <p:cNvPr id="34" name="TextBox 171"/>
          <p:cNvSpPr txBox="1">
            <a:spLocks noChangeArrowheads="1"/>
          </p:cNvSpPr>
          <p:nvPr/>
        </p:nvSpPr>
        <p:spPr bwMode="auto">
          <a:xfrm>
            <a:off x="9048750" y="1662113"/>
            <a:ext cx="926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dirty="0">
                <a:solidFill>
                  <a:prstClr val="black"/>
                </a:solidFill>
                <a:latin typeface="Calibri" pitchFamily="34" charset="0"/>
              </a:rPr>
              <a:t>MFO-EM</a:t>
            </a:r>
          </a:p>
        </p:txBody>
      </p:sp>
      <p:sp>
        <p:nvSpPr>
          <p:cNvPr id="35" name="Rounded Rectangle 34"/>
          <p:cNvSpPr/>
          <p:nvPr/>
        </p:nvSpPr>
        <p:spPr>
          <a:xfrm>
            <a:off x="8112126" y="6497638"/>
            <a:ext cx="1584325" cy="36036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200" dirty="0">
                <a:solidFill>
                  <a:prstClr val="black"/>
                </a:solidFill>
              </a:rPr>
              <a:t>Emotion Occurrent</a:t>
            </a:r>
          </a:p>
        </p:txBody>
      </p:sp>
      <p:cxnSp>
        <p:nvCxnSpPr>
          <p:cNvPr id="36" name="Curved Connector 35"/>
          <p:cNvCxnSpPr>
            <a:stCxn id="35" idx="0"/>
            <a:endCxn id="12" idx="1"/>
          </p:cNvCxnSpPr>
          <p:nvPr/>
        </p:nvCxnSpPr>
        <p:spPr>
          <a:xfrm rot="16200000" flipV="1">
            <a:off x="6763544" y="4356894"/>
            <a:ext cx="3994150" cy="287338"/>
          </a:xfrm>
          <a:prstGeom prst="curvedConnector4">
            <a:avLst>
              <a:gd name="adj1" fmla="val 47745"/>
              <a:gd name="adj2" fmla="val 511928"/>
            </a:avLst>
          </a:prstGeom>
          <a:ln>
            <a:tailEnd type="arrow"/>
          </a:ln>
        </p:spPr>
        <p:style>
          <a:lnRef idx="1">
            <a:schemeClr val="dk1"/>
          </a:lnRef>
          <a:fillRef idx="0">
            <a:schemeClr val="dk1"/>
          </a:fillRef>
          <a:effectRef idx="0">
            <a:schemeClr val="dk1"/>
          </a:effectRef>
          <a:fontRef idx="minor">
            <a:schemeClr val="tx1"/>
          </a:fontRef>
        </p:style>
      </p:cxnSp>
      <p:sp>
        <p:nvSpPr>
          <p:cNvPr id="37" name="Rounded Rectangle 36"/>
          <p:cNvSpPr/>
          <p:nvPr/>
        </p:nvSpPr>
        <p:spPr>
          <a:xfrm>
            <a:off x="1592264" y="3041651"/>
            <a:ext cx="1335087" cy="3603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200" dirty="0">
                <a:solidFill>
                  <a:prstClr val="black"/>
                </a:solidFill>
              </a:rPr>
              <a:t>Organism</a:t>
            </a:r>
          </a:p>
        </p:txBody>
      </p:sp>
      <p:sp>
        <p:nvSpPr>
          <p:cNvPr id="38" name="Rounded Rectangle 37"/>
          <p:cNvSpPr/>
          <p:nvPr/>
        </p:nvSpPr>
        <p:spPr>
          <a:xfrm>
            <a:off x="2495551" y="4841876"/>
            <a:ext cx="1584325" cy="3603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200" dirty="0">
                <a:solidFill>
                  <a:prstClr val="black"/>
                </a:solidFill>
              </a:rPr>
              <a:t>Emotional Action Tendencies</a:t>
            </a:r>
          </a:p>
        </p:txBody>
      </p:sp>
      <p:cxnSp>
        <p:nvCxnSpPr>
          <p:cNvPr id="39" name="Curved Connector 38"/>
          <p:cNvCxnSpPr>
            <a:stCxn id="38" idx="0"/>
            <a:endCxn id="31" idx="2"/>
          </p:cNvCxnSpPr>
          <p:nvPr/>
        </p:nvCxnSpPr>
        <p:spPr>
          <a:xfrm rot="5400000" flipH="1" flipV="1">
            <a:off x="2874170" y="3888582"/>
            <a:ext cx="1366837" cy="53975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40" name="Rounded Rectangle 39"/>
          <p:cNvSpPr/>
          <p:nvPr/>
        </p:nvSpPr>
        <p:spPr>
          <a:xfrm>
            <a:off x="6888163" y="5057776"/>
            <a:ext cx="1008062" cy="3603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200" dirty="0">
                <a:solidFill>
                  <a:prstClr val="black"/>
                </a:solidFill>
              </a:rPr>
              <a:t>Appraisal</a:t>
            </a:r>
          </a:p>
        </p:txBody>
      </p:sp>
      <p:cxnSp>
        <p:nvCxnSpPr>
          <p:cNvPr id="41" name="Curved Connector 40"/>
          <p:cNvCxnSpPr>
            <a:stCxn id="40" idx="0"/>
            <a:endCxn id="23" idx="2"/>
          </p:cNvCxnSpPr>
          <p:nvPr/>
        </p:nvCxnSpPr>
        <p:spPr>
          <a:xfrm rot="16200000" flipV="1">
            <a:off x="6348414" y="4014789"/>
            <a:ext cx="719137" cy="1366837"/>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4656138" y="5778501"/>
            <a:ext cx="1511300" cy="3603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200" dirty="0">
                <a:solidFill>
                  <a:prstClr val="black"/>
                </a:solidFill>
              </a:rPr>
              <a:t>Subjective Emotional Feeling</a:t>
            </a:r>
          </a:p>
        </p:txBody>
      </p:sp>
      <p:cxnSp>
        <p:nvCxnSpPr>
          <p:cNvPr id="43" name="Curved Connector 42"/>
          <p:cNvCxnSpPr>
            <a:stCxn id="42" idx="0"/>
            <a:endCxn id="25" idx="2"/>
          </p:cNvCxnSpPr>
          <p:nvPr/>
        </p:nvCxnSpPr>
        <p:spPr>
          <a:xfrm rot="16200000" flipV="1">
            <a:off x="5177632" y="5544344"/>
            <a:ext cx="431800" cy="36513"/>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4" name="Shape 96"/>
          <p:cNvCxnSpPr>
            <a:stCxn id="38" idx="1"/>
            <a:endCxn id="37" idx="2"/>
          </p:cNvCxnSpPr>
          <p:nvPr/>
        </p:nvCxnSpPr>
        <p:spPr>
          <a:xfrm rot="10800000">
            <a:off x="2260600" y="3402014"/>
            <a:ext cx="234950" cy="162083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56" idx="0"/>
            <a:endCxn id="27" idx="2"/>
          </p:cNvCxnSpPr>
          <p:nvPr/>
        </p:nvCxnSpPr>
        <p:spPr>
          <a:xfrm rot="16200000" flipV="1">
            <a:off x="9679782" y="4320382"/>
            <a:ext cx="431800" cy="36513"/>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46" name="Rounded Rectangle 45"/>
          <p:cNvSpPr/>
          <p:nvPr/>
        </p:nvSpPr>
        <p:spPr>
          <a:xfrm>
            <a:off x="7608889" y="3257551"/>
            <a:ext cx="1366837" cy="5762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200" dirty="0">
                <a:solidFill>
                  <a:prstClr val="black"/>
                </a:solidFill>
              </a:rPr>
              <a:t>Physiological Response to Emotion Process</a:t>
            </a:r>
          </a:p>
        </p:txBody>
      </p:sp>
      <p:cxnSp>
        <p:nvCxnSpPr>
          <p:cNvPr id="47" name="Curved Connector 46"/>
          <p:cNvCxnSpPr>
            <a:stCxn id="40" idx="3"/>
            <a:endCxn id="56" idx="1"/>
          </p:cNvCxnSpPr>
          <p:nvPr/>
        </p:nvCxnSpPr>
        <p:spPr>
          <a:xfrm flipV="1">
            <a:off x="7896225" y="4733926"/>
            <a:ext cx="1512888" cy="5048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hape 110"/>
          <p:cNvCxnSpPr>
            <a:stCxn id="46" idx="3"/>
            <a:endCxn id="29" idx="2"/>
          </p:cNvCxnSpPr>
          <p:nvPr/>
        </p:nvCxnSpPr>
        <p:spPr>
          <a:xfrm flipV="1">
            <a:off x="8975725" y="3402013"/>
            <a:ext cx="757238" cy="144462"/>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49" name="TextBox 112"/>
          <p:cNvSpPr txBox="1">
            <a:spLocks noChangeArrowheads="1"/>
          </p:cNvSpPr>
          <p:nvPr/>
        </p:nvSpPr>
        <p:spPr bwMode="auto">
          <a:xfrm>
            <a:off x="1703388" y="4049714"/>
            <a:ext cx="8366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100">
                <a:solidFill>
                  <a:prstClr val="black"/>
                </a:solidFill>
              </a:rPr>
              <a:t>inheres_in</a:t>
            </a:r>
          </a:p>
        </p:txBody>
      </p:sp>
      <p:sp>
        <p:nvSpPr>
          <p:cNvPr id="50" name="TextBox 113"/>
          <p:cNvSpPr txBox="1">
            <a:spLocks noChangeArrowheads="1"/>
          </p:cNvSpPr>
          <p:nvPr/>
        </p:nvSpPr>
        <p:spPr bwMode="auto">
          <a:xfrm>
            <a:off x="7824788" y="4940300"/>
            <a:ext cx="952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100">
                <a:solidFill>
                  <a:prstClr val="black"/>
                </a:solidFill>
              </a:rPr>
              <a:t>is_output_of</a:t>
            </a:r>
          </a:p>
        </p:txBody>
      </p:sp>
      <p:cxnSp>
        <p:nvCxnSpPr>
          <p:cNvPr id="51" name="Curved Connector 50"/>
          <p:cNvCxnSpPr>
            <a:stCxn id="55" idx="3"/>
            <a:endCxn id="12" idx="3"/>
          </p:cNvCxnSpPr>
          <p:nvPr/>
        </p:nvCxnSpPr>
        <p:spPr>
          <a:xfrm flipH="1" flipV="1">
            <a:off x="9913939" y="2501900"/>
            <a:ext cx="574675" cy="3168650"/>
          </a:xfrm>
          <a:prstGeom prst="curvedConnector3">
            <a:avLst>
              <a:gd name="adj1" fmla="val -18674"/>
            </a:avLst>
          </a:prstGeom>
          <a:ln>
            <a:tailEnd type="arrow"/>
          </a:ln>
        </p:spPr>
        <p:style>
          <a:lnRef idx="1">
            <a:schemeClr val="dk1"/>
          </a:lnRef>
          <a:fillRef idx="0">
            <a:schemeClr val="dk1"/>
          </a:fillRef>
          <a:effectRef idx="0">
            <a:schemeClr val="dk1"/>
          </a:effectRef>
          <a:fontRef idx="minor">
            <a:schemeClr val="tx1"/>
          </a:fontRef>
        </p:style>
      </p:cxnSp>
      <p:cxnSp>
        <p:nvCxnSpPr>
          <p:cNvPr id="52" name="Shape 124"/>
          <p:cNvCxnSpPr>
            <a:stCxn id="35" idx="3"/>
            <a:endCxn id="55" idx="2"/>
          </p:cNvCxnSpPr>
          <p:nvPr/>
        </p:nvCxnSpPr>
        <p:spPr>
          <a:xfrm flipV="1">
            <a:off x="9696451" y="5849939"/>
            <a:ext cx="36513" cy="82867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hape 126"/>
          <p:cNvCxnSpPr>
            <a:stCxn id="35" idx="3"/>
            <a:endCxn id="56" idx="2"/>
          </p:cNvCxnSpPr>
          <p:nvPr/>
        </p:nvCxnSpPr>
        <p:spPr>
          <a:xfrm flipV="1">
            <a:off x="9696450" y="4913313"/>
            <a:ext cx="217488" cy="17653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hape 128"/>
          <p:cNvCxnSpPr>
            <a:stCxn id="35" idx="3"/>
            <a:endCxn id="46" idx="2"/>
          </p:cNvCxnSpPr>
          <p:nvPr/>
        </p:nvCxnSpPr>
        <p:spPr>
          <a:xfrm flipH="1" flipV="1">
            <a:off x="8293100" y="3833813"/>
            <a:ext cx="1403350" cy="2844800"/>
          </a:xfrm>
          <a:prstGeom prst="curvedConnector4">
            <a:avLst>
              <a:gd name="adj1" fmla="val -64866"/>
              <a:gd name="adj2" fmla="val 59803"/>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8975725" y="5489576"/>
            <a:ext cx="1512888" cy="3603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200" dirty="0">
                <a:solidFill>
                  <a:prstClr val="black"/>
                </a:solidFill>
              </a:rPr>
              <a:t>Emotional Behavioural Process</a:t>
            </a:r>
          </a:p>
        </p:txBody>
      </p:sp>
      <p:sp>
        <p:nvSpPr>
          <p:cNvPr id="56" name="Rounded Rectangle 55"/>
          <p:cNvSpPr/>
          <p:nvPr/>
        </p:nvSpPr>
        <p:spPr>
          <a:xfrm>
            <a:off x="9409113" y="4554539"/>
            <a:ext cx="1008062" cy="3587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200" dirty="0">
                <a:solidFill>
                  <a:prstClr val="black"/>
                </a:solidFill>
              </a:rPr>
              <a:t>Appraisal Process</a:t>
            </a:r>
          </a:p>
        </p:txBody>
      </p:sp>
      <p:sp>
        <p:nvSpPr>
          <p:cNvPr id="57" name="TextBox 131"/>
          <p:cNvSpPr txBox="1">
            <a:spLocks noChangeArrowheads="1"/>
          </p:cNvSpPr>
          <p:nvPr/>
        </p:nvSpPr>
        <p:spPr bwMode="auto">
          <a:xfrm>
            <a:off x="9409114" y="6065839"/>
            <a:ext cx="733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100">
                <a:solidFill>
                  <a:prstClr val="black"/>
                </a:solidFill>
              </a:rPr>
              <a:t>has_part</a:t>
            </a:r>
          </a:p>
        </p:txBody>
      </p:sp>
      <p:cxnSp>
        <p:nvCxnSpPr>
          <p:cNvPr id="58" name="Curved Connector 57"/>
          <p:cNvCxnSpPr>
            <a:stCxn id="37" idx="1"/>
            <a:endCxn id="35" idx="1"/>
          </p:cNvCxnSpPr>
          <p:nvPr/>
        </p:nvCxnSpPr>
        <p:spPr>
          <a:xfrm rot="10800000" flipH="1" flipV="1">
            <a:off x="1592263" y="3221039"/>
            <a:ext cx="6519862" cy="3455987"/>
          </a:xfrm>
          <a:prstGeom prst="curvedConnector3">
            <a:avLst>
              <a:gd name="adj1" fmla="val -389"/>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136"/>
          <p:cNvSpPr txBox="1">
            <a:spLocks noChangeArrowheads="1"/>
          </p:cNvSpPr>
          <p:nvPr/>
        </p:nvSpPr>
        <p:spPr bwMode="auto">
          <a:xfrm>
            <a:off x="6959601" y="6426200"/>
            <a:ext cx="733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100">
                <a:solidFill>
                  <a:prstClr val="black"/>
                </a:solidFill>
              </a:rPr>
              <a:t>agent_of</a:t>
            </a:r>
          </a:p>
        </p:txBody>
      </p:sp>
      <p:sp>
        <p:nvSpPr>
          <p:cNvPr id="2" name="Title 1"/>
          <p:cNvSpPr>
            <a:spLocks noGrp="1"/>
          </p:cNvSpPr>
          <p:nvPr>
            <p:ph type="title"/>
          </p:nvPr>
        </p:nvSpPr>
        <p:spPr>
          <a:xfrm>
            <a:off x="974559" y="-76200"/>
            <a:ext cx="10142620" cy="1143000"/>
          </a:xfrm>
        </p:spPr>
        <p:txBody>
          <a:bodyPr>
            <a:normAutofit/>
          </a:bodyPr>
          <a:lstStyle/>
          <a:p>
            <a:r>
              <a:rPr lang="en-GB" dirty="0" smtClean="0"/>
              <a:t>Emotion Ontology (top level)</a:t>
            </a:r>
            <a:endParaRPr lang="en-GB" dirty="0"/>
          </a:p>
        </p:txBody>
      </p:sp>
    </p:spTree>
    <p:extLst>
      <p:ext uri="{BB962C8B-B14F-4D97-AF65-F5344CB8AC3E}">
        <p14:creationId xmlns:p14="http://schemas.microsoft.com/office/powerpoint/2010/main" val="1075634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3648076" y="1601788"/>
            <a:ext cx="1223963"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BFO:Continuant</a:t>
            </a:r>
          </a:p>
        </p:txBody>
      </p:sp>
      <p:sp>
        <p:nvSpPr>
          <p:cNvPr id="9" name="Rounded Rectangle 8"/>
          <p:cNvSpPr/>
          <p:nvPr/>
        </p:nvSpPr>
        <p:spPr>
          <a:xfrm>
            <a:off x="6600825" y="1601788"/>
            <a:ext cx="1296988"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BFO:Occurrent</a:t>
            </a:r>
          </a:p>
        </p:txBody>
      </p:sp>
      <p:cxnSp>
        <p:nvCxnSpPr>
          <p:cNvPr id="10" name="Curved Connector 9"/>
          <p:cNvCxnSpPr>
            <a:stCxn id="8" idx="0"/>
          </p:cNvCxnSpPr>
          <p:nvPr/>
        </p:nvCxnSpPr>
        <p:spPr>
          <a:xfrm rot="5400000" flipH="1" flipV="1">
            <a:off x="4889501" y="755651"/>
            <a:ext cx="215900" cy="147637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 name="Curved Connector 10"/>
          <p:cNvCxnSpPr>
            <a:stCxn id="9" idx="0"/>
          </p:cNvCxnSpPr>
          <p:nvPr/>
        </p:nvCxnSpPr>
        <p:spPr>
          <a:xfrm rot="16200000" flipV="1">
            <a:off x="6384132" y="737395"/>
            <a:ext cx="215900" cy="1512887"/>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8616950" y="2322513"/>
            <a:ext cx="1296988"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BFO:Process</a:t>
            </a:r>
          </a:p>
        </p:txBody>
      </p:sp>
      <p:sp>
        <p:nvSpPr>
          <p:cNvPr id="13" name="Rounded Rectangle 12"/>
          <p:cNvSpPr/>
          <p:nvPr/>
        </p:nvSpPr>
        <p:spPr>
          <a:xfrm>
            <a:off x="2028825" y="2249488"/>
            <a:ext cx="1582738"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BFO:Independent Continuant</a:t>
            </a:r>
          </a:p>
        </p:txBody>
      </p:sp>
      <p:cxnSp>
        <p:nvCxnSpPr>
          <p:cNvPr id="14" name="Curved Connector 13"/>
          <p:cNvCxnSpPr>
            <a:stCxn id="13" idx="0"/>
            <a:endCxn id="8" idx="2"/>
          </p:cNvCxnSpPr>
          <p:nvPr/>
        </p:nvCxnSpPr>
        <p:spPr>
          <a:xfrm rot="5400000" flipH="1" flipV="1">
            <a:off x="3395663" y="1385888"/>
            <a:ext cx="287338" cy="1439863"/>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 name="Curved Connector 14"/>
          <p:cNvCxnSpPr>
            <a:stCxn id="37" idx="0"/>
            <a:endCxn id="13" idx="2"/>
          </p:cNvCxnSpPr>
          <p:nvPr/>
        </p:nvCxnSpPr>
        <p:spPr>
          <a:xfrm rot="5400000" flipH="1" flipV="1">
            <a:off x="2324894" y="2545556"/>
            <a:ext cx="431800" cy="560388"/>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8" name="Rounded Rectangle 17"/>
          <p:cNvSpPr/>
          <p:nvPr/>
        </p:nvSpPr>
        <p:spPr>
          <a:xfrm>
            <a:off x="8688388" y="1435101"/>
            <a:ext cx="215900" cy="1444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sz="1200" dirty="0">
              <a:solidFill>
                <a:prstClr val="black"/>
              </a:solidFill>
            </a:endParaRPr>
          </a:p>
        </p:txBody>
      </p:sp>
      <p:sp>
        <p:nvSpPr>
          <p:cNvPr id="19" name="TextBox 171"/>
          <p:cNvSpPr txBox="1">
            <a:spLocks noChangeArrowheads="1"/>
          </p:cNvSpPr>
          <p:nvPr/>
        </p:nvSpPr>
        <p:spPr bwMode="auto">
          <a:xfrm>
            <a:off x="9048751" y="1335088"/>
            <a:ext cx="588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dirty="0">
                <a:solidFill>
                  <a:prstClr val="black"/>
                </a:solidFill>
                <a:latin typeface="Calibri" pitchFamily="34" charset="0"/>
              </a:rPr>
              <a:t>MFO</a:t>
            </a:r>
          </a:p>
        </p:txBody>
      </p:sp>
      <p:sp>
        <p:nvSpPr>
          <p:cNvPr id="20" name="Rounded Rectangle 19"/>
          <p:cNvSpPr/>
          <p:nvPr/>
        </p:nvSpPr>
        <p:spPr>
          <a:xfrm>
            <a:off x="4079876" y="2249488"/>
            <a:ext cx="1584325"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BFO:Dependent Continuant</a:t>
            </a:r>
          </a:p>
        </p:txBody>
      </p:sp>
      <p:cxnSp>
        <p:nvCxnSpPr>
          <p:cNvPr id="21" name="Curved Connector 20"/>
          <p:cNvCxnSpPr>
            <a:stCxn id="20" idx="0"/>
            <a:endCxn id="8" idx="2"/>
          </p:cNvCxnSpPr>
          <p:nvPr/>
        </p:nvCxnSpPr>
        <p:spPr>
          <a:xfrm rot="16200000" flipV="1">
            <a:off x="4421982" y="1799432"/>
            <a:ext cx="287338" cy="61277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2" name="Curved Connector 21"/>
          <p:cNvCxnSpPr>
            <a:stCxn id="12" idx="0"/>
            <a:endCxn id="9" idx="2"/>
          </p:cNvCxnSpPr>
          <p:nvPr/>
        </p:nvCxnSpPr>
        <p:spPr>
          <a:xfrm rot="16200000" flipV="1">
            <a:off x="8076407" y="1134270"/>
            <a:ext cx="360363" cy="201612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3" name="Rounded Rectangle 22"/>
          <p:cNvSpPr/>
          <p:nvPr/>
        </p:nvSpPr>
        <p:spPr>
          <a:xfrm>
            <a:off x="5232401" y="3978276"/>
            <a:ext cx="1584325" cy="3603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200" dirty="0">
                <a:solidFill>
                  <a:prstClr val="black"/>
                </a:solidFill>
              </a:rPr>
              <a:t>Cognitive Representation</a:t>
            </a:r>
          </a:p>
        </p:txBody>
      </p:sp>
      <p:cxnSp>
        <p:nvCxnSpPr>
          <p:cNvPr id="24" name="Curved Connector 23"/>
          <p:cNvCxnSpPr>
            <a:stCxn id="23" idx="0"/>
            <a:endCxn id="20" idx="2"/>
          </p:cNvCxnSpPr>
          <p:nvPr/>
        </p:nvCxnSpPr>
        <p:spPr>
          <a:xfrm rot="16200000" flipV="1">
            <a:off x="4764089" y="2717801"/>
            <a:ext cx="1368425" cy="115252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7" name="Rounded Rectangle 26"/>
          <p:cNvSpPr/>
          <p:nvPr/>
        </p:nvSpPr>
        <p:spPr>
          <a:xfrm>
            <a:off x="9264651" y="3762376"/>
            <a:ext cx="1223963" cy="3603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200" dirty="0">
                <a:solidFill>
                  <a:prstClr val="black"/>
                </a:solidFill>
              </a:rPr>
              <a:t>Mental Process</a:t>
            </a:r>
          </a:p>
        </p:txBody>
      </p:sp>
      <p:cxnSp>
        <p:nvCxnSpPr>
          <p:cNvPr id="28" name="Curved Connector 27"/>
          <p:cNvCxnSpPr>
            <a:stCxn id="27" idx="0"/>
            <a:endCxn id="29" idx="2"/>
          </p:cNvCxnSpPr>
          <p:nvPr/>
        </p:nvCxnSpPr>
        <p:spPr>
          <a:xfrm rot="16200000" flipV="1">
            <a:off x="9624220" y="3510757"/>
            <a:ext cx="360362" cy="14287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9" name="Rounded Rectangle 28"/>
          <p:cNvSpPr/>
          <p:nvPr/>
        </p:nvSpPr>
        <p:spPr>
          <a:xfrm>
            <a:off x="9120188" y="3041651"/>
            <a:ext cx="1223962" cy="3603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200" dirty="0">
                <a:solidFill>
                  <a:prstClr val="black"/>
                </a:solidFill>
              </a:rPr>
              <a:t>Bodily Process</a:t>
            </a:r>
          </a:p>
        </p:txBody>
      </p:sp>
      <p:cxnSp>
        <p:nvCxnSpPr>
          <p:cNvPr id="30" name="Curved Connector 29"/>
          <p:cNvCxnSpPr>
            <a:stCxn id="29" idx="0"/>
            <a:endCxn id="12" idx="2"/>
          </p:cNvCxnSpPr>
          <p:nvPr/>
        </p:nvCxnSpPr>
        <p:spPr>
          <a:xfrm rot="16200000" flipV="1">
            <a:off x="9319420" y="2628107"/>
            <a:ext cx="358775" cy="468313"/>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216276" y="3114676"/>
            <a:ext cx="1223963" cy="3603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200" dirty="0">
                <a:solidFill>
                  <a:prstClr val="black"/>
                </a:solidFill>
              </a:rPr>
              <a:t>BFO:Disposition</a:t>
            </a:r>
          </a:p>
        </p:txBody>
      </p:sp>
      <p:cxnSp>
        <p:nvCxnSpPr>
          <p:cNvPr id="32" name="Curved Connector 31"/>
          <p:cNvCxnSpPr>
            <a:stCxn id="31" idx="0"/>
            <a:endCxn id="20" idx="2"/>
          </p:cNvCxnSpPr>
          <p:nvPr/>
        </p:nvCxnSpPr>
        <p:spPr>
          <a:xfrm rot="5400000" flipH="1" flipV="1">
            <a:off x="4097339" y="2339976"/>
            <a:ext cx="504825" cy="1044575"/>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8688388" y="1746251"/>
            <a:ext cx="215900" cy="1444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sz="1200" dirty="0">
              <a:solidFill>
                <a:prstClr val="black"/>
              </a:solidFill>
            </a:endParaRPr>
          </a:p>
        </p:txBody>
      </p:sp>
      <p:sp>
        <p:nvSpPr>
          <p:cNvPr id="34" name="TextBox 171"/>
          <p:cNvSpPr txBox="1">
            <a:spLocks noChangeArrowheads="1"/>
          </p:cNvSpPr>
          <p:nvPr/>
        </p:nvSpPr>
        <p:spPr bwMode="auto">
          <a:xfrm>
            <a:off x="9048750" y="1662113"/>
            <a:ext cx="926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dirty="0">
                <a:solidFill>
                  <a:prstClr val="black"/>
                </a:solidFill>
                <a:latin typeface="Calibri" pitchFamily="34" charset="0"/>
              </a:rPr>
              <a:t>MFO-EM</a:t>
            </a:r>
          </a:p>
        </p:txBody>
      </p:sp>
      <p:sp>
        <p:nvSpPr>
          <p:cNvPr id="37" name="Rounded Rectangle 36"/>
          <p:cNvSpPr/>
          <p:nvPr/>
        </p:nvSpPr>
        <p:spPr>
          <a:xfrm>
            <a:off x="1592264" y="3041651"/>
            <a:ext cx="1335087" cy="3603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1200" dirty="0">
                <a:solidFill>
                  <a:prstClr val="black"/>
                </a:solidFill>
              </a:rPr>
              <a:t>Organism</a:t>
            </a:r>
          </a:p>
        </p:txBody>
      </p:sp>
      <p:sp>
        <p:nvSpPr>
          <p:cNvPr id="46" name="Rounded Rectangle 45"/>
          <p:cNvSpPr/>
          <p:nvPr/>
        </p:nvSpPr>
        <p:spPr>
          <a:xfrm>
            <a:off x="7608889" y="3257551"/>
            <a:ext cx="1366837" cy="5762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200" dirty="0">
                <a:solidFill>
                  <a:prstClr val="black"/>
                </a:solidFill>
              </a:rPr>
              <a:t>Physiological Response to Emotion Process</a:t>
            </a:r>
          </a:p>
        </p:txBody>
      </p:sp>
      <p:cxnSp>
        <p:nvCxnSpPr>
          <p:cNvPr id="48" name="Shape 110"/>
          <p:cNvCxnSpPr>
            <a:stCxn id="46" idx="3"/>
            <a:endCxn id="29" idx="2"/>
          </p:cNvCxnSpPr>
          <p:nvPr/>
        </p:nvCxnSpPr>
        <p:spPr>
          <a:xfrm flipV="1">
            <a:off x="8975725" y="3402013"/>
            <a:ext cx="757238" cy="144462"/>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974559" y="-76200"/>
            <a:ext cx="10142620" cy="1143000"/>
          </a:xfrm>
        </p:spPr>
        <p:txBody>
          <a:bodyPr>
            <a:normAutofit/>
          </a:bodyPr>
          <a:lstStyle/>
          <a:p>
            <a:r>
              <a:rPr lang="en-GB" dirty="0" smtClean="0"/>
              <a:t>Emotion Ontology extends BFO and MFO</a:t>
            </a:r>
            <a:endParaRPr lang="en-GB" dirty="0"/>
          </a:p>
        </p:txBody>
      </p:sp>
      <p:pic>
        <p:nvPicPr>
          <p:cNvPr id="3" name="Picture 2"/>
          <p:cNvPicPr>
            <a:picLocks noChangeAspect="1"/>
          </p:cNvPicPr>
          <p:nvPr/>
        </p:nvPicPr>
        <p:blipFill rotWithShape="1">
          <a:blip r:embed="rId2"/>
          <a:srcRect l="14366" t="23778" r="20734" b="32132"/>
          <a:stretch/>
        </p:blipFill>
        <p:spPr>
          <a:xfrm>
            <a:off x="29782" y="1404113"/>
            <a:ext cx="11868912" cy="4535424"/>
          </a:xfrm>
          <a:prstGeom prst="rect">
            <a:avLst/>
          </a:prstGeom>
        </p:spPr>
      </p:pic>
    </p:spTree>
    <p:extLst>
      <p:ext uri="{BB962C8B-B14F-4D97-AF65-F5344CB8AC3E}">
        <p14:creationId xmlns:p14="http://schemas.microsoft.com/office/powerpoint/2010/main" val="2297473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Types of the Emotion Ontology</a:t>
            </a:r>
            <a:endParaRPr lang="en-US" dirty="0"/>
          </a:p>
        </p:txBody>
      </p:sp>
      <p:sp>
        <p:nvSpPr>
          <p:cNvPr id="3" name="Date Placeholder 2"/>
          <p:cNvSpPr>
            <a:spLocks noGrp="1"/>
          </p:cNvSpPr>
          <p:nvPr>
            <p:ph type="dt" sz="half" idx="10"/>
          </p:nvPr>
        </p:nvSpPr>
        <p:spPr/>
        <p:txBody>
          <a:bodyPr/>
          <a:lstStyle/>
          <a:p>
            <a:fld id="{046D5ED8-CB06-4899-A14A-28A440F050DB}" type="datetime2">
              <a:rPr lang="en-US" smtClean="0">
                <a:solidFill>
                  <a:prstClr val="black">
                    <a:tint val="75000"/>
                  </a:prstClr>
                </a:solidFill>
              </a:rPr>
              <a:pPr/>
              <a:t>Saturday, April 08, 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43</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r>
              <a:rPr lang="en-US" smtClean="0">
                <a:solidFill>
                  <a:srgbClr val="C0504D">
                    <a:lumMod val="75000"/>
                  </a:srgbClr>
                </a:solidFill>
              </a:rPr>
              <a:t>The Emotion Ontology </a:t>
            </a:r>
            <a:endParaRPr lang="en-US" dirty="0">
              <a:solidFill>
                <a:srgbClr val="C0504D">
                  <a:lumMod val="75000"/>
                </a:srgbClr>
              </a:solidFill>
            </a:endParaRPr>
          </a:p>
        </p:txBody>
      </p:sp>
      <p:pic>
        <p:nvPicPr>
          <p:cNvPr id="7" name="Picture 6"/>
          <p:cNvPicPr>
            <a:picLocks noChangeAspect="1"/>
          </p:cNvPicPr>
          <p:nvPr/>
        </p:nvPicPr>
        <p:blipFill rotWithShape="1">
          <a:blip r:embed="rId2"/>
          <a:srcRect l="25482" t="52691" r="30965" b="14093"/>
          <a:stretch/>
        </p:blipFill>
        <p:spPr>
          <a:xfrm>
            <a:off x="0" y="1245185"/>
            <a:ext cx="12192000" cy="5230406"/>
          </a:xfrm>
          <a:prstGeom prst="rect">
            <a:avLst/>
          </a:prstGeom>
        </p:spPr>
      </p:pic>
    </p:spTree>
    <p:extLst>
      <p:ext uri="{BB962C8B-B14F-4D97-AF65-F5344CB8AC3E}">
        <p14:creationId xmlns:p14="http://schemas.microsoft.com/office/powerpoint/2010/main" val="1435226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7038"/>
            <a:ext cx="8229600" cy="792162"/>
          </a:xfrm>
        </p:spPr>
        <p:txBody>
          <a:bodyPr/>
          <a:lstStyle/>
          <a:p>
            <a:r>
              <a:rPr lang="en-GB" dirty="0" smtClean="0"/>
              <a:t>Emotional personality trait</a:t>
            </a:r>
            <a:endParaRPr lang="en-GB" dirty="0"/>
          </a:p>
        </p:txBody>
      </p:sp>
      <p:sp>
        <p:nvSpPr>
          <p:cNvPr id="3" name="Content Placeholder 2"/>
          <p:cNvSpPr>
            <a:spLocks noGrp="1"/>
          </p:cNvSpPr>
          <p:nvPr>
            <p:ph idx="1"/>
          </p:nvPr>
        </p:nvSpPr>
        <p:spPr/>
        <p:txBody>
          <a:bodyPr>
            <a:normAutofit/>
          </a:bodyPr>
          <a:lstStyle/>
          <a:p>
            <a:pPr>
              <a:buNone/>
            </a:pPr>
            <a:endParaRPr lang="en-GB" dirty="0" smtClean="0"/>
          </a:p>
          <a:p>
            <a:pPr>
              <a:buNone/>
            </a:pPr>
            <a:r>
              <a:rPr lang="en-GB" dirty="0" smtClean="0"/>
              <a:t>An emotional personality trait =def.</a:t>
            </a:r>
          </a:p>
          <a:p>
            <a:pPr>
              <a:buNone/>
            </a:pPr>
            <a:endParaRPr lang="en-GB" dirty="0"/>
          </a:p>
          <a:p>
            <a:pPr marL="514350" indent="-514350">
              <a:buAutoNum type="arabicPeriod"/>
            </a:pPr>
            <a:r>
              <a:rPr lang="en-GB" dirty="0" smtClean="0"/>
              <a:t>a </a:t>
            </a:r>
            <a:r>
              <a:rPr lang="en-GB" dirty="0"/>
              <a:t>stable enduring </a:t>
            </a:r>
            <a:r>
              <a:rPr lang="en-GB" dirty="0" smtClean="0"/>
              <a:t>continuant </a:t>
            </a:r>
            <a:r>
              <a:rPr lang="en-GB" b="1" dirty="0" smtClean="0">
                <a:solidFill>
                  <a:schemeClr val="accent2">
                    <a:lumMod val="75000"/>
                  </a:schemeClr>
                </a:solidFill>
              </a:rPr>
              <a:t>characteristic</a:t>
            </a:r>
            <a:r>
              <a:rPr lang="en-GB" dirty="0" smtClean="0"/>
              <a:t> </a:t>
            </a:r>
            <a:r>
              <a:rPr lang="en-GB" dirty="0"/>
              <a:t>of a person </a:t>
            </a:r>
            <a:r>
              <a:rPr lang="en-GB" dirty="0" smtClean="0"/>
              <a:t/>
            </a:r>
            <a:br>
              <a:rPr lang="en-GB" dirty="0" smtClean="0"/>
            </a:br>
            <a:endParaRPr lang="en-GB" dirty="0" smtClean="0"/>
          </a:p>
          <a:p>
            <a:pPr marL="514350" indent="-514350">
              <a:buAutoNum type="arabicPeriod"/>
            </a:pPr>
            <a:r>
              <a:rPr lang="en-GB" dirty="0" smtClean="0"/>
              <a:t>which involves a</a:t>
            </a:r>
            <a:r>
              <a:rPr lang="en-GB" b="1" dirty="0" smtClean="0">
                <a:solidFill>
                  <a:schemeClr val="accent2">
                    <a:lumMod val="75000"/>
                  </a:schemeClr>
                </a:solidFill>
              </a:rPr>
              <a:t> </a:t>
            </a:r>
            <a:r>
              <a:rPr lang="en-GB" b="1" dirty="0">
                <a:solidFill>
                  <a:schemeClr val="accent2">
                    <a:lumMod val="75000"/>
                  </a:schemeClr>
                </a:solidFill>
              </a:rPr>
              <a:t>predisposition </a:t>
            </a:r>
            <a:r>
              <a:rPr lang="en-GB" dirty="0"/>
              <a:t>(i.e. a disposition which gives rise to an increased risk</a:t>
            </a:r>
            <a:r>
              <a:rPr lang="en-GB" dirty="0" smtClean="0"/>
              <a:t>) to undergo</a:t>
            </a:r>
            <a:br>
              <a:rPr lang="en-GB" dirty="0" smtClean="0"/>
            </a:br>
            <a:endParaRPr lang="en-GB" dirty="0" smtClean="0"/>
          </a:p>
          <a:p>
            <a:pPr>
              <a:buNone/>
            </a:pPr>
            <a:r>
              <a:rPr lang="en-GB" dirty="0" smtClean="0"/>
              <a:t>3. emotions </a:t>
            </a:r>
            <a:r>
              <a:rPr lang="en-GB" dirty="0"/>
              <a:t>of </a:t>
            </a:r>
            <a:r>
              <a:rPr lang="en-GB" dirty="0" smtClean="0"/>
              <a:t>particular sorts, </a:t>
            </a:r>
            <a:r>
              <a:rPr lang="en-GB" dirty="0"/>
              <a:t>both </a:t>
            </a:r>
            <a:r>
              <a:rPr lang="en-GB" dirty="0" err="1"/>
              <a:t>occurrents</a:t>
            </a:r>
            <a:r>
              <a:rPr lang="en-GB" dirty="0"/>
              <a:t> and dispositions.</a:t>
            </a:r>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44</a:t>
            </a:fld>
            <a:endParaRPr lang="en-US" dirty="0">
              <a:solidFill>
                <a:srgbClr val="C0504D"/>
              </a:solidFill>
            </a:endParaRPr>
          </a:p>
        </p:txBody>
      </p:sp>
    </p:spTree>
    <p:extLst>
      <p:ext uri="{BB962C8B-B14F-4D97-AF65-F5344CB8AC3E}">
        <p14:creationId xmlns:p14="http://schemas.microsoft.com/office/powerpoint/2010/main" val="2576785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Emotion processes</a:t>
            </a:r>
            <a:endParaRPr lang="en-GB" dirty="0"/>
          </a:p>
        </p:txBody>
      </p:sp>
      <p:sp>
        <p:nvSpPr>
          <p:cNvPr id="6" name="Content Placeholder 5"/>
          <p:cNvSpPr>
            <a:spLocks noGrp="1"/>
          </p:cNvSpPr>
          <p:nvPr>
            <p:ph idx="1"/>
          </p:nvPr>
        </p:nvSpPr>
        <p:spPr>
          <a:xfrm>
            <a:off x="1981200" y="1295400"/>
            <a:ext cx="8229600" cy="5105400"/>
          </a:xfrm>
        </p:spPr>
        <p:txBody>
          <a:bodyPr>
            <a:normAutofit fontScale="92500" lnSpcReduction="10000"/>
          </a:bodyPr>
          <a:lstStyle/>
          <a:p>
            <a:pPr>
              <a:buNone/>
            </a:pPr>
            <a:r>
              <a:rPr lang="en-GB" dirty="0"/>
              <a:t>An </a:t>
            </a:r>
            <a:r>
              <a:rPr lang="en-GB" b="1" dirty="0">
                <a:solidFill>
                  <a:schemeClr val="accent2">
                    <a:lumMod val="75000"/>
                  </a:schemeClr>
                </a:solidFill>
              </a:rPr>
              <a:t>appraisal process </a:t>
            </a:r>
            <a:r>
              <a:rPr lang="en-GB" dirty="0"/>
              <a:t>is a </a:t>
            </a:r>
            <a:r>
              <a:rPr lang="en-GB" b="1" dirty="0">
                <a:solidFill>
                  <a:schemeClr val="accent2">
                    <a:lumMod val="75000"/>
                  </a:schemeClr>
                </a:solidFill>
              </a:rPr>
              <a:t>mental process </a:t>
            </a:r>
            <a:r>
              <a:rPr lang="en-GB" dirty="0"/>
              <a:t>that gives rise to an </a:t>
            </a:r>
            <a:r>
              <a:rPr lang="en-GB" b="1" dirty="0" smtClean="0">
                <a:solidFill>
                  <a:schemeClr val="accent2">
                    <a:lumMod val="75000"/>
                  </a:schemeClr>
                </a:solidFill>
              </a:rPr>
              <a:t>appraisal</a:t>
            </a:r>
            <a:endParaRPr lang="en-GB" b="1" dirty="0">
              <a:solidFill>
                <a:schemeClr val="accent2">
                  <a:lumMod val="75000"/>
                </a:schemeClr>
              </a:solidFill>
            </a:endParaRPr>
          </a:p>
          <a:p>
            <a:pPr>
              <a:buNone/>
            </a:pPr>
            <a:endParaRPr lang="en-GB" dirty="0" smtClean="0"/>
          </a:p>
          <a:p>
            <a:pPr>
              <a:buNone/>
            </a:pPr>
            <a:r>
              <a:rPr lang="en-GB" dirty="0" smtClean="0"/>
              <a:t>A </a:t>
            </a:r>
            <a:r>
              <a:rPr lang="en-GB" b="1" dirty="0">
                <a:solidFill>
                  <a:schemeClr val="accent2">
                    <a:lumMod val="75000"/>
                  </a:schemeClr>
                </a:solidFill>
              </a:rPr>
              <a:t>physiological response to emotion process </a:t>
            </a:r>
            <a:r>
              <a:rPr lang="en-GB" dirty="0"/>
              <a:t>is </a:t>
            </a:r>
            <a:r>
              <a:rPr lang="en-GB" dirty="0" smtClean="0"/>
              <a:t>the </a:t>
            </a:r>
            <a:r>
              <a:rPr lang="en-GB" b="1" dirty="0">
                <a:solidFill>
                  <a:schemeClr val="accent2">
                    <a:lumMod val="75000"/>
                  </a:schemeClr>
                </a:solidFill>
              </a:rPr>
              <a:t>bodily process </a:t>
            </a:r>
            <a:r>
              <a:rPr lang="en-GB" dirty="0" smtClean="0"/>
              <a:t>that encompasses all </a:t>
            </a:r>
            <a:r>
              <a:rPr lang="en-GB" dirty="0"/>
              <a:t>the neurophysiological changes caused by the </a:t>
            </a:r>
            <a:r>
              <a:rPr lang="en-GB" dirty="0" smtClean="0"/>
              <a:t>emotion</a:t>
            </a:r>
            <a:endParaRPr lang="en-GB" dirty="0"/>
          </a:p>
          <a:p>
            <a:pPr>
              <a:buNone/>
            </a:pPr>
            <a:endParaRPr lang="en-GB" dirty="0" smtClean="0"/>
          </a:p>
          <a:p>
            <a:pPr>
              <a:buNone/>
            </a:pPr>
            <a:r>
              <a:rPr lang="en-GB" dirty="0" smtClean="0"/>
              <a:t>An </a:t>
            </a:r>
            <a:r>
              <a:rPr lang="en-GB" b="1" dirty="0">
                <a:solidFill>
                  <a:schemeClr val="accent2">
                    <a:lumMod val="75000"/>
                  </a:schemeClr>
                </a:solidFill>
              </a:rPr>
              <a:t>emotional behavioural process </a:t>
            </a:r>
            <a:r>
              <a:rPr lang="en-GB" dirty="0"/>
              <a:t>is the </a:t>
            </a:r>
            <a:r>
              <a:rPr lang="en-GB" b="1" dirty="0">
                <a:solidFill>
                  <a:schemeClr val="accent2">
                    <a:lumMod val="75000"/>
                  </a:schemeClr>
                </a:solidFill>
              </a:rPr>
              <a:t>behaviour</a:t>
            </a:r>
            <a:r>
              <a:rPr lang="en-GB" dirty="0">
                <a:solidFill>
                  <a:schemeClr val="accent2">
                    <a:lumMod val="75000"/>
                  </a:schemeClr>
                </a:solidFill>
              </a:rPr>
              <a:t> </a:t>
            </a:r>
            <a:r>
              <a:rPr lang="en-GB" dirty="0"/>
              <a:t>of the organism in </a:t>
            </a:r>
            <a:r>
              <a:rPr lang="en-GB" dirty="0" smtClean="0"/>
              <a:t>response to </a:t>
            </a:r>
            <a:r>
              <a:rPr lang="en-GB" dirty="0"/>
              <a:t>the emotion, </a:t>
            </a:r>
            <a:r>
              <a:rPr lang="en-GB" dirty="0" smtClean="0"/>
              <a:t>including </a:t>
            </a:r>
            <a:r>
              <a:rPr lang="en-GB" dirty="0"/>
              <a:t>the </a:t>
            </a:r>
            <a:r>
              <a:rPr lang="en-GB" b="1" dirty="0">
                <a:solidFill>
                  <a:schemeClr val="accent2">
                    <a:lumMod val="75000"/>
                  </a:schemeClr>
                </a:solidFill>
              </a:rPr>
              <a:t>characteristic facial expressions </a:t>
            </a:r>
            <a:r>
              <a:rPr lang="en-GB" dirty="0"/>
              <a:t>for </a:t>
            </a:r>
            <a:r>
              <a:rPr lang="en-GB" dirty="0" smtClean="0"/>
              <a:t>particular emotion types</a:t>
            </a:r>
            <a:endParaRPr lang="en-GB" dirty="0"/>
          </a:p>
        </p:txBody>
      </p:sp>
      <p:sp>
        <p:nvSpPr>
          <p:cNvPr id="2" name="Date Placeholder 1"/>
          <p:cNvSpPr>
            <a:spLocks noGrp="1"/>
          </p:cNvSpPr>
          <p:nvPr>
            <p:ph type="dt" sz="half" idx="10"/>
          </p:nvPr>
        </p:nvSpPr>
        <p:spPr/>
        <p:txBody>
          <a:bodyPr/>
          <a:lstStyle/>
          <a:p>
            <a:fld id="{483459EF-A43A-428C-AAD3-B85871B7DEE2}" type="datetime2">
              <a:rPr lang="en-US" smtClean="0">
                <a:solidFill>
                  <a:srgbClr val="C0504D"/>
                </a:solidFill>
              </a:rPr>
              <a:pPr/>
              <a:t>Saturday, April 08, 2017</a:t>
            </a:fld>
            <a:endParaRPr lang="en-US">
              <a:solidFill>
                <a:srgbClr val="C0504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C0504D"/>
                </a:solidFill>
              </a:rPr>
              <a:pPr/>
              <a:t>45</a:t>
            </a:fld>
            <a:endParaRPr lang="en-US">
              <a:solidFill>
                <a:srgbClr val="C0504D"/>
              </a:solidFill>
            </a:endParaRPr>
          </a:p>
        </p:txBody>
      </p:sp>
    </p:spTree>
    <p:extLst>
      <p:ext uri="{BB962C8B-B14F-4D97-AF65-F5344CB8AC3E}">
        <p14:creationId xmlns:p14="http://schemas.microsoft.com/office/powerpoint/2010/main" val="1454462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46</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dirty="0" smtClean="0">
                <a:solidFill>
                  <a:srgbClr val="C0504D">
                    <a:lumMod val="75000"/>
                  </a:srgbClr>
                </a:solidFill>
              </a:rPr>
              <a:t>The Emotion Ontology </a:t>
            </a:r>
            <a:endParaRPr lang="en-US" dirty="0">
              <a:solidFill>
                <a:srgbClr val="C0504D">
                  <a:lumMod val="75000"/>
                </a:srgbClr>
              </a:solidFill>
            </a:endParaRPr>
          </a:p>
        </p:txBody>
      </p:sp>
      <p:pic>
        <p:nvPicPr>
          <p:cNvPr id="9218" name="Picture 2" descr="http://resources2.news.com.au/images/2011/12/20/1226226/363758-north-korean-mour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866" y="457200"/>
            <a:ext cx="893163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69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Dispositions</a:t>
            </a:r>
            <a:endParaRPr lang="en-GB" dirty="0"/>
          </a:p>
        </p:txBody>
      </p:sp>
      <p:sp>
        <p:nvSpPr>
          <p:cNvPr id="3" name="Content Placeholder 2"/>
          <p:cNvSpPr>
            <a:spLocks noGrp="1"/>
          </p:cNvSpPr>
          <p:nvPr>
            <p:ph idx="1"/>
          </p:nvPr>
        </p:nvSpPr>
        <p:spPr/>
        <p:txBody>
          <a:bodyPr>
            <a:normAutofit/>
          </a:bodyPr>
          <a:lstStyle/>
          <a:p>
            <a:pPr>
              <a:buNone/>
            </a:pPr>
            <a:endParaRPr lang="en-GB" b="1" dirty="0" smtClean="0"/>
          </a:p>
          <a:p>
            <a:pPr>
              <a:buNone/>
            </a:pPr>
            <a:r>
              <a:rPr lang="en-GB" b="1" dirty="0" smtClean="0">
                <a:solidFill>
                  <a:schemeClr val="accent2">
                    <a:lumMod val="75000"/>
                  </a:schemeClr>
                </a:solidFill>
              </a:rPr>
              <a:t>Emotional </a:t>
            </a:r>
            <a:r>
              <a:rPr lang="en-GB" b="1" dirty="0">
                <a:solidFill>
                  <a:schemeClr val="accent2">
                    <a:lumMod val="75000"/>
                  </a:schemeClr>
                </a:solidFill>
              </a:rPr>
              <a:t>action tendencies</a:t>
            </a:r>
            <a:r>
              <a:rPr lang="en-GB" dirty="0"/>
              <a:t> are </a:t>
            </a:r>
            <a:r>
              <a:rPr lang="en-GB" b="1" dirty="0">
                <a:solidFill>
                  <a:schemeClr val="accent2">
                    <a:lumMod val="75000"/>
                  </a:schemeClr>
                </a:solidFill>
              </a:rPr>
              <a:t>dispositions</a:t>
            </a:r>
            <a:r>
              <a:rPr lang="en-GB" dirty="0"/>
              <a:t> to behaviour which inhere </a:t>
            </a:r>
            <a:r>
              <a:rPr lang="en-GB" dirty="0" smtClean="0"/>
              <a:t>in an </a:t>
            </a:r>
            <a:r>
              <a:rPr lang="en-GB" dirty="0"/>
              <a:t>organism </a:t>
            </a:r>
            <a:r>
              <a:rPr lang="en-GB" dirty="0" smtClean="0"/>
              <a:t/>
            </a:r>
            <a:br>
              <a:rPr lang="en-GB" dirty="0" smtClean="0"/>
            </a:br>
            <a:r>
              <a:rPr lang="en-GB" dirty="0" smtClean="0"/>
              <a:t>by </a:t>
            </a:r>
            <a:r>
              <a:rPr lang="en-GB" dirty="0"/>
              <a:t>virtue of the </a:t>
            </a:r>
            <a:r>
              <a:rPr lang="en-GB" b="1" dirty="0">
                <a:solidFill>
                  <a:schemeClr val="accent2">
                    <a:lumMod val="75000"/>
                  </a:schemeClr>
                </a:solidFill>
              </a:rPr>
              <a:t>physical changes</a:t>
            </a:r>
            <a:r>
              <a:rPr lang="en-GB" dirty="0">
                <a:solidFill>
                  <a:schemeClr val="accent2">
                    <a:lumMod val="75000"/>
                  </a:schemeClr>
                </a:solidFill>
              </a:rPr>
              <a:t> </a:t>
            </a:r>
            <a:r>
              <a:rPr lang="en-GB" dirty="0"/>
              <a:t>brought about by an </a:t>
            </a:r>
            <a:r>
              <a:rPr lang="en-GB" dirty="0" smtClean="0"/>
              <a:t>emotion process</a:t>
            </a:r>
          </a:p>
          <a:p>
            <a:pPr>
              <a:buNone/>
            </a:pPr>
            <a:endParaRPr lang="en-GB" dirty="0"/>
          </a:p>
          <a:p>
            <a:pPr>
              <a:buNone/>
            </a:pPr>
            <a:r>
              <a:rPr lang="en-GB" dirty="0" smtClean="0"/>
              <a:t>Even satisfaction at completing some task is associated with (future-directed) </a:t>
            </a:r>
            <a:r>
              <a:rPr lang="en-US" dirty="0" smtClean="0"/>
              <a:t>action tendencies such as: </a:t>
            </a:r>
            <a:r>
              <a:rPr lang="en-US" dirty="0"/>
              <a:t>to adopt a </a:t>
            </a:r>
            <a:r>
              <a:rPr lang="en-US" dirty="0" smtClean="0"/>
              <a:t>satisfied facial expression, to </a:t>
            </a:r>
            <a:r>
              <a:rPr lang="en-US" dirty="0"/>
              <a:t>relax muscles which had been </a:t>
            </a:r>
            <a:r>
              <a:rPr lang="en-US" dirty="0" smtClean="0"/>
              <a:t>tensed …</a:t>
            </a:r>
            <a:endParaRPr lang="en-GB" dirty="0" smtClean="0"/>
          </a:p>
          <a:p>
            <a:pPr>
              <a:buNone/>
            </a:pP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47</a:t>
            </a:fld>
            <a:endParaRPr lang="en-US" dirty="0">
              <a:solidFill>
                <a:srgbClr val="C0504D"/>
              </a:solidFill>
            </a:endParaRPr>
          </a:p>
        </p:txBody>
      </p:sp>
    </p:spTree>
    <p:extLst>
      <p:ext uri="{BB962C8B-B14F-4D97-AF65-F5344CB8AC3E}">
        <p14:creationId xmlns:p14="http://schemas.microsoft.com/office/powerpoint/2010/main" val="2819112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229600" cy="792162"/>
          </a:xfrm>
        </p:spPr>
        <p:txBody>
          <a:bodyPr>
            <a:normAutofit fontScale="90000"/>
          </a:bodyPr>
          <a:lstStyle/>
          <a:p>
            <a:r>
              <a:rPr lang="en-GB" dirty="0" smtClean="0"/>
              <a:t>Valence: classification of positive/negative emotions</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48</a:t>
            </a:fld>
            <a:endParaRPr lang="en-US" dirty="0">
              <a:solidFill>
                <a:srgbClr val="C0504D"/>
              </a:solidFill>
            </a:endParaRPr>
          </a:p>
        </p:txBody>
      </p:sp>
      <p:sp>
        <p:nvSpPr>
          <p:cNvPr id="7" name="TextBox 6"/>
          <p:cNvSpPr txBox="1"/>
          <p:nvPr/>
        </p:nvSpPr>
        <p:spPr>
          <a:xfrm>
            <a:off x="1905001" y="1600201"/>
            <a:ext cx="184731" cy="830997"/>
          </a:xfrm>
          <a:prstGeom prst="rect">
            <a:avLst/>
          </a:prstGeom>
          <a:noFill/>
        </p:spPr>
        <p:txBody>
          <a:bodyPr wrap="none" rtlCol="0">
            <a:spAutoFit/>
          </a:bodyPr>
          <a:lstStyle/>
          <a:p>
            <a:r>
              <a:rPr lang="en-GB" sz="2400" dirty="0">
                <a:solidFill>
                  <a:prstClr val="black"/>
                </a:solidFill>
              </a:rPr>
              <a:t/>
            </a:r>
            <a:br>
              <a:rPr lang="en-GB" sz="2400" dirty="0">
                <a:solidFill>
                  <a:prstClr val="black"/>
                </a:solidFill>
              </a:rPr>
            </a:br>
            <a:endParaRPr lang="en-GB" sz="2400" dirty="0">
              <a:solidFill>
                <a:prstClr val="black"/>
              </a:solidFill>
            </a:endParaRPr>
          </a:p>
        </p:txBody>
      </p:sp>
      <p:sp>
        <p:nvSpPr>
          <p:cNvPr id="8" name="TextBox 7"/>
          <p:cNvSpPr txBox="1"/>
          <p:nvPr/>
        </p:nvSpPr>
        <p:spPr>
          <a:xfrm>
            <a:off x="2707482" y="3913753"/>
            <a:ext cx="7005636" cy="461665"/>
          </a:xfrm>
          <a:prstGeom prst="rect">
            <a:avLst/>
          </a:prstGeom>
          <a:noFill/>
        </p:spPr>
        <p:txBody>
          <a:bodyPr wrap="none" rtlCol="0">
            <a:spAutoFit/>
          </a:bodyPr>
          <a:lstStyle/>
          <a:p>
            <a:pPr algn="r"/>
            <a:r>
              <a:rPr lang="en-GB" sz="2400" i="1" dirty="0" err="1" smtClean="0">
                <a:solidFill>
                  <a:prstClr val="black"/>
                </a:solidFill>
              </a:rPr>
              <a:t>NegativeEmotion</a:t>
            </a:r>
            <a:r>
              <a:rPr lang="en-GB" sz="2400" dirty="0" smtClean="0">
                <a:solidFill>
                  <a:prstClr val="black"/>
                </a:solidFill>
              </a:rPr>
              <a:t> </a:t>
            </a:r>
            <a:r>
              <a:rPr lang="en-US" sz="2400" dirty="0" smtClean="0">
                <a:solidFill>
                  <a:prstClr val="black"/>
                </a:solidFill>
                <a:latin typeface="Lucida Sans Unicode" pitchFamily="34" charset="0"/>
                <a:cs typeface="Times New Roman" pitchFamily="18" charset="0"/>
              </a:rPr>
              <a:t>= emotion with </a:t>
            </a:r>
            <a:r>
              <a:rPr lang="en-US" sz="2400" i="1" dirty="0" err="1" smtClean="0">
                <a:solidFill>
                  <a:prstClr val="black"/>
                </a:solidFill>
                <a:latin typeface="Times New Roman" pitchFamily="18" charset="0"/>
                <a:cs typeface="Times New Roman" pitchFamily="18" charset="0"/>
                <a:sym typeface="Symbol" pitchFamily="18" charset="2"/>
              </a:rPr>
              <a:t>NegativeValence</a:t>
            </a:r>
            <a:r>
              <a:rPr lang="en-GB" sz="2400" dirty="0" smtClean="0">
                <a:solidFill>
                  <a:prstClr val="black"/>
                </a:solidFill>
              </a:rPr>
              <a:t>  </a:t>
            </a:r>
            <a:endParaRPr lang="en-GB" sz="2400" dirty="0">
              <a:solidFill>
                <a:prstClr val="black"/>
              </a:solidFill>
            </a:endParaRPr>
          </a:p>
        </p:txBody>
      </p:sp>
      <p:sp>
        <p:nvSpPr>
          <p:cNvPr id="9" name="Rounded Rectangle 8"/>
          <p:cNvSpPr/>
          <p:nvPr/>
        </p:nvSpPr>
        <p:spPr>
          <a:xfrm>
            <a:off x="3276600" y="2747665"/>
            <a:ext cx="16764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prstClr val="black"/>
                </a:solidFill>
              </a:rPr>
              <a:t>happiness</a:t>
            </a:r>
          </a:p>
        </p:txBody>
      </p:sp>
      <p:sp>
        <p:nvSpPr>
          <p:cNvPr id="10" name="Rounded Rectangle 9"/>
          <p:cNvSpPr/>
          <p:nvPr/>
        </p:nvSpPr>
        <p:spPr>
          <a:xfrm>
            <a:off x="6237316" y="2747665"/>
            <a:ext cx="1992284"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a:solidFill>
                  <a:prstClr val="black"/>
                </a:solidFill>
              </a:rPr>
              <a:t>PositiveValence</a:t>
            </a:r>
            <a:endParaRPr lang="en-GB" dirty="0">
              <a:solidFill>
                <a:prstClr val="black"/>
              </a:solidFill>
            </a:endParaRPr>
          </a:p>
        </p:txBody>
      </p:sp>
      <p:cxnSp>
        <p:nvCxnSpPr>
          <p:cNvPr id="12" name="Straight Connector 11"/>
          <p:cNvCxnSpPr>
            <a:stCxn id="9" idx="3"/>
            <a:endCxn id="10" idx="1"/>
          </p:cNvCxnSpPr>
          <p:nvPr/>
        </p:nvCxnSpPr>
        <p:spPr>
          <a:xfrm>
            <a:off x="4953000" y="3052465"/>
            <a:ext cx="12843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76801" y="2976265"/>
            <a:ext cx="1359475" cy="369332"/>
          </a:xfrm>
          <a:prstGeom prst="rect">
            <a:avLst/>
          </a:prstGeom>
          <a:noFill/>
        </p:spPr>
        <p:txBody>
          <a:bodyPr wrap="none" rtlCol="0">
            <a:spAutoFit/>
          </a:bodyPr>
          <a:lstStyle/>
          <a:p>
            <a:r>
              <a:rPr lang="en-GB" dirty="0" err="1">
                <a:solidFill>
                  <a:prstClr val="black"/>
                </a:solidFill>
              </a:rPr>
              <a:t>Has_valence</a:t>
            </a:r>
            <a:endParaRPr lang="en-GB" dirty="0">
              <a:solidFill>
                <a:prstClr val="black"/>
              </a:solidFill>
            </a:endParaRPr>
          </a:p>
        </p:txBody>
      </p:sp>
      <p:sp>
        <p:nvSpPr>
          <p:cNvPr id="15" name="TextBox 14"/>
          <p:cNvSpPr txBox="1"/>
          <p:nvPr/>
        </p:nvSpPr>
        <p:spPr>
          <a:xfrm>
            <a:off x="1960732" y="4658380"/>
            <a:ext cx="8734571" cy="1077218"/>
          </a:xfrm>
          <a:prstGeom prst="rect">
            <a:avLst/>
          </a:prstGeom>
          <a:noFill/>
        </p:spPr>
        <p:txBody>
          <a:bodyPr wrap="none" rtlCol="0">
            <a:spAutoFit/>
          </a:bodyPr>
          <a:lstStyle/>
          <a:p>
            <a:r>
              <a:rPr lang="en-GB" sz="3200" dirty="0" smtClean="0">
                <a:solidFill>
                  <a:srgbClr val="8064A2">
                    <a:lumMod val="50000"/>
                  </a:srgbClr>
                </a:solidFill>
              </a:rPr>
              <a:t>For example positive surprise vs. negative surprise</a:t>
            </a:r>
          </a:p>
          <a:p>
            <a:r>
              <a:rPr lang="en-GB" sz="3200" dirty="0" smtClean="0">
                <a:solidFill>
                  <a:srgbClr val="8064A2">
                    <a:lumMod val="50000"/>
                  </a:srgbClr>
                </a:solidFill>
              </a:rPr>
              <a:t>Not all emotions have valence</a:t>
            </a:r>
            <a:endParaRPr lang="en-GB" sz="3200" dirty="0">
              <a:solidFill>
                <a:srgbClr val="8064A2">
                  <a:lumMod val="50000"/>
                </a:srgbClr>
              </a:solidFill>
            </a:endParaRPr>
          </a:p>
        </p:txBody>
      </p:sp>
    </p:spTree>
    <p:extLst>
      <p:ext uri="{BB962C8B-B14F-4D97-AF65-F5344CB8AC3E}">
        <p14:creationId xmlns:p14="http://schemas.microsoft.com/office/powerpoint/2010/main" val="3790588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52400"/>
            <a:ext cx="8229600" cy="792162"/>
          </a:xfrm>
        </p:spPr>
        <p:txBody>
          <a:bodyPr>
            <a:normAutofit/>
          </a:bodyPr>
          <a:lstStyle/>
          <a:p>
            <a:r>
              <a:rPr lang="en-GB" dirty="0" smtClean="0"/>
              <a:t>Types of emotion</a:t>
            </a:r>
            <a:endParaRPr lang="en-GB" dirty="0"/>
          </a:p>
        </p:txBody>
      </p:sp>
      <p:sp>
        <p:nvSpPr>
          <p:cNvPr id="2" name="Date Placeholder 1"/>
          <p:cNvSpPr>
            <a:spLocks noGrp="1"/>
          </p:cNvSpPr>
          <p:nvPr>
            <p:ph type="dt" sz="half" idx="10"/>
          </p:nvPr>
        </p:nvSpPr>
        <p:spPr/>
        <p:txBody>
          <a:bodyPr/>
          <a:lstStyle/>
          <a:p>
            <a:fld id="{483459EF-A43A-428C-AAD3-B85871B7DEE2}" type="datetime2">
              <a:rPr lang="en-US" smtClean="0">
                <a:solidFill>
                  <a:srgbClr val="C0504D"/>
                </a:solidFill>
              </a:rPr>
              <a:pPr/>
              <a:t>Saturday, April 08, 2017</a:t>
            </a:fld>
            <a:endParaRPr lang="en-US">
              <a:solidFill>
                <a:srgbClr val="C0504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C0504D"/>
                </a:solidFill>
              </a:rPr>
              <a:pPr/>
              <a:t>49</a:t>
            </a:fld>
            <a:endParaRPr lang="en-US">
              <a:solidFill>
                <a:srgbClr val="C0504D"/>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163" y="1319213"/>
            <a:ext cx="8829675" cy="4219575"/>
          </a:xfrm>
          <a:prstGeom prst="rect">
            <a:avLst/>
          </a:prstGeom>
        </p:spPr>
      </p:pic>
      <p:sp>
        <p:nvSpPr>
          <p:cNvPr id="4" name="Rectangle 3"/>
          <p:cNvSpPr/>
          <p:nvPr/>
        </p:nvSpPr>
        <p:spPr>
          <a:xfrm>
            <a:off x="2438400" y="5703738"/>
            <a:ext cx="7620000" cy="523220"/>
          </a:xfrm>
          <a:prstGeom prst="rect">
            <a:avLst/>
          </a:prstGeom>
        </p:spPr>
        <p:txBody>
          <a:bodyPr wrap="square">
            <a:spAutoFit/>
          </a:bodyPr>
          <a:lstStyle/>
          <a:p>
            <a:r>
              <a:rPr lang="en-US" sz="2800" dirty="0">
                <a:solidFill>
                  <a:prstClr val="black"/>
                </a:solidFill>
                <a:hlinkClick r:id="rId4"/>
              </a:rPr>
              <a:t>http://bioportal.bioontology.org/ontologies/1666</a:t>
            </a:r>
            <a:endParaRPr lang="en-US" sz="2800" dirty="0">
              <a:solidFill>
                <a:prstClr val="black"/>
              </a:solidFill>
            </a:endParaRPr>
          </a:p>
        </p:txBody>
      </p:sp>
    </p:spTree>
    <p:extLst>
      <p:ext uri="{BB962C8B-B14F-4D97-AF65-F5344CB8AC3E}">
        <p14:creationId xmlns:p14="http://schemas.microsoft.com/office/powerpoint/2010/main" val="3378879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1"/>
          <p:cNvSpPr>
            <a:spLocks noGrp="1"/>
          </p:cNvSpPr>
          <p:nvPr>
            <p:ph type="title"/>
          </p:nvPr>
        </p:nvSpPr>
        <p:spPr>
          <a:xfrm>
            <a:off x="1524000" y="0"/>
            <a:ext cx="9144000" cy="914400"/>
          </a:xfrm>
        </p:spPr>
        <p:txBody>
          <a:bodyPr/>
          <a:lstStyle/>
          <a:p>
            <a:pPr eaLnBrk="1" hangingPunct="1"/>
            <a:r>
              <a:rPr lang="en-US" sz="4000"/>
              <a:t>How to do biology across the genome?</a:t>
            </a:r>
          </a:p>
        </p:txBody>
      </p:sp>
      <p:sp>
        <p:nvSpPr>
          <p:cNvPr id="78851" name="Content Placeholder 2"/>
          <p:cNvSpPr>
            <a:spLocks noGrp="1"/>
          </p:cNvSpPr>
          <p:nvPr>
            <p:ph idx="1"/>
          </p:nvPr>
        </p:nvSpPr>
        <p:spPr>
          <a:xfrm>
            <a:off x="1143000" y="914400"/>
            <a:ext cx="9525000" cy="5257800"/>
          </a:xfrm>
        </p:spPr>
        <p:txBody>
          <a:bodyPr/>
          <a:lstStyle/>
          <a:p>
            <a:pPr eaLnBrk="1" hangingPunct="1">
              <a:buFontTx/>
              <a:buNone/>
            </a:pPr>
            <a:r>
              <a:rPr lang="en-US" sz="1800"/>
              <a:t>	</a:t>
            </a:r>
            <a:r>
              <a:rPr lang="en-US" sz="1400"/>
              <a:t>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a:t>
            </a:r>
          </a:p>
          <a:p>
            <a:pPr eaLnBrk="1" hangingPunct="1">
              <a:buFontTx/>
              <a:buNone/>
            </a:pPr>
            <a:endParaRPr lang="en-US" sz="1400"/>
          </a:p>
          <a:p>
            <a:pPr eaLnBrk="1" hangingPunct="1">
              <a:buFontTx/>
              <a:buNone/>
            </a:pPr>
            <a:endParaRPr lang="en-US" sz="1800"/>
          </a:p>
          <a:p>
            <a:pPr eaLnBrk="1" hangingPunct="1">
              <a:buFontTx/>
              <a:buNone/>
            </a:pPr>
            <a:endParaRPr lang="en-US" sz="2000"/>
          </a:p>
        </p:txBody>
      </p:sp>
      <p:sp>
        <p:nvSpPr>
          <p:cNvPr id="788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51B6C91-DF06-4BF8-9267-7FA3765D3CD9}" type="slidenum">
              <a:rPr lang="en-US" smtClean="0">
                <a:solidFill>
                  <a:srgbClr val="000000"/>
                </a:solidFill>
              </a:rPr>
              <a:pPr/>
              <a:t>5</a:t>
            </a:fld>
            <a:endParaRPr lang="en-US" smtClean="0">
              <a:solidFill>
                <a:srgbClr val="000000"/>
              </a:solidFill>
            </a:endParaRPr>
          </a:p>
        </p:txBody>
      </p:sp>
    </p:spTree>
    <p:extLst>
      <p:ext uri="{BB962C8B-B14F-4D97-AF65-F5344CB8AC3E}">
        <p14:creationId xmlns:p14="http://schemas.microsoft.com/office/powerpoint/2010/main" val="309394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hlinkClick r:id="rId2"/>
              </a:rPr>
              <a:t>http://bioportal.bioontology.org/ontologies/1666</a:t>
            </a:r>
            <a:endParaRPr lang="en-US" sz="2800"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50</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dirty="0" smtClean="0">
                <a:solidFill>
                  <a:srgbClr val="C0504D">
                    <a:lumMod val="75000"/>
                  </a:srgbClr>
                </a:solidFill>
              </a:rPr>
              <a:t>The Emotion Ontology </a:t>
            </a:r>
            <a:endParaRPr lang="en-US" dirty="0">
              <a:solidFill>
                <a:srgbClr val="C0504D">
                  <a:lumMod val="75000"/>
                </a:srgbClr>
              </a:solidFill>
            </a:endParaRPr>
          </a:p>
        </p:txBody>
      </p:sp>
      <p:grpSp>
        <p:nvGrpSpPr>
          <p:cNvPr id="7" name="Group 6"/>
          <p:cNvGrpSpPr/>
          <p:nvPr/>
        </p:nvGrpSpPr>
        <p:grpSpPr>
          <a:xfrm>
            <a:off x="1676400" y="1022132"/>
            <a:ext cx="8839200" cy="5701862"/>
            <a:chOff x="152400" y="1003738"/>
            <a:chExt cx="8098221" cy="5139559"/>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547" t="11638" r="9366" b="18104"/>
            <a:stretch/>
          </p:blipFill>
          <p:spPr bwMode="auto">
            <a:xfrm>
              <a:off x="3294993" y="1003738"/>
              <a:ext cx="4955628" cy="513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638" r="75847" b="18104"/>
            <a:stretch/>
          </p:blipFill>
          <p:spPr bwMode="auto">
            <a:xfrm>
              <a:off x="152400" y="1003738"/>
              <a:ext cx="3142593" cy="513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32005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52400"/>
            <a:ext cx="8229600" cy="792162"/>
          </a:xfrm>
        </p:spPr>
        <p:txBody>
          <a:bodyPr>
            <a:normAutofit/>
          </a:bodyPr>
          <a:lstStyle/>
          <a:p>
            <a:r>
              <a:rPr lang="en-GB" dirty="0" smtClean="0"/>
              <a:t>Types of emotion</a:t>
            </a:r>
            <a:endParaRPr lang="en-GB" dirty="0"/>
          </a:p>
        </p:txBody>
      </p:sp>
      <p:sp>
        <p:nvSpPr>
          <p:cNvPr id="2" name="Date Placeholder 1"/>
          <p:cNvSpPr>
            <a:spLocks noGrp="1"/>
          </p:cNvSpPr>
          <p:nvPr>
            <p:ph type="dt" sz="half" idx="10"/>
          </p:nvPr>
        </p:nvSpPr>
        <p:spPr/>
        <p:txBody>
          <a:bodyPr/>
          <a:lstStyle/>
          <a:p>
            <a:fld id="{483459EF-A43A-428C-AAD3-B85871B7DEE2}" type="datetime2">
              <a:rPr lang="en-US" smtClean="0">
                <a:solidFill>
                  <a:srgbClr val="C0504D"/>
                </a:solidFill>
              </a:rPr>
              <a:pPr/>
              <a:t>Saturday, April 08, 2017</a:t>
            </a:fld>
            <a:endParaRPr lang="en-US">
              <a:solidFill>
                <a:srgbClr val="C0504D"/>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C0504D"/>
                </a:solidFill>
              </a:rPr>
              <a:pPr/>
              <a:t>51</a:t>
            </a:fld>
            <a:endParaRPr lang="en-US">
              <a:solidFill>
                <a:srgbClr val="C0504D"/>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9106"/>
          <a:stretch/>
        </p:blipFill>
        <p:spPr>
          <a:xfrm>
            <a:off x="2611822" y="0"/>
            <a:ext cx="5938837" cy="6940124"/>
          </a:xfrm>
          <a:prstGeom prst="rect">
            <a:avLst/>
          </a:prstGeom>
        </p:spPr>
      </p:pic>
    </p:spTree>
    <p:extLst>
      <p:ext uri="{BB962C8B-B14F-4D97-AF65-F5344CB8AC3E}">
        <p14:creationId xmlns:p14="http://schemas.microsoft.com/office/powerpoint/2010/main" val="19930648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appraisal</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52</a:t>
            </a:fld>
            <a:endParaRPr lang="en-US" dirty="0">
              <a:solidFill>
                <a:srgbClr val="C0504D"/>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57" y="1266824"/>
            <a:ext cx="10275582" cy="5076825"/>
          </a:xfrm>
          <a:prstGeom prst="rect">
            <a:avLst/>
          </a:prstGeom>
        </p:spPr>
      </p:pic>
    </p:spTree>
    <p:extLst>
      <p:ext uri="{BB962C8B-B14F-4D97-AF65-F5344CB8AC3E}">
        <p14:creationId xmlns:p14="http://schemas.microsoft.com/office/powerpoint/2010/main" val="4147290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appraisal</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53</a:t>
            </a:fld>
            <a:endParaRPr lang="en-US" dirty="0">
              <a:solidFill>
                <a:srgbClr val="C0504D"/>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0537"/>
          <a:stretch/>
        </p:blipFill>
        <p:spPr>
          <a:xfrm>
            <a:off x="1681162" y="-20666"/>
            <a:ext cx="8224838" cy="6833837"/>
          </a:xfrm>
          <a:prstGeom prst="rect">
            <a:avLst/>
          </a:prstGeom>
        </p:spPr>
      </p:pic>
    </p:spTree>
    <p:extLst>
      <p:ext uri="{BB962C8B-B14F-4D97-AF65-F5344CB8AC3E}">
        <p14:creationId xmlns:p14="http://schemas.microsoft.com/office/powerpoint/2010/main" val="278283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feeling</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54</a:t>
            </a:fld>
            <a:endParaRPr lang="en-US" dirty="0">
              <a:solidFill>
                <a:srgbClr val="C0504D"/>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254" r="16662" b="9705"/>
          <a:stretch/>
        </p:blipFill>
        <p:spPr>
          <a:xfrm>
            <a:off x="1619622" y="914401"/>
            <a:ext cx="9048378" cy="5236765"/>
          </a:xfrm>
          <a:prstGeom prst="rect">
            <a:avLst/>
          </a:prstGeom>
        </p:spPr>
      </p:pic>
    </p:spTree>
    <p:extLst>
      <p:ext uri="{BB962C8B-B14F-4D97-AF65-F5344CB8AC3E}">
        <p14:creationId xmlns:p14="http://schemas.microsoft.com/office/powerpoint/2010/main" val="8346410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456788" cy="792162"/>
          </a:xfrm>
        </p:spPr>
        <p:txBody>
          <a:bodyPr>
            <a:normAutofit fontScale="90000"/>
          </a:bodyPr>
          <a:lstStyle/>
          <a:p>
            <a:r>
              <a:rPr lang="en-US" dirty="0" smtClean="0"/>
              <a:t>Types of physiological </a:t>
            </a:r>
            <a:r>
              <a:rPr lang="en-US" dirty="0"/>
              <a:t>response to </a:t>
            </a:r>
            <a:r>
              <a:rPr lang="en-US" dirty="0" smtClean="0"/>
              <a:t>emotion</a:t>
            </a:r>
            <a:endParaRPr lang="en-US" dirty="0"/>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l="9536" r="8375"/>
          <a:stretch/>
        </p:blipFill>
        <p:spPr>
          <a:xfrm>
            <a:off x="1585920" y="1054609"/>
            <a:ext cx="9045265" cy="5444011"/>
          </a:xfrm>
        </p:spPr>
      </p:pic>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55</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dirty="0" smtClean="0">
                <a:solidFill>
                  <a:srgbClr val="C0504D">
                    <a:lumMod val="75000"/>
                  </a:srgbClr>
                </a:solidFill>
              </a:rPr>
              <a:t>The Emotion Ontology </a:t>
            </a:r>
            <a:endParaRPr lang="en-US" dirty="0">
              <a:solidFill>
                <a:srgbClr val="C0504D">
                  <a:lumMod val="75000"/>
                </a:srgbClr>
              </a:solidFill>
            </a:endParaRPr>
          </a:p>
        </p:txBody>
      </p:sp>
      <p:sp>
        <p:nvSpPr>
          <p:cNvPr id="7" name="AutoShape 2" descr="https://mail-attachment.googleusercontent.com/attachment?ui=2&amp;ik=c4a5c0c12a&amp;view=att&amp;th=13519d7feffb72ef&amp;attid=0.1&amp;disp=inline&amp;realattid=f_gxvpvjne1&amp;safe=1&amp;zw&amp;saduie=AG9B_P_4lvQaIgsVc8z2YfDS4xBF&amp;sadet=1327588988380&amp;sads=cIFsd8pd-GshwEv68UbFkxTSCkc&amp;sadssc=1"/>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AutoShape 4" descr="https://mail-attachment.googleusercontent.com/attachment?ui=2&amp;ik=c4a5c0c12a&amp;view=att&amp;th=13519d7feffb72ef&amp;attid=0.1&amp;disp=inline&amp;realattid=f_gxvpvjne1&amp;safe=1&amp;zw&amp;saduie=AG9B_P_4lvQaIgsVc8z2YfDS4xBF&amp;sadet=1327588988380&amp;sads=cIFsd8pd-GshwEv68UbFkxTSCkc&amp;sadssc=1"/>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6" descr="https://mail-attachment.googleusercontent.com/attachment?ui=2&amp;ik=c4a5c0c12a&amp;view=att&amp;th=13519d7feffb72ef&amp;attid=0.1&amp;disp=inline&amp;realattid=f_gxvpvjne1&amp;safe=1&amp;zw&amp;saduie=AG9B_P_4lvQaIgsVc8z2YfDS4xBF&amp;sadet=1327588988380&amp;sads=cIFsd8pd-GshwEv68UbFkxTSCkc&amp;sadssc=1"/>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8" descr="https://mail-attachment.googleusercontent.com/attachment?ui=2&amp;ik=c4a5c0c12a&amp;view=att&amp;th=13519d7feffb72ef&amp;attid=0.1&amp;disp=inline&amp;realattid=f_gxvpvjne1&amp;safe=1&amp;zw&amp;saduie=AG9B_P_4lvQaIgsVc8z2YfDS4xBF&amp;sadet=1327588988380&amp;sads=cIFsd8pd-GshwEv68UbFkxTSCkc&amp;sadssc=1"/>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849868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56</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smtClean="0">
                <a:solidFill>
                  <a:srgbClr val="C0504D">
                    <a:lumMod val="75000"/>
                  </a:srgbClr>
                </a:solidFill>
              </a:rPr>
              <a:t>The Emotion Ontology </a:t>
            </a:r>
            <a:endParaRPr lang="en-US" dirty="0">
              <a:solidFill>
                <a:srgbClr val="C0504D">
                  <a:lumMod val="75000"/>
                </a:srgbClr>
              </a:solidFill>
            </a:endParaRPr>
          </a:p>
        </p:txBody>
      </p:sp>
      <p:pic>
        <p:nvPicPr>
          <p:cNvPr id="7" name="Content Placeholder 10"/>
          <p:cNvPicPr>
            <a:picLocks noChangeAspect="1"/>
          </p:cNvPicPr>
          <p:nvPr/>
        </p:nvPicPr>
        <p:blipFill rotWithShape="1">
          <a:blip r:embed="rId3">
            <a:extLst>
              <a:ext uri="{28A0092B-C50C-407E-A947-70E740481C1C}">
                <a14:useLocalDpi xmlns:a14="http://schemas.microsoft.com/office/drawing/2010/main" val="0"/>
              </a:ext>
            </a:extLst>
          </a:blip>
          <a:srcRect l="9536" r="40492" b="34465"/>
          <a:stretch/>
        </p:blipFill>
        <p:spPr>
          <a:xfrm>
            <a:off x="1496568" y="152400"/>
            <a:ext cx="9067116" cy="5874875"/>
          </a:xfrm>
          <a:prstGeom prst="rect">
            <a:avLst/>
          </a:prstGeom>
        </p:spPr>
      </p:pic>
    </p:spTree>
    <p:extLst>
      <p:ext uri="{BB962C8B-B14F-4D97-AF65-F5344CB8AC3E}">
        <p14:creationId xmlns:p14="http://schemas.microsoft.com/office/powerpoint/2010/main" val="25621403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7038"/>
            <a:ext cx="8686800" cy="792162"/>
          </a:xfrm>
        </p:spPr>
        <p:txBody>
          <a:bodyPr>
            <a:normAutofit fontScale="90000"/>
          </a:bodyPr>
          <a:lstStyle/>
          <a:p>
            <a:r>
              <a:rPr lang="en-GB" dirty="0" smtClean="0"/>
              <a:t>Strategy for building biomedical ontologies</a:t>
            </a:r>
            <a:endParaRPr lang="en-GB" b="1"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57</a:t>
            </a:fld>
            <a:endParaRPr lang="en-US" dirty="0">
              <a:solidFill>
                <a:srgbClr val="C0504D"/>
              </a:solidFill>
            </a:endParaRPr>
          </a:p>
        </p:txBody>
      </p:sp>
      <p:sp>
        <p:nvSpPr>
          <p:cNvPr id="3" name="TextBox 2"/>
          <p:cNvSpPr txBox="1"/>
          <p:nvPr/>
        </p:nvSpPr>
        <p:spPr>
          <a:xfrm>
            <a:off x="1905001" y="5344180"/>
            <a:ext cx="184731" cy="523220"/>
          </a:xfrm>
          <a:prstGeom prst="rect">
            <a:avLst/>
          </a:prstGeom>
          <a:solidFill>
            <a:schemeClr val="bg1"/>
          </a:solidFill>
        </p:spPr>
        <p:txBody>
          <a:bodyPr wrap="none" rtlCol="0">
            <a:spAutoFit/>
          </a:bodyPr>
          <a:lstStyle/>
          <a:p>
            <a:endParaRPr lang="en-GB" sz="2800" dirty="0">
              <a:solidFill>
                <a:prstClr val="black"/>
              </a:solidFill>
            </a:endParaRPr>
          </a:p>
        </p:txBody>
      </p:sp>
      <p:sp>
        <p:nvSpPr>
          <p:cNvPr id="6" name="Rectangle 5"/>
          <p:cNvSpPr/>
          <p:nvPr/>
        </p:nvSpPr>
        <p:spPr>
          <a:xfrm>
            <a:off x="2032000" y="2038786"/>
            <a:ext cx="8940800" cy="3539430"/>
          </a:xfrm>
          <a:prstGeom prst="rect">
            <a:avLst/>
          </a:prstGeom>
        </p:spPr>
        <p:txBody>
          <a:bodyPr wrap="square">
            <a:spAutoFit/>
          </a:bodyPr>
          <a:lstStyle/>
          <a:p>
            <a:r>
              <a:rPr lang="en-GB" sz="2800" dirty="0" smtClean="0"/>
              <a:t>When diseases, mutations, accidents are taken into account, biological variation overwhelms any attempts to create controlled vocabularies for types of biological entities</a:t>
            </a:r>
          </a:p>
          <a:p>
            <a:endParaRPr lang="en-GB" sz="2800" dirty="0"/>
          </a:p>
          <a:p>
            <a:r>
              <a:rPr lang="en-GB" sz="2800" dirty="0" smtClean="0"/>
              <a:t>Therefore, we create </a:t>
            </a:r>
            <a:r>
              <a:rPr lang="en-GB" sz="2800" b="1" dirty="0" smtClean="0"/>
              <a:t>reference ontologies</a:t>
            </a:r>
            <a:r>
              <a:rPr lang="en-GB" sz="2800" b="1" i="1" dirty="0"/>
              <a:t> </a:t>
            </a:r>
            <a:r>
              <a:rPr lang="en-GB" sz="2800" dirty="0" smtClean="0"/>
              <a:t>which represent what is normal (‘canonical’) in a given biological domain, and use their terms to build </a:t>
            </a:r>
            <a:r>
              <a:rPr lang="en-GB" sz="2800" b="1" dirty="0" smtClean="0"/>
              <a:t>application ontologies </a:t>
            </a:r>
            <a:r>
              <a:rPr lang="en-GB" sz="2800" dirty="0" smtClean="0"/>
              <a:t>to deal incrementally with specific deviations from normality</a:t>
            </a:r>
            <a:endParaRPr lang="en-US" sz="2800" dirty="0"/>
          </a:p>
        </p:txBody>
      </p:sp>
    </p:spTree>
    <p:extLst>
      <p:ext uri="{BB962C8B-B14F-4D97-AF65-F5344CB8AC3E}">
        <p14:creationId xmlns:p14="http://schemas.microsoft.com/office/powerpoint/2010/main" val="23509168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Foundational Model of Anatomy</a:t>
            </a:r>
          </a:p>
        </p:txBody>
      </p:sp>
      <p:sp>
        <p:nvSpPr>
          <p:cNvPr id="158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8C76E2-CDAF-4C86-892B-60DB8EB659A4}" type="slidenum">
              <a:rPr lang="en-US" altLang="en-US">
                <a:solidFill>
                  <a:srgbClr val="898989"/>
                </a:solidFill>
              </a:rPr>
              <a:pPr eaLnBrk="1" hangingPunct="1"/>
              <a:t>58</a:t>
            </a:fld>
            <a:endParaRPr lang="en-US" altLang="en-US">
              <a:solidFill>
                <a:srgbClr val="898989"/>
              </a:solidFill>
            </a:endParaRPr>
          </a:p>
        </p:txBody>
      </p:sp>
      <p:sp>
        <p:nvSpPr>
          <p:cNvPr id="158724" name="Title 1"/>
          <p:cNvSpPr txBox="1">
            <a:spLocks/>
          </p:cNvSpPr>
          <p:nvPr/>
        </p:nvSpPr>
        <p:spPr bwMode="auto">
          <a:xfrm>
            <a:off x="2133600" y="2055813"/>
            <a:ext cx="8058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90000"/>
              </a:lnSpc>
              <a:spcBef>
                <a:spcPct val="0"/>
              </a:spcBef>
              <a:spcAft>
                <a:spcPct val="0"/>
              </a:spcAft>
            </a:pPr>
            <a:r>
              <a:rPr lang="en-US" altLang="en-US" sz="4400" dirty="0">
                <a:solidFill>
                  <a:srgbClr val="000000"/>
                </a:solidFill>
              </a:rPr>
              <a:t>Canonically (normally) human beings have 32 teeth</a:t>
            </a:r>
          </a:p>
        </p:txBody>
      </p:sp>
      <p:sp>
        <p:nvSpPr>
          <p:cNvPr id="6" name="Content Placeholder 2"/>
          <p:cNvSpPr txBox="1">
            <a:spLocks/>
          </p:cNvSpPr>
          <p:nvPr/>
        </p:nvSpPr>
        <p:spPr>
          <a:xfrm>
            <a:off x="2305050" y="3594100"/>
            <a:ext cx="7886700" cy="1847850"/>
          </a:xfrm>
          <a:prstGeom prst="rect">
            <a:avLst/>
          </a:prstGeom>
        </p:spPr>
        <p:txBody>
          <a:bodyPr lIns="91407" tIns="45704" rIns="91407" bIns="45704">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Arial" panose="020B0604020202020204" pitchFamily="34" charset="0"/>
                <a:cs typeface="Arial" panose="020B0604020202020204" pitchFamily="34" charset="0"/>
              </a:rPr>
              <a:t>This is part of the </a:t>
            </a:r>
            <a:r>
              <a:rPr lang="en-US" i="1" dirty="0" err="1">
                <a:solidFill>
                  <a:prstClr val="black"/>
                </a:solidFill>
                <a:latin typeface="Arial" panose="020B0604020202020204" pitchFamily="34" charset="0"/>
                <a:cs typeface="Arial" panose="020B0604020202020204" pitchFamily="34" charset="0"/>
              </a:rPr>
              <a:t>Bauplan</a:t>
            </a:r>
            <a:r>
              <a:rPr lang="en-US" i="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of human beings </a:t>
            </a:r>
          </a:p>
          <a:p>
            <a:pPr>
              <a:defRPr/>
            </a:pPr>
            <a:r>
              <a:rPr lang="en-US" dirty="0">
                <a:solidFill>
                  <a:prstClr val="black"/>
                </a:solidFill>
                <a:latin typeface="Arial" panose="020B0604020202020204" pitchFamily="34" charset="0"/>
                <a:cs typeface="Arial" panose="020B0604020202020204" pitchFamily="34" charset="0"/>
              </a:rPr>
              <a:t>US adults have an average of 24.92 teeth</a:t>
            </a:r>
          </a:p>
          <a:p>
            <a:pPr>
              <a:defRPr/>
            </a:pPr>
            <a:r>
              <a:rPr lang="en-US" dirty="0">
                <a:solidFill>
                  <a:prstClr val="black"/>
                </a:solidFill>
                <a:latin typeface="Arial" panose="020B0604020202020204" pitchFamily="34" charset="0"/>
                <a:cs typeface="Arial" panose="020B0604020202020204" pitchFamily="34" charset="0"/>
              </a:rPr>
              <a:t>Thus ‘normal’ </a:t>
            </a:r>
            <a:r>
              <a:rPr lang="en-US" dirty="0">
                <a:solidFill>
                  <a:prstClr val="black"/>
                </a:solidFill>
                <a:latin typeface="Arial" panose="020B0604020202020204" pitchFamily="34" charset="0"/>
                <a:cs typeface="Arial" panose="020B0604020202020204" pitchFamily="34" charset="0"/>
                <a:sym typeface="Symbol"/>
              </a:rPr>
              <a:t> ‘statistically normal’</a:t>
            </a:r>
            <a:endParaRPr lang="en-US" dirty="0">
              <a:solidFill>
                <a:prstClr val="black"/>
              </a:solidFill>
              <a:latin typeface="Arial" panose="020B0604020202020204" pitchFamily="34" charset="0"/>
              <a:cs typeface="Arial" panose="020B0604020202020204" pitchFamily="34" charset="0"/>
            </a:endParaRPr>
          </a:p>
          <a:p>
            <a:pPr marL="0" indent="0">
              <a:buNone/>
              <a:defRPr/>
            </a:pPr>
            <a:endParaRPr lang="en-US" dirty="0">
              <a:solidFill>
                <a:prstClr val="black"/>
              </a:solidFill>
            </a:endParaRPr>
          </a:p>
          <a:p>
            <a:pPr marL="0" indent="0">
              <a:buNone/>
              <a:defRPr/>
            </a:pPr>
            <a:endParaRPr lang="en-US" dirty="0">
              <a:solidFill>
                <a:prstClr val="black"/>
              </a:solidFill>
            </a:endParaRPr>
          </a:p>
        </p:txBody>
      </p:sp>
      <p:sp>
        <p:nvSpPr>
          <p:cNvPr id="2" name="Rectangle 1"/>
          <p:cNvSpPr/>
          <p:nvPr/>
        </p:nvSpPr>
        <p:spPr>
          <a:xfrm>
            <a:off x="1691640" y="5512638"/>
            <a:ext cx="8366760" cy="1200329"/>
          </a:xfrm>
          <a:prstGeom prst="rect">
            <a:avLst/>
          </a:prstGeom>
        </p:spPr>
        <p:txBody>
          <a:bodyPr wrap="square">
            <a:spAutoFit/>
          </a:bodyPr>
          <a:lstStyle/>
          <a:p>
            <a:r>
              <a:rPr lang="en-US" sz="2400" dirty="0" smtClean="0">
                <a:solidFill>
                  <a:srgbClr val="222222"/>
                </a:solidFill>
                <a:latin typeface="arial" panose="020B0604020202020204" pitchFamily="34" charset="0"/>
              </a:rPr>
              <a:t>C. </a:t>
            </a:r>
            <a:r>
              <a:rPr lang="en-US" sz="2400" dirty="0" err="1" smtClean="0">
                <a:solidFill>
                  <a:srgbClr val="222222"/>
                </a:solidFill>
                <a:latin typeface="arial" panose="020B0604020202020204" pitchFamily="34" charset="0"/>
              </a:rPr>
              <a:t>Rosse</a:t>
            </a:r>
            <a:r>
              <a:rPr lang="en-US" sz="2400" dirty="0">
                <a:solidFill>
                  <a:srgbClr val="222222"/>
                </a:solidFill>
                <a:latin typeface="arial" panose="020B0604020202020204" pitchFamily="34" charset="0"/>
              </a:rPr>
              <a:t>, </a:t>
            </a:r>
            <a:r>
              <a:rPr lang="en-US" sz="2400" dirty="0" smtClean="0">
                <a:solidFill>
                  <a:srgbClr val="222222"/>
                </a:solidFill>
                <a:latin typeface="arial" panose="020B0604020202020204" pitchFamily="34" charset="0"/>
              </a:rPr>
              <a:t>and J. L. V. </a:t>
            </a:r>
            <a:r>
              <a:rPr lang="en-US" sz="2400" dirty="0" err="1" smtClean="0">
                <a:solidFill>
                  <a:srgbClr val="222222"/>
                </a:solidFill>
                <a:latin typeface="arial" panose="020B0604020202020204" pitchFamily="34" charset="0"/>
              </a:rPr>
              <a:t>Mejino</a:t>
            </a:r>
            <a:r>
              <a:rPr lang="en-US" sz="2400" dirty="0">
                <a:solidFill>
                  <a:srgbClr val="222222"/>
                </a:solidFill>
                <a:latin typeface="arial" panose="020B0604020202020204" pitchFamily="34" charset="0"/>
              </a:rPr>
              <a:t>, </a:t>
            </a:r>
            <a:r>
              <a:rPr lang="en-US" sz="2400" dirty="0" smtClean="0">
                <a:solidFill>
                  <a:srgbClr val="222222"/>
                </a:solidFill>
                <a:latin typeface="arial" panose="020B0604020202020204" pitchFamily="34" charset="0"/>
              </a:rPr>
              <a:t>(</a:t>
            </a:r>
            <a:r>
              <a:rPr lang="en-US" sz="2400" dirty="0">
                <a:solidFill>
                  <a:srgbClr val="222222"/>
                </a:solidFill>
                <a:latin typeface="arial" panose="020B0604020202020204" pitchFamily="34" charset="0"/>
              </a:rPr>
              <a:t>2003) A Reference Ontology for Bioinformatics: The Foundational Model of Anatomy. </a:t>
            </a:r>
            <a:r>
              <a:rPr lang="en-US" sz="2400" i="1" dirty="0">
                <a:solidFill>
                  <a:srgbClr val="222222"/>
                </a:solidFill>
                <a:latin typeface="arial" panose="020B0604020202020204" pitchFamily="34" charset="0"/>
              </a:rPr>
              <a:t>Journal of Biomedical Informatics </a:t>
            </a:r>
            <a:r>
              <a:rPr lang="en-US" sz="2400" dirty="0" smtClean="0">
                <a:solidFill>
                  <a:srgbClr val="222222"/>
                </a:solidFill>
                <a:latin typeface="arial" panose="020B0604020202020204" pitchFamily="34" charset="0"/>
              </a:rPr>
              <a:t>36, 478-500</a:t>
            </a:r>
            <a:r>
              <a:rPr lang="en-US" sz="2400" dirty="0">
                <a:solidFill>
                  <a:srgbClr val="222222"/>
                </a:solidFill>
                <a:latin typeface="arial" panose="020B0604020202020204" pitchFamily="34" charset="0"/>
              </a:rPr>
              <a:t>.</a:t>
            </a:r>
          </a:p>
        </p:txBody>
      </p:sp>
    </p:spTree>
    <p:extLst>
      <p:ext uri="{BB962C8B-B14F-4D97-AF65-F5344CB8AC3E}">
        <p14:creationId xmlns:p14="http://schemas.microsoft.com/office/powerpoint/2010/main" val="17743740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1363" indent="-284163" eaLnBrk="0" hangingPunct="0">
              <a:spcBef>
                <a:spcPct val="20000"/>
              </a:spcBef>
              <a:buChar char="–"/>
              <a:defRPr sz="2800">
                <a:solidFill>
                  <a:schemeClr val="tx1"/>
                </a:solidFill>
                <a:latin typeface="Arial" panose="020B0604020202020204" pitchFamily="34" charset="0"/>
              </a:defRPr>
            </a:lvl2pPr>
            <a:lvl3pPr marL="1141413" indent="-227013" eaLnBrk="0" hangingPunct="0">
              <a:spcBef>
                <a:spcPct val="20000"/>
              </a:spcBef>
              <a:buChar char="•"/>
              <a:defRPr sz="2400">
                <a:solidFill>
                  <a:schemeClr val="tx1"/>
                </a:solidFill>
                <a:latin typeface="Arial" panose="020B0604020202020204" pitchFamily="34" charset="0"/>
              </a:defRPr>
            </a:lvl3pPr>
            <a:lvl4pPr marL="1598613" indent="-227013" eaLnBrk="0" hangingPunct="0">
              <a:spcBef>
                <a:spcPct val="20000"/>
              </a:spcBef>
              <a:buChar char="–"/>
              <a:defRPr sz="2000">
                <a:solidFill>
                  <a:schemeClr val="tx1"/>
                </a:solidFill>
                <a:latin typeface="Arial" panose="020B0604020202020204" pitchFamily="34" charset="0"/>
              </a:defRPr>
            </a:lvl4pPr>
            <a:lvl5pPr marL="2055813" indent="-227013" eaLnBrk="0" hangingPunct="0">
              <a:spcBef>
                <a:spcPct val="20000"/>
              </a:spcBef>
              <a:buChar char="»"/>
              <a:defRPr sz="2000">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sz="2000">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sz="2000">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sz="2000">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CC5DB53-7D55-416F-9855-D2A247EC0349}" type="slidenum">
              <a:rPr lang="en-GB" altLang="en-US" sz="1400">
                <a:solidFill>
                  <a:srgbClr val="000000"/>
                </a:solidFill>
              </a:rPr>
              <a:pPr eaLnBrk="1" hangingPunct="1">
                <a:spcBef>
                  <a:spcPct val="0"/>
                </a:spcBef>
                <a:buFontTx/>
                <a:buNone/>
              </a:pPr>
              <a:t>59</a:t>
            </a:fld>
            <a:endParaRPr lang="en-GB" altLang="en-US" sz="1400">
              <a:solidFill>
                <a:srgbClr val="000000"/>
              </a:solidFill>
            </a:endParaRPr>
          </a:p>
        </p:txBody>
      </p:sp>
      <p:sp>
        <p:nvSpPr>
          <p:cNvPr id="159747" name="Rectangle 2"/>
          <p:cNvSpPr>
            <a:spLocks noChangeArrowheads="1"/>
          </p:cNvSpPr>
          <p:nvPr/>
        </p:nvSpPr>
        <p:spPr bwMode="auto">
          <a:xfrm>
            <a:off x="1752600" y="1412876"/>
            <a:ext cx="8610600" cy="477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sz="2400" dirty="0">
              <a:solidFill>
                <a:srgbClr val="000000"/>
              </a:solidFill>
            </a:endParaRPr>
          </a:p>
          <a:p>
            <a:pPr fontAlgn="base">
              <a:spcBef>
                <a:spcPct val="0"/>
              </a:spcBef>
              <a:spcAft>
                <a:spcPct val="0"/>
              </a:spcAft>
            </a:pPr>
            <a:r>
              <a:rPr lang="en-US" altLang="en-US" sz="3200" dirty="0">
                <a:solidFill>
                  <a:srgbClr val="000000"/>
                </a:solidFill>
              </a:rPr>
              <a:t>represents canonical adult human anatomy</a:t>
            </a:r>
          </a:p>
          <a:p>
            <a:pPr fontAlgn="base">
              <a:spcBef>
                <a:spcPct val="0"/>
              </a:spcBef>
              <a:spcAft>
                <a:spcPct val="0"/>
              </a:spcAft>
            </a:pPr>
            <a:r>
              <a:rPr lang="en-US" altLang="en-US" sz="3200" dirty="0">
                <a:solidFill>
                  <a:srgbClr val="000000"/>
                </a:solidFill>
              </a:rPr>
              <a:t>= the </a:t>
            </a:r>
            <a:r>
              <a:rPr lang="en-US" altLang="en-US" sz="3200" i="1" dirty="0" err="1">
                <a:solidFill>
                  <a:srgbClr val="000000"/>
                </a:solidFill>
              </a:rPr>
              <a:t>Bauplan</a:t>
            </a:r>
            <a:r>
              <a:rPr lang="en-US" altLang="en-US" sz="3200" dirty="0">
                <a:solidFill>
                  <a:srgbClr val="000000"/>
                </a:solidFill>
              </a:rPr>
              <a:t> generated by the coordinated expression of the human organism’s own structural genes*</a:t>
            </a:r>
          </a:p>
          <a:p>
            <a:pPr fontAlgn="base">
              <a:spcBef>
                <a:spcPct val="0"/>
              </a:spcBef>
              <a:spcAft>
                <a:spcPct val="0"/>
              </a:spcAft>
            </a:pPr>
            <a:endParaRPr lang="en-US" altLang="en-US" sz="3200" dirty="0">
              <a:solidFill>
                <a:srgbClr val="000000"/>
              </a:solidFill>
            </a:endParaRPr>
          </a:p>
          <a:p>
            <a:pPr fontAlgn="base">
              <a:spcBef>
                <a:spcPct val="0"/>
              </a:spcBef>
              <a:spcAft>
                <a:spcPct val="0"/>
              </a:spcAft>
            </a:pPr>
            <a:r>
              <a:rPr lang="en-US" altLang="en-US" sz="3200" dirty="0" smtClean="0">
                <a:solidFill>
                  <a:srgbClr val="000000"/>
                </a:solidFill>
              </a:rPr>
              <a:t>T</a:t>
            </a:r>
            <a:r>
              <a:rPr lang="en-US" altLang="en-US" sz="2800" dirty="0" smtClean="0">
                <a:solidFill>
                  <a:srgbClr val="000000"/>
                </a:solidFill>
              </a:rPr>
              <a:t>here </a:t>
            </a:r>
            <a:r>
              <a:rPr lang="en-US" altLang="en-US" sz="2800" dirty="0">
                <a:solidFill>
                  <a:srgbClr val="000000"/>
                </a:solidFill>
              </a:rPr>
              <a:t>is still a statistical dimension here, but </a:t>
            </a:r>
            <a:r>
              <a:rPr lang="en-US" altLang="en-US" sz="2800" dirty="0" smtClean="0">
                <a:solidFill>
                  <a:srgbClr val="000000"/>
                </a:solidFill>
              </a:rPr>
              <a:t>it is not </a:t>
            </a:r>
            <a:r>
              <a:rPr lang="en-US" altLang="en-US" sz="2800" dirty="0">
                <a:solidFill>
                  <a:srgbClr val="000000"/>
                </a:solidFill>
              </a:rPr>
              <a:t>at the level of patient phenotypes (teeth lost in bar fights)</a:t>
            </a:r>
          </a:p>
          <a:p>
            <a:pPr fontAlgn="base">
              <a:spcBef>
                <a:spcPct val="0"/>
              </a:spcBef>
              <a:spcAft>
                <a:spcPct val="0"/>
              </a:spcAft>
            </a:pPr>
            <a:endParaRPr lang="en-US" altLang="en-US" sz="3200" dirty="0">
              <a:solidFill>
                <a:srgbClr val="000000"/>
              </a:solidFill>
            </a:endParaRPr>
          </a:p>
        </p:txBody>
      </p:sp>
      <p:sp>
        <p:nvSpPr>
          <p:cNvPr id="159748" name="Rectangle 5"/>
          <p:cNvSpPr>
            <a:spLocks noChangeArrowheads="1"/>
          </p:cNvSpPr>
          <p:nvPr/>
        </p:nvSpPr>
        <p:spPr bwMode="auto">
          <a:xfrm>
            <a:off x="1408176" y="661989"/>
            <a:ext cx="9107424" cy="67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800" dirty="0">
                <a:solidFill>
                  <a:srgbClr val="000000"/>
                </a:solidFill>
              </a:rPr>
              <a:t>Foundational Model of Anatomy Ontology</a:t>
            </a:r>
          </a:p>
        </p:txBody>
      </p:sp>
    </p:spTree>
    <p:extLst>
      <p:ext uri="{BB962C8B-B14F-4D97-AF65-F5344CB8AC3E}">
        <p14:creationId xmlns:p14="http://schemas.microsoft.com/office/powerpoint/2010/main" val="21873728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smtClean="0"/>
              <a:t>how to link the kinds of phenomena represented here</a:t>
            </a:r>
          </a:p>
        </p:txBody>
      </p:sp>
      <p:sp>
        <p:nvSpPr>
          <p:cNvPr id="808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D8DFC6-FD2C-4BC6-A3D4-5065E5391E82}" type="slidenum">
              <a:rPr lang="en-US" smtClean="0">
                <a:solidFill>
                  <a:srgbClr val="000000"/>
                </a:solidFill>
              </a:rPr>
              <a:pPr/>
              <a:t>6</a:t>
            </a:fld>
            <a:endParaRPr lang="en-US" smtClean="0">
              <a:solidFill>
                <a:srgbClr val="000000"/>
              </a:solidFill>
            </a:endParaRPr>
          </a:p>
        </p:txBody>
      </p:sp>
      <p:pic>
        <p:nvPicPr>
          <p:cNvPr id="80900" name="Picture 2" descr="http://ehealthadvice.info/wp-content/uploads/2012/02/Crohns-disea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614" y="1595438"/>
            <a:ext cx="4827587"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71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1524000" y="6248400"/>
            <a:ext cx="2819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000000"/>
                </a:solidFill>
              </a:rPr>
              <a:t>Foundational Model of Anatomy (FMA)</a:t>
            </a:r>
          </a:p>
        </p:txBody>
      </p:sp>
      <p:sp>
        <p:nvSpPr>
          <p:cNvPr id="160771" name="AutoShape 3"/>
          <p:cNvSpPr>
            <a:spLocks noChangeArrowheads="1"/>
          </p:cNvSpPr>
          <p:nvPr/>
        </p:nvSpPr>
        <p:spPr bwMode="auto">
          <a:xfrm>
            <a:off x="1828800" y="3124200"/>
            <a:ext cx="8458200" cy="3352800"/>
          </a:xfrm>
          <a:prstGeom prst="parallelogram">
            <a:avLst>
              <a:gd name="adj" fmla="val 68990"/>
            </a:avLst>
          </a:prstGeom>
          <a:solidFill>
            <a:srgbClr val="EAEAEA"/>
          </a:solidFill>
          <a:ln w="25400">
            <a:solidFill>
              <a:schemeClr val="tx1"/>
            </a:solidFill>
            <a:miter lim="800000"/>
            <a:headEnd/>
            <a:tailEnd/>
          </a:ln>
          <a:effectLst>
            <a:outerShdw dist="107763" dir="2700000" algn="ctr" rotWithShape="0">
              <a:schemeClr val="tx1"/>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60772" name="AutoShape 4"/>
          <p:cNvSpPr>
            <a:spLocks noChangeArrowheads="1"/>
          </p:cNvSpPr>
          <p:nvPr/>
        </p:nvSpPr>
        <p:spPr bwMode="auto">
          <a:xfrm>
            <a:off x="3657600" y="3810000"/>
            <a:ext cx="1600200" cy="533400"/>
          </a:xfrm>
          <a:prstGeom prst="parallelogram">
            <a:avLst>
              <a:gd name="adj" fmla="val 76486"/>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600" b="1" i="1">
                <a:solidFill>
                  <a:srgbClr val="000000"/>
                </a:solidFill>
                <a:latin typeface="Times New Roman" panose="02020603050405020304" pitchFamily="18" charset="0"/>
              </a:rPr>
              <a:t>Pleural </a:t>
            </a:r>
          </a:p>
          <a:p>
            <a:pPr algn="ctr" fontAlgn="base">
              <a:spcBef>
                <a:spcPct val="0"/>
              </a:spcBef>
              <a:spcAft>
                <a:spcPct val="0"/>
              </a:spcAft>
            </a:pPr>
            <a:r>
              <a:rPr lang="en-US" altLang="en-US" sz="1600" b="1" i="1">
                <a:solidFill>
                  <a:srgbClr val="000000"/>
                </a:solidFill>
                <a:latin typeface="Times New Roman" panose="02020603050405020304" pitchFamily="18" charset="0"/>
              </a:rPr>
              <a:t>Cavity</a:t>
            </a:r>
            <a:endParaRPr lang="en-US" altLang="en-US" sz="2400">
              <a:solidFill>
                <a:srgbClr val="000000"/>
              </a:solidFill>
              <a:latin typeface="Times New Roman" panose="02020603050405020304" pitchFamily="18" charset="0"/>
            </a:endParaRPr>
          </a:p>
        </p:txBody>
      </p:sp>
      <p:sp>
        <p:nvSpPr>
          <p:cNvPr id="160773" name="AutoShape 5"/>
          <p:cNvSpPr>
            <a:spLocks noChangeArrowheads="1"/>
          </p:cNvSpPr>
          <p:nvPr/>
        </p:nvSpPr>
        <p:spPr bwMode="auto">
          <a:xfrm>
            <a:off x="2743200" y="5029200"/>
            <a:ext cx="1981200" cy="609600"/>
          </a:xfrm>
          <a:prstGeom prst="parallelogram">
            <a:avLst>
              <a:gd name="adj" fmla="val 73441"/>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600" b="1" i="1">
                <a:solidFill>
                  <a:srgbClr val="000000"/>
                </a:solidFill>
                <a:latin typeface="Times New Roman" panose="02020603050405020304" pitchFamily="18" charset="0"/>
              </a:rPr>
              <a:t>Interlobar </a:t>
            </a:r>
          </a:p>
          <a:p>
            <a:pPr algn="ctr" fontAlgn="base">
              <a:spcBef>
                <a:spcPct val="0"/>
              </a:spcBef>
              <a:spcAft>
                <a:spcPct val="0"/>
              </a:spcAft>
            </a:pPr>
            <a:r>
              <a:rPr lang="en-US" altLang="en-US" sz="1600" b="1" i="1">
                <a:solidFill>
                  <a:srgbClr val="000000"/>
                </a:solidFill>
                <a:latin typeface="Times New Roman" panose="02020603050405020304" pitchFamily="18" charset="0"/>
              </a:rPr>
              <a:t>recess</a:t>
            </a:r>
          </a:p>
        </p:txBody>
      </p:sp>
      <p:sp>
        <p:nvSpPr>
          <p:cNvPr id="160774" name="AutoShape 6"/>
          <p:cNvSpPr>
            <a:spLocks noChangeArrowheads="1"/>
          </p:cNvSpPr>
          <p:nvPr/>
        </p:nvSpPr>
        <p:spPr bwMode="auto">
          <a:xfrm>
            <a:off x="6310314" y="5591175"/>
            <a:ext cx="1965325" cy="660400"/>
          </a:xfrm>
          <a:prstGeom prst="parallelogram">
            <a:avLst>
              <a:gd name="adj" fmla="val 70417"/>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600" b="1" i="1">
                <a:solidFill>
                  <a:srgbClr val="000000"/>
                </a:solidFill>
                <a:latin typeface="Times New Roman" panose="02020603050405020304" pitchFamily="18" charset="0"/>
              </a:rPr>
              <a:t>Mesothelium </a:t>
            </a:r>
          </a:p>
          <a:p>
            <a:pPr algn="ctr" fontAlgn="base">
              <a:spcBef>
                <a:spcPct val="0"/>
              </a:spcBef>
              <a:spcAft>
                <a:spcPct val="0"/>
              </a:spcAft>
            </a:pPr>
            <a:r>
              <a:rPr lang="en-US" altLang="en-US" sz="1600" b="1" i="1">
                <a:solidFill>
                  <a:srgbClr val="000000"/>
                </a:solidFill>
                <a:latin typeface="Times New Roman" panose="02020603050405020304" pitchFamily="18" charset="0"/>
              </a:rPr>
              <a:t>of Pleura</a:t>
            </a:r>
            <a:endParaRPr lang="en-US" altLang="en-US" sz="2400">
              <a:solidFill>
                <a:srgbClr val="000000"/>
              </a:solidFill>
              <a:latin typeface="Times New Roman" panose="02020603050405020304" pitchFamily="18" charset="0"/>
            </a:endParaRPr>
          </a:p>
        </p:txBody>
      </p:sp>
      <p:sp>
        <p:nvSpPr>
          <p:cNvPr id="160775" name="AutoShape 7"/>
          <p:cNvSpPr>
            <a:spLocks noChangeArrowheads="1"/>
          </p:cNvSpPr>
          <p:nvPr/>
        </p:nvSpPr>
        <p:spPr bwMode="auto">
          <a:xfrm>
            <a:off x="7677151" y="3619500"/>
            <a:ext cx="1819275" cy="623888"/>
          </a:xfrm>
          <a:prstGeom prst="parallelogram">
            <a:avLst>
              <a:gd name="adj" fmla="val 67690"/>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600" b="1" i="1">
                <a:solidFill>
                  <a:srgbClr val="000000"/>
                </a:solidFill>
                <a:latin typeface="Times New Roman" panose="02020603050405020304" pitchFamily="18" charset="0"/>
              </a:rPr>
              <a:t>Pleura(Wall </a:t>
            </a:r>
          </a:p>
          <a:p>
            <a:pPr algn="ctr" fontAlgn="base">
              <a:spcBef>
                <a:spcPct val="0"/>
              </a:spcBef>
              <a:spcAft>
                <a:spcPct val="0"/>
              </a:spcAft>
            </a:pPr>
            <a:r>
              <a:rPr lang="en-US" altLang="en-US" sz="1600" b="1" i="1">
                <a:solidFill>
                  <a:srgbClr val="000000"/>
                </a:solidFill>
                <a:latin typeface="Times New Roman" panose="02020603050405020304" pitchFamily="18" charset="0"/>
              </a:rPr>
              <a:t>of Sac)</a:t>
            </a:r>
            <a:endParaRPr lang="en-US" altLang="en-US" b="1" i="1">
              <a:solidFill>
                <a:srgbClr val="000000"/>
              </a:solidFill>
              <a:latin typeface="Times New Roman" panose="02020603050405020304" pitchFamily="18" charset="0"/>
            </a:endParaRPr>
          </a:p>
        </p:txBody>
      </p:sp>
      <p:sp>
        <p:nvSpPr>
          <p:cNvPr id="160776" name="AutoShape 8"/>
          <p:cNvSpPr>
            <a:spLocks noChangeArrowheads="1"/>
          </p:cNvSpPr>
          <p:nvPr/>
        </p:nvSpPr>
        <p:spPr bwMode="auto">
          <a:xfrm>
            <a:off x="7315200" y="4722813"/>
            <a:ext cx="1600200" cy="533400"/>
          </a:xfrm>
          <a:prstGeom prst="parallelogram">
            <a:avLst>
              <a:gd name="adj" fmla="val 67264"/>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600" b="1" i="1">
                <a:solidFill>
                  <a:srgbClr val="000000"/>
                </a:solidFill>
                <a:latin typeface="Times New Roman" panose="02020603050405020304" pitchFamily="18" charset="0"/>
              </a:rPr>
              <a:t>Visceral</a:t>
            </a:r>
          </a:p>
          <a:p>
            <a:pPr algn="ctr" fontAlgn="base">
              <a:spcBef>
                <a:spcPct val="0"/>
              </a:spcBef>
              <a:spcAft>
                <a:spcPct val="0"/>
              </a:spcAft>
            </a:pPr>
            <a:r>
              <a:rPr lang="en-US" altLang="en-US" sz="1600" b="1" i="1">
                <a:solidFill>
                  <a:srgbClr val="000000"/>
                </a:solidFill>
                <a:latin typeface="Times New Roman" panose="02020603050405020304" pitchFamily="18" charset="0"/>
              </a:rPr>
              <a:t>Pleura</a:t>
            </a:r>
            <a:endParaRPr lang="en-US" altLang="en-US" sz="2400">
              <a:solidFill>
                <a:srgbClr val="000000"/>
              </a:solidFill>
              <a:latin typeface="Times New Roman" panose="02020603050405020304" pitchFamily="18" charset="0"/>
            </a:endParaRPr>
          </a:p>
        </p:txBody>
      </p:sp>
      <p:sp>
        <p:nvSpPr>
          <p:cNvPr id="160777" name="AutoShape 9"/>
          <p:cNvSpPr>
            <a:spLocks noChangeArrowheads="1"/>
          </p:cNvSpPr>
          <p:nvPr/>
        </p:nvSpPr>
        <p:spPr bwMode="auto">
          <a:xfrm>
            <a:off x="5638800" y="3429000"/>
            <a:ext cx="1792288" cy="660400"/>
          </a:xfrm>
          <a:prstGeom prst="parallelogram">
            <a:avLst>
              <a:gd name="adj" fmla="val 69645"/>
            </a:avLst>
          </a:prstGeom>
          <a:solidFill>
            <a:srgbClr val="DDDDDD"/>
          </a:solidFill>
          <a:ln w="9525">
            <a:solidFill>
              <a:schemeClr val="tx1"/>
            </a:solidFill>
            <a:miter lim="800000"/>
            <a:headEnd/>
            <a:tailEnd/>
          </a:ln>
          <a:effectLst>
            <a:outerShdw dist="107763" dir="2700000" algn="ctr" rotWithShape="0">
              <a:srgbClr val="969696">
                <a:alpha val="50000"/>
              </a:srgbClr>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b="1" i="1">
                <a:solidFill>
                  <a:srgbClr val="000000"/>
                </a:solidFill>
                <a:latin typeface="Times New Roman" panose="02020603050405020304" pitchFamily="18" charset="0"/>
              </a:rPr>
              <a:t>Pleural Sac</a:t>
            </a:r>
            <a:endParaRPr lang="en-US" altLang="en-US" sz="2400" b="1" i="1">
              <a:solidFill>
                <a:srgbClr val="000000"/>
              </a:solidFill>
              <a:latin typeface="Times New Roman" panose="02020603050405020304" pitchFamily="18" charset="0"/>
            </a:endParaRPr>
          </a:p>
        </p:txBody>
      </p:sp>
      <p:sp>
        <p:nvSpPr>
          <p:cNvPr id="160778" name="AutoShape 10"/>
          <p:cNvSpPr>
            <a:spLocks noChangeArrowheads="1"/>
          </p:cNvSpPr>
          <p:nvPr/>
        </p:nvSpPr>
        <p:spPr bwMode="auto">
          <a:xfrm>
            <a:off x="5165725" y="4381500"/>
            <a:ext cx="1600200" cy="533400"/>
          </a:xfrm>
          <a:prstGeom prst="parallelogram">
            <a:avLst>
              <a:gd name="adj" fmla="val 68458"/>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600" b="1" i="1">
                <a:solidFill>
                  <a:srgbClr val="000000"/>
                </a:solidFill>
                <a:latin typeface="Times New Roman" panose="02020603050405020304" pitchFamily="18" charset="0"/>
              </a:rPr>
              <a:t>Parietal </a:t>
            </a:r>
          </a:p>
          <a:p>
            <a:pPr algn="ctr" fontAlgn="base">
              <a:spcBef>
                <a:spcPct val="0"/>
              </a:spcBef>
              <a:spcAft>
                <a:spcPct val="0"/>
              </a:spcAft>
            </a:pPr>
            <a:r>
              <a:rPr lang="en-US" altLang="en-US" sz="1600" b="1" i="1">
                <a:solidFill>
                  <a:srgbClr val="000000"/>
                </a:solidFill>
                <a:latin typeface="Times New Roman" panose="02020603050405020304" pitchFamily="18" charset="0"/>
              </a:rPr>
              <a:t>Pleura</a:t>
            </a:r>
            <a:endParaRPr lang="en-US" altLang="en-US" sz="2400">
              <a:solidFill>
                <a:srgbClr val="000000"/>
              </a:solidFill>
              <a:latin typeface="Times New Roman" panose="02020603050405020304" pitchFamily="18" charset="0"/>
            </a:endParaRPr>
          </a:p>
        </p:txBody>
      </p:sp>
      <p:sp>
        <p:nvSpPr>
          <p:cNvPr id="160779" name="Line 11"/>
          <p:cNvSpPr>
            <a:spLocks noChangeShapeType="1"/>
          </p:cNvSpPr>
          <p:nvPr/>
        </p:nvSpPr>
        <p:spPr bwMode="auto">
          <a:xfrm flipH="1" flipV="1">
            <a:off x="7177089" y="3824288"/>
            <a:ext cx="681037" cy="188912"/>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80" name="Line 12"/>
          <p:cNvSpPr>
            <a:spLocks noChangeShapeType="1"/>
          </p:cNvSpPr>
          <p:nvPr/>
        </p:nvSpPr>
        <p:spPr bwMode="auto">
          <a:xfrm flipV="1">
            <a:off x="5105400" y="3657600"/>
            <a:ext cx="838200" cy="3810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81" name="Line 13"/>
          <p:cNvSpPr>
            <a:spLocks noChangeShapeType="1"/>
          </p:cNvSpPr>
          <p:nvPr/>
        </p:nvSpPr>
        <p:spPr bwMode="auto">
          <a:xfrm flipV="1">
            <a:off x="6523038" y="4241800"/>
            <a:ext cx="1143000" cy="4445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82" name="Line 14"/>
          <p:cNvSpPr>
            <a:spLocks noChangeShapeType="1"/>
          </p:cNvSpPr>
          <p:nvPr/>
        </p:nvSpPr>
        <p:spPr bwMode="auto">
          <a:xfrm flipV="1">
            <a:off x="8269289" y="4243389"/>
            <a:ext cx="339725" cy="46672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83" name="Line 15"/>
          <p:cNvSpPr>
            <a:spLocks noChangeShapeType="1"/>
          </p:cNvSpPr>
          <p:nvPr/>
        </p:nvSpPr>
        <p:spPr bwMode="auto">
          <a:xfrm flipV="1">
            <a:off x="5364163" y="4959350"/>
            <a:ext cx="381000" cy="3810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84" name="Line 16"/>
          <p:cNvSpPr>
            <a:spLocks noChangeShapeType="1"/>
          </p:cNvSpPr>
          <p:nvPr/>
        </p:nvSpPr>
        <p:spPr bwMode="auto">
          <a:xfrm flipV="1">
            <a:off x="3886200" y="4343400"/>
            <a:ext cx="609600" cy="6858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85" name="Rectangle 17"/>
          <p:cNvSpPr>
            <a:spLocks noChangeArrowheads="1"/>
          </p:cNvSpPr>
          <p:nvPr/>
        </p:nvSpPr>
        <p:spPr bwMode="auto">
          <a:xfrm>
            <a:off x="2527300" y="190500"/>
            <a:ext cx="1828800" cy="6096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Anatomical Space</a:t>
            </a:r>
            <a:endParaRPr lang="en-US" altLang="en-US" sz="2400">
              <a:solidFill>
                <a:srgbClr val="000000"/>
              </a:solidFill>
              <a:latin typeface="Times New Roman" panose="02020603050405020304" pitchFamily="18" charset="0"/>
            </a:endParaRPr>
          </a:p>
        </p:txBody>
      </p:sp>
      <p:sp>
        <p:nvSpPr>
          <p:cNvPr id="160786" name="Rectangle 18"/>
          <p:cNvSpPr>
            <a:spLocks noChangeArrowheads="1"/>
          </p:cNvSpPr>
          <p:nvPr/>
        </p:nvSpPr>
        <p:spPr bwMode="auto">
          <a:xfrm>
            <a:off x="3606800" y="1114425"/>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Organ</a:t>
            </a:r>
          </a:p>
          <a:p>
            <a:pPr algn="ctr" fontAlgn="base">
              <a:spcBef>
                <a:spcPct val="0"/>
              </a:spcBef>
              <a:spcAft>
                <a:spcPct val="0"/>
              </a:spcAft>
            </a:pPr>
            <a:r>
              <a:rPr lang="en-US" altLang="en-US" sz="1400" b="1">
                <a:solidFill>
                  <a:srgbClr val="000000"/>
                </a:solidFill>
                <a:latin typeface="Times New Roman" panose="02020603050405020304" pitchFamily="18" charset="0"/>
              </a:rPr>
              <a:t>Cavity</a:t>
            </a:r>
          </a:p>
        </p:txBody>
      </p:sp>
      <p:sp>
        <p:nvSpPr>
          <p:cNvPr id="160787" name="Rectangle 19"/>
          <p:cNvSpPr>
            <a:spLocks noChangeArrowheads="1"/>
          </p:cNvSpPr>
          <p:nvPr/>
        </p:nvSpPr>
        <p:spPr bwMode="auto">
          <a:xfrm>
            <a:off x="3659188" y="1963738"/>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Serous Sac</a:t>
            </a:r>
          </a:p>
          <a:p>
            <a:pPr algn="ctr" fontAlgn="base">
              <a:spcBef>
                <a:spcPct val="0"/>
              </a:spcBef>
              <a:spcAft>
                <a:spcPct val="0"/>
              </a:spcAft>
            </a:pPr>
            <a:r>
              <a:rPr lang="en-US" altLang="en-US" sz="1400" b="1">
                <a:solidFill>
                  <a:srgbClr val="000000"/>
                </a:solidFill>
                <a:latin typeface="Times New Roman" panose="02020603050405020304" pitchFamily="18" charset="0"/>
              </a:rPr>
              <a:t>Cavity</a:t>
            </a:r>
            <a:endParaRPr lang="en-US" altLang="en-US" sz="2400">
              <a:solidFill>
                <a:srgbClr val="000000"/>
              </a:solidFill>
              <a:latin typeface="Times New Roman" panose="02020603050405020304" pitchFamily="18" charset="0"/>
            </a:endParaRPr>
          </a:p>
        </p:txBody>
      </p:sp>
      <p:sp>
        <p:nvSpPr>
          <p:cNvPr id="160788" name="Line 20"/>
          <p:cNvSpPr>
            <a:spLocks noChangeShapeType="1"/>
          </p:cNvSpPr>
          <p:nvPr/>
        </p:nvSpPr>
        <p:spPr bwMode="auto">
          <a:xfrm flipH="1" flipV="1">
            <a:off x="4333876" y="2498726"/>
            <a:ext cx="542925" cy="13874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89" name="Line 21"/>
          <p:cNvSpPr>
            <a:spLocks noChangeShapeType="1"/>
          </p:cNvSpPr>
          <p:nvPr/>
        </p:nvSpPr>
        <p:spPr bwMode="auto">
          <a:xfrm flipH="1" flipV="1">
            <a:off x="3708400" y="785814"/>
            <a:ext cx="508000" cy="3254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90" name="Line 22"/>
          <p:cNvSpPr>
            <a:spLocks noChangeShapeType="1"/>
          </p:cNvSpPr>
          <p:nvPr/>
        </p:nvSpPr>
        <p:spPr bwMode="auto">
          <a:xfrm flipH="1" flipV="1">
            <a:off x="4217988" y="1660526"/>
            <a:ext cx="25400" cy="3032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91" name="Rectangle 23"/>
          <p:cNvSpPr>
            <a:spLocks noChangeArrowheads="1"/>
          </p:cNvSpPr>
          <p:nvPr/>
        </p:nvSpPr>
        <p:spPr bwMode="auto">
          <a:xfrm>
            <a:off x="6327775" y="190500"/>
            <a:ext cx="1828800" cy="6096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Anatomical</a:t>
            </a:r>
          </a:p>
          <a:p>
            <a:pPr algn="ctr" fontAlgn="base">
              <a:spcBef>
                <a:spcPct val="0"/>
              </a:spcBef>
              <a:spcAft>
                <a:spcPct val="0"/>
              </a:spcAft>
            </a:pPr>
            <a:r>
              <a:rPr lang="en-US" altLang="en-US" sz="1400" b="1">
                <a:solidFill>
                  <a:srgbClr val="000000"/>
                </a:solidFill>
                <a:latin typeface="Times New Roman" panose="02020603050405020304" pitchFamily="18" charset="0"/>
              </a:rPr>
              <a:t>Structure</a:t>
            </a:r>
            <a:endParaRPr lang="en-US" altLang="en-US">
              <a:solidFill>
                <a:srgbClr val="000000"/>
              </a:solidFill>
              <a:latin typeface="Times New Roman" panose="02020603050405020304" pitchFamily="18" charset="0"/>
            </a:endParaRPr>
          </a:p>
        </p:txBody>
      </p:sp>
      <p:sp>
        <p:nvSpPr>
          <p:cNvPr id="160792" name="Rectangle 24"/>
          <p:cNvSpPr>
            <a:spLocks noChangeArrowheads="1"/>
          </p:cNvSpPr>
          <p:nvPr/>
        </p:nvSpPr>
        <p:spPr bwMode="auto">
          <a:xfrm>
            <a:off x="5241926" y="1114425"/>
            <a:ext cx="1216025"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Organ</a:t>
            </a:r>
          </a:p>
        </p:txBody>
      </p:sp>
      <p:sp>
        <p:nvSpPr>
          <p:cNvPr id="160793" name="Rectangle 25"/>
          <p:cNvSpPr>
            <a:spLocks noChangeArrowheads="1"/>
          </p:cNvSpPr>
          <p:nvPr/>
        </p:nvSpPr>
        <p:spPr bwMode="auto">
          <a:xfrm>
            <a:off x="5246688" y="1952625"/>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b="1" i="1">
                <a:solidFill>
                  <a:srgbClr val="000000"/>
                </a:solidFill>
                <a:latin typeface="Times New Roman" panose="02020603050405020304" pitchFamily="18" charset="0"/>
              </a:rPr>
              <a:t>Serous Sac</a:t>
            </a:r>
            <a:endParaRPr lang="en-US" altLang="en-US" sz="1600" b="1" i="1">
              <a:solidFill>
                <a:srgbClr val="000000"/>
              </a:solidFill>
              <a:latin typeface="Times New Roman" panose="02020603050405020304" pitchFamily="18" charset="0"/>
            </a:endParaRPr>
          </a:p>
        </p:txBody>
      </p:sp>
      <p:sp>
        <p:nvSpPr>
          <p:cNvPr id="160794" name="Line 26"/>
          <p:cNvSpPr>
            <a:spLocks noChangeShapeType="1"/>
          </p:cNvSpPr>
          <p:nvPr/>
        </p:nvSpPr>
        <p:spPr bwMode="auto">
          <a:xfrm flipH="1" flipV="1">
            <a:off x="5934076" y="2471738"/>
            <a:ext cx="231775" cy="10604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95" name="Line 27"/>
          <p:cNvSpPr>
            <a:spLocks noChangeShapeType="1"/>
          </p:cNvSpPr>
          <p:nvPr/>
        </p:nvSpPr>
        <p:spPr bwMode="auto">
          <a:xfrm flipV="1">
            <a:off x="5892800" y="1635125"/>
            <a:ext cx="12700" cy="3175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96" name="Line 28"/>
          <p:cNvSpPr>
            <a:spLocks noChangeShapeType="1"/>
          </p:cNvSpPr>
          <p:nvPr/>
        </p:nvSpPr>
        <p:spPr bwMode="auto">
          <a:xfrm flipV="1">
            <a:off x="5892800" y="785814"/>
            <a:ext cx="712788" cy="3000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97" name="AutoShape 29"/>
          <p:cNvSpPr>
            <a:spLocks noChangeArrowheads="1"/>
          </p:cNvSpPr>
          <p:nvPr/>
        </p:nvSpPr>
        <p:spPr bwMode="auto">
          <a:xfrm>
            <a:off x="4464051" y="5348289"/>
            <a:ext cx="1730375" cy="623887"/>
          </a:xfrm>
          <a:prstGeom prst="parallelogram">
            <a:avLst>
              <a:gd name="adj" fmla="val 63291"/>
            </a:avLst>
          </a:prstGeom>
          <a:solidFill>
            <a:schemeClr val="bg1"/>
          </a:solidFill>
          <a:ln w="9525">
            <a:solidFill>
              <a:schemeClr val="tx1"/>
            </a:solidFill>
            <a:miter lim="800000"/>
            <a:headEnd/>
            <a:tailEnd/>
          </a:ln>
          <a:effectLst>
            <a:outerShdw dist="107763" dir="2700000" algn="ctr" rotWithShape="0">
              <a:srgbClr val="969696">
                <a:alpha val="50000"/>
              </a:srgbClr>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600" b="1" i="1">
                <a:solidFill>
                  <a:srgbClr val="000000"/>
                </a:solidFill>
                <a:latin typeface="Times New Roman" panose="02020603050405020304" pitchFamily="18" charset="0"/>
              </a:rPr>
              <a:t>Mediastinal</a:t>
            </a:r>
          </a:p>
          <a:p>
            <a:pPr algn="ctr" fontAlgn="base">
              <a:spcBef>
                <a:spcPct val="0"/>
              </a:spcBef>
              <a:spcAft>
                <a:spcPct val="0"/>
              </a:spcAft>
            </a:pPr>
            <a:r>
              <a:rPr lang="en-US" altLang="en-US" sz="1600" b="1" i="1">
                <a:solidFill>
                  <a:srgbClr val="000000"/>
                </a:solidFill>
                <a:latin typeface="Times New Roman" panose="02020603050405020304" pitchFamily="18" charset="0"/>
              </a:rPr>
              <a:t>Pleura</a:t>
            </a:r>
            <a:endParaRPr lang="en-US" altLang="en-US" sz="2400">
              <a:solidFill>
                <a:srgbClr val="000000"/>
              </a:solidFill>
              <a:latin typeface="Times New Roman" panose="02020603050405020304" pitchFamily="18" charset="0"/>
            </a:endParaRPr>
          </a:p>
        </p:txBody>
      </p:sp>
      <p:sp>
        <p:nvSpPr>
          <p:cNvPr id="160798" name="Line 30"/>
          <p:cNvSpPr>
            <a:spLocks noChangeShapeType="1"/>
          </p:cNvSpPr>
          <p:nvPr/>
        </p:nvSpPr>
        <p:spPr bwMode="auto">
          <a:xfrm flipV="1">
            <a:off x="6134100" y="5253039"/>
            <a:ext cx="1208088" cy="18732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799" name="Line 31"/>
          <p:cNvSpPr>
            <a:spLocks noChangeShapeType="1"/>
          </p:cNvSpPr>
          <p:nvPr/>
        </p:nvSpPr>
        <p:spPr bwMode="auto">
          <a:xfrm flipH="1" flipV="1">
            <a:off x="5934075" y="5743575"/>
            <a:ext cx="598488" cy="211138"/>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00" name="Line 32"/>
          <p:cNvSpPr>
            <a:spLocks noChangeShapeType="1"/>
          </p:cNvSpPr>
          <p:nvPr/>
        </p:nvSpPr>
        <p:spPr bwMode="auto">
          <a:xfrm flipV="1">
            <a:off x="7713664" y="5270501"/>
            <a:ext cx="212725" cy="314325"/>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01" name="Rectangle 33"/>
          <p:cNvSpPr>
            <a:spLocks noChangeArrowheads="1"/>
          </p:cNvSpPr>
          <p:nvPr/>
        </p:nvSpPr>
        <p:spPr bwMode="auto">
          <a:xfrm>
            <a:off x="9255125" y="1958975"/>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Tissue</a:t>
            </a:r>
          </a:p>
        </p:txBody>
      </p:sp>
      <p:sp>
        <p:nvSpPr>
          <p:cNvPr id="160802" name="Line 34"/>
          <p:cNvSpPr>
            <a:spLocks noChangeShapeType="1"/>
          </p:cNvSpPr>
          <p:nvPr/>
        </p:nvSpPr>
        <p:spPr bwMode="auto">
          <a:xfrm flipV="1">
            <a:off x="8061326" y="2493964"/>
            <a:ext cx="1782763" cy="32416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03" name="Line 35"/>
          <p:cNvSpPr>
            <a:spLocks noChangeShapeType="1"/>
          </p:cNvSpPr>
          <p:nvPr/>
        </p:nvSpPr>
        <p:spPr bwMode="auto">
          <a:xfrm flipH="1" flipV="1">
            <a:off x="9101138" y="1652588"/>
            <a:ext cx="723900" cy="279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04" name="Line 36"/>
          <p:cNvSpPr>
            <a:spLocks noChangeShapeType="1"/>
          </p:cNvSpPr>
          <p:nvPr/>
        </p:nvSpPr>
        <p:spPr bwMode="auto">
          <a:xfrm flipH="1" flipV="1">
            <a:off x="7791451" y="801688"/>
            <a:ext cx="752475" cy="3111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grpSp>
        <p:nvGrpSpPr>
          <p:cNvPr id="160805" name="Group 37"/>
          <p:cNvGrpSpPr>
            <a:grpSpLocks/>
          </p:cNvGrpSpPr>
          <p:nvPr/>
        </p:nvGrpSpPr>
        <p:grpSpPr bwMode="auto">
          <a:xfrm>
            <a:off x="6538913" y="1139826"/>
            <a:ext cx="2616200" cy="3806825"/>
            <a:chOff x="3159" y="718"/>
            <a:chExt cx="1648" cy="2398"/>
          </a:xfrm>
        </p:grpSpPr>
        <p:sp>
          <p:nvSpPr>
            <p:cNvPr id="160818" name="Rectangle 38"/>
            <p:cNvSpPr>
              <a:spLocks noChangeArrowheads="1"/>
            </p:cNvSpPr>
            <p:nvPr/>
          </p:nvSpPr>
          <p:spPr bwMode="auto">
            <a:xfrm>
              <a:off x="4038" y="718"/>
              <a:ext cx="768" cy="336"/>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Organ Part</a:t>
              </a:r>
            </a:p>
          </p:txBody>
        </p:sp>
        <p:sp>
          <p:nvSpPr>
            <p:cNvPr id="160819" name="Line 39"/>
            <p:cNvSpPr>
              <a:spLocks noChangeShapeType="1"/>
            </p:cNvSpPr>
            <p:nvPr/>
          </p:nvSpPr>
          <p:spPr bwMode="auto">
            <a:xfrm flipV="1">
              <a:off x="3840" y="1590"/>
              <a:ext cx="485" cy="1526"/>
            </a:xfrm>
            <a:prstGeom prst="line">
              <a:avLst/>
            </a:prstGeom>
            <a:noFill/>
            <a:ln w="25400">
              <a:solidFill>
                <a:schemeClr val="tx1"/>
              </a:solidFill>
              <a:round/>
              <a:headEnd/>
              <a:tailEnd type="triangle" w="med" len="me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20" name="Line 40"/>
            <p:cNvSpPr>
              <a:spLocks noChangeShapeType="1"/>
            </p:cNvSpPr>
            <p:nvPr/>
          </p:nvSpPr>
          <p:spPr bwMode="auto">
            <a:xfrm flipH="1" flipV="1">
              <a:off x="4476" y="1597"/>
              <a:ext cx="27" cy="710"/>
            </a:xfrm>
            <a:prstGeom prst="line">
              <a:avLst/>
            </a:prstGeom>
            <a:noFill/>
            <a:ln w="25400">
              <a:solidFill>
                <a:schemeClr val="tx1"/>
              </a:solidFill>
              <a:round/>
              <a:headEnd/>
              <a:tailEnd type="triangle" w="med" len="me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21" name="Line 41"/>
            <p:cNvSpPr>
              <a:spLocks noChangeShapeType="1"/>
            </p:cNvSpPr>
            <p:nvPr/>
          </p:nvSpPr>
          <p:spPr bwMode="auto">
            <a:xfrm flipV="1">
              <a:off x="3159" y="1581"/>
              <a:ext cx="941" cy="1246"/>
            </a:xfrm>
            <a:prstGeom prst="line">
              <a:avLst/>
            </a:prstGeom>
            <a:noFill/>
            <a:ln w="25400">
              <a:solidFill>
                <a:schemeClr val="tx1"/>
              </a:solidFill>
              <a:round/>
              <a:headEnd/>
              <a:tailEnd type="triangle" w="med" len="me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22" name="Rectangle 42"/>
            <p:cNvSpPr>
              <a:spLocks noChangeArrowheads="1"/>
            </p:cNvSpPr>
            <p:nvPr/>
          </p:nvSpPr>
          <p:spPr bwMode="auto">
            <a:xfrm>
              <a:off x="4039" y="1236"/>
              <a:ext cx="768" cy="336"/>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Organ </a:t>
              </a:r>
            </a:p>
            <a:p>
              <a:pPr algn="ctr" fontAlgn="base">
                <a:spcBef>
                  <a:spcPct val="0"/>
                </a:spcBef>
                <a:spcAft>
                  <a:spcPct val="0"/>
                </a:spcAft>
              </a:pPr>
              <a:r>
                <a:rPr lang="en-US" altLang="en-US" sz="1400" b="1">
                  <a:solidFill>
                    <a:srgbClr val="000000"/>
                  </a:solidFill>
                  <a:latin typeface="Times New Roman" panose="02020603050405020304" pitchFamily="18" charset="0"/>
                </a:rPr>
                <a:t>Subdivision</a:t>
              </a:r>
            </a:p>
          </p:txBody>
        </p:sp>
        <p:sp>
          <p:nvSpPr>
            <p:cNvPr id="160823" name="Line 43"/>
            <p:cNvSpPr>
              <a:spLocks noChangeShapeType="1"/>
            </p:cNvSpPr>
            <p:nvPr/>
          </p:nvSpPr>
          <p:spPr bwMode="auto">
            <a:xfrm flipH="1" flipV="1">
              <a:off x="4409" y="1051"/>
              <a:ext cx="16" cy="176"/>
            </a:xfrm>
            <a:prstGeom prst="line">
              <a:avLst/>
            </a:prstGeom>
            <a:noFill/>
            <a:ln w="25400">
              <a:solidFill>
                <a:schemeClr val="tx1"/>
              </a:solidFill>
              <a:round/>
              <a:headEnd/>
              <a:tailEnd type="triangle" w="med" len="med"/>
            </a:ln>
            <a:effectLst>
              <a:outerShdw dist="35921" dir="2700000" algn="ctr" rotWithShape="0">
                <a:srgbClr val="DDDDDD"/>
              </a:outerShdw>
            </a:effectLst>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panose="020B0604020202020204" pitchFamily="34" charset="0"/>
              </a:endParaRPr>
            </a:p>
          </p:txBody>
        </p:sp>
      </p:grpSp>
      <p:sp>
        <p:nvSpPr>
          <p:cNvPr id="160806" name="Rectangle 44"/>
          <p:cNvSpPr>
            <a:spLocks noChangeArrowheads="1"/>
          </p:cNvSpPr>
          <p:nvPr/>
        </p:nvSpPr>
        <p:spPr bwMode="auto">
          <a:xfrm>
            <a:off x="6599238" y="1951038"/>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Organ </a:t>
            </a:r>
          </a:p>
          <a:p>
            <a:pPr algn="ctr" fontAlgn="base">
              <a:spcBef>
                <a:spcPct val="0"/>
              </a:spcBef>
              <a:spcAft>
                <a:spcPct val="0"/>
              </a:spcAft>
            </a:pPr>
            <a:r>
              <a:rPr lang="en-US" altLang="en-US" sz="1400" b="1">
                <a:solidFill>
                  <a:srgbClr val="000000"/>
                </a:solidFill>
                <a:latin typeface="Times New Roman" panose="02020603050405020304" pitchFamily="18" charset="0"/>
              </a:rPr>
              <a:t>Component</a:t>
            </a:r>
          </a:p>
        </p:txBody>
      </p:sp>
      <p:sp>
        <p:nvSpPr>
          <p:cNvPr id="160807" name="Line 45"/>
          <p:cNvSpPr>
            <a:spLocks noChangeShapeType="1"/>
          </p:cNvSpPr>
          <p:nvPr/>
        </p:nvSpPr>
        <p:spPr bwMode="auto">
          <a:xfrm flipV="1">
            <a:off x="7207250" y="1673226"/>
            <a:ext cx="723900" cy="2651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08" name="Line 46"/>
          <p:cNvSpPr>
            <a:spLocks noChangeShapeType="1"/>
          </p:cNvSpPr>
          <p:nvPr/>
        </p:nvSpPr>
        <p:spPr bwMode="auto">
          <a:xfrm flipV="1">
            <a:off x="5946776" y="2482850"/>
            <a:ext cx="1336675" cy="30162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09" name="Rectangle 47"/>
          <p:cNvSpPr>
            <a:spLocks noChangeArrowheads="1"/>
          </p:cNvSpPr>
          <p:nvPr/>
        </p:nvSpPr>
        <p:spPr bwMode="auto">
          <a:xfrm>
            <a:off x="1957388" y="1100138"/>
            <a:ext cx="1219200" cy="533400"/>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Organ Cavity</a:t>
            </a:r>
          </a:p>
          <a:p>
            <a:pPr algn="ctr" fontAlgn="base">
              <a:spcBef>
                <a:spcPct val="0"/>
              </a:spcBef>
              <a:spcAft>
                <a:spcPct val="0"/>
              </a:spcAft>
            </a:pPr>
            <a:r>
              <a:rPr lang="en-US" altLang="en-US" sz="1400" b="1">
                <a:solidFill>
                  <a:srgbClr val="000000"/>
                </a:solidFill>
                <a:latin typeface="Times New Roman" panose="02020603050405020304" pitchFamily="18" charset="0"/>
              </a:rPr>
              <a:t>Subdivision</a:t>
            </a:r>
            <a:endParaRPr lang="en-US" altLang="en-US" sz="2400">
              <a:solidFill>
                <a:srgbClr val="000000"/>
              </a:solidFill>
              <a:latin typeface="Times New Roman" panose="02020603050405020304" pitchFamily="18" charset="0"/>
            </a:endParaRPr>
          </a:p>
        </p:txBody>
      </p:sp>
      <p:sp>
        <p:nvSpPr>
          <p:cNvPr id="160810" name="Rectangle 48"/>
          <p:cNvSpPr>
            <a:spLocks noChangeArrowheads="1"/>
          </p:cNvSpPr>
          <p:nvPr/>
        </p:nvSpPr>
        <p:spPr bwMode="auto">
          <a:xfrm>
            <a:off x="1995488" y="1963739"/>
            <a:ext cx="1219200" cy="712787"/>
          </a:xfrm>
          <a:prstGeom prst="rect">
            <a:avLst/>
          </a:prstGeom>
          <a:solidFill>
            <a:schemeClr val="bg1"/>
          </a:solidFill>
          <a:ln w="25400">
            <a:solidFill>
              <a:schemeClr val="tx1"/>
            </a:solidFill>
            <a:miter lim="800000"/>
            <a:headEnd/>
            <a:tailEnd/>
          </a:ln>
          <a:effectLst>
            <a:outerShdw dist="35921" dir="2700000" algn="ctr" rotWithShape="0">
              <a:srgbClr val="DDDDDD"/>
            </a:outerShdw>
          </a:effectLst>
        </p:spPr>
        <p:txBody>
          <a:bodyPr wrap="none" lIns="91407" tIns="45704" rIns="91407" bIns="45704" anchor="ct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400" b="1">
                <a:solidFill>
                  <a:srgbClr val="000000"/>
                </a:solidFill>
                <a:latin typeface="Times New Roman" panose="02020603050405020304" pitchFamily="18" charset="0"/>
              </a:rPr>
              <a:t>Serous Sac</a:t>
            </a:r>
          </a:p>
          <a:p>
            <a:pPr algn="ctr" fontAlgn="base">
              <a:spcBef>
                <a:spcPct val="0"/>
              </a:spcBef>
              <a:spcAft>
                <a:spcPct val="0"/>
              </a:spcAft>
            </a:pPr>
            <a:r>
              <a:rPr lang="en-US" altLang="en-US" sz="1400" b="1">
                <a:solidFill>
                  <a:srgbClr val="000000"/>
                </a:solidFill>
                <a:latin typeface="Times New Roman" panose="02020603050405020304" pitchFamily="18" charset="0"/>
              </a:rPr>
              <a:t>Cavity</a:t>
            </a:r>
          </a:p>
          <a:p>
            <a:pPr algn="ctr" fontAlgn="base">
              <a:spcBef>
                <a:spcPct val="0"/>
              </a:spcBef>
              <a:spcAft>
                <a:spcPct val="0"/>
              </a:spcAft>
            </a:pPr>
            <a:r>
              <a:rPr lang="en-US" altLang="en-US" sz="1400" b="1">
                <a:solidFill>
                  <a:srgbClr val="000000"/>
                </a:solidFill>
                <a:latin typeface="Times New Roman" panose="02020603050405020304" pitchFamily="18" charset="0"/>
              </a:rPr>
              <a:t>Subdivision</a:t>
            </a:r>
            <a:endParaRPr lang="en-US" altLang="en-US" sz="2400">
              <a:solidFill>
                <a:srgbClr val="000000"/>
              </a:solidFill>
              <a:latin typeface="Times New Roman" panose="02020603050405020304" pitchFamily="18" charset="0"/>
            </a:endParaRPr>
          </a:p>
        </p:txBody>
      </p:sp>
      <p:sp>
        <p:nvSpPr>
          <p:cNvPr id="160811" name="Line 49"/>
          <p:cNvSpPr>
            <a:spLocks noChangeShapeType="1"/>
          </p:cNvSpPr>
          <p:nvPr/>
        </p:nvSpPr>
        <p:spPr bwMode="auto">
          <a:xfrm flipH="1" flipV="1">
            <a:off x="2568576" y="2689226"/>
            <a:ext cx="784225" cy="2416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12" name="Line 50"/>
          <p:cNvSpPr>
            <a:spLocks noChangeShapeType="1"/>
          </p:cNvSpPr>
          <p:nvPr/>
        </p:nvSpPr>
        <p:spPr bwMode="auto">
          <a:xfrm flipH="1" flipV="1">
            <a:off x="2579688" y="1608138"/>
            <a:ext cx="25400" cy="355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13" name="Line 51"/>
          <p:cNvSpPr>
            <a:spLocks noChangeShapeType="1"/>
          </p:cNvSpPr>
          <p:nvPr/>
        </p:nvSpPr>
        <p:spPr bwMode="auto">
          <a:xfrm flipV="1">
            <a:off x="2513014" y="784226"/>
            <a:ext cx="454025" cy="2889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07" tIns="45704" rIns="91407" bIns="45704" anchor="ctr"/>
          <a:lstStyle/>
          <a:p>
            <a:pPr fontAlgn="base">
              <a:spcBef>
                <a:spcPct val="0"/>
              </a:spcBef>
              <a:spcAft>
                <a:spcPct val="0"/>
              </a:spcAft>
            </a:pPr>
            <a:endParaRPr lang="en-US">
              <a:solidFill>
                <a:srgbClr val="000000"/>
              </a:solidFill>
              <a:cs typeface="Arial" panose="020B0604020202020204" pitchFamily="34" charset="0"/>
            </a:endParaRPr>
          </a:p>
        </p:txBody>
      </p:sp>
      <p:sp>
        <p:nvSpPr>
          <p:cNvPr id="160814" name="Text Box 52"/>
          <p:cNvSpPr txBox="1">
            <a:spLocks noChangeArrowheads="1"/>
          </p:cNvSpPr>
          <p:nvPr/>
        </p:nvSpPr>
        <p:spPr bwMode="auto">
          <a:xfrm>
            <a:off x="4876800" y="4800601"/>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endParaRPr lang="en-US" altLang="en-US">
              <a:solidFill>
                <a:srgbClr val="000000"/>
              </a:solidFill>
            </a:endParaRPr>
          </a:p>
        </p:txBody>
      </p:sp>
      <p:sp>
        <p:nvSpPr>
          <p:cNvPr id="160815" name="Text Box 53"/>
          <p:cNvSpPr txBox="1">
            <a:spLocks noChangeArrowheads="1"/>
          </p:cNvSpPr>
          <p:nvPr/>
        </p:nvSpPr>
        <p:spPr bwMode="auto">
          <a:xfrm rot="-3263131">
            <a:off x="7993063" y="4227513"/>
            <a:ext cx="3429000" cy="101600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6000" b="1" i="1">
                <a:solidFill>
                  <a:srgbClr val="99CC00"/>
                </a:solidFill>
              </a:rPr>
              <a:t>part_of</a:t>
            </a:r>
            <a:r>
              <a:rPr lang="en-US" altLang="en-US" sz="6000" b="1" i="1">
                <a:solidFill>
                  <a:srgbClr val="000000"/>
                </a:solidFill>
              </a:rPr>
              <a:t> </a:t>
            </a:r>
          </a:p>
        </p:txBody>
      </p:sp>
      <p:sp>
        <p:nvSpPr>
          <p:cNvPr id="160816" name="Text Box 54"/>
          <p:cNvSpPr txBox="1">
            <a:spLocks noChangeArrowheads="1"/>
          </p:cNvSpPr>
          <p:nvPr/>
        </p:nvSpPr>
        <p:spPr bwMode="auto">
          <a:xfrm rot="4198275">
            <a:off x="1683544" y="3271044"/>
            <a:ext cx="1754188" cy="101600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50000"/>
              </a:spcBef>
              <a:spcAft>
                <a:spcPct val="0"/>
              </a:spcAft>
            </a:pPr>
            <a:r>
              <a:rPr lang="en-US" altLang="en-US" sz="6000" b="1" i="1">
                <a:solidFill>
                  <a:srgbClr val="99CC00"/>
                </a:solidFill>
              </a:rPr>
              <a:t>is_a </a:t>
            </a:r>
          </a:p>
        </p:txBody>
      </p:sp>
      <p:sp>
        <p:nvSpPr>
          <p:cNvPr id="1608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1363" indent="-284163" eaLnBrk="0" hangingPunct="0">
              <a:spcBef>
                <a:spcPct val="20000"/>
              </a:spcBef>
              <a:buChar char="–"/>
              <a:defRPr sz="2800">
                <a:solidFill>
                  <a:schemeClr val="tx1"/>
                </a:solidFill>
                <a:latin typeface="Arial" panose="020B0604020202020204" pitchFamily="34" charset="0"/>
              </a:defRPr>
            </a:lvl2pPr>
            <a:lvl3pPr marL="1141413" indent="-227013" eaLnBrk="0" hangingPunct="0">
              <a:spcBef>
                <a:spcPct val="20000"/>
              </a:spcBef>
              <a:buChar char="•"/>
              <a:defRPr sz="2400">
                <a:solidFill>
                  <a:schemeClr val="tx1"/>
                </a:solidFill>
                <a:latin typeface="Arial" panose="020B0604020202020204" pitchFamily="34" charset="0"/>
              </a:defRPr>
            </a:lvl3pPr>
            <a:lvl4pPr marL="1598613" indent="-227013" eaLnBrk="0" hangingPunct="0">
              <a:spcBef>
                <a:spcPct val="20000"/>
              </a:spcBef>
              <a:buChar char="–"/>
              <a:defRPr sz="2000">
                <a:solidFill>
                  <a:schemeClr val="tx1"/>
                </a:solidFill>
                <a:latin typeface="Arial" panose="020B0604020202020204" pitchFamily="34" charset="0"/>
              </a:defRPr>
            </a:lvl4pPr>
            <a:lvl5pPr marL="2055813" indent="-227013" eaLnBrk="0" hangingPunct="0">
              <a:spcBef>
                <a:spcPct val="20000"/>
              </a:spcBef>
              <a:buChar char="»"/>
              <a:defRPr sz="2000">
                <a:solidFill>
                  <a:schemeClr val="tx1"/>
                </a:solidFill>
                <a:latin typeface="Arial" panose="020B0604020202020204" pitchFamily="34" charset="0"/>
              </a:defRPr>
            </a:lvl5pPr>
            <a:lvl6pPr marL="2513013" indent="-227013" eaLnBrk="0" fontAlgn="base" hangingPunct="0">
              <a:spcBef>
                <a:spcPct val="20000"/>
              </a:spcBef>
              <a:spcAft>
                <a:spcPct val="0"/>
              </a:spcAft>
              <a:buChar char="»"/>
              <a:defRPr sz="2000">
                <a:solidFill>
                  <a:schemeClr val="tx1"/>
                </a:solidFill>
                <a:latin typeface="Arial" panose="020B0604020202020204" pitchFamily="34" charset="0"/>
              </a:defRPr>
            </a:lvl6pPr>
            <a:lvl7pPr marL="2970213" indent="-227013" eaLnBrk="0" fontAlgn="base" hangingPunct="0">
              <a:spcBef>
                <a:spcPct val="20000"/>
              </a:spcBef>
              <a:spcAft>
                <a:spcPct val="0"/>
              </a:spcAft>
              <a:buChar char="»"/>
              <a:defRPr sz="2000">
                <a:solidFill>
                  <a:schemeClr val="tx1"/>
                </a:solidFill>
                <a:latin typeface="Arial" panose="020B0604020202020204" pitchFamily="34" charset="0"/>
              </a:defRPr>
            </a:lvl7pPr>
            <a:lvl8pPr marL="3427413" indent="-227013" eaLnBrk="0" fontAlgn="base" hangingPunct="0">
              <a:spcBef>
                <a:spcPct val="20000"/>
              </a:spcBef>
              <a:spcAft>
                <a:spcPct val="0"/>
              </a:spcAft>
              <a:buChar char="»"/>
              <a:defRPr sz="2000">
                <a:solidFill>
                  <a:schemeClr val="tx1"/>
                </a:solidFill>
                <a:latin typeface="Arial" panose="020B0604020202020204" pitchFamily="34" charset="0"/>
              </a:defRPr>
            </a:lvl8pPr>
            <a:lvl9pPr marL="3884613" indent="-2270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E77EEB0-3365-4A76-8570-80589A0B5916}" type="slidenum">
              <a:rPr lang="en-GB" altLang="en-US" sz="1400">
                <a:solidFill>
                  <a:srgbClr val="000000"/>
                </a:solidFill>
              </a:rPr>
              <a:pPr eaLnBrk="1" hangingPunct="1">
                <a:spcBef>
                  <a:spcPct val="0"/>
                </a:spcBef>
                <a:buFontTx/>
                <a:buNone/>
              </a:pPr>
              <a:t>60</a:t>
            </a:fld>
            <a:endParaRPr lang="en-GB" altLang="en-US" sz="1400">
              <a:solidFill>
                <a:srgbClr val="000000"/>
              </a:solidFill>
            </a:endParaRPr>
          </a:p>
        </p:txBody>
      </p:sp>
    </p:spTree>
    <p:extLst>
      <p:ext uri="{BB962C8B-B14F-4D97-AF65-F5344CB8AC3E}">
        <p14:creationId xmlns:p14="http://schemas.microsoft.com/office/powerpoint/2010/main" val="43307765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Function</a:t>
            </a:r>
            <a:endParaRPr lang="en-US" dirty="0"/>
          </a:p>
        </p:txBody>
      </p:sp>
      <p:sp>
        <p:nvSpPr>
          <p:cNvPr id="3" name="Content Placeholder 2"/>
          <p:cNvSpPr>
            <a:spLocks noGrp="1"/>
          </p:cNvSpPr>
          <p:nvPr>
            <p:ph idx="1"/>
          </p:nvPr>
        </p:nvSpPr>
        <p:spPr/>
        <p:txBody>
          <a:bodyPr>
            <a:normAutofit/>
          </a:bodyPr>
          <a:lstStyle/>
          <a:p>
            <a:pPr>
              <a:buNone/>
            </a:pPr>
            <a:r>
              <a:rPr lang="en-US" dirty="0">
                <a:solidFill>
                  <a:srgbClr val="222222"/>
                </a:solidFill>
                <a:latin typeface="arial" panose="020B0604020202020204" pitchFamily="34" charset="0"/>
              </a:rPr>
              <a:t>A biological </a:t>
            </a:r>
            <a:r>
              <a:rPr lang="en-US" sz="4100" dirty="0">
                <a:solidFill>
                  <a:srgbClr val="222222"/>
                </a:solidFill>
                <a:latin typeface="arial" panose="020B0604020202020204" pitchFamily="34" charset="0"/>
              </a:rPr>
              <a:t>function</a:t>
            </a:r>
            <a:r>
              <a:rPr lang="en-US" dirty="0">
                <a:solidFill>
                  <a:srgbClr val="222222"/>
                </a:solidFill>
                <a:latin typeface="arial" panose="020B0604020202020204" pitchFamily="34" charset="0"/>
              </a:rPr>
              <a:t> is a function which inheres in </a:t>
            </a:r>
            <a:r>
              <a:rPr lang="en-US" dirty="0" smtClean="0">
                <a:solidFill>
                  <a:srgbClr val="222222"/>
                </a:solidFill>
                <a:latin typeface="arial" panose="020B0604020202020204" pitchFamily="34" charset="0"/>
              </a:rPr>
              <a:t>an entity that </a:t>
            </a:r>
            <a:r>
              <a:rPr lang="en-US" dirty="0">
                <a:solidFill>
                  <a:srgbClr val="222222"/>
                </a:solidFill>
                <a:latin typeface="arial" panose="020B0604020202020204" pitchFamily="34" charset="0"/>
              </a:rPr>
              <a:t>is (</a:t>
            </a:r>
            <a:r>
              <a:rPr lang="en-US" dirty="0" err="1">
                <a:solidFill>
                  <a:srgbClr val="222222"/>
                </a:solidFill>
                <a:latin typeface="arial" panose="020B0604020202020204" pitchFamily="34" charset="0"/>
              </a:rPr>
              <a:t>i</a:t>
            </a:r>
            <a:r>
              <a:rPr lang="en-US" dirty="0">
                <a:solidFill>
                  <a:srgbClr val="222222"/>
                </a:solidFill>
                <a:latin typeface="arial" panose="020B0604020202020204" pitchFamily="34" charset="0"/>
              </a:rPr>
              <a:t>) part of an organism and (ii) exists and has the physical structure it has as a result of the coordinated expression of that organism’s structural genes. </a:t>
            </a:r>
            <a:endParaRPr lang="en-US" dirty="0" smtClean="0">
              <a:solidFill>
                <a:srgbClr val="222222"/>
              </a:solidFill>
              <a:latin typeface="arial" panose="020B0604020202020204" pitchFamily="34" charset="0"/>
            </a:endParaRPr>
          </a:p>
          <a:p>
            <a:pPr>
              <a:buNone/>
            </a:pPr>
            <a:endParaRPr lang="en-US" sz="600" dirty="0">
              <a:solidFill>
                <a:srgbClr val="222222"/>
              </a:solidFill>
              <a:latin typeface="arial" panose="020B0604020202020204" pitchFamily="34" charset="0"/>
            </a:endParaRPr>
          </a:p>
          <a:p>
            <a:pPr>
              <a:buNone/>
            </a:pPr>
            <a:r>
              <a:rPr lang="en-US" dirty="0" smtClean="0">
                <a:solidFill>
                  <a:srgbClr val="222222"/>
                </a:solidFill>
                <a:latin typeface="arial" panose="020B0604020202020204" pitchFamily="34" charset="0"/>
              </a:rPr>
              <a:t>Biological </a:t>
            </a:r>
            <a:r>
              <a:rPr lang="en-US" sz="4100" dirty="0" smtClean="0">
                <a:solidFill>
                  <a:srgbClr val="222222"/>
                </a:solidFill>
                <a:latin typeface="arial" panose="020B0604020202020204" pitchFamily="34" charset="0"/>
              </a:rPr>
              <a:t>function</a:t>
            </a:r>
            <a:r>
              <a:rPr lang="en-US" sz="4100" i="1" dirty="0" smtClean="0">
                <a:solidFill>
                  <a:srgbClr val="222222"/>
                </a:solidFill>
                <a:latin typeface="arial" panose="020B0604020202020204" pitchFamily="34" charset="0"/>
              </a:rPr>
              <a:t>ing</a:t>
            </a:r>
            <a:r>
              <a:rPr lang="en-US" sz="4100" dirty="0" smtClean="0">
                <a:solidFill>
                  <a:srgbClr val="222222"/>
                </a:solidFill>
                <a:latin typeface="arial" panose="020B0604020202020204" pitchFamily="34" charset="0"/>
              </a:rPr>
              <a:t> </a:t>
            </a:r>
            <a:r>
              <a:rPr lang="en-US" dirty="0" smtClean="0">
                <a:solidFill>
                  <a:srgbClr val="222222"/>
                </a:solidFill>
                <a:latin typeface="arial" panose="020B0604020202020204" pitchFamily="34" charset="0"/>
              </a:rPr>
              <a:t>= activation, manifestation, realization </a:t>
            </a:r>
            <a:r>
              <a:rPr lang="en-US" dirty="0">
                <a:solidFill>
                  <a:srgbClr val="222222"/>
                </a:solidFill>
                <a:latin typeface="arial" panose="020B0604020202020204" pitchFamily="34" charset="0"/>
              </a:rPr>
              <a:t>of a </a:t>
            </a:r>
            <a:r>
              <a:rPr lang="en-US" dirty="0" smtClean="0">
                <a:solidFill>
                  <a:srgbClr val="222222"/>
                </a:solidFill>
                <a:latin typeface="arial" panose="020B0604020202020204" pitchFamily="34" charset="0"/>
              </a:rPr>
              <a:t>biological function that is part </a:t>
            </a:r>
            <a:r>
              <a:rPr lang="en-US" dirty="0">
                <a:solidFill>
                  <a:srgbClr val="222222"/>
                </a:solidFill>
                <a:latin typeface="arial" panose="020B0604020202020204" pitchFamily="34" charset="0"/>
              </a:rPr>
              <a:t>of the life of the </a:t>
            </a:r>
            <a:r>
              <a:rPr lang="en-US" dirty="0" smtClean="0">
                <a:solidFill>
                  <a:srgbClr val="222222"/>
                </a:solidFill>
                <a:latin typeface="arial" panose="020B0604020202020204" pitchFamily="34" charset="0"/>
              </a:rPr>
              <a:t>organism</a:t>
            </a:r>
            <a:r>
              <a:rPr lang="en-US" dirty="0">
                <a:solidFill>
                  <a:srgbClr val="222222"/>
                </a:solidFill>
                <a:latin typeface="arial" panose="020B0604020202020204" pitchFamily="34" charset="0"/>
              </a:rPr>
              <a:t> </a:t>
            </a:r>
            <a:endParaRPr lang="en-US" dirty="0" smtClean="0">
              <a:solidFill>
                <a:srgbClr val="222222"/>
              </a:solidFill>
              <a:latin typeface="arial" panose="020B0604020202020204" pitchFamily="34" charset="0"/>
            </a:endParaRPr>
          </a:p>
          <a:p>
            <a:endParaRPr lang="en-US" sz="600" dirty="0">
              <a:solidFill>
                <a:srgbClr val="222222"/>
              </a:solidFill>
              <a:latin typeface="arial" panose="020B0604020202020204" pitchFamily="34" charset="0"/>
            </a:endParaRPr>
          </a:p>
          <a:p>
            <a:pPr>
              <a:buNone/>
            </a:pPr>
            <a:r>
              <a:rPr lang="en-US" dirty="0" smtClean="0"/>
              <a:t>… If you buy a new laptop and never switch it on it has all its functions but no functioning.</a:t>
            </a:r>
            <a:endParaRPr lang="en-US"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61</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15827342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udel.edu/Philosophy/assets/images/mugs/chrisboor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239" y="1649896"/>
            <a:ext cx="4706647" cy="5883309"/>
          </a:xfrm>
          <a:prstGeom prst="rect">
            <a:avLst/>
          </a:prstGeom>
          <a:noFill/>
          <a:extLst>
            <a:ext uri="{909E8E84-426E-40DD-AFC4-6F175D3DCCD1}">
              <a14:hiddenFill xmlns:a14="http://schemas.microsoft.com/office/drawing/2010/main">
                <a:solidFill>
                  <a:srgbClr val="FFFFFF"/>
                </a:solidFill>
              </a14:hiddenFill>
            </a:ext>
          </a:extLst>
        </p:spPr>
      </p:pic>
      <p:sp>
        <p:nvSpPr>
          <p:cNvPr id="228354" name="Content Placeholder 2"/>
          <p:cNvSpPr>
            <a:spLocks noGrp="1"/>
          </p:cNvSpPr>
          <p:nvPr>
            <p:ph idx="1"/>
          </p:nvPr>
        </p:nvSpPr>
        <p:spPr>
          <a:xfrm>
            <a:off x="1480930" y="0"/>
            <a:ext cx="9770166" cy="4267200"/>
          </a:xfrm>
        </p:spPr>
        <p:txBody>
          <a:bodyPr/>
          <a:lstStyle/>
          <a:p>
            <a:pPr algn="ctr" eaLnBrk="1" hangingPunct="1"/>
            <a:r>
              <a:rPr lang="en-US" altLang="en-US" sz="4400" dirty="0" smtClean="0"/>
              <a:t>Functions </a:t>
            </a:r>
            <a:r>
              <a:rPr lang="en-US" altLang="en-US" sz="4400" dirty="0"/>
              <a:t>are continuants</a:t>
            </a:r>
          </a:p>
          <a:p>
            <a:pPr algn="ctr" eaLnBrk="1" hangingPunct="1"/>
            <a:r>
              <a:rPr lang="en-US" altLang="en-US" sz="4400" dirty="0" err="1" smtClean="0"/>
              <a:t>Function</a:t>
            </a:r>
            <a:r>
              <a:rPr lang="en-US" altLang="en-US" sz="4400" i="1" dirty="0" err="1" smtClean="0"/>
              <a:t>ings</a:t>
            </a:r>
            <a:r>
              <a:rPr lang="en-US" altLang="en-US" sz="4400" i="1" dirty="0" smtClean="0"/>
              <a:t> </a:t>
            </a:r>
            <a:r>
              <a:rPr lang="en-US" altLang="en-US" sz="4400" dirty="0"/>
              <a:t>are </a:t>
            </a:r>
            <a:r>
              <a:rPr lang="en-US" altLang="en-US" sz="4400" dirty="0" err="1"/>
              <a:t>occurrents</a:t>
            </a:r>
            <a:endParaRPr lang="en-US" altLang="en-US" sz="4400" dirty="0"/>
          </a:p>
        </p:txBody>
      </p:sp>
    </p:spTree>
    <p:extLst>
      <p:ext uri="{BB962C8B-B14F-4D97-AF65-F5344CB8AC3E}">
        <p14:creationId xmlns:p14="http://schemas.microsoft.com/office/powerpoint/2010/main" val="2282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genes vs. oncogenes</a:t>
            </a:r>
            <a:endParaRPr lang="en-US" dirty="0"/>
          </a:p>
        </p:txBody>
      </p:sp>
      <p:sp>
        <p:nvSpPr>
          <p:cNvPr id="3" name="Content Placeholder 2"/>
          <p:cNvSpPr>
            <a:spLocks noGrp="1"/>
          </p:cNvSpPr>
          <p:nvPr>
            <p:ph idx="1"/>
          </p:nvPr>
        </p:nvSpPr>
        <p:spPr/>
        <p:txBody>
          <a:bodyPr/>
          <a:lstStyle/>
          <a:p>
            <a:pPr>
              <a:buNone/>
            </a:pPr>
            <a:r>
              <a:rPr lang="en-US" dirty="0" smtClean="0"/>
              <a:t>functional genes are genes which have biological functions</a:t>
            </a:r>
          </a:p>
          <a:p>
            <a:pPr>
              <a:buNone/>
            </a:pPr>
            <a:r>
              <a:rPr lang="en-US" dirty="0" smtClean="0"/>
              <a:t>non-functional genes may </a:t>
            </a:r>
          </a:p>
          <a:p>
            <a:pPr marL="514350" indent="-514350">
              <a:buAutoNum type="arabicPeriod"/>
            </a:pPr>
            <a:r>
              <a:rPr lang="en-US" dirty="0" smtClean="0"/>
              <a:t>lack functions entirely, or </a:t>
            </a:r>
          </a:p>
          <a:p>
            <a:pPr marL="514350" indent="-514350">
              <a:buAutoNum type="arabicPeriod"/>
            </a:pPr>
            <a:r>
              <a:rPr lang="en-US" dirty="0" smtClean="0"/>
              <a:t>have </a:t>
            </a:r>
            <a:r>
              <a:rPr lang="en-US" dirty="0" err="1" smtClean="0"/>
              <a:t>counterfunctions</a:t>
            </a:r>
            <a:r>
              <a:rPr lang="en-US" dirty="0" smtClean="0"/>
              <a:t> – as in the case of oncogenes </a:t>
            </a:r>
            <a:r>
              <a:rPr lang="en-US" dirty="0"/>
              <a:t> – </a:t>
            </a:r>
            <a:r>
              <a:rPr lang="en-US" dirty="0" smtClean="0"/>
              <a:t>whose realizations block the function</a:t>
            </a:r>
            <a:r>
              <a:rPr lang="en-US" i="1" dirty="0" smtClean="0"/>
              <a:t>ing</a:t>
            </a:r>
            <a:r>
              <a:rPr lang="en-US" dirty="0" smtClean="0"/>
              <a:t> of biological functions</a:t>
            </a:r>
          </a:p>
          <a:p>
            <a:pPr>
              <a:buNone/>
            </a:pPr>
            <a:r>
              <a:rPr lang="en-US" dirty="0" smtClean="0"/>
              <a:t>(Oncogenes arise from</a:t>
            </a:r>
            <a:r>
              <a:rPr lang="en-US" dirty="0"/>
              <a:t> </a:t>
            </a:r>
            <a:r>
              <a:rPr lang="en-US" b="1" dirty="0" smtClean="0"/>
              <a:t>proto-oncogenes</a:t>
            </a:r>
            <a:r>
              <a:rPr lang="en-US" dirty="0"/>
              <a:t> </a:t>
            </a:r>
            <a:r>
              <a:rPr lang="en-US" dirty="0" smtClean="0"/>
              <a:t>which are normal genes </a:t>
            </a:r>
            <a:r>
              <a:rPr lang="en-US" dirty="0"/>
              <a:t>that can become </a:t>
            </a:r>
            <a:r>
              <a:rPr lang="en-US" dirty="0" smtClean="0"/>
              <a:t>oncogenes [go bad] through mutations </a:t>
            </a:r>
            <a:r>
              <a:rPr lang="en-US" dirty="0"/>
              <a:t>or increased expression</a:t>
            </a:r>
            <a:r>
              <a:rPr lang="en-US" dirty="0" smtClean="0"/>
              <a:t>.)</a:t>
            </a:r>
            <a:endParaRPr lang="en-US"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63</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33826396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emotions</a:t>
            </a:r>
            <a:endParaRPr lang="en-US" dirty="0"/>
          </a:p>
        </p:txBody>
      </p:sp>
      <p:sp>
        <p:nvSpPr>
          <p:cNvPr id="3" name="Content Placeholder 2"/>
          <p:cNvSpPr>
            <a:spLocks noGrp="1"/>
          </p:cNvSpPr>
          <p:nvPr>
            <p:ph idx="1"/>
          </p:nvPr>
        </p:nvSpPr>
        <p:spPr/>
        <p:txBody>
          <a:bodyPr/>
          <a:lstStyle/>
          <a:p>
            <a:pPr>
              <a:buNone/>
            </a:pPr>
            <a:r>
              <a:rPr lang="en-US" dirty="0" err="1" smtClean="0"/>
              <a:t>Boorse</a:t>
            </a:r>
            <a:r>
              <a:rPr lang="en-US" dirty="0" smtClean="0"/>
              <a:t>, “Is grief pathological” (2013):</a:t>
            </a:r>
            <a:endParaRPr lang="en-US" dirty="0"/>
          </a:p>
          <a:p>
            <a:pPr>
              <a:buNone/>
            </a:pPr>
            <a:endParaRPr lang="en-US" dirty="0" smtClean="0"/>
          </a:p>
          <a:p>
            <a:pPr>
              <a:buNone/>
            </a:pPr>
            <a:r>
              <a:rPr lang="en-US" dirty="0" smtClean="0"/>
              <a:t>The </a:t>
            </a:r>
            <a:r>
              <a:rPr lang="en-US" dirty="0"/>
              <a:t>mental state (not to mention the physical state) of a grieving person is full of </a:t>
            </a:r>
            <a:r>
              <a:rPr lang="en-US" b="1" dirty="0"/>
              <a:t>diminished</a:t>
            </a:r>
            <a:r>
              <a:rPr lang="en-US" dirty="0"/>
              <a:t> functions</a:t>
            </a:r>
          </a:p>
          <a:p>
            <a:pPr>
              <a:buNone/>
            </a:pPr>
            <a:r>
              <a:rPr lang="en-US" b="1" dirty="0"/>
              <a:t>	             </a:t>
            </a:r>
            <a:r>
              <a:rPr lang="en-US" dirty="0" smtClean="0"/>
              <a:t>loss </a:t>
            </a:r>
            <a:r>
              <a:rPr lang="en-US" dirty="0"/>
              <a:t>of interest in outside world</a:t>
            </a:r>
          </a:p>
          <a:p>
            <a:pPr>
              <a:buNone/>
            </a:pPr>
            <a:r>
              <a:rPr lang="en-US" b="1" dirty="0"/>
              <a:t>                      </a:t>
            </a:r>
            <a:r>
              <a:rPr lang="en-US" b="1" dirty="0" smtClean="0"/>
              <a:t> </a:t>
            </a:r>
            <a:r>
              <a:rPr lang="en-US" dirty="0" smtClean="0"/>
              <a:t>loss </a:t>
            </a:r>
            <a:r>
              <a:rPr lang="en-US" dirty="0"/>
              <a:t>of capacity to love</a:t>
            </a:r>
          </a:p>
          <a:p>
            <a:pPr>
              <a:buNone/>
            </a:pPr>
            <a:r>
              <a:rPr lang="en-US" b="1" dirty="0"/>
              <a:t>                       </a:t>
            </a:r>
            <a:r>
              <a:rPr lang="en-US" dirty="0" smtClean="0"/>
              <a:t>inhibition </a:t>
            </a:r>
            <a:r>
              <a:rPr lang="en-US" dirty="0"/>
              <a:t>of all activity</a:t>
            </a:r>
          </a:p>
          <a:p>
            <a:pPr>
              <a:buNone/>
            </a:pPr>
            <a:r>
              <a:rPr lang="en-US" b="1" dirty="0"/>
              <a:t>                      </a:t>
            </a:r>
            <a:r>
              <a:rPr lang="en-US" b="1" dirty="0" smtClean="0"/>
              <a:t> </a:t>
            </a:r>
            <a:r>
              <a:rPr lang="en-US" dirty="0" smtClean="0"/>
              <a:t>loss </a:t>
            </a:r>
            <a:r>
              <a:rPr lang="en-US" dirty="0"/>
              <a:t>of appetite</a:t>
            </a:r>
            <a:endParaRPr lang="en-US" b="1" dirty="0"/>
          </a:p>
          <a:p>
            <a:pPr>
              <a:buNone/>
            </a:pPr>
            <a:r>
              <a:rPr lang="en-US" dirty="0" smtClean="0"/>
              <a:t>What he means is diminished </a:t>
            </a:r>
            <a:r>
              <a:rPr lang="en-US" i="1" dirty="0" smtClean="0"/>
              <a:t>functioning. </a:t>
            </a:r>
            <a:endParaRPr lang="en-US"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64</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1017057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27038"/>
            <a:ext cx="8686800" cy="792162"/>
          </a:xfrm>
        </p:spPr>
        <p:txBody>
          <a:bodyPr>
            <a:normAutofit/>
          </a:bodyPr>
          <a:lstStyle/>
          <a:p>
            <a:r>
              <a:rPr lang="en-GB" b="1" dirty="0" smtClean="0"/>
              <a:t>Canonical emotions</a:t>
            </a:r>
            <a:endParaRPr lang="en-GB" b="1"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65</a:t>
            </a:fld>
            <a:endParaRPr lang="en-US" dirty="0">
              <a:solidFill>
                <a:srgbClr val="C0504D"/>
              </a:solidFill>
            </a:endParaRPr>
          </a:p>
        </p:txBody>
      </p:sp>
      <p:sp>
        <p:nvSpPr>
          <p:cNvPr id="7" name="TextBox 6"/>
          <p:cNvSpPr txBox="1"/>
          <p:nvPr/>
        </p:nvSpPr>
        <p:spPr>
          <a:xfrm>
            <a:off x="1600201" y="1524000"/>
            <a:ext cx="8717506" cy="2308324"/>
          </a:xfrm>
          <a:prstGeom prst="rect">
            <a:avLst/>
          </a:prstGeom>
          <a:noFill/>
        </p:spPr>
        <p:txBody>
          <a:bodyPr wrap="square" rtlCol="0">
            <a:spAutoFit/>
          </a:bodyPr>
          <a:lstStyle/>
          <a:p>
            <a:r>
              <a:rPr lang="en-GB" sz="3600" dirty="0" smtClean="0">
                <a:solidFill>
                  <a:prstClr val="black"/>
                </a:solidFill>
              </a:rPr>
              <a:t>= evolutionary most basic types of emotions, which occur when corresponding body systems are functioning normally in given environments</a:t>
            </a:r>
            <a:endParaRPr lang="en-GB" sz="3600" i="1" dirty="0">
              <a:solidFill>
                <a:prstClr val="black"/>
              </a:solidFill>
            </a:endParaRPr>
          </a:p>
        </p:txBody>
      </p:sp>
      <p:sp>
        <p:nvSpPr>
          <p:cNvPr id="3" name="TextBox 2"/>
          <p:cNvSpPr txBox="1"/>
          <p:nvPr/>
        </p:nvSpPr>
        <p:spPr>
          <a:xfrm>
            <a:off x="1905001" y="5344180"/>
            <a:ext cx="184731" cy="523220"/>
          </a:xfrm>
          <a:prstGeom prst="rect">
            <a:avLst/>
          </a:prstGeom>
          <a:solidFill>
            <a:schemeClr val="bg1"/>
          </a:solidFill>
        </p:spPr>
        <p:txBody>
          <a:bodyPr wrap="none" rtlCol="0">
            <a:spAutoFit/>
          </a:bodyPr>
          <a:lstStyle/>
          <a:p>
            <a:endParaRPr lang="en-GB" sz="2800" dirty="0">
              <a:solidFill>
                <a:prstClr val="black"/>
              </a:solidFill>
            </a:endParaRPr>
          </a:p>
        </p:txBody>
      </p:sp>
    </p:spTree>
    <p:extLst>
      <p:ext uri="{BB962C8B-B14F-4D97-AF65-F5344CB8AC3E}">
        <p14:creationId xmlns:p14="http://schemas.microsoft.com/office/powerpoint/2010/main" val="14590174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Canonical fear</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66</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dirty="0" smtClean="0">
                <a:solidFill>
                  <a:srgbClr val="C0504D">
                    <a:lumMod val="75000"/>
                  </a:srgbClr>
                </a:solidFill>
              </a:rPr>
              <a:t>The Emotion Ontology</a:t>
            </a:r>
            <a:endParaRPr lang="en-US" dirty="0">
              <a:solidFill>
                <a:srgbClr val="C0504D">
                  <a:lumMod val="75000"/>
                </a:srgbClr>
              </a:solidFill>
            </a:endParaRPr>
          </a:p>
        </p:txBody>
      </p:sp>
      <p:sp>
        <p:nvSpPr>
          <p:cNvPr id="7" name="Rounded Rectangle 6"/>
          <p:cNvSpPr/>
          <p:nvPr/>
        </p:nvSpPr>
        <p:spPr>
          <a:xfrm>
            <a:off x="5257800" y="2362200"/>
            <a:ext cx="144780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solidFill>
                  <a:prstClr val="black"/>
                </a:solidFill>
              </a:rPr>
              <a:t>canonical fear</a:t>
            </a:r>
          </a:p>
        </p:txBody>
      </p:sp>
      <p:sp>
        <p:nvSpPr>
          <p:cNvPr id="8" name="Rounded Rectangle 7"/>
          <p:cNvSpPr/>
          <p:nvPr/>
        </p:nvSpPr>
        <p:spPr>
          <a:xfrm>
            <a:off x="5257800" y="1219200"/>
            <a:ext cx="144780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solidFill>
                  <a:prstClr val="black"/>
                </a:solidFill>
              </a:rPr>
              <a:t>fear</a:t>
            </a:r>
          </a:p>
        </p:txBody>
      </p:sp>
      <p:cxnSp>
        <p:nvCxnSpPr>
          <p:cNvPr id="10" name="Straight Arrow Connector 9"/>
          <p:cNvCxnSpPr>
            <a:stCxn id="7" idx="0"/>
            <a:endCxn id="8" idx="2"/>
          </p:cNvCxnSpPr>
          <p:nvPr/>
        </p:nvCxnSpPr>
        <p:spPr>
          <a:xfrm flipV="1">
            <a:off x="5981700" y="17526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nvPr>
        </p:nvGraphicFramePr>
        <p:xfrm>
          <a:off x="2057400" y="3352800"/>
          <a:ext cx="8001000" cy="2651760"/>
        </p:xfrm>
        <a:graphic>
          <a:graphicData uri="http://schemas.openxmlformats.org/drawingml/2006/table">
            <a:tbl>
              <a:tblPr firstRow="1" bandRow="1">
                <a:tableStyleId>{21E4AEA4-8DFA-4A89-87EB-49C32662AFE0}</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0">
                <a:tc>
                  <a:txBody>
                    <a:bodyPr/>
                    <a:lstStyle/>
                    <a:p>
                      <a:r>
                        <a:rPr lang="en-GB" sz="2400" dirty="0" smtClean="0"/>
                        <a:t>EMOTION</a:t>
                      </a:r>
                      <a:r>
                        <a:rPr lang="en-GB" sz="2400" baseline="0" dirty="0" smtClean="0"/>
                        <a:t> </a:t>
                      </a:r>
                      <a:r>
                        <a:rPr lang="en-GB" sz="2400" dirty="0" smtClean="0"/>
                        <a:t>COMPONENT</a:t>
                      </a:r>
                      <a:endParaRPr lang="en-GB" sz="2400" dirty="0"/>
                    </a:p>
                  </a:txBody>
                  <a:tcPr/>
                </a:tc>
                <a:tc>
                  <a:txBody>
                    <a:bodyPr/>
                    <a:lstStyle/>
                    <a:p>
                      <a:r>
                        <a:rPr lang="en-GB" sz="2400" dirty="0" smtClean="0"/>
                        <a:t>CHARACTERISTIC</a:t>
                      </a:r>
                      <a:r>
                        <a:rPr lang="en-GB" sz="2400" baseline="0" dirty="0" smtClean="0"/>
                        <a:t> FOR FEAR</a:t>
                      </a:r>
                      <a:endParaRPr lang="en-GB" sz="2400" dirty="0"/>
                    </a:p>
                  </a:txBody>
                  <a:tcPr/>
                </a:tc>
                <a:extLst>
                  <a:ext uri="{0D108BD9-81ED-4DB2-BD59-A6C34878D82A}">
                    <a16:rowId xmlns:a16="http://schemas.microsoft.com/office/drawing/2014/main" val="10000"/>
                  </a:ext>
                </a:extLst>
              </a:tr>
              <a:tr h="370840">
                <a:tc>
                  <a:txBody>
                    <a:bodyPr/>
                    <a:lstStyle/>
                    <a:p>
                      <a:r>
                        <a:rPr lang="en-GB" sz="2400" dirty="0" smtClean="0"/>
                        <a:t>Action tendency</a:t>
                      </a:r>
                      <a:endParaRPr lang="en-GB" sz="2400" dirty="0"/>
                    </a:p>
                  </a:txBody>
                  <a:tcPr/>
                </a:tc>
                <a:tc>
                  <a:txBody>
                    <a:bodyPr/>
                    <a:lstStyle/>
                    <a:p>
                      <a:r>
                        <a:rPr lang="en-GB" sz="2400" dirty="0" smtClean="0"/>
                        <a:t>Fight-or-flight</a:t>
                      </a:r>
                      <a:endParaRPr lang="en-GB" sz="2400" dirty="0"/>
                    </a:p>
                  </a:txBody>
                  <a:tcPr/>
                </a:tc>
                <a:extLst>
                  <a:ext uri="{0D108BD9-81ED-4DB2-BD59-A6C34878D82A}">
                    <a16:rowId xmlns:a16="http://schemas.microsoft.com/office/drawing/2014/main" val="10001"/>
                  </a:ext>
                </a:extLst>
              </a:tr>
              <a:tr h="370840">
                <a:tc>
                  <a:txBody>
                    <a:bodyPr/>
                    <a:lstStyle/>
                    <a:p>
                      <a:r>
                        <a:rPr lang="en-GB" sz="2400" dirty="0" smtClean="0"/>
                        <a:t>Subjective emotional feeling</a:t>
                      </a:r>
                      <a:endParaRPr lang="en-GB" sz="2400" dirty="0"/>
                    </a:p>
                  </a:txBody>
                  <a:tcPr/>
                </a:tc>
                <a:tc>
                  <a:txBody>
                    <a:bodyPr/>
                    <a:lstStyle/>
                    <a:p>
                      <a:r>
                        <a:rPr lang="en-GB" sz="2400" dirty="0" smtClean="0"/>
                        <a:t>Negative</a:t>
                      </a:r>
                      <a:r>
                        <a:rPr lang="en-GB" sz="2400" baseline="0" dirty="0" smtClean="0"/>
                        <a:t>, tense, powerless</a:t>
                      </a:r>
                      <a:endParaRPr lang="en-GB" sz="2400" dirty="0"/>
                    </a:p>
                  </a:txBody>
                  <a:tcPr/>
                </a:tc>
                <a:extLst>
                  <a:ext uri="{0D108BD9-81ED-4DB2-BD59-A6C34878D82A}">
                    <a16:rowId xmlns:a16="http://schemas.microsoft.com/office/drawing/2014/main" val="10002"/>
                  </a:ext>
                </a:extLst>
              </a:tr>
              <a:tr h="370840">
                <a:tc>
                  <a:txBody>
                    <a:bodyPr/>
                    <a:lstStyle/>
                    <a:p>
                      <a:r>
                        <a:rPr lang="en-GB" sz="2400" dirty="0" smtClean="0"/>
                        <a:t>Behavioural</a:t>
                      </a:r>
                      <a:r>
                        <a:rPr lang="en-GB" sz="2400" baseline="0" dirty="0" smtClean="0"/>
                        <a:t> response </a:t>
                      </a:r>
                      <a:endParaRPr lang="en-GB" sz="2400" dirty="0"/>
                    </a:p>
                  </a:txBody>
                  <a:tcPr/>
                </a:tc>
                <a:tc>
                  <a:txBody>
                    <a:bodyPr/>
                    <a:lstStyle/>
                    <a:p>
                      <a:r>
                        <a:rPr lang="en-GB" sz="2400" dirty="0" smtClean="0"/>
                        <a:t>Characteristic fearful facial</a:t>
                      </a:r>
                      <a:r>
                        <a:rPr lang="en-GB" sz="2400" baseline="0" dirty="0" smtClean="0"/>
                        <a:t> expression</a:t>
                      </a:r>
                      <a:endParaRPr lang="en-GB" sz="2400" dirty="0"/>
                    </a:p>
                  </a:txBody>
                  <a:tcPr/>
                </a:tc>
                <a:extLst>
                  <a:ext uri="{0D108BD9-81ED-4DB2-BD59-A6C34878D82A}">
                    <a16:rowId xmlns:a16="http://schemas.microsoft.com/office/drawing/2014/main" val="10003"/>
                  </a:ext>
                </a:extLst>
              </a:tr>
              <a:tr h="370840">
                <a:tc>
                  <a:txBody>
                    <a:bodyPr/>
                    <a:lstStyle/>
                    <a:p>
                      <a:r>
                        <a:rPr lang="en-GB" sz="2400" dirty="0" smtClean="0"/>
                        <a:t>Characteristic appraisal</a:t>
                      </a:r>
                      <a:endParaRPr lang="en-GB" sz="2400" dirty="0"/>
                    </a:p>
                  </a:txBody>
                  <a:tcPr/>
                </a:tc>
                <a:tc>
                  <a:txBody>
                    <a:bodyPr/>
                    <a:lstStyle/>
                    <a:p>
                      <a:r>
                        <a:rPr lang="en-GB" sz="2400" dirty="0" smtClean="0"/>
                        <a:t>Something is dangerous to me</a:t>
                      </a:r>
                      <a:endParaRPr lang="en-GB" sz="2400" dirty="0"/>
                    </a:p>
                  </a:txBody>
                  <a:tcPr/>
                </a:tc>
                <a:extLst>
                  <a:ext uri="{0D108BD9-81ED-4DB2-BD59-A6C34878D82A}">
                    <a16:rowId xmlns:a16="http://schemas.microsoft.com/office/drawing/2014/main" val="10004"/>
                  </a:ext>
                </a:extLst>
              </a:tr>
            </a:tbl>
          </a:graphicData>
        </a:graphic>
      </p:graphicFrame>
      <p:sp>
        <p:nvSpPr>
          <p:cNvPr id="12" name="TextBox 11"/>
          <p:cNvSpPr txBox="1"/>
          <p:nvPr/>
        </p:nvSpPr>
        <p:spPr>
          <a:xfrm>
            <a:off x="5930465" y="1828800"/>
            <a:ext cx="935449" cy="369332"/>
          </a:xfrm>
          <a:prstGeom prst="rect">
            <a:avLst/>
          </a:prstGeom>
          <a:noFill/>
        </p:spPr>
        <p:txBody>
          <a:bodyPr wrap="none" rtlCol="0">
            <a:spAutoFit/>
          </a:bodyPr>
          <a:lstStyle/>
          <a:p>
            <a:r>
              <a:rPr lang="en-GB" dirty="0">
                <a:solidFill>
                  <a:prstClr val="black"/>
                </a:solidFill>
              </a:rPr>
              <a:t>subtype</a:t>
            </a:r>
          </a:p>
        </p:txBody>
      </p:sp>
    </p:spTree>
    <p:extLst>
      <p:ext uri="{BB962C8B-B14F-4D97-AF65-F5344CB8AC3E}">
        <p14:creationId xmlns:p14="http://schemas.microsoft.com/office/powerpoint/2010/main" val="22071352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458200" cy="792162"/>
          </a:xfrm>
        </p:spPr>
        <p:txBody>
          <a:bodyPr/>
          <a:lstStyle/>
          <a:p>
            <a:r>
              <a:rPr lang="en-US" dirty="0" smtClean="0"/>
              <a:t>Canonical and non-canonical fear</a:t>
            </a:r>
            <a:endParaRPr lang="en-US" dirty="0"/>
          </a:p>
        </p:txBody>
      </p:sp>
      <p:sp>
        <p:nvSpPr>
          <p:cNvPr id="3" name="Content Placeholder 2"/>
          <p:cNvSpPr>
            <a:spLocks noGrp="1"/>
          </p:cNvSpPr>
          <p:nvPr>
            <p:ph idx="1"/>
          </p:nvPr>
        </p:nvSpPr>
        <p:spPr/>
        <p:txBody>
          <a:bodyPr>
            <a:normAutofit/>
          </a:bodyPr>
          <a:lstStyle/>
          <a:p>
            <a:pPr>
              <a:buNone/>
            </a:pPr>
            <a:r>
              <a:rPr lang="en-GB" dirty="0"/>
              <a:t>Canonical fear gives rise to action tendencies that are </a:t>
            </a:r>
            <a:r>
              <a:rPr lang="en-GB" dirty="0" smtClean="0"/>
              <a:t>conformant </a:t>
            </a:r>
            <a:r>
              <a:rPr lang="en-GB" dirty="0"/>
              <a:t>to the perceived </a:t>
            </a:r>
            <a:r>
              <a:rPr lang="en-GB" dirty="0" smtClean="0"/>
              <a:t>danger</a:t>
            </a:r>
          </a:p>
          <a:p>
            <a:endParaRPr lang="en-GB" dirty="0" smtClean="0"/>
          </a:p>
          <a:p>
            <a:pPr>
              <a:buNone/>
            </a:pPr>
            <a:r>
              <a:rPr lang="en-GB" dirty="0" smtClean="0"/>
              <a:t>Healthy: </a:t>
            </a:r>
            <a:endParaRPr lang="en-GB" dirty="0"/>
          </a:p>
          <a:p>
            <a:pPr>
              <a:buNone/>
            </a:pPr>
            <a:r>
              <a:rPr lang="en-US" dirty="0" smtClean="0"/>
              <a:t>Non-canonical fear involved where people take </a:t>
            </a:r>
            <a:r>
              <a:rPr lang="en-US" dirty="0"/>
              <a:t>pleasure in watching</a:t>
            </a:r>
            <a:r>
              <a:rPr lang="en-US" dirty="0" smtClean="0"/>
              <a:t>) horror films</a:t>
            </a:r>
          </a:p>
          <a:p>
            <a:pPr>
              <a:buNone/>
            </a:pPr>
            <a:endParaRPr lang="en-US" dirty="0" smtClean="0"/>
          </a:p>
          <a:p>
            <a:pPr>
              <a:buNone/>
            </a:pPr>
            <a:r>
              <a:rPr lang="en-US" dirty="0" smtClean="0"/>
              <a:t>Unhealthy:</a:t>
            </a:r>
            <a:endParaRPr lang="en-US" dirty="0"/>
          </a:p>
          <a:p>
            <a:pPr>
              <a:buNone/>
            </a:pPr>
            <a:r>
              <a:rPr lang="en-GB" dirty="0"/>
              <a:t>Phobias = dispositions giving rise to non-canonical fear</a:t>
            </a:r>
          </a:p>
          <a:p>
            <a:pPr>
              <a:buNone/>
            </a:pPr>
            <a:endParaRPr lang="en-US"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67</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1961697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Disorders of affect</a:t>
            </a:r>
            <a:endParaRPr lang="en-GB" dirty="0"/>
          </a:p>
        </p:txBody>
      </p:sp>
      <p:sp>
        <p:nvSpPr>
          <p:cNvPr id="3" name="Content Placeholder 2"/>
          <p:cNvSpPr>
            <a:spLocks noGrp="1"/>
          </p:cNvSpPr>
          <p:nvPr>
            <p:ph idx="1"/>
          </p:nvPr>
        </p:nvSpPr>
        <p:spPr/>
        <p:txBody>
          <a:bodyPr/>
          <a:lstStyle/>
          <a:p>
            <a:pPr>
              <a:buNone/>
            </a:pPr>
            <a:r>
              <a:rPr lang="en-GB" dirty="0" smtClean="0"/>
              <a:t>Some mental diseases involve altered emotional functioning. (E.g. depression, bipolar disorder)</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68</a:t>
            </a:fld>
            <a:endParaRPr lang="en-US" dirty="0">
              <a:solidFill>
                <a:srgbClr val="C0504D"/>
              </a:solidFill>
            </a:endParaRPr>
          </a:p>
        </p:txBody>
      </p:sp>
      <p:sp>
        <p:nvSpPr>
          <p:cNvPr id="7" name="Rounded Rectangle 6"/>
          <p:cNvSpPr/>
          <p:nvPr/>
        </p:nvSpPr>
        <p:spPr>
          <a:xfrm>
            <a:off x="4212128" y="3818312"/>
            <a:ext cx="16002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prstClr val="black"/>
                </a:solidFill>
              </a:rPr>
              <a:t>emotion</a:t>
            </a:r>
          </a:p>
        </p:txBody>
      </p:sp>
      <p:sp>
        <p:nvSpPr>
          <p:cNvPr id="8" name="Rounded Rectangle 7"/>
          <p:cNvSpPr/>
          <p:nvPr/>
        </p:nvSpPr>
        <p:spPr>
          <a:xfrm>
            <a:off x="4275369" y="5098473"/>
            <a:ext cx="1600200" cy="6165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prstClr val="black"/>
                </a:solidFill>
              </a:rPr>
              <a:t>non-canonical sadness</a:t>
            </a:r>
          </a:p>
        </p:txBody>
      </p:sp>
      <p:cxnSp>
        <p:nvCxnSpPr>
          <p:cNvPr id="10" name="Straight Arrow Connector 9"/>
          <p:cNvCxnSpPr>
            <a:stCxn id="8" idx="0"/>
            <a:endCxn id="7" idx="2"/>
          </p:cNvCxnSpPr>
          <p:nvPr/>
        </p:nvCxnSpPr>
        <p:spPr>
          <a:xfrm flipH="1" flipV="1">
            <a:off x="5012229" y="4427912"/>
            <a:ext cx="63241" cy="670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470023" y="2590800"/>
            <a:ext cx="14478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prstClr val="black"/>
                </a:solidFill>
              </a:rPr>
              <a:t>Process</a:t>
            </a:r>
          </a:p>
        </p:txBody>
      </p:sp>
      <p:sp>
        <p:nvSpPr>
          <p:cNvPr id="12" name="Rounded Rectangle 11"/>
          <p:cNvSpPr/>
          <p:nvPr/>
        </p:nvSpPr>
        <p:spPr>
          <a:xfrm>
            <a:off x="2705100" y="2590800"/>
            <a:ext cx="14478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solidFill>
                  <a:prstClr val="black"/>
                </a:solidFill>
              </a:rPr>
              <a:t>Disposition</a:t>
            </a:r>
          </a:p>
        </p:txBody>
      </p:sp>
      <p:sp>
        <p:nvSpPr>
          <p:cNvPr id="13" name="Rounded Rectangle 12"/>
          <p:cNvSpPr/>
          <p:nvPr/>
        </p:nvSpPr>
        <p:spPr>
          <a:xfrm>
            <a:off x="1910542" y="5105400"/>
            <a:ext cx="16002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prstClr val="black"/>
                </a:solidFill>
              </a:rPr>
              <a:t>depression</a:t>
            </a:r>
          </a:p>
        </p:txBody>
      </p:sp>
      <p:sp>
        <p:nvSpPr>
          <p:cNvPr id="14" name="Rounded Rectangle 13"/>
          <p:cNvSpPr/>
          <p:nvPr/>
        </p:nvSpPr>
        <p:spPr>
          <a:xfrm>
            <a:off x="1905000" y="3818312"/>
            <a:ext cx="16002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prstClr val="black"/>
                </a:solidFill>
              </a:rPr>
              <a:t>mental disease</a:t>
            </a:r>
          </a:p>
        </p:txBody>
      </p:sp>
      <p:cxnSp>
        <p:nvCxnSpPr>
          <p:cNvPr id="20" name="Straight Arrow Connector 19"/>
          <p:cNvCxnSpPr>
            <a:stCxn id="7" idx="0"/>
            <a:endCxn id="11" idx="2"/>
          </p:cNvCxnSpPr>
          <p:nvPr/>
        </p:nvCxnSpPr>
        <p:spPr>
          <a:xfrm flipV="1">
            <a:off x="5012229" y="3200400"/>
            <a:ext cx="1181695" cy="617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0"/>
            <a:endCxn id="12" idx="2"/>
          </p:cNvCxnSpPr>
          <p:nvPr/>
        </p:nvCxnSpPr>
        <p:spPr>
          <a:xfrm flipV="1">
            <a:off x="2705100" y="3200400"/>
            <a:ext cx="723900" cy="617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a:endCxn id="14" idx="2"/>
          </p:cNvCxnSpPr>
          <p:nvPr/>
        </p:nvCxnSpPr>
        <p:spPr>
          <a:xfrm flipH="1" flipV="1">
            <a:off x="2705100" y="4427912"/>
            <a:ext cx="5542" cy="677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3" idx="2"/>
            <a:endCxn id="8" idx="2"/>
          </p:cNvCxnSpPr>
          <p:nvPr/>
        </p:nvCxnSpPr>
        <p:spPr>
          <a:xfrm rot="5400000" flipH="1" flipV="1">
            <a:off x="3893055" y="4532587"/>
            <a:ext cx="1" cy="2364827"/>
          </a:xfrm>
          <a:prstGeom prst="curvedConnector3">
            <a:avLst>
              <a:gd name="adj1" fmla="val -2286000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52900" y="6019800"/>
            <a:ext cx="1144672" cy="369332"/>
          </a:xfrm>
          <a:prstGeom prst="rect">
            <a:avLst/>
          </a:prstGeom>
          <a:noFill/>
        </p:spPr>
        <p:txBody>
          <a:bodyPr wrap="none" rtlCol="0">
            <a:spAutoFit/>
          </a:bodyPr>
          <a:lstStyle/>
          <a:p>
            <a:r>
              <a:rPr lang="en-GB" dirty="0">
                <a:solidFill>
                  <a:prstClr val="black"/>
                </a:solidFill>
              </a:rPr>
              <a:t>realized in</a:t>
            </a:r>
          </a:p>
        </p:txBody>
      </p:sp>
      <p:sp>
        <p:nvSpPr>
          <p:cNvPr id="38" name="Rounded Rectangle 37"/>
          <p:cNvSpPr/>
          <p:nvPr/>
        </p:nvSpPr>
        <p:spPr>
          <a:xfrm>
            <a:off x="6439973" y="4876800"/>
            <a:ext cx="1905000" cy="1143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prstClr val="black"/>
                </a:solidFill>
              </a:rPr>
              <a:t>down-regulation of dopaminergic system (GO:0032227)</a:t>
            </a:r>
          </a:p>
        </p:txBody>
      </p:sp>
      <p:cxnSp>
        <p:nvCxnSpPr>
          <p:cNvPr id="40" name="Curved Connector 39"/>
          <p:cNvCxnSpPr>
            <a:stCxn id="8" idx="2"/>
            <a:endCxn id="38" idx="2"/>
          </p:cNvCxnSpPr>
          <p:nvPr/>
        </p:nvCxnSpPr>
        <p:spPr>
          <a:xfrm rot="16200000" flipH="1">
            <a:off x="6081572" y="4708897"/>
            <a:ext cx="304801" cy="2317004"/>
          </a:xfrm>
          <a:prstGeom prst="curvedConnector3">
            <a:avLst>
              <a:gd name="adj1" fmla="val 175000"/>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719275" y="5987534"/>
            <a:ext cx="949299" cy="369332"/>
          </a:xfrm>
          <a:prstGeom prst="rect">
            <a:avLst/>
          </a:prstGeom>
          <a:noFill/>
        </p:spPr>
        <p:txBody>
          <a:bodyPr wrap="none" rtlCol="0">
            <a:spAutoFit/>
          </a:bodyPr>
          <a:lstStyle/>
          <a:p>
            <a:r>
              <a:rPr lang="en-GB" dirty="0">
                <a:solidFill>
                  <a:prstClr val="black"/>
                </a:solidFill>
              </a:rPr>
              <a:t>has part</a:t>
            </a:r>
          </a:p>
        </p:txBody>
      </p:sp>
      <p:sp>
        <p:nvSpPr>
          <p:cNvPr id="44" name="Rounded Rectangle 43"/>
          <p:cNvSpPr/>
          <p:nvPr/>
        </p:nvSpPr>
        <p:spPr>
          <a:xfrm>
            <a:off x="6424733" y="3818312"/>
            <a:ext cx="1905000" cy="609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prstClr val="black"/>
                </a:solidFill>
              </a:rPr>
              <a:t>biological process</a:t>
            </a:r>
          </a:p>
        </p:txBody>
      </p:sp>
      <p:cxnSp>
        <p:nvCxnSpPr>
          <p:cNvPr id="46" name="Straight Arrow Connector 45"/>
          <p:cNvCxnSpPr>
            <a:stCxn id="44" idx="0"/>
            <a:endCxn id="11" idx="2"/>
          </p:cNvCxnSpPr>
          <p:nvPr/>
        </p:nvCxnSpPr>
        <p:spPr>
          <a:xfrm flipH="1" flipV="1">
            <a:off x="6193923" y="3200400"/>
            <a:ext cx="1183310" cy="617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8" idx="0"/>
            <a:endCxn id="44" idx="2"/>
          </p:cNvCxnSpPr>
          <p:nvPr/>
        </p:nvCxnSpPr>
        <p:spPr>
          <a:xfrm flipH="1" flipV="1">
            <a:off x="7377233" y="4427912"/>
            <a:ext cx="15240" cy="448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ight Arrow 52"/>
          <p:cNvSpPr/>
          <p:nvPr/>
        </p:nvSpPr>
        <p:spPr>
          <a:xfrm rot="10800000">
            <a:off x="8329733" y="5066461"/>
            <a:ext cx="584280"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endParaRPr>
          </a:p>
        </p:txBody>
      </p:sp>
      <p:sp>
        <p:nvSpPr>
          <p:cNvPr id="54" name="Rectangle 53"/>
          <p:cNvSpPr/>
          <p:nvPr/>
        </p:nvSpPr>
        <p:spPr>
          <a:xfrm>
            <a:off x="8763001" y="3818312"/>
            <a:ext cx="1600200" cy="23861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solidFill>
                  <a:prstClr val="white"/>
                </a:solidFill>
              </a:rPr>
              <a:t>Mechanism of action: </a:t>
            </a:r>
            <a:r>
              <a:rPr lang="en-GB" dirty="0">
                <a:solidFill>
                  <a:prstClr val="white"/>
                </a:solidFill>
              </a:rPr>
              <a:t>complex disturbances in underlying systems</a:t>
            </a:r>
          </a:p>
        </p:txBody>
      </p:sp>
    </p:spTree>
    <p:extLst>
      <p:ext uri="{BB962C8B-B14F-4D97-AF65-F5344CB8AC3E}">
        <p14:creationId xmlns:p14="http://schemas.microsoft.com/office/powerpoint/2010/main" val="26466356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(IASP)</a:t>
            </a:r>
            <a:endParaRPr lang="en-US" dirty="0"/>
          </a:p>
        </p:txBody>
      </p:sp>
      <p:sp>
        <p:nvSpPr>
          <p:cNvPr id="3" name="Content Placeholder 2"/>
          <p:cNvSpPr>
            <a:spLocks noGrp="1"/>
          </p:cNvSpPr>
          <p:nvPr>
            <p:ph idx="1"/>
          </p:nvPr>
        </p:nvSpPr>
        <p:spPr>
          <a:xfrm>
            <a:off x="609600" y="1210232"/>
            <a:ext cx="10972800" cy="5334000"/>
          </a:xfrm>
        </p:spPr>
        <p:txBody>
          <a:bodyPr>
            <a:normAutofit/>
          </a:bodyPr>
          <a:lstStyle/>
          <a:p>
            <a:pPr>
              <a:buNone/>
            </a:pPr>
            <a:r>
              <a:rPr lang="en-US" sz="3600" b="1" dirty="0" smtClean="0"/>
              <a:t>pain</a:t>
            </a:r>
            <a:r>
              <a:rPr lang="en-US" sz="3600" dirty="0" smtClean="0"/>
              <a:t> </a:t>
            </a:r>
            <a:r>
              <a:rPr lang="en-US" sz="3600" dirty="0"/>
              <a:t>=def. an unpleasant sensory and emotional experience associated with actual or potential tissue damage, or described in terms of such </a:t>
            </a:r>
            <a:r>
              <a:rPr lang="en-US" sz="3600" dirty="0" smtClean="0"/>
              <a:t>damage. </a:t>
            </a:r>
            <a:endParaRPr lang="en-US" sz="3600" dirty="0"/>
          </a:p>
          <a:p>
            <a:pPr>
              <a:buNone/>
            </a:pPr>
            <a:endParaRPr lang="en-US" dirty="0" smtClean="0"/>
          </a:p>
          <a:p>
            <a:pPr>
              <a:buNone/>
            </a:pPr>
            <a:r>
              <a:rPr lang="en-US" dirty="0"/>
              <a:t>International Association for the Study of Pain (IASP</a:t>
            </a:r>
            <a:r>
              <a:rPr lang="en-US" dirty="0" smtClean="0"/>
              <a:t>)</a:t>
            </a:r>
            <a:endParaRPr lang="en-US" dirty="0"/>
          </a:p>
          <a:p>
            <a:pPr>
              <a:buNone/>
            </a:pPr>
            <a:r>
              <a:rPr lang="en-US" sz="2600" dirty="0" err="1"/>
              <a:t>Merskey</a:t>
            </a:r>
            <a:r>
              <a:rPr lang="en-US" sz="2600" dirty="0"/>
              <a:t> H, et al: Pain terms: A list with definitions and notes on usage. Recommended by the IASP Subcommittee on Taxonomy.  </a:t>
            </a:r>
            <a:r>
              <a:rPr lang="en-US" sz="2600" i="1" dirty="0"/>
              <a:t>Pain</a:t>
            </a:r>
            <a:r>
              <a:rPr lang="en-US" sz="2600" dirty="0"/>
              <a:t>  1979; 6:249-252. </a:t>
            </a:r>
            <a:r>
              <a:rPr lang="en-US" dirty="0" smtClean="0"/>
              <a:t> </a:t>
            </a:r>
            <a:endParaRPr lang="en-US"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69</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4225951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or here</a:t>
            </a:r>
          </a:p>
        </p:txBody>
      </p:sp>
      <p:sp>
        <p:nvSpPr>
          <p:cNvPr id="819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1218" indent="-285084">
              <a:defRPr>
                <a:solidFill>
                  <a:schemeClr val="tx1"/>
                </a:solidFill>
                <a:latin typeface="Arial" pitchFamily="34" charset="0"/>
              </a:defRPr>
            </a:lvl2pPr>
            <a:lvl3pPr marL="1140337" indent="-228072">
              <a:defRPr>
                <a:solidFill>
                  <a:schemeClr val="tx1"/>
                </a:solidFill>
                <a:latin typeface="Arial" pitchFamily="34" charset="0"/>
              </a:defRPr>
            </a:lvl3pPr>
            <a:lvl4pPr marL="1596471" indent="-228072">
              <a:defRPr>
                <a:solidFill>
                  <a:schemeClr val="tx1"/>
                </a:solidFill>
                <a:latin typeface="Arial" pitchFamily="34" charset="0"/>
              </a:defRPr>
            </a:lvl4pPr>
            <a:lvl5pPr marL="2052604" indent="-228072">
              <a:defRPr>
                <a:solidFill>
                  <a:schemeClr val="tx1"/>
                </a:solidFill>
                <a:latin typeface="Arial" pitchFamily="34" charset="0"/>
              </a:defRPr>
            </a:lvl5pPr>
            <a:lvl6pPr marL="2508745" indent="-228072" eaLnBrk="0" fontAlgn="base" hangingPunct="0">
              <a:spcBef>
                <a:spcPct val="0"/>
              </a:spcBef>
              <a:spcAft>
                <a:spcPct val="0"/>
              </a:spcAft>
              <a:defRPr>
                <a:solidFill>
                  <a:schemeClr val="tx1"/>
                </a:solidFill>
                <a:latin typeface="Arial" pitchFamily="34" charset="0"/>
              </a:defRPr>
            </a:lvl6pPr>
            <a:lvl7pPr marL="2964873" indent="-228072" eaLnBrk="0" fontAlgn="base" hangingPunct="0">
              <a:spcBef>
                <a:spcPct val="0"/>
              </a:spcBef>
              <a:spcAft>
                <a:spcPct val="0"/>
              </a:spcAft>
              <a:defRPr>
                <a:solidFill>
                  <a:schemeClr val="tx1"/>
                </a:solidFill>
                <a:latin typeface="Arial" pitchFamily="34" charset="0"/>
              </a:defRPr>
            </a:lvl7pPr>
            <a:lvl8pPr marL="3421010" indent="-228072" eaLnBrk="0" fontAlgn="base" hangingPunct="0">
              <a:spcBef>
                <a:spcPct val="0"/>
              </a:spcBef>
              <a:spcAft>
                <a:spcPct val="0"/>
              </a:spcAft>
              <a:defRPr>
                <a:solidFill>
                  <a:schemeClr val="tx1"/>
                </a:solidFill>
                <a:latin typeface="Arial" pitchFamily="34" charset="0"/>
              </a:defRPr>
            </a:lvl8pPr>
            <a:lvl9pPr marL="3877141" indent="-228072" eaLnBrk="0" fontAlgn="base" hangingPunct="0">
              <a:spcBef>
                <a:spcPct val="0"/>
              </a:spcBef>
              <a:spcAft>
                <a:spcPct val="0"/>
              </a:spcAft>
              <a:defRPr>
                <a:solidFill>
                  <a:schemeClr val="tx1"/>
                </a:solidFill>
                <a:latin typeface="Arial" pitchFamily="34" charset="0"/>
              </a:defRPr>
            </a:lvl9pPr>
          </a:lstStyle>
          <a:p>
            <a:fld id="{5F849BEA-E47A-4A66-B1F9-336EC58E4960}" type="slidenum">
              <a:rPr lang="en-US" altLang="en-US" smtClean="0">
                <a:solidFill>
                  <a:srgbClr val="000000"/>
                </a:solidFill>
              </a:rPr>
              <a:pPr/>
              <a:t>7</a:t>
            </a:fld>
            <a:endParaRPr lang="en-US" altLang="en-US" smtClean="0">
              <a:solidFill>
                <a:srgbClr val="000000"/>
              </a:solidFill>
            </a:endParaRPr>
          </a:p>
        </p:txBody>
      </p:sp>
      <p:pic>
        <p:nvPicPr>
          <p:cNvPr id="81924" name="Picture 2" descr="Why schizophrenia patients may have trouble reading social c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8" y="1447819"/>
            <a:ext cx="6672263"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4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US" smtClean="0"/>
          </a:p>
        </p:txBody>
      </p:sp>
      <p:sp>
        <p:nvSpPr>
          <p:cNvPr id="67587" name="Content Placeholder 2"/>
          <p:cNvSpPr>
            <a:spLocks noGrp="1"/>
          </p:cNvSpPr>
          <p:nvPr>
            <p:ph idx="1"/>
          </p:nvPr>
        </p:nvSpPr>
        <p:spPr/>
        <p:txBody>
          <a:bodyPr/>
          <a:lstStyle/>
          <a:p>
            <a:endParaRPr lang="en-US" smtClean="0"/>
          </a:p>
        </p:txBody>
      </p:sp>
      <p:pic>
        <p:nvPicPr>
          <p:cNvPr id="67588" name="Picture 2" descr="http://www.vialattea.net/spaw/image/biologia/nocicep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754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8798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 pain &amp; variants</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PCT</a:t>
            </a:r>
            <a:r>
              <a:rPr lang="en-US" b="1" dirty="0"/>
              <a:t>: pain with concordant tissue damage:</a:t>
            </a:r>
            <a:r>
              <a:rPr lang="en-US" dirty="0"/>
              <a:t> the patient experiences pain of the evolutionarily most basic </a:t>
            </a:r>
            <a:r>
              <a:rPr lang="en-US" dirty="0" smtClean="0"/>
              <a:t>sort = pain </a:t>
            </a:r>
            <a:r>
              <a:rPr lang="en-US" dirty="0"/>
              <a:t>in response to </a:t>
            </a:r>
            <a:r>
              <a:rPr lang="en-US" dirty="0" smtClean="0"/>
              <a:t>concordant tissue damage</a:t>
            </a:r>
          </a:p>
          <a:p>
            <a:pPr algn="ctr">
              <a:buNone/>
            </a:pPr>
            <a:r>
              <a:rPr lang="en-US" sz="4800" dirty="0">
                <a:solidFill>
                  <a:schemeClr val="accent2"/>
                </a:solidFill>
                <a:latin typeface="+mj-lt"/>
                <a:ea typeface="+mj-ea"/>
                <a:cs typeface="+mj-cs"/>
              </a:rPr>
              <a:t>Variant pain</a:t>
            </a:r>
          </a:p>
          <a:p>
            <a:pPr>
              <a:buNone/>
            </a:pPr>
            <a:r>
              <a:rPr lang="en-US" b="1" dirty="0"/>
              <a:t>PNT: pain with peripheral trauma but discordant (elevated) relative to tissue damage</a:t>
            </a:r>
            <a:r>
              <a:rPr lang="en-US" dirty="0"/>
              <a:t>: there is peripheral trauma, but the patient is experiencing pain of an intensity that is discordant therewith;</a:t>
            </a:r>
          </a:p>
          <a:p>
            <a:pPr>
              <a:buNone/>
            </a:pPr>
            <a:r>
              <a:rPr lang="en-US" b="1" dirty="0"/>
              <a:t>NN: neuropathic nociception:</a:t>
            </a:r>
            <a:r>
              <a:rPr lang="en-US" dirty="0"/>
              <a:t> </a:t>
            </a:r>
            <a:r>
              <a:rPr lang="en-US" dirty="0" smtClean="0"/>
              <a:t>no </a:t>
            </a:r>
            <a:r>
              <a:rPr lang="en-US" dirty="0"/>
              <a:t>peripheral trauma, but the patient is experiencing pain in result of a neuropathic disorder </a:t>
            </a:r>
            <a:r>
              <a:rPr lang="en-US" dirty="0" smtClean="0"/>
              <a:t>in </a:t>
            </a:r>
            <a:r>
              <a:rPr lang="en-US" dirty="0"/>
              <a:t>the nociceptive system. </a:t>
            </a:r>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71</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9857434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534400" cy="792162"/>
          </a:xfrm>
        </p:spPr>
        <p:txBody>
          <a:bodyPr>
            <a:normAutofit fontScale="90000"/>
          </a:bodyPr>
          <a:lstStyle/>
          <a:p>
            <a:r>
              <a:rPr lang="en-US" dirty="0" smtClean="0"/>
              <a:t>Pain-related phenomena without pain</a:t>
            </a:r>
            <a:endParaRPr lang="en-US" dirty="0"/>
          </a:p>
        </p:txBody>
      </p:sp>
      <p:sp>
        <p:nvSpPr>
          <p:cNvPr id="3" name="Content Placeholder 2"/>
          <p:cNvSpPr>
            <a:spLocks noGrp="1"/>
          </p:cNvSpPr>
          <p:nvPr>
            <p:ph idx="1"/>
          </p:nvPr>
        </p:nvSpPr>
        <p:spPr>
          <a:xfrm>
            <a:off x="1981200" y="1295400"/>
            <a:ext cx="8229600" cy="5105400"/>
          </a:xfrm>
        </p:spPr>
        <p:txBody>
          <a:bodyPr/>
          <a:lstStyle/>
          <a:p>
            <a:pPr>
              <a:buNone/>
            </a:pPr>
            <a:r>
              <a:rPr lang="en-US" b="1" dirty="0"/>
              <a:t>PBWP: pain </a:t>
            </a:r>
            <a:r>
              <a:rPr lang="en-US" b="1" i="1" dirty="0"/>
              <a:t>behavior</a:t>
            </a:r>
            <a:r>
              <a:rPr lang="en-US" b="1" dirty="0"/>
              <a:t> without pain: </a:t>
            </a:r>
            <a:r>
              <a:rPr lang="en-US" dirty="0"/>
              <a:t>there </a:t>
            </a:r>
            <a:r>
              <a:rPr lang="en-US" dirty="0" smtClean="0"/>
              <a:t>is a cry or report of pain, but no </a:t>
            </a:r>
            <a:r>
              <a:rPr lang="en-US" dirty="0"/>
              <a:t>pain is being experienced (a fact which may or may not be detectable by an external observer</a:t>
            </a:r>
            <a:r>
              <a:rPr lang="en-US" dirty="0" smtClean="0"/>
              <a:t>)</a:t>
            </a:r>
            <a:endParaRPr lang="en-US" dirty="0"/>
          </a:p>
          <a:p>
            <a:pPr>
              <a:buNone/>
            </a:pPr>
            <a:r>
              <a:rPr lang="en-US" b="1" dirty="0"/>
              <a:t>TWP: Tissue-damage without pain</a:t>
            </a:r>
            <a:r>
              <a:rPr lang="en-US" dirty="0"/>
              <a:t>: tissue damage normally of the sort to cause pain does not activate the pain system</a:t>
            </a:r>
            <a:r>
              <a:rPr lang="en-US" dirty="0" smtClean="0"/>
              <a:t>.</a:t>
            </a:r>
            <a:endParaRPr lang="en-US"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72</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dirty="0" smtClean="0">
                <a:solidFill>
                  <a:srgbClr val="C0504D">
                    <a:lumMod val="75000"/>
                  </a:srgbClr>
                </a:solidFill>
              </a:rPr>
              <a:t>The Emotion Ontology </a:t>
            </a:r>
            <a:endParaRPr lang="en-US" dirty="0">
              <a:solidFill>
                <a:srgbClr val="C0504D">
                  <a:lumMod val="75000"/>
                </a:srgbClr>
              </a:solidFill>
            </a:endParaRPr>
          </a:p>
        </p:txBody>
      </p:sp>
    </p:spTree>
    <p:extLst>
      <p:ext uri="{BB962C8B-B14F-4D97-AF65-F5344CB8AC3E}">
        <p14:creationId xmlns:p14="http://schemas.microsoft.com/office/powerpoint/2010/main" val="28578719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p:cNvSpPr>
            <a:spLocks noGrp="1"/>
          </p:cNvSpPr>
          <p:nvPr>
            <p:ph type="title"/>
          </p:nvPr>
        </p:nvSpPr>
        <p:spPr>
          <a:xfrm>
            <a:off x="1981200" y="152400"/>
            <a:ext cx="8686800" cy="792162"/>
          </a:xfrm>
        </p:spPr>
        <p:txBody>
          <a:bodyPr>
            <a:normAutofit fontScale="90000"/>
          </a:bodyPr>
          <a:lstStyle/>
          <a:p>
            <a:pPr eaLnBrk="1" hangingPunct="1"/>
            <a:r>
              <a:rPr lang="en-US" dirty="0" smtClean="0"/>
              <a:t>Pain Ontology (PN) branch of MFO-EM</a:t>
            </a:r>
          </a:p>
        </p:txBody>
      </p:sp>
      <p:pic>
        <p:nvPicPr>
          <p:cNvPr id="69635"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5876"/>
            <a:ext cx="89916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Picture1"/>
          <p:cNvPicPr>
            <a:picLocks noChangeAspect="1" noChangeArrowheads="1"/>
          </p:cNvPicPr>
          <p:nvPr/>
        </p:nvPicPr>
        <p:blipFill rotWithShape="1">
          <a:blip r:embed="rId2">
            <a:extLst>
              <a:ext uri="{28A0092B-C50C-407E-A947-70E740481C1C}">
                <a14:useLocalDpi xmlns:a14="http://schemas.microsoft.com/office/drawing/2010/main" val="0"/>
              </a:ext>
            </a:extLst>
          </a:blip>
          <a:srcRect t="56934" r="78697" b="-265"/>
          <a:stretch/>
        </p:blipFill>
        <p:spPr bwMode="auto">
          <a:xfrm>
            <a:off x="6480077" y="4755932"/>
            <a:ext cx="2169938" cy="194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39302" y="5257801"/>
            <a:ext cx="1447800" cy="646331"/>
          </a:xfrm>
          <a:prstGeom prst="rect">
            <a:avLst/>
          </a:prstGeom>
          <a:solidFill>
            <a:srgbClr val="FFFF00"/>
          </a:solidFill>
        </p:spPr>
        <p:txBody>
          <a:bodyPr wrap="square" rtlCol="0">
            <a:spAutoFit/>
          </a:bodyPr>
          <a:lstStyle/>
          <a:p>
            <a:pPr algn="ctr"/>
            <a:r>
              <a:rPr lang="en-US" dirty="0">
                <a:solidFill>
                  <a:prstClr val="black"/>
                </a:solidFill>
                <a:latin typeface="Arial Rounded MT Bold" pitchFamily="34" charset="0"/>
              </a:rPr>
              <a:t>Lying about pain</a:t>
            </a:r>
          </a:p>
        </p:txBody>
      </p:sp>
    </p:spTree>
    <p:extLst>
      <p:ext uri="{BB962C8B-B14F-4D97-AF65-F5344CB8AC3E}">
        <p14:creationId xmlns:p14="http://schemas.microsoft.com/office/powerpoint/2010/main" val="32028418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00201" y="239906"/>
          <a:ext cx="8991601" cy="6313294"/>
        </p:xfrm>
        <a:graphic>
          <a:graphicData uri="http://schemas.openxmlformats.org/drawingml/2006/table">
            <a:tbl>
              <a:tblPr/>
              <a:tblGrid>
                <a:gridCol w="1391557">
                  <a:extLst>
                    <a:ext uri="{9D8B030D-6E8A-4147-A177-3AD203B41FA5}">
                      <a16:colId xmlns:a16="http://schemas.microsoft.com/office/drawing/2014/main" val="20000"/>
                    </a:ext>
                  </a:extLst>
                </a:gridCol>
                <a:gridCol w="742043">
                  <a:extLst>
                    <a:ext uri="{9D8B030D-6E8A-4147-A177-3AD203B41FA5}">
                      <a16:colId xmlns:a16="http://schemas.microsoft.com/office/drawing/2014/main" val="20001"/>
                    </a:ext>
                  </a:extLst>
                </a:gridCol>
                <a:gridCol w="2895601">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304800">
                <a:tc>
                  <a:txBody>
                    <a:bodyPr/>
                    <a:lstStyle/>
                    <a:p>
                      <a:pPr marL="0" marR="0" indent="144145" algn="ctr">
                        <a:lnSpc>
                          <a:spcPct val="85000"/>
                        </a:lnSpc>
                        <a:spcBef>
                          <a:spcPts val="600"/>
                        </a:spcBef>
                        <a:spcAft>
                          <a:spcPts val="300"/>
                        </a:spcAft>
                      </a:pPr>
                      <a:endParaRPr lang="en-US" sz="1100" dirty="0">
                        <a:latin typeface="Times"/>
                        <a:ea typeface="MS Mincho"/>
                        <a:cs typeface="Times New Roman"/>
                      </a:endParaRPr>
                    </a:p>
                  </a:txBody>
                  <a:tcPr marL="18779" marR="18779" marT="33906" marB="339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lnSpc>
                          <a:spcPct val="85000"/>
                        </a:lnSpc>
                        <a:spcBef>
                          <a:spcPts val="600"/>
                        </a:spcBef>
                        <a:spcAft>
                          <a:spcPts val="300"/>
                        </a:spcAft>
                      </a:pPr>
                      <a:r>
                        <a:rPr lang="en-US" sz="1100" b="1" dirty="0" smtClean="0">
                          <a:latin typeface="Times New Roman"/>
                          <a:ea typeface="MS Mincho"/>
                          <a:cs typeface="Times New Roman"/>
                        </a:rPr>
                        <a:t>Symptoms</a:t>
                      </a:r>
                      <a:endParaRPr lang="en-US" sz="1050" dirty="0">
                        <a:latin typeface="Times"/>
                        <a:ea typeface="MS Mincho"/>
                        <a:cs typeface="Times New Roman"/>
                      </a:endParaRPr>
                    </a:p>
                  </a:txBody>
                  <a:tcPr marL="18779" marR="18779" marT="33906" marB="339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lnSpc>
                          <a:spcPct val="85000"/>
                        </a:lnSpc>
                        <a:spcBef>
                          <a:spcPts val="600"/>
                        </a:spcBef>
                        <a:spcAft>
                          <a:spcPts val="300"/>
                        </a:spcAft>
                      </a:pPr>
                      <a:r>
                        <a:rPr lang="en-US" sz="1400" b="1" dirty="0" smtClean="0">
                          <a:latin typeface="Times New Roman"/>
                          <a:ea typeface="MS Mincho"/>
                          <a:cs typeface="Times New Roman"/>
                        </a:rPr>
                        <a:t>Signs</a:t>
                      </a:r>
                      <a:endParaRPr lang="en-US" sz="1200" dirty="0">
                        <a:latin typeface="Times"/>
                        <a:ea typeface="MS Mincho"/>
                        <a:cs typeface="Times New Roman"/>
                      </a:endParaRPr>
                    </a:p>
                  </a:txBody>
                  <a:tcPr marL="18779" marR="18779" marT="33906" marB="339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lnSpc>
                          <a:spcPct val="85000"/>
                        </a:lnSpc>
                        <a:spcBef>
                          <a:spcPts val="600"/>
                        </a:spcBef>
                        <a:spcAft>
                          <a:spcPts val="300"/>
                        </a:spcAft>
                      </a:pPr>
                      <a:r>
                        <a:rPr lang="en-US" sz="1400" b="1" dirty="0">
                          <a:latin typeface="Times New Roman"/>
                          <a:ea typeface="MS Mincho"/>
                          <a:cs typeface="Times New Roman"/>
                        </a:rPr>
                        <a:t>Physical Basis</a:t>
                      </a:r>
                      <a:endParaRPr lang="en-US" sz="1200" dirty="0">
                        <a:latin typeface="Times"/>
                        <a:ea typeface="MS Mincho"/>
                        <a:cs typeface="Times New Roman"/>
                      </a:endParaRPr>
                    </a:p>
                  </a:txBody>
                  <a:tcPr marL="18779" marR="18779" marT="33906" marB="339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lnSpc>
                          <a:spcPct val="85000"/>
                        </a:lnSpc>
                        <a:spcBef>
                          <a:spcPts val="600"/>
                        </a:spcBef>
                        <a:spcAft>
                          <a:spcPts val="300"/>
                        </a:spcAft>
                      </a:pPr>
                      <a:r>
                        <a:rPr lang="en-US" sz="1400" b="1" dirty="0">
                          <a:latin typeface="Times New Roman"/>
                          <a:ea typeface="MS Mincho"/>
                          <a:cs typeface="Times New Roman"/>
                        </a:rPr>
                        <a:t>Examples</a:t>
                      </a:r>
                      <a:endParaRPr lang="en-US" sz="1200" dirty="0">
                        <a:latin typeface="Times"/>
                        <a:ea typeface="MS Mincho"/>
                        <a:cs typeface="Times New Roman"/>
                      </a:endParaRPr>
                    </a:p>
                  </a:txBody>
                  <a:tcPr marL="18779" marR="18779" marT="33906" marB="339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2762">
                <a:tc gridSpan="5">
                  <a:txBody>
                    <a:bodyPr/>
                    <a:lstStyle/>
                    <a:p>
                      <a:pPr marL="0" marR="0" indent="0" algn="l">
                        <a:lnSpc>
                          <a:spcPct val="85000"/>
                        </a:lnSpc>
                        <a:spcBef>
                          <a:spcPts val="300"/>
                        </a:spcBef>
                        <a:spcAft>
                          <a:spcPts val="300"/>
                        </a:spcAft>
                      </a:pPr>
                      <a:r>
                        <a:rPr lang="en-US" sz="1800" b="1" dirty="0">
                          <a:latin typeface="Times New Roman"/>
                          <a:ea typeface="MS Mincho"/>
                          <a:cs typeface="Times New Roman"/>
                        </a:rPr>
                        <a:t>Canonical Pain</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9616">
                <a:tc>
                  <a:txBody>
                    <a:bodyPr/>
                    <a:lstStyle/>
                    <a:p>
                      <a:pPr marL="0" marR="0" indent="0" algn="l">
                        <a:lnSpc>
                          <a:spcPct val="85000"/>
                        </a:lnSpc>
                        <a:spcBef>
                          <a:spcPts val="0"/>
                        </a:spcBef>
                        <a:spcAft>
                          <a:spcPts val="300"/>
                        </a:spcAft>
                      </a:pPr>
                      <a:r>
                        <a:rPr lang="en-US" sz="1600" b="1" dirty="0">
                          <a:latin typeface="Times New Roman"/>
                          <a:ea typeface="MS Mincho"/>
                          <a:cs typeface="Times New Roman"/>
                        </a:rPr>
                        <a:t>PCT: Pain with concordant tissue damage</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600" dirty="0">
                          <a:latin typeface="Times New Roman"/>
                          <a:ea typeface="MS Mincho"/>
                          <a:cs typeface="Times New Roman"/>
                        </a:rPr>
                        <a:t>Pain </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400" dirty="0">
                          <a:latin typeface="Times New Roman"/>
                          <a:ea typeface="MS Mincho"/>
                          <a:cs typeface="Times New Roman"/>
                        </a:rPr>
                        <a:t>Manifestation of tissue damage</a:t>
                      </a:r>
                      <a:endParaRPr lang="en-US" sz="1400" dirty="0">
                        <a:latin typeface="Times"/>
                        <a:ea typeface="MS Mincho"/>
                        <a:cs typeface="Times New Roman"/>
                      </a:endParaRPr>
                    </a:p>
                    <a:p>
                      <a:pPr marL="0" marR="0" indent="0" algn="l">
                        <a:lnSpc>
                          <a:spcPct val="85000"/>
                        </a:lnSpc>
                        <a:spcBef>
                          <a:spcPts val="0"/>
                        </a:spcBef>
                        <a:spcAft>
                          <a:spcPts val="300"/>
                        </a:spcAft>
                      </a:pPr>
                      <a:r>
                        <a:rPr lang="en-US" sz="1400" dirty="0">
                          <a:latin typeface="Times New Roman"/>
                          <a:ea typeface="MS Mincho"/>
                          <a:cs typeface="Times New Roman"/>
                        </a:rPr>
                        <a:t>Signals sent to nociceptive system </a:t>
                      </a:r>
                      <a:endParaRPr lang="en-US" sz="14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400" dirty="0">
                          <a:latin typeface="Times New Roman"/>
                          <a:ea typeface="MS Mincho"/>
                          <a:cs typeface="Times New Roman"/>
                        </a:rPr>
                        <a:t>Peripheral tissue damage </a:t>
                      </a:r>
                    </a:p>
                    <a:p>
                      <a:pPr marL="0" marR="0" indent="0" algn="l">
                        <a:lnSpc>
                          <a:spcPct val="85000"/>
                        </a:lnSpc>
                        <a:spcBef>
                          <a:spcPts val="0"/>
                        </a:spcBef>
                        <a:spcAft>
                          <a:spcPts val="300"/>
                        </a:spcAft>
                      </a:pPr>
                      <a:r>
                        <a:rPr lang="en-US" sz="1400" dirty="0" smtClean="0">
                          <a:latin typeface="Times New Roman"/>
                          <a:ea typeface="MS Mincho"/>
                          <a:cs typeface="Times New Roman"/>
                        </a:rPr>
                        <a:t>Intact nociceptive system </a:t>
                      </a:r>
                      <a:endParaRPr lang="en-US" sz="14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a:lnSpc>
                          <a:spcPct val="85000"/>
                        </a:lnSpc>
                        <a:spcBef>
                          <a:spcPts val="0"/>
                        </a:spcBef>
                        <a:spcAft>
                          <a:spcPts val="300"/>
                        </a:spcAft>
                      </a:pPr>
                      <a:r>
                        <a:rPr lang="en-US" sz="1400" dirty="0">
                          <a:latin typeface="Times New Roman"/>
                          <a:ea typeface="MS Mincho"/>
                          <a:cs typeface="Times New Roman"/>
                        </a:rPr>
                        <a:t>Primary sunburn</a:t>
                      </a:r>
                      <a:endParaRPr lang="en-US" sz="1400" dirty="0">
                        <a:latin typeface="Times"/>
                        <a:ea typeface="MS Mincho"/>
                        <a:cs typeface="Times New Roman"/>
                      </a:endParaRPr>
                    </a:p>
                    <a:p>
                      <a:pPr marL="0" marR="0" indent="0" algn="l">
                        <a:lnSpc>
                          <a:spcPct val="85000"/>
                        </a:lnSpc>
                        <a:spcBef>
                          <a:spcPts val="0"/>
                        </a:spcBef>
                        <a:spcAft>
                          <a:spcPts val="300"/>
                        </a:spcAft>
                      </a:pPr>
                      <a:r>
                        <a:rPr lang="en-US" sz="1400" dirty="0">
                          <a:latin typeface="Times New Roman"/>
                          <a:ea typeface="MS Mincho"/>
                          <a:cs typeface="Times New Roman"/>
                        </a:rPr>
                        <a:t>Pain from strained muscle</a:t>
                      </a:r>
                      <a:endParaRPr lang="en-US" sz="1400" dirty="0">
                        <a:latin typeface="Times"/>
                        <a:ea typeface="MS Mincho"/>
                        <a:cs typeface="Times New Roman"/>
                      </a:endParaRPr>
                    </a:p>
                    <a:p>
                      <a:pPr marL="0" marR="0" indent="0" algn="just">
                        <a:lnSpc>
                          <a:spcPct val="85000"/>
                        </a:lnSpc>
                        <a:spcBef>
                          <a:spcPts val="0"/>
                        </a:spcBef>
                        <a:spcAft>
                          <a:spcPts val="300"/>
                        </a:spcAft>
                      </a:pPr>
                      <a:r>
                        <a:rPr lang="en-US" sz="1400" dirty="0" smtClean="0">
                          <a:latin typeface="Times New Roman"/>
                          <a:ea typeface="MS Mincho"/>
                          <a:cs typeface="Times New Roman"/>
                        </a:rPr>
                        <a:t>Pulpitis</a:t>
                      </a:r>
                      <a:endParaRPr lang="en-US" sz="14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2762">
                <a:tc gridSpan="5">
                  <a:txBody>
                    <a:bodyPr/>
                    <a:lstStyle/>
                    <a:p>
                      <a:pPr marL="0" marR="0" indent="0" algn="l">
                        <a:lnSpc>
                          <a:spcPct val="85000"/>
                        </a:lnSpc>
                        <a:spcBef>
                          <a:spcPts val="300"/>
                        </a:spcBef>
                        <a:spcAft>
                          <a:spcPts val="300"/>
                        </a:spcAft>
                      </a:pPr>
                      <a:r>
                        <a:rPr lang="en-US" sz="1800" b="1" dirty="0">
                          <a:latin typeface="Times New Roman"/>
                          <a:ea typeface="MS Mincho"/>
                          <a:cs typeface="Times New Roman"/>
                        </a:rPr>
                        <a:t>Variant Pain</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37216">
                <a:tc>
                  <a:txBody>
                    <a:bodyPr/>
                    <a:lstStyle/>
                    <a:p>
                      <a:pPr marL="0" marR="0" indent="0" algn="l">
                        <a:lnSpc>
                          <a:spcPct val="85000"/>
                        </a:lnSpc>
                        <a:spcBef>
                          <a:spcPts val="0"/>
                        </a:spcBef>
                        <a:spcAft>
                          <a:spcPts val="0"/>
                        </a:spcAft>
                      </a:pPr>
                      <a:r>
                        <a:rPr lang="en-US" sz="1600" b="1" dirty="0">
                          <a:latin typeface="Times New Roman"/>
                          <a:ea typeface="MS Mincho"/>
                          <a:cs typeface="Times New Roman"/>
                        </a:rPr>
                        <a:t>PNT: </a:t>
                      </a:r>
                      <a:r>
                        <a:rPr lang="en-US" sz="1600" b="1" dirty="0" smtClean="0">
                          <a:latin typeface="Times New Roman"/>
                          <a:ea typeface="MS Mincho"/>
                          <a:cs typeface="Times New Roman"/>
                        </a:rPr>
                        <a:t>no concordant </a:t>
                      </a:r>
                      <a:r>
                        <a:rPr lang="en-US" sz="1600" b="1" dirty="0">
                          <a:latin typeface="Times New Roman"/>
                          <a:ea typeface="MS Mincho"/>
                          <a:cs typeface="Times New Roman"/>
                        </a:rPr>
                        <a:t>tissue </a:t>
                      </a:r>
                      <a:r>
                        <a:rPr lang="en-US" sz="1600" b="1" dirty="0" smtClean="0">
                          <a:latin typeface="Times New Roman"/>
                          <a:ea typeface="MS Mincho"/>
                          <a:cs typeface="Times New Roman"/>
                        </a:rPr>
                        <a:t>damage</a:t>
                      </a:r>
                      <a:endParaRPr lang="en-US" sz="1600" dirty="0">
                        <a:latin typeface="Times"/>
                        <a:ea typeface="MS Mincho"/>
                        <a:cs typeface="Times New Roman"/>
                      </a:endParaRPr>
                    </a:p>
                  </a:txBody>
                  <a:tcPr marL="18779" marR="18779" marT="33906" marB="339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85000"/>
                        </a:lnSpc>
                        <a:spcBef>
                          <a:spcPts val="0"/>
                        </a:spcBef>
                        <a:spcAft>
                          <a:spcPts val="300"/>
                        </a:spcAft>
                      </a:pPr>
                      <a:r>
                        <a:rPr lang="en-US" sz="1600" dirty="0">
                          <a:latin typeface="Times New Roman"/>
                          <a:ea typeface="MS Mincho"/>
                          <a:cs typeface="Times New Roman"/>
                        </a:rPr>
                        <a:t>Pain </a:t>
                      </a:r>
                      <a:endParaRPr lang="en-US" sz="1600" dirty="0">
                        <a:latin typeface="Times"/>
                        <a:ea typeface="MS Mincho"/>
                        <a:cs typeface="Times New Roman"/>
                      </a:endParaRPr>
                    </a:p>
                  </a:txBody>
                  <a:tcPr marL="18779" marR="18779" marT="33906" marB="339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Manifestation of some disorder in </a:t>
                      </a:r>
                      <a:r>
                        <a:rPr lang="en-US" sz="1500" dirty="0" smtClean="0">
                          <a:latin typeface="Times New Roman"/>
                          <a:ea typeface="MS Mincho"/>
                          <a:cs typeface="Times New Roman"/>
                        </a:rPr>
                        <a:t>patient</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Signals sent to nociceptive system </a:t>
                      </a:r>
                      <a:r>
                        <a:rPr lang="en-US" sz="1500" dirty="0" smtClean="0">
                          <a:latin typeface="Times New Roman"/>
                          <a:ea typeface="MS Mincho"/>
                          <a:cs typeface="Times New Roman"/>
                        </a:rPr>
                        <a:t>+ activation </a:t>
                      </a:r>
                      <a:r>
                        <a:rPr lang="en-US" sz="1500" dirty="0">
                          <a:latin typeface="Times New Roman"/>
                          <a:ea typeface="MS Mincho"/>
                          <a:cs typeface="Times New Roman"/>
                        </a:rPr>
                        <a:t>of </a:t>
                      </a:r>
                      <a:r>
                        <a:rPr lang="en-US" sz="1500" dirty="0" smtClean="0">
                          <a:latin typeface="Times New Roman"/>
                          <a:ea typeface="MS Mincho"/>
                          <a:cs typeface="Times New Roman"/>
                        </a:rPr>
                        <a:t>emotion-generating </a:t>
                      </a:r>
                      <a:r>
                        <a:rPr lang="en-US" sz="1500" dirty="0">
                          <a:latin typeface="Times New Roman"/>
                          <a:ea typeface="MS Mincho"/>
                          <a:cs typeface="Times New Roman"/>
                        </a:rPr>
                        <a:t>brain centers</a:t>
                      </a:r>
                      <a:endParaRPr lang="en-US" sz="1500" dirty="0">
                        <a:latin typeface="Times"/>
                        <a:ea typeface="MS Mincho"/>
                        <a:cs typeface="Times New Roman"/>
                      </a:endParaRPr>
                    </a:p>
                  </a:txBody>
                  <a:tcPr marL="18779" marR="18779" marT="33906" marB="339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Physical disorder of amplitude control </a:t>
                      </a:r>
                      <a:r>
                        <a:rPr lang="en-US" sz="1500" dirty="0" smtClean="0">
                          <a:latin typeface="Times New Roman"/>
                          <a:ea typeface="MS Mincho"/>
                          <a:cs typeface="Times New Roman"/>
                        </a:rPr>
                        <a:t>mechanisms</a:t>
                      </a:r>
                      <a:endParaRPr lang="en-US" sz="1500" dirty="0">
                        <a:latin typeface="Times"/>
                        <a:ea typeface="MS Mincho"/>
                        <a:cs typeface="Times New Roman"/>
                      </a:endParaRPr>
                    </a:p>
                  </a:txBody>
                  <a:tcPr marL="18779" marR="18779" marT="33906" marB="339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85000"/>
                        </a:lnSpc>
                        <a:spcBef>
                          <a:spcPts val="0"/>
                        </a:spcBef>
                        <a:spcAft>
                          <a:spcPts val="300"/>
                        </a:spcAft>
                      </a:pPr>
                      <a:r>
                        <a:rPr lang="en-US" sz="1500" dirty="0" err="1">
                          <a:latin typeface="Times New Roman"/>
                          <a:ea typeface="MS Mincho"/>
                          <a:cs typeface="Times New Roman"/>
                        </a:rPr>
                        <a:t>Myofascial</a:t>
                      </a:r>
                      <a:r>
                        <a:rPr lang="en-US" sz="1500" dirty="0">
                          <a:latin typeface="Times New Roman"/>
                          <a:ea typeface="MS Mincho"/>
                          <a:cs typeface="Times New Roman"/>
                        </a:rPr>
                        <a:t> pain disorder</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Tension-type headache</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Chronic back pain</a:t>
                      </a:r>
                      <a:endParaRPr lang="en-US" sz="1500" dirty="0">
                        <a:latin typeface="Times"/>
                        <a:ea typeface="MS Mincho"/>
                        <a:cs typeface="Times New Roman"/>
                      </a:endParaRPr>
                    </a:p>
                  </a:txBody>
                  <a:tcPr marL="18779" marR="18779" marT="33906" marB="339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38212">
                <a:tc>
                  <a:txBody>
                    <a:bodyPr/>
                    <a:lstStyle/>
                    <a:p>
                      <a:pPr marL="0" marR="0" indent="0" algn="l">
                        <a:lnSpc>
                          <a:spcPct val="85000"/>
                        </a:lnSpc>
                        <a:spcBef>
                          <a:spcPts val="0"/>
                        </a:spcBef>
                        <a:spcAft>
                          <a:spcPts val="300"/>
                        </a:spcAft>
                      </a:pPr>
                      <a:r>
                        <a:rPr lang="en-US" sz="1600" b="1" dirty="0">
                          <a:latin typeface="Times New Roman"/>
                          <a:ea typeface="MS Mincho"/>
                          <a:cs typeface="Times New Roman"/>
                        </a:rPr>
                        <a:t>NN: </a:t>
                      </a:r>
                      <a:r>
                        <a:rPr lang="en-US" sz="1600" b="1" dirty="0" err="1">
                          <a:latin typeface="Times New Roman"/>
                          <a:ea typeface="MS Mincho"/>
                          <a:cs typeface="Times New Roman"/>
                        </a:rPr>
                        <a:t>neuro-pathic</a:t>
                      </a:r>
                      <a:r>
                        <a:rPr lang="en-US" sz="1600" b="1" dirty="0">
                          <a:latin typeface="Times New Roman"/>
                          <a:ea typeface="MS Mincho"/>
                          <a:cs typeface="Times New Roman"/>
                        </a:rPr>
                        <a:t> </a:t>
                      </a:r>
                      <a:r>
                        <a:rPr lang="en-US" sz="1600" b="1" dirty="0" err="1">
                          <a:latin typeface="Times New Roman"/>
                          <a:ea typeface="MS Mincho"/>
                          <a:cs typeface="Times New Roman"/>
                        </a:rPr>
                        <a:t>nociception</a:t>
                      </a:r>
                      <a:r>
                        <a:rPr lang="en-US" sz="1600" b="1" dirty="0">
                          <a:latin typeface="Times New Roman"/>
                          <a:ea typeface="MS Mincho"/>
                          <a:cs typeface="Times New Roman"/>
                        </a:rPr>
                        <a:t> </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600" dirty="0">
                          <a:latin typeface="Times New Roman"/>
                          <a:ea typeface="MS Mincho"/>
                          <a:cs typeface="Times New Roman"/>
                        </a:rPr>
                        <a:t>Pain </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500" dirty="0" smtClean="0">
                          <a:latin typeface="Times New Roman"/>
                          <a:ea typeface="MS Mincho"/>
                          <a:cs typeface="Times New Roman"/>
                        </a:rPr>
                        <a:t>Test confirms nerve </a:t>
                      </a:r>
                      <a:r>
                        <a:rPr lang="en-US" sz="1500" dirty="0">
                          <a:latin typeface="Times New Roman"/>
                          <a:ea typeface="MS Mincho"/>
                          <a:cs typeface="Times New Roman"/>
                        </a:rPr>
                        <a:t>damage</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Disorder in the </a:t>
                      </a:r>
                      <a:r>
                        <a:rPr lang="en-US" sz="1500" dirty="0" err="1">
                          <a:latin typeface="Times New Roman"/>
                          <a:ea typeface="MS Mincho"/>
                          <a:cs typeface="Times New Roman"/>
                        </a:rPr>
                        <a:t>nociceptive</a:t>
                      </a:r>
                      <a:r>
                        <a:rPr lang="en-US" sz="1500" dirty="0">
                          <a:latin typeface="Times New Roman"/>
                          <a:ea typeface="MS Mincho"/>
                          <a:cs typeface="Times New Roman"/>
                        </a:rPr>
                        <a:t> system</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Trigeminal neuralgia</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Post-herpetic neuralgia</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Diabetic neuropathy</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Central pain </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2762">
                <a:tc gridSpan="5">
                  <a:txBody>
                    <a:bodyPr/>
                    <a:lstStyle/>
                    <a:p>
                      <a:pPr marL="0" marR="0" indent="0" algn="l">
                        <a:lnSpc>
                          <a:spcPct val="85000"/>
                        </a:lnSpc>
                        <a:spcBef>
                          <a:spcPts val="300"/>
                        </a:spcBef>
                        <a:spcAft>
                          <a:spcPts val="300"/>
                        </a:spcAft>
                      </a:pPr>
                      <a:r>
                        <a:rPr lang="en-US" sz="1500" b="1" dirty="0">
                          <a:latin typeface="Times New Roman"/>
                          <a:ea typeface="MS Mincho"/>
                          <a:cs typeface="Times New Roman"/>
                        </a:rPr>
                        <a:t>PRP: Pain-Related Phenomena Without Pain</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934629">
                <a:tc>
                  <a:txBody>
                    <a:bodyPr/>
                    <a:lstStyle/>
                    <a:p>
                      <a:pPr marL="0" marR="0" indent="0" algn="l">
                        <a:lnSpc>
                          <a:spcPct val="85000"/>
                        </a:lnSpc>
                        <a:spcBef>
                          <a:spcPts val="0"/>
                        </a:spcBef>
                        <a:spcAft>
                          <a:spcPts val="300"/>
                        </a:spcAft>
                      </a:pPr>
                      <a:r>
                        <a:rPr lang="en-US" sz="1600" b="1" dirty="0">
                          <a:latin typeface="Times New Roman"/>
                          <a:ea typeface="MS Mincho"/>
                          <a:cs typeface="Times New Roman"/>
                        </a:rPr>
                        <a:t>PBWP: pain behavior without pain </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a:lnSpc>
                          <a:spcPct val="85000"/>
                        </a:lnSpc>
                        <a:spcBef>
                          <a:spcPts val="0"/>
                        </a:spcBef>
                        <a:spcAft>
                          <a:spcPts val="300"/>
                        </a:spcAft>
                      </a:pPr>
                      <a:r>
                        <a:rPr lang="en-US" sz="2800" dirty="0" smtClean="0">
                          <a:latin typeface="Times New Roman"/>
                          <a:ea typeface="MS Mincho"/>
                          <a:cs typeface="Times New Roman"/>
                        </a:rPr>
                        <a:t>?</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Report of pain</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Sick role behaviors accompanied by normal clinical examination</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Grossly exaggerated pain behaviors </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Identified external incentives</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Mental states such as anxiety, </a:t>
                      </a:r>
                      <a:r>
                        <a:rPr lang="en-US" sz="1500" dirty="0" smtClean="0">
                          <a:latin typeface="Times New Roman"/>
                          <a:ea typeface="MS Mincho"/>
                          <a:cs typeface="Times New Roman"/>
                        </a:rPr>
                        <a:t>Disordered </a:t>
                      </a:r>
                      <a:r>
                        <a:rPr lang="en-US" sz="1500" dirty="0">
                          <a:latin typeface="Times New Roman"/>
                          <a:ea typeface="MS Mincho"/>
                          <a:cs typeface="Times New Roman"/>
                        </a:rPr>
                        <a:t>emotional or cognitive systems </a:t>
                      </a:r>
                      <a:r>
                        <a:rPr lang="en-US" sz="1500" dirty="0" err="1" smtClean="0">
                          <a:latin typeface="Times New Roman"/>
                          <a:ea typeface="MS Mincho"/>
                          <a:cs typeface="Times New Roman"/>
                        </a:rPr>
                        <a:t>misinter-preting</a:t>
                      </a:r>
                      <a:r>
                        <a:rPr lang="en-US" sz="1500" dirty="0" smtClean="0">
                          <a:latin typeface="Times New Roman"/>
                          <a:ea typeface="MS Mincho"/>
                          <a:cs typeface="Times New Roman"/>
                        </a:rPr>
                        <a:t> </a:t>
                      </a:r>
                      <a:r>
                        <a:rPr lang="en-US" sz="1500" dirty="0">
                          <a:latin typeface="Times New Roman"/>
                          <a:ea typeface="MS Mincho"/>
                          <a:cs typeface="Times New Roman"/>
                        </a:rPr>
                        <a:t>sensory signals </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Factitious pain</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Malingering</a:t>
                      </a:r>
                      <a:endParaRPr lang="en-US" sz="1500" dirty="0">
                        <a:latin typeface="Times"/>
                        <a:ea typeface="MS Mincho"/>
                        <a:cs typeface="Times New Roman"/>
                      </a:endParaRPr>
                    </a:p>
                    <a:p>
                      <a:pPr marL="0" marR="0" indent="0" algn="l">
                        <a:lnSpc>
                          <a:spcPct val="85000"/>
                        </a:lnSpc>
                        <a:spcBef>
                          <a:spcPts val="0"/>
                        </a:spcBef>
                        <a:spcAft>
                          <a:spcPts val="300"/>
                        </a:spcAft>
                      </a:pPr>
                      <a:r>
                        <a:rPr lang="en-US" sz="1500" dirty="0">
                          <a:latin typeface="Times New Roman"/>
                          <a:ea typeface="MS Mincho"/>
                          <a:cs typeface="Times New Roman"/>
                        </a:rPr>
                        <a:t>Anxiety-induced pain report</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008747">
                <a:tc>
                  <a:txBody>
                    <a:bodyPr/>
                    <a:lstStyle/>
                    <a:p>
                      <a:pPr marL="0" marR="0" indent="0" algn="l">
                        <a:lnSpc>
                          <a:spcPct val="85000"/>
                        </a:lnSpc>
                        <a:spcBef>
                          <a:spcPts val="0"/>
                        </a:spcBef>
                        <a:spcAft>
                          <a:spcPts val="300"/>
                        </a:spcAft>
                      </a:pPr>
                      <a:r>
                        <a:rPr lang="en-US" sz="1600" b="1" dirty="0">
                          <a:latin typeface="Times New Roman"/>
                          <a:ea typeface="MS Mincho"/>
                          <a:cs typeface="Times New Roman"/>
                        </a:rPr>
                        <a:t>TWP: tissue-damage without pain</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a:lnSpc>
                          <a:spcPct val="85000"/>
                        </a:lnSpc>
                        <a:spcBef>
                          <a:spcPts val="0"/>
                        </a:spcBef>
                        <a:spcAft>
                          <a:spcPts val="300"/>
                        </a:spcAft>
                      </a:pPr>
                      <a:r>
                        <a:rPr lang="en-US" sz="1600" dirty="0">
                          <a:latin typeface="Times New Roman"/>
                          <a:ea typeface="MS Mincho"/>
                          <a:cs typeface="Times New Roman"/>
                        </a:rPr>
                        <a:t>No pain</a:t>
                      </a:r>
                      <a:endParaRPr lang="en-US" sz="16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Manifestation of tissue damage normally of the sort to cause pain</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Suppression of pain system by one or other mechanism</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85000"/>
                        </a:lnSpc>
                        <a:spcBef>
                          <a:spcPts val="0"/>
                        </a:spcBef>
                        <a:spcAft>
                          <a:spcPts val="300"/>
                        </a:spcAft>
                      </a:pPr>
                      <a:r>
                        <a:rPr lang="en-US" sz="1500" dirty="0">
                          <a:latin typeface="Times New Roman"/>
                          <a:ea typeface="MS Mincho"/>
                          <a:cs typeface="Times New Roman"/>
                        </a:rPr>
                        <a:t>Stress associated with sudden </a:t>
                      </a:r>
                      <a:r>
                        <a:rPr lang="en-US" sz="1500" dirty="0" smtClean="0">
                          <a:latin typeface="Times New Roman"/>
                          <a:ea typeface="MS Mincho"/>
                          <a:cs typeface="Times New Roman"/>
                        </a:rPr>
                        <a:t>emergency. Damping </a:t>
                      </a:r>
                      <a:r>
                        <a:rPr lang="en-US" sz="1500" dirty="0">
                          <a:latin typeface="Times New Roman"/>
                          <a:ea typeface="MS Mincho"/>
                          <a:cs typeface="Times New Roman"/>
                        </a:rPr>
                        <a:t>of </a:t>
                      </a:r>
                      <a:r>
                        <a:rPr lang="en-US" sz="1500" dirty="0" smtClean="0">
                          <a:latin typeface="Times New Roman"/>
                          <a:ea typeface="MS Mincho"/>
                          <a:cs typeface="Times New Roman"/>
                        </a:rPr>
                        <a:t>pain </a:t>
                      </a:r>
                      <a:r>
                        <a:rPr lang="en-US" sz="1500" dirty="0">
                          <a:latin typeface="Times New Roman"/>
                          <a:ea typeface="MS Mincho"/>
                          <a:cs typeface="Times New Roman"/>
                        </a:rPr>
                        <a:t>process caused by </a:t>
                      </a:r>
                      <a:r>
                        <a:rPr lang="en-US" sz="1500" dirty="0" smtClean="0">
                          <a:latin typeface="Times New Roman"/>
                          <a:ea typeface="MS Mincho"/>
                          <a:cs typeface="Times New Roman"/>
                        </a:rPr>
                        <a:t>endorphins. Genetic </a:t>
                      </a:r>
                      <a:r>
                        <a:rPr lang="en-US" sz="1500" dirty="0">
                          <a:latin typeface="Times New Roman"/>
                          <a:ea typeface="MS Mincho"/>
                          <a:cs typeface="Times New Roman"/>
                        </a:rPr>
                        <a:t>insensitivity to pain</a:t>
                      </a:r>
                      <a:endParaRPr lang="en-US" sz="1500" dirty="0">
                        <a:latin typeface="Times"/>
                        <a:ea typeface="MS Mincho"/>
                        <a:cs typeface="Times New Roman"/>
                      </a:endParaRPr>
                    </a:p>
                  </a:txBody>
                  <a:tcPr marL="18779" marR="18779" marT="33906" marB="339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886331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Canonical pain</a:t>
            </a:r>
            <a:endParaRPr lang="en-GB" dirty="0"/>
          </a:p>
        </p:txBody>
      </p:sp>
      <p:sp>
        <p:nvSpPr>
          <p:cNvPr id="4" name="Date Placeholder 3"/>
          <p:cNvSpPr>
            <a:spLocks noGrp="1"/>
          </p:cNvSpPr>
          <p:nvPr>
            <p:ph type="dt" sz="half" idx="10"/>
          </p:nvPr>
        </p:nvSpPr>
        <p:spPr/>
        <p:txBody>
          <a:bodyPr/>
          <a:lstStyle/>
          <a:p>
            <a:fld id="{2363C296-7381-4DD1-A047-AA9E31BA2749}" type="datetime2">
              <a:rPr lang="en-US" smtClean="0">
                <a:solidFill>
                  <a:srgbClr val="C0504D"/>
                </a:solidFill>
              </a:rPr>
              <a:pPr/>
              <a:t>Saturday, April 08, 2017</a:t>
            </a:fld>
            <a:endParaRPr lang="en-US" dirty="0">
              <a:solidFill>
                <a:srgbClr val="C0504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C0504D"/>
                </a:solidFill>
              </a:rPr>
              <a:pPr/>
              <a:t>75</a:t>
            </a:fld>
            <a:endParaRPr lang="en-US" dirty="0">
              <a:solidFill>
                <a:srgbClr val="C0504D"/>
              </a:solidFill>
            </a:endParaRPr>
          </a:p>
        </p:txBody>
      </p:sp>
      <p:sp>
        <p:nvSpPr>
          <p:cNvPr id="6" name="Footer Placeholder 5"/>
          <p:cNvSpPr>
            <a:spLocks noGrp="1"/>
          </p:cNvSpPr>
          <p:nvPr>
            <p:ph type="ftr" sz="quarter" idx="3"/>
          </p:nvPr>
        </p:nvSpPr>
        <p:spPr/>
        <p:txBody>
          <a:bodyPr/>
          <a:lstStyle/>
          <a:p>
            <a:r>
              <a:rPr lang="en-US" dirty="0" smtClean="0">
                <a:solidFill>
                  <a:srgbClr val="C0504D">
                    <a:lumMod val="75000"/>
                  </a:srgbClr>
                </a:solidFill>
              </a:rPr>
              <a:t>The Emotion Ontology </a:t>
            </a:r>
            <a:endParaRPr lang="en-US" dirty="0">
              <a:solidFill>
                <a:srgbClr val="C0504D">
                  <a:lumMod val="75000"/>
                </a:srgbClr>
              </a:solidFill>
            </a:endParaRPr>
          </a:p>
        </p:txBody>
      </p:sp>
      <p:sp>
        <p:nvSpPr>
          <p:cNvPr id="7" name="Rounded Rectangle 6"/>
          <p:cNvSpPr/>
          <p:nvPr/>
        </p:nvSpPr>
        <p:spPr>
          <a:xfrm>
            <a:off x="5257800" y="2590800"/>
            <a:ext cx="144780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solidFill>
                  <a:prstClr val="black"/>
                </a:solidFill>
              </a:rPr>
              <a:t>canonical pain</a:t>
            </a:r>
          </a:p>
        </p:txBody>
      </p:sp>
      <p:sp>
        <p:nvSpPr>
          <p:cNvPr id="8" name="Rounded Rectangle 7"/>
          <p:cNvSpPr/>
          <p:nvPr/>
        </p:nvSpPr>
        <p:spPr>
          <a:xfrm>
            <a:off x="5257800" y="1600200"/>
            <a:ext cx="144780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solidFill>
                  <a:prstClr val="black"/>
                </a:solidFill>
              </a:rPr>
              <a:t>pain</a:t>
            </a:r>
          </a:p>
        </p:txBody>
      </p:sp>
      <p:cxnSp>
        <p:nvCxnSpPr>
          <p:cNvPr id="10" name="Straight Arrow Connector 9"/>
          <p:cNvCxnSpPr>
            <a:stCxn id="7" idx="0"/>
            <a:endCxn id="8" idx="2"/>
          </p:cNvCxnSpPr>
          <p:nvPr/>
        </p:nvCxnSpPr>
        <p:spPr>
          <a:xfrm flipV="1">
            <a:off x="5981700" y="2133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nvPr>
        </p:nvGraphicFramePr>
        <p:xfrm>
          <a:off x="2933700" y="3733800"/>
          <a:ext cx="6096000" cy="211836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0">
                <a:tc>
                  <a:txBody>
                    <a:bodyPr/>
                    <a:lstStyle/>
                    <a:p>
                      <a:r>
                        <a:rPr lang="en-GB" dirty="0" smtClean="0"/>
                        <a:t>EMOTION</a:t>
                      </a:r>
                      <a:r>
                        <a:rPr lang="en-GB" baseline="0" dirty="0" smtClean="0"/>
                        <a:t> </a:t>
                      </a:r>
                      <a:r>
                        <a:rPr lang="en-GB" dirty="0" smtClean="0"/>
                        <a:t>COMPONENT</a:t>
                      </a:r>
                      <a:endParaRPr lang="en-GB" dirty="0"/>
                    </a:p>
                  </a:txBody>
                  <a:tcPr/>
                </a:tc>
                <a:tc>
                  <a:txBody>
                    <a:bodyPr/>
                    <a:lstStyle/>
                    <a:p>
                      <a:r>
                        <a:rPr lang="en-GB" dirty="0" smtClean="0"/>
                        <a:t>CHARACTERISTIC</a:t>
                      </a:r>
                      <a:r>
                        <a:rPr lang="en-GB" baseline="0" dirty="0" smtClean="0"/>
                        <a:t> FOR  PAIN</a:t>
                      </a:r>
                      <a:endParaRPr lang="en-GB" dirty="0"/>
                    </a:p>
                  </a:txBody>
                  <a:tcPr/>
                </a:tc>
                <a:extLst>
                  <a:ext uri="{0D108BD9-81ED-4DB2-BD59-A6C34878D82A}">
                    <a16:rowId xmlns:a16="http://schemas.microsoft.com/office/drawing/2014/main" val="10000"/>
                  </a:ext>
                </a:extLst>
              </a:tr>
              <a:tr h="370840">
                <a:tc>
                  <a:txBody>
                    <a:bodyPr/>
                    <a:lstStyle/>
                    <a:p>
                      <a:r>
                        <a:rPr lang="en-GB" dirty="0" smtClean="0"/>
                        <a:t>Action tendency</a:t>
                      </a:r>
                      <a:endParaRPr lang="en-GB" dirty="0"/>
                    </a:p>
                  </a:txBody>
                  <a:tcPr/>
                </a:tc>
                <a:tc>
                  <a:txBody>
                    <a:bodyPr/>
                    <a:lstStyle/>
                    <a:p>
                      <a:r>
                        <a:rPr lang="en-GB" dirty="0" smtClean="0"/>
                        <a:t>Withdrawal</a:t>
                      </a:r>
                      <a:endParaRPr lang="en-GB" dirty="0"/>
                    </a:p>
                  </a:txBody>
                  <a:tcPr/>
                </a:tc>
                <a:extLst>
                  <a:ext uri="{0D108BD9-81ED-4DB2-BD59-A6C34878D82A}">
                    <a16:rowId xmlns:a16="http://schemas.microsoft.com/office/drawing/2014/main" val="10001"/>
                  </a:ext>
                </a:extLst>
              </a:tr>
              <a:tr h="370840">
                <a:tc>
                  <a:txBody>
                    <a:bodyPr/>
                    <a:lstStyle/>
                    <a:p>
                      <a:r>
                        <a:rPr lang="en-GB" dirty="0" smtClean="0"/>
                        <a:t>Subjective emotional feeling</a:t>
                      </a:r>
                      <a:endParaRPr lang="en-GB" dirty="0"/>
                    </a:p>
                  </a:txBody>
                  <a:tcPr/>
                </a:tc>
                <a:tc>
                  <a:txBody>
                    <a:bodyPr/>
                    <a:lstStyle/>
                    <a:p>
                      <a:r>
                        <a:rPr lang="en-GB" dirty="0" smtClean="0"/>
                        <a:t>Negative</a:t>
                      </a:r>
                      <a:r>
                        <a:rPr lang="en-GB" baseline="0" dirty="0" smtClean="0"/>
                        <a:t>, tense, powerless</a:t>
                      </a:r>
                      <a:endParaRPr lang="en-GB" dirty="0"/>
                    </a:p>
                  </a:txBody>
                  <a:tcPr/>
                </a:tc>
                <a:extLst>
                  <a:ext uri="{0D108BD9-81ED-4DB2-BD59-A6C34878D82A}">
                    <a16:rowId xmlns:a16="http://schemas.microsoft.com/office/drawing/2014/main" val="10002"/>
                  </a:ext>
                </a:extLst>
              </a:tr>
              <a:tr h="370840">
                <a:tc>
                  <a:txBody>
                    <a:bodyPr/>
                    <a:lstStyle/>
                    <a:p>
                      <a:r>
                        <a:rPr lang="en-GB" dirty="0" smtClean="0"/>
                        <a:t>Behavioural</a:t>
                      </a:r>
                      <a:r>
                        <a:rPr lang="en-GB" baseline="0" dirty="0" smtClean="0"/>
                        <a:t> response </a:t>
                      </a:r>
                      <a:endParaRPr lang="en-GB" dirty="0"/>
                    </a:p>
                  </a:txBody>
                  <a:tcPr/>
                </a:tc>
                <a:tc>
                  <a:txBody>
                    <a:bodyPr/>
                    <a:lstStyle/>
                    <a:p>
                      <a:r>
                        <a:rPr lang="en-GB" dirty="0" smtClean="0"/>
                        <a:t>Characteristic painful facial</a:t>
                      </a:r>
                      <a:r>
                        <a:rPr lang="en-GB" baseline="0" dirty="0" smtClean="0"/>
                        <a:t> expression</a:t>
                      </a:r>
                      <a:endParaRPr lang="en-GB" dirty="0"/>
                    </a:p>
                  </a:txBody>
                  <a:tcPr/>
                </a:tc>
                <a:extLst>
                  <a:ext uri="{0D108BD9-81ED-4DB2-BD59-A6C34878D82A}">
                    <a16:rowId xmlns:a16="http://schemas.microsoft.com/office/drawing/2014/main" val="10003"/>
                  </a:ext>
                </a:extLst>
              </a:tr>
              <a:tr h="370840">
                <a:tc>
                  <a:txBody>
                    <a:bodyPr/>
                    <a:lstStyle/>
                    <a:p>
                      <a:r>
                        <a:rPr lang="en-GB" dirty="0" smtClean="0"/>
                        <a:t>Characteristic appraisal</a:t>
                      </a:r>
                      <a:endParaRPr lang="en-GB" dirty="0"/>
                    </a:p>
                  </a:txBody>
                  <a:tcPr/>
                </a:tc>
                <a:tc>
                  <a:txBody>
                    <a:bodyPr/>
                    <a:lstStyle/>
                    <a:p>
                      <a:r>
                        <a:rPr lang="en-GB" dirty="0" smtClean="0"/>
                        <a:t>Something is dangerous to me</a:t>
                      </a:r>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212128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Making philosophy of medicine scientific</a:t>
            </a:r>
            <a:endParaRPr lang="en-US" sz="4800" dirty="0"/>
          </a:p>
        </p:txBody>
      </p:sp>
      <p:sp>
        <p:nvSpPr>
          <p:cNvPr id="3" name="Content Placeholder 2"/>
          <p:cNvSpPr>
            <a:spLocks noGrp="1"/>
          </p:cNvSpPr>
          <p:nvPr>
            <p:ph idx="1"/>
          </p:nvPr>
        </p:nvSpPr>
        <p:spPr/>
        <p:txBody>
          <a:bodyPr>
            <a:normAutofit/>
          </a:bodyPr>
          <a:lstStyle/>
          <a:p>
            <a:pPr marL="0" indent="0">
              <a:buNone/>
            </a:pPr>
            <a:r>
              <a:rPr lang="en-US" sz="3600" dirty="0" smtClean="0"/>
              <a:t>Wakefield – it’s pretty wonderful that we can use the same evidence for both of our conflicting positions</a:t>
            </a:r>
          </a:p>
          <a:p>
            <a:pPr marL="0" indent="0">
              <a:buNone/>
            </a:pPr>
            <a:endParaRPr lang="en-US" sz="3600" dirty="0" smtClean="0"/>
          </a:p>
          <a:p>
            <a:pPr marL="0" indent="0">
              <a:buNone/>
            </a:pPr>
            <a:r>
              <a:rPr lang="en-US" sz="3600" dirty="0" err="1" smtClean="0"/>
              <a:t>Boorse</a:t>
            </a:r>
            <a:r>
              <a:rPr lang="en-US" sz="3600" dirty="0" smtClean="0"/>
              <a:t> – isn’t philosophy wonderful</a:t>
            </a:r>
            <a:endParaRPr lang="en-US" sz="3600" dirty="0"/>
          </a:p>
        </p:txBody>
      </p:sp>
    </p:spTree>
    <p:extLst>
      <p:ext uri="{BB962C8B-B14F-4D97-AF65-F5344CB8AC3E}">
        <p14:creationId xmlns:p14="http://schemas.microsoft.com/office/powerpoint/2010/main" val="151943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the ontological method</a:t>
            </a:r>
            <a:endParaRPr lang="en-US" dirty="0"/>
          </a:p>
        </p:txBody>
      </p:sp>
      <p:sp>
        <p:nvSpPr>
          <p:cNvPr id="3" name="Content Placeholder 2"/>
          <p:cNvSpPr>
            <a:spLocks noGrp="1"/>
          </p:cNvSpPr>
          <p:nvPr>
            <p:ph idx="1"/>
          </p:nvPr>
        </p:nvSpPr>
        <p:spPr/>
        <p:txBody>
          <a:bodyPr/>
          <a:lstStyle/>
          <a:p>
            <a:pPr marL="0" indent="0">
              <a:buNone/>
            </a:pPr>
            <a:r>
              <a:rPr lang="en-US" dirty="0" smtClean="0"/>
              <a:t>Forces attention on the creation of clear formal definitions of all terms through a consensus process</a:t>
            </a:r>
          </a:p>
          <a:p>
            <a:pPr marL="0" indent="0">
              <a:buNone/>
            </a:pPr>
            <a:r>
              <a:rPr lang="en-US" dirty="0" smtClean="0"/>
              <a:t>Encourages use of the same terms to describe the same phenomena, allowing </a:t>
            </a:r>
            <a:r>
              <a:rPr lang="en-US" dirty="0" err="1" smtClean="0"/>
              <a:t>cumulation</a:t>
            </a:r>
            <a:r>
              <a:rPr lang="en-US" dirty="0" smtClean="0"/>
              <a:t> of evidence (compare the use of IS units)</a:t>
            </a:r>
          </a:p>
          <a:p>
            <a:pPr marL="0" indent="0">
              <a:buNone/>
            </a:pPr>
            <a:r>
              <a:rPr lang="en-US" dirty="0" smtClean="0"/>
              <a:t>Allows many different sorts of data to be brought to bear on the testing of hypotheses</a:t>
            </a:r>
          </a:p>
          <a:p>
            <a:pPr marL="0" indent="0">
              <a:buNone/>
            </a:pPr>
            <a:r>
              <a:rPr lang="en-US" dirty="0" smtClean="0"/>
              <a:t>-- Something like this method is in any case indispensable for areas of information-driven science such as genomics, proteomics and, increasingly, clinical science</a:t>
            </a:r>
            <a:endParaRPr lang="en-US" dirty="0"/>
          </a:p>
        </p:txBody>
      </p:sp>
    </p:spTree>
    <p:extLst>
      <p:ext uri="{BB962C8B-B14F-4D97-AF65-F5344CB8AC3E}">
        <p14:creationId xmlns:p14="http://schemas.microsoft.com/office/powerpoint/2010/main" val="23165217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765" t="11264" r="19608" b="9085"/>
          <a:stretch/>
        </p:blipFill>
        <p:spPr>
          <a:xfrm>
            <a:off x="0" y="0"/>
            <a:ext cx="12192000" cy="6947310"/>
          </a:xfrm>
          <a:prstGeom prst="rect">
            <a:avLst/>
          </a:prstGeom>
        </p:spPr>
      </p:pic>
    </p:spTree>
    <p:extLst>
      <p:ext uri="{BB962C8B-B14F-4D97-AF65-F5344CB8AC3E}">
        <p14:creationId xmlns:p14="http://schemas.microsoft.com/office/powerpoint/2010/main" val="17270589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29367" t="14226" r="1317" b="8039"/>
          <a:stretch/>
        </p:blipFill>
        <p:spPr>
          <a:xfrm>
            <a:off x="564776" y="9819"/>
            <a:ext cx="10856259" cy="6848181"/>
          </a:xfrm>
          <a:prstGeom prst="rect">
            <a:avLst/>
          </a:prstGeom>
        </p:spPr>
      </p:pic>
    </p:spTree>
    <p:extLst>
      <p:ext uri="{BB962C8B-B14F-4D97-AF65-F5344CB8AC3E}">
        <p14:creationId xmlns:p14="http://schemas.microsoft.com/office/powerpoint/2010/main" val="749098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1143000" y="1"/>
            <a:ext cx="9677400" cy="6126163"/>
          </a:xfrm>
        </p:spPr>
        <p:txBody>
          <a:bodyPr/>
          <a:lstStyle/>
          <a:p>
            <a:pPr eaLnBrk="1" hangingPunct="1">
              <a:buFontTx/>
              <a:buNone/>
            </a:pPr>
            <a:r>
              <a:rPr lang="en-US" sz="1400"/>
              <a:t>	</a:t>
            </a:r>
            <a:r>
              <a:rPr lang="en-US" sz="1600"/>
              <a:t>MKVSDRRKFEKANFDEFESALNNKNDLVHCPSITLFESIPTEVRSFYEDEKSGLIKVVKFRTGAMDRKRSFEKVVISVMVGKNVKKFLTFVEDEPDFQGGPIP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SFSLTSVSGTTATLLQERASERWIQWLGLESDYHCSFSSTRNAEDVVAGEAASSNHHQKISRVTRKRPREPKSTNDILVAGQKLFGSSFEFRDLHQLRLCYEIYMADTPSVAVQAPPGYGKTELFHLPLIALASKGDVEYVSFLFVPYTVLLANCMIRLGRRGCLNVAPVRNFIEEGYDGVTDLYVGIYDDLASTNFTDRIAAWENIVECTFRTNNVKLGYLIVDEFHNFETEVYRQSQFGGITNLDFDAFEKAIFLSGTAPEAVADAALQRIGLTGLAKKSMDINELKRSEDLSRGLSSYPTRMFNLIKEKSEVPLGHVHKIRKKVESQPEEALKLLLALFESEPESKAIVVASTTNEVEELACSWRKYFRVVWIHGKLGAAEKVSRTKEFVTDGSMQVLIGTKLVTEGIDIKQLMMVIMLDNRLNIIELIQGVGRLRDGGLCYLLSRKNSWAARNRKGELPPKEGCITEQVREFYGLESKKGKKGQHVGCCGSRTDLSADTVELIERMDRLAEKQATASMSIVALPSSFQESNSSDRYRKYCSSDEDSNTCIHGSANASTNASTNAITTASTNVRTNATTNASTNATTNASTNASTNATTNASTNATTNSSTNATTTASTNVRTSATTTASINVRTSATTTESTNSSTNATTTESTNSSTNATTTESTNSNTSATTTASINVRTSATTTESTNSSTSATTTASINVRTSATTTKSINSSTNATTTESTNSNTNATTTESTNSSTNATTTESTNSSTNATTTESTNSNTSAATTESTNSNTSATTTESTNASAKEDANKDGNAEDNRFHPVTDINKESYKRKGSQMVLLERKKLKAQFPNTSENMNVLQFLGFRSDEIKHLFLYGIDIYFCPEGVFTQYGLCKGCQKMFELCVCWAGQKVSYRRIAWEALAVERMLRNDEEYKEYLEDIEPYHGDPVGYLKYFSVKRREIYSQIQRNYAWYLAITRRRETISVLDSTRGKQGSQVFRMSGRQIKELYFKVWSNLRESKTEVLQYFLNWDEKKCQEEWEAKDDTVVVEALEKGGVFQRLRSMTSAGLQGPQYVKLQFSRHHRQLRSRYELSLGMHLRDQIALGVTPSKVPHWTAFLSMLIGLFYNKTFRQKLEYLLEQISEVWLLPHWLDLANVEVLAADDTRVPLYMLMVAVHKELDSDDVPDGRFDILLCRDSSREVGELIGLFYNKTFRQKLEYLLEQISEVWLLPHWLDLANVEVLAADDTRVPLYMLMVAVHKELDSDDVPDGRFDILLCRDSSREVGELIGLFYNKTFRQKLEYLLEQISEVWLLPHWLDLANVEVLAADDTRVPLYMLMVAVHKELDSDDVPDGRFDILLCRDSSREVGE</a:t>
            </a:r>
          </a:p>
          <a:p>
            <a:pPr eaLnBrk="1" hangingPunct="1">
              <a:buFontTx/>
              <a:buNone/>
            </a:pPr>
            <a:endParaRPr lang="en-US" sz="1600"/>
          </a:p>
          <a:p>
            <a:pPr eaLnBrk="1" hangingPunct="1">
              <a:buFontTx/>
              <a:buNone/>
            </a:pPr>
            <a:endParaRPr lang="en-US" sz="1600"/>
          </a:p>
        </p:txBody>
      </p:sp>
      <p:sp>
        <p:nvSpPr>
          <p:cNvPr id="82947" name="Slide Number Placeholder 3"/>
          <p:cNvSpPr>
            <a:spLocks noGrp="1"/>
          </p:cNvSpPr>
          <p:nvPr>
            <p:ph type="sldNum" sz="quarter" idx="12"/>
          </p:nvPr>
        </p:nvSpPr>
        <p:spPr>
          <a:xfrm>
            <a:off x="10134600" y="6308726"/>
            <a:ext cx="533400" cy="549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33EE38E-14C8-4AF8-AA13-FED36E203076}" type="slidenum">
              <a:rPr lang="de-DE" smtClean="0">
                <a:solidFill>
                  <a:srgbClr val="000000"/>
                </a:solidFill>
              </a:rPr>
              <a:pPr/>
              <a:t>8</a:t>
            </a:fld>
            <a:endParaRPr lang="de-DE" smtClean="0">
              <a:solidFill>
                <a:srgbClr val="000000"/>
              </a:solidFill>
            </a:endParaRPr>
          </a:p>
        </p:txBody>
      </p:sp>
      <p:sp>
        <p:nvSpPr>
          <p:cNvPr id="82949" name="Rectangle 2"/>
          <p:cNvSpPr>
            <a:spLocks noChangeArrowheads="1"/>
          </p:cNvSpPr>
          <p:nvPr/>
        </p:nvSpPr>
        <p:spPr bwMode="auto">
          <a:xfrm>
            <a:off x="2123440" y="1036320"/>
            <a:ext cx="4958080" cy="155448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173038" eaLnBrk="0" fontAlgn="base" hangingPunct="0">
              <a:spcBef>
                <a:spcPct val="0"/>
              </a:spcBef>
              <a:spcAft>
                <a:spcPct val="0"/>
              </a:spcAft>
            </a:pPr>
            <a:r>
              <a:rPr lang="en-US" sz="4000" dirty="0">
                <a:solidFill>
                  <a:srgbClr val="000000"/>
                </a:solidFill>
              </a:rPr>
              <a:t>to the kinds of data represented here?</a:t>
            </a:r>
          </a:p>
        </p:txBody>
      </p:sp>
    </p:spTree>
    <p:extLst>
      <p:ext uri="{BB962C8B-B14F-4D97-AF65-F5344CB8AC3E}">
        <p14:creationId xmlns:p14="http://schemas.microsoft.com/office/powerpoint/2010/main" val="174648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Grief</a:t>
            </a:r>
            <a:endParaRPr lang="en-US" dirty="0"/>
          </a:p>
        </p:txBody>
      </p:sp>
      <p:sp>
        <p:nvSpPr>
          <p:cNvPr id="3" name="Content Placeholder 2"/>
          <p:cNvSpPr>
            <a:spLocks noGrp="1"/>
          </p:cNvSpPr>
          <p:nvPr>
            <p:ph idx="1"/>
          </p:nvPr>
        </p:nvSpPr>
        <p:spPr/>
        <p:txBody>
          <a:bodyPr/>
          <a:lstStyle/>
          <a:p>
            <a:r>
              <a:rPr lang="en-US" dirty="0" smtClean="0">
                <a:hlinkClick r:id="rId2" tooltip="Grief"/>
              </a:rPr>
              <a:t>Medical </a:t>
            </a:r>
            <a:r>
              <a:rPr lang="en-US" dirty="0">
                <a:hlinkClick r:id="rId2" tooltip="Grief"/>
              </a:rPr>
              <a:t>Subject Headings (MESH</a:t>
            </a:r>
            <a:r>
              <a:rPr lang="en-US" dirty="0" smtClean="0">
                <a:hlinkClick r:id="rId2" tooltip="Grief"/>
              </a:rPr>
              <a:t>)</a:t>
            </a:r>
            <a:r>
              <a:rPr lang="en-US" dirty="0" smtClean="0"/>
              <a:t> http</a:t>
            </a:r>
            <a:r>
              <a:rPr lang="en-US" dirty="0"/>
              <a:t>://purl.bioontology.org/ontology/MESH/D006117</a:t>
            </a:r>
          </a:p>
          <a:p>
            <a:pPr marL="0" indent="0">
              <a:buNone/>
            </a:pPr>
            <a:endParaRPr lang="en-US" dirty="0" smtClean="0"/>
          </a:p>
          <a:p>
            <a:pPr marL="0" indent="0">
              <a:buNone/>
            </a:pPr>
            <a:r>
              <a:rPr lang="en-US" dirty="0" smtClean="0"/>
              <a:t>Grief =def.</a:t>
            </a:r>
            <a:endParaRPr lang="en-US" dirty="0"/>
          </a:p>
          <a:p>
            <a:pPr marL="0" indent="0">
              <a:buNone/>
            </a:pPr>
            <a:r>
              <a:rPr lang="en-US" dirty="0" smtClean="0"/>
              <a:t>Normal</a:t>
            </a:r>
            <a:r>
              <a:rPr lang="en-US" dirty="0"/>
              <a:t>, appropriate sorrowful response to an immediate cause. It is self-limiting and gradually subsides within a reasonable time.</a:t>
            </a:r>
          </a:p>
          <a:p>
            <a:endParaRPr lang="en-US" dirty="0"/>
          </a:p>
        </p:txBody>
      </p:sp>
    </p:spTree>
    <p:extLst>
      <p:ext uri="{BB962C8B-B14F-4D97-AF65-F5344CB8AC3E}">
        <p14:creationId xmlns:p14="http://schemas.microsoft.com/office/powerpoint/2010/main" val="5659967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4" descr="Big Picture v3"/>
          <p:cNvPicPr>
            <a:picLocks noChangeAspect="1" noChangeArrowheads="1"/>
          </p:cNvPicPr>
          <p:nvPr/>
        </p:nvPicPr>
        <p:blipFill>
          <a:blip r:embed="rId3">
            <a:extLst>
              <a:ext uri="{28A0092B-C50C-407E-A947-70E740481C1C}">
                <a14:useLocalDpi xmlns:a14="http://schemas.microsoft.com/office/drawing/2010/main" val="0"/>
              </a:ext>
            </a:extLst>
          </a:blip>
          <a:srcRect l="2499" t="7011" r="4861" b="8989"/>
          <a:stretch>
            <a:fillRect/>
          </a:stretch>
        </p:blipFill>
        <p:spPr bwMode="auto">
          <a:xfrm>
            <a:off x="1689100" y="671514"/>
            <a:ext cx="8813800"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Rectangle 2"/>
          <p:cNvSpPr>
            <a:spLocks noGrp="1" noChangeArrowheads="1"/>
          </p:cNvSpPr>
          <p:nvPr>
            <p:ph type="title"/>
          </p:nvPr>
        </p:nvSpPr>
        <p:spPr>
          <a:xfrm>
            <a:off x="1981200" y="190500"/>
            <a:ext cx="8153400" cy="495300"/>
          </a:xfrm>
          <a:noFill/>
        </p:spPr>
        <p:txBody>
          <a:bodyPr>
            <a:normAutofit fontScale="90000"/>
          </a:bodyPr>
          <a:lstStyle/>
          <a:p>
            <a:pPr eaLnBrk="1" hangingPunct="1"/>
            <a:r>
              <a:rPr lang="en-US" altLang="en-US" sz="3600">
                <a:latin typeface="Arial" panose="020B0604020202020204" pitchFamily="34" charset="0"/>
                <a:cs typeface="Arial" panose="020B0604020202020204" pitchFamily="34" charset="0"/>
              </a:rPr>
              <a:t>Big Picture</a:t>
            </a:r>
          </a:p>
        </p:txBody>
      </p:sp>
      <p:sp>
        <p:nvSpPr>
          <p:cNvPr id="4096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922791-E314-4F06-A20E-3C990CF62B77}" type="slidenum">
              <a:rPr lang="en-US" altLang="en-US">
                <a:solidFill>
                  <a:srgbClr val="898989"/>
                </a:solidFill>
                <a:latin typeface="Calibri" panose="020F0502020204030204" pitchFamily="34" charset="0"/>
              </a:rPr>
              <a:pPr eaLnBrk="1" hangingPunct="1"/>
              <a:t>81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6151371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981200" y="274638"/>
            <a:ext cx="7543800" cy="838200"/>
          </a:xfrm>
          <a:noFill/>
        </p:spPr>
        <p:txBody>
          <a:bodyPr/>
          <a:lstStyle/>
          <a:p>
            <a:pPr eaLnBrk="1" hangingPunct="1"/>
            <a:r>
              <a:rPr lang="en-US" altLang="en-US" sz="3000" dirty="0">
                <a:latin typeface="Times New Roman" panose="02020603050405020304" pitchFamily="18" charset="0"/>
              </a:rPr>
              <a:t>Influenza - infectious</a:t>
            </a:r>
          </a:p>
        </p:txBody>
      </p:sp>
      <p:sp>
        <p:nvSpPr>
          <p:cNvPr id="132099" name="Rectangle 3"/>
          <p:cNvSpPr>
            <a:spLocks noGrp="1" noChangeArrowheads="1"/>
          </p:cNvSpPr>
          <p:nvPr>
            <p:ph type="body" idx="1"/>
          </p:nvPr>
        </p:nvSpPr>
        <p:spPr>
          <a:xfrm>
            <a:off x="1981200" y="1296988"/>
            <a:ext cx="4102100" cy="5205412"/>
          </a:xfrm>
          <a:noFill/>
        </p:spPr>
        <p:txBody>
          <a:bodyPr/>
          <a:lstStyle/>
          <a:p>
            <a:pPr eaLnBrk="1" hangingPunct="1"/>
            <a:r>
              <a:rPr lang="en-US" altLang="en-US" sz="1800" dirty="0">
                <a:latin typeface="Times New Roman" panose="02020603050405020304" pitchFamily="18" charset="0"/>
              </a:rPr>
              <a:t>Etiological process - </a:t>
            </a:r>
            <a:r>
              <a:rPr lang="en-US" altLang="en-US" sz="1800" dirty="0">
                <a:solidFill>
                  <a:schemeClr val="tx2"/>
                </a:solidFill>
                <a:latin typeface="Times New Roman" panose="02020603050405020304" pitchFamily="18" charset="0"/>
              </a:rPr>
              <a:t>infection of airway epithelial cells with influenza virus</a:t>
            </a:r>
            <a:endParaRPr lang="en-US" altLang="en-US" sz="1800" dirty="0">
              <a:latin typeface="Times New Roman" panose="02020603050405020304" pitchFamily="18" charset="0"/>
            </a:endParaRPr>
          </a:p>
          <a:p>
            <a:pPr lvl="1" eaLnBrk="1" hangingPunct="1"/>
            <a:r>
              <a:rPr lang="en-US" altLang="en-US" sz="1800" i="1" dirty="0">
                <a:latin typeface="Times New Roman" panose="02020603050405020304" pitchFamily="18" charset="0"/>
              </a:rPr>
              <a:t>produces</a:t>
            </a:r>
            <a:endParaRPr lang="en-US" altLang="en-US" sz="1800" dirty="0">
              <a:latin typeface="Times New Roman" panose="02020603050405020304" pitchFamily="18" charset="0"/>
            </a:endParaRPr>
          </a:p>
          <a:p>
            <a:pPr eaLnBrk="1" hangingPunct="1"/>
            <a:r>
              <a:rPr lang="en-US" altLang="en-US" sz="1800" dirty="0">
                <a:latin typeface="Times New Roman" panose="02020603050405020304" pitchFamily="18" charset="0"/>
              </a:rPr>
              <a:t>Disorder - </a:t>
            </a:r>
            <a:r>
              <a:rPr lang="en-US" altLang="en-US" sz="1800" dirty="0">
                <a:solidFill>
                  <a:schemeClr val="tx2"/>
                </a:solidFill>
                <a:latin typeface="Times New Roman" panose="02020603050405020304" pitchFamily="18" charset="0"/>
              </a:rPr>
              <a:t>viable cells with influenza virus</a:t>
            </a:r>
            <a:endParaRPr lang="en-US" altLang="en-US" sz="1800" dirty="0">
              <a:latin typeface="Times New Roman" panose="02020603050405020304" pitchFamily="18" charset="0"/>
            </a:endParaRPr>
          </a:p>
          <a:p>
            <a:pPr lvl="1" eaLnBrk="1" hangingPunct="1"/>
            <a:r>
              <a:rPr lang="en-US" altLang="en-US" sz="1800" i="1" dirty="0">
                <a:latin typeface="Times New Roman" panose="02020603050405020304" pitchFamily="18" charset="0"/>
              </a:rPr>
              <a:t>bears</a:t>
            </a:r>
            <a:endParaRPr lang="en-US" altLang="en-US" sz="1800" dirty="0">
              <a:latin typeface="Times New Roman" panose="02020603050405020304" pitchFamily="18" charset="0"/>
            </a:endParaRPr>
          </a:p>
          <a:p>
            <a:pPr eaLnBrk="1" hangingPunct="1"/>
            <a:r>
              <a:rPr lang="en-US" altLang="en-US" sz="1800" dirty="0">
                <a:latin typeface="Times New Roman" panose="02020603050405020304" pitchFamily="18" charset="0"/>
              </a:rPr>
              <a:t>Disposition (disease) - </a:t>
            </a:r>
            <a:r>
              <a:rPr lang="en-US" altLang="en-US" sz="1800" dirty="0">
                <a:solidFill>
                  <a:schemeClr val="tx2"/>
                </a:solidFill>
                <a:latin typeface="Times New Roman" panose="02020603050405020304" pitchFamily="18" charset="0"/>
              </a:rPr>
              <a:t>flu</a:t>
            </a:r>
            <a:endParaRPr lang="en-US" altLang="en-US" sz="1800" dirty="0">
              <a:latin typeface="Times New Roman" panose="02020603050405020304" pitchFamily="18" charset="0"/>
            </a:endParaRPr>
          </a:p>
          <a:p>
            <a:pPr lvl="1" eaLnBrk="1" hangingPunct="1"/>
            <a:r>
              <a:rPr lang="en-US" altLang="en-US" sz="1800" i="1" dirty="0" err="1">
                <a:latin typeface="Times New Roman" panose="02020603050405020304" pitchFamily="18" charset="0"/>
              </a:rPr>
              <a:t>realized_in</a:t>
            </a:r>
            <a:endParaRPr lang="en-US" altLang="en-US" sz="1800" dirty="0">
              <a:latin typeface="Times New Roman" panose="02020603050405020304" pitchFamily="18" charset="0"/>
            </a:endParaRPr>
          </a:p>
          <a:p>
            <a:pPr eaLnBrk="1" hangingPunct="1"/>
            <a:r>
              <a:rPr lang="en-US" altLang="en-US" sz="1800" dirty="0">
                <a:latin typeface="Times New Roman" panose="02020603050405020304" pitchFamily="18" charset="0"/>
              </a:rPr>
              <a:t>Pathological process - </a:t>
            </a:r>
            <a:r>
              <a:rPr lang="en-US" altLang="en-US" sz="1800" dirty="0">
                <a:solidFill>
                  <a:schemeClr val="tx2"/>
                </a:solidFill>
                <a:latin typeface="Times New Roman" panose="02020603050405020304" pitchFamily="18" charset="0"/>
              </a:rPr>
              <a:t>acute inflammation</a:t>
            </a:r>
            <a:endParaRPr lang="en-US" altLang="en-US" sz="1800" dirty="0">
              <a:latin typeface="Times New Roman" panose="02020603050405020304" pitchFamily="18" charset="0"/>
            </a:endParaRPr>
          </a:p>
          <a:p>
            <a:pPr lvl="1" eaLnBrk="1" hangingPunct="1"/>
            <a:r>
              <a:rPr lang="en-US" altLang="en-US" sz="1800" i="1" dirty="0">
                <a:latin typeface="Times New Roman" panose="02020603050405020304" pitchFamily="18" charset="0"/>
              </a:rPr>
              <a:t>produces</a:t>
            </a:r>
            <a:endParaRPr lang="en-US" altLang="en-US" sz="1800" dirty="0">
              <a:latin typeface="Times New Roman" panose="02020603050405020304" pitchFamily="18" charset="0"/>
            </a:endParaRPr>
          </a:p>
          <a:p>
            <a:pPr eaLnBrk="1" hangingPunct="1"/>
            <a:r>
              <a:rPr lang="en-US" altLang="en-US" sz="1800" dirty="0">
                <a:latin typeface="Times New Roman" panose="02020603050405020304" pitchFamily="18" charset="0"/>
              </a:rPr>
              <a:t>Abnormal bodily features</a:t>
            </a:r>
          </a:p>
          <a:p>
            <a:pPr lvl="1" eaLnBrk="1" hangingPunct="1"/>
            <a:r>
              <a:rPr lang="en-US" altLang="en-US" sz="1800" i="1" dirty="0" err="1">
                <a:latin typeface="Times New Roman" panose="02020603050405020304" pitchFamily="18" charset="0"/>
              </a:rPr>
              <a:t>recognized_as</a:t>
            </a:r>
            <a:endParaRPr lang="en-US" altLang="en-US" sz="1800" dirty="0">
              <a:latin typeface="Times New Roman" panose="02020603050405020304" pitchFamily="18" charset="0"/>
            </a:endParaRPr>
          </a:p>
          <a:p>
            <a:pPr eaLnBrk="1" hangingPunct="1"/>
            <a:r>
              <a:rPr lang="en-US" altLang="en-US" sz="1800" dirty="0">
                <a:latin typeface="Times New Roman" panose="02020603050405020304" pitchFamily="18" charset="0"/>
              </a:rPr>
              <a:t>Symptoms - </a:t>
            </a:r>
            <a:r>
              <a:rPr lang="en-US" altLang="en-US" sz="1800" dirty="0">
                <a:solidFill>
                  <a:schemeClr val="tx2"/>
                </a:solidFill>
                <a:latin typeface="Times New Roman" panose="02020603050405020304" pitchFamily="18" charset="0"/>
              </a:rPr>
              <a:t>weakness, dizziness</a:t>
            </a:r>
            <a:endParaRPr lang="en-US" altLang="en-US" sz="1800" dirty="0">
              <a:latin typeface="Times New Roman" panose="02020603050405020304" pitchFamily="18" charset="0"/>
            </a:endParaRPr>
          </a:p>
          <a:p>
            <a:pPr eaLnBrk="1" hangingPunct="1"/>
            <a:r>
              <a:rPr lang="en-US" altLang="en-US" sz="1800" dirty="0">
                <a:latin typeface="Times New Roman" panose="02020603050405020304" pitchFamily="18" charset="0"/>
              </a:rPr>
              <a:t>Signs - </a:t>
            </a:r>
            <a:r>
              <a:rPr lang="en-US" altLang="en-US" sz="1800" dirty="0">
                <a:solidFill>
                  <a:schemeClr val="tx2"/>
                </a:solidFill>
                <a:latin typeface="Times New Roman" panose="02020603050405020304" pitchFamily="18" charset="0"/>
              </a:rPr>
              <a:t>fever</a:t>
            </a:r>
            <a:endParaRPr lang="en-US" altLang="en-US" sz="1800" dirty="0">
              <a:latin typeface="Times New Roman" panose="02020603050405020304" pitchFamily="18" charset="0"/>
            </a:endParaRPr>
          </a:p>
        </p:txBody>
      </p:sp>
      <p:sp>
        <p:nvSpPr>
          <p:cNvPr id="132100" name="Rectangle 4"/>
          <p:cNvSpPr>
            <a:spLocks noChangeArrowheads="1"/>
          </p:cNvSpPr>
          <p:nvPr/>
        </p:nvSpPr>
        <p:spPr bwMode="auto">
          <a:xfrm>
            <a:off x="6134100" y="1296988"/>
            <a:ext cx="45339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692150" indent="-34766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Clr>
                <a:srgbClr val="1F497D"/>
              </a:buClr>
              <a:buSzPct val="70000"/>
              <a:buFont typeface="Wingdings" panose="05000000000000000000" pitchFamily="2" charset="2"/>
              <a:buChar char="l"/>
            </a:pPr>
            <a:r>
              <a:rPr lang="en-US" altLang="en-US" sz="1800">
                <a:solidFill>
                  <a:srgbClr val="000000"/>
                </a:solidFill>
                <a:latin typeface="Times New Roman" panose="02020603050405020304" pitchFamily="18" charset="0"/>
              </a:rPr>
              <a:t>Symptoms &amp; Signs</a:t>
            </a:r>
          </a:p>
          <a:p>
            <a:pPr lvl="1" eaLnBrk="1" hangingPunct="1">
              <a:lnSpc>
                <a:spcPct val="90000"/>
              </a:lnSpc>
              <a:buClr>
                <a:srgbClr val="C0504D"/>
              </a:buClr>
              <a:buSzPct val="70000"/>
              <a:buFont typeface="Wingdings" panose="05000000000000000000" pitchFamily="2" charset="2"/>
              <a:buChar char="l"/>
            </a:pPr>
            <a:r>
              <a:rPr lang="en-US" altLang="en-US" sz="1800" i="1">
                <a:solidFill>
                  <a:srgbClr val="000000"/>
                </a:solidFill>
                <a:latin typeface="Times New Roman" panose="02020603050405020304" pitchFamily="18" charset="0"/>
              </a:rPr>
              <a:t>used_in</a:t>
            </a:r>
            <a:endParaRPr lang="en-US" altLang="en-US" sz="1800">
              <a:solidFill>
                <a:srgbClr val="000000"/>
              </a:solidFill>
              <a:latin typeface="Times New Roman" panose="02020603050405020304" pitchFamily="18" charset="0"/>
            </a:endParaRPr>
          </a:p>
          <a:p>
            <a:pPr eaLnBrk="1" hangingPunct="1">
              <a:lnSpc>
                <a:spcPct val="90000"/>
              </a:lnSpc>
              <a:buClr>
                <a:srgbClr val="1F497D"/>
              </a:buClr>
              <a:buSzPct val="70000"/>
              <a:buFont typeface="Wingdings" panose="05000000000000000000" pitchFamily="2" charset="2"/>
              <a:buChar char="l"/>
            </a:pPr>
            <a:r>
              <a:rPr lang="en-US" altLang="en-US" sz="1800">
                <a:solidFill>
                  <a:srgbClr val="000000"/>
                </a:solidFill>
                <a:latin typeface="Times New Roman" panose="02020603050405020304" pitchFamily="18" charset="0"/>
              </a:rPr>
              <a:t>Interpretive process</a:t>
            </a:r>
          </a:p>
          <a:p>
            <a:pPr lvl="1" eaLnBrk="1" hangingPunct="1">
              <a:lnSpc>
                <a:spcPct val="90000"/>
              </a:lnSpc>
              <a:buClr>
                <a:srgbClr val="C0504D"/>
              </a:buClr>
              <a:buSzPct val="70000"/>
              <a:buFont typeface="Wingdings" panose="05000000000000000000" pitchFamily="2" charset="2"/>
              <a:buChar char="l"/>
            </a:pPr>
            <a:r>
              <a:rPr lang="en-US" altLang="en-US" sz="1800" i="1">
                <a:solidFill>
                  <a:srgbClr val="000000"/>
                </a:solidFill>
                <a:latin typeface="Times New Roman" panose="02020603050405020304" pitchFamily="18" charset="0"/>
              </a:rPr>
              <a:t>produces</a:t>
            </a:r>
            <a:endParaRPr lang="en-US" altLang="en-US" sz="1800">
              <a:solidFill>
                <a:srgbClr val="000000"/>
              </a:solidFill>
              <a:latin typeface="Times New Roman" panose="02020603050405020304" pitchFamily="18" charset="0"/>
            </a:endParaRPr>
          </a:p>
          <a:p>
            <a:pPr eaLnBrk="1" hangingPunct="1">
              <a:lnSpc>
                <a:spcPct val="90000"/>
              </a:lnSpc>
              <a:buClr>
                <a:srgbClr val="1F497D"/>
              </a:buClr>
              <a:buSzPct val="70000"/>
              <a:buFont typeface="Wingdings" panose="05000000000000000000" pitchFamily="2" charset="2"/>
              <a:buChar char="l"/>
            </a:pPr>
            <a:r>
              <a:rPr lang="en-US" altLang="en-US" sz="1800">
                <a:solidFill>
                  <a:srgbClr val="000000"/>
                </a:solidFill>
                <a:latin typeface="Times New Roman" panose="02020603050405020304" pitchFamily="18" charset="0"/>
              </a:rPr>
              <a:t>Hypothesis - </a:t>
            </a:r>
            <a:r>
              <a:rPr lang="en-US" altLang="en-US" sz="1800">
                <a:solidFill>
                  <a:srgbClr val="1F497D"/>
                </a:solidFill>
                <a:latin typeface="Times New Roman" panose="02020603050405020304" pitchFamily="18" charset="0"/>
              </a:rPr>
              <a:t>rule out influenza</a:t>
            </a:r>
            <a:endParaRPr lang="en-US" altLang="en-US" sz="1800">
              <a:solidFill>
                <a:srgbClr val="000000"/>
              </a:solidFill>
              <a:latin typeface="Times New Roman" panose="02020603050405020304" pitchFamily="18" charset="0"/>
            </a:endParaRPr>
          </a:p>
          <a:p>
            <a:pPr lvl="1" eaLnBrk="1" hangingPunct="1">
              <a:lnSpc>
                <a:spcPct val="90000"/>
              </a:lnSpc>
              <a:buClr>
                <a:srgbClr val="C0504D"/>
              </a:buClr>
              <a:buSzPct val="70000"/>
              <a:buFont typeface="Wingdings" panose="05000000000000000000" pitchFamily="2" charset="2"/>
              <a:buChar char="l"/>
            </a:pPr>
            <a:r>
              <a:rPr lang="en-US" altLang="en-US" sz="1800" i="1">
                <a:solidFill>
                  <a:srgbClr val="000000"/>
                </a:solidFill>
                <a:latin typeface="Times New Roman" panose="02020603050405020304" pitchFamily="18" charset="0"/>
              </a:rPr>
              <a:t>suggests</a:t>
            </a:r>
            <a:endParaRPr lang="en-US" altLang="en-US" sz="1800">
              <a:solidFill>
                <a:srgbClr val="000000"/>
              </a:solidFill>
              <a:latin typeface="Times New Roman" panose="02020603050405020304" pitchFamily="18" charset="0"/>
            </a:endParaRPr>
          </a:p>
          <a:p>
            <a:pPr eaLnBrk="1" hangingPunct="1">
              <a:lnSpc>
                <a:spcPct val="90000"/>
              </a:lnSpc>
              <a:buClr>
                <a:srgbClr val="1F497D"/>
              </a:buClr>
              <a:buSzPct val="70000"/>
              <a:buFont typeface="Wingdings" panose="05000000000000000000" pitchFamily="2" charset="2"/>
              <a:buChar char="l"/>
            </a:pPr>
            <a:r>
              <a:rPr lang="en-US" altLang="en-US" sz="1800">
                <a:solidFill>
                  <a:srgbClr val="000000"/>
                </a:solidFill>
                <a:latin typeface="Times New Roman" panose="02020603050405020304" pitchFamily="18" charset="0"/>
              </a:rPr>
              <a:t>Laboratory tests</a:t>
            </a:r>
          </a:p>
          <a:p>
            <a:pPr lvl="1" eaLnBrk="1" hangingPunct="1">
              <a:lnSpc>
                <a:spcPct val="90000"/>
              </a:lnSpc>
              <a:buClr>
                <a:srgbClr val="C0504D"/>
              </a:buClr>
              <a:buSzPct val="70000"/>
              <a:buFont typeface="Wingdings" panose="05000000000000000000" pitchFamily="2" charset="2"/>
              <a:buChar char="l"/>
            </a:pPr>
            <a:r>
              <a:rPr lang="en-US" altLang="en-US" sz="1800" i="1">
                <a:solidFill>
                  <a:srgbClr val="000000"/>
                </a:solidFill>
                <a:latin typeface="Times New Roman" panose="02020603050405020304" pitchFamily="18" charset="0"/>
              </a:rPr>
              <a:t>produces</a:t>
            </a:r>
            <a:endParaRPr lang="en-US" altLang="en-US" sz="1800">
              <a:solidFill>
                <a:srgbClr val="000000"/>
              </a:solidFill>
              <a:latin typeface="Times New Roman" panose="02020603050405020304" pitchFamily="18" charset="0"/>
            </a:endParaRPr>
          </a:p>
          <a:p>
            <a:pPr eaLnBrk="1" hangingPunct="1">
              <a:lnSpc>
                <a:spcPct val="90000"/>
              </a:lnSpc>
              <a:buClr>
                <a:srgbClr val="1F497D"/>
              </a:buClr>
              <a:buSzPct val="70000"/>
              <a:buFont typeface="Wingdings" panose="05000000000000000000" pitchFamily="2" charset="2"/>
              <a:buChar char="l"/>
            </a:pPr>
            <a:r>
              <a:rPr lang="en-US" altLang="en-US" sz="1800">
                <a:solidFill>
                  <a:srgbClr val="000000"/>
                </a:solidFill>
                <a:latin typeface="Times New Roman" panose="02020603050405020304" pitchFamily="18" charset="0"/>
              </a:rPr>
              <a:t>Test results - </a:t>
            </a:r>
            <a:r>
              <a:rPr lang="en-US" altLang="en-US" sz="1800">
                <a:solidFill>
                  <a:srgbClr val="1F497D"/>
                </a:solidFill>
                <a:latin typeface="Times New Roman" panose="02020603050405020304" pitchFamily="18" charset="0"/>
              </a:rPr>
              <a:t>elevated serum antibody titers</a:t>
            </a:r>
            <a:endParaRPr lang="en-US" altLang="en-US" sz="1800">
              <a:solidFill>
                <a:srgbClr val="000000"/>
              </a:solidFill>
              <a:latin typeface="Times New Roman" panose="02020603050405020304" pitchFamily="18" charset="0"/>
            </a:endParaRPr>
          </a:p>
          <a:p>
            <a:pPr lvl="1" eaLnBrk="1" hangingPunct="1">
              <a:lnSpc>
                <a:spcPct val="90000"/>
              </a:lnSpc>
              <a:buClr>
                <a:srgbClr val="C0504D"/>
              </a:buClr>
              <a:buSzPct val="70000"/>
              <a:buFont typeface="Wingdings" panose="05000000000000000000" pitchFamily="2" charset="2"/>
              <a:buChar char="l"/>
            </a:pPr>
            <a:r>
              <a:rPr lang="en-US" altLang="en-US" sz="1800" i="1">
                <a:solidFill>
                  <a:srgbClr val="000000"/>
                </a:solidFill>
                <a:latin typeface="Times New Roman" panose="02020603050405020304" pitchFamily="18" charset="0"/>
              </a:rPr>
              <a:t>used_in</a:t>
            </a:r>
            <a:endParaRPr lang="en-US" altLang="en-US" sz="1800">
              <a:solidFill>
                <a:srgbClr val="000000"/>
              </a:solidFill>
              <a:latin typeface="Times New Roman" panose="02020603050405020304" pitchFamily="18" charset="0"/>
            </a:endParaRPr>
          </a:p>
          <a:p>
            <a:pPr eaLnBrk="1" hangingPunct="1">
              <a:lnSpc>
                <a:spcPct val="90000"/>
              </a:lnSpc>
              <a:buClr>
                <a:srgbClr val="1F497D"/>
              </a:buClr>
              <a:buSzPct val="70000"/>
              <a:buFont typeface="Wingdings" panose="05000000000000000000" pitchFamily="2" charset="2"/>
              <a:buChar char="l"/>
            </a:pPr>
            <a:r>
              <a:rPr lang="en-US" altLang="en-US" sz="1800">
                <a:solidFill>
                  <a:srgbClr val="000000"/>
                </a:solidFill>
                <a:latin typeface="Times New Roman" panose="02020603050405020304" pitchFamily="18" charset="0"/>
              </a:rPr>
              <a:t>Interpretive process</a:t>
            </a:r>
          </a:p>
          <a:p>
            <a:pPr lvl="1" eaLnBrk="1" hangingPunct="1">
              <a:lnSpc>
                <a:spcPct val="90000"/>
              </a:lnSpc>
              <a:buClr>
                <a:srgbClr val="C0504D"/>
              </a:buClr>
              <a:buSzPct val="70000"/>
              <a:buFont typeface="Wingdings" panose="05000000000000000000" pitchFamily="2" charset="2"/>
              <a:buChar char="l"/>
            </a:pPr>
            <a:r>
              <a:rPr lang="en-US" altLang="en-US" sz="1800" i="1">
                <a:solidFill>
                  <a:srgbClr val="000000"/>
                </a:solidFill>
                <a:latin typeface="Times New Roman" panose="02020603050405020304" pitchFamily="18" charset="0"/>
              </a:rPr>
              <a:t>produces</a:t>
            </a:r>
            <a:endParaRPr lang="en-US" altLang="en-US" sz="1800">
              <a:solidFill>
                <a:srgbClr val="000000"/>
              </a:solidFill>
              <a:latin typeface="Times New Roman" panose="02020603050405020304" pitchFamily="18" charset="0"/>
            </a:endParaRPr>
          </a:p>
          <a:p>
            <a:pPr eaLnBrk="1" hangingPunct="1">
              <a:lnSpc>
                <a:spcPct val="90000"/>
              </a:lnSpc>
              <a:buClr>
                <a:srgbClr val="1F497D"/>
              </a:buClr>
              <a:buSzPct val="70000"/>
              <a:buFont typeface="Wingdings" panose="05000000000000000000" pitchFamily="2" charset="2"/>
              <a:buChar char="l"/>
            </a:pPr>
            <a:r>
              <a:rPr lang="en-US" altLang="en-US" sz="1800">
                <a:solidFill>
                  <a:srgbClr val="000000"/>
                </a:solidFill>
                <a:latin typeface="Times New Roman" panose="02020603050405020304" pitchFamily="18" charset="0"/>
              </a:rPr>
              <a:t>Result - </a:t>
            </a:r>
            <a:r>
              <a:rPr lang="en-US" altLang="en-US" sz="1800">
                <a:solidFill>
                  <a:srgbClr val="1F497D"/>
                </a:solidFill>
                <a:latin typeface="Times New Roman" panose="02020603050405020304" pitchFamily="18" charset="0"/>
              </a:rPr>
              <a:t>diagnosis that patient X has a disorder that bears the disease flu</a:t>
            </a:r>
            <a:endParaRPr lang="en-US" altLang="en-US" sz="1800">
              <a:solidFill>
                <a:srgbClr val="000000"/>
              </a:solidFill>
              <a:latin typeface="Times New Roman" panose="02020603050405020304" pitchFamily="18" charset="0"/>
            </a:endParaRPr>
          </a:p>
        </p:txBody>
      </p:sp>
      <p:grpSp>
        <p:nvGrpSpPr>
          <p:cNvPr id="2" name="Group 7"/>
          <p:cNvGrpSpPr>
            <a:grpSpLocks/>
          </p:cNvGrpSpPr>
          <p:nvPr/>
        </p:nvGrpSpPr>
        <p:grpSpPr bwMode="auto">
          <a:xfrm>
            <a:off x="5016500" y="3771901"/>
            <a:ext cx="5511800" cy="3025775"/>
            <a:chOff x="2200" y="2376"/>
            <a:chExt cx="3472" cy="1906"/>
          </a:xfrm>
        </p:grpSpPr>
        <p:sp>
          <p:nvSpPr>
            <p:cNvPr id="132102" name="Rectangle 5"/>
            <p:cNvSpPr>
              <a:spLocks noChangeArrowheads="1"/>
            </p:cNvSpPr>
            <p:nvPr/>
          </p:nvSpPr>
          <p:spPr bwMode="auto">
            <a:xfrm>
              <a:off x="2946" y="3514"/>
              <a:ext cx="2726" cy="768"/>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1F497D"/>
                  </a:solidFill>
                  <a:latin typeface="Times New Roman" panose="02020603050405020304" pitchFamily="18" charset="0"/>
                </a:rPr>
                <a:t>But the disorder also induces normal physiological processes (immune response) that can results in the elimination of the disorder (transient disease course).</a:t>
              </a:r>
            </a:p>
          </p:txBody>
        </p:sp>
        <p:sp>
          <p:nvSpPr>
            <p:cNvPr id="132103" name="Line 6"/>
            <p:cNvSpPr>
              <a:spLocks noChangeShapeType="1"/>
            </p:cNvSpPr>
            <p:nvPr/>
          </p:nvSpPr>
          <p:spPr bwMode="auto">
            <a:xfrm>
              <a:off x="2200" y="2376"/>
              <a:ext cx="656" cy="1232"/>
            </a:xfrm>
            <a:prstGeom prst="line">
              <a:avLst/>
            </a:prstGeom>
            <a:noFill/>
            <a:ln w="38100">
              <a:solidFill>
                <a:schemeClr val="tx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985534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Grief</a:t>
            </a:r>
            <a:endParaRPr lang="en-US" dirty="0"/>
          </a:p>
        </p:txBody>
      </p:sp>
      <p:sp>
        <p:nvSpPr>
          <p:cNvPr id="3" name="Content Placeholder 2"/>
          <p:cNvSpPr>
            <a:spLocks noGrp="1"/>
          </p:cNvSpPr>
          <p:nvPr>
            <p:ph idx="1"/>
          </p:nvPr>
        </p:nvSpPr>
        <p:spPr/>
        <p:txBody>
          <a:bodyPr/>
          <a:lstStyle/>
          <a:p>
            <a:r>
              <a:rPr lang="en-US" dirty="0" smtClean="0">
                <a:hlinkClick r:id="rId2" tooltip="Grief"/>
              </a:rPr>
              <a:t>Medical </a:t>
            </a:r>
            <a:r>
              <a:rPr lang="en-US" dirty="0">
                <a:hlinkClick r:id="rId2" tooltip="Grief"/>
              </a:rPr>
              <a:t>Subject Headings (MESH</a:t>
            </a:r>
            <a:r>
              <a:rPr lang="en-US" dirty="0" smtClean="0">
                <a:hlinkClick r:id="rId2" tooltip="Grief"/>
              </a:rPr>
              <a:t>)</a:t>
            </a:r>
            <a:r>
              <a:rPr lang="en-US" dirty="0" smtClean="0"/>
              <a:t> http</a:t>
            </a:r>
            <a:r>
              <a:rPr lang="en-US" dirty="0"/>
              <a:t>://purl.bioontology.org/ontology/MESH/D006117</a:t>
            </a:r>
          </a:p>
          <a:p>
            <a:pPr marL="0" indent="0">
              <a:buNone/>
            </a:pPr>
            <a:endParaRPr lang="en-US" dirty="0" smtClean="0"/>
          </a:p>
          <a:p>
            <a:pPr marL="0" indent="0">
              <a:buNone/>
            </a:pPr>
            <a:r>
              <a:rPr lang="en-US" dirty="0" smtClean="0"/>
              <a:t>Grief =def.</a:t>
            </a:r>
            <a:endParaRPr lang="en-US" dirty="0"/>
          </a:p>
          <a:p>
            <a:pPr marL="0" indent="0">
              <a:buNone/>
            </a:pPr>
            <a:r>
              <a:rPr lang="en-US" dirty="0" smtClean="0"/>
              <a:t>Normal</a:t>
            </a:r>
            <a:r>
              <a:rPr lang="en-US" dirty="0"/>
              <a:t>, appropriate sorrowful response to an immediate cause. It is self-limiting and gradually subsides within a reasonable time.</a:t>
            </a:r>
          </a:p>
          <a:p>
            <a:endParaRPr lang="en-US" dirty="0"/>
          </a:p>
        </p:txBody>
      </p:sp>
    </p:spTree>
    <p:extLst>
      <p:ext uri="{BB962C8B-B14F-4D97-AF65-F5344CB8AC3E}">
        <p14:creationId xmlns:p14="http://schemas.microsoft.com/office/powerpoint/2010/main" val="2273584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427" t="11642" r="14964" b="6812"/>
          <a:stretch/>
        </p:blipFill>
        <p:spPr>
          <a:xfrm>
            <a:off x="0" y="1"/>
            <a:ext cx="12344400" cy="6854392"/>
          </a:xfrm>
          <a:prstGeom prst="rect">
            <a:avLst/>
          </a:prstGeom>
        </p:spPr>
      </p:pic>
    </p:spTree>
    <p:extLst>
      <p:ext uri="{BB962C8B-B14F-4D97-AF65-F5344CB8AC3E}">
        <p14:creationId xmlns:p14="http://schemas.microsoft.com/office/powerpoint/2010/main" val="9995520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13529" r="26667" b="6122"/>
          <a:stretch/>
        </p:blipFill>
        <p:spPr>
          <a:xfrm>
            <a:off x="0" y="0"/>
            <a:ext cx="12192000" cy="7514053"/>
          </a:xfrm>
          <a:prstGeom prst="rect">
            <a:avLst/>
          </a:prstGeom>
        </p:spPr>
      </p:pic>
    </p:spTree>
    <p:extLst>
      <p:ext uri="{BB962C8B-B14F-4D97-AF65-F5344CB8AC3E}">
        <p14:creationId xmlns:p14="http://schemas.microsoft.com/office/powerpoint/2010/main" val="37985402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IHTSDO</a:t>
            </a:r>
            <a:endParaRPr lang="en-US" dirty="0"/>
          </a:p>
        </p:txBody>
      </p:sp>
      <p:sp>
        <p:nvSpPr>
          <p:cNvPr id="3" name="Content Placeholder 2"/>
          <p:cNvSpPr>
            <a:spLocks noGrp="1"/>
          </p:cNvSpPr>
          <p:nvPr>
            <p:ph idx="1"/>
          </p:nvPr>
        </p:nvSpPr>
        <p:spPr/>
        <p:txBody>
          <a:bodyPr/>
          <a:lstStyle/>
          <a:p>
            <a:pPr marL="0" indent="0">
              <a:buNone/>
            </a:pPr>
            <a:r>
              <a:rPr lang="en-US" sz="4000" dirty="0" smtClean="0"/>
              <a:t>International Health Terminology Standards Development Organization</a:t>
            </a:r>
          </a:p>
          <a:p>
            <a:pPr marL="0" indent="0">
              <a:buNone/>
            </a:pPr>
            <a:endParaRPr lang="en-US" dirty="0"/>
          </a:p>
          <a:p>
            <a:pPr marL="0" indent="0">
              <a:buNone/>
            </a:pPr>
            <a:r>
              <a:rPr lang="en-US" sz="4400" dirty="0">
                <a:latin typeface="+mj-lt"/>
                <a:ea typeface="+mj-ea"/>
                <a:cs typeface="+mj-cs"/>
              </a:rPr>
              <a:t>SNOMED-CT</a:t>
            </a:r>
          </a:p>
          <a:p>
            <a:pPr marL="0" indent="0">
              <a:buNone/>
            </a:pPr>
            <a:endParaRPr lang="en-US" dirty="0"/>
          </a:p>
          <a:p>
            <a:pPr marL="0" indent="0">
              <a:buNone/>
            </a:pPr>
            <a:r>
              <a:rPr lang="en-US" sz="4400" dirty="0" smtClean="0"/>
              <a:t>Systematized Nomenclature of Medicine – Clinical Terms</a:t>
            </a:r>
          </a:p>
        </p:txBody>
      </p:sp>
    </p:spTree>
    <p:extLst>
      <p:ext uri="{BB962C8B-B14F-4D97-AF65-F5344CB8AC3E}">
        <p14:creationId xmlns:p14="http://schemas.microsoft.com/office/powerpoint/2010/main" val="41064531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SNOMED-CT “Grief Finding”</a:t>
            </a:r>
            <a:endParaRPr lang="en-US" dirty="0"/>
          </a:p>
        </p:txBody>
      </p:sp>
      <p:pic>
        <p:nvPicPr>
          <p:cNvPr id="4" name="Content Placeholder 3"/>
          <p:cNvPicPr>
            <a:picLocks noGrp="1" noChangeAspect="1"/>
          </p:cNvPicPr>
          <p:nvPr>
            <p:ph idx="1"/>
          </p:nvPr>
        </p:nvPicPr>
        <p:blipFill rotWithShape="1">
          <a:blip r:embed="rId2"/>
          <a:srcRect l="55099" t="61879" r="10830" b="8865"/>
          <a:stretch/>
        </p:blipFill>
        <p:spPr>
          <a:xfrm>
            <a:off x="1458722" y="1864659"/>
            <a:ext cx="9274555" cy="4479547"/>
          </a:xfrm>
          <a:prstGeom prst="rect">
            <a:avLst/>
          </a:prstGeom>
        </p:spPr>
      </p:pic>
    </p:spTree>
    <p:extLst>
      <p:ext uri="{BB962C8B-B14F-4D97-AF65-F5344CB8AC3E}">
        <p14:creationId xmlns:p14="http://schemas.microsoft.com/office/powerpoint/2010/main" val="17657686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8235" t="33747" r="64020" b="42723"/>
          <a:stretch/>
        </p:blipFill>
        <p:spPr>
          <a:xfrm>
            <a:off x="1039906" y="0"/>
            <a:ext cx="9681882" cy="7221293"/>
          </a:xfrm>
          <a:prstGeom prst="rect">
            <a:avLst/>
          </a:prstGeom>
        </p:spPr>
      </p:pic>
    </p:spTree>
    <p:extLst>
      <p:ext uri="{BB962C8B-B14F-4D97-AF65-F5344CB8AC3E}">
        <p14:creationId xmlns:p14="http://schemas.microsoft.com/office/powerpoint/2010/main" val="592439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20980" t="51337" r="66765" b="7341"/>
          <a:stretch/>
        </p:blipFill>
        <p:spPr>
          <a:xfrm>
            <a:off x="-10410" y="-98925"/>
            <a:ext cx="3668010" cy="6956925"/>
          </a:xfrm>
          <a:prstGeom prst="rect">
            <a:avLst/>
          </a:prstGeom>
        </p:spPr>
      </p:pic>
      <p:pic>
        <p:nvPicPr>
          <p:cNvPr id="5" name="Picture 4"/>
          <p:cNvPicPr>
            <a:picLocks noChangeAspect="1"/>
          </p:cNvPicPr>
          <p:nvPr/>
        </p:nvPicPr>
        <p:blipFill rotWithShape="1">
          <a:blip r:embed="rId3"/>
          <a:srcRect l="23823" t="26408" r="60490" b="24081"/>
          <a:stretch/>
        </p:blipFill>
        <p:spPr>
          <a:xfrm>
            <a:off x="3797767" y="-17930"/>
            <a:ext cx="3922189" cy="6963524"/>
          </a:xfrm>
          <a:prstGeom prst="rect">
            <a:avLst/>
          </a:prstGeom>
        </p:spPr>
      </p:pic>
      <p:pic>
        <p:nvPicPr>
          <p:cNvPr id="6" name="Picture 5"/>
          <p:cNvPicPr>
            <a:picLocks noChangeAspect="1"/>
          </p:cNvPicPr>
          <p:nvPr/>
        </p:nvPicPr>
        <p:blipFill rotWithShape="1">
          <a:blip r:embed="rId4"/>
          <a:srcRect l="23922" t="21896" r="59411" b="23377"/>
          <a:stretch/>
        </p:blipFill>
        <p:spPr>
          <a:xfrm>
            <a:off x="8324718" y="-72901"/>
            <a:ext cx="3848997" cy="7109325"/>
          </a:xfrm>
          <a:prstGeom prst="rect">
            <a:avLst/>
          </a:prstGeom>
        </p:spPr>
      </p:pic>
    </p:spTree>
    <p:extLst>
      <p:ext uri="{BB962C8B-B14F-4D97-AF65-F5344CB8AC3E}">
        <p14:creationId xmlns:p14="http://schemas.microsoft.com/office/powerpoint/2010/main" val="2452258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6B48B11-91EC-4DDC-A62F-8ED87606BFDE}" type="slidenum">
              <a:rPr lang="en-US" smtClean="0">
                <a:solidFill>
                  <a:srgbClr val="000000"/>
                </a:solidFill>
              </a:rPr>
              <a:pPr>
                <a:defRPr/>
              </a:pPr>
              <a:t>9</a:t>
            </a:fld>
            <a:endParaRPr lang="en-US">
              <a:solidFill>
                <a:srgbClr val="000000"/>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43" t="15734" r="24633" b="4741"/>
          <a:stretch/>
        </p:blipFill>
        <p:spPr bwMode="auto">
          <a:xfrm>
            <a:off x="767397" y="0"/>
            <a:ext cx="1055648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63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664</TotalTime>
  <Words>3801</Words>
  <Application>Microsoft Office PowerPoint</Application>
  <PresentationFormat>Widescreen</PresentationFormat>
  <Paragraphs>856</Paragraphs>
  <Slides>89</Slides>
  <Notes>38</Notes>
  <HiddenSlides>0</HiddenSlides>
  <MMClips>0</MMClips>
  <ScaleCrop>false</ScaleCrop>
  <HeadingPairs>
    <vt:vector size="6" baseType="variant">
      <vt:variant>
        <vt:lpstr>Fonts Used</vt:lpstr>
      </vt:variant>
      <vt:variant>
        <vt:i4>15</vt:i4>
      </vt:variant>
      <vt:variant>
        <vt:lpstr>Theme</vt:lpstr>
      </vt:variant>
      <vt:variant>
        <vt:i4>20</vt:i4>
      </vt:variant>
      <vt:variant>
        <vt:lpstr>Slide Titles</vt:lpstr>
      </vt:variant>
      <vt:variant>
        <vt:i4>89</vt:i4>
      </vt:variant>
    </vt:vector>
  </HeadingPairs>
  <TitlesOfParts>
    <vt:vector size="124" baseType="lpstr">
      <vt:lpstr>Arial</vt:lpstr>
      <vt:lpstr>Arial</vt:lpstr>
      <vt:lpstr>Arial Rounded MT Bold</vt:lpstr>
      <vt:lpstr>Calibri</vt:lpstr>
      <vt:lpstr>Calibri Light</vt:lpstr>
      <vt:lpstr>Lucida Sans Unicode</vt:lpstr>
      <vt:lpstr>MS Mincho</vt:lpstr>
      <vt:lpstr>Palatino Linotype</vt:lpstr>
      <vt:lpstr>Symbol</vt:lpstr>
      <vt:lpstr>Times</vt:lpstr>
      <vt:lpstr>Times New Roman</vt:lpstr>
      <vt:lpstr>TimesNewRoman</vt:lpstr>
      <vt:lpstr>TimesNewRoman,Italic</vt:lpstr>
      <vt:lpstr>Times-Roman</vt:lpstr>
      <vt:lpstr>Wingdings</vt:lpstr>
      <vt:lpstr>Office Theme</vt:lpstr>
      <vt:lpstr>2_Office Theme</vt:lpstr>
      <vt:lpstr>5_Office Theme</vt:lpstr>
      <vt:lpstr>8_Default Design</vt:lpstr>
      <vt:lpstr>9_Office Theme</vt:lpstr>
      <vt:lpstr>2_Default Design</vt:lpstr>
      <vt:lpstr>7_Default Design</vt:lpstr>
      <vt:lpstr>1_Default Design</vt:lpstr>
      <vt:lpstr>Standarddesign</vt:lpstr>
      <vt:lpstr>18_Default Design</vt:lpstr>
      <vt:lpstr>4_Office Theme</vt:lpstr>
      <vt:lpstr>19_Default Design</vt:lpstr>
      <vt:lpstr>3_Default Design</vt:lpstr>
      <vt:lpstr>6_Office Theme</vt:lpstr>
      <vt:lpstr>1_Office Theme</vt:lpstr>
      <vt:lpstr>3_Office Theme</vt:lpstr>
      <vt:lpstr>4_Default Design</vt:lpstr>
      <vt:lpstr>20_Default Design</vt:lpstr>
      <vt:lpstr>8_Office Theme</vt:lpstr>
      <vt:lpstr>5_Default Design</vt:lpstr>
      <vt:lpstr>The Emotion Ontology</vt:lpstr>
      <vt:lpstr>PowerPoint Presentation</vt:lpstr>
      <vt:lpstr>Old biology data (pre-Feb. 2001)</vt:lpstr>
      <vt:lpstr>PowerPoint Presentation</vt:lpstr>
      <vt:lpstr>How to do biology across the genome?</vt:lpstr>
      <vt:lpstr>how to link the kinds of phenomena represented here</vt:lpstr>
      <vt:lpstr>or here</vt:lpstr>
      <vt:lpstr>PowerPoint Presentation</vt:lpstr>
      <vt:lpstr>PowerPoint Presentation</vt:lpstr>
      <vt:lpstr>GO provides species neutral terms for tagging biological data</vt:lpstr>
      <vt:lpstr>Embryontology</vt:lpstr>
      <vt:lpstr>PowerPoint Presentation</vt:lpstr>
      <vt:lpstr>~30% of all papers in the journals Genome Biology and BMC Bioinformatics mention GO</vt:lpstr>
      <vt:lpstr>GO divided into three hierarchies</vt:lpstr>
      <vt:lpstr>PowerPoint Presentation</vt:lpstr>
      <vt:lpstr>PowerPoint Presentation</vt:lpstr>
      <vt:lpstr>Open Biomedical Ontologies Foundry</vt:lpstr>
      <vt:lpstr>PowerPoint Presentation</vt:lpstr>
      <vt:lpstr>examples of BFO/OBO Foundry approach extended into other domains</vt:lpstr>
      <vt:lpstr>PowerPoint Presentation</vt:lpstr>
      <vt:lpstr>Examples of BFO/OBO Foundry approach extended into yet further domains</vt:lpstr>
      <vt:lpstr>PowerPoint Presentation</vt:lpstr>
      <vt:lpstr>Fundamental Dichotomy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e·mo·tion</vt:lpstr>
      <vt:lpstr>PowerPoint Presentation</vt:lpstr>
      <vt:lpstr> Ongoing work using the Emotion Ontology  Emotional responses in model organisms (mouse, zebrafish …)</vt:lpstr>
      <vt:lpstr>PowerPoint Presentation</vt:lpstr>
      <vt:lpstr>c</vt:lpstr>
      <vt:lpstr>Cognitive Neuroscience of Emotions</vt:lpstr>
      <vt:lpstr>PowerPoint Presentation</vt:lpstr>
      <vt:lpstr>Studies of the biochemical basis of emotion</vt:lpstr>
      <vt:lpstr>PowerPoint Presentation</vt:lpstr>
      <vt:lpstr>PowerPoint Presentation</vt:lpstr>
      <vt:lpstr>Emotion Ontology (top level)</vt:lpstr>
      <vt:lpstr>Emotion Ontology extends BFO and MFO</vt:lpstr>
      <vt:lpstr>Foundational Types of the Emotion Ontology</vt:lpstr>
      <vt:lpstr>Emotional personality trait</vt:lpstr>
      <vt:lpstr>Emotion processes</vt:lpstr>
      <vt:lpstr>PowerPoint Presentation</vt:lpstr>
      <vt:lpstr>Dispositions</vt:lpstr>
      <vt:lpstr>Valence: classification of positive/negative emotions</vt:lpstr>
      <vt:lpstr>Types of emotion</vt:lpstr>
      <vt:lpstr>http://bioportal.bioontology.org/ontologies/1666</vt:lpstr>
      <vt:lpstr>Types of emotion</vt:lpstr>
      <vt:lpstr>Types of appraisal</vt:lpstr>
      <vt:lpstr>Types of appraisal</vt:lpstr>
      <vt:lpstr>Types of feeling</vt:lpstr>
      <vt:lpstr>Types of physiological response to emotion</vt:lpstr>
      <vt:lpstr>PowerPoint Presentation</vt:lpstr>
      <vt:lpstr>Strategy for building biomedical ontologies</vt:lpstr>
      <vt:lpstr>Foundational Model of Anatomy</vt:lpstr>
      <vt:lpstr>PowerPoint Presentation</vt:lpstr>
      <vt:lpstr>PowerPoint Presentation</vt:lpstr>
      <vt:lpstr>Biological Function</vt:lpstr>
      <vt:lpstr>PowerPoint Presentation</vt:lpstr>
      <vt:lpstr>Functional genes vs. oncogenes</vt:lpstr>
      <vt:lpstr>Back to emotions</vt:lpstr>
      <vt:lpstr>Canonical emotions</vt:lpstr>
      <vt:lpstr>Canonical fear</vt:lpstr>
      <vt:lpstr>Canonical and non-canonical fear</vt:lpstr>
      <vt:lpstr>Disorders of affect</vt:lpstr>
      <vt:lpstr>PAIN (IASP)</vt:lpstr>
      <vt:lpstr>PowerPoint Presentation</vt:lpstr>
      <vt:lpstr>Canonical pain &amp; variants</vt:lpstr>
      <vt:lpstr>Pain-related phenomena without pain</vt:lpstr>
      <vt:lpstr>Pain Ontology (PN) branch of MFO-EM</vt:lpstr>
      <vt:lpstr>PowerPoint Presentation</vt:lpstr>
      <vt:lpstr>Canonical pain</vt:lpstr>
      <vt:lpstr>Making philosophy of medicine scientific</vt:lpstr>
      <vt:lpstr>Advantages of the ontological method</vt:lpstr>
      <vt:lpstr>PowerPoint Presentation</vt:lpstr>
      <vt:lpstr>PowerPoint Presentation</vt:lpstr>
      <vt:lpstr>Grief</vt:lpstr>
      <vt:lpstr>Big Picture</vt:lpstr>
      <vt:lpstr>Influenza - infectious</vt:lpstr>
      <vt:lpstr>Grief</vt:lpstr>
      <vt:lpstr>PowerPoint Presentation</vt:lpstr>
      <vt:lpstr>PowerPoint Presentation</vt:lpstr>
      <vt:lpstr>IHTSDO</vt:lpstr>
      <vt:lpstr>SNOMED-CT “Grief Finding”</vt:lpstr>
      <vt:lpstr>PowerPoint Presentation</vt:lpstr>
      <vt:lpstr>PowerPoint Presentation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Emotion Ontology</dc:title>
  <dc:creator>phismith@buffalo.edu</dc:creator>
  <cp:lastModifiedBy>Barry Smith</cp:lastModifiedBy>
  <cp:revision>76</cp:revision>
  <dcterms:created xsi:type="dcterms:W3CDTF">2015-07-25T15:42:02Z</dcterms:created>
  <dcterms:modified xsi:type="dcterms:W3CDTF">2017-04-08T21:01:50Z</dcterms:modified>
</cp:coreProperties>
</file>