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88" r:id="rId4"/>
    <p:sldMasterId id="2147483712" r:id="rId5"/>
    <p:sldMasterId id="2147483739" r:id="rId6"/>
    <p:sldMasterId id="2147483813" r:id="rId7"/>
  </p:sldMasterIdLst>
  <p:notesMasterIdLst>
    <p:notesMasterId r:id="rId119"/>
  </p:notesMasterIdLst>
  <p:sldIdLst>
    <p:sldId id="464"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notesMaster" Target="notesMasters/notesMaster1.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EF7-8859-4540-BD18-143D69BEADAF}" type="datetimeFigureOut">
              <a:rPr lang="en-US" smtClean="0"/>
              <a:t>3/2/2016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6D7BD-B292-4E21-9F39-89C12504BBAE}" type="slidenum">
              <a:rPr lang="en-US" smtClean="0"/>
              <a:t>‹#›</a:t>
            </a:fld>
            <a:endParaRPr lang="en-US"/>
          </a:p>
        </p:txBody>
      </p:sp>
    </p:spTree>
    <p:extLst>
      <p:ext uri="{BB962C8B-B14F-4D97-AF65-F5344CB8AC3E}">
        <p14:creationId xmlns:p14="http://schemas.microsoft.com/office/powerpoint/2010/main" val="146131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otcot.org/page/734/"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ciencedirect.com/science/article/pii/S0019103505000072"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otcot.org/page/734/"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123rf.com/photo_9665076_diabetes-patient-measuring-glucose-level-blood-test-using-ultra-mini-glucometer-and-small-drop-of-bl.htm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123rf.com/photo_9665076_diabetes-patient-measuring-glucose-level-blood-test-using-ultra-mini-glucometer-and-small-drop-of-bl.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123rf.com/photo_9665076_diabetes-patient-measuring-glucose-level-blood-test-using-ultra-mini-glucometer-and-small-drop-of-bl.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Cardiac_cycle"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Cardiac_cycle"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Cardiac_cycle"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Cardiac_cycle"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tg016.k12.sd.us/inquiry_project____________cardi.htm"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hp.med.unsw.edu.au/cellbiology/index.php?title=File:Cell_adhesion_summary.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rifters.doe.gov/track-a-yoto/track-a-drifter.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log.chron.com/texaspolitics/2011/06/analysis-gop-congressional-redistricting-plan-hammers-houston-helps-republicans-in-fort-worth-east-texa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5C4E4-54C7-402F-8A25-496D5D767EB6}"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24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Image Placeholder 1"/>
          <p:cNvSpPr>
            <a:spLocks noGrp="1" noRot="1" noChangeAspect="1" noTextEdit="1"/>
          </p:cNvSpPr>
          <p:nvPr>
            <p:ph type="sldImg"/>
          </p:nvPr>
        </p:nvSpPr>
        <p:spPr>
          <a:ln/>
        </p:spPr>
      </p:sp>
      <p:sp>
        <p:nvSpPr>
          <p:cNvPr id="623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23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B0D572-80BB-4015-9638-2CFDA69A9F0E}"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4255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Slide Image Placeholder 1"/>
          <p:cNvSpPr>
            <a:spLocks noGrp="1" noRot="1" noChangeAspect="1" noTextEdit="1"/>
          </p:cNvSpPr>
          <p:nvPr>
            <p:ph type="sldImg"/>
          </p:nvPr>
        </p:nvSpPr>
        <p:spPr>
          <a:ln/>
        </p:spPr>
      </p:sp>
      <p:sp>
        <p:nvSpPr>
          <p:cNvPr id="624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24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6ECA49-A854-4272-AD94-0B2BEC98AA97}"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8039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Slide Image Placeholder 1"/>
          <p:cNvSpPr>
            <a:spLocks noGrp="1" noRot="1" noChangeAspect="1" noTextEdit="1"/>
          </p:cNvSpPr>
          <p:nvPr>
            <p:ph type="sldImg"/>
          </p:nvPr>
        </p:nvSpPr>
        <p:spPr>
          <a:ln/>
        </p:spPr>
      </p:sp>
      <p:sp>
        <p:nvSpPr>
          <p:cNvPr id="614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14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16633D-FBD9-41A5-963D-872E15DD7B51}"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2042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http://www.notcot.org/page/734/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F34EF-880B-4F12-A784-5CB9A48A18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40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u="sng" dirty="0">
                <a:hlinkClick r:id="rId3"/>
              </a:rPr>
              <a:t>http://www.sciencedirect.com/science/article/pii/S0019103505000072</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0C55B-55A5-496E-AC2A-DB325A81A6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86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http://www.notcot.org/page/734/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F34EF-880B-4F12-A784-5CB9A48A18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3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Image Placeholder 1"/>
          <p:cNvSpPr>
            <a:spLocks noGrp="1" noRot="1" noChangeAspect="1" noTextEdit="1"/>
          </p:cNvSpPr>
          <p:nvPr>
            <p:ph type="sldImg"/>
          </p:nvPr>
        </p:nvSpPr>
        <p:spPr>
          <a:ln/>
        </p:spPr>
      </p:sp>
      <p:sp>
        <p:nvSpPr>
          <p:cNvPr id="625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http://www.123rf.com/photo_9665076_diabetes-patient-measuring-glucose-level-blood-test-using-ultra-mini-glucometer-and-small-drop-of-bl.html</a:t>
            </a:r>
            <a:endParaRPr lang="en-US" dirty="0" smtClean="0">
              <a:latin typeface="Arial" pitchFamily="34" charset="0"/>
            </a:endParaRPr>
          </a:p>
        </p:txBody>
      </p:sp>
      <p:sp>
        <p:nvSpPr>
          <p:cNvPr id="625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D6C805-3292-437A-911A-F7C17C3BD611}"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58534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Slide Image Placeholder 1"/>
          <p:cNvSpPr>
            <a:spLocks noGrp="1" noRot="1" noChangeAspect="1" noTextEdit="1"/>
          </p:cNvSpPr>
          <p:nvPr>
            <p:ph type="sldImg"/>
          </p:nvPr>
        </p:nvSpPr>
        <p:spPr>
          <a:ln/>
        </p:spPr>
      </p:sp>
      <p:sp>
        <p:nvSpPr>
          <p:cNvPr id="626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http://www.123rf.com/photo_9665076_diabetes-patient-measuring-glucose-level-blood-test-using-ultra-mini-glucometer-and-small-drop-of-bl.html</a:t>
            </a:r>
            <a:endParaRPr lang="en-US" dirty="0" smtClean="0">
              <a:latin typeface="Arial" pitchFamily="34" charset="0"/>
            </a:endParaRPr>
          </a:p>
        </p:txBody>
      </p:sp>
      <p:sp>
        <p:nvSpPr>
          <p:cNvPr id="626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B594D9-E2C6-4308-8D78-303F6664EC71}"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0766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Image Placeholder 1"/>
          <p:cNvSpPr>
            <a:spLocks noGrp="1" noRot="1" noChangeAspect="1" noTextEdit="1"/>
          </p:cNvSpPr>
          <p:nvPr>
            <p:ph type="sldImg"/>
          </p:nvPr>
        </p:nvSpPr>
        <p:spPr>
          <a:ln/>
        </p:spPr>
      </p:sp>
      <p:sp>
        <p:nvSpPr>
          <p:cNvPr id="627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27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28FD75-CCCB-4307-92BA-EEE30155B039}"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0276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Slide Image Placeholder 1"/>
          <p:cNvSpPr>
            <a:spLocks noGrp="1" noRot="1" noChangeAspect="1" noTextEdit="1"/>
          </p:cNvSpPr>
          <p:nvPr>
            <p:ph type="sldImg"/>
          </p:nvPr>
        </p:nvSpPr>
        <p:spPr>
          <a:ln/>
        </p:spPr>
      </p:sp>
      <p:sp>
        <p:nvSpPr>
          <p:cNvPr id="628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http://www.123rf.com/photo_9665076_diabetes-patient-measuring-glucose-level-blood-test-using-ultra-mini-glucometer-and-small-drop-of-bl.html</a:t>
            </a:r>
            <a:endParaRPr lang="en-US" dirty="0" smtClean="0">
              <a:latin typeface="Arial" pitchFamily="34" charset="0"/>
            </a:endParaRPr>
          </a:p>
        </p:txBody>
      </p:sp>
      <p:sp>
        <p:nvSpPr>
          <p:cNvPr id="628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40D640-0154-4E84-9EEE-9D4CA1F19CD9}"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2272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Image Placeholder 1"/>
          <p:cNvSpPr>
            <a:spLocks noGrp="1" noRot="1" noChangeAspect="1" noTextEdit="1"/>
          </p:cNvSpPr>
          <p:nvPr>
            <p:ph type="sldImg"/>
          </p:nvPr>
        </p:nvSpPr>
        <p:spPr>
          <a:ln/>
        </p:spPr>
      </p:sp>
      <p:sp>
        <p:nvSpPr>
          <p:cNvPr id="619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19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F06342-DD91-4096-B7A6-EEFA91DF209F}"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5420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Image Placeholder 1"/>
          <p:cNvSpPr>
            <a:spLocks noGrp="1" noRot="1" noChangeAspect="1" noTextEdit="1"/>
          </p:cNvSpPr>
          <p:nvPr>
            <p:ph type="sldImg"/>
          </p:nvPr>
        </p:nvSpPr>
        <p:spPr>
          <a:ln/>
        </p:spPr>
      </p:sp>
      <p:sp>
        <p:nvSpPr>
          <p:cNvPr id="629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29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DC29E7-15D8-450C-8FF3-7C91D4FC56CC}"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824805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Slide Image Placeholder 1"/>
          <p:cNvSpPr>
            <a:spLocks noGrp="1" noRot="1" noChangeAspect="1" noTextEdit="1"/>
          </p:cNvSpPr>
          <p:nvPr>
            <p:ph type="sldImg"/>
          </p:nvPr>
        </p:nvSpPr>
        <p:spPr>
          <a:ln/>
        </p:spPr>
      </p:sp>
      <p:sp>
        <p:nvSpPr>
          <p:cNvPr id="630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0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5881BF-A6DB-4455-8DAA-E532DE54A941}"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4088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ln/>
        </p:spPr>
      </p:sp>
      <p:sp>
        <p:nvSpPr>
          <p:cNvPr id="631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http://www.fitnessmantra.info/fitness/wp-content/uploads/2007/09/ECG%20-%20Electro%20Cardio%20Graph.png</a:t>
            </a:r>
          </a:p>
        </p:txBody>
      </p:sp>
      <p:sp>
        <p:nvSpPr>
          <p:cNvPr id="631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AE2ADF-6310-4CBE-BDF8-BFB3B619EBE1}"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4173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ln/>
        </p:spPr>
      </p:sp>
      <p:sp>
        <p:nvSpPr>
          <p:cNvPr id="631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http://www.fitnessmantra.info/fitness/wp-content/uploads/2007/09/ECG%20-%20Electro%20Cardio%20Graph.png</a:t>
            </a:r>
          </a:p>
        </p:txBody>
      </p:sp>
      <p:sp>
        <p:nvSpPr>
          <p:cNvPr id="631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AE2ADF-6310-4CBE-BDF8-BFB3B619EBE1}"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69512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Slide Image Placeholder 1"/>
          <p:cNvSpPr>
            <a:spLocks noGrp="1" noRot="1" noChangeAspect="1" noTextEdit="1"/>
          </p:cNvSpPr>
          <p:nvPr>
            <p:ph type="sldImg"/>
          </p:nvPr>
        </p:nvSpPr>
        <p:spPr>
          <a:ln/>
        </p:spPr>
      </p:sp>
      <p:sp>
        <p:nvSpPr>
          <p:cNvPr id="632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http://en.wikipedia.org/wiki/Cardiac_cycle</a:t>
            </a:r>
            <a:endParaRPr lang="en-US" dirty="0" smtClean="0">
              <a:latin typeface="Arial" pitchFamily="34" charset="0"/>
            </a:endParaRPr>
          </a:p>
        </p:txBody>
      </p:sp>
      <p:sp>
        <p:nvSpPr>
          <p:cNvPr id="632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D59DBF-0E57-4FFD-BE34-AB2D9D333420}"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38810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Image Placeholder 1"/>
          <p:cNvSpPr>
            <a:spLocks noGrp="1" noRot="1" noChangeAspect="1" noTextEdit="1"/>
          </p:cNvSpPr>
          <p:nvPr>
            <p:ph type="sldImg"/>
          </p:nvPr>
        </p:nvSpPr>
        <p:spPr>
          <a:ln/>
        </p:spPr>
      </p:sp>
      <p:sp>
        <p:nvSpPr>
          <p:cNvPr id="633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http://en.wikipedia.org/wiki/Cardiac_cycle</a:t>
            </a:r>
            <a:endParaRPr lang="en-US" dirty="0" smtClean="0">
              <a:latin typeface="Arial" pitchFamily="34" charset="0"/>
            </a:endParaRPr>
          </a:p>
        </p:txBody>
      </p:sp>
      <p:sp>
        <p:nvSpPr>
          <p:cNvPr id="633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0BFCD1-4833-4D18-B4B0-B3F45F44E984}"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31581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Image Placeholder 1"/>
          <p:cNvSpPr>
            <a:spLocks noGrp="1" noRot="1" noChangeAspect="1" noTextEdit="1"/>
          </p:cNvSpPr>
          <p:nvPr>
            <p:ph type="sldImg"/>
          </p:nvPr>
        </p:nvSpPr>
        <p:spPr>
          <a:ln/>
        </p:spPr>
      </p:sp>
      <p:sp>
        <p:nvSpPr>
          <p:cNvPr id="633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http://en.wikipedia.org/wiki/Cardiac_cycle</a:t>
            </a:r>
            <a:endParaRPr lang="en-US" dirty="0" smtClean="0">
              <a:latin typeface="Arial" pitchFamily="34" charset="0"/>
            </a:endParaRPr>
          </a:p>
        </p:txBody>
      </p:sp>
      <p:sp>
        <p:nvSpPr>
          <p:cNvPr id="633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0BFCD1-4833-4D18-B4B0-B3F45F44E984}"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84622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Slide Image Placeholder 1"/>
          <p:cNvSpPr>
            <a:spLocks noGrp="1" noRot="1" noChangeAspect="1" noTextEdit="1"/>
          </p:cNvSpPr>
          <p:nvPr>
            <p:ph type="sldImg"/>
          </p:nvPr>
        </p:nvSpPr>
        <p:spPr>
          <a:ln/>
        </p:spPr>
      </p:sp>
      <p:sp>
        <p:nvSpPr>
          <p:cNvPr id="634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http://en.wikipedia.org/wiki/Cardiac_cycle</a:t>
            </a:r>
            <a:endParaRPr lang="en-US" dirty="0" smtClean="0">
              <a:latin typeface="Arial" pitchFamily="34" charset="0"/>
            </a:endParaRPr>
          </a:p>
        </p:txBody>
      </p:sp>
      <p:sp>
        <p:nvSpPr>
          <p:cNvPr id="634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08B79F-CC55-4D51-9588-F10121347BD8}"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67223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Slide Image Placeholder 1"/>
          <p:cNvSpPr>
            <a:spLocks noGrp="1" noRot="1" noChangeAspect="1" noTextEdit="1"/>
          </p:cNvSpPr>
          <p:nvPr>
            <p:ph type="sldImg"/>
          </p:nvPr>
        </p:nvSpPr>
        <p:spPr>
          <a:ln/>
        </p:spPr>
      </p:sp>
      <p:sp>
        <p:nvSpPr>
          <p:cNvPr id="635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http://tg016.k12.sd.us/inquiry_project____________cardi.htm</a:t>
            </a:r>
            <a:endParaRPr lang="en-US" dirty="0" smtClean="0">
              <a:latin typeface="Arial" pitchFamily="34" charset="0"/>
            </a:endParaRPr>
          </a:p>
        </p:txBody>
      </p:sp>
      <p:sp>
        <p:nvSpPr>
          <p:cNvPr id="635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875B8-34FD-4D14-9285-82C271F14C04}"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33050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Slide Image Placeholder 1"/>
          <p:cNvSpPr>
            <a:spLocks noGrp="1" noRot="1" noChangeAspect="1" noTextEdit="1"/>
          </p:cNvSpPr>
          <p:nvPr>
            <p:ph type="sldImg"/>
          </p:nvPr>
        </p:nvSpPr>
        <p:spPr>
          <a:ln/>
        </p:spPr>
      </p:sp>
      <p:sp>
        <p:nvSpPr>
          <p:cNvPr id="636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636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C86B70-9179-4E6F-B70A-7AE749BEE058}"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GB"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3080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Image Placeholder 1"/>
          <p:cNvSpPr>
            <a:spLocks noGrp="1" noRot="1" noChangeAspect="1" noTextEdit="1"/>
          </p:cNvSpPr>
          <p:nvPr>
            <p:ph type="sldImg"/>
          </p:nvPr>
        </p:nvSpPr>
        <p:spPr>
          <a:ln/>
        </p:spPr>
      </p:sp>
      <p:sp>
        <p:nvSpPr>
          <p:cNvPr id="619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19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F06342-DD91-4096-B7A6-EEFA91DF209F}"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57798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Slide Image Placeholder 1"/>
          <p:cNvSpPr>
            <a:spLocks noGrp="1" noRot="1" noChangeAspect="1" noTextEdit="1"/>
          </p:cNvSpPr>
          <p:nvPr>
            <p:ph type="sldImg"/>
          </p:nvPr>
        </p:nvSpPr>
        <p:spPr>
          <a:ln/>
        </p:spPr>
      </p:sp>
      <p:sp>
        <p:nvSpPr>
          <p:cNvPr id="637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637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5807B0-D198-49EF-B757-EA0415126D6A}"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GB"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91493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Slide Image Placeholder 1"/>
          <p:cNvSpPr>
            <a:spLocks noGrp="1" noRot="1" noChangeAspect="1" noTextEdit="1"/>
          </p:cNvSpPr>
          <p:nvPr>
            <p:ph type="sldImg"/>
          </p:nvPr>
        </p:nvSpPr>
        <p:spPr>
          <a:ln/>
        </p:spPr>
      </p:sp>
      <p:sp>
        <p:nvSpPr>
          <p:cNvPr id="638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638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FBF47B-6672-44E7-834F-39F182F32D2D}"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GB"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4887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Slide Image Placeholder 1"/>
          <p:cNvSpPr>
            <a:spLocks noGrp="1" noRot="1" noChangeAspect="1" noTextEdit="1"/>
          </p:cNvSpPr>
          <p:nvPr>
            <p:ph type="sldImg"/>
          </p:nvPr>
        </p:nvSpPr>
        <p:spPr>
          <a:ln/>
        </p:spPr>
      </p:sp>
      <p:sp>
        <p:nvSpPr>
          <p:cNvPr id="640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640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3A021C-0973-4694-A35A-09935C3DFA54}"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GB"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23069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Slide Image Placeholder 1"/>
          <p:cNvSpPr>
            <a:spLocks noGrp="1" noRot="1" noChangeAspect="1" noTextEdit="1"/>
          </p:cNvSpPr>
          <p:nvPr>
            <p:ph type="sldImg"/>
          </p:nvPr>
        </p:nvSpPr>
        <p:spPr>
          <a:ln/>
        </p:spPr>
      </p:sp>
      <p:sp>
        <p:nvSpPr>
          <p:cNvPr id="641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641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5FD49E-A73E-4759-A9A3-07DD17A97D0F}"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GB"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6231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Slide Image Placeholder 1"/>
          <p:cNvSpPr>
            <a:spLocks noGrp="1" noRot="1" noChangeAspect="1" noTextEdit="1"/>
          </p:cNvSpPr>
          <p:nvPr>
            <p:ph type="sldImg"/>
          </p:nvPr>
        </p:nvSpPr>
        <p:spPr>
          <a:ln/>
        </p:spPr>
      </p:sp>
      <p:sp>
        <p:nvSpPr>
          <p:cNvPr id="642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42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5DF6D6-2499-405F-A46B-689C1F1AB66B}"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47009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Slide Image Placeholder 1"/>
          <p:cNvSpPr>
            <a:spLocks noGrp="1" noRot="1" noChangeAspect="1" noTextEdit="1"/>
          </p:cNvSpPr>
          <p:nvPr>
            <p:ph type="sldImg"/>
          </p:nvPr>
        </p:nvSpPr>
        <p:spPr>
          <a:ln/>
        </p:spPr>
      </p:sp>
      <p:sp>
        <p:nvSpPr>
          <p:cNvPr id="643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http://www.fitnessmantra.info/fitness/wp-content/uploads/2007/09/ECG%20-%20Electro%20Cardio%20Graph.png</a:t>
            </a:r>
          </a:p>
        </p:txBody>
      </p:sp>
      <p:sp>
        <p:nvSpPr>
          <p:cNvPr id="643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7C4E7-1AA8-4869-BB82-FBB7BB581924}"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49639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Slide Image Placeholder 1"/>
          <p:cNvSpPr>
            <a:spLocks noGrp="1" noRot="1" noChangeAspect="1" noTextEdit="1"/>
          </p:cNvSpPr>
          <p:nvPr>
            <p:ph type="sldImg"/>
          </p:nvPr>
        </p:nvSpPr>
        <p:spPr>
          <a:ln/>
        </p:spPr>
      </p:sp>
      <p:sp>
        <p:nvSpPr>
          <p:cNvPr id="64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http://www.fitnessmantra.info/fitness/wp-content/uploads/2007/09/ECG%20-%20Electro%20Cardio%20Graph.png</a:t>
            </a:r>
          </a:p>
        </p:txBody>
      </p:sp>
      <p:sp>
        <p:nvSpPr>
          <p:cNvPr id="64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136AA-34EF-40A0-A1C2-E5CB9947D8C2}"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8474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Slide Image Placeholder 1"/>
          <p:cNvSpPr>
            <a:spLocks noGrp="1" noRot="1" noChangeAspect="1" noTextEdit="1"/>
          </p:cNvSpPr>
          <p:nvPr>
            <p:ph type="sldImg"/>
          </p:nvPr>
        </p:nvSpPr>
        <p:spPr>
          <a:ln/>
        </p:spPr>
      </p:sp>
      <p:sp>
        <p:nvSpPr>
          <p:cNvPr id="64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http://www.fitnessmantra.info/fitness/wp-content/uploads/2007/09/ECG%20-%20Electro%20Cardio%20Graph.png</a:t>
            </a:r>
          </a:p>
        </p:txBody>
      </p:sp>
      <p:sp>
        <p:nvSpPr>
          <p:cNvPr id="64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CBB607-258B-45DD-AF75-2523E5B206BC}"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14198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Slide Image Placeholder 1"/>
          <p:cNvSpPr>
            <a:spLocks noGrp="1" noRot="1" noChangeAspect="1" noTextEdit="1"/>
          </p:cNvSpPr>
          <p:nvPr>
            <p:ph type="sldImg"/>
          </p:nvPr>
        </p:nvSpPr>
        <p:spPr>
          <a:ln/>
        </p:spPr>
      </p:sp>
      <p:sp>
        <p:nvSpPr>
          <p:cNvPr id="620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20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C3C92E-4C3A-4DFC-96BA-4E6D67AB5D92}"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418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http://php.med.unsw.edu.au/cellbiology/index.php?title=File:Cell_adhesion_summary.png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0F34EF-880B-4F12-A784-5CB9A48A1822}"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156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http://drifters.doe.gov/track-a-yoto/track-a-drifter.html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0F34EF-880B-4F12-A784-5CB9A48A1822}"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458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Houston</a:t>
            </a:r>
            <a:r>
              <a:rPr lang="en-US" baseline="0" dirty="0" smtClean="0"/>
              <a:t> redistricting plan </a:t>
            </a:r>
            <a:r>
              <a:rPr lang="en-US" dirty="0" smtClean="0">
                <a:hlinkClick r:id="rId3"/>
              </a:rPr>
              <a:t>http://blog.chron.com/texaspolitics/2011/06/analysis-gop-congressional-redistricting-plan-hammers-houston-helps-republicans-in-fort-worth-east-texas/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0F34EF-880B-4F12-A784-5CB9A48A1822}"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8899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Image Placeholder 1"/>
          <p:cNvSpPr>
            <a:spLocks noGrp="1" noRot="1" noChangeAspect="1" noTextEdit="1"/>
          </p:cNvSpPr>
          <p:nvPr>
            <p:ph type="sldImg"/>
          </p:nvPr>
        </p:nvSpPr>
        <p:spPr>
          <a:ln/>
        </p:spPr>
      </p:sp>
      <p:sp>
        <p:nvSpPr>
          <p:cNvPr id="621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21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40060E-7ECE-40CF-817C-72B29477C3A5}"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353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Slide Image Placeholder 1"/>
          <p:cNvSpPr>
            <a:spLocks noGrp="1" noRot="1" noChangeAspect="1" noTextEdit="1"/>
          </p:cNvSpPr>
          <p:nvPr>
            <p:ph type="sldImg"/>
          </p:nvPr>
        </p:nvSpPr>
        <p:spPr>
          <a:ln/>
        </p:spPr>
      </p:sp>
      <p:sp>
        <p:nvSpPr>
          <p:cNvPr id="622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22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A28EA1-0824-4C21-AC10-93A0C99815D0}"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4675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5EE46-6E06-4D28-A4F3-2A9F63E9A7B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61974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5EE46-6E06-4D28-A4F3-2A9F63E9A7B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83721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5EE46-6E06-4D28-A4F3-2A9F63E9A7B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603547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4DBB42-4EB0-4B6D-8515-B8D6C4D5BBAD}" type="slidenum">
              <a:rPr lang="en-US"/>
              <a:pPr>
                <a:defRPr/>
              </a:pPr>
              <a:t>‹#›</a:t>
            </a:fld>
            <a:endParaRPr lang="en-US" dirty="0"/>
          </a:p>
        </p:txBody>
      </p:sp>
    </p:spTree>
    <p:extLst>
      <p:ext uri="{BB962C8B-B14F-4D97-AF65-F5344CB8AC3E}">
        <p14:creationId xmlns:p14="http://schemas.microsoft.com/office/powerpoint/2010/main" val="331233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170103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9347200" y="6400800"/>
            <a:ext cx="2844800" cy="457200"/>
          </a:xfrm>
        </p:spPr>
        <p:txBody>
          <a:bodyPr/>
          <a:lstStyle>
            <a:lvl1pPr>
              <a:defRPr sz="2400"/>
            </a:lvl1pPr>
          </a:lstStyle>
          <a:p>
            <a:pPr>
              <a:defRPr/>
            </a:pPr>
            <a:fld id="{40E9F587-DA4C-4176-A45C-ABDD7990DD99}" type="slidenum">
              <a:rPr lang="en-US"/>
              <a:pPr>
                <a:defRPr/>
              </a:pPr>
              <a:t>‹#›</a:t>
            </a:fld>
            <a:endParaRPr lang="en-US" dirty="0"/>
          </a:p>
        </p:txBody>
      </p:sp>
    </p:spTree>
    <p:extLst>
      <p:ext uri="{BB962C8B-B14F-4D97-AF65-F5344CB8AC3E}">
        <p14:creationId xmlns:p14="http://schemas.microsoft.com/office/powerpoint/2010/main" val="26959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370657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3175040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425143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46551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http://ontologist.com</a:t>
            </a:r>
            <a:endParaRPr lang="en-US"/>
          </a:p>
        </p:txBody>
      </p:sp>
      <p:sp>
        <p:nvSpPr>
          <p:cNvPr id="7" name="Slide Number Placeholder 6"/>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51236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5EE46-6E06-4D28-A4F3-2A9F63E9A7B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286201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http://ontologist.com</a:t>
            </a:r>
            <a:endParaRPr lang="en-US"/>
          </a:p>
        </p:txBody>
      </p:sp>
      <p:sp>
        <p:nvSpPr>
          <p:cNvPr id="9" name="Slide Number Placeholder 8"/>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2492517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http://ontologist.com</a:t>
            </a:r>
            <a:endParaRPr lang="en-US"/>
          </a:p>
        </p:txBody>
      </p:sp>
      <p:sp>
        <p:nvSpPr>
          <p:cNvPr id="5" name="Slide Number Placeholder 4"/>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4258193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http://ontologist.com</a:t>
            </a:r>
            <a:endParaRPr lang="en-US"/>
          </a:p>
        </p:txBody>
      </p:sp>
      <p:sp>
        <p:nvSpPr>
          <p:cNvPr id="4" name="Slide Number Placeholder 3"/>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441248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http://ontologist.com</a:t>
            </a:r>
            <a:endParaRPr lang="en-US"/>
          </a:p>
        </p:txBody>
      </p:sp>
      <p:sp>
        <p:nvSpPr>
          <p:cNvPr id="7" name="Slide Number Placeholder 6"/>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071407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http://ontologist.com</a:t>
            </a:r>
            <a:endParaRPr lang="en-US"/>
          </a:p>
        </p:txBody>
      </p:sp>
      <p:sp>
        <p:nvSpPr>
          <p:cNvPr id="7" name="Slide Number Placeholder 6"/>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98578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2189432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305039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a:prstGeom prst="rect">
            <a:avLst/>
          </a:prstGeo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dirty="0">
                <a:solidFill>
                  <a:schemeClr val="tx1"/>
                </a:solidFill>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dirty="0">
                <a:solidFill>
                  <a:schemeClr val="tx1"/>
                </a:solidFill>
                <a:latin typeface="Arial" charset="0"/>
                <a:cs typeface="Arial"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solidFill>
                  <a:schemeClr val="tx1"/>
                </a:solidFill>
                <a:latin typeface="Arial" charset="0"/>
                <a:cs typeface="Arial" charset="0"/>
              </a:defRPr>
            </a:lvl1pPr>
          </a:lstStyle>
          <a:p>
            <a:pPr>
              <a:defRPr/>
            </a:pPr>
            <a:fld id="{3453B801-2D28-43BC-B331-94251D4AC2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071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dirty="0">
                <a:solidFill>
                  <a:schemeClr val="tx1"/>
                </a:solidFill>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dirty="0">
                <a:solidFill>
                  <a:schemeClr val="tx1"/>
                </a:solidFill>
                <a:latin typeface="Arial" charset="0"/>
                <a:cs typeface="Arial"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solidFill>
                  <a:schemeClr val="tx1"/>
                </a:solidFill>
                <a:latin typeface="Arial" charset="0"/>
                <a:cs typeface="Arial" charset="0"/>
              </a:defRPr>
            </a:lvl1pPr>
          </a:lstStyle>
          <a:p>
            <a:pPr>
              <a:defRPr/>
            </a:pPr>
            <a:fld id="{C4E9E41E-CAAF-40EE-9411-2E099ED724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973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107543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55EE46-6E06-4D28-A4F3-2A9F63E9A7B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4159289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424438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7DC82-020A-4C5F-BB4C-036545C53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1153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7DC82-020A-4C5F-BB4C-036545C53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4320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2168115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257438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2684927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http://ontologist.com</a:t>
            </a: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147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914400" y="6248400"/>
            <a:ext cx="2540000" cy="457200"/>
          </a:xfrm>
          <a:prstGeom prst="rect">
            <a:avLst/>
          </a:prstGeom>
        </p:spPr>
        <p:txBody>
          <a:bodyPr/>
          <a:lstStyle>
            <a:lvl1pPr>
              <a:defRPr sz="1200">
                <a:solidFill>
                  <a:srgbClr val="000000"/>
                </a:solidFill>
                <a:latin typeface="Gill Sans" charset="0"/>
                <a:sym typeface="Gill Sans" charset="0"/>
              </a:defRPr>
            </a:lvl1pPr>
          </a:lstStyle>
          <a:p>
            <a:pPr>
              <a:defRPr/>
            </a:pPr>
            <a:fld id="{E2228D29-B65E-4742-9035-32A3E48D27B9}" type="datetime1">
              <a:rPr lang="en-US"/>
              <a:pPr>
                <a:defRPr/>
              </a:pPr>
              <a:t>3/2/2016</a:t>
            </a:fld>
            <a:endParaRPr lang="en-US"/>
          </a:p>
        </p:txBody>
      </p:sp>
      <p:sp>
        <p:nvSpPr>
          <p:cNvPr id="4" name="Footer Placeholder 3"/>
          <p:cNvSpPr>
            <a:spLocks noGrp="1" noChangeArrowheads="1"/>
          </p:cNvSpPr>
          <p:nvPr>
            <p:ph type="ftr" sz="quarter" idx="11"/>
          </p:nvPr>
        </p:nvSpPr>
        <p:spPr>
          <a:xfrm>
            <a:off x="4165600" y="6248400"/>
            <a:ext cx="3860800" cy="457200"/>
          </a:xfrm>
          <a:prstGeom prst="rect">
            <a:avLst/>
          </a:prstGeom>
        </p:spPr>
        <p:txBody>
          <a:bodyPr/>
          <a:lstStyle>
            <a:lvl1pPr>
              <a:defRPr sz="1200">
                <a:solidFill>
                  <a:srgbClr val="000000"/>
                </a:solidFill>
                <a:latin typeface="Gill Sans" charset="0"/>
                <a:sym typeface="Gill Sans" charset="0"/>
              </a:defRPr>
            </a:lvl1pPr>
          </a:lstStyle>
          <a:p>
            <a:pPr>
              <a:defRPr/>
            </a:pPr>
            <a:endParaRPr lang="en-US"/>
          </a:p>
        </p:txBody>
      </p:sp>
      <p:sp>
        <p:nvSpPr>
          <p:cNvPr id="5" name="Rectangle 4"/>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a:defRPr/>
            </a:pPr>
            <a:fld id="{329021BF-27F0-4F2C-A4F1-78ACEAF81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210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901140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27080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55EE46-6E06-4D28-A4F3-2A9F63E9A7B2}"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3080775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771043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http://ontologist.com</a:t>
            </a:r>
            <a:endParaRPr lang="en-US"/>
          </a:p>
        </p:txBody>
      </p:sp>
      <p:sp>
        <p:nvSpPr>
          <p:cNvPr id="7" name="Slide Number Placeholder 6"/>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429029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http://ontologist.com</a:t>
            </a:r>
            <a:endParaRPr lang="en-US"/>
          </a:p>
        </p:txBody>
      </p:sp>
      <p:sp>
        <p:nvSpPr>
          <p:cNvPr id="9" name="Slide Number Placeholder 8"/>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038817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http://ontologist.com</a:t>
            </a:r>
            <a:endParaRPr lang="en-US"/>
          </a:p>
        </p:txBody>
      </p:sp>
      <p:sp>
        <p:nvSpPr>
          <p:cNvPr id="5" name="Slide Number Placeholder 4"/>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1749837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http://ontologist.com</a:t>
            </a:r>
            <a:endParaRPr lang="en-US"/>
          </a:p>
        </p:txBody>
      </p:sp>
      <p:sp>
        <p:nvSpPr>
          <p:cNvPr id="4" name="Slide Number Placeholder 3"/>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354846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http://ontologist.com</a:t>
            </a:r>
            <a:endParaRPr lang="en-US"/>
          </a:p>
        </p:txBody>
      </p:sp>
      <p:sp>
        <p:nvSpPr>
          <p:cNvPr id="7" name="Slide Number Placeholder 6"/>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2323880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http://ontologist.com</a:t>
            </a:r>
            <a:endParaRPr lang="en-US"/>
          </a:p>
        </p:txBody>
      </p:sp>
      <p:sp>
        <p:nvSpPr>
          <p:cNvPr id="7" name="Slide Number Placeholder 6"/>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4029834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3742189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http://ontologist.com</a:t>
            </a:r>
            <a:endParaRPr lang="en-US"/>
          </a:p>
        </p:txBody>
      </p:sp>
      <p:sp>
        <p:nvSpPr>
          <p:cNvPr id="6" name="Slide Number Placeholder 5"/>
          <p:cNvSpPr>
            <a:spLocks noGrp="1"/>
          </p:cNvSpPr>
          <p:nvPr>
            <p:ph type="sldNum" sz="quarter" idx="12"/>
          </p:nvPr>
        </p:nvSpPr>
        <p:spPr/>
        <p:txBody>
          <a:bodyPr/>
          <a:lstStyle/>
          <a:p>
            <a:fld id="{16CDAEFE-8CA4-4550-ABCC-90EB23059AFB}" type="slidenum">
              <a:rPr lang="en-US" smtClean="0"/>
              <a:t>‹#›</a:t>
            </a:fld>
            <a:endParaRPr lang="en-US"/>
          </a:p>
        </p:txBody>
      </p:sp>
    </p:spTree>
    <p:extLst>
      <p:ext uri="{BB962C8B-B14F-4D97-AF65-F5344CB8AC3E}">
        <p14:creationId xmlns:p14="http://schemas.microsoft.com/office/powerpoint/2010/main" val="3524414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a:prstGeom prst="rect">
            <a:avLst/>
          </a:prstGeo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dirty="0">
                <a:solidFill>
                  <a:schemeClr val="tx1"/>
                </a:solidFill>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dirty="0">
                <a:solidFill>
                  <a:schemeClr val="tx1"/>
                </a:solidFill>
                <a:latin typeface="Arial" charset="0"/>
                <a:cs typeface="Arial"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solidFill>
                  <a:schemeClr val="tx1"/>
                </a:solidFill>
                <a:latin typeface="Arial" charset="0"/>
                <a:cs typeface="Arial" charset="0"/>
              </a:defRPr>
            </a:lvl1pPr>
          </a:lstStyle>
          <a:p>
            <a:pPr>
              <a:defRPr/>
            </a:pPr>
            <a:fld id="{3453B801-2D28-43BC-B331-94251D4AC2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31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55EE46-6E06-4D28-A4F3-2A9F63E9A7B2}"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4225620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dirty="0">
                <a:solidFill>
                  <a:schemeClr val="tx1"/>
                </a:solidFill>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dirty="0">
                <a:solidFill>
                  <a:schemeClr val="tx1"/>
                </a:solidFill>
                <a:latin typeface="Arial" charset="0"/>
                <a:cs typeface="Arial"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solidFill>
                  <a:schemeClr val="tx1"/>
                </a:solidFill>
                <a:latin typeface="Arial" charset="0"/>
                <a:cs typeface="Arial" charset="0"/>
              </a:defRPr>
            </a:lvl1pPr>
          </a:lstStyle>
          <a:p>
            <a:pPr>
              <a:defRPr/>
            </a:pPr>
            <a:fld id="{C4E9E41E-CAAF-40EE-9411-2E099ED724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2205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3203330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169890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7DC82-020A-4C5F-BB4C-036545C53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647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7DC82-020A-4C5F-BB4C-036545C53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2707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2895314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1584517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http://ontologist.com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pPr>
                <a:defRPr/>
              </a:pPr>
              <a:t>‹#›</a:t>
            </a:fld>
            <a:endParaRPr lang="en-US"/>
          </a:p>
        </p:txBody>
      </p:sp>
    </p:spTree>
    <p:extLst>
      <p:ext uri="{BB962C8B-B14F-4D97-AF65-F5344CB8AC3E}">
        <p14:creationId xmlns:p14="http://schemas.microsoft.com/office/powerpoint/2010/main" val="3962070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http://ontologist.com</a:t>
            </a: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70086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914400" y="6248400"/>
            <a:ext cx="2540000" cy="457200"/>
          </a:xfrm>
          <a:prstGeom prst="rect">
            <a:avLst/>
          </a:prstGeom>
        </p:spPr>
        <p:txBody>
          <a:bodyPr/>
          <a:lstStyle>
            <a:lvl1pPr>
              <a:defRPr sz="1200">
                <a:solidFill>
                  <a:srgbClr val="000000"/>
                </a:solidFill>
                <a:latin typeface="Gill Sans" charset="0"/>
                <a:sym typeface="Gill Sans" charset="0"/>
              </a:defRPr>
            </a:lvl1pPr>
          </a:lstStyle>
          <a:p>
            <a:pPr>
              <a:defRPr/>
            </a:pPr>
            <a:fld id="{E2228D29-B65E-4742-9035-32A3E48D27B9}" type="datetime1">
              <a:rPr lang="en-US"/>
              <a:pPr>
                <a:defRPr/>
              </a:pPr>
              <a:t>3/2/2016</a:t>
            </a:fld>
            <a:endParaRPr lang="en-US"/>
          </a:p>
        </p:txBody>
      </p:sp>
      <p:sp>
        <p:nvSpPr>
          <p:cNvPr id="4" name="Footer Placeholder 3"/>
          <p:cNvSpPr>
            <a:spLocks noGrp="1" noChangeArrowheads="1"/>
          </p:cNvSpPr>
          <p:nvPr>
            <p:ph type="ftr" sz="quarter" idx="11"/>
          </p:nvPr>
        </p:nvSpPr>
        <p:spPr>
          <a:xfrm>
            <a:off x="4165600" y="6248400"/>
            <a:ext cx="3860800" cy="457200"/>
          </a:xfrm>
          <a:prstGeom prst="rect">
            <a:avLst/>
          </a:prstGeom>
        </p:spPr>
        <p:txBody>
          <a:bodyPr/>
          <a:lstStyle>
            <a:lvl1pPr>
              <a:defRPr sz="1200">
                <a:solidFill>
                  <a:srgbClr val="000000"/>
                </a:solidFill>
                <a:latin typeface="Gill Sans" charset="0"/>
                <a:sym typeface="Gill Sans" charset="0"/>
              </a:defRPr>
            </a:lvl1pPr>
          </a:lstStyle>
          <a:p>
            <a:pPr>
              <a:defRPr/>
            </a:pPr>
            <a:endParaRPr lang="en-US"/>
          </a:p>
        </p:txBody>
      </p:sp>
      <p:sp>
        <p:nvSpPr>
          <p:cNvPr id="5" name="Rectangle 4"/>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a:defRPr/>
            </a:pPr>
            <a:fld id="{329021BF-27F0-4F2C-A4F1-78ACEAF81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82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55EE46-6E06-4D28-A4F3-2A9F63E9A7B2}"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6941107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87DC82-020A-4C5F-BB4C-036545C53B61}" type="slidenum">
              <a:rPr lang="en-US"/>
              <a:pPr>
                <a:defRPr/>
              </a:pPr>
              <a:t>‹#›</a:t>
            </a:fld>
            <a:endParaRPr lang="en-US" dirty="0"/>
          </a:p>
        </p:txBody>
      </p:sp>
    </p:spTree>
    <p:extLst>
      <p:ext uri="{BB962C8B-B14F-4D97-AF65-F5344CB8AC3E}">
        <p14:creationId xmlns:p14="http://schemas.microsoft.com/office/powerpoint/2010/main" val="1966169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CE27535-D7C2-4601-B8AA-16FE709390CF}" type="datetimeFigureOut">
              <a:rPr lang="en-US"/>
              <a:pPr>
                <a:defRPr/>
              </a:pPr>
              <a:t>3/2/2016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76E3E46D-7F79-4808-B6F9-ABEFC95A3A73}" type="slidenum">
              <a:rPr lang="en-US"/>
              <a:pPr>
                <a:defRPr/>
              </a:pPr>
              <a:t>‹#›</a:t>
            </a:fld>
            <a:endParaRPr lang="en-US" dirty="0"/>
          </a:p>
        </p:txBody>
      </p:sp>
    </p:spTree>
    <p:extLst>
      <p:ext uri="{BB962C8B-B14F-4D97-AF65-F5344CB8AC3E}">
        <p14:creationId xmlns:p14="http://schemas.microsoft.com/office/powerpoint/2010/main" val="1941538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8425B8E-BD7D-44BD-B5DC-DBD64E4F9FEC}" type="datetimeFigureOut">
              <a:rPr lang="en-US"/>
              <a:pPr>
                <a:defRPr/>
              </a:pPr>
              <a:t>3/2/2016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195F64A5-A303-47C0-9E54-D1BE983C0B15}" type="slidenum">
              <a:rPr lang="en-US"/>
              <a:pPr>
                <a:defRPr/>
              </a:pPr>
              <a:t>‹#›</a:t>
            </a:fld>
            <a:endParaRPr lang="en-US" dirty="0"/>
          </a:p>
        </p:txBody>
      </p:sp>
    </p:spTree>
    <p:extLst>
      <p:ext uri="{BB962C8B-B14F-4D97-AF65-F5344CB8AC3E}">
        <p14:creationId xmlns:p14="http://schemas.microsoft.com/office/powerpoint/2010/main" val="2129829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899EF34-F275-4A2E-897E-F8C3E47B193E}" type="datetimeFigureOut">
              <a:rPr lang="en-US"/>
              <a:pPr>
                <a:defRPr/>
              </a:pPr>
              <a:t>3/2/2016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E8379DE4-21B4-4C35-ADA4-FA697AB181A9}" type="slidenum">
              <a:rPr lang="en-US"/>
              <a:pPr>
                <a:defRPr/>
              </a:pPr>
              <a:t>‹#›</a:t>
            </a:fld>
            <a:endParaRPr lang="en-US" dirty="0"/>
          </a:p>
        </p:txBody>
      </p:sp>
    </p:spTree>
    <p:extLst>
      <p:ext uri="{BB962C8B-B14F-4D97-AF65-F5344CB8AC3E}">
        <p14:creationId xmlns:p14="http://schemas.microsoft.com/office/powerpoint/2010/main" val="2228871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EE34194-FADF-4421-AE40-8150639766EF}" type="datetimeFigureOut">
              <a:rPr lang="en-US"/>
              <a:pPr>
                <a:defRPr/>
              </a:pPr>
              <a:t>3/2/2016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8CF37B3-0C7C-4F6E-9B30-AB2A8030B718}" type="slidenum">
              <a:rPr lang="en-US"/>
              <a:pPr>
                <a:defRPr/>
              </a:pPr>
              <a:t>‹#›</a:t>
            </a:fld>
            <a:endParaRPr lang="en-US" dirty="0"/>
          </a:p>
        </p:txBody>
      </p:sp>
    </p:spTree>
    <p:extLst>
      <p:ext uri="{BB962C8B-B14F-4D97-AF65-F5344CB8AC3E}">
        <p14:creationId xmlns:p14="http://schemas.microsoft.com/office/powerpoint/2010/main" val="840940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CB328068-13BD-41DD-A743-21BB4E488D20}" type="datetimeFigureOut">
              <a:rPr lang="en-US"/>
              <a:pPr>
                <a:defRPr/>
              </a:pPr>
              <a:t>3/2/2016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2889DBBF-6053-4665-8BCE-B01336DD1F06}" type="slidenum">
              <a:rPr lang="en-US"/>
              <a:pPr>
                <a:defRPr/>
              </a:pPr>
              <a:t>‹#›</a:t>
            </a:fld>
            <a:endParaRPr lang="en-US" dirty="0"/>
          </a:p>
        </p:txBody>
      </p:sp>
    </p:spTree>
    <p:extLst>
      <p:ext uri="{BB962C8B-B14F-4D97-AF65-F5344CB8AC3E}">
        <p14:creationId xmlns:p14="http://schemas.microsoft.com/office/powerpoint/2010/main" val="3269384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5BB9623-AF6B-455F-ACF3-8E03D425F26A}" type="datetimeFigureOut">
              <a:rPr lang="en-US"/>
              <a:pPr>
                <a:defRPr/>
              </a:pPr>
              <a:t>3/2/2016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6505223-3A67-4C89-ACCA-0F38A352D803}" type="slidenum">
              <a:rPr lang="en-US"/>
              <a:pPr>
                <a:defRPr/>
              </a:pPr>
              <a:t>‹#›</a:t>
            </a:fld>
            <a:endParaRPr lang="en-US" dirty="0"/>
          </a:p>
        </p:txBody>
      </p:sp>
    </p:spTree>
    <p:extLst>
      <p:ext uri="{BB962C8B-B14F-4D97-AF65-F5344CB8AC3E}">
        <p14:creationId xmlns:p14="http://schemas.microsoft.com/office/powerpoint/2010/main" val="3266986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A658B07-BF00-4C5B-9355-818DC61424E0}" type="datetimeFigureOut">
              <a:rPr lang="en-US"/>
              <a:pPr>
                <a:defRPr/>
              </a:pPr>
              <a:t>3/2/2016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871B903-0168-422E-BAB6-5EF7FFF6EEAE}" type="slidenum">
              <a:rPr lang="en-US"/>
              <a:pPr>
                <a:defRPr/>
              </a:pPr>
              <a:t>‹#›</a:t>
            </a:fld>
            <a:endParaRPr lang="en-US" dirty="0"/>
          </a:p>
        </p:txBody>
      </p:sp>
    </p:spTree>
    <p:extLst>
      <p:ext uri="{BB962C8B-B14F-4D97-AF65-F5344CB8AC3E}">
        <p14:creationId xmlns:p14="http://schemas.microsoft.com/office/powerpoint/2010/main" val="4211556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16697C8-F6C3-40F8-BCED-15509DA09C16}" type="datetimeFigureOut">
              <a:rPr lang="en-US"/>
              <a:pPr>
                <a:defRPr/>
              </a:pPr>
              <a:t>3/2/2016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32662DC-54D1-4328-853B-FE1E26F64AA8}" type="slidenum">
              <a:rPr lang="en-US"/>
              <a:pPr>
                <a:defRPr/>
              </a:pPr>
              <a:t>‹#›</a:t>
            </a:fld>
            <a:endParaRPr lang="en-US" dirty="0"/>
          </a:p>
        </p:txBody>
      </p:sp>
    </p:spTree>
    <p:extLst>
      <p:ext uri="{BB962C8B-B14F-4D97-AF65-F5344CB8AC3E}">
        <p14:creationId xmlns:p14="http://schemas.microsoft.com/office/powerpoint/2010/main" val="42871696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83ED036-6CFB-4644-BFB9-FD55333EFEA4}" type="datetimeFigureOut">
              <a:rPr lang="en-US"/>
              <a:pPr>
                <a:defRPr/>
              </a:pPr>
              <a:t>3/2/2016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F14E4DEF-25A7-4801-9E96-38E94C18F84B}" type="slidenum">
              <a:rPr lang="en-US"/>
              <a:pPr>
                <a:defRPr/>
              </a:pPr>
              <a:t>‹#›</a:t>
            </a:fld>
            <a:endParaRPr lang="en-US" dirty="0"/>
          </a:p>
        </p:txBody>
      </p:sp>
    </p:spTree>
    <p:extLst>
      <p:ext uri="{BB962C8B-B14F-4D97-AF65-F5344CB8AC3E}">
        <p14:creationId xmlns:p14="http://schemas.microsoft.com/office/powerpoint/2010/main" val="253403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5EE46-6E06-4D28-A4F3-2A9F63E9A7B2}"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4151093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EDEFF06-B32D-4340-B4A2-E05E4010A346}" type="datetimeFigureOut">
              <a:rPr lang="en-US"/>
              <a:pPr>
                <a:defRPr/>
              </a:pPr>
              <a:t>3/2/2016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54D6D8E-8D67-4841-BB5E-14394C16DFB7}" type="slidenum">
              <a:rPr lang="en-US"/>
              <a:pPr>
                <a:defRPr/>
              </a:pPr>
              <a:t>‹#›</a:t>
            </a:fld>
            <a:endParaRPr lang="en-US" dirty="0"/>
          </a:p>
        </p:txBody>
      </p:sp>
    </p:spTree>
    <p:extLst>
      <p:ext uri="{BB962C8B-B14F-4D97-AF65-F5344CB8AC3E}">
        <p14:creationId xmlns:p14="http://schemas.microsoft.com/office/powerpoint/2010/main" val="929594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38CA64E-444C-4A71-ABFE-E5EA70844489}" type="datetimeFigureOut">
              <a:rPr lang="en-US"/>
              <a:pPr>
                <a:defRPr/>
              </a:pPr>
              <a:t>3/2/2016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F43F4BE1-70C7-4E1A-979E-0D1E1CB5F587}" type="slidenum">
              <a:rPr lang="en-US"/>
              <a:pPr>
                <a:defRPr/>
              </a:pPr>
              <a:t>‹#›</a:t>
            </a:fld>
            <a:endParaRPr lang="en-US" dirty="0"/>
          </a:p>
        </p:txBody>
      </p:sp>
    </p:spTree>
    <p:extLst>
      <p:ext uri="{BB962C8B-B14F-4D97-AF65-F5344CB8AC3E}">
        <p14:creationId xmlns:p14="http://schemas.microsoft.com/office/powerpoint/2010/main" val="1131779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3pPr lvl="2">
              <a:defRPr/>
            </a:lvl3pPr>
          </a:lstStyle>
          <a:p>
            <a:pPr lvl="2">
              <a:defRPr/>
            </a:pPr>
            <a:fld id="{E409BE7C-C4D1-4542-B71D-B6C646C572D4}"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6487849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3pPr lvl="2">
              <a:defRPr/>
            </a:lvl3pPr>
          </a:lstStyle>
          <a:p>
            <a:pPr lvl="2">
              <a:defRPr/>
            </a:pPr>
            <a:fld id="{2FA21943-F8AF-4463-90EC-AC9693B9AAB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747573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3pPr lvl="2">
              <a:defRPr/>
            </a:lvl3pPr>
          </a:lstStyle>
          <a:p>
            <a:pPr lvl="2">
              <a:defRPr/>
            </a:pPr>
            <a:fld id="{BE45FB6B-4DE8-4E99-B504-58393ACC9F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225937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57400"/>
            <a:ext cx="553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057400"/>
            <a:ext cx="553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3pPr lvl="2">
              <a:defRPr/>
            </a:lvl3pPr>
          </a:lstStyle>
          <a:p>
            <a:pPr lvl="2">
              <a:defRPr/>
            </a:pPr>
            <a:fld id="{47C470EA-711E-42AE-8F28-A334FD95C06E}"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658474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3pPr lvl="2">
              <a:defRPr/>
            </a:lvl3pPr>
          </a:lstStyle>
          <a:p>
            <a:pPr lvl="2">
              <a:defRPr/>
            </a:pPr>
            <a:fld id="{815A2264-69E5-4BC5-B513-583446F627F0}"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2142872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3pPr lvl="2">
              <a:defRPr/>
            </a:lvl3pPr>
          </a:lstStyle>
          <a:p>
            <a:pPr lvl="2">
              <a:defRPr/>
            </a:pPr>
            <a:fld id="{AA80AA14-F799-490E-A6AB-73D6DE8A7B1D}"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985174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3pPr lvl="2">
              <a:defRPr/>
            </a:lvl3pPr>
          </a:lstStyle>
          <a:p>
            <a:pPr lvl="2">
              <a:defRPr/>
            </a:pPr>
            <a:fld id="{E4DA3BD1-3729-430C-B54D-89F68735950E}"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151600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3pPr lvl="2">
              <a:defRPr/>
            </a:lvl3pPr>
          </a:lstStyle>
          <a:p>
            <a:pPr lvl="2">
              <a:defRPr/>
            </a:pPr>
            <a:fld id="{9E949415-8B46-4051-9092-4F474D70D390}"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58530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55EE46-6E06-4D28-A4F3-2A9F63E9A7B2}"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94352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3pPr lvl="2">
              <a:defRPr/>
            </a:lvl3pPr>
          </a:lstStyle>
          <a:p>
            <a:pPr lvl="2">
              <a:defRPr/>
            </a:pPr>
            <a:fld id="{E7E6F6EE-A235-44A4-AD2F-81E723EC2BAD}"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9331606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3pPr lvl="2">
              <a:defRPr/>
            </a:lvl3pPr>
          </a:lstStyle>
          <a:p>
            <a:pPr lvl="2">
              <a:defRPr/>
            </a:pPr>
            <a:fld id="{BAD917F0-6CFA-4B26-BA33-39BE202E13E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226147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914400"/>
            <a:ext cx="2819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914400"/>
            <a:ext cx="8255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3pPr lvl="2">
              <a:defRPr/>
            </a:lvl3pPr>
          </a:lstStyle>
          <a:p>
            <a:pPr lvl="2">
              <a:defRPr/>
            </a:pPr>
            <a:fld id="{FF7E98C2-0A93-4869-8F4C-B5EE67CCA2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240359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3pPr lvl="2">
              <a:defRPr/>
            </a:lvl3pPr>
          </a:lstStyle>
          <a:p>
            <a:pPr lvl="2">
              <a:defRPr/>
            </a:pPr>
            <a:fld id="{D7EF69B8-86F4-444D-9D94-00A6F52612B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246025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20574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8400" y="43053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3pPr lvl="2">
              <a:defRPr/>
            </a:lvl3pPr>
          </a:lstStyle>
          <a:p>
            <a:pPr lvl="2">
              <a:defRPr/>
            </a:pPr>
            <a:fld id="{D590FB4B-A107-49F3-B980-5DAD5E08687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175291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000" y="914400"/>
            <a:ext cx="11277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3pPr lvl="2">
              <a:defRPr/>
            </a:lvl3pPr>
          </a:lstStyle>
          <a:p>
            <a:pPr lvl="2">
              <a:defRPr/>
            </a:pPr>
            <a:fld id="{3287087C-07C7-461D-B61D-CB32F2261B30}"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6727258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08000" y="2057400"/>
            <a:ext cx="5537200" cy="4343400"/>
          </a:xfrm>
        </p:spPr>
        <p:txBody>
          <a:bodyPr/>
          <a:lstStyle/>
          <a:p>
            <a:pPr lvl="0"/>
            <a:endParaRPr lang="en-US" noProof="0" smtClean="0"/>
          </a:p>
        </p:txBody>
      </p:sp>
      <p:sp>
        <p:nvSpPr>
          <p:cNvPr id="4" name="Text Placeholder 3"/>
          <p:cNvSpPr>
            <a:spLocks noGrp="1"/>
          </p:cNvSpPr>
          <p:nvPr>
            <p:ph type="body" sz="half" idx="2"/>
          </p:nvPr>
        </p:nvSpPr>
        <p:spPr>
          <a:xfrm>
            <a:off x="62484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3pPr lvl="2">
              <a:defRPr/>
            </a:lvl3pPr>
          </a:lstStyle>
          <a:p>
            <a:pPr lvl="2">
              <a:defRPr/>
            </a:pPr>
            <a:fld id="{32D3B8D5-4C54-42DF-BD46-22F17EFD46B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6533569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2057400"/>
            <a:ext cx="11277600" cy="4343400"/>
          </a:xfrm>
        </p:spPr>
        <p:txBody>
          <a:bodyPr/>
          <a:lstStyle/>
          <a:p>
            <a:pPr lvl="0"/>
            <a:endParaRPr lang="en-US" noProof="0" smtClean="0"/>
          </a:p>
        </p:txBody>
      </p:sp>
      <p:sp>
        <p:nvSpPr>
          <p:cNvPr id="4" name="Rectangle 5"/>
          <p:cNvSpPr>
            <a:spLocks noGrp="1" noChangeArrowheads="1"/>
          </p:cNvSpPr>
          <p:nvPr>
            <p:ph type="sldNum" sz="quarter" idx="10"/>
          </p:nvPr>
        </p:nvSpPr>
        <p:spPr/>
        <p:txBody>
          <a:bodyPr/>
          <a:lstStyle>
            <a:lvl3pPr lvl="2">
              <a:defRPr/>
            </a:lvl3pPr>
          </a:lstStyle>
          <a:p>
            <a:pPr lvl="2">
              <a:defRPr/>
            </a:pPr>
            <a:fld id="{7838C3E6-02B0-4930-9BC0-2C43533CCA8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083211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303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55EE46-6E06-4D28-A4F3-2A9F63E9A7B2}"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E89D-3894-465D-AE7D-3098CA44C22B}" type="slidenum">
              <a:rPr lang="en-US" smtClean="0"/>
              <a:t>‹#›</a:t>
            </a:fld>
            <a:endParaRPr lang="en-US"/>
          </a:p>
        </p:txBody>
      </p:sp>
    </p:spTree>
    <p:extLst>
      <p:ext uri="{BB962C8B-B14F-4D97-AF65-F5344CB8AC3E}">
        <p14:creationId xmlns:p14="http://schemas.microsoft.com/office/powerpoint/2010/main" val="83024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5EE46-6E06-4D28-A4F3-2A9F63E9A7B2}" type="datetimeFigureOut">
              <a:rPr lang="en-US" smtClean="0"/>
              <a:t>3/2/2016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E89D-3894-465D-AE7D-3098CA44C22B}" type="slidenum">
              <a:rPr lang="en-US" smtClean="0"/>
              <a:t>‹#›</a:t>
            </a:fld>
            <a:endParaRPr lang="en-US"/>
          </a:p>
        </p:txBody>
      </p:sp>
    </p:spTree>
    <p:extLst>
      <p:ext uri="{BB962C8B-B14F-4D97-AF65-F5344CB8AC3E}">
        <p14:creationId xmlns:p14="http://schemas.microsoft.com/office/powerpoint/2010/main" val="2177435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0" y="0"/>
            <a:ext cx="1219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09600" y="1524001"/>
            <a:ext cx="10261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256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dirty="0"/>
          </a:p>
        </p:txBody>
      </p:sp>
      <p:sp>
        <p:nvSpPr>
          <p:cNvPr id="3256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dirty="0"/>
          </a:p>
        </p:txBody>
      </p:sp>
      <p:sp>
        <p:nvSpPr>
          <p:cNvPr id="325638" name="Rectangle 6"/>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61AB099A-821A-4C4D-8FB6-2AB1864BD51C}" type="slidenum">
              <a:rPr lang="en-US"/>
              <a:pPr>
                <a:defRPr/>
              </a:pPr>
              <a:t>‹#›</a:t>
            </a:fld>
            <a:endParaRPr lang="en-US" dirty="0"/>
          </a:p>
        </p:txBody>
      </p:sp>
    </p:spTree>
    <p:extLst>
      <p:ext uri="{BB962C8B-B14F-4D97-AF65-F5344CB8AC3E}">
        <p14:creationId xmlns:p14="http://schemas.microsoft.com/office/powerpoint/2010/main" val="3074818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http://ontologist.com</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DAEFE-8CA4-4550-ABCC-90EB23059AFB}" type="slidenum">
              <a:rPr lang="en-US" smtClean="0"/>
              <a:t>‹#›</a:t>
            </a:fld>
            <a:endParaRPr lang="en-US"/>
          </a:p>
        </p:txBody>
      </p:sp>
    </p:spTree>
    <p:extLst>
      <p:ext uri="{BB962C8B-B14F-4D97-AF65-F5344CB8AC3E}">
        <p14:creationId xmlns:p14="http://schemas.microsoft.com/office/powerpoint/2010/main" val="38063031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http://ontologist.com</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DAEFE-8CA4-4550-ABCC-90EB23059AFB}" type="slidenum">
              <a:rPr lang="en-US" smtClean="0"/>
              <a:t>‹#›</a:t>
            </a:fld>
            <a:endParaRPr lang="en-US"/>
          </a:p>
        </p:txBody>
      </p:sp>
    </p:spTree>
    <p:extLst>
      <p:ext uri="{BB962C8B-B14F-4D97-AF65-F5344CB8AC3E}">
        <p14:creationId xmlns:p14="http://schemas.microsoft.com/office/powerpoint/2010/main" val="233522282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A63D7DD4-7860-4EBF-BF1B-4F83241D3913}" type="datetimeFigureOut">
              <a:rPr lang="en-US"/>
              <a:pPr>
                <a:defRPr/>
              </a:pPr>
              <a:t>3/2/2016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C396CFA5-89D5-41E8-83D4-A760D5E660FB}" type="slidenum">
              <a:rPr lang="en-US"/>
              <a:pPr>
                <a:defRPr/>
              </a:pPr>
              <a:t>‹#›</a:t>
            </a:fld>
            <a:endParaRPr lang="en-US" dirty="0"/>
          </a:p>
        </p:txBody>
      </p:sp>
    </p:spTree>
    <p:extLst>
      <p:ext uri="{BB962C8B-B14F-4D97-AF65-F5344CB8AC3E}">
        <p14:creationId xmlns:p14="http://schemas.microsoft.com/office/powerpoint/2010/main" val="19269720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ChangeArrowheads="1"/>
          </p:cNvSpPr>
          <p:nvPr userDrawn="1"/>
        </p:nvSpPr>
        <p:spPr bwMode="auto">
          <a:xfrm>
            <a:off x="11684000" y="6553200"/>
            <a:ext cx="508000" cy="304800"/>
          </a:xfrm>
          <a:prstGeom prst="rect">
            <a:avLst/>
          </a:prstGeom>
          <a:solidFill>
            <a:srgbClr val="FF9933"/>
          </a:solidFill>
          <a:ln w="9525">
            <a:solidFill>
              <a:schemeClr val="tx1"/>
            </a:solidFill>
            <a:miter lim="800000"/>
            <a:headEnd/>
            <a:tailEnd/>
          </a:ln>
          <a:effectLst/>
        </p:spPr>
        <p:txBody>
          <a:bodyPr wrap="none" anchor="ctr"/>
          <a:lstStyle/>
          <a:p>
            <a:pPr eaLnBrk="1" hangingPunct="1">
              <a:defRPr/>
            </a:pPr>
            <a:endParaRPr lang="en-US" sz="1800">
              <a:solidFill>
                <a:srgbClr val="000000"/>
              </a:solidFill>
            </a:endParaRPr>
          </a:p>
        </p:txBody>
      </p:sp>
      <p:sp>
        <p:nvSpPr>
          <p:cNvPr id="678915" name="Rectangle 3"/>
          <p:cNvSpPr>
            <a:spLocks noGrp="1" noChangeArrowheads="1"/>
          </p:cNvSpPr>
          <p:nvPr>
            <p:ph type="title"/>
          </p:nvPr>
        </p:nvSpPr>
        <p:spPr bwMode="auto">
          <a:xfrm>
            <a:off x="508000" y="914400"/>
            <a:ext cx="11277600" cy="1143000"/>
          </a:xfrm>
          <a:prstGeom prst="rect">
            <a:avLst/>
          </a:prstGeom>
          <a:gradFill rotWithShape="1">
            <a:gsLst>
              <a:gs pos="0">
                <a:schemeClr val="tx1">
                  <a:alpha val="67999"/>
                </a:schemeClr>
              </a:gs>
              <a:gs pos="50000">
                <a:schemeClr val="accent2">
                  <a:alpha val="67000"/>
                </a:schemeClr>
              </a:gs>
              <a:gs pos="100000">
                <a:schemeClr val="tx1">
                  <a:alpha val="67999"/>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08000" y="20574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678917" name="Rectangle 5"/>
          <p:cNvSpPr>
            <a:spLocks noGrp="1" noChangeArrowheads="1"/>
          </p:cNvSpPr>
          <p:nvPr>
            <p:ph type="sldNum" sz="quarter" idx="4"/>
          </p:nvPr>
        </p:nvSpPr>
        <p:spPr bwMode="auto">
          <a:xfrm>
            <a:off x="10058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3pPr lvl="2" algn="r">
              <a:defRPr sz="1400">
                <a:latin typeface="Arial" pitchFamily="34" charset="0"/>
              </a:defRPr>
            </a:lvl3pPr>
          </a:lstStyle>
          <a:p>
            <a:pPr lvl="2" eaLnBrk="1" hangingPunct="1">
              <a:defRPr/>
            </a:pPr>
            <a:fld id="{32915464-E0A8-4BF8-84ED-F6A70049B175}" type="slidenum">
              <a:rPr lang="en-US">
                <a:solidFill>
                  <a:srgbClr val="000000"/>
                </a:solidFill>
              </a:rPr>
              <a:pPr lvl="2" eaLnBrk="1" hangingPunct="1">
                <a:defRPr/>
              </a:pPr>
              <a:t>‹#›</a:t>
            </a:fld>
            <a:endParaRPr lang="en-US">
              <a:solidFill>
                <a:srgbClr val="000000"/>
              </a:solidFill>
            </a:endParaRPr>
          </a:p>
        </p:txBody>
      </p:sp>
      <p:pic>
        <p:nvPicPr>
          <p:cNvPr id="1030" name="Picture 6" descr="Picture1"/>
          <p:cNvPicPr>
            <a:picLocks noChangeAspect="1" noChangeArrowheads="1"/>
          </p:cNvPicPr>
          <p:nvPr userDrawn="1"/>
        </p:nvPicPr>
        <p:blipFill>
          <a:blip r:embed="rId18">
            <a:extLst>
              <a:ext uri="{28A0092B-C50C-407E-A947-70E740481C1C}">
                <a14:useLocalDpi xmlns:a14="http://schemas.microsoft.com/office/drawing/2010/main" val="0"/>
              </a:ext>
            </a:extLst>
          </a:blip>
          <a:srcRect l="16154" t="24554" r="22102" b="62785"/>
          <a:stretch>
            <a:fillRect/>
          </a:stretch>
        </p:blipFill>
        <p:spPr bwMode="auto">
          <a:xfrm>
            <a:off x="3149601" y="1"/>
            <a:ext cx="5695951"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18204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ub_no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914400" y="83820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914400" y="20447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29542469"/>
      </p:ext>
    </p:extLst>
  </p:cSld>
  <p:clrMap bg1="lt1" tx1="dk1" bg2="lt2" tx2="dk2" accent1="accent1" accent2="accent2" accent3="accent3" accent4="accent4" accent5="accent5" accent6="accent6" hlink="hlink" folHlink="folHlink"/>
  <p:sldLayoutIdLst>
    <p:sldLayoutId id="2147483814" r:id="rId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pitchFamily="18" charset="0"/>
        </a:defRPr>
      </a:lvl2pPr>
      <a:lvl3pPr algn="l" rtl="0" eaLnBrk="0" fontAlgn="base" hangingPunct="0">
        <a:spcBef>
          <a:spcPct val="0"/>
        </a:spcBef>
        <a:spcAft>
          <a:spcPct val="0"/>
        </a:spcAft>
        <a:defRPr sz="2800">
          <a:solidFill>
            <a:schemeClr val="tx2"/>
          </a:solidFill>
          <a:latin typeface="Times" pitchFamily="18" charset="0"/>
        </a:defRPr>
      </a:lvl3pPr>
      <a:lvl4pPr algn="l" rtl="0" eaLnBrk="0" fontAlgn="base" hangingPunct="0">
        <a:spcBef>
          <a:spcPct val="0"/>
        </a:spcBef>
        <a:spcAft>
          <a:spcPct val="0"/>
        </a:spcAft>
        <a:defRPr sz="2800">
          <a:solidFill>
            <a:schemeClr val="tx2"/>
          </a:solidFill>
          <a:latin typeface="Times" pitchFamily="18" charset="0"/>
        </a:defRPr>
      </a:lvl4pPr>
      <a:lvl5pPr algn="l" rtl="0" eaLnBrk="0" fontAlgn="base" hangingPunct="0">
        <a:spcBef>
          <a:spcPct val="0"/>
        </a:spcBef>
        <a:spcAft>
          <a:spcPct val="0"/>
        </a:spcAft>
        <a:defRPr sz="2800">
          <a:solidFill>
            <a:schemeClr val="tx2"/>
          </a:solidFill>
          <a:latin typeface="Times" pitchFamily="18" charset="0"/>
        </a:defRPr>
      </a:lvl5pPr>
      <a:lvl6pPr marL="457200" algn="l" rtl="0" fontAlgn="base">
        <a:spcBef>
          <a:spcPct val="0"/>
        </a:spcBef>
        <a:spcAft>
          <a:spcPct val="0"/>
        </a:spcAft>
        <a:defRPr sz="2800">
          <a:solidFill>
            <a:schemeClr val="tx2"/>
          </a:solidFill>
          <a:latin typeface="Times" pitchFamily="18" charset="0"/>
        </a:defRPr>
      </a:lvl6pPr>
      <a:lvl7pPr marL="914400" algn="l" rtl="0" fontAlgn="base">
        <a:spcBef>
          <a:spcPct val="0"/>
        </a:spcBef>
        <a:spcAft>
          <a:spcPct val="0"/>
        </a:spcAft>
        <a:defRPr sz="2800">
          <a:solidFill>
            <a:schemeClr val="tx2"/>
          </a:solidFill>
          <a:latin typeface="Times" pitchFamily="18" charset="0"/>
        </a:defRPr>
      </a:lvl7pPr>
      <a:lvl8pPr marL="1371600" algn="l" rtl="0" fontAlgn="base">
        <a:spcBef>
          <a:spcPct val="0"/>
        </a:spcBef>
        <a:spcAft>
          <a:spcPct val="0"/>
        </a:spcAft>
        <a:defRPr sz="2800">
          <a:solidFill>
            <a:schemeClr val="tx2"/>
          </a:solidFill>
          <a:latin typeface="Times" pitchFamily="18" charset="0"/>
        </a:defRPr>
      </a:lvl8pPr>
      <a:lvl9pPr marL="1828800" algn="l" rtl="0" fontAlgn="base">
        <a:spcBef>
          <a:spcPct val="0"/>
        </a:spcBef>
        <a:spcAft>
          <a:spcPct val="0"/>
        </a:spcAft>
        <a:defRPr sz="2800">
          <a:solidFill>
            <a:schemeClr val="tx2"/>
          </a:solidFill>
          <a:latin typeface="Times" pitchFamily="18" charset="0"/>
        </a:defRPr>
      </a:lvl9pPr>
    </p:titleStyle>
    <p:bodyStyle>
      <a:lvl1pPr marL="342900" indent="-342900" algn="l" rtl="0" eaLnBrk="0" fontAlgn="base" hangingPunct="0">
        <a:spcBef>
          <a:spcPct val="20000"/>
        </a:spcBef>
        <a:spcAft>
          <a:spcPct val="0"/>
        </a:spcAft>
        <a:buClr>
          <a:srgbClr val="FF6600"/>
        </a:buClr>
        <a:defRPr sz="2000">
          <a:solidFill>
            <a:schemeClr val="bg1"/>
          </a:solidFill>
          <a:latin typeface="+mn-lt"/>
          <a:ea typeface="+mn-ea"/>
          <a:cs typeface="+mn-cs"/>
        </a:defRPr>
      </a:lvl1pPr>
      <a:lvl2pPr marL="742950" indent="-285750" algn="l" rtl="0" eaLnBrk="0" fontAlgn="base" hangingPunct="0">
        <a:spcBef>
          <a:spcPct val="20000"/>
        </a:spcBef>
        <a:spcAft>
          <a:spcPct val="0"/>
        </a:spcAft>
        <a:buClr>
          <a:srgbClr val="FF6633"/>
        </a:buClr>
        <a:buSzPct val="80000"/>
        <a:buFont typeface="Times" panose="02020603050405020304" pitchFamily="18" charset="0"/>
        <a:buChar char="•"/>
        <a:defRPr sz="2000">
          <a:solidFill>
            <a:schemeClr val="bg1"/>
          </a:solidFill>
          <a:latin typeface="+mn-lt"/>
        </a:defRPr>
      </a:lvl2pPr>
      <a:lvl3pPr marL="1143000" indent="-228600" algn="l" rtl="0" eaLnBrk="0" fontAlgn="base" hangingPunct="0">
        <a:spcBef>
          <a:spcPct val="20000"/>
        </a:spcBef>
        <a:spcAft>
          <a:spcPct val="0"/>
        </a:spcAft>
        <a:buClr>
          <a:srgbClr val="FF6600"/>
        </a:buClr>
        <a:buChar char="•"/>
        <a:defRPr>
          <a:solidFill>
            <a:schemeClr val="bg1"/>
          </a:solidFill>
          <a:latin typeface="+mn-lt"/>
        </a:defRPr>
      </a:lvl3pPr>
      <a:lvl4pPr marL="1600200" indent="-228600" algn="l" rtl="0" eaLnBrk="0" fontAlgn="base" hangingPunct="0">
        <a:spcBef>
          <a:spcPct val="20000"/>
        </a:spcBef>
        <a:spcAft>
          <a:spcPct val="0"/>
        </a:spcAft>
        <a:buClr>
          <a:srgbClr val="FF6600"/>
        </a:buClr>
        <a:buSzPct val="95000"/>
        <a:buFont typeface="Times" panose="02020603050405020304" pitchFamily="18" charset="0"/>
        <a:buChar char="•"/>
        <a:defRPr>
          <a:solidFill>
            <a:schemeClr val="bg1"/>
          </a:solidFill>
          <a:latin typeface="+mn-lt"/>
        </a:defRPr>
      </a:lvl4pPr>
      <a:lvl5pPr marL="2057400" indent="-228600" algn="l" rtl="0" eaLnBrk="0" fontAlgn="base" hangingPunct="0">
        <a:spcBef>
          <a:spcPct val="20000"/>
        </a:spcBef>
        <a:spcAft>
          <a:spcPct val="0"/>
        </a:spcAft>
        <a:buClr>
          <a:schemeClr val="bg1"/>
        </a:buClr>
        <a:defRPr>
          <a:solidFill>
            <a:schemeClr val="bg1"/>
          </a:solidFill>
          <a:latin typeface="+mn-lt"/>
        </a:defRPr>
      </a:lvl5pPr>
      <a:lvl6pPr marL="2514600" indent="-228600" algn="l" rtl="0" fontAlgn="base">
        <a:spcBef>
          <a:spcPct val="20000"/>
        </a:spcBef>
        <a:spcAft>
          <a:spcPct val="0"/>
        </a:spcAft>
        <a:buClr>
          <a:schemeClr val="bg1"/>
        </a:buClr>
        <a:defRPr>
          <a:solidFill>
            <a:schemeClr val="bg1"/>
          </a:solidFill>
          <a:latin typeface="+mn-lt"/>
        </a:defRPr>
      </a:lvl6pPr>
      <a:lvl7pPr marL="2971800" indent="-228600" algn="l" rtl="0" fontAlgn="base">
        <a:spcBef>
          <a:spcPct val="20000"/>
        </a:spcBef>
        <a:spcAft>
          <a:spcPct val="0"/>
        </a:spcAft>
        <a:buClr>
          <a:schemeClr val="bg1"/>
        </a:buClr>
        <a:defRPr>
          <a:solidFill>
            <a:schemeClr val="bg1"/>
          </a:solidFill>
          <a:latin typeface="+mn-lt"/>
        </a:defRPr>
      </a:lvl7pPr>
      <a:lvl8pPr marL="3429000" indent="-228600" algn="l" rtl="0" fontAlgn="base">
        <a:spcBef>
          <a:spcPct val="20000"/>
        </a:spcBef>
        <a:spcAft>
          <a:spcPct val="0"/>
        </a:spcAft>
        <a:buClr>
          <a:schemeClr val="bg1"/>
        </a:buClr>
        <a:defRPr>
          <a:solidFill>
            <a:schemeClr val="bg1"/>
          </a:solidFill>
          <a:latin typeface="+mn-lt"/>
        </a:defRPr>
      </a:lvl8pPr>
      <a:lvl9pPr marL="3886200" indent="-228600" algn="l" rtl="0" fontAlgn="base">
        <a:spcBef>
          <a:spcPct val="20000"/>
        </a:spcBef>
        <a:spcAft>
          <a:spcPct val="0"/>
        </a:spcAft>
        <a:buClr>
          <a:schemeClr val="bg1"/>
        </a:buCl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6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2.xml"/><Relationship Id="rId4" Type="http://schemas.openxmlformats.org/officeDocument/2006/relationships/hyperlink" Target="http://en.wikipedia.org/wiki/Cardiac_cycle"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2.xml"/><Relationship Id="rId4" Type="http://schemas.openxmlformats.org/officeDocument/2006/relationships/hyperlink" Target="http://en.wikipedia.org/wiki/Cardiac_cycle"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2.xml"/><Relationship Id="rId4" Type="http://schemas.openxmlformats.org/officeDocument/2006/relationships/hyperlink" Target="http://en.wikipedia.org/wiki/Cardiac_cycle"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hyperlink" Target="http://en.wikipedia.org/wiki/Cardiac_cycle"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2.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2.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2.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67.xml"/></Relationships>
</file>

<file path=ppt/slides/_rels/slide9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67.xml"/></Relationships>
</file>

<file path=ppt/slides/_rels/slide9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2209800" y="1447800"/>
            <a:ext cx="7772400" cy="762000"/>
          </a:xfrm>
        </p:spPr>
        <p:txBody>
          <a:bodyPr/>
          <a:lstStyle/>
          <a:p>
            <a:pPr algn="ctr" eaLnBrk="1" hangingPunct="1"/>
            <a:r>
              <a:rPr lang="en-US" altLang="en-US" sz="6600"/>
              <a:t/>
            </a:r>
            <a:br>
              <a:rPr lang="en-US" altLang="en-US" sz="6600"/>
            </a:br>
            <a:r>
              <a:rPr lang="en-US" altLang="en-US" sz="6600">
                <a:solidFill>
                  <a:schemeClr val="tx1"/>
                </a:solidFill>
              </a:rPr>
              <a:t>Analytic Metaphysics</a:t>
            </a:r>
            <a:br>
              <a:rPr lang="en-US" altLang="en-US" sz="6600">
                <a:solidFill>
                  <a:schemeClr val="tx1"/>
                </a:solidFill>
              </a:rPr>
            </a:br>
            <a:endParaRPr lang="en-US" altLang="en-US" sz="4000">
              <a:solidFill>
                <a:schemeClr val="tx1"/>
              </a:solidFill>
            </a:endParaRPr>
          </a:p>
        </p:txBody>
      </p:sp>
      <p:sp>
        <p:nvSpPr>
          <p:cNvPr id="8195" name="Content Placeholder 2"/>
          <p:cNvSpPr>
            <a:spLocks noGrp="1"/>
          </p:cNvSpPr>
          <p:nvPr>
            <p:ph idx="1"/>
          </p:nvPr>
        </p:nvSpPr>
        <p:spPr>
          <a:xfrm>
            <a:off x="2209800" y="3200400"/>
            <a:ext cx="7772400" cy="2959100"/>
          </a:xfrm>
        </p:spPr>
        <p:txBody>
          <a:bodyPr/>
          <a:lstStyle/>
          <a:p>
            <a:pPr algn="ctr" eaLnBrk="1" hangingPunct="1"/>
            <a:endParaRPr lang="en-US" altLang="en-US" sz="2400"/>
          </a:p>
          <a:p>
            <a:pPr algn="ctr" eaLnBrk="1" hangingPunct="1"/>
            <a:endParaRPr lang="en-US" altLang="en-US" sz="2400"/>
          </a:p>
          <a:p>
            <a:pPr algn="ctr" eaLnBrk="1" hangingPunct="1"/>
            <a:endParaRPr lang="en-US" altLang="en-US" smtClean="0"/>
          </a:p>
        </p:txBody>
      </p:sp>
      <p:sp>
        <p:nvSpPr>
          <p:cNvPr id="2" name="TextBox 1"/>
          <p:cNvSpPr txBox="1"/>
          <p:nvPr/>
        </p:nvSpPr>
        <p:spPr>
          <a:xfrm>
            <a:off x="3810000" y="3352800"/>
            <a:ext cx="4876800" cy="2631490"/>
          </a:xfrm>
          <a:prstGeom prst="rect">
            <a:avLst/>
          </a:prstGeom>
          <a:noFill/>
        </p:spPr>
        <p:txBody>
          <a:bodyPr wrap="square" rtlCol="0">
            <a:spAutoFit/>
          </a:bodyPr>
          <a:lstStyle/>
          <a:p>
            <a:pPr algn="ctr" eaLnBrk="0" fontAlgn="base" hangingPunct="0">
              <a:lnSpc>
                <a:spcPct val="150000"/>
              </a:lnSpc>
              <a:spcBef>
                <a:spcPct val="0"/>
              </a:spcBef>
              <a:spcAft>
                <a:spcPct val="0"/>
              </a:spcAft>
            </a:pPr>
            <a:r>
              <a:rPr lang="en-US" sz="3000">
                <a:solidFill>
                  <a:srgbClr val="000000"/>
                </a:solidFill>
                <a:latin typeface="Times"/>
              </a:rPr>
              <a:t>Lecture 5</a:t>
            </a:r>
          </a:p>
          <a:p>
            <a:pPr algn="ctr" eaLnBrk="0" fontAlgn="base" hangingPunct="0">
              <a:lnSpc>
                <a:spcPct val="150000"/>
              </a:lnSpc>
              <a:spcBef>
                <a:spcPct val="0"/>
              </a:spcBef>
              <a:spcAft>
                <a:spcPct val="0"/>
              </a:spcAft>
            </a:pPr>
            <a:r>
              <a:rPr lang="en-US" sz="3000">
                <a:solidFill>
                  <a:srgbClr val="000000"/>
                </a:solidFill>
                <a:latin typeface="Times"/>
              </a:rPr>
              <a:t>Barry Smith</a:t>
            </a:r>
          </a:p>
          <a:p>
            <a:pPr algn="ctr" eaLnBrk="0" fontAlgn="base" hangingPunct="0">
              <a:lnSpc>
                <a:spcPct val="150000"/>
              </a:lnSpc>
              <a:spcBef>
                <a:spcPct val="0"/>
              </a:spcBef>
              <a:spcAft>
                <a:spcPct val="0"/>
              </a:spcAft>
            </a:pPr>
            <a:r>
              <a:rPr lang="en-US" sz="3000">
                <a:solidFill>
                  <a:srgbClr val="000000"/>
                </a:solidFill>
                <a:latin typeface="Times"/>
              </a:rPr>
              <a:t>February 23, 2016</a:t>
            </a:r>
          </a:p>
          <a:p>
            <a:pPr algn="ctr" eaLnBrk="0" fontAlgn="base" hangingPunct="0">
              <a:spcBef>
                <a:spcPct val="0"/>
              </a:spcBef>
              <a:spcAft>
                <a:spcPct val="0"/>
              </a:spcAft>
            </a:pPr>
            <a:endParaRPr lang="en-US" sz="3000">
              <a:solidFill>
                <a:srgbClr val="000000"/>
              </a:solidFill>
              <a:latin typeface="Times"/>
            </a:endParaRPr>
          </a:p>
        </p:txBody>
      </p:sp>
    </p:spTree>
    <p:extLst>
      <p:ext uri="{BB962C8B-B14F-4D97-AF65-F5344CB8AC3E}">
        <p14:creationId xmlns:p14="http://schemas.microsoft.com/office/powerpoint/2010/main" val="2678847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pPr fontAlgn="base">
              <a:spcBef>
                <a:spcPct val="0"/>
              </a:spcBef>
              <a:spcAft>
                <a:spcPct val="0"/>
              </a:spcAft>
            </a:pPr>
            <a:fld id="{D026AB7C-37C5-44E0-A1AC-5451C3A8999F}" type="slidenum">
              <a:rPr lang="en-US"/>
              <a:pPr fontAlgn="base">
                <a:spcBef>
                  <a:spcPct val="0"/>
                </a:spcBef>
                <a:spcAft>
                  <a:spcPct val="0"/>
                </a:spcAft>
              </a:pPr>
              <a:t>10</a:t>
            </a:fld>
            <a:endParaRPr lang="en-US" dirty="0"/>
          </a:p>
        </p:txBody>
      </p:sp>
      <p:graphicFrame>
        <p:nvGraphicFramePr>
          <p:cNvPr id="154702" name="Group 78"/>
          <p:cNvGraphicFramePr>
            <a:graphicFrameLocks noGrp="1"/>
          </p:cNvGraphicFramePr>
          <p:nvPr>
            <p:extLst/>
          </p:nvPr>
        </p:nvGraphicFramePr>
        <p:xfrm>
          <a:off x="2895600" y="3276600"/>
          <a:ext cx="6096000" cy="896112"/>
        </p:xfrm>
        <a:graphic>
          <a:graphicData uri="http://schemas.openxmlformats.org/drawingml/2006/table">
            <a:tb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pitchFamily="34" charset="0"/>
                        </a:rPr>
                        <a:t>...</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19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K</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Ca</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21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Sc</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Tv</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pitchFamily="34" charset="0"/>
                        </a:rPr>
                        <a:t>    ...</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4707" name="Group 83"/>
          <p:cNvGraphicFramePr>
            <a:graphicFrameLocks noGrp="1"/>
          </p:cNvGraphicFramePr>
          <p:nvPr>
            <p:extLst/>
          </p:nvPr>
        </p:nvGraphicFramePr>
        <p:xfrm>
          <a:off x="2895600" y="5029200"/>
          <a:ext cx="6096000" cy="812800"/>
        </p:xfrm>
        <a:graphic>
          <a:graphicData uri="http://schemas.openxmlformats.org/drawingml/2006/table">
            <a:tbl>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John</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Paul</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George</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Ringo</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pitchFamily="34" charset="0"/>
                        </a:rPr>
                        <a:t> </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92"/>
          <p:cNvGraphicFramePr>
            <a:graphicFrameLocks noGrp="1"/>
          </p:cNvGraphicFramePr>
          <p:nvPr>
            <p:extLst/>
          </p:nvPr>
        </p:nvGraphicFramePr>
        <p:xfrm>
          <a:off x="2895600" y="1524000"/>
          <a:ext cx="6096000" cy="812800"/>
        </p:xfrm>
        <a:graphic>
          <a:graphicData uri="http://schemas.openxmlformats.org/drawingml/2006/table">
            <a:tbl>
              <a:tblPr/>
              <a:tblGrid>
                <a:gridCol w="762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pitchFamily="34" charset="0"/>
                        </a:rPr>
                        <a:t>...</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up</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down</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charm</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strange</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pitchFamily="34" charset="0"/>
                        </a:rPr>
                        <a:t>   ...</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32239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How to understand: heart beat </a:t>
            </a:r>
            <a:r>
              <a:rPr lang="en-US" b="1" i="1" dirty="0" smtClean="0"/>
              <a:t>at t</a:t>
            </a:r>
            <a:r>
              <a:rPr lang="en-US" i="1" dirty="0" smtClean="0"/>
              <a:t> </a:t>
            </a:r>
            <a:r>
              <a:rPr lang="en-US" dirty="0" smtClean="0"/>
              <a:t>?</a:t>
            </a:r>
            <a:endParaRPr lang="en-US" dirty="0"/>
          </a:p>
        </p:txBody>
      </p:sp>
      <p:sp>
        <p:nvSpPr>
          <p:cNvPr id="3" name="Content Placeholder 2"/>
          <p:cNvSpPr>
            <a:spLocks noGrp="1"/>
          </p:cNvSpPr>
          <p:nvPr>
            <p:ph idx="1"/>
          </p:nvPr>
        </p:nvSpPr>
        <p:spPr>
          <a:xfrm>
            <a:off x="1981200" y="2057401"/>
            <a:ext cx="8229600" cy="4525963"/>
          </a:xfrm>
        </p:spPr>
        <p:txBody>
          <a:bodyPr rtlCol="0">
            <a:normAutofit fontScale="92500" lnSpcReduction="10000"/>
          </a:bodyPr>
          <a:lstStyle/>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marL="0" indent="0" eaLnBrk="1" fontAlgn="auto" hangingPunct="1">
              <a:spcAft>
                <a:spcPts val="0"/>
              </a:spcAft>
              <a:buNone/>
              <a:defRPr/>
            </a:pPr>
            <a:r>
              <a:rPr lang="en-US" dirty="0" smtClean="0"/>
              <a:t>in terms of this diagram? In first approximation, the ratio of numbers of beats to time in a sufficiently large segment of the heart beating process (profile) which includes </a:t>
            </a:r>
            <a:r>
              <a:rPr lang="en-US" i="1" dirty="0" smtClean="0"/>
              <a:t>t </a:t>
            </a:r>
            <a:r>
              <a:rPr lang="en-US" dirty="0" smtClean="0"/>
              <a:t>in its interior</a:t>
            </a:r>
            <a:endParaRPr lang="en-US" dirty="0"/>
          </a:p>
        </p:txBody>
      </p:sp>
      <p:pic>
        <p:nvPicPr>
          <p:cNvPr id="517124" name="Picture 2" descr="http://www.fitnessmantra.info/fitness/wp-content/uploads/2007/09/ECG%20-%20Electro%20Cardio%20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31976"/>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173938"/>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itle 1"/>
          <p:cNvSpPr>
            <a:spLocks noGrp="1"/>
          </p:cNvSpPr>
          <p:nvPr>
            <p:ph type="title"/>
          </p:nvPr>
        </p:nvSpPr>
        <p:spPr/>
        <p:txBody>
          <a:bodyPr/>
          <a:lstStyle/>
          <a:p>
            <a:pPr eaLnBrk="1" hangingPunct="1"/>
            <a:r>
              <a:rPr lang="en-US" dirty="0" smtClean="0"/>
              <a:t>How to understand: heart beat </a:t>
            </a:r>
            <a:r>
              <a:rPr lang="en-US" i="1" dirty="0" smtClean="0"/>
              <a:t>at t</a:t>
            </a:r>
            <a:endParaRPr lang="en-US" dirty="0" smtClean="0"/>
          </a:p>
        </p:txBody>
      </p:sp>
      <p:sp>
        <p:nvSpPr>
          <p:cNvPr id="3" name="Content Placeholder 2"/>
          <p:cNvSpPr>
            <a:spLocks noGrp="1"/>
          </p:cNvSpPr>
          <p:nvPr>
            <p:ph idx="1"/>
          </p:nvPr>
        </p:nvSpPr>
        <p:spPr>
          <a:xfrm>
            <a:off x="1905000" y="2209801"/>
            <a:ext cx="8229600" cy="4525963"/>
          </a:xfrm>
        </p:spPr>
        <p:txBody>
          <a:bodyPr rtlCol="0">
            <a:normAutofit fontScale="92500" lnSpcReduction="10000"/>
          </a:bodyPr>
          <a:lstStyle/>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marL="0" indent="0" eaLnBrk="1" fontAlgn="auto" hangingPunct="1">
              <a:spcAft>
                <a:spcPts val="0"/>
              </a:spcAft>
              <a:buNone/>
              <a:defRPr/>
            </a:pPr>
            <a:r>
              <a:rPr lang="en-US" dirty="0" smtClean="0"/>
              <a:t>in terms of this diagram? In first approximation, the ratio of number of cycles to time in a sufficiently large segment of the heart beating process which includes </a:t>
            </a:r>
            <a:r>
              <a:rPr lang="en-US" i="1" dirty="0" smtClean="0"/>
              <a:t>t </a:t>
            </a:r>
            <a:r>
              <a:rPr lang="en-US" dirty="0" smtClean="0"/>
              <a:t>in its interior (say: 2 cycles / 1.8 seconds)</a:t>
            </a:r>
            <a:endParaRPr lang="en-US" dirty="0"/>
          </a:p>
        </p:txBody>
      </p:sp>
      <p:pic>
        <p:nvPicPr>
          <p:cNvPr id="518148" name="Picture 2" descr="http://www.fitnessmantra.info/fitness/wp-content/uploads/2007/09/ECG%20-%20Electro%20Cardio%20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31976"/>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 Brace 3"/>
          <p:cNvSpPr/>
          <p:nvPr/>
        </p:nvSpPr>
        <p:spPr>
          <a:xfrm rot="5400000">
            <a:off x="5315744" y="-588168"/>
            <a:ext cx="1255713" cy="6096000"/>
          </a:xfrm>
          <a:prstGeom prst="leftBrace">
            <a:avLst/>
          </a:prstGeom>
          <a:ln w="857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prstClr val="black"/>
              </a:solidFill>
              <a:latin typeface="Calibri"/>
            </a:endParaRPr>
          </a:p>
        </p:txBody>
      </p:sp>
      <p:sp>
        <p:nvSpPr>
          <p:cNvPr id="518150" name="TextBox 4"/>
          <p:cNvSpPr txBox="1">
            <a:spLocks noChangeArrowheads="1"/>
          </p:cNvSpPr>
          <p:nvPr/>
        </p:nvSpPr>
        <p:spPr bwMode="auto">
          <a:xfrm>
            <a:off x="6122988" y="4019550"/>
            <a:ext cx="381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3600" b="1" i="1" dirty="0">
                <a:solidFill>
                  <a:srgbClr val="000000"/>
                </a:solidFill>
              </a:rPr>
              <a:t>t</a:t>
            </a:r>
            <a:endParaRPr lang="en-US" b="1" i="1" dirty="0">
              <a:solidFill>
                <a:srgbClr val="000000"/>
              </a:solidFill>
            </a:endParaRPr>
          </a:p>
        </p:txBody>
      </p:sp>
      <p:cxnSp>
        <p:nvCxnSpPr>
          <p:cNvPr id="7" name="Straight Connector 6"/>
          <p:cNvCxnSpPr/>
          <p:nvPr/>
        </p:nvCxnSpPr>
        <p:spPr>
          <a:xfrm>
            <a:off x="6313488" y="1466850"/>
            <a:ext cx="0" cy="2724150"/>
          </a:xfrm>
          <a:prstGeom prst="line">
            <a:avLst/>
          </a:prstGeom>
          <a:ln w="476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852695"/>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Compare: John </a:t>
            </a:r>
            <a:r>
              <a:rPr lang="en-US" dirty="0"/>
              <a:t>is moving with speed </a:t>
            </a:r>
            <a:r>
              <a:rPr lang="en-US" i="1" dirty="0"/>
              <a:t>v </a:t>
            </a:r>
            <a:r>
              <a:rPr lang="en-US" dirty="0"/>
              <a:t>at time instant </a:t>
            </a:r>
            <a:r>
              <a:rPr lang="en-US" i="1" dirty="0"/>
              <a:t>t </a:t>
            </a:r>
            <a:endParaRPr lang="en-US"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dirty="0" smtClean="0"/>
              <a:t>roughly: there </a:t>
            </a:r>
            <a:r>
              <a:rPr lang="en-US" dirty="0"/>
              <a:t>is some temporal interval (</a:t>
            </a:r>
            <a:r>
              <a:rPr lang="en-US" i="1" dirty="0"/>
              <a:t>t</a:t>
            </a:r>
            <a:r>
              <a:rPr lang="en-US" baseline="-25000" dirty="0"/>
              <a:t>1</a:t>
            </a:r>
            <a:r>
              <a:rPr lang="en-US" dirty="0"/>
              <a:t>, </a:t>
            </a:r>
            <a:r>
              <a:rPr lang="en-US" i="1" dirty="0"/>
              <a:t>t</a:t>
            </a:r>
            <a:r>
              <a:rPr lang="en-US" baseline="-25000" dirty="0"/>
              <a:t>2</a:t>
            </a:r>
            <a:r>
              <a:rPr lang="en-US" dirty="0"/>
              <a:t>), including </a:t>
            </a:r>
            <a:r>
              <a:rPr lang="en-US" i="1" dirty="0"/>
              <a:t>t</a:t>
            </a:r>
            <a:r>
              <a:rPr lang="en-US" dirty="0"/>
              <a:t> in its interior, in which the </a:t>
            </a:r>
            <a:r>
              <a:rPr lang="en-US" b="1" dirty="0" smtClean="0"/>
              <a:t>constant speed </a:t>
            </a:r>
            <a:r>
              <a:rPr lang="en-US" b="1" i="1" dirty="0"/>
              <a:t>v </a:t>
            </a:r>
            <a:r>
              <a:rPr lang="en-US" b="1" dirty="0"/>
              <a:t>process profile </a:t>
            </a:r>
            <a:r>
              <a:rPr lang="en-US" dirty="0"/>
              <a:t>is </a:t>
            </a:r>
            <a:r>
              <a:rPr lang="en-US" dirty="0" smtClean="0"/>
              <a:t>instantiated</a:t>
            </a:r>
          </a:p>
          <a:p>
            <a:pPr marL="0" indent="0" eaLnBrk="1" fontAlgn="auto" hangingPunct="1">
              <a:spcAft>
                <a:spcPts val="0"/>
              </a:spcAft>
              <a:buNone/>
              <a:defRPr/>
            </a:pPr>
            <a:endParaRPr lang="en-US" dirty="0" smtClean="0"/>
          </a:p>
          <a:p>
            <a:pPr marL="0" indent="0" eaLnBrk="1" fontAlgn="auto" hangingPunct="1">
              <a:spcAft>
                <a:spcPts val="0"/>
              </a:spcAft>
              <a:buNone/>
              <a:defRPr/>
            </a:pPr>
            <a:r>
              <a:rPr lang="en-US" dirty="0" smtClean="0"/>
              <a:t>more precisely: </a:t>
            </a:r>
            <a:r>
              <a:rPr lang="en-US" dirty="0"/>
              <a:t>Given any ε, however small, we can find some interval (</a:t>
            </a:r>
            <a:r>
              <a:rPr lang="en-US" i="1" dirty="0"/>
              <a:t>t</a:t>
            </a:r>
            <a:r>
              <a:rPr lang="en-US" baseline="-25000" dirty="0"/>
              <a:t>1</a:t>
            </a:r>
            <a:r>
              <a:rPr lang="en-US" dirty="0"/>
              <a:t>, </a:t>
            </a:r>
            <a:r>
              <a:rPr lang="en-US" i="1" dirty="0"/>
              <a:t>t</a:t>
            </a:r>
            <a:r>
              <a:rPr lang="en-US" baseline="-25000" dirty="0"/>
              <a:t>2</a:t>
            </a:r>
            <a:r>
              <a:rPr lang="en-US" dirty="0"/>
              <a:t>), including </a:t>
            </a:r>
            <a:r>
              <a:rPr lang="en-US" i="1" dirty="0"/>
              <a:t>t</a:t>
            </a:r>
            <a:r>
              <a:rPr lang="en-US" dirty="0"/>
              <a:t> in its interior, </a:t>
            </a:r>
            <a:r>
              <a:rPr lang="en-US" dirty="0" smtClean="0"/>
              <a:t>which is such that the ratio of </a:t>
            </a:r>
            <a:r>
              <a:rPr lang="en-US" i="1" dirty="0" smtClean="0"/>
              <a:t>d </a:t>
            </a:r>
            <a:r>
              <a:rPr lang="en-US" dirty="0" smtClean="0"/>
              <a:t>(the distance traveled) to |</a:t>
            </a:r>
            <a:r>
              <a:rPr lang="en-US" i="1" dirty="0" smtClean="0"/>
              <a:t>t</a:t>
            </a:r>
            <a:r>
              <a:rPr lang="en-US" baseline="-25000" dirty="0" smtClean="0"/>
              <a:t>2</a:t>
            </a:r>
            <a:r>
              <a:rPr lang="en-US" dirty="0" smtClean="0"/>
              <a:t>-</a:t>
            </a:r>
            <a:r>
              <a:rPr lang="en-US" i="1" dirty="0" smtClean="0"/>
              <a:t>t</a:t>
            </a:r>
            <a:r>
              <a:rPr lang="en-US" baseline="-25000" dirty="0" smtClean="0"/>
              <a:t>1</a:t>
            </a:r>
            <a:r>
              <a:rPr lang="en-US" dirty="0" smtClean="0"/>
              <a:t>| differs from </a:t>
            </a:r>
            <a:r>
              <a:rPr lang="en-US" i="1" dirty="0" smtClean="0"/>
              <a:t>v </a:t>
            </a:r>
            <a:r>
              <a:rPr lang="en-US" dirty="0" smtClean="0"/>
              <a:t>by less </a:t>
            </a:r>
            <a:r>
              <a:rPr lang="en-US" dirty="0"/>
              <a:t>than ε</a:t>
            </a:r>
            <a:r>
              <a:rPr lang="en-US" dirty="0" smtClean="0"/>
              <a:t>. </a:t>
            </a:r>
            <a:endParaRPr lang="en-US" dirty="0"/>
          </a:p>
        </p:txBody>
      </p:sp>
    </p:spTree>
    <p:extLst>
      <p:ext uri="{BB962C8B-B14F-4D97-AF65-F5344CB8AC3E}">
        <p14:creationId xmlns:p14="http://schemas.microsoft.com/office/powerpoint/2010/main" val="1600724267"/>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1"/>
          <p:cNvSpPr>
            <a:spLocks noGrp="1"/>
          </p:cNvSpPr>
          <p:nvPr>
            <p:ph type="title"/>
          </p:nvPr>
        </p:nvSpPr>
        <p:spPr/>
        <p:txBody>
          <a:bodyPr/>
          <a:lstStyle/>
          <a:p>
            <a:pPr eaLnBrk="1" hangingPunct="1"/>
            <a:r>
              <a:rPr lang="en-US" dirty="0" smtClean="0"/>
              <a:t>Note the difference between</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this </a:t>
            </a:r>
            <a:r>
              <a:rPr lang="en-US" dirty="0"/>
              <a:t>moving </a:t>
            </a:r>
            <a:r>
              <a:rPr lang="en-US" i="1" dirty="0"/>
              <a:t>m</a:t>
            </a:r>
            <a:r>
              <a:rPr lang="en-US" dirty="0"/>
              <a:t> </a:t>
            </a:r>
            <a:r>
              <a:rPr lang="en-US" dirty="0" smtClean="0"/>
              <a:t>has speed </a:t>
            </a:r>
            <a:r>
              <a:rPr lang="en-US" i="1" dirty="0"/>
              <a:t>v </a:t>
            </a:r>
            <a:r>
              <a:rPr lang="en-US" dirty="0"/>
              <a:t>at time instant </a:t>
            </a:r>
            <a:r>
              <a:rPr lang="en-US" i="1" dirty="0"/>
              <a:t>t</a:t>
            </a:r>
          </a:p>
          <a:p>
            <a:pPr eaLnBrk="1" fontAlgn="auto" hangingPunct="1">
              <a:spcAft>
                <a:spcPts val="0"/>
              </a:spcAft>
              <a:defRPr/>
            </a:pPr>
            <a:r>
              <a:rPr lang="en-US" dirty="0" smtClean="0"/>
              <a:t>this person </a:t>
            </a:r>
            <a:r>
              <a:rPr lang="en-US" i="1" dirty="0" smtClean="0"/>
              <a:t>j</a:t>
            </a:r>
            <a:r>
              <a:rPr lang="en-US" dirty="0" smtClean="0"/>
              <a:t> has temperature 36°C</a:t>
            </a:r>
            <a:r>
              <a:rPr lang="en-US" i="1" dirty="0" smtClean="0"/>
              <a:t> </a:t>
            </a:r>
            <a:r>
              <a:rPr lang="en-US" dirty="0" smtClean="0"/>
              <a:t>at time </a:t>
            </a:r>
            <a:r>
              <a:rPr lang="en-US" i="1" dirty="0" smtClean="0"/>
              <a:t>t</a:t>
            </a:r>
          </a:p>
          <a:p>
            <a:pPr eaLnBrk="1" fontAlgn="auto" hangingPunct="1">
              <a:spcAft>
                <a:spcPts val="0"/>
              </a:spcAft>
              <a:defRPr/>
            </a:pPr>
            <a:endParaRPr lang="en-US" i="1" dirty="0"/>
          </a:p>
          <a:p>
            <a:pPr marL="0" indent="0" eaLnBrk="1" fontAlgn="auto" hangingPunct="1">
              <a:spcAft>
                <a:spcPts val="0"/>
              </a:spcAft>
              <a:buNone/>
              <a:defRPr/>
            </a:pPr>
            <a:r>
              <a:rPr lang="en-US" i="1" dirty="0" smtClean="0"/>
              <a:t>j </a:t>
            </a:r>
            <a:r>
              <a:rPr lang="en-US" dirty="0" smtClean="0"/>
              <a:t>might have had a different temperature at </a:t>
            </a:r>
            <a:r>
              <a:rPr lang="en-US" i="1" dirty="0" smtClean="0"/>
              <a:t>t</a:t>
            </a:r>
          </a:p>
          <a:p>
            <a:pPr marL="0" indent="0" eaLnBrk="1" fontAlgn="auto" hangingPunct="1">
              <a:spcAft>
                <a:spcPts val="0"/>
              </a:spcAft>
              <a:buNone/>
              <a:defRPr/>
            </a:pPr>
            <a:r>
              <a:rPr lang="en-US" i="1" dirty="0" smtClean="0"/>
              <a:t>m </a:t>
            </a:r>
            <a:r>
              <a:rPr lang="en-US" dirty="0" smtClean="0"/>
              <a:t>could not have had a different speed at </a:t>
            </a:r>
            <a:r>
              <a:rPr lang="en-US" i="1" dirty="0" smtClean="0"/>
              <a:t>t </a:t>
            </a:r>
          </a:p>
          <a:p>
            <a:pPr marL="0" indent="0" eaLnBrk="1" fontAlgn="auto" hangingPunct="1">
              <a:spcAft>
                <a:spcPts val="0"/>
              </a:spcAft>
              <a:buNone/>
              <a:defRPr/>
            </a:pPr>
            <a:r>
              <a:rPr lang="en-US" i="1" dirty="0" smtClean="0"/>
              <a:t>m </a:t>
            </a:r>
            <a:r>
              <a:rPr lang="en-US" dirty="0" smtClean="0"/>
              <a:t>could not have been different in any way</a:t>
            </a:r>
            <a:endParaRPr lang="en-US" i="1" dirty="0" smtClean="0"/>
          </a:p>
          <a:p>
            <a:pPr eaLnBrk="1" fontAlgn="auto" hangingPunct="1">
              <a:spcAft>
                <a:spcPts val="0"/>
              </a:spcAft>
              <a:defRPr/>
            </a:pPr>
            <a:endParaRPr lang="en-US" i="1" dirty="0" smtClean="0"/>
          </a:p>
          <a:p>
            <a:pPr marL="0" indent="0" eaLnBrk="1" fontAlgn="auto" hangingPunct="1">
              <a:spcAft>
                <a:spcPts val="0"/>
              </a:spcAft>
              <a:buNone/>
              <a:defRPr/>
            </a:pPr>
            <a:endParaRPr lang="en-US" i="1"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2508409244"/>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itle 1"/>
          <p:cNvSpPr>
            <a:spLocks noGrp="1"/>
          </p:cNvSpPr>
          <p:nvPr>
            <p:ph type="title"/>
          </p:nvPr>
        </p:nvSpPr>
        <p:spPr/>
        <p:txBody>
          <a:bodyPr/>
          <a:lstStyle/>
          <a:p>
            <a:pPr eaLnBrk="1" hangingPunct="1"/>
            <a:r>
              <a:rPr lang="en-US" dirty="0" smtClean="0"/>
              <a:t>Process predications </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dirty="0"/>
              <a:t>‘</a:t>
            </a:r>
            <a:r>
              <a:rPr lang="en-US" i="1" dirty="0"/>
              <a:t>p </a:t>
            </a:r>
            <a:r>
              <a:rPr lang="en-US" dirty="0"/>
              <a:t>has F of value </a:t>
            </a:r>
            <a:r>
              <a:rPr lang="en-US" i="1" dirty="0"/>
              <a:t>n </a:t>
            </a:r>
            <a:r>
              <a:rPr lang="en-US" dirty="0"/>
              <a:t>as measured in unit </a:t>
            </a:r>
            <a:r>
              <a:rPr lang="en-US" i="1" dirty="0"/>
              <a:t>u</a:t>
            </a:r>
            <a:r>
              <a:rPr lang="en-US" dirty="0" smtClean="0"/>
              <a:t>’</a:t>
            </a:r>
          </a:p>
          <a:p>
            <a:pPr marL="0" indent="0" eaLnBrk="1" fontAlgn="auto" hangingPunct="1">
              <a:spcAft>
                <a:spcPts val="0"/>
              </a:spcAft>
              <a:buNone/>
              <a:defRPr/>
            </a:pPr>
            <a:r>
              <a:rPr lang="en-US" dirty="0" smtClean="0"/>
              <a:t> 	abbreviates</a:t>
            </a:r>
            <a:r>
              <a:rPr lang="en-US" dirty="0"/>
              <a:t>: </a:t>
            </a:r>
          </a:p>
          <a:p>
            <a:pPr eaLnBrk="1" fontAlgn="auto" hangingPunct="1">
              <a:spcAft>
                <a:spcPts val="0"/>
              </a:spcAft>
              <a:defRPr/>
            </a:pPr>
            <a:r>
              <a:rPr lang="en-US" dirty="0" smtClean="0"/>
              <a:t>there </a:t>
            </a:r>
            <a:r>
              <a:rPr lang="en-US" dirty="0"/>
              <a:t>is some </a:t>
            </a:r>
            <a:r>
              <a:rPr lang="en-US" i="1" dirty="0"/>
              <a:t>process profile</a:t>
            </a:r>
            <a:r>
              <a:rPr lang="en-US" dirty="0"/>
              <a:t> </a:t>
            </a:r>
            <a:r>
              <a:rPr lang="en-US" i="1" dirty="0"/>
              <a:t>p</a:t>
            </a:r>
            <a:r>
              <a:rPr lang="en-US" baseline="-25000" dirty="0"/>
              <a:t>o </a:t>
            </a:r>
            <a:r>
              <a:rPr lang="en-US" dirty="0"/>
              <a:t>such that </a:t>
            </a:r>
          </a:p>
          <a:p>
            <a:pPr eaLnBrk="1" fontAlgn="auto" hangingPunct="1">
              <a:spcAft>
                <a:spcPts val="0"/>
              </a:spcAft>
              <a:defRPr/>
            </a:pPr>
            <a:r>
              <a:rPr lang="en-US" i="1" dirty="0"/>
              <a:t>p</a:t>
            </a:r>
            <a:r>
              <a:rPr lang="en-US" baseline="-25000" dirty="0"/>
              <a:t>o </a:t>
            </a:r>
            <a:r>
              <a:rPr lang="en-US" b="1" dirty="0"/>
              <a:t>process_profile_of</a:t>
            </a:r>
            <a:r>
              <a:rPr lang="en-US" dirty="0"/>
              <a:t> </a:t>
            </a:r>
            <a:r>
              <a:rPr lang="en-US" i="1" dirty="0"/>
              <a:t>p </a:t>
            </a:r>
            <a:endParaRPr lang="en-US" dirty="0"/>
          </a:p>
          <a:p>
            <a:pPr eaLnBrk="1" fontAlgn="auto" hangingPunct="1">
              <a:spcAft>
                <a:spcPts val="0"/>
              </a:spcAft>
              <a:defRPr/>
            </a:pPr>
            <a:r>
              <a:rPr lang="en-US" dirty="0"/>
              <a:t>&amp;</a:t>
            </a:r>
            <a:r>
              <a:rPr lang="en-US" i="1" dirty="0"/>
              <a:t> p</a:t>
            </a:r>
            <a:r>
              <a:rPr lang="en-US" baseline="-25000" dirty="0"/>
              <a:t>o </a:t>
            </a:r>
            <a:r>
              <a:rPr lang="en-US" b="1" dirty="0"/>
              <a:t>instance_of</a:t>
            </a:r>
            <a:r>
              <a:rPr lang="en-US" dirty="0"/>
              <a:t> the determinate </a:t>
            </a:r>
            <a:r>
              <a:rPr lang="en-US" i="1" dirty="0"/>
              <a:t>process profile</a:t>
            </a:r>
            <a:r>
              <a:rPr lang="en-US" dirty="0"/>
              <a:t> type: F with magnitude </a:t>
            </a:r>
            <a:r>
              <a:rPr lang="en-US" i="1" dirty="0"/>
              <a:t>n </a:t>
            </a:r>
            <a:r>
              <a:rPr lang="en-US" dirty="0"/>
              <a:t>as measured in unit </a:t>
            </a:r>
            <a:r>
              <a:rPr lang="en-US" i="1" dirty="0"/>
              <a:t>u</a:t>
            </a:r>
            <a:r>
              <a:rPr lang="en-US" dirty="0"/>
              <a:t>.</a:t>
            </a:r>
          </a:p>
        </p:txBody>
      </p:sp>
    </p:spTree>
    <p:extLst>
      <p:ext uri="{BB962C8B-B14F-4D97-AF65-F5344CB8AC3E}">
        <p14:creationId xmlns:p14="http://schemas.microsoft.com/office/powerpoint/2010/main" val="3251343184"/>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pPr eaLnBrk="1" hangingPunct="1"/>
            <a:r>
              <a:rPr lang="en-US" dirty="0" smtClean="0"/>
              <a:t>Relative process predications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t>Every process is embedded within a series of larger process wholes, each nested within yet larger process wholes. </a:t>
            </a:r>
            <a:endParaRPr lang="en-US" dirty="0" smtClean="0"/>
          </a:p>
          <a:p>
            <a:pPr eaLnBrk="1" fontAlgn="auto" hangingPunct="1">
              <a:spcAft>
                <a:spcPts val="0"/>
              </a:spcAft>
              <a:defRPr/>
            </a:pPr>
            <a:r>
              <a:rPr lang="en-US" dirty="0" smtClean="0"/>
              <a:t>When </a:t>
            </a:r>
            <a:r>
              <a:rPr lang="en-US" dirty="0"/>
              <a:t>a billiard ball is moving across a </a:t>
            </a:r>
            <a:r>
              <a:rPr lang="en-US" dirty="0" smtClean="0"/>
              <a:t>table, we </a:t>
            </a:r>
            <a:r>
              <a:rPr lang="en-US" dirty="0"/>
              <a:t>can focus </a:t>
            </a:r>
            <a:endParaRPr lang="en-US" dirty="0" smtClean="0"/>
          </a:p>
          <a:p>
            <a:pPr lvl="1" eaLnBrk="1" fontAlgn="auto" hangingPunct="1">
              <a:spcAft>
                <a:spcPts val="0"/>
              </a:spcAft>
              <a:defRPr/>
            </a:pPr>
            <a:r>
              <a:rPr lang="en-US" dirty="0" smtClean="0"/>
              <a:t>on </a:t>
            </a:r>
            <a:r>
              <a:rPr lang="en-US" dirty="0"/>
              <a:t>the ball’s motion relative to the table, </a:t>
            </a:r>
            <a:endParaRPr lang="en-US" dirty="0" smtClean="0"/>
          </a:p>
          <a:p>
            <a:pPr lvl="1" eaLnBrk="1" fontAlgn="auto" hangingPunct="1">
              <a:spcAft>
                <a:spcPts val="0"/>
              </a:spcAft>
              <a:defRPr/>
            </a:pPr>
            <a:r>
              <a:rPr lang="en-US" dirty="0" smtClean="0"/>
              <a:t>on </a:t>
            </a:r>
            <a:r>
              <a:rPr lang="en-US" dirty="0"/>
              <a:t>the larger process </a:t>
            </a:r>
            <a:r>
              <a:rPr lang="en-US" dirty="0" smtClean="0"/>
              <a:t>which is </a:t>
            </a:r>
            <a:r>
              <a:rPr lang="en-US" dirty="0"/>
              <a:t>the motion of the body-table system relative to the motion of the </a:t>
            </a:r>
            <a:r>
              <a:rPr lang="en-US" dirty="0" smtClean="0"/>
              <a:t>earth,</a:t>
            </a:r>
          </a:p>
          <a:p>
            <a:pPr lvl="1" eaLnBrk="1" fontAlgn="auto" hangingPunct="1">
              <a:spcAft>
                <a:spcPts val="0"/>
              </a:spcAft>
              <a:defRPr/>
            </a:pPr>
            <a:r>
              <a:rPr lang="en-US" dirty="0" smtClean="0"/>
              <a:t>on </a:t>
            </a:r>
            <a:r>
              <a:rPr lang="en-US" dirty="0"/>
              <a:t>the motion of the body-table-earth system relative to the movement of the </a:t>
            </a:r>
            <a:r>
              <a:rPr lang="en-US" dirty="0" smtClean="0"/>
              <a:t>sun</a:t>
            </a:r>
            <a:endParaRPr lang="en-US" dirty="0"/>
          </a:p>
        </p:txBody>
      </p:sp>
    </p:spTree>
    <p:extLst>
      <p:ext uri="{BB962C8B-B14F-4D97-AF65-F5344CB8AC3E}">
        <p14:creationId xmlns:p14="http://schemas.microsoft.com/office/powerpoint/2010/main" val="155051074"/>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Relative physiological process predications</a:t>
            </a:r>
            <a:endParaRPr lang="en-US" dirty="0"/>
          </a:p>
        </p:txBody>
      </p:sp>
      <p:sp>
        <p:nvSpPr>
          <p:cNvPr id="523267" name="Content Placeholder 2"/>
          <p:cNvSpPr>
            <a:spLocks noGrp="1"/>
          </p:cNvSpPr>
          <p:nvPr>
            <p:ph idx="1"/>
          </p:nvPr>
        </p:nvSpPr>
        <p:spPr/>
        <p:txBody>
          <a:bodyPr/>
          <a:lstStyle/>
          <a:p>
            <a:pPr eaLnBrk="1" hangingPunct="1"/>
            <a:r>
              <a:rPr lang="en-US" dirty="0" smtClean="0"/>
              <a:t>When studying the kidney physiologists may investigate</a:t>
            </a:r>
          </a:p>
          <a:p>
            <a:pPr lvl="1" eaLnBrk="1" hangingPunct="1"/>
            <a:r>
              <a:rPr lang="en-US" dirty="0" smtClean="0"/>
              <a:t>processes within the interior of the kidney, interactions between the kidney and other parts of the urogenital system, </a:t>
            </a:r>
          </a:p>
          <a:p>
            <a:pPr lvl="1" eaLnBrk="1" hangingPunct="1"/>
            <a:r>
              <a:rPr lang="en-US" dirty="0" smtClean="0"/>
              <a:t>interactions between this system and other bodily systems</a:t>
            </a:r>
          </a:p>
          <a:p>
            <a:pPr lvl="1" eaLnBrk="1" hangingPunct="1"/>
            <a:r>
              <a:rPr lang="en-US" dirty="0" smtClean="0"/>
              <a:t>and so on. </a:t>
            </a:r>
          </a:p>
        </p:txBody>
      </p:sp>
    </p:spTree>
    <p:extLst>
      <p:ext uri="{BB962C8B-B14F-4D97-AF65-F5344CB8AC3E}">
        <p14:creationId xmlns:p14="http://schemas.microsoft.com/office/powerpoint/2010/main" val="1652775477"/>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Relative physiological process predications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A physiologist </a:t>
            </a:r>
            <a:r>
              <a:rPr lang="en-US" dirty="0"/>
              <a:t>may be interested in </a:t>
            </a:r>
            <a:endParaRPr lang="en-US" dirty="0" smtClean="0"/>
          </a:p>
          <a:p>
            <a:pPr eaLnBrk="1" fontAlgn="auto" hangingPunct="1">
              <a:spcAft>
                <a:spcPts val="0"/>
              </a:spcAft>
              <a:defRPr/>
            </a:pPr>
            <a:r>
              <a:rPr lang="en-US" dirty="0" smtClean="0"/>
              <a:t>processes </a:t>
            </a:r>
            <a:r>
              <a:rPr lang="en-US" dirty="0"/>
              <a:t>in a single organism, </a:t>
            </a:r>
            <a:endParaRPr lang="en-US" dirty="0" smtClean="0"/>
          </a:p>
          <a:p>
            <a:pPr eaLnBrk="1" fontAlgn="auto" hangingPunct="1">
              <a:spcAft>
                <a:spcPts val="0"/>
              </a:spcAft>
              <a:defRPr/>
            </a:pPr>
            <a:r>
              <a:rPr lang="en-US" dirty="0" smtClean="0"/>
              <a:t>processes in </a:t>
            </a:r>
            <a:r>
              <a:rPr lang="en-US" dirty="0"/>
              <a:t>this single organism as part of </a:t>
            </a:r>
            <a:r>
              <a:rPr lang="en-US" dirty="0" smtClean="0"/>
              <a:t>a larger </a:t>
            </a:r>
            <a:r>
              <a:rPr lang="en-US" dirty="0"/>
              <a:t>whole which includes an entire population of organisms of a relevant similar type (all humans, all human babies of a given birthweight, all athletes, …). </a:t>
            </a:r>
            <a:endParaRPr lang="en-US" dirty="0" smtClean="0"/>
          </a:p>
          <a:p>
            <a:pPr marL="0" indent="0" eaLnBrk="1" fontAlgn="auto" hangingPunct="1">
              <a:spcAft>
                <a:spcPts val="0"/>
              </a:spcAft>
              <a:buNone/>
              <a:defRPr/>
            </a:pPr>
            <a:r>
              <a:rPr lang="en-US" i="1" dirty="0" smtClean="0"/>
              <a:t>Normal </a:t>
            </a:r>
            <a:r>
              <a:rPr lang="en-US" i="1" dirty="0"/>
              <a:t>processes</a:t>
            </a:r>
            <a:r>
              <a:rPr lang="en-US" dirty="0"/>
              <a:t> are defined for this larger </a:t>
            </a:r>
            <a:r>
              <a:rPr lang="en-US" dirty="0" smtClean="0"/>
              <a:t>population, </a:t>
            </a:r>
            <a:r>
              <a:rPr lang="en-US" dirty="0"/>
              <a:t>and deviations from this norm are defined for the single organism relative thereto.  </a:t>
            </a:r>
          </a:p>
          <a:p>
            <a:pPr eaLnBrk="1" fontAlgn="auto" hangingPunct="1">
              <a:spcAft>
                <a:spcPts val="0"/>
              </a:spcAft>
              <a:defRPr/>
            </a:pPr>
            <a:endParaRPr lang="en-US" dirty="0"/>
          </a:p>
        </p:txBody>
      </p:sp>
    </p:spTree>
    <p:extLst>
      <p:ext uri="{BB962C8B-B14F-4D97-AF65-F5344CB8AC3E}">
        <p14:creationId xmlns:p14="http://schemas.microsoft.com/office/powerpoint/2010/main" val="2106363895"/>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Relative physiological process predications</a:t>
            </a:r>
          </a:p>
        </p:txBody>
      </p:sp>
      <p:sp>
        <p:nvSpPr>
          <p:cNvPr id="525315" name="Content Placeholder 2"/>
          <p:cNvSpPr>
            <a:spLocks noGrp="1"/>
          </p:cNvSpPr>
          <p:nvPr>
            <p:ph idx="1"/>
          </p:nvPr>
        </p:nvSpPr>
        <p:spPr/>
        <p:txBody>
          <a:bodyPr/>
          <a:lstStyle/>
          <a:p>
            <a:pPr eaLnBrk="1" hangingPunct="1"/>
            <a:r>
              <a:rPr lang="en-US" dirty="0" smtClean="0"/>
              <a:t>The physiologist may study kinetic, hydraulic, electrical or chemical processes extending across smaller and larger wholes, for example when investigating pharmacokinetic interactions between the kidney and drug molecules within its compartments, or when investigating photodermatological interactions which occur when the epidermis is exposed to sunlight. </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656601072"/>
      </p:ext>
    </p:extLst>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Relative physical process predications</a:t>
            </a:r>
            <a:endParaRPr lang="en-US" dirty="0"/>
          </a:p>
        </p:txBody>
      </p:sp>
      <p:sp>
        <p:nvSpPr>
          <p:cNvPr id="526339" name="Content Placeholder 2"/>
          <p:cNvSpPr>
            <a:spLocks noGrp="1"/>
          </p:cNvSpPr>
          <p:nvPr>
            <p:ph idx="1"/>
          </p:nvPr>
        </p:nvSpPr>
        <p:spPr/>
        <p:txBody>
          <a:bodyPr/>
          <a:lstStyle/>
          <a:p>
            <a:pPr eaLnBrk="1" hangingPunct="1"/>
            <a:r>
              <a:rPr lang="en-US" dirty="0" smtClean="0"/>
              <a:t>Predications of processes are always relative to the entirety of spacetime</a:t>
            </a:r>
          </a:p>
          <a:p>
            <a:pPr eaLnBrk="1" hangingPunct="1"/>
            <a:r>
              <a:rPr lang="en-US" dirty="0" smtClean="0"/>
              <a:t>(relative to frames?)</a:t>
            </a:r>
          </a:p>
        </p:txBody>
      </p:sp>
    </p:spTree>
    <p:extLst>
      <p:ext uri="{BB962C8B-B14F-4D97-AF65-F5344CB8AC3E}">
        <p14:creationId xmlns:p14="http://schemas.microsoft.com/office/powerpoint/2010/main" val="97285844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Fiat object parts reflect partitions</a:t>
            </a:r>
            <a:endParaRPr lang="en-US" dirty="0"/>
          </a:p>
        </p:txBody>
      </p:sp>
      <p:sp>
        <p:nvSpPr>
          <p:cNvPr id="3" name="Text Placeholder 2"/>
          <p:cNvSpPr>
            <a:spLocks noGrp="1"/>
          </p:cNvSpPr>
          <p:nvPr>
            <p:ph type="body" sz="half"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DAEDAD-4C66-4985-9B93-A99E9DFFA29B}" type="slidenum">
              <a:rPr lang="en-US"/>
              <a:pPr fontAlgn="base">
                <a:spcBef>
                  <a:spcPct val="0"/>
                </a:spcBef>
                <a:spcAft>
                  <a:spcPct val="0"/>
                </a:spcAft>
                <a:defRPr/>
              </a:pPr>
              <a:t>11</a:t>
            </a:fld>
            <a:endParaRPr lang="en-US" dirty="0"/>
          </a:p>
        </p:txBody>
      </p:sp>
      <p:pic>
        <p:nvPicPr>
          <p:cNvPr id="1105922" name="Picture 2" descr="http://drifters.doe.gov/track-a-yoto/Image3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1295400"/>
            <a:ext cx="4980557" cy="500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96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Most process predications look like this</a:t>
            </a:r>
            <a:endParaRPr lang="en-US" dirty="0"/>
          </a:p>
        </p:txBody>
      </p:sp>
      <p:sp>
        <p:nvSpPr>
          <p:cNvPr id="527363" name="Content Placeholder 2"/>
          <p:cNvSpPr>
            <a:spLocks noGrp="1"/>
          </p:cNvSpPr>
          <p:nvPr>
            <p:ph idx="1"/>
          </p:nvPr>
        </p:nvSpPr>
        <p:spPr>
          <a:xfrm>
            <a:off x="1981200" y="2971801"/>
            <a:ext cx="8229600" cy="3154363"/>
          </a:xfrm>
        </p:spPr>
        <p:txBody>
          <a:bodyPr/>
          <a:lstStyle/>
          <a:p>
            <a:pPr marL="0" indent="0" eaLnBrk="1" hangingPunct="1">
              <a:buNone/>
            </a:pPr>
            <a:r>
              <a:rPr lang="en-US" dirty="0" smtClean="0"/>
              <a:t>They do not look like this (which would make them analogous to qualities):</a:t>
            </a:r>
          </a:p>
        </p:txBody>
      </p:sp>
      <p:pic>
        <p:nvPicPr>
          <p:cNvPr id="527364" name="Picture 2" descr="http://www.fitnessmantra.info/fitness/wp-content/uploads/2007/09/ECG%20-%20Electro%20Cardio%20Graph.png"/>
          <p:cNvPicPr>
            <a:picLocks noChangeAspect="1" noChangeArrowheads="1"/>
          </p:cNvPicPr>
          <p:nvPr/>
        </p:nvPicPr>
        <p:blipFill>
          <a:blip r:embed="rId2">
            <a:extLst>
              <a:ext uri="{28A0092B-C50C-407E-A947-70E740481C1C}">
                <a14:useLocalDpi xmlns:a14="http://schemas.microsoft.com/office/drawing/2010/main" val="0"/>
              </a:ext>
            </a:extLst>
          </a:blip>
          <a:srcRect t="44958" b="12701"/>
          <a:stretch>
            <a:fillRect/>
          </a:stretch>
        </p:blipFill>
        <p:spPr bwMode="auto">
          <a:xfrm>
            <a:off x="1524000" y="15240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7365" name="Group 4"/>
          <p:cNvGrpSpPr>
            <a:grpSpLocks/>
          </p:cNvGrpSpPr>
          <p:nvPr/>
        </p:nvGrpSpPr>
        <p:grpSpPr bwMode="auto">
          <a:xfrm>
            <a:off x="1411288" y="4495801"/>
            <a:ext cx="9226551" cy="1268413"/>
            <a:chOff x="-76200" y="1447799"/>
            <a:chExt cx="9227574" cy="2170473"/>
          </a:xfrm>
        </p:grpSpPr>
        <p:grpSp>
          <p:nvGrpSpPr>
            <p:cNvPr id="527367" name="Group 5"/>
            <p:cNvGrpSpPr>
              <a:grpSpLocks/>
            </p:cNvGrpSpPr>
            <p:nvPr/>
          </p:nvGrpSpPr>
          <p:grpSpPr bwMode="auto">
            <a:xfrm>
              <a:off x="0" y="1447799"/>
              <a:ext cx="9151374" cy="2170473"/>
              <a:chOff x="0" y="1447799"/>
              <a:chExt cx="9151374" cy="2170473"/>
            </a:xfrm>
          </p:grpSpPr>
          <p:pic>
            <p:nvPicPr>
              <p:cNvPr id="527369" name="Picture 2" descr="http://www.fitnessmantra.info/fitness/wp-content/uploads/2007/09/ECG%20-%20Electro%20Cardio%20Graph.png"/>
              <p:cNvPicPr>
                <a:picLocks noChangeAspect="1" noChangeArrowheads="1"/>
              </p:cNvPicPr>
              <p:nvPr/>
            </p:nvPicPr>
            <p:blipFill>
              <a:blip r:embed="rId2">
                <a:extLst>
                  <a:ext uri="{28A0092B-C50C-407E-A947-70E740481C1C}">
                    <a14:useLocalDpi xmlns:a14="http://schemas.microsoft.com/office/drawing/2010/main" val="0"/>
                  </a:ext>
                </a:extLst>
              </a:blip>
              <a:srcRect b="56065"/>
              <a:stretch>
                <a:fillRect/>
              </a:stretch>
            </p:blipFill>
            <p:spPr bwMode="auto">
              <a:xfrm>
                <a:off x="0" y="1447799"/>
                <a:ext cx="9144000" cy="11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370" name="Picture 2" descr="http://www.fitnessmantra.info/fitness/wp-content/uploads/2007/09/ECG%20-%20Electro%20Cardio%20Graph.png"/>
              <p:cNvPicPr>
                <a:picLocks noChangeAspect="1" noChangeArrowheads="1"/>
              </p:cNvPicPr>
              <p:nvPr/>
            </p:nvPicPr>
            <p:blipFill>
              <a:blip r:embed="rId2">
                <a:extLst>
                  <a:ext uri="{28A0092B-C50C-407E-A947-70E740481C1C}">
                    <a14:useLocalDpi xmlns:a14="http://schemas.microsoft.com/office/drawing/2010/main" val="0"/>
                  </a:ext>
                </a:extLst>
              </a:blip>
              <a:srcRect b="56065"/>
              <a:stretch>
                <a:fillRect/>
              </a:stretch>
            </p:blipFill>
            <p:spPr bwMode="auto">
              <a:xfrm>
                <a:off x="7374" y="2514600"/>
                <a:ext cx="9144000" cy="11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 name="Straight Connector 6"/>
            <p:cNvCxnSpPr/>
            <p:nvPr/>
          </p:nvCxnSpPr>
          <p:spPr>
            <a:xfrm>
              <a:off x="-76200" y="2591440"/>
              <a:ext cx="9227574"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7366" name="Rectangle 9"/>
          <p:cNvSpPr>
            <a:spLocks noChangeArrowheads="1"/>
          </p:cNvSpPr>
          <p:nvPr/>
        </p:nvSpPr>
        <p:spPr bwMode="auto">
          <a:xfrm>
            <a:off x="2133600" y="6019801"/>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800" dirty="0">
                <a:solidFill>
                  <a:srgbClr val="000000"/>
                </a:solidFill>
                <a:latin typeface="Calibri" pitchFamily="34" charset="0"/>
              </a:rPr>
              <a:t>Should we recognize States as Static Process Profiles?</a:t>
            </a:r>
          </a:p>
        </p:txBody>
      </p:sp>
    </p:spTree>
    <p:extLst>
      <p:ext uri="{BB962C8B-B14F-4D97-AF65-F5344CB8AC3E}">
        <p14:creationId xmlns:p14="http://schemas.microsoft.com/office/powerpoint/2010/main" val="4028685685"/>
      </p:ext>
    </p:extLst>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lstStyle/>
          <a:p>
            <a:pPr eaLnBrk="1" hangingPunct="1"/>
            <a:r>
              <a:rPr lang="en-US" dirty="0" smtClean="0"/>
              <a:t>Spinoza: States of motion and rest</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4 m/s speed profile</a:t>
            </a:r>
          </a:p>
          <a:p>
            <a:pPr eaLnBrk="1" fontAlgn="auto" hangingPunct="1">
              <a:spcAft>
                <a:spcPts val="0"/>
              </a:spcAft>
              <a:defRPr/>
            </a:pPr>
            <a:r>
              <a:rPr lang="en-US" dirty="0" smtClean="0"/>
              <a:t>0 m/s speed profile</a:t>
            </a:r>
          </a:p>
          <a:p>
            <a:pPr marL="0" indent="0" eaLnBrk="1" fontAlgn="auto" hangingPunct="1">
              <a:spcAft>
                <a:spcPts val="0"/>
              </a:spcAft>
              <a:buNone/>
              <a:defRPr/>
            </a:pPr>
            <a:r>
              <a:rPr lang="en-US" dirty="0" smtClean="0"/>
              <a:t>		</a:t>
            </a:r>
          </a:p>
          <a:p>
            <a:pPr marL="0" indent="0" eaLnBrk="1" fontAlgn="auto" hangingPunct="1">
              <a:spcAft>
                <a:spcPts val="0"/>
              </a:spcAft>
              <a:buNone/>
              <a:defRPr/>
            </a:pPr>
            <a:endParaRPr lang="en-US" sz="1600" dirty="0"/>
          </a:p>
          <a:p>
            <a:pPr marL="0" indent="0" eaLnBrk="1" fontAlgn="auto" hangingPunct="1">
              <a:spcAft>
                <a:spcPts val="0"/>
              </a:spcAft>
              <a:buNone/>
              <a:defRPr/>
            </a:pPr>
            <a:r>
              <a:rPr lang="en-US" sz="2400" dirty="0"/>
              <a:t>			     state of pregnancy</a:t>
            </a: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marL="0" indent="0" eaLnBrk="1" fontAlgn="auto" hangingPunct="1">
              <a:spcAft>
                <a:spcPts val="0"/>
              </a:spcAft>
              <a:buNone/>
              <a:defRPr/>
            </a:pPr>
            <a:r>
              <a:rPr lang="en-US" dirty="0"/>
              <a:t> </a:t>
            </a:r>
            <a:r>
              <a:rPr lang="en-US" dirty="0" smtClean="0"/>
              <a:t> </a:t>
            </a:r>
            <a:endParaRPr lang="en-US" dirty="0"/>
          </a:p>
        </p:txBody>
      </p:sp>
      <p:cxnSp>
        <p:nvCxnSpPr>
          <p:cNvPr id="5" name="Straight Connector 4"/>
          <p:cNvCxnSpPr/>
          <p:nvPr/>
        </p:nvCxnSpPr>
        <p:spPr>
          <a:xfrm>
            <a:off x="2514600" y="3581400"/>
            <a:ext cx="0" cy="25908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209800" y="5867400"/>
            <a:ext cx="70866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4600" y="5867400"/>
            <a:ext cx="2819400"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4068764"/>
            <a:ext cx="0" cy="1843087"/>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239000" y="5867400"/>
            <a:ext cx="2057400"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34000" y="4114800"/>
            <a:ext cx="1905000"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4068764"/>
            <a:ext cx="0" cy="1843087"/>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03232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Some </a:t>
            </a:r>
            <a:r>
              <a:rPr lang="en-US" sz="4000"/>
              <a:t>fiat continuants (e.g. voting districts) are </a:t>
            </a:r>
            <a:r>
              <a:rPr lang="en-US" sz="4000" dirty="0"/>
              <a:t>the product of partitions</a:t>
            </a:r>
          </a:p>
        </p:txBody>
      </p:sp>
      <p:sp>
        <p:nvSpPr>
          <p:cNvPr id="3" name="Text Placeholder 2"/>
          <p:cNvSpPr>
            <a:spLocks noGrp="1"/>
          </p:cNvSpPr>
          <p:nvPr>
            <p:ph type="body" sz="half"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DAEDAD-4C66-4985-9B93-A99E9DFFA29B}" type="slidenum">
              <a:rPr lang="en-US"/>
              <a:pPr fontAlgn="base">
                <a:spcBef>
                  <a:spcPct val="0"/>
                </a:spcBef>
                <a:spcAft>
                  <a:spcPct val="0"/>
                </a:spcAft>
                <a:defRPr/>
              </a:pPr>
              <a:t>12</a:t>
            </a:fld>
            <a:endParaRPr lang="en-US" dirty="0"/>
          </a:p>
        </p:txBody>
      </p:sp>
      <p:pic>
        <p:nvPicPr>
          <p:cNvPr id="1106946" name="Picture 2" descr="http://blog.chron.com/txpotomac/files/2011/06/Harris-County-and-environs-600x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9726"/>
            <a:ext cx="8153400" cy="44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7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Some fiat object parts (roughly: those arising in the domain of natural science) pre-existed our creation of corresponding partitions</a:t>
            </a:r>
          </a:p>
        </p:txBody>
      </p:sp>
      <p:sp>
        <p:nvSpPr>
          <p:cNvPr id="3" name="Text Placeholder 2"/>
          <p:cNvSpPr>
            <a:spLocks noGrp="1"/>
          </p:cNvSpPr>
          <p:nvPr>
            <p:ph type="body" sz="half"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DAEDAD-4C66-4985-9B93-A99E9DFFA29B}" type="slidenum">
              <a:rPr lang="en-US"/>
              <a:pPr fontAlgn="base">
                <a:spcBef>
                  <a:spcPct val="0"/>
                </a:spcBef>
                <a:spcAft>
                  <a:spcPct val="0"/>
                </a:spcAft>
                <a:defRPr/>
              </a:pPr>
              <a:t>13</a:t>
            </a:fld>
            <a:endParaRPr lang="en-US" dirty="0"/>
          </a:p>
        </p:txBody>
      </p:sp>
      <p:pic>
        <p:nvPicPr>
          <p:cNvPr id="5" name="Picture 3" descr="mouse_chrom5"/>
          <p:cNvPicPr>
            <a:picLocks noChangeAspect="1" noChangeArrowheads="1"/>
          </p:cNvPicPr>
          <p:nvPr/>
        </p:nvPicPr>
        <p:blipFill>
          <a:blip r:embed="rId2">
            <a:extLst>
              <a:ext uri="{28A0092B-C50C-407E-A947-70E740481C1C}">
                <a14:useLocalDpi xmlns:a14="http://schemas.microsoft.com/office/drawing/2010/main" val="0"/>
              </a:ext>
            </a:extLst>
          </a:blip>
          <a:srcRect t="7292" b="2083"/>
          <a:stretch>
            <a:fillRect/>
          </a:stretch>
        </p:blipFill>
        <p:spPr bwMode="auto">
          <a:xfrm>
            <a:off x="2667000" y="1676400"/>
            <a:ext cx="3810000" cy="50874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7315200" y="4953000"/>
            <a:ext cx="297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3200" dirty="0">
                <a:solidFill>
                  <a:srgbClr val="000000"/>
                </a:solidFill>
                <a:latin typeface="Arial"/>
              </a:rPr>
              <a:t>Mouse </a:t>
            </a:r>
            <a:br>
              <a:rPr lang="en-GB" sz="3200" dirty="0">
                <a:solidFill>
                  <a:srgbClr val="000000"/>
                </a:solidFill>
                <a:latin typeface="Arial"/>
              </a:rPr>
            </a:br>
            <a:r>
              <a:rPr lang="en-GB" sz="3200" dirty="0">
                <a:solidFill>
                  <a:srgbClr val="000000"/>
                </a:solidFill>
                <a:latin typeface="Arial"/>
              </a:rPr>
              <a:t>Chromosome 5</a:t>
            </a:r>
          </a:p>
        </p:txBody>
      </p:sp>
    </p:spTree>
    <p:extLst>
      <p:ext uri="{BB962C8B-B14F-4D97-AF65-F5344CB8AC3E}">
        <p14:creationId xmlns:p14="http://schemas.microsoft.com/office/powerpoint/2010/main" val="266401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descr="https://encrypted-tbn3.google.com/images?q=tbn:ANd9GcTceOtr112oOdNNilAXxAeecwDsn1z6I3jnrrbxPEiGaJLSShx9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213" y="1600201"/>
            <a:ext cx="73152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707" name="Text Placeholder 2"/>
          <p:cNvSpPr>
            <a:spLocks noGrp="1"/>
          </p:cNvSpPr>
          <p:nvPr>
            <p:ph type="body" sz="half" idx="1"/>
          </p:nvPr>
        </p:nvSpPr>
        <p:spPr>
          <a:xfrm>
            <a:off x="1905000" y="1646238"/>
            <a:ext cx="8229600" cy="4602162"/>
          </a:xfrm>
        </p:spPr>
        <p:txBody>
          <a:bodyPr/>
          <a:lstStyle/>
          <a:p>
            <a:r>
              <a:rPr lang="en-US" dirty="0" smtClean="0"/>
              <a:t>not a sum of objects, but something like a set:</a:t>
            </a:r>
          </a:p>
          <a:p>
            <a:endParaRPr lang="en-US" dirty="0"/>
          </a:p>
          <a:p>
            <a:endParaRPr lang="en-US" dirty="0" smtClean="0"/>
          </a:p>
          <a:p>
            <a:endParaRPr lang="en-US" dirty="0"/>
          </a:p>
          <a:p>
            <a:endParaRPr lang="en-US" dirty="0" smtClean="0"/>
          </a:p>
          <a:p>
            <a:endParaRPr lang="en-US" dirty="0"/>
          </a:p>
          <a:p>
            <a:r>
              <a:rPr lang="en-US" dirty="0" smtClean="0"/>
              <a:t>a certain part of material reality, picked out by a certain granular partition</a:t>
            </a:r>
          </a:p>
        </p:txBody>
      </p:sp>
      <p:sp>
        <p:nvSpPr>
          <p:cNvPr id="456708" name="Title 1"/>
          <p:cNvSpPr>
            <a:spLocks noGrp="1"/>
          </p:cNvSpPr>
          <p:nvPr>
            <p:ph type="title"/>
          </p:nvPr>
        </p:nvSpPr>
        <p:spPr/>
        <p:txBody>
          <a:bodyPr/>
          <a:lstStyle/>
          <a:p>
            <a:r>
              <a:rPr lang="en-US" dirty="0" smtClean="0"/>
              <a:t>BFO:</a:t>
            </a:r>
            <a:r>
              <a:rPr lang="en-US" i="1" dirty="0" smtClean="0"/>
              <a:t>object_aggregate</a:t>
            </a:r>
            <a:endParaRPr lang="en-US" dirty="0" smtClean="0"/>
          </a:p>
        </p:txBody>
      </p:sp>
      <p:sp>
        <p:nvSpPr>
          <p:cNvPr id="4567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72F44956-3CB0-4D41-9EE4-05C4993EAC6E}" type="slidenum">
              <a:rPr lang="en-US">
                <a:solidFill>
                  <a:srgbClr val="000000"/>
                </a:solidFill>
              </a:rPr>
              <a:pPr fontAlgn="base">
                <a:spcBef>
                  <a:spcPct val="0"/>
                </a:spcBef>
                <a:spcAft>
                  <a:spcPct val="0"/>
                </a:spcAft>
              </a:pPr>
              <a:t>14</a:t>
            </a:fld>
            <a:endParaRPr lang="en-US" dirty="0">
              <a:solidFill>
                <a:srgbClr val="000000"/>
              </a:solidFill>
            </a:endParaRPr>
          </a:p>
        </p:txBody>
      </p:sp>
    </p:spTree>
    <p:extLst>
      <p:ext uri="{BB962C8B-B14F-4D97-AF65-F5344CB8AC3E}">
        <p14:creationId xmlns:p14="http://schemas.microsoft.com/office/powerpoint/2010/main" val="338396268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Text Placeholder 2"/>
          <p:cNvSpPr>
            <a:spLocks noGrp="1"/>
          </p:cNvSpPr>
          <p:nvPr>
            <p:ph type="body" sz="half" idx="1"/>
          </p:nvPr>
        </p:nvSpPr>
        <p:spPr>
          <a:xfrm>
            <a:off x="2027830" y="1381353"/>
            <a:ext cx="8610600" cy="4602162"/>
          </a:xfrm>
        </p:spPr>
        <p:txBody>
          <a:bodyPr/>
          <a:lstStyle/>
          <a:p>
            <a:r>
              <a:rPr lang="en-US" dirty="0" smtClean="0"/>
              <a:t>not a sum of objects, but something like a set:</a:t>
            </a:r>
          </a:p>
          <a:p>
            <a:endParaRPr lang="en-US" dirty="0"/>
          </a:p>
          <a:p>
            <a:endParaRPr lang="en-US" dirty="0" smtClean="0"/>
          </a:p>
          <a:p>
            <a:endParaRPr lang="en-US" dirty="0"/>
          </a:p>
          <a:p>
            <a:endParaRPr lang="en-US" dirty="0" smtClean="0"/>
          </a:p>
          <a:p>
            <a:endParaRPr lang="en-US" dirty="0"/>
          </a:p>
          <a:p>
            <a:pPr marL="1588" indent="-1588"/>
            <a:r>
              <a:rPr lang="en-US" dirty="0" smtClean="0"/>
              <a:t>	a part of material reality, picked out by a certain granular partition (the result of a fiat partition which involves a sort of masking)</a:t>
            </a:r>
          </a:p>
          <a:p>
            <a:endParaRPr lang="en-US" dirty="0" smtClean="0"/>
          </a:p>
        </p:txBody>
      </p:sp>
      <p:sp>
        <p:nvSpPr>
          <p:cNvPr id="456708" name="Title 1"/>
          <p:cNvSpPr>
            <a:spLocks noGrp="1"/>
          </p:cNvSpPr>
          <p:nvPr>
            <p:ph type="title"/>
          </p:nvPr>
        </p:nvSpPr>
        <p:spPr/>
        <p:txBody>
          <a:bodyPr/>
          <a:lstStyle/>
          <a:p>
            <a:r>
              <a:rPr lang="en-US" dirty="0" smtClean="0"/>
              <a:t>BFO:</a:t>
            </a:r>
            <a:r>
              <a:rPr lang="en-US" i="1" dirty="0" smtClean="0"/>
              <a:t>object_aggregate</a:t>
            </a:r>
            <a:endParaRPr lang="en-US" dirty="0" smtClean="0"/>
          </a:p>
        </p:txBody>
      </p:sp>
      <p:sp>
        <p:nvSpPr>
          <p:cNvPr id="4567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72F44956-3CB0-4D41-9EE4-05C4993EAC6E}" type="slidenum">
              <a:rPr lang="en-US">
                <a:solidFill>
                  <a:srgbClr val="000000"/>
                </a:solidFill>
              </a:rPr>
              <a:pPr fontAlgn="base">
                <a:spcBef>
                  <a:spcPct val="0"/>
                </a:spcBef>
                <a:spcAft>
                  <a:spcPct val="0"/>
                </a:spcAft>
              </a:pPr>
              <a:t>15</a:t>
            </a:fld>
            <a:endParaRPr lang="en-US" dirty="0">
              <a:solidFill>
                <a:srgbClr val="000000"/>
              </a:solidFill>
            </a:endParaRPr>
          </a:p>
        </p:txBody>
      </p:sp>
      <p:pic>
        <p:nvPicPr>
          <p:cNvPr id="6" name="Picture 2" descr="http://images.apple.com/the-beatles/images/hero_2201011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18" t="15178" r="9756" b="8393"/>
          <a:stretch/>
        </p:blipFill>
        <p:spPr bwMode="auto">
          <a:xfrm>
            <a:off x="4320256" y="2057401"/>
            <a:ext cx="3223545" cy="279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304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7772400" cy="1143000"/>
          </a:xfrm>
        </p:spPr>
        <p:txBody>
          <a:bodyPr/>
          <a:lstStyle/>
          <a:p>
            <a:r>
              <a:rPr lang="en-US" dirty="0" smtClean="0"/>
              <a:t>The Beatles</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28BD6139-67A4-4CED-B8A9-4CB0607B92CB}" type="slidenum">
              <a:rPr lang="en-US"/>
              <a:pPr fontAlgn="base">
                <a:spcBef>
                  <a:spcPct val="0"/>
                </a:spcBef>
                <a:spcAft>
                  <a:spcPct val="0"/>
                </a:spcAft>
              </a:pPr>
              <a:t>16</a:t>
            </a:fld>
            <a:endParaRPr lang="en-US" dirty="0"/>
          </a:p>
        </p:txBody>
      </p:sp>
      <p:pic>
        <p:nvPicPr>
          <p:cNvPr id="177154" name="Picture 2" descr="http://images.apple.com/the-beatles/images/hero_220101116.jpg"/>
          <p:cNvPicPr>
            <a:picLocks noChangeAspect="1" noChangeArrowheads="1"/>
          </p:cNvPicPr>
          <p:nvPr/>
        </p:nvPicPr>
        <p:blipFill rotWithShape="1">
          <a:blip r:embed="rId2">
            <a:extLst>
              <a:ext uri="{28A0092B-C50C-407E-A947-70E740481C1C}">
                <a14:useLocalDpi xmlns:a14="http://schemas.microsoft.com/office/drawing/2010/main" val="0"/>
              </a:ext>
            </a:extLst>
          </a:blip>
          <a:srcRect l="9918" t="15178" r="9756" b="8393"/>
          <a:stretch/>
        </p:blipFill>
        <p:spPr bwMode="auto">
          <a:xfrm>
            <a:off x="3352801" y="1447801"/>
            <a:ext cx="5593651" cy="484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6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7772400" cy="1143000"/>
          </a:xfrm>
        </p:spPr>
        <p:txBody>
          <a:bodyPr/>
          <a:lstStyle/>
          <a:p>
            <a:r>
              <a:rPr lang="en-US" dirty="0" smtClean="0"/>
              <a:t>The Beatles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28BD6139-67A4-4CED-B8A9-4CB0607B92CB}" type="slidenum">
              <a:rPr lang="en-US"/>
              <a:pPr fontAlgn="base">
                <a:spcBef>
                  <a:spcPct val="0"/>
                </a:spcBef>
                <a:spcAft>
                  <a:spcPct val="0"/>
                </a:spcAft>
              </a:pPr>
              <a:t>17</a:t>
            </a:fld>
            <a:endParaRPr lang="en-US" dirty="0"/>
          </a:p>
        </p:txBody>
      </p:sp>
      <p:pic>
        <p:nvPicPr>
          <p:cNvPr id="169986" name="Picture 2" descr="http://static.ddmcdn.com/gif/beatles-yog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67465"/>
            <a:ext cx="6858000" cy="452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8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514600"/>
            <a:ext cx="4114800" cy="1143000"/>
          </a:xfrm>
        </p:spPr>
        <p:txBody>
          <a:bodyPr/>
          <a:lstStyle/>
          <a:p>
            <a:r>
              <a:rPr lang="en-US" sz="2800" dirty="0"/>
              <a:t>We use the </a:t>
            </a:r>
            <a:br>
              <a:rPr lang="en-US" sz="2800" dirty="0"/>
            </a:br>
            <a:r>
              <a:rPr lang="en-US" sz="2800" dirty="0"/>
              <a:t/>
            </a:r>
            <a:br>
              <a:rPr lang="en-US" sz="2800" dirty="0"/>
            </a:br>
            <a:r>
              <a:rPr lang="en-US" sz="2800" dirty="0"/>
              <a:t/>
            </a:r>
            <a:br>
              <a:rPr lang="en-US" sz="2800" dirty="0"/>
            </a:br>
            <a:r>
              <a:rPr lang="en-US" sz="2800" dirty="0"/>
              <a:t>partition to pick out a certain object aggregate in this particular portion of material reality, then we mask all other portions of reality, from external (the water) and internal (the cells and molecules)</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28BD6139-67A4-4CED-B8A9-4CB0607B92CB}" type="slidenum">
              <a:rPr lang="en-US"/>
              <a:pPr fontAlgn="base">
                <a:spcBef>
                  <a:spcPct val="0"/>
                </a:spcBef>
                <a:spcAft>
                  <a:spcPct val="0"/>
                </a:spcAft>
              </a:pPr>
              <a:t>18</a:t>
            </a:fld>
            <a:endParaRPr lang="en-US" dirty="0"/>
          </a:p>
        </p:txBody>
      </p:sp>
      <p:pic>
        <p:nvPicPr>
          <p:cNvPr id="176132" name="Picture 4" descr="http://2.bp.blogspot.com/_SXI9xWkTQek/TC3gQV0pz8I/AAAAAAAACoM/yJR6YcKOwIk/s400/Beatles-Fab-Four-Swimming-Summer-Miami-Photos-Picture-Lennon-McCartney-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61161"/>
            <a:ext cx="3124200" cy="47482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83"/>
          <p:cNvGraphicFramePr>
            <a:graphicFrameLocks noGrp="1"/>
          </p:cNvGraphicFramePr>
          <p:nvPr>
            <p:extLst/>
          </p:nvPr>
        </p:nvGraphicFramePr>
        <p:xfrm>
          <a:off x="5867400" y="1066800"/>
          <a:ext cx="4165600" cy="533400"/>
        </p:xfrm>
        <a:graphic>
          <a:graphicData uri="http://schemas.openxmlformats.org/drawingml/2006/table">
            <a:tbl>
              <a:tblPr/>
              <a:tblGrid>
                <a:gridCol w="10160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John</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Paul</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George</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Ringo</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62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590800"/>
            <a:ext cx="4114800" cy="1143000"/>
          </a:xfrm>
        </p:spPr>
        <p:txBody>
          <a:bodyPr/>
          <a:lstStyle/>
          <a:p>
            <a:r>
              <a:rPr lang="en-US" sz="2800" dirty="0"/>
              <a:t/>
            </a:r>
            <a:br>
              <a:rPr lang="en-US" sz="2800" dirty="0"/>
            </a:br>
            <a:r>
              <a:rPr lang="en-US" sz="2800" dirty="0"/>
              <a:t/>
            </a:r>
            <a:br>
              <a:rPr lang="en-US" sz="2800" dirty="0"/>
            </a:br>
            <a:r>
              <a:rPr lang="en-US" sz="3600" dirty="0"/>
              <a:t/>
            </a:r>
            <a:br>
              <a:rPr lang="en-US" sz="3600" dirty="0"/>
            </a:br>
            <a:r>
              <a:rPr lang="en-US" sz="3600" dirty="0"/>
              <a:t>is a veridical partition. The Beatles truly do (did) exist</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28BD6139-67A4-4CED-B8A9-4CB0607B92CB}" type="slidenum">
              <a:rPr lang="en-US"/>
              <a:pPr fontAlgn="base">
                <a:spcBef>
                  <a:spcPct val="0"/>
                </a:spcBef>
                <a:spcAft>
                  <a:spcPct val="0"/>
                </a:spcAft>
              </a:pPr>
              <a:t>19</a:t>
            </a:fld>
            <a:endParaRPr lang="en-US" dirty="0"/>
          </a:p>
        </p:txBody>
      </p:sp>
      <p:pic>
        <p:nvPicPr>
          <p:cNvPr id="176132" name="Picture 4" descr="http://2.bp.blogspot.com/_SXI9xWkTQek/TC3gQV0pz8I/AAAAAAAACoM/yJR6YcKOwIk/s400/Beatles-Fab-Four-Swimming-Summer-Miami-Photos-Picture-Lennon-McCartney-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61161"/>
            <a:ext cx="3124200" cy="47482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83"/>
          <p:cNvGraphicFramePr>
            <a:graphicFrameLocks noGrp="1"/>
          </p:cNvGraphicFramePr>
          <p:nvPr>
            <p:extLst/>
          </p:nvPr>
        </p:nvGraphicFramePr>
        <p:xfrm>
          <a:off x="5867400" y="2057400"/>
          <a:ext cx="4165600" cy="533400"/>
        </p:xfrm>
        <a:graphic>
          <a:graphicData uri="http://schemas.openxmlformats.org/drawingml/2006/table">
            <a:tbl>
              <a:tblPr/>
              <a:tblGrid>
                <a:gridCol w="10160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John</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Paul</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George</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Ringo</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5808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Material Entities and Process Profiles</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1265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pPr fontAlgn="base">
              <a:spcBef>
                <a:spcPct val="0"/>
              </a:spcBef>
              <a:spcAft>
                <a:spcPct val="0"/>
              </a:spcAft>
            </a:pPr>
            <a:fld id="{D026AB7C-37C5-44E0-A1AC-5451C3A8999F}" type="slidenum">
              <a:rPr lang="en-US"/>
              <a:pPr fontAlgn="base">
                <a:spcBef>
                  <a:spcPct val="0"/>
                </a:spcBef>
                <a:spcAft>
                  <a:spcPct val="0"/>
                </a:spcAft>
              </a:pPr>
              <a:t>20</a:t>
            </a:fld>
            <a:endParaRPr lang="en-US" dirty="0"/>
          </a:p>
        </p:txBody>
      </p:sp>
      <p:graphicFrame>
        <p:nvGraphicFramePr>
          <p:cNvPr id="154702" name="Group 78"/>
          <p:cNvGraphicFramePr>
            <a:graphicFrameLocks noGrp="1"/>
          </p:cNvGraphicFramePr>
          <p:nvPr>
            <p:extLst/>
          </p:nvPr>
        </p:nvGraphicFramePr>
        <p:xfrm>
          <a:off x="2895600" y="381000"/>
          <a:ext cx="6553200" cy="533400"/>
        </p:xfrm>
        <a:graphic>
          <a:graphicData uri="http://schemas.openxmlformats.org/drawingml/2006/table">
            <a:tbl>
              <a:tblPr/>
              <a:tblGrid>
                <a:gridCol w="1066800">
                  <a:extLst>
                    <a:ext uri="{9D8B030D-6E8A-4147-A177-3AD203B41FA5}">
                      <a16:colId xmlns:a16="http://schemas.microsoft.com/office/drawing/2014/main" val="20000"/>
                    </a:ext>
                  </a:extLst>
                </a:gridCol>
                <a:gridCol w="967740">
                  <a:extLst>
                    <a:ext uri="{9D8B030D-6E8A-4147-A177-3AD203B41FA5}">
                      <a16:colId xmlns:a16="http://schemas.microsoft.com/office/drawing/2014/main" val="20001"/>
                    </a:ext>
                  </a:extLst>
                </a:gridCol>
                <a:gridCol w="108966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rook</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queen</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pawn</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knight</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bishop</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37314" name="Picture 2" descr="http://upload.wikimedia.org/wikipedia/commons/thumb/6/6f/ChessSet.jpg/250px-Chess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92246"/>
            <a:ext cx="3124200" cy="28992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oup 78"/>
          <p:cNvGraphicFramePr>
            <a:graphicFrameLocks noGrp="1"/>
          </p:cNvGraphicFramePr>
          <p:nvPr>
            <p:extLst/>
          </p:nvPr>
        </p:nvGraphicFramePr>
        <p:xfrm>
          <a:off x="2895601" y="1295400"/>
          <a:ext cx="6553200" cy="822960"/>
        </p:xfrm>
        <a:graphic>
          <a:graphicData uri="http://schemas.openxmlformats.org/drawingml/2006/table">
            <a:tbl>
              <a:tblPr/>
              <a:tblGrid>
                <a:gridCol w="2287859">
                  <a:extLst>
                    <a:ext uri="{9D8B030D-6E8A-4147-A177-3AD203B41FA5}">
                      <a16:colId xmlns:a16="http://schemas.microsoft.com/office/drawing/2014/main" val="20000"/>
                    </a:ext>
                  </a:extLst>
                </a:gridCol>
                <a:gridCol w="2006290">
                  <a:extLst>
                    <a:ext uri="{9D8B030D-6E8A-4147-A177-3AD203B41FA5}">
                      <a16:colId xmlns:a16="http://schemas.microsoft.com/office/drawing/2014/main" val="20001"/>
                    </a:ext>
                  </a:extLst>
                </a:gridCol>
                <a:gridCol w="2259051">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chess pieces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table top</a:t>
                      </a:r>
                      <a:endParaRPr kumimoji="0" lang="en-US" sz="24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surrounding space</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78"/>
          <p:cNvGraphicFramePr>
            <a:graphicFrameLocks noGrp="1"/>
          </p:cNvGraphicFramePr>
          <p:nvPr>
            <p:extLst/>
          </p:nvPr>
        </p:nvGraphicFramePr>
        <p:xfrm>
          <a:off x="4876801" y="2362200"/>
          <a:ext cx="2287859" cy="533400"/>
        </p:xfrm>
        <a:graphic>
          <a:graphicData uri="http://schemas.openxmlformats.org/drawingml/2006/table">
            <a:tbl>
              <a:tblPr/>
              <a:tblGrid>
                <a:gridCol w="2287859">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molecules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itle 1"/>
          <p:cNvSpPr>
            <a:spLocks noGrp="1"/>
          </p:cNvSpPr>
          <p:nvPr>
            <p:ph type="title"/>
          </p:nvPr>
        </p:nvSpPr>
        <p:spPr>
          <a:xfrm>
            <a:off x="2743200" y="5791200"/>
            <a:ext cx="7010400" cy="1143000"/>
          </a:xfrm>
        </p:spPr>
        <p:txBody>
          <a:bodyPr/>
          <a:lstStyle/>
          <a:p>
            <a:r>
              <a:rPr lang="en-US" sz="3600" dirty="0"/>
              <a:t>all these partitions are verdical</a:t>
            </a:r>
          </a:p>
        </p:txBody>
      </p:sp>
    </p:spTree>
    <p:extLst>
      <p:ext uri="{BB962C8B-B14F-4D97-AF65-F5344CB8AC3E}">
        <p14:creationId xmlns:p14="http://schemas.microsoft.com/office/powerpoint/2010/main" val="43997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Text Placeholder 2"/>
          <p:cNvSpPr>
            <a:spLocks noGrp="1"/>
          </p:cNvSpPr>
          <p:nvPr>
            <p:ph type="body" sz="half" idx="1"/>
          </p:nvPr>
        </p:nvSpPr>
        <p:spPr>
          <a:xfrm>
            <a:off x="1878013" y="1874838"/>
            <a:ext cx="8229600" cy="4602162"/>
          </a:xfrm>
        </p:spPr>
        <p:txBody>
          <a:bodyPr/>
          <a:lstStyle/>
          <a:p>
            <a:r>
              <a:rPr lang="en-US" dirty="0" smtClean="0"/>
              <a:t>which can however change its members over time</a:t>
            </a:r>
          </a:p>
          <a:p>
            <a:r>
              <a:rPr lang="en-US" dirty="0" smtClean="0"/>
              <a:t>(e.g. the aggregate of members of the International Association for Ontology and Its Applications)</a:t>
            </a:r>
          </a:p>
          <a:p>
            <a:r>
              <a:rPr lang="en-US" dirty="0" smtClean="0"/>
              <a:t>examples: populations, families, tribes, species, planetary systems – anything associated with a </a:t>
            </a:r>
            <a:r>
              <a:rPr lang="en-US" i="1" dirty="0" smtClean="0"/>
              <a:t>count, </a:t>
            </a:r>
            <a:r>
              <a:rPr lang="en-US" dirty="0" smtClean="0"/>
              <a:t>a </a:t>
            </a:r>
            <a:r>
              <a:rPr lang="en-US" i="1" dirty="0" smtClean="0"/>
              <a:t>registry</a:t>
            </a:r>
            <a:r>
              <a:rPr lang="en-US" dirty="0" smtClean="0"/>
              <a:t>, an </a:t>
            </a:r>
            <a:r>
              <a:rPr lang="en-US" i="1" dirty="0" smtClean="0"/>
              <a:t>inventory</a:t>
            </a:r>
            <a:r>
              <a:rPr lang="en-US" dirty="0" smtClean="0"/>
              <a:t>, a </a:t>
            </a:r>
            <a:r>
              <a:rPr lang="en-US" i="1" dirty="0" smtClean="0"/>
              <a:t>census</a:t>
            </a:r>
          </a:p>
        </p:txBody>
      </p:sp>
      <p:sp>
        <p:nvSpPr>
          <p:cNvPr id="459779" name="Title 1"/>
          <p:cNvSpPr>
            <a:spLocks noGrp="1"/>
          </p:cNvSpPr>
          <p:nvPr>
            <p:ph type="title"/>
          </p:nvPr>
        </p:nvSpPr>
        <p:spPr/>
        <p:txBody>
          <a:bodyPr/>
          <a:lstStyle/>
          <a:p>
            <a:r>
              <a:rPr lang="en-US" dirty="0" smtClean="0"/>
              <a:t>BFO:</a:t>
            </a:r>
            <a:r>
              <a:rPr lang="en-US" i="1" dirty="0" smtClean="0"/>
              <a:t>object_aggregate</a:t>
            </a:r>
            <a:endParaRPr lang="en-US" dirty="0" smtClean="0"/>
          </a:p>
        </p:txBody>
      </p:sp>
      <p:sp>
        <p:nvSpPr>
          <p:cNvPr id="4597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DA3F7B09-69E5-4085-A86E-6664BC267EA2}" type="slidenum">
              <a:rPr lang="en-US">
                <a:solidFill>
                  <a:srgbClr val="000000"/>
                </a:solidFill>
              </a:rPr>
              <a:pPr fontAlgn="base">
                <a:spcBef>
                  <a:spcPct val="0"/>
                </a:spcBef>
                <a:spcAft>
                  <a:spcPct val="0"/>
                </a:spcAft>
              </a:pPr>
              <a:t>21</a:t>
            </a:fld>
            <a:endParaRPr lang="en-US" dirty="0">
              <a:solidFill>
                <a:srgbClr val="000000"/>
              </a:solidFill>
            </a:endParaRPr>
          </a:p>
        </p:txBody>
      </p:sp>
    </p:spTree>
    <p:extLst>
      <p:ext uri="{BB962C8B-B14F-4D97-AF65-F5344CB8AC3E}">
        <p14:creationId xmlns:p14="http://schemas.microsoft.com/office/powerpoint/2010/main" val="32828696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itle 1"/>
          <p:cNvSpPr>
            <a:spLocks noGrp="1"/>
          </p:cNvSpPr>
          <p:nvPr>
            <p:ph type="title"/>
          </p:nvPr>
        </p:nvSpPr>
        <p:spPr/>
        <p:txBody>
          <a:bodyPr/>
          <a:lstStyle/>
          <a:p>
            <a:r>
              <a:rPr lang="en-US" dirty="0" smtClean="0"/>
              <a:t>inventory</a:t>
            </a:r>
          </a:p>
        </p:txBody>
      </p:sp>
      <p:sp>
        <p:nvSpPr>
          <p:cNvPr id="460803" name="Text Placeholder 2"/>
          <p:cNvSpPr>
            <a:spLocks noGrp="1"/>
          </p:cNvSpPr>
          <p:nvPr>
            <p:ph type="body" sz="half" idx="1"/>
          </p:nvPr>
        </p:nvSpPr>
        <p:spPr/>
        <p:txBody>
          <a:bodyPr/>
          <a:lstStyle/>
          <a:p>
            <a:endParaRPr lang="en-US" dirty="0" smtClean="0"/>
          </a:p>
        </p:txBody>
      </p:sp>
      <p:sp>
        <p:nvSpPr>
          <p:cNvPr id="4608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24581E4-AD5F-403C-B53F-2A11105BB5A4}" type="slidenum">
              <a:rPr lang="en-US">
                <a:solidFill>
                  <a:srgbClr val="000000"/>
                </a:solidFill>
              </a:rPr>
              <a:pPr fontAlgn="base">
                <a:spcBef>
                  <a:spcPct val="0"/>
                </a:spcBef>
                <a:spcAft>
                  <a:spcPct val="0"/>
                </a:spcAft>
              </a:pPr>
              <a:t>22</a:t>
            </a:fld>
            <a:endParaRPr lang="en-US" dirty="0">
              <a:solidFill>
                <a:srgbClr val="000000"/>
              </a:solidFill>
            </a:endParaRPr>
          </a:p>
        </p:txBody>
      </p:sp>
      <p:pic>
        <p:nvPicPr>
          <p:cNvPr id="460805" name="Picture 2" descr="http://t0.gstatic.com/images?q=tbn:ANd9GcQyxNjzDgWxb245dKhsnC6FLPxYSwXEZf5TpM3-RY9J1YL6WhXx1ov3sP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1"/>
            <a:ext cx="70104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17328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Title 1"/>
          <p:cNvSpPr>
            <a:spLocks noGrp="1"/>
          </p:cNvSpPr>
          <p:nvPr>
            <p:ph type="title"/>
          </p:nvPr>
        </p:nvSpPr>
        <p:spPr/>
        <p:txBody>
          <a:bodyPr/>
          <a:lstStyle/>
          <a:p>
            <a:r>
              <a:rPr lang="en-US" dirty="0" smtClean="0"/>
              <a:t>member_part_of</a:t>
            </a:r>
          </a:p>
        </p:txBody>
      </p:sp>
      <p:sp>
        <p:nvSpPr>
          <p:cNvPr id="461827" name="Text Placeholder 2"/>
          <p:cNvSpPr>
            <a:spLocks noGrp="1"/>
          </p:cNvSpPr>
          <p:nvPr>
            <p:ph type="body" sz="half" idx="1"/>
          </p:nvPr>
        </p:nvSpPr>
        <p:spPr/>
        <p:txBody>
          <a:bodyPr/>
          <a:lstStyle/>
          <a:p>
            <a:r>
              <a:rPr lang="en-US" i="1" dirty="0" smtClean="0"/>
              <a:t>a </a:t>
            </a:r>
            <a:r>
              <a:rPr lang="en-US" b="1" dirty="0" smtClean="0"/>
              <a:t>member_part_of </a:t>
            </a:r>
            <a:r>
              <a:rPr lang="en-US" i="1" dirty="0" smtClean="0"/>
              <a:t>b </a:t>
            </a:r>
            <a:r>
              <a:rPr lang="en-US" b="1" dirty="0" smtClean="0"/>
              <a:t>at </a:t>
            </a:r>
            <a:r>
              <a:rPr lang="en-US" i="1" dirty="0" smtClean="0"/>
              <a:t>t </a:t>
            </a:r>
            <a:r>
              <a:rPr lang="en-US" dirty="0" smtClean="0"/>
              <a:t>=Def. </a:t>
            </a:r>
            <a:r>
              <a:rPr lang="en-US" i="1" dirty="0" smtClean="0"/>
              <a:t>a </a:t>
            </a:r>
            <a:r>
              <a:rPr lang="en-US" dirty="0" smtClean="0"/>
              <a:t>is an </a:t>
            </a:r>
            <a:r>
              <a:rPr lang="en-US" i="1" dirty="0" smtClean="0"/>
              <a:t>object </a:t>
            </a:r>
            <a:r>
              <a:rPr lang="en-US" b="1" dirty="0" smtClean="0"/>
              <a:t>at</a:t>
            </a:r>
            <a:r>
              <a:rPr lang="en-US" i="1" dirty="0" smtClean="0"/>
              <a:t> t</a:t>
            </a:r>
            <a:endParaRPr lang="en-US" dirty="0" smtClean="0"/>
          </a:p>
          <a:p>
            <a:r>
              <a:rPr lang="en-US" dirty="0" smtClean="0"/>
              <a:t>	&amp; there is </a:t>
            </a:r>
            <a:r>
              <a:rPr lang="en-US" b="1" dirty="0" smtClean="0"/>
              <a:t>at</a:t>
            </a:r>
            <a:r>
              <a:rPr lang="en-US" dirty="0" smtClean="0"/>
              <a:t> </a:t>
            </a:r>
            <a:r>
              <a:rPr lang="en-US" i="1" dirty="0" smtClean="0"/>
              <a:t>t </a:t>
            </a:r>
            <a:r>
              <a:rPr lang="en-US" dirty="0" smtClean="0"/>
              <a:t>a mutually exhaustive and pairwise disjoint partition of </a:t>
            </a:r>
            <a:r>
              <a:rPr lang="en-US" i="1" dirty="0" smtClean="0"/>
              <a:t>b</a:t>
            </a:r>
            <a:r>
              <a:rPr lang="en-US" dirty="0" smtClean="0"/>
              <a:t> into </a:t>
            </a:r>
            <a:r>
              <a:rPr lang="en-US" i="1" dirty="0" smtClean="0"/>
              <a:t>objects</a:t>
            </a:r>
            <a:r>
              <a:rPr lang="en-US" dirty="0" smtClean="0"/>
              <a:t> </a:t>
            </a:r>
            <a:r>
              <a:rPr lang="en-US" i="1" dirty="0" smtClean="0"/>
              <a:t>x</a:t>
            </a:r>
            <a:r>
              <a:rPr lang="en-US" baseline="-25000" dirty="0" smtClean="0"/>
              <a:t>1</a:t>
            </a:r>
            <a:r>
              <a:rPr lang="en-US" dirty="0" smtClean="0"/>
              <a:t>,  …, </a:t>
            </a:r>
            <a:r>
              <a:rPr lang="en-US" i="1" dirty="0" smtClean="0"/>
              <a:t>x</a:t>
            </a:r>
            <a:r>
              <a:rPr lang="en-US" baseline="-25000" dirty="0" smtClean="0"/>
              <a:t>n </a:t>
            </a:r>
            <a:r>
              <a:rPr lang="en-US" dirty="0" smtClean="0"/>
              <a:t>with </a:t>
            </a:r>
            <a:r>
              <a:rPr lang="en-US" i="1" dirty="0" smtClean="0"/>
              <a:t>a </a:t>
            </a:r>
            <a:r>
              <a:rPr lang="en-US" dirty="0" smtClean="0"/>
              <a:t>=</a:t>
            </a:r>
            <a:r>
              <a:rPr lang="en-US" i="1" dirty="0" smtClean="0"/>
              <a:t> x</a:t>
            </a:r>
            <a:r>
              <a:rPr lang="en-US" i="1" baseline="-25000" dirty="0" smtClean="0"/>
              <a:t>i</a:t>
            </a:r>
            <a:r>
              <a:rPr lang="en-US" dirty="0" smtClean="0"/>
              <a:t> for some natural number </a:t>
            </a:r>
            <a:r>
              <a:rPr lang="en-US" i="1" dirty="0" smtClean="0"/>
              <a:t>i. </a:t>
            </a:r>
          </a:p>
          <a:p>
            <a:r>
              <a:rPr lang="en-US" dirty="0" smtClean="0"/>
              <a:t>Use this as basis for a theory of groups, organizations and other social objects</a:t>
            </a:r>
          </a:p>
        </p:txBody>
      </p:sp>
      <p:sp>
        <p:nvSpPr>
          <p:cNvPr id="4618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B97C1664-1E3A-4855-A576-3138D5D04AC5}" type="slidenum">
              <a:rPr lang="en-US">
                <a:solidFill>
                  <a:srgbClr val="000000"/>
                </a:solidFill>
              </a:rPr>
              <a:pPr fontAlgn="base">
                <a:spcBef>
                  <a:spcPct val="0"/>
                </a:spcBef>
                <a:spcAft>
                  <a:spcPct val="0"/>
                </a:spcAft>
              </a:pPr>
              <a:t>23</a:t>
            </a:fld>
            <a:endParaRPr lang="en-US" dirty="0">
              <a:solidFill>
                <a:srgbClr val="000000"/>
              </a:solidFill>
            </a:endParaRPr>
          </a:p>
        </p:txBody>
      </p:sp>
    </p:spTree>
    <p:extLst>
      <p:ext uri="{BB962C8B-B14F-4D97-AF65-F5344CB8AC3E}">
        <p14:creationId xmlns:p14="http://schemas.microsoft.com/office/powerpoint/2010/main" val="122858625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organizations</a:t>
            </a:r>
            <a:endParaRPr lang="en-US"/>
          </a:p>
        </p:txBody>
      </p:sp>
      <p:sp>
        <p:nvSpPr>
          <p:cNvPr id="3" name="Text Placeholder 2"/>
          <p:cNvSpPr>
            <a:spLocks noGrp="1"/>
          </p:cNvSpPr>
          <p:nvPr>
            <p:ph type="body" sz="half" idx="1"/>
          </p:nvPr>
        </p:nvSpPr>
        <p:spPr/>
        <p:txBody>
          <a:bodyPr/>
          <a:lstStyle/>
          <a:p>
            <a:r>
              <a:rPr lang="en-US" smtClean="0"/>
              <a:t>	are object aggregates in which different members have different, specified roles (President, Secretary, Treasurer, Bandmaster, and so on)</a:t>
            </a:r>
          </a:p>
          <a:p>
            <a:endParaRPr lang="en-US"/>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DAEDAD-4C66-4985-9B93-A99E9DFFA29B}"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2468228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43400" y="2135188"/>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000" dirty="0">
                <a:solidFill>
                  <a:srgbClr val="000000"/>
                </a:solidFill>
                <a:latin typeface="Arial"/>
              </a:rPr>
              <a:t>human</a:t>
            </a:r>
          </a:p>
        </p:txBody>
      </p:sp>
      <p:sp>
        <p:nvSpPr>
          <p:cNvPr id="464899" name="Rectangle 6"/>
          <p:cNvSpPr>
            <a:spLocks noChangeArrowheads="1"/>
          </p:cNvSpPr>
          <p:nvPr/>
        </p:nvSpPr>
        <p:spPr bwMode="auto">
          <a:xfrm>
            <a:off x="1295400" y="6248400"/>
            <a:ext cx="9601200" cy="533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dirty="0">
                <a:solidFill>
                  <a:srgbClr val="000000"/>
                </a:solidFill>
                <a:latin typeface="Tahoma" pitchFamily="34" charset="0"/>
                <a:cs typeface="Times New Roman" pitchFamily="18" charset="0"/>
              </a:rPr>
              <a:t>John</a:t>
            </a:r>
          </a:p>
          <a:p>
            <a:pPr algn="ctr" eaLnBrk="0" fontAlgn="base" hangingPunct="0">
              <a:spcBef>
                <a:spcPct val="0"/>
              </a:spcBef>
              <a:spcAft>
                <a:spcPct val="0"/>
              </a:spcAft>
            </a:pPr>
            <a:endParaRPr lang="en-US" sz="600" dirty="0">
              <a:solidFill>
                <a:srgbClr val="000000"/>
              </a:solidFill>
              <a:latin typeface="Tahoma" pitchFamily="34" charset="0"/>
              <a:cs typeface="Times New Roman" pitchFamily="18" charset="0"/>
            </a:endParaRPr>
          </a:p>
        </p:txBody>
      </p:sp>
      <p:sp>
        <p:nvSpPr>
          <p:cNvPr id="464900"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1A6688AA-111E-4F78-9EDC-1BC56BA787B1}" type="slidenum">
              <a:rPr lang="en-GB">
                <a:solidFill>
                  <a:srgbClr val="000000"/>
                </a:solidFill>
              </a:rPr>
              <a:pPr fontAlgn="base">
                <a:spcBef>
                  <a:spcPct val="0"/>
                </a:spcBef>
                <a:spcAft>
                  <a:spcPct val="0"/>
                </a:spcAft>
              </a:pPr>
              <a:t>25</a:t>
            </a:fld>
            <a:endParaRPr lang="en-GB" dirty="0">
              <a:solidFill>
                <a:srgbClr val="000000"/>
              </a:solidFill>
            </a:endParaRPr>
          </a:p>
        </p:txBody>
      </p:sp>
      <p:sp>
        <p:nvSpPr>
          <p:cNvPr id="15" name="Rectangle 14"/>
          <p:cNvSpPr/>
          <p:nvPr/>
        </p:nvSpPr>
        <p:spPr>
          <a:xfrm>
            <a:off x="1600200" y="3962400"/>
            <a:ext cx="1219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embryo</a:t>
            </a:r>
          </a:p>
        </p:txBody>
      </p:sp>
      <p:cxnSp>
        <p:nvCxnSpPr>
          <p:cNvPr id="464902" name="AutoShape 7"/>
          <p:cNvCxnSpPr>
            <a:cxnSpLocks noChangeShapeType="1"/>
            <a:stCxn id="11" idx="2"/>
            <a:endCxn id="15" idx="0"/>
          </p:cNvCxnSpPr>
          <p:nvPr/>
        </p:nvCxnSpPr>
        <p:spPr bwMode="auto">
          <a:xfrm rot="5400000">
            <a:off x="3391694" y="1791494"/>
            <a:ext cx="989012" cy="3352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3124200" y="3962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fetus</a:t>
            </a:r>
          </a:p>
        </p:txBody>
      </p:sp>
      <p:cxnSp>
        <p:nvCxnSpPr>
          <p:cNvPr id="464904" name="AutoShape 7"/>
          <p:cNvCxnSpPr>
            <a:cxnSpLocks noChangeShapeType="1"/>
            <a:stCxn id="11" idx="2"/>
            <a:endCxn id="21" idx="0"/>
          </p:cNvCxnSpPr>
          <p:nvPr/>
        </p:nvCxnSpPr>
        <p:spPr bwMode="auto">
          <a:xfrm rot="5400000">
            <a:off x="4134644" y="2534444"/>
            <a:ext cx="989012" cy="1866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2"/>
          <p:cNvSpPr/>
          <p:nvPr/>
        </p:nvSpPr>
        <p:spPr>
          <a:xfrm>
            <a:off x="8991600" y="3962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adult</a:t>
            </a:r>
          </a:p>
        </p:txBody>
      </p:sp>
      <p:cxnSp>
        <p:nvCxnSpPr>
          <p:cNvPr id="464906" name="AutoShape 7"/>
          <p:cNvCxnSpPr>
            <a:cxnSpLocks noChangeShapeType="1"/>
            <a:stCxn id="11" idx="2"/>
            <a:endCxn id="23" idx="0"/>
          </p:cNvCxnSpPr>
          <p:nvPr/>
        </p:nvCxnSpPr>
        <p:spPr bwMode="auto">
          <a:xfrm rot="16200000" flipH="1">
            <a:off x="7068344" y="1467644"/>
            <a:ext cx="989012" cy="4000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4572000" y="39624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neonate</a:t>
            </a:r>
          </a:p>
        </p:txBody>
      </p:sp>
      <p:cxnSp>
        <p:nvCxnSpPr>
          <p:cNvPr id="464908" name="AutoShape 7"/>
          <p:cNvCxnSpPr>
            <a:cxnSpLocks noChangeShapeType="1"/>
            <a:stCxn id="11" idx="2"/>
            <a:endCxn id="25" idx="0"/>
          </p:cNvCxnSpPr>
          <p:nvPr/>
        </p:nvCxnSpPr>
        <p:spPr bwMode="auto">
          <a:xfrm rot="5400000">
            <a:off x="4896644" y="3296444"/>
            <a:ext cx="989012" cy="342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Rectangle 26"/>
          <p:cNvSpPr/>
          <p:nvPr/>
        </p:nvSpPr>
        <p:spPr>
          <a:xfrm>
            <a:off x="6096000" y="3962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infant</a:t>
            </a:r>
          </a:p>
        </p:txBody>
      </p:sp>
      <p:cxnSp>
        <p:nvCxnSpPr>
          <p:cNvPr id="464910" name="AutoShape 7"/>
          <p:cNvCxnSpPr>
            <a:cxnSpLocks noChangeShapeType="1"/>
            <a:stCxn id="11" idx="2"/>
            <a:endCxn id="27" idx="0"/>
          </p:cNvCxnSpPr>
          <p:nvPr/>
        </p:nvCxnSpPr>
        <p:spPr bwMode="auto">
          <a:xfrm rot="16200000" flipH="1">
            <a:off x="5620544" y="2915444"/>
            <a:ext cx="989012" cy="1104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7543800" y="3962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child</a:t>
            </a:r>
          </a:p>
        </p:txBody>
      </p:sp>
      <p:cxnSp>
        <p:nvCxnSpPr>
          <p:cNvPr id="464912" name="AutoShape 7"/>
          <p:cNvCxnSpPr>
            <a:cxnSpLocks noChangeShapeType="1"/>
            <a:stCxn id="11" idx="2"/>
            <a:endCxn id="29" idx="0"/>
          </p:cNvCxnSpPr>
          <p:nvPr/>
        </p:nvCxnSpPr>
        <p:spPr bwMode="auto">
          <a:xfrm rot="16200000" flipH="1">
            <a:off x="6344444" y="2191544"/>
            <a:ext cx="989012" cy="2552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4913" name="Straight Arrow Connector 38"/>
          <p:cNvCxnSpPr>
            <a:cxnSpLocks noChangeShapeType="1"/>
            <a:endCxn id="15" idx="2"/>
          </p:cNvCxnSpPr>
          <p:nvPr/>
        </p:nvCxnSpPr>
        <p:spPr bwMode="auto">
          <a:xfrm rot="5400000" flipH="1" flipV="1">
            <a:off x="1485901" y="5524501"/>
            <a:ext cx="1447800" cy="3175"/>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4914" name="TextBox 25"/>
          <p:cNvSpPr txBox="1">
            <a:spLocks noChangeArrowheads="1"/>
          </p:cNvSpPr>
          <p:nvPr/>
        </p:nvSpPr>
        <p:spPr bwMode="auto">
          <a:xfrm>
            <a:off x="1752600" y="51816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1</a:t>
            </a:r>
          </a:p>
        </p:txBody>
      </p:sp>
      <p:cxnSp>
        <p:nvCxnSpPr>
          <p:cNvPr id="464915" name="Straight Arrow Connector 53"/>
          <p:cNvCxnSpPr>
            <a:cxnSpLocks noChangeShapeType="1"/>
          </p:cNvCxnSpPr>
          <p:nvPr/>
        </p:nvCxnSpPr>
        <p:spPr bwMode="auto">
          <a:xfrm rot="5400000" flipH="1" flipV="1">
            <a:off x="2894013" y="55133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4916" name="TextBox 25"/>
          <p:cNvSpPr txBox="1">
            <a:spLocks noChangeArrowheads="1"/>
          </p:cNvSpPr>
          <p:nvPr/>
        </p:nvSpPr>
        <p:spPr bwMode="auto">
          <a:xfrm>
            <a:off x="3200400" y="51816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2</a:t>
            </a:r>
          </a:p>
        </p:txBody>
      </p:sp>
      <p:cxnSp>
        <p:nvCxnSpPr>
          <p:cNvPr id="464917" name="Straight Arrow Connector 55"/>
          <p:cNvCxnSpPr>
            <a:cxnSpLocks noChangeShapeType="1"/>
          </p:cNvCxnSpPr>
          <p:nvPr/>
        </p:nvCxnSpPr>
        <p:spPr bwMode="auto">
          <a:xfrm rot="5400000" flipH="1" flipV="1">
            <a:off x="4418013" y="55133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4918" name="TextBox 25"/>
          <p:cNvSpPr txBox="1">
            <a:spLocks noChangeArrowheads="1"/>
          </p:cNvSpPr>
          <p:nvPr/>
        </p:nvSpPr>
        <p:spPr bwMode="auto">
          <a:xfrm>
            <a:off x="4724400" y="51816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3</a:t>
            </a:r>
          </a:p>
        </p:txBody>
      </p:sp>
      <p:cxnSp>
        <p:nvCxnSpPr>
          <p:cNvPr id="464919" name="Straight Arrow Connector 57"/>
          <p:cNvCxnSpPr>
            <a:cxnSpLocks noChangeShapeType="1"/>
          </p:cNvCxnSpPr>
          <p:nvPr/>
        </p:nvCxnSpPr>
        <p:spPr bwMode="auto">
          <a:xfrm rot="5400000" flipH="1" flipV="1">
            <a:off x="5942013" y="55133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4920" name="TextBox 25"/>
          <p:cNvSpPr txBox="1">
            <a:spLocks noChangeArrowheads="1"/>
          </p:cNvSpPr>
          <p:nvPr/>
        </p:nvSpPr>
        <p:spPr bwMode="auto">
          <a:xfrm>
            <a:off x="6248400" y="51816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4</a:t>
            </a:r>
          </a:p>
        </p:txBody>
      </p:sp>
      <p:cxnSp>
        <p:nvCxnSpPr>
          <p:cNvPr id="464921" name="Straight Arrow Connector 59"/>
          <p:cNvCxnSpPr>
            <a:cxnSpLocks noChangeShapeType="1"/>
          </p:cNvCxnSpPr>
          <p:nvPr/>
        </p:nvCxnSpPr>
        <p:spPr bwMode="auto">
          <a:xfrm rot="5400000" flipH="1" flipV="1">
            <a:off x="7389813" y="55133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4922" name="TextBox 25"/>
          <p:cNvSpPr txBox="1">
            <a:spLocks noChangeArrowheads="1"/>
          </p:cNvSpPr>
          <p:nvPr/>
        </p:nvSpPr>
        <p:spPr bwMode="auto">
          <a:xfrm>
            <a:off x="7696200" y="51816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5</a:t>
            </a:r>
          </a:p>
        </p:txBody>
      </p:sp>
      <p:cxnSp>
        <p:nvCxnSpPr>
          <p:cNvPr id="464923" name="Straight Arrow Connector 61"/>
          <p:cNvCxnSpPr>
            <a:cxnSpLocks noChangeShapeType="1"/>
          </p:cNvCxnSpPr>
          <p:nvPr/>
        </p:nvCxnSpPr>
        <p:spPr bwMode="auto">
          <a:xfrm rot="5400000" flipH="1" flipV="1">
            <a:off x="8913813" y="55133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4924" name="TextBox 25"/>
          <p:cNvSpPr txBox="1">
            <a:spLocks noChangeArrowheads="1"/>
          </p:cNvSpPr>
          <p:nvPr/>
        </p:nvSpPr>
        <p:spPr bwMode="auto">
          <a:xfrm>
            <a:off x="9220200" y="51816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6</a:t>
            </a:r>
          </a:p>
        </p:txBody>
      </p:sp>
      <p:grpSp>
        <p:nvGrpSpPr>
          <p:cNvPr id="464925" name="Group 35"/>
          <p:cNvGrpSpPr>
            <a:grpSpLocks/>
          </p:cNvGrpSpPr>
          <p:nvPr/>
        </p:nvGrpSpPr>
        <p:grpSpPr bwMode="auto">
          <a:xfrm>
            <a:off x="1524000" y="2819400"/>
            <a:ext cx="3124200" cy="1371600"/>
            <a:chOff x="0" y="1524000"/>
            <a:chExt cx="3124200" cy="1371600"/>
          </a:xfrm>
        </p:grpSpPr>
        <p:sp>
          <p:nvSpPr>
            <p:cNvPr id="464927" name="Down Arrow 31"/>
            <p:cNvSpPr>
              <a:spLocks noChangeArrowheads="1"/>
            </p:cNvSpPr>
            <p:nvPr/>
          </p:nvSpPr>
          <p:spPr bwMode="auto">
            <a:xfrm>
              <a:off x="1143000" y="2209800"/>
              <a:ext cx="609600" cy="685800"/>
            </a:xfrm>
            <a:prstGeom prst="downArrow">
              <a:avLst>
                <a:gd name="adj1" fmla="val 50000"/>
                <a:gd name="adj2" fmla="val 50000"/>
              </a:avLst>
            </a:prstGeom>
            <a:solidFill>
              <a:srgbClr val="FFC000"/>
            </a:solidFill>
            <a:ln w="47625" algn="ctr">
              <a:solidFill>
                <a:srgbClr val="FF0000"/>
              </a:solidFill>
              <a:round/>
              <a:headEnd/>
              <a:tailEnd/>
            </a:ln>
          </p:spPr>
          <p:txBody>
            <a:bodyPr/>
            <a:lstStyle/>
            <a:p>
              <a:pPr eaLnBrk="0" fontAlgn="base" hangingPunct="0">
                <a:spcBef>
                  <a:spcPct val="0"/>
                </a:spcBef>
                <a:spcAft>
                  <a:spcPct val="0"/>
                </a:spcAft>
              </a:pPr>
              <a:endParaRPr lang="en-US" sz="2400" b="1" dirty="0">
                <a:solidFill>
                  <a:srgbClr val="000000"/>
                </a:solidFill>
                <a:latin typeface="Trebuchet MS" pitchFamily="34" charset="0"/>
              </a:endParaRPr>
            </a:p>
          </p:txBody>
        </p:sp>
        <p:sp>
          <p:nvSpPr>
            <p:cNvPr id="464928" name="TextBox 30"/>
            <p:cNvSpPr txBox="1">
              <a:spLocks noChangeArrowheads="1"/>
            </p:cNvSpPr>
            <p:nvPr/>
          </p:nvSpPr>
          <p:spPr bwMode="auto">
            <a:xfrm>
              <a:off x="0" y="1524000"/>
              <a:ext cx="3124200" cy="8309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400" b="1" dirty="0">
                  <a:solidFill>
                    <a:srgbClr val="000000"/>
                  </a:solidFill>
                </a:rPr>
                <a:t>in nature, no sharp boundaries here</a:t>
              </a:r>
            </a:p>
          </p:txBody>
        </p:sp>
      </p:grpSp>
      <p:sp>
        <p:nvSpPr>
          <p:cNvPr id="464926" name="Title 1"/>
          <p:cNvSpPr>
            <a:spLocks noGrp="1"/>
          </p:cNvSpPr>
          <p:nvPr>
            <p:ph type="title"/>
          </p:nvPr>
        </p:nvSpPr>
        <p:spPr>
          <a:xfrm>
            <a:off x="1524000" y="228600"/>
            <a:ext cx="9144000" cy="1524000"/>
          </a:xfrm>
        </p:spPr>
        <p:txBody>
          <a:bodyPr/>
          <a:lstStyle/>
          <a:p>
            <a:r>
              <a:rPr lang="en-US" smtClean="0"/>
              <a:t>Non-rigid defined classes</a:t>
            </a:r>
            <a:r>
              <a:rPr lang="en-US" dirty="0" smtClean="0"/>
              <a:t/>
            </a:r>
            <a:br>
              <a:rPr lang="en-US" dirty="0" smtClean="0"/>
            </a:br>
            <a:r>
              <a:rPr lang="en-US" sz="3200"/>
              <a:t>= hold </a:t>
            </a:r>
            <a:r>
              <a:rPr lang="en-US" sz="3200" dirty="0"/>
              <a:t>of a continuant only for a certain time in the life of the continuant</a:t>
            </a:r>
          </a:p>
        </p:txBody>
      </p:sp>
    </p:spTree>
    <p:extLst>
      <p:ext uri="{BB962C8B-B14F-4D97-AF65-F5344CB8AC3E}">
        <p14:creationId xmlns:p14="http://schemas.microsoft.com/office/powerpoint/2010/main" val="31601183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43400" y="839788"/>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000" dirty="0">
                <a:solidFill>
                  <a:srgbClr val="000000"/>
                </a:solidFill>
                <a:latin typeface="Arial"/>
              </a:rPr>
              <a:t>portion of water</a:t>
            </a:r>
          </a:p>
        </p:txBody>
      </p:sp>
      <p:sp>
        <p:nvSpPr>
          <p:cNvPr id="465923" name="Rectangle 6"/>
          <p:cNvSpPr>
            <a:spLocks noChangeArrowheads="1"/>
          </p:cNvSpPr>
          <p:nvPr/>
        </p:nvSpPr>
        <p:spPr bwMode="auto">
          <a:xfrm>
            <a:off x="1905000" y="4953000"/>
            <a:ext cx="7848600" cy="914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dirty="0">
                <a:solidFill>
                  <a:srgbClr val="000000"/>
                </a:solidFill>
                <a:latin typeface="Tahoma" pitchFamily="34" charset="0"/>
                <a:cs typeface="Times New Roman" pitchFamily="18" charset="0"/>
              </a:rPr>
              <a:t>this portion of H</a:t>
            </a:r>
            <a:r>
              <a:rPr lang="en-US" sz="2800" baseline="-25000" dirty="0">
                <a:solidFill>
                  <a:srgbClr val="000000"/>
                </a:solidFill>
                <a:latin typeface="Tahoma" pitchFamily="34" charset="0"/>
                <a:cs typeface="Times New Roman" pitchFamily="18" charset="0"/>
              </a:rPr>
              <a:t>2</a:t>
            </a:r>
            <a:r>
              <a:rPr lang="en-US" sz="2800" dirty="0">
                <a:solidFill>
                  <a:srgbClr val="000000"/>
                </a:solidFill>
                <a:latin typeface="Tahoma" pitchFamily="34" charset="0"/>
                <a:cs typeface="Times New Roman" pitchFamily="18" charset="0"/>
              </a:rPr>
              <a:t>0</a:t>
            </a:r>
          </a:p>
          <a:p>
            <a:pPr algn="ctr" eaLnBrk="0" fontAlgn="base" hangingPunct="0">
              <a:spcBef>
                <a:spcPct val="0"/>
              </a:spcBef>
              <a:spcAft>
                <a:spcPct val="0"/>
              </a:spcAft>
            </a:pPr>
            <a:endParaRPr lang="en-US" sz="600" dirty="0">
              <a:solidFill>
                <a:srgbClr val="000000"/>
              </a:solidFill>
              <a:latin typeface="Tahoma" pitchFamily="34" charset="0"/>
              <a:cs typeface="Times New Roman" pitchFamily="18" charset="0"/>
            </a:endParaRPr>
          </a:p>
        </p:txBody>
      </p:sp>
      <p:sp>
        <p:nvSpPr>
          <p:cNvPr id="465924"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40907EB4-E7CF-4774-8CA4-2B10E7DA7FB8}" type="slidenum">
              <a:rPr lang="en-GB">
                <a:solidFill>
                  <a:srgbClr val="000000"/>
                </a:solidFill>
              </a:rPr>
              <a:pPr fontAlgn="base">
                <a:spcBef>
                  <a:spcPct val="0"/>
                </a:spcBef>
                <a:spcAft>
                  <a:spcPct val="0"/>
                </a:spcAft>
              </a:pPr>
              <a:t>26</a:t>
            </a:fld>
            <a:endParaRPr lang="en-GB" dirty="0">
              <a:solidFill>
                <a:srgbClr val="000000"/>
              </a:solidFill>
            </a:endParaRPr>
          </a:p>
        </p:txBody>
      </p:sp>
      <p:sp>
        <p:nvSpPr>
          <p:cNvPr id="15" name="Rectangle 14"/>
          <p:cNvSpPr/>
          <p:nvPr/>
        </p:nvSpPr>
        <p:spPr>
          <a:xfrm>
            <a:off x="2133600" y="27432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portion of ice</a:t>
            </a:r>
          </a:p>
        </p:txBody>
      </p:sp>
      <p:cxnSp>
        <p:nvCxnSpPr>
          <p:cNvPr id="465926" name="AutoShape 7"/>
          <p:cNvCxnSpPr>
            <a:cxnSpLocks noChangeShapeType="1"/>
            <a:stCxn id="11" idx="2"/>
            <a:endCxn id="15" idx="0"/>
          </p:cNvCxnSpPr>
          <p:nvPr/>
        </p:nvCxnSpPr>
        <p:spPr bwMode="auto">
          <a:xfrm rot="5400000">
            <a:off x="3715544" y="896144"/>
            <a:ext cx="1065212" cy="2628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4495800" y="2743200"/>
            <a:ext cx="2209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portion of liquid water</a:t>
            </a:r>
          </a:p>
        </p:txBody>
      </p:sp>
      <p:cxnSp>
        <p:nvCxnSpPr>
          <p:cNvPr id="465928" name="AutoShape 7"/>
          <p:cNvCxnSpPr>
            <a:cxnSpLocks noChangeShapeType="1"/>
            <a:stCxn id="11" idx="2"/>
            <a:endCxn id="21" idx="0"/>
          </p:cNvCxnSpPr>
          <p:nvPr/>
        </p:nvCxnSpPr>
        <p:spPr bwMode="auto">
          <a:xfrm rot="16200000" flipH="1">
            <a:off x="5049044" y="2191544"/>
            <a:ext cx="1065212" cy="38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7696200" y="27432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portion of gas</a:t>
            </a:r>
          </a:p>
        </p:txBody>
      </p:sp>
      <p:cxnSp>
        <p:nvCxnSpPr>
          <p:cNvPr id="465930" name="AutoShape 7"/>
          <p:cNvCxnSpPr>
            <a:cxnSpLocks noChangeShapeType="1"/>
            <a:stCxn id="11" idx="2"/>
            <a:endCxn id="25" idx="0"/>
          </p:cNvCxnSpPr>
          <p:nvPr/>
        </p:nvCxnSpPr>
        <p:spPr bwMode="auto">
          <a:xfrm rot="16200000" flipH="1">
            <a:off x="6515894" y="724694"/>
            <a:ext cx="1065212" cy="2971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5931" name="Straight Arrow Connector 38"/>
          <p:cNvCxnSpPr>
            <a:cxnSpLocks noChangeShapeType="1"/>
          </p:cNvCxnSpPr>
          <p:nvPr/>
        </p:nvCxnSpPr>
        <p:spPr bwMode="auto">
          <a:xfrm rot="5400000" flipH="1" flipV="1">
            <a:off x="2133601" y="4267201"/>
            <a:ext cx="1371600" cy="3175"/>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5932" name="TextBox 25"/>
          <p:cNvSpPr txBox="1">
            <a:spLocks noChangeArrowheads="1"/>
          </p:cNvSpPr>
          <p:nvPr/>
        </p:nvSpPr>
        <p:spPr bwMode="auto">
          <a:xfrm>
            <a:off x="2057400" y="38862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1</a:t>
            </a:r>
          </a:p>
        </p:txBody>
      </p:sp>
      <p:cxnSp>
        <p:nvCxnSpPr>
          <p:cNvPr id="465933" name="Straight Arrow Connector 53"/>
          <p:cNvCxnSpPr>
            <a:cxnSpLocks noChangeShapeType="1"/>
          </p:cNvCxnSpPr>
          <p:nvPr/>
        </p:nvCxnSpPr>
        <p:spPr bwMode="auto">
          <a:xfrm rot="5400000" flipH="1" flipV="1">
            <a:off x="4875213"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5934" name="TextBox 25"/>
          <p:cNvSpPr txBox="1">
            <a:spLocks noChangeArrowheads="1"/>
          </p:cNvSpPr>
          <p:nvPr/>
        </p:nvSpPr>
        <p:spPr bwMode="auto">
          <a:xfrm>
            <a:off x="5181600" y="38862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2</a:t>
            </a:r>
          </a:p>
        </p:txBody>
      </p:sp>
      <p:cxnSp>
        <p:nvCxnSpPr>
          <p:cNvPr id="465935" name="Straight Arrow Connector 55"/>
          <p:cNvCxnSpPr>
            <a:cxnSpLocks noChangeShapeType="1"/>
          </p:cNvCxnSpPr>
          <p:nvPr/>
        </p:nvCxnSpPr>
        <p:spPr bwMode="auto">
          <a:xfrm rot="5400000" flipH="1" flipV="1">
            <a:off x="7770813"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5936" name="TextBox 25"/>
          <p:cNvSpPr txBox="1">
            <a:spLocks noChangeArrowheads="1"/>
          </p:cNvSpPr>
          <p:nvPr/>
        </p:nvSpPr>
        <p:spPr bwMode="auto">
          <a:xfrm>
            <a:off x="8077200" y="3886201"/>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3</a:t>
            </a:r>
          </a:p>
        </p:txBody>
      </p:sp>
      <p:sp>
        <p:nvSpPr>
          <p:cNvPr id="465937" name="TextBox 33"/>
          <p:cNvSpPr txBox="1">
            <a:spLocks noChangeArrowheads="1"/>
          </p:cNvSpPr>
          <p:nvPr/>
        </p:nvSpPr>
        <p:spPr bwMode="auto">
          <a:xfrm>
            <a:off x="7467600" y="762001"/>
            <a:ext cx="259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4000" dirty="0">
                <a:solidFill>
                  <a:srgbClr val="FF0000"/>
                </a:solidFill>
              </a:rPr>
              <a:t>Phase transitions</a:t>
            </a:r>
          </a:p>
        </p:txBody>
      </p:sp>
    </p:spTree>
    <p:extLst>
      <p:ext uri="{BB962C8B-B14F-4D97-AF65-F5344CB8AC3E}">
        <p14:creationId xmlns:p14="http://schemas.microsoft.com/office/powerpoint/2010/main" val="38745126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43400" y="1676400"/>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000" dirty="0">
                <a:solidFill>
                  <a:srgbClr val="000000"/>
                </a:solidFill>
                <a:latin typeface="Arial"/>
              </a:rPr>
              <a:t>temperature</a:t>
            </a:r>
          </a:p>
        </p:txBody>
      </p:sp>
      <p:sp>
        <p:nvSpPr>
          <p:cNvPr id="466947" name="Rectangle 6"/>
          <p:cNvSpPr>
            <a:spLocks noChangeArrowheads="1"/>
          </p:cNvSpPr>
          <p:nvPr/>
        </p:nvSpPr>
        <p:spPr bwMode="auto">
          <a:xfrm>
            <a:off x="1295400" y="5789613"/>
            <a:ext cx="9601200" cy="914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dirty="0">
                <a:solidFill>
                  <a:srgbClr val="000000"/>
                </a:solidFill>
                <a:latin typeface="Tahoma" pitchFamily="34" charset="0"/>
                <a:cs typeface="Times New Roman" pitchFamily="18" charset="0"/>
              </a:rPr>
              <a:t>John’s temperature (a quality instance) </a:t>
            </a:r>
          </a:p>
          <a:p>
            <a:pPr algn="ctr" eaLnBrk="0" fontAlgn="base" hangingPunct="0">
              <a:spcBef>
                <a:spcPct val="0"/>
              </a:spcBef>
              <a:spcAft>
                <a:spcPct val="0"/>
              </a:spcAft>
            </a:pPr>
            <a:endParaRPr lang="en-US" sz="600" dirty="0">
              <a:solidFill>
                <a:srgbClr val="000000"/>
              </a:solidFill>
              <a:latin typeface="Tahoma" pitchFamily="34" charset="0"/>
              <a:cs typeface="Times New Roman" pitchFamily="18" charset="0"/>
            </a:endParaRPr>
          </a:p>
        </p:txBody>
      </p:sp>
      <p:sp>
        <p:nvSpPr>
          <p:cNvPr id="466948"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8E9408A6-2FF0-4379-BBB0-84505B142F45}" type="slidenum">
              <a:rPr lang="en-GB">
                <a:solidFill>
                  <a:srgbClr val="000000"/>
                </a:solidFill>
              </a:rPr>
              <a:pPr fontAlgn="base">
                <a:spcBef>
                  <a:spcPct val="0"/>
                </a:spcBef>
                <a:spcAft>
                  <a:spcPct val="0"/>
                </a:spcAft>
              </a:pPr>
              <a:t>27</a:t>
            </a:fld>
            <a:endParaRPr lang="en-GB" dirty="0">
              <a:solidFill>
                <a:srgbClr val="000000"/>
              </a:solidFill>
            </a:endParaRPr>
          </a:p>
        </p:txBody>
      </p:sp>
      <p:sp>
        <p:nvSpPr>
          <p:cNvPr id="15" name="Rectangle 14"/>
          <p:cNvSpPr/>
          <p:nvPr/>
        </p:nvSpPr>
        <p:spPr>
          <a:xfrm>
            <a:off x="16002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37ºC</a:t>
            </a:r>
          </a:p>
        </p:txBody>
      </p:sp>
      <p:cxnSp>
        <p:nvCxnSpPr>
          <p:cNvPr id="466950" name="AutoShape 7"/>
          <p:cNvCxnSpPr>
            <a:cxnSpLocks noChangeShapeType="1"/>
            <a:stCxn id="11" idx="2"/>
            <a:endCxn id="15" idx="0"/>
          </p:cNvCxnSpPr>
          <p:nvPr/>
        </p:nvCxnSpPr>
        <p:spPr bwMode="auto">
          <a:xfrm rot="5400000">
            <a:off x="3372644" y="1313657"/>
            <a:ext cx="989013" cy="3390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31242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37.1ºC</a:t>
            </a:r>
          </a:p>
        </p:txBody>
      </p:sp>
      <p:cxnSp>
        <p:nvCxnSpPr>
          <p:cNvPr id="466952" name="AutoShape 7"/>
          <p:cNvCxnSpPr>
            <a:cxnSpLocks noChangeShapeType="1"/>
            <a:stCxn id="11" idx="2"/>
            <a:endCxn id="21" idx="0"/>
          </p:cNvCxnSpPr>
          <p:nvPr/>
        </p:nvCxnSpPr>
        <p:spPr bwMode="auto">
          <a:xfrm rot="5400000">
            <a:off x="4134644" y="2075657"/>
            <a:ext cx="989013" cy="1866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2"/>
          <p:cNvSpPr/>
          <p:nvPr/>
        </p:nvSpPr>
        <p:spPr>
          <a:xfrm>
            <a:off x="89916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37.5ºC</a:t>
            </a:r>
          </a:p>
        </p:txBody>
      </p:sp>
      <p:cxnSp>
        <p:nvCxnSpPr>
          <p:cNvPr id="466954" name="AutoShape 7"/>
          <p:cNvCxnSpPr>
            <a:cxnSpLocks noChangeShapeType="1"/>
            <a:stCxn id="11" idx="2"/>
            <a:endCxn id="23" idx="0"/>
          </p:cNvCxnSpPr>
          <p:nvPr/>
        </p:nvCxnSpPr>
        <p:spPr bwMode="auto">
          <a:xfrm rot="16200000" flipH="1">
            <a:off x="7068344" y="1008857"/>
            <a:ext cx="989013" cy="4000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45720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37.2ºC</a:t>
            </a:r>
          </a:p>
        </p:txBody>
      </p:sp>
      <p:cxnSp>
        <p:nvCxnSpPr>
          <p:cNvPr id="466956" name="AutoShape 7"/>
          <p:cNvCxnSpPr>
            <a:cxnSpLocks noChangeShapeType="1"/>
            <a:stCxn id="11" idx="2"/>
            <a:endCxn id="25" idx="0"/>
          </p:cNvCxnSpPr>
          <p:nvPr/>
        </p:nvCxnSpPr>
        <p:spPr bwMode="auto">
          <a:xfrm rot="5400000">
            <a:off x="4858544" y="2799557"/>
            <a:ext cx="989013"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Rectangle 26"/>
          <p:cNvSpPr/>
          <p:nvPr/>
        </p:nvSpPr>
        <p:spPr>
          <a:xfrm>
            <a:off x="60960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37.3ºC</a:t>
            </a:r>
          </a:p>
        </p:txBody>
      </p:sp>
      <p:cxnSp>
        <p:nvCxnSpPr>
          <p:cNvPr id="466958" name="AutoShape 7"/>
          <p:cNvCxnSpPr>
            <a:cxnSpLocks noChangeShapeType="1"/>
            <a:stCxn id="11" idx="2"/>
            <a:endCxn id="27" idx="0"/>
          </p:cNvCxnSpPr>
          <p:nvPr/>
        </p:nvCxnSpPr>
        <p:spPr bwMode="auto">
          <a:xfrm rot="16200000" flipH="1">
            <a:off x="5620544" y="2456657"/>
            <a:ext cx="989013" cy="1104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75438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37.4ºC</a:t>
            </a:r>
          </a:p>
        </p:txBody>
      </p:sp>
      <p:cxnSp>
        <p:nvCxnSpPr>
          <p:cNvPr id="466960" name="AutoShape 7"/>
          <p:cNvCxnSpPr>
            <a:cxnSpLocks noChangeShapeType="1"/>
            <a:stCxn id="11" idx="2"/>
            <a:endCxn id="29" idx="0"/>
          </p:cNvCxnSpPr>
          <p:nvPr/>
        </p:nvCxnSpPr>
        <p:spPr bwMode="auto">
          <a:xfrm rot="16200000" flipH="1">
            <a:off x="6344444" y="1732757"/>
            <a:ext cx="989013" cy="2552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6961" name="Straight Arrow Connector 38"/>
          <p:cNvCxnSpPr>
            <a:cxnSpLocks noChangeShapeType="1"/>
            <a:endCxn id="15" idx="2"/>
          </p:cNvCxnSpPr>
          <p:nvPr/>
        </p:nvCxnSpPr>
        <p:spPr bwMode="auto">
          <a:xfrm rot="5400000" flipH="1" flipV="1">
            <a:off x="14462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6962" name="TextBox 25"/>
          <p:cNvSpPr txBox="1">
            <a:spLocks noChangeArrowheads="1"/>
          </p:cNvSpPr>
          <p:nvPr/>
        </p:nvSpPr>
        <p:spPr bwMode="auto">
          <a:xfrm>
            <a:off x="17526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1</a:t>
            </a:r>
          </a:p>
        </p:txBody>
      </p:sp>
      <p:cxnSp>
        <p:nvCxnSpPr>
          <p:cNvPr id="466963" name="Straight Arrow Connector 53"/>
          <p:cNvCxnSpPr>
            <a:cxnSpLocks noChangeShapeType="1"/>
          </p:cNvCxnSpPr>
          <p:nvPr/>
        </p:nvCxnSpPr>
        <p:spPr bwMode="auto">
          <a:xfrm rot="5400000" flipH="1" flipV="1">
            <a:off x="2894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6964" name="TextBox 25"/>
          <p:cNvSpPr txBox="1">
            <a:spLocks noChangeArrowheads="1"/>
          </p:cNvSpPr>
          <p:nvPr/>
        </p:nvSpPr>
        <p:spPr bwMode="auto">
          <a:xfrm>
            <a:off x="3200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2</a:t>
            </a:r>
          </a:p>
        </p:txBody>
      </p:sp>
      <p:cxnSp>
        <p:nvCxnSpPr>
          <p:cNvPr id="466965" name="Straight Arrow Connector 55"/>
          <p:cNvCxnSpPr>
            <a:cxnSpLocks noChangeShapeType="1"/>
          </p:cNvCxnSpPr>
          <p:nvPr/>
        </p:nvCxnSpPr>
        <p:spPr bwMode="auto">
          <a:xfrm rot="5400000" flipH="1" flipV="1">
            <a:off x="4418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6966" name="TextBox 25"/>
          <p:cNvSpPr txBox="1">
            <a:spLocks noChangeArrowheads="1"/>
          </p:cNvSpPr>
          <p:nvPr/>
        </p:nvSpPr>
        <p:spPr bwMode="auto">
          <a:xfrm>
            <a:off x="4724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3</a:t>
            </a:r>
          </a:p>
        </p:txBody>
      </p:sp>
      <p:cxnSp>
        <p:nvCxnSpPr>
          <p:cNvPr id="466967" name="Straight Arrow Connector 57"/>
          <p:cNvCxnSpPr>
            <a:cxnSpLocks noChangeShapeType="1"/>
          </p:cNvCxnSpPr>
          <p:nvPr/>
        </p:nvCxnSpPr>
        <p:spPr bwMode="auto">
          <a:xfrm rot="5400000" flipH="1" flipV="1">
            <a:off x="5942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6968" name="TextBox 25"/>
          <p:cNvSpPr txBox="1">
            <a:spLocks noChangeArrowheads="1"/>
          </p:cNvSpPr>
          <p:nvPr/>
        </p:nvSpPr>
        <p:spPr bwMode="auto">
          <a:xfrm>
            <a:off x="6248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4</a:t>
            </a:r>
          </a:p>
        </p:txBody>
      </p:sp>
      <p:cxnSp>
        <p:nvCxnSpPr>
          <p:cNvPr id="466969" name="Straight Arrow Connector 59"/>
          <p:cNvCxnSpPr>
            <a:cxnSpLocks noChangeShapeType="1"/>
          </p:cNvCxnSpPr>
          <p:nvPr/>
        </p:nvCxnSpPr>
        <p:spPr bwMode="auto">
          <a:xfrm rot="5400000" flipH="1" flipV="1">
            <a:off x="73898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6970" name="TextBox 25"/>
          <p:cNvSpPr txBox="1">
            <a:spLocks noChangeArrowheads="1"/>
          </p:cNvSpPr>
          <p:nvPr/>
        </p:nvSpPr>
        <p:spPr bwMode="auto">
          <a:xfrm>
            <a:off x="76962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5</a:t>
            </a:r>
          </a:p>
        </p:txBody>
      </p:sp>
      <p:cxnSp>
        <p:nvCxnSpPr>
          <p:cNvPr id="466971" name="Straight Arrow Connector 61"/>
          <p:cNvCxnSpPr>
            <a:cxnSpLocks noChangeShapeType="1"/>
          </p:cNvCxnSpPr>
          <p:nvPr/>
        </p:nvCxnSpPr>
        <p:spPr bwMode="auto">
          <a:xfrm rot="5400000" flipH="1" flipV="1">
            <a:off x="89138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6972" name="TextBox 25"/>
          <p:cNvSpPr txBox="1">
            <a:spLocks noChangeArrowheads="1"/>
          </p:cNvSpPr>
          <p:nvPr/>
        </p:nvSpPr>
        <p:spPr bwMode="auto">
          <a:xfrm>
            <a:off x="92202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6</a:t>
            </a:r>
          </a:p>
        </p:txBody>
      </p:sp>
      <p:sp>
        <p:nvSpPr>
          <p:cNvPr id="466973" name="TextBox 33"/>
          <p:cNvSpPr txBox="1">
            <a:spLocks noChangeArrowheads="1"/>
          </p:cNvSpPr>
          <p:nvPr/>
        </p:nvSpPr>
        <p:spPr bwMode="auto">
          <a:xfrm>
            <a:off x="1504950" y="1828801"/>
            <a:ext cx="219075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400" b="1" dirty="0">
                <a:solidFill>
                  <a:srgbClr val="000000"/>
                </a:solidFill>
              </a:rPr>
              <a:t>rigid</a:t>
            </a:r>
          </a:p>
        </p:txBody>
      </p:sp>
      <p:sp>
        <p:nvSpPr>
          <p:cNvPr id="33" name="Title 1"/>
          <p:cNvSpPr>
            <a:spLocks noGrp="1"/>
          </p:cNvSpPr>
          <p:nvPr>
            <p:ph type="title"/>
          </p:nvPr>
        </p:nvSpPr>
        <p:spPr>
          <a:xfrm>
            <a:off x="1981200" y="274638"/>
            <a:ext cx="8229600" cy="1143000"/>
          </a:xfrm>
        </p:spPr>
        <p:txBody>
          <a:bodyPr>
            <a:normAutofit fontScale="90000"/>
          </a:bodyPr>
          <a:lstStyle/>
          <a:p>
            <a:pPr>
              <a:defRPr/>
            </a:pPr>
            <a:r>
              <a:rPr lang="en-US" dirty="0" smtClean="0"/>
              <a:t>Determinable and determinate qualities</a:t>
            </a:r>
            <a:endParaRPr lang="en-US" dirty="0"/>
          </a:p>
        </p:txBody>
      </p:sp>
      <p:sp>
        <p:nvSpPr>
          <p:cNvPr id="466975" name="Down Arrow 32"/>
          <p:cNvSpPr>
            <a:spLocks noChangeArrowheads="1"/>
          </p:cNvSpPr>
          <p:nvPr/>
        </p:nvSpPr>
        <p:spPr bwMode="auto">
          <a:xfrm rot="-5400000">
            <a:off x="3586957" y="1680369"/>
            <a:ext cx="914400" cy="754063"/>
          </a:xfrm>
          <a:prstGeom prst="downArrow">
            <a:avLst>
              <a:gd name="adj1" fmla="val 50000"/>
              <a:gd name="adj2" fmla="val 50000"/>
            </a:avLst>
          </a:prstGeom>
          <a:solidFill>
            <a:srgbClr val="FFC000"/>
          </a:solidFill>
          <a:ln>
            <a:noFill/>
          </a:ln>
          <a:extLst>
            <a:ext uri="{91240B29-F687-4F45-9708-019B960494DF}">
              <a14:hiddenLine xmlns:a14="http://schemas.microsoft.com/office/drawing/2010/main" w="47625" algn="ctr">
                <a:solidFill>
                  <a:srgbClr val="000000"/>
                </a:solidFill>
                <a:round/>
                <a:headEnd/>
                <a:tailEnd/>
              </a14:hiddenLine>
            </a:ext>
          </a:extLst>
        </p:spPr>
        <p:txBody>
          <a:bodyPr/>
          <a:lstStyle/>
          <a:p>
            <a:pPr eaLnBrk="0" fontAlgn="base" hangingPunct="0">
              <a:spcBef>
                <a:spcPct val="0"/>
              </a:spcBef>
              <a:spcAft>
                <a:spcPct val="0"/>
              </a:spcAft>
            </a:pPr>
            <a:endParaRPr lang="en-US" sz="2400" b="1" dirty="0">
              <a:solidFill>
                <a:srgbClr val="000000"/>
              </a:solidFill>
              <a:latin typeface="Trebuchet MS" pitchFamily="34" charset="0"/>
            </a:endParaRPr>
          </a:p>
        </p:txBody>
      </p:sp>
      <p:sp>
        <p:nvSpPr>
          <p:cNvPr id="466976" name="TextBox 33"/>
          <p:cNvSpPr txBox="1">
            <a:spLocks noChangeArrowheads="1"/>
          </p:cNvSpPr>
          <p:nvPr/>
        </p:nvSpPr>
        <p:spPr bwMode="auto">
          <a:xfrm rot="1576952">
            <a:off x="1284288" y="2822576"/>
            <a:ext cx="2190751"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400" b="1" dirty="0">
                <a:solidFill>
                  <a:srgbClr val="000000"/>
                </a:solidFill>
              </a:rPr>
              <a:t>non-rigid</a:t>
            </a:r>
          </a:p>
        </p:txBody>
      </p:sp>
      <p:sp>
        <p:nvSpPr>
          <p:cNvPr id="466977" name="Down Arrow 32"/>
          <p:cNvSpPr>
            <a:spLocks noChangeArrowheads="1"/>
          </p:cNvSpPr>
          <p:nvPr/>
        </p:nvSpPr>
        <p:spPr bwMode="auto">
          <a:xfrm rot="-3823048">
            <a:off x="3148807" y="3269457"/>
            <a:ext cx="914400" cy="754063"/>
          </a:xfrm>
          <a:prstGeom prst="downArrow">
            <a:avLst>
              <a:gd name="adj1" fmla="val 50000"/>
              <a:gd name="adj2" fmla="val 50000"/>
            </a:avLst>
          </a:prstGeom>
          <a:solidFill>
            <a:srgbClr val="FFC000"/>
          </a:solidFill>
          <a:ln>
            <a:noFill/>
          </a:ln>
          <a:extLst>
            <a:ext uri="{91240B29-F687-4F45-9708-019B960494DF}">
              <a14:hiddenLine xmlns:a14="http://schemas.microsoft.com/office/drawing/2010/main" w="47625" algn="ctr">
                <a:solidFill>
                  <a:srgbClr val="000000"/>
                </a:solidFill>
                <a:round/>
                <a:headEnd/>
                <a:tailEnd/>
              </a14:hiddenLine>
            </a:ext>
          </a:extLst>
        </p:spPr>
        <p:txBody>
          <a:bodyPr/>
          <a:lstStyle/>
          <a:p>
            <a:pPr eaLnBrk="0" fontAlgn="base" hangingPunct="0">
              <a:spcBef>
                <a:spcPct val="0"/>
              </a:spcBef>
              <a:spcAft>
                <a:spcPct val="0"/>
              </a:spcAft>
            </a:pPr>
            <a:endParaRPr lang="en-US" sz="2400" b="1" dirty="0">
              <a:solidFill>
                <a:srgbClr val="000000"/>
              </a:solidFill>
              <a:latin typeface="Trebuchet MS" pitchFamily="34" charset="0"/>
            </a:endParaRPr>
          </a:p>
        </p:txBody>
      </p:sp>
    </p:spTree>
    <p:extLst>
      <p:ext uri="{BB962C8B-B14F-4D97-AF65-F5344CB8AC3E}">
        <p14:creationId xmlns:p14="http://schemas.microsoft.com/office/powerpoint/2010/main" val="4977142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43400" y="1676400"/>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000" dirty="0">
                <a:solidFill>
                  <a:srgbClr val="000000"/>
                </a:solidFill>
                <a:latin typeface="Arial"/>
              </a:rPr>
              <a:t>temperature</a:t>
            </a:r>
          </a:p>
        </p:txBody>
      </p:sp>
      <p:sp>
        <p:nvSpPr>
          <p:cNvPr id="467971" name="Rectangle 6"/>
          <p:cNvSpPr>
            <a:spLocks noChangeArrowheads="1"/>
          </p:cNvSpPr>
          <p:nvPr/>
        </p:nvSpPr>
        <p:spPr bwMode="auto">
          <a:xfrm>
            <a:off x="1295400" y="5789613"/>
            <a:ext cx="9601200" cy="914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dirty="0">
                <a:solidFill>
                  <a:srgbClr val="000000"/>
                </a:solidFill>
                <a:latin typeface="Tahoma" pitchFamily="34" charset="0"/>
                <a:cs typeface="Times New Roman" pitchFamily="18" charset="0"/>
              </a:rPr>
              <a:t>John’s temperature </a:t>
            </a:r>
          </a:p>
          <a:p>
            <a:pPr algn="ctr" eaLnBrk="0" fontAlgn="base" hangingPunct="0">
              <a:spcBef>
                <a:spcPct val="0"/>
              </a:spcBef>
              <a:spcAft>
                <a:spcPct val="0"/>
              </a:spcAft>
            </a:pPr>
            <a:endParaRPr lang="en-US" sz="600" dirty="0">
              <a:solidFill>
                <a:srgbClr val="000000"/>
              </a:solidFill>
              <a:latin typeface="Tahoma" pitchFamily="34" charset="0"/>
              <a:cs typeface="Times New Roman" pitchFamily="18" charset="0"/>
            </a:endParaRPr>
          </a:p>
        </p:txBody>
      </p:sp>
      <p:sp>
        <p:nvSpPr>
          <p:cNvPr id="467972"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54D53929-4619-4931-97FA-2538D57D595C}" type="slidenum">
              <a:rPr lang="en-GB">
                <a:solidFill>
                  <a:srgbClr val="000000"/>
                </a:solidFill>
              </a:rPr>
              <a:pPr fontAlgn="base">
                <a:spcBef>
                  <a:spcPct val="0"/>
                </a:spcBef>
                <a:spcAft>
                  <a:spcPct val="0"/>
                </a:spcAft>
              </a:pPr>
              <a:t>28</a:t>
            </a:fld>
            <a:endParaRPr lang="en-GB" dirty="0">
              <a:solidFill>
                <a:srgbClr val="000000"/>
              </a:solidFill>
            </a:endParaRPr>
          </a:p>
        </p:txBody>
      </p:sp>
      <p:sp>
        <p:nvSpPr>
          <p:cNvPr id="15" name="Rectangle 14"/>
          <p:cNvSpPr/>
          <p:nvPr/>
        </p:nvSpPr>
        <p:spPr>
          <a:xfrm>
            <a:off x="16002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37ºC</a:t>
            </a:r>
          </a:p>
        </p:txBody>
      </p:sp>
      <p:cxnSp>
        <p:nvCxnSpPr>
          <p:cNvPr id="467974" name="AutoShape 7"/>
          <p:cNvCxnSpPr>
            <a:cxnSpLocks noChangeShapeType="1"/>
            <a:stCxn id="11" idx="2"/>
            <a:endCxn id="15" idx="0"/>
          </p:cNvCxnSpPr>
          <p:nvPr/>
        </p:nvCxnSpPr>
        <p:spPr bwMode="auto">
          <a:xfrm rot="5400000">
            <a:off x="3372644" y="1313657"/>
            <a:ext cx="989013" cy="3390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31242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37.1ºC</a:t>
            </a:r>
          </a:p>
        </p:txBody>
      </p:sp>
      <p:cxnSp>
        <p:nvCxnSpPr>
          <p:cNvPr id="467976" name="AutoShape 7"/>
          <p:cNvCxnSpPr>
            <a:cxnSpLocks noChangeShapeType="1"/>
            <a:stCxn id="11" idx="2"/>
            <a:endCxn id="21" idx="0"/>
          </p:cNvCxnSpPr>
          <p:nvPr/>
        </p:nvCxnSpPr>
        <p:spPr bwMode="auto">
          <a:xfrm rot="5400000">
            <a:off x="4134644" y="2075657"/>
            <a:ext cx="989013" cy="1866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2"/>
          <p:cNvSpPr/>
          <p:nvPr/>
        </p:nvSpPr>
        <p:spPr>
          <a:xfrm>
            <a:off x="89916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37.5ºC</a:t>
            </a:r>
          </a:p>
        </p:txBody>
      </p:sp>
      <p:cxnSp>
        <p:nvCxnSpPr>
          <p:cNvPr id="467978" name="AutoShape 7"/>
          <p:cNvCxnSpPr>
            <a:cxnSpLocks noChangeShapeType="1"/>
            <a:stCxn id="11" idx="2"/>
            <a:endCxn id="23" idx="0"/>
          </p:cNvCxnSpPr>
          <p:nvPr/>
        </p:nvCxnSpPr>
        <p:spPr bwMode="auto">
          <a:xfrm rot="16200000" flipH="1">
            <a:off x="7068344" y="1008857"/>
            <a:ext cx="989013" cy="4000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45720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37.2ºC</a:t>
            </a:r>
          </a:p>
        </p:txBody>
      </p:sp>
      <p:cxnSp>
        <p:nvCxnSpPr>
          <p:cNvPr id="467980" name="AutoShape 7"/>
          <p:cNvCxnSpPr>
            <a:cxnSpLocks noChangeShapeType="1"/>
            <a:stCxn id="11" idx="2"/>
            <a:endCxn id="25" idx="0"/>
          </p:cNvCxnSpPr>
          <p:nvPr/>
        </p:nvCxnSpPr>
        <p:spPr bwMode="auto">
          <a:xfrm rot="5400000">
            <a:off x="4858544" y="2799557"/>
            <a:ext cx="989013"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Rectangle 26"/>
          <p:cNvSpPr/>
          <p:nvPr/>
        </p:nvSpPr>
        <p:spPr>
          <a:xfrm>
            <a:off x="60960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37.3ºC</a:t>
            </a:r>
          </a:p>
        </p:txBody>
      </p:sp>
      <p:cxnSp>
        <p:nvCxnSpPr>
          <p:cNvPr id="467982" name="AutoShape 7"/>
          <p:cNvCxnSpPr>
            <a:cxnSpLocks noChangeShapeType="1"/>
            <a:stCxn id="11" idx="2"/>
            <a:endCxn id="27" idx="0"/>
          </p:cNvCxnSpPr>
          <p:nvPr/>
        </p:nvCxnSpPr>
        <p:spPr bwMode="auto">
          <a:xfrm rot="16200000" flipH="1">
            <a:off x="5620544" y="2456657"/>
            <a:ext cx="989013" cy="1104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75438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37.4ºC</a:t>
            </a:r>
          </a:p>
        </p:txBody>
      </p:sp>
      <p:cxnSp>
        <p:nvCxnSpPr>
          <p:cNvPr id="467984" name="AutoShape 7"/>
          <p:cNvCxnSpPr>
            <a:cxnSpLocks noChangeShapeType="1"/>
            <a:stCxn id="11" idx="2"/>
            <a:endCxn id="29" idx="0"/>
          </p:cNvCxnSpPr>
          <p:nvPr/>
        </p:nvCxnSpPr>
        <p:spPr bwMode="auto">
          <a:xfrm rot="16200000" flipH="1">
            <a:off x="6344444" y="1732757"/>
            <a:ext cx="989013" cy="2552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7985" name="Straight Arrow Connector 38"/>
          <p:cNvCxnSpPr>
            <a:cxnSpLocks noChangeShapeType="1"/>
            <a:endCxn id="15" idx="2"/>
          </p:cNvCxnSpPr>
          <p:nvPr/>
        </p:nvCxnSpPr>
        <p:spPr bwMode="auto">
          <a:xfrm rot="5400000" flipH="1" flipV="1">
            <a:off x="14462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7986" name="TextBox 25"/>
          <p:cNvSpPr txBox="1">
            <a:spLocks noChangeArrowheads="1"/>
          </p:cNvSpPr>
          <p:nvPr/>
        </p:nvSpPr>
        <p:spPr bwMode="auto">
          <a:xfrm>
            <a:off x="17526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1</a:t>
            </a:r>
          </a:p>
        </p:txBody>
      </p:sp>
      <p:cxnSp>
        <p:nvCxnSpPr>
          <p:cNvPr id="467987" name="Straight Arrow Connector 53"/>
          <p:cNvCxnSpPr>
            <a:cxnSpLocks noChangeShapeType="1"/>
          </p:cNvCxnSpPr>
          <p:nvPr/>
        </p:nvCxnSpPr>
        <p:spPr bwMode="auto">
          <a:xfrm rot="5400000" flipH="1" flipV="1">
            <a:off x="2894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7988" name="TextBox 25"/>
          <p:cNvSpPr txBox="1">
            <a:spLocks noChangeArrowheads="1"/>
          </p:cNvSpPr>
          <p:nvPr/>
        </p:nvSpPr>
        <p:spPr bwMode="auto">
          <a:xfrm>
            <a:off x="3200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2</a:t>
            </a:r>
          </a:p>
        </p:txBody>
      </p:sp>
      <p:cxnSp>
        <p:nvCxnSpPr>
          <p:cNvPr id="467989" name="Straight Arrow Connector 55"/>
          <p:cNvCxnSpPr>
            <a:cxnSpLocks noChangeShapeType="1"/>
          </p:cNvCxnSpPr>
          <p:nvPr/>
        </p:nvCxnSpPr>
        <p:spPr bwMode="auto">
          <a:xfrm rot="5400000" flipH="1" flipV="1">
            <a:off x="4418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7990" name="TextBox 25"/>
          <p:cNvSpPr txBox="1">
            <a:spLocks noChangeArrowheads="1"/>
          </p:cNvSpPr>
          <p:nvPr/>
        </p:nvSpPr>
        <p:spPr bwMode="auto">
          <a:xfrm>
            <a:off x="4724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3</a:t>
            </a:r>
          </a:p>
        </p:txBody>
      </p:sp>
      <p:cxnSp>
        <p:nvCxnSpPr>
          <p:cNvPr id="467991" name="Straight Arrow Connector 57"/>
          <p:cNvCxnSpPr>
            <a:cxnSpLocks noChangeShapeType="1"/>
          </p:cNvCxnSpPr>
          <p:nvPr/>
        </p:nvCxnSpPr>
        <p:spPr bwMode="auto">
          <a:xfrm rot="5400000" flipH="1" flipV="1">
            <a:off x="5942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7992" name="TextBox 25"/>
          <p:cNvSpPr txBox="1">
            <a:spLocks noChangeArrowheads="1"/>
          </p:cNvSpPr>
          <p:nvPr/>
        </p:nvSpPr>
        <p:spPr bwMode="auto">
          <a:xfrm>
            <a:off x="6248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4</a:t>
            </a:r>
          </a:p>
        </p:txBody>
      </p:sp>
      <p:cxnSp>
        <p:nvCxnSpPr>
          <p:cNvPr id="467993" name="Straight Arrow Connector 59"/>
          <p:cNvCxnSpPr>
            <a:cxnSpLocks noChangeShapeType="1"/>
          </p:cNvCxnSpPr>
          <p:nvPr/>
        </p:nvCxnSpPr>
        <p:spPr bwMode="auto">
          <a:xfrm rot="5400000" flipH="1" flipV="1">
            <a:off x="73898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7994" name="TextBox 25"/>
          <p:cNvSpPr txBox="1">
            <a:spLocks noChangeArrowheads="1"/>
          </p:cNvSpPr>
          <p:nvPr/>
        </p:nvSpPr>
        <p:spPr bwMode="auto">
          <a:xfrm>
            <a:off x="76962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5</a:t>
            </a:r>
          </a:p>
        </p:txBody>
      </p:sp>
      <p:cxnSp>
        <p:nvCxnSpPr>
          <p:cNvPr id="467995" name="Straight Arrow Connector 61"/>
          <p:cNvCxnSpPr>
            <a:cxnSpLocks noChangeShapeType="1"/>
          </p:cNvCxnSpPr>
          <p:nvPr/>
        </p:nvCxnSpPr>
        <p:spPr bwMode="auto">
          <a:xfrm rot="5400000" flipH="1" flipV="1">
            <a:off x="89138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7996" name="TextBox 25"/>
          <p:cNvSpPr txBox="1">
            <a:spLocks noChangeArrowheads="1"/>
          </p:cNvSpPr>
          <p:nvPr/>
        </p:nvSpPr>
        <p:spPr bwMode="auto">
          <a:xfrm>
            <a:off x="92202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6</a:t>
            </a:r>
          </a:p>
        </p:txBody>
      </p:sp>
      <p:sp>
        <p:nvSpPr>
          <p:cNvPr id="467997" name="TextBox 30"/>
          <p:cNvSpPr txBox="1">
            <a:spLocks noChangeArrowheads="1"/>
          </p:cNvSpPr>
          <p:nvPr/>
        </p:nvSpPr>
        <p:spPr bwMode="auto">
          <a:xfrm>
            <a:off x="1524000" y="2360613"/>
            <a:ext cx="3124200" cy="8302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400" b="1" dirty="0">
                <a:solidFill>
                  <a:srgbClr val="000000"/>
                </a:solidFill>
              </a:rPr>
              <a:t>in nature, no sharp boundaries here</a:t>
            </a:r>
          </a:p>
        </p:txBody>
      </p:sp>
      <p:grpSp>
        <p:nvGrpSpPr>
          <p:cNvPr id="467998" name="Group 31"/>
          <p:cNvGrpSpPr>
            <a:grpSpLocks/>
          </p:cNvGrpSpPr>
          <p:nvPr/>
        </p:nvGrpSpPr>
        <p:grpSpPr bwMode="auto">
          <a:xfrm>
            <a:off x="1524000" y="2360613"/>
            <a:ext cx="3124200" cy="1371600"/>
            <a:chOff x="0" y="1524000"/>
            <a:chExt cx="3124200" cy="1371600"/>
          </a:xfrm>
        </p:grpSpPr>
        <p:sp>
          <p:nvSpPr>
            <p:cNvPr id="468000" name="Down Arrow 32"/>
            <p:cNvSpPr>
              <a:spLocks noChangeArrowheads="1"/>
            </p:cNvSpPr>
            <p:nvPr/>
          </p:nvSpPr>
          <p:spPr bwMode="auto">
            <a:xfrm>
              <a:off x="1143000" y="2209800"/>
              <a:ext cx="609600" cy="685800"/>
            </a:xfrm>
            <a:prstGeom prst="downArrow">
              <a:avLst>
                <a:gd name="adj1" fmla="val 50000"/>
                <a:gd name="adj2" fmla="val 50000"/>
              </a:avLst>
            </a:prstGeom>
            <a:solidFill>
              <a:srgbClr val="FFC000"/>
            </a:solidFill>
            <a:ln w="47625" algn="ctr">
              <a:solidFill>
                <a:srgbClr val="FF0000"/>
              </a:solidFill>
              <a:round/>
              <a:headEnd/>
              <a:tailEnd/>
            </a:ln>
          </p:spPr>
          <p:txBody>
            <a:bodyPr/>
            <a:lstStyle/>
            <a:p>
              <a:pPr eaLnBrk="0" fontAlgn="base" hangingPunct="0">
                <a:spcBef>
                  <a:spcPct val="0"/>
                </a:spcBef>
                <a:spcAft>
                  <a:spcPct val="0"/>
                </a:spcAft>
              </a:pPr>
              <a:endParaRPr lang="en-US" sz="2400" b="1" dirty="0">
                <a:solidFill>
                  <a:srgbClr val="000000"/>
                </a:solidFill>
                <a:latin typeface="Trebuchet MS" pitchFamily="34" charset="0"/>
              </a:endParaRPr>
            </a:p>
          </p:txBody>
        </p:sp>
        <p:sp>
          <p:nvSpPr>
            <p:cNvPr id="468001" name="TextBox 33"/>
            <p:cNvSpPr txBox="1">
              <a:spLocks noChangeArrowheads="1"/>
            </p:cNvSpPr>
            <p:nvPr/>
          </p:nvSpPr>
          <p:spPr bwMode="auto">
            <a:xfrm>
              <a:off x="0" y="1524000"/>
              <a:ext cx="3124200" cy="8309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400" b="1" dirty="0">
                  <a:solidFill>
                    <a:srgbClr val="000000"/>
                  </a:solidFill>
                </a:rPr>
                <a:t>in nature, no sharp boundaries here</a:t>
              </a:r>
            </a:p>
          </p:txBody>
        </p:sp>
      </p:grpSp>
      <p:sp>
        <p:nvSpPr>
          <p:cNvPr id="33" name="Title 1"/>
          <p:cNvSpPr>
            <a:spLocks noGrp="1"/>
          </p:cNvSpPr>
          <p:nvPr>
            <p:ph type="title"/>
          </p:nvPr>
        </p:nvSpPr>
        <p:spPr>
          <a:xfrm>
            <a:off x="1981200" y="274638"/>
            <a:ext cx="8229600" cy="1143000"/>
          </a:xfrm>
        </p:spPr>
        <p:txBody>
          <a:bodyPr>
            <a:normAutofit fontScale="90000"/>
          </a:bodyPr>
          <a:lstStyle/>
          <a:p>
            <a:pPr>
              <a:defRPr/>
            </a:pPr>
            <a:r>
              <a:rPr lang="en-US" dirty="0" smtClean="0"/>
              <a:t>Determinable and determinate qualities</a:t>
            </a:r>
            <a:endParaRPr lang="en-US" dirty="0"/>
          </a:p>
        </p:txBody>
      </p:sp>
    </p:spTree>
    <p:extLst>
      <p:ext uri="{BB962C8B-B14F-4D97-AF65-F5344CB8AC3E}">
        <p14:creationId xmlns:p14="http://schemas.microsoft.com/office/powerpoint/2010/main" val="11834458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how we deal with phase sortals</a:t>
            </a:r>
            <a:endParaRPr lang="en-US" dirty="0"/>
          </a:p>
        </p:txBody>
      </p:sp>
      <p:sp>
        <p:nvSpPr>
          <p:cNvPr id="3" name="Content Placeholder 2"/>
          <p:cNvSpPr>
            <a:spLocks noGrp="1"/>
          </p:cNvSpPr>
          <p:nvPr>
            <p:ph idx="1"/>
          </p:nvPr>
        </p:nvSpPr>
        <p:spPr>
          <a:xfrm>
            <a:off x="1981200" y="2362201"/>
            <a:ext cx="7696200" cy="3763963"/>
          </a:xfrm>
        </p:spPr>
        <p:txBody>
          <a:bodyPr/>
          <a:lstStyle/>
          <a:p>
            <a:pPr marL="0" indent="0">
              <a:buNone/>
            </a:pPr>
            <a:r>
              <a:rPr lang="en-US" dirty="0" smtClean="0"/>
              <a:t>John </a:t>
            </a:r>
            <a:r>
              <a:rPr lang="en-US" b="1" dirty="0" smtClean="0"/>
              <a:t>instance_of </a:t>
            </a:r>
            <a:r>
              <a:rPr lang="en-US" dirty="0" smtClean="0"/>
              <a:t>nurse </a:t>
            </a:r>
            <a:r>
              <a:rPr lang="en-US" b="1" dirty="0" smtClean="0"/>
              <a:t>at </a:t>
            </a:r>
            <a:r>
              <a:rPr lang="en-US" i="1" dirty="0" smtClean="0"/>
              <a:t>t </a:t>
            </a:r>
            <a:r>
              <a:rPr lang="en-US" dirty="0" smtClean="0"/>
              <a:t>=Def. </a:t>
            </a:r>
          </a:p>
          <a:p>
            <a:pPr marL="0" indent="0">
              <a:buNone/>
            </a:pPr>
            <a:endParaRPr lang="en-US" sz="1200" dirty="0"/>
          </a:p>
          <a:p>
            <a:pPr marL="0" indent="0">
              <a:buNone/>
            </a:pPr>
            <a:r>
              <a:rPr lang="en-US" dirty="0" smtClean="0"/>
              <a:t>John </a:t>
            </a:r>
            <a:r>
              <a:rPr lang="en-US" b="1" dirty="0" smtClean="0"/>
              <a:t>instance_of</a:t>
            </a:r>
            <a:r>
              <a:rPr lang="en-US" dirty="0" smtClean="0"/>
              <a:t> human being </a:t>
            </a:r>
            <a:r>
              <a:rPr lang="en-US" b="1" dirty="0" smtClean="0"/>
              <a:t>at </a:t>
            </a:r>
            <a:r>
              <a:rPr lang="en-US" i="1" dirty="0" smtClean="0"/>
              <a:t>t </a:t>
            </a:r>
          </a:p>
          <a:p>
            <a:pPr marL="236538" indent="0">
              <a:buNone/>
            </a:pPr>
            <a:r>
              <a:rPr lang="en-US" dirty="0" smtClean="0"/>
              <a:t>&amp; for some x, x </a:t>
            </a:r>
            <a:r>
              <a:rPr lang="en-US" b="1" dirty="0" smtClean="0"/>
              <a:t>instance_of </a:t>
            </a:r>
            <a:r>
              <a:rPr lang="en-US" dirty="0" smtClean="0"/>
              <a:t>nurse role </a:t>
            </a:r>
          </a:p>
          <a:p>
            <a:pPr marL="236538" indent="0">
              <a:buNone/>
            </a:pPr>
            <a:r>
              <a:rPr lang="en-US" dirty="0" smtClean="0"/>
              <a:t>&amp; x </a:t>
            </a:r>
            <a:r>
              <a:rPr lang="en-US" b="1" dirty="0" smtClean="0"/>
              <a:t>inheres_in </a:t>
            </a:r>
            <a:r>
              <a:rPr lang="en-US" dirty="0" smtClean="0"/>
              <a:t>John </a:t>
            </a:r>
            <a:r>
              <a:rPr lang="en-US" b="1" dirty="0" smtClean="0"/>
              <a:t>at </a:t>
            </a:r>
            <a:r>
              <a:rPr lang="en-US" i="1" dirty="0" smtClean="0"/>
              <a:t>t </a:t>
            </a:r>
          </a:p>
          <a:p>
            <a:pPr marL="236538" indent="0">
              <a:buNone/>
            </a:pPr>
            <a:endParaRPr lang="en-US" i="1" dirty="0"/>
          </a:p>
          <a:p>
            <a:pPr marL="236538" indent="0">
              <a:buNone/>
            </a:pPr>
            <a:endParaRPr lang="en-US" i="1" dirty="0" smtClean="0"/>
          </a:p>
          <a:p>
            <a:pPr marL="236538" indent="0">
              <a:buNone/>
            </a:pPr>
            <a:endParaRPr lang="en-US" dirty="0" smtClean="0"/>
          </a:p>
          <a:p>
            <a:pPr marL="0" indent="0">
              <a:buNone/>
            </a:pP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AF00672C-424E-493C-ACCF-FB23046343DB}" type="slidenum">
              <a:rPr lang="en-US"/>
              <a:pPr fontAlgn="base">
                <a:spcBef>
                  <a:spcPct val="0"/>
                </a:spcBef>
                <a:spcAft>
                  <a:spcPct val="0"/>
                </a:spcAft>
                <a:defRPr/>
              </a:pPr>
              <a:t>29</a:t>
            </a:fld>
            <a:endParaRPr lang="en-US" dirty="0"/>
          </a:p>
        </p:txBody>
      </p:sp>
    </p:spTree>
    <p:extLst>
      <p:ext uri="{BB962C8B-B14F-4D97-AF65-F5344CB8AC3E}">
        <p14:creationId xmlns:p14="http://schemas.microsoft.com/office/powerpoint/2010/main" val="97977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itle 1"/>
          <p:cNvSpPr>
            <a:spLocks noGrp="1"/>
          </p:cNvSpPr>
          <p:nvPr>
            <p:ph type="title"/>
          </p:nvPr>
        </p:nvSpPr>
        <p:spPr/>
        <p:txBody>
          <a:bodyPr/>
          <a:lstStyle/>
          <a:p>
            <a:r>
              <a:rPr lang="en-US" dirty="0" smtClean="0"/>
              <a:t>BFO:</a:t>
            </a:r>
            <a:r>
              <a:rPr lang="en-US" i="1" dirty="0" smtClean="0"/>
              <a:t>material_entity</a:t>
            </a:r>
            <a:endParaRPr lang="en-US" dirty="0" smtClean="0"/>
          </a:p>
        </p:txBody>
      </p:sp>
      <p:sp>
        <p:nvSpPr>
          <p:cNvPr id="453635" name="Text Placeholder 2"/>
          <p:cNvSpPr>
            <a:spLocks noGrp="1"/>
          </p:cNvSpPr>
          <p:nvPr>
            <p:ph type="body" sz="half" idx="1"/>
          </p:nvPr>
        </p:nvSpPr>
        <p:spPr/>
        <p:txBody>
          <a:bodyPr/>
          <a:lstStyle/>
          <a:p>
            <a:endParaRPr lang="en-US" dirty="0" smtClean="0"/>
          </a:p>
        </p:txBody>
      </p:sp>
      <p:sp>
        <p:nvSpPr>
          <p:cNvPr id="453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B6B769BF-0C57-4E1C-8C1B-836C0A0145A6}" type="slidenum">
              <a:rPr lang="en-US">
                <a:solidFill>
                  <a:srgbClr val="000000"/>
                </a:solidFill>
              </a:rPr>
              <a:pPr fontAlgn="base">
                <a:spcBef>
                  <a:spcPct val="0"/>
                </a:spcBef>
                <a:spcAft>
                  <a:spcPct val="0"/>
                </a:spcAft>
              </a:pPr>
              <a:t>3</a:t>
            </a:fld>
            <a:endParaRPr lang="en-US" dirty="0">
              <a:solidFill>
                <a:srgbClr val="000000"/>
              </a:solidFill>
            </a:endParaRPr>
          </a:p>
        </p:txBody>
      </p:sp>
      <p:pic>
        <p:nvPicPr>
          <p:cNvPr id="453637" name="Picture 4"/>
          <p:cNvPicPr>
            <a:picLocks noChangeAspect="1" noChangeArrowheads="1"/>
          </p:cNvPicPr>
          <p:nvPr/>
        </p:nvPicPr>
        <p:blipFill>
          <a:blip r:embed="rId3">
            <a:extLst>
              <a:ext uri="{28A0092B-C50C-407E-A947-70E740481C1C}">
                <a14:useLocalDpi xmlns:a14="http://schemas.microsoft.com/office/drawing/2010/main" val="0"/>
              </a:ext>
            </a:extLst>
          </a:blip>
          <a:srcRect t="20360" r="63528" b="37627"/>
          <a:stretch>
            <a:fillRect/>
          </a:stretch>
        </p:blipFill>
        <p:spPr bwMode="auto">
          <a:xfrm>
            <a:off x="1981200" y="12192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3638" name="Rectangle 5"/>
          <p:cNvSpPr>
            <a:spLocks noChangeArrowheads="1"/>
          </p:cNvSpPr>
          <p:nvPr/>
        </p:nvSpPr>
        <p:spPr bwMode="auto">
          <a:xfrm>
            <a:off x="5562600" y="1219201"/>
            <a:ext cx="4800600" cy="1247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453639" name="Rectangle 6"/>
          <p:cNvSpPr>
            <a:spLocks noChangeArrowheads="1"/>
          </p:cNvSpPr>
          <p:nvPr/>
        </p:nvSpPr>
        <p:spPr bwMode="auto">
          <a:xfrm>
            <a:off x="5715000" y="1371601"/>
            <a:ext cx="4800600" cy="1247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453640" name="Rectangle 7"/>
          <p:cNvSpPr>
            <a:spLocks noChangeArrowheads="1"/>
          </p:cNvSpPr>
          <p:nvPr/>
        </p:nvSpPr>
        <p:spPr bwMode="auto">
          <a:xfrm>
            <a:off x="1524000" y="4038600"/>
            <a:ext cx="9448800" cy="2362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Tree>
    <p:extLst>
      <p:ext uri="{BB962C8B-B14F-4D97-AF65-F5344CB8AC3E}">
        <p14:creationId xmlns:p14="http://schemas.microsoft.com/office/powerpoint/2010/main" val="264386533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p:cNvSpPr>
            <a:spLocks noGrp="1"/>
          </p:cNvSpPr>
          <p:nvPr>
            <p:ph type="title"/>
          </p:nvPr>
        </p:nvSpPr>
        <p:spPr/>
        <p:txBody>
          <a:bodyPr/>
          <a:lstStyle/>
          <a:p>
            <a:r>
              <a:rPr lang="en-US" dirty="0" smtClean="0"/>
              <a:t>Role universals are rigid universals</a:t>
            </a:r>
          </a:p>
        </p:txBody>
      </p:sp>
      <p:sp>
        <p:nvSpPr>
          <p:cNvPr id="417795" name="Text Placeholder 2"/>
          <p:cNvSpPr>
            <a:spLocks noGrp="1"/>
          </p:cNvSpPr>
          <p:nvPr>
            <p:ph type="body" sz="half" idx="1"/>
          </p:nvPr>
        </p:nvSpPr>
        <p:spPr/>
        <p:txBody>
          <a:bodyPr/>
          <a:lstStyle/>
          <a:p>
            <a:endParaRPr lang="en-US" sz="1200" dirty="0"/>
          </a:p>
          <a:p>
            <a:r>
              <a:rPr lang="en-US" dirty="0" smtClean="0"/>
              <a:t>Nurse role is_a role </a:t>
            </a:r>
          </a:p>
          <a:p>
            <a:r>
              <a:rPr lang="en-US" dirty="0" smtClean="0"/>
              <a:t>(Role universals are rigid universals)</a:t>
            </a:r>
          </a:p>
          <a:p>
            <a:r>
              <a:rPr lang="en-US" dirty="0" smtClean="0"/>
              <a:t>If x </a:t>
            </a:r>
            <a:r>
              <a:rPr lang="en-US" b="1" dirty="0" smtClean="0"/>
              <a:t>instance_of </a:t>
            </a:r>
            <a:r>
              <a:rPr lang="en-US" dirty="0" smtClean="0"/>
              <a:t>role</a:t>
            </a:r>
            <a:r>
              <a:rPr lang="en-US" i="1" dirty="0" smtClean="0"/>
              <a:t> </a:t>
            </a:r>
            <a:r>
              <a:rPr lang="en-US" b="1" dirty="0" smtClean="0"/>
              <a:t>at </a:t>
            </a:r>
            <a:r>
              <a:rPr lang="en-US" i="1" dirty="0" smtClean="0"/>
              <a:t>t</a:t>
            </a:r>
            <a:r>
              <a:rPr lang="en-US" dirty="0" smtClean="0"/>
              <a:t>, then x </a:t>
            </a:r>
            <a:r>
              <a:rPr lang="en-US" b="1" dirty="0"/>
              <a:t>instance_of </a:t>
            </a:r>
            <a:r>
              <a:rPr lang="en-US" dirty="0" smtClean="0"/>
              <a:t>role </a:t>
            </a:r>
            <a:r>
              <a:rPr lang="en-US" b="1" dirty="0" smtClean="0"/>
              <a:t>at </a:t>
            </a:r>
            <a:r>
              <a:rPr lang="en-US" dirty="0" smtClean="0"/>
              <a:t>all times at which </a:t>
            </a:r>
            <a:r>
              <a:rPr lang="en-US" i="1" dirty="0"/>
              <a:t>x</a:t>
            </a:r>
            <a:r>
              <a:rPr lang="en-US" i="1" dirty="0" smtClean="0"/>
              <a:t> </a:t>
            </a:r>
            <a:r>
              <a:rPr lang="en-US" dirty="0" smtClean="0"/>
              <a:t>exists.</a:t>
            </a:r>
          </a:p>
          <a:p>
            <a:endParaRPr lang="en-US" dirty="0"/>
          </a:p>
          <a:p>
            <a:r>
              <a:rPr lang="en-US" sz="2800" dirty="0"/>
              <a:t>Quality, disposition, region, material entity – these too are rigid universals</a:t>
            </a:r>
          </a:p>
          <a:p>
            <a:r>
              <a:rPr lang="en-US" sz="2800" dirty="0"/>
              <a:t>Is object a rigid universal?</a:t>
            </a:r>
          </a:p>
          <a:p>
            <a:endParaRPr lang="en-US" dirty="0" smtClean="0"/>
          </a:p>
          <a:p>
            <a:endParaRPr lang="en-US" dirty="0" smtClean="0"/>
          </a:p>
        </p:txBody>
      </p:sp>
      <p:sp>
        <p:nvSpPr>
          <p:cNvPr id="417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6DC8A089-C829-41CB-9458-9BB7D73C2C77}" type="slidenum">
              <a:rPr lang="en-US">
                <a:solidFill>
                  <a:srgbClr val="000000"/>
                </a:solidFill>
              </a:rPr>
              <a:pPr fontAlgn="base">
                <a:spcBef>
                  <a:spcPct val="0"/>
                </a:spcBef>
                <a:spcAft>
                  <a:spcPct val="0"/>
                </a:spcAft>
              </a:pPr>
              <a:t>30</a:t>
            </a:fld>
            <a:endParaRPr lang="en-US" dirty="0">
              <a:solidFill>
                <a:srgbClr val="000000"/>
              </a:solidFill>
            </a:endParaRPr>
          </a:p>
        </p:txBody>
      </p:sp>
    </p:spTree>
    <p:extLst>
      <p:ext uri="{BB962C8B-B14F-4D97-AF65-F5344CB8AC3E}">
        <p14:creationId xmlns:p14="http://schemas.microsoft.com/office/powerpoint/2010/main" val="259833894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590800"/>
            <a:ext cx="4114800" cy="1143000"/>
          </a:xfrm>
        </p:spPr>
        <p:txBody>
          <a:bodyPr/>
          <a:lstStyle/>
          <a:p>
            <a:r>
              <a:rPr lang="en-US" sz="2800" dirty="0"/>
              <a:t/>
            </a:r>
            <a:br>
              <a:rPr lang="en-US" sz="2800" dirty="0"/>
            </a:br>
            <a:r>
              <a:rPr lang="en-US" sz="2800" dirty="0"/>
              <a:t/>
            </a:r>
            <a:br>
              <a:rPr lang="en-US" sz="2800" dirty="0"/>
            </a:br>
            <a:r>
              <a:rPr lang="en-US" sz="3600" dirty="0"/>
              <a:t/>
            </a:r>
            <a:br>
              <a:rPr lang="en-US" sz="3600" dirty="0"/>
            </a:br>
            <a:r>
              <a:rPr lang="en-US" sz="3600" dirty="0"/>
              <a:t>is a veridical partition, too; that aggregate of cells truly did exist</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28BD6139-67A4-4CED-B8A9-4CB0607B92CB}" type="slidenum">
              <a:rPr lang="en-US"/>
              <a:pPr fontAlgn="base">
                <a:spcBef>
                  <a:spcPct val="0"/>
                </a:spcBef>
                <a:spcAft>
                  <a:spcPct val="0"/>
                </a:spcAft>
              </a:pPr>
              <a:t>31</a:t>
            </a:fld>
            <a:endParaRPr lang="en-US" dirty="0"/>
          </a:p>
        </p:txBody>
      </p:sp>
      <p:pic>
        <p:nvPicPr>
          <p:cNvPr id="176132" name="Picture 4" descr="http://2.bp.blogspot.com/_SXI9xWkTQek/TC3gQV0pz8I/AAAAAAAACoM/yJR6YcKOwIk/s400/Beatles-Fab-Four-Swimming-Summer-Miami-Photos-Picture-Lennon-McCartney-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61161"/>
            <a:ext cx="3124200" cy="47482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83"/>
          <p:cNvGraphicFramePr>
            <a:graphicFrameLocks noGrp="1"/>
          </p:cNvGraphicFramePr>
          <p:nvPr>
            <p:extLst/>
          </p:nvPr>
        </p:nvGraphicFramePr>
        <p:xfrm>
          <a:off x="5943600" y="1219200"/>
          <a:ext cx="4165600" cy="533400"/>
        </p:xfrm>
        <a:graphic>
          <a:graphicData uri="http://schemas.openxmlformats.org/drawingml/2006/table">
            <a:tbl>
              <a:tblPr/>
              <a:tblGrid>
                <a:gridCol w="101600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Cells in Ringo</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6950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590800"/>
            <a:ext cx="4114800" cy="1143000"/>
          </a:xfrm>
        </p:spPr>
        <p:txBody>
          <a:bodyPr/>
          <a:lstStyle/>
          <a:p>
            <a:r>
              <a:rPr lang="en-US" sz="2800" dirty="0"/>
              <a:t/>
            </a:r>
            <a:br>
              <a:rPr lang="en-US" sz="2800" dirty="0"/>
            </a:br>
            <a:r>
              <a:rPr lang="en-US" sz="2800" dirty="0"/>
              <a:t/>
            </a:r>
            <a:br>
              <a:rPr lang="en-US" sz="2800" dirty="0"/>
            </a:br>
            <a:r>
              <a:rPr lang="en-US" sz="3600" dirty="0"/>
              <a:t/>
            </a:r>
            <a:br>
              <a:rPr lang="en-US" sz="3600" dirty="0"/>
            </a:br>
            <a:r>
              <a:rPr lang="en-US" sz="3600" dirty="0"/>
              <a:t>is a veridical partition, too; that aggregate of molecules truly do (did) exist</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28BD6139-67A4-4CED-B8A9-4CB0607B92CB}" type="slidenum">
              <a:rPr lang="en-US"/>
              <a:pPr fontAlgn="base">
                <a:spcBef>
                  <a:spcPct val="0"/>
                </a:spcBef>
                <a:spcAft>
                  <a:spcPct val="0"/>
                </a:spcAft>
              </a:pPr>
              <a:t>32</a:t>
            </a:fld>
            <a:endParaRPr lang="en-US" dirty="0"/>
          </a:p>
        </p:txBody>
      </p:sp>
      <p:pic>
        <p:nvPicPr>
          <p:cNvPr id="176132" name="Picture 4" descr="http://2.bp.blogspot.com/_SXI9xWkTQek/TC3gQV0pz8I/AAAAAAAACoM/yJR6YcKOwIk/s400/Beatles-Fab-Four-Swimming-Summer-Miami-Photos-Picture-Lennon-McCartney-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61161"/>
            <a:ext cx="3124200" cy="47482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83"/>
          <p:cNvGraphicFramePr>
            <a:graphicFrameLocks noGrp="1"/>
          </p:cNvGraphicFramePr>
          <p:nvPr>
            <p:extLst/>
          </p:nvPr>
        </p:nvGraphicFramePr>
        <p:xfrm>
          <a:off x="5943600" y="1219200"/>
          <a:ext cx="4165600" cy="822960"/>
        </p:xfrm>
        <a:graphic>
          <a:graphicData uri="http://schemas.openxmlformats.org/drawingml/2006/table">
            <a:tbl>
              <a:tblPr/>
              <a:tblGrid>
                <a:gridCol w="101600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molecules in Ringo</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70292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Title 1"/>
          <p:cNvSpPr>
            <a:spLocks noGrp="1"/>
          </p:cNvSpPr>
          <p:nvPr>
            <p:ph type="title"/>
          </p:nvPr>
        </p:nvSpPr>
        <p:spPr/>
        <p:txBody>
          <a:bodyPr/>
          <a:lstStyle/>
          <a:p>
            <a:r>
              <a:rPr lang="en-US" dirty="0" err="1" smtClean="0"/>
              <a:t>BFO:</a:t>
            </a:r>
            <a:r>
              <a:rPr lang="en-US" i="1" dirty="0" err="1" smtClean="0"/>
              <a:t>history</a:t>
            </a:r>
            <a:endParaRPr lang="en-US" i="1" dirty="0" smtClean="0"/>
          </a:p>
        </p:txBody>
      </p:sp>
      <p:sp>
        <p:nvSpPr>
          <p:cNvPr id="468995" name="Text Placeholder 2"/>
          <p:cNvSpPr>
            <a:spLocks noGrp="1"/>
          </p:cNvSpPr>
          <p:nvPr>
            <p:ph type="body" sz="half" idx="1"/>
          </p:nvPr>
        </p:nvSpPr>
        <p:spPr/>
        <p:txBody>
          <a:bodyPr/>
          <a:lstStyle/>
          <a:p>
            <a:r>
              <a:rPr lang="en-US" i="1" dirty="0" smtClean="0"/>
              <a:t>history</a:t>
            </a:r>
            <a:r>
              <a:rPr lang="en-US" dirty="0" smtClean="0"/>
              <a:t> of a material entity </a:t>
            </a:r>
            <a:r>
              <a:rPr lang="en-US" i="1" dirty="0" smtClean="0"/>
              <a:t>m </a:t>
            </a:r>
            <a:r>
              <a:rPr lang="en-US" dirty="0" smtClean="0"/>
              <a:t>= sum of all the processes taking place in the spatiotemporal region occupied by </a:t>
            </a:r>
            <a:r>
              <a:rPr lang="en-US" i="1" dirty="0" smtClean="0"/>
              <a:t>m</a:t>
            </a:r>
          </a:p>
          <a:p>
            <a:endParaRPr lang="en-US" i="1" dirty="0"/>
          </a:p>
          <a:p>
            <a:endParaRPr lang="en-US" dirty="0" smtClean="0"/>
          </a:p>
        </p:txBody>
      </p:sp>
      <p:sp>
        <p:nvSpPr>
          <p:cNvPr id="468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92D02ABC-7925-452C-8988-FE6EBC61AA6C}" type="slidenum">
              <a:rPr lang="en-US">
                <a:solidFill>
                  <a:srgbClr val="000000"/>
                </a:solidFill>
              </a:rPr>
              <a:pPr fontAlgn="base">
                <a:spcBef>
                  <a:spcPct val="0"/>
                </a:spcBef>
                <a:spcAft>
                  <a:spcPct val="0"/>
                </a:spcAft>
              </a:pPr>
              <a:t>33</a:t>
            </a:fld>
            <a:endParaRPr lang="en-US" dirty="0">
              <a:solidFill>
                <a:srgbClr val="000000"/>
              </a:solidFill>
            </a:endParaRPr>
          </a:p>
        </p:txBody>
      </p:sp>
      <p:graphicFrame>
        <p:nvGraphicFramePr>
          <p:cNvPr id="5" name="Group 83"/>
          <p:cNvGraphicFramePr>
            <a:graphicFrameLocks noGrp="1"/>
          </p:cNvGraphicFramePr>
          <p:nvPr>
            <p:extLst/>
          </p:nvPr>
        </p:nvGraphicFramePr>
        <p:xfrm>
          <a:off x="4114801" y="3352800"/>
          <a:ext cx="4495801" cy="1066800"/>
        </p:xfrm>
        <a:graphic>
          <a:graphicData uri="http://schemas.openxmlformats.org/drawingml/2006/table">
            <a:tbl>
              <a:tblPr/>
              <a:tblGrid>
                <a:gridCol w="822402">
                  <a:extLst>
                    <a:ext uri="{9D8B030D-6E8A-4147-A177-3AD203B41FA5}">
                      <a16:colId xmlns:a16="http://schemas.microsoft.com/office/drawing/2014/main" val="20000"/>
                    </a:ext>
                  </a:extLst>
                </a:gridCol>
                <a:gridCol w="3042890">
                  <a:extLst>
                    <a:ext uri="{9D8B030D-6E8A-4147-A177-3AD203B41FA5}">
                      <a16:colId xmlns:a16="http://schemas.microsoft.com/office/drawing/2014/main" val="20001"/>
                    </a:ext>
                  </a:extLst>
                </a:gridCol>
                <a:gridCol w="630509">
                  <a:extLst>
                    <a:ext uri="{9D8B030D-6E8A-4147-A177-3AD203B41FA5}">
                      <a16:colId xmlns:a16="http://schemas.microsoft.com/office/drawing/2014/main" val="20002"/>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DE" sz="2400" b="0" i="0" u="none" strike="noStrike" cap="none" normalizeH="0" baseline="0" dirty="0" smtClean="0">
                          <a:ln>
                            <a:noFill/>
                          </a:ln>
                          <a:solidFill>
                            <a:schemeClr val="tx1"/>
                          </a:solidFill>
                          <a:effectLst/>
                          <a:latin typeface="Arial" pitchFamily="34" charset="0"/>
                        </a:rPr>
                        <a:t>Ringo</a:t>
                      </a:r>
                      <a:r>
                        <a:rPr kumimoji="0" lang="en-US" sz="2400" b="0" i="0" u="none" strike="noStrike" cap="none" normalizeH="0" baseline="0" dirty="0" smtClean="0">
                          <a:ln>
                            <a:noFill/>
                          </a:ln>
                          <a:solidFill>
                            <a:schemeClr val="tx1"/>
                          </a:solidFill>
                          <a:effectLst/>
                          <a:latin typeface="Arial" pitchFamily="34" charset="0"/>
                        </a:rPr>
                        <a:t>’s history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5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1" u="none" strike="noStrike" cap="none" normalizeH="0" baseline="0" dirty="0" smtClean="0">
                          <a:ln>
                            <a:noFill/>
                          </a:ln>
                          <a:solidFill>
                            <a:schemeClr val="tx1"/>
                          </a:solidFill>
                          <a:effectLst/>
                          <a:latin typeface="Arial" pitchFamily="34" charset="0"/>
                        </a:rPr>
                        <a:t>time</a:t>
                      </a:r>
                      <a:endParaRPr kumimoji="0" lang="en-US" sz="2400" b="0" i="1"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6" name="Straight Arrow Connector 5"/>
          <p:cNvCxnSpPr/>
          <p:nvPr/>
        </p:nvCxnSpPr>
        <p:spPr bwMode="auto">
          <a:xfrm>
            <a:off x="5410200" y="3886200"/>
            <a:ext cx="1981200" cy="0"/>
          </a:xfrm>
          <a:prstGeom prst="straightConnector1">
            <a:avLst/>
          </a:prstGeom>
          <a:solidFill>
            <a:schemeClr val="accent1"/>
          </a:solidFill>
          <a:ln w="47625" cap="flat" cmpd="sng" algn="ctr">
            <a:solidFill>
              <a:schemeClr val="tx1"/>
            </a:solidFill>
            <a:prstDash val="solid"/>
            <a:round/>
            <a:headEnd type="none" w="med" len="med"/>
            <a:tailEnd type="arrow"/>
          </a:ln>
          <a:effectLst/>
        </p:spPr>
      </p:cxnSp>
      <p:graphicFrame>
        <p:nvGraphicFramePr>
          <p:cNvPr id="7" name="Group 83"/>
          <p:cNvGraphicFramePr>
            <a:graphicFrameLocks noGrp="1"/>
          </p:cNvGraphicFramePr>
          <p:nvPr>
            <p:extLst/>
          </p:nvPr>
        </p:nvGraphicFramePr>
        <p:xfrm>
          <a:off x="4152900" y="4953000"/>
          <a:ext cx="4495800" cy="1188720"/>
        </p:xfrm>
        <a:graphic>
          <a:graphicData uri="http://schemas.openxmlformats.org/drawingml/2006/table">
            <a:tbl>
              <a:tblPr/>
              <a:tblGrid>
                <a:gridCol w="822402">
                  <a:extLst>
                    <a:ext uri="{9D8B030D-6E8A-4147-A177-3AD203B41FA5}">
                      <a16:colId xmlns:a16="http://schemas.microsoft.com/office/drawing/2014/main" val="20000"/>
                    </a:ext>
                  </a:extLst>
                </a:gridCol>
                <a:gridCol w="3042889">
                  <a:extLst>
                    <a:ext uri="{9D8B030D-6E8A-4147-A177-3AD203B41FA5}">
                      <a16:colId xmlns:a16="http://schemas.microsoft.com/office/drawing/2014/main" val="20001"/>
                    </a:ext>
                  </a:extLst>
                </a:gridCol>
                <a:gridCol w="630509">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Spatiotemporal region occupied by </a:t>
                      </a:r>
                      <a:r>
                        <a:rPr kumimoji="0" lang="en-US" sz="2400" b="0" i="0" u="none" strike="noStrike" cap="none" normalizeH="0" baseline="0" dirty="0" err="1" smtClean="0">
                          <a:ln>
                            <a:noFill/>
                          </a:ln>
                          <a:solidFill>
                            <a:schemeClr val="tx1"/>
                          </a:solidFill>
                          <a:effectLst/>
                          <a:latin typeface="Arial" pitchFamily="34" charset="0"/>
                        </a:rPr>
                        <a:t>Ringo</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848062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Title 1"/>
          <p:cNvSpPr>
            <a:spLocks noGrp="1"/>
          </p:cNvSpPr>
          <p:nvPr>
            <p:ph type="title"/>
          </p:nvPr>
        </p:nvSpPr>
        <p:spPr/>
        <p:txBody>
          <a:bodyPr/>
          <a:lstStyle/>
          <a:p>
            <a:r>
              <a:rPr lang="en-US" dirty="0" smtClean="0"/>
              <a:t>History</a:t>
            </a:r>
          </a:p>
        </p:txBody>
      </p:sp>
      <p:sp>
        <p:nvSpPr>
          <p:cNvPr id="468995" name="Text Placeholder 2"/>
          <p:cNvSpPr>
            <a:spLocks noGrp="1"/>
          </p:cNvSpPr>
          <p:nvPr>
            <p:ph type="body" sz="half" idx="1"/>
          </p:nvPr>
        </p:nvSpPr>
        <p:spPr/>
        <p:txBody>
          <a:bodyPr/>
          <a:lstStyle/>
          <a:p>
            <a:r>
              <a:rPr lang="en-US" i="1" dirty="0" smtClean="0"/>
              <a:t>history</a:t>
            </a:r>
            <a:r>
              <a:rPr lang="en-US" dirty="0" smtClean="0"/>
              <a:t> of a material entity </a:t>
            </a:r>
            <a:r>
              <a:rPr lang="en-US" i="1" dirty="0" smtClean="0"/>
              <a:t>m </a:t>
            </a:r>
            <a:r>
              <a:rPr lang="en-US" dirty="0" smtClean="0"/>
              <a:t>= sum of processes taking place in the spatiotemporal region occupied by </a:t>
            </a:r>
            <a:r>
              <a:rPr lang="en-US" i="1" dirty="0" smtClean="0"/>
              <a:t>m</a:t>
            </a:r>
            <a:endParaRPr lang="en-US" dirty="0" smtClean="0"/>
          </a:p>
        </p:txBody>
      </p:sp>
      <p:sp>
        <p:nvSpPr>
          <p:cNvPr id="468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92D02ABC-7925-452C-8988-FE6EBC61AA6C}" type="slidenum">
              <a:rPr lang="en-US">
                <a:solidFill>
                  <a:srgbClr val="000000"/>
                </a:solidFill>
              </a:rPr>
              <a:pPr fontAlgn="base">
                <a:spcBef>
                  <a:spcPct val="0"/>
                </a:spcBef>
                <a:spcAft>
                  <a:spcPct val="0"/>
                </a:spcAft>
              </a:pPr>
              <a:t>34</a:t>
            </a:fld>
            <a:endParaRPr lang="en-US" dirty="0">
              <a:solidFill>
                <a:srgbClr val="000000"/>
              </a:solidFill>
            </a:endParaRPr>
          </a:p>
        </p:txBody>
      </p:sp>
    </p:spTree>
    <p:extLst>
      <p:ext uri="{BB962C8B-B14F-4D97-AF65-F5344CB8AC3E}">
        <p14:creationId xmlns:p14="http://schemas.microsoft.com/office/powerpoint/2010/main" val="384917013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itle 1"/>
          <p:cNvSpPr>
            <a:spLocks noGrp="1"/>
          </p:cNvSpPr>
          <p:nvPr>
            <p:ph type="title"/>
          </p:nvPr>
        </p:nvSpPr>
        <p:spPr/>
        <p:txBody>
          <a:bodyPr/>
          <a:lstStyle/>
          <a:p>
            <a:r>
              <a:rPr lang="en-US" dirty="0" smtClean="0"/>
              <a:t>History</a:t>
            </a:r>
          </a:p>
        </p:txBody>
      </p:sp>
      <p:sp>
        <p:nvSpPr>
          <p:cNvPr id="470019" name="Text Placeholder 2"/>
          <p:cNvSpPr>
            <a:spLocks noGrp="1"/>
          </p:cNvSpPr>
          <p:nvPr>
            <p:ph type="body" sz="half" idx="1"/>
          </p:nvPr>
        </p:nvSpPr>
        <p:spPr/>
        <p:txBody>
          <a:bodyPr/>
          <a:lstStyle/>
          <a:p>
            <a:r>
              <a:rPr lang="en-US" sz="3000" dirty="0"/>
              <a:t>The relation between a material entity and its history is one-to-one: </a:t>
            </a:r>
          </a:p>
          <a:p>
            <a:r>
              <a:rPr lang="en-US" sz="3000" dirty="0"/>
              <a:t>for any material entity </a:t>
            </a:r>
            <a:r>
              <a:rPr lang="en-US" sz="3000" i="1" dirty="0"/>
              <a:t>a</a:t>
            </a:r>
            <a:r>
              <a:rPr lang="en-US" sz="3000" dirty="0"/>
              <a:t>, there is exactly one process which is the history of </a:t>
            </a:r>
            <a:r>
              <a:rPr lang="en-US" sz="3000" i="1" dirty="0"/>
              <a:t>a</a:t>
            </a:r>
            <a:r>
              <a:rPr lang="en-US" sz="3000" dirty="0"/>
              <a:t>, </a:t>
            </a:r>
          </a:p>
          <a:p>
            <a:r>
              <a:rPr lang="en-US" sz="3000" dirty="0"/>
              <a:t>for every history </a:t>
            </a:r>
            <a:r>
              <a:rPr lang="en-US" sz="3000" i="1" dirty="0"/>
              <a:t>h</a:t>
            </a:r>
            <a:r>
              <a:rPr lang="en-US" sz="3000" dirty="0"/>
              <a:t>, there is exactly one material entity which </a:t>
            </a:r>
            <a:r>
              <a:rPr lang="en-US" sz="3000" i="1" dirty="0"/>
              <a:t>h </a:t>
            </a:r>
            <a:r>
              <a:rPr lang="en-US" sz="3000" dirty="0"/>
              <a:t>is the history of.</a:t>
            </a:r>
          </a:p>
          <a:p>
            <a:r>
              <a:rPr lang="en-US" sz="3000" dirty="0"/>
              <a:t>Histories are additive. Thus for any two material entities </a:t>
            </a:r>
            <a:r>
              <a:rPr lang="en-US" sz="3000" i="1" dirty="0"/>
              <a:t>a </a:t>
            </a:r>
            <a:r>
              <a:rPr lang="en-US" sz="3000" dirty="0"/>
              <a:t>and </a:t>
            </a:r>
            <a:r>
              <a:rPr lang="en-US" sz="3000" i="1" dirty="0"/>
              <a:t>b, </a:t>
            </a:r>
            <a:r>
              <a:rPr lang="en-US" sz="3000" dirty="0"/>
              <a:t>the</a:t>
            </a:r>
            <a:r>
              <a:rPr lang="en-US" sz="3000" i="1" dirty="0"/>
              <a:t> </a:t>
            </a:r>
            <a:r>
              <a:rPr lang="en-US" sz="3000" dirty="0"/>
              <a:t>history of the sum of </a:t>
            </a:r>
            <a:r>
              <a:rPr lang="en-US" sz="3000" i="1" dirty="0"/>
              <a:t>a </a:t>
            </a:r>
            <a:r>
              <a:rPr lang="en-US" sz="3000" dirty="0"/>
              <a:t>and </a:t>
            </a:r>
            <a:r>
              <a:rPr lang="en-US" sz="3000" i="1" dirty="0"/>
              <a:t>b </a:t>
            </a:r>
            <a:r>
              <a:rPr lang="en-US" sz="3000" dirty="0"/>
              <a:t>is the sum of their histories.</a:t>
            </a:r>
          </a:p>
          <a:p>
            <a:endParaRPr lang="en-US" dirty="0" smtClean="0"/>
          </a:p>
        </p:txBody>
      </p:sp>
      <p:sp>
        <p:nvSpPr>
          <p:cNvPr id="470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0BFE2DB2-78A3-46CA-92DC-6CA470457C62}" type="slidenum">
              <a:rPr lang="en-US">
                <a:solidFill>
                  <a:srgbClr val="000000"/>
                </a:solidFill>
              </a:rPr>
              <a:pPr fontAlgn="base">
                <a:spcBef>
                  <a:spcPct val="0"/>
                </a:spcBef>
                <a:spcAft>
                  <a:spcPct val="0"/>
                </a:spcAft>
              </a:pPr>
              <a:t>35</a:t>
            </a:fld>
            <a:endParaRPr lang="en-US" dirty="0">
              <a:solidFill>
                <a:srgbClr val="000000"/>
              </a:solidFill>
            </a:endParaRPr>
          </a:p>
        </p:txBody>
      </p:sp>
    </p:spTree>
    <p:extLst>
      <p:ext uri="{BB962C8B-B14F-4D97-AF65-F5344CB8AC3E}">
        <p14:creationId xmlns:p14="http://schemas.microsoft.com/office/powerpoint/2010/main" val="347678242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Helmholtz’ cocktail party problem</a:t>
            </a:r>
            <a:endParaRPr lang="en-US"/>
          </a:p>
        </p:txBody>
      </p:sp>
      <p:sp>
        <p:nvSpPr>
          <p:cNvPr id="3" name="Content Placeholder 2"/>
          <p:cNvSpPr>
            <a:spLocks noGrp="1"/>
          </p:cNvSpPr>
          <p:nvPr>
            <p:ph idx="1"/>
          </p:nvPr>
        </p:nvSpPr>
        <p:spPr>
          <a:xfrm>
            <a:off x="1981200" y="1676400"/>
            <a:ext cx="8229600" cy="5029200"/>
          </a:xfrm>
        </p:spPr>
        <p:txBody>
          <a:bodyPr>
            <a:normAutofit/>
          </a:bodyPr>
          <a:lstStyle/>
          <a:p>
            <a:pPr marL="0" indent="0">
              <a:buNone/>
            </a:pPr>
            <a:r>
              <a:rPr lang="en-US" sz="3600"/>
              <a:t>music is playing, people are speaking, garments rustling, feet gliding, glasses clinking …</a:t>
            </a:r>
          </a:p>
          <a:p>
            <a:pPr marL="0" indent="0">
              <a:buNone/>
            </a:pPr>
            <a:r>
              <a:rPr lang="en-US" sz="3600"/>
              <a:t>this gives rise to a system of waves which dart through the mass of air in the room, …, complicated beyond conception. </a:t>
            </a:r>
          </a:p>
          <a:p>
            <a:endParaRPr lang="en-US"/>
          </a:p>
        </p:txBody>
      </p:sp>
      <p:sp>
        <p:nvSpPr>
          <p:cNvPr id="4" name="Slide Number Placeholder 3"/>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36</a:t>
            </a:fld>
            <a:endParaRPr lang="en-US">
              <a:solidFill>
                <a:prstClr val="black">
                  <a:tint val="75000"/>
                </a:prstClr>
              </a:solidFill>
              <a:latin typeface="Calibri"/>
            </a:endParaRPr>
          </a:p>
        </p:txBody>
      </p:sp>
    </p:spTree>
    <p:extLst>
      <p:ext uri="{BB962C8B-B14F-4D97-AF65-F5344CB8AC3E}">
        <p14:creationId xmlns:p14="http://schemas.microsoft.com/office/powerpoint/2010/main" val="354434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4648199"/>
            <a:ext cx="8229600" cy="1477964"/>
          </a:xfrm>
        </p:spPr>
        <p:txBody>
          <a:bodyPr>
            <a:normAutofit lnSpcReduction="10000"/>
          </a:bodyPr>
          <a:lstStyle/>
          <a:p>
            <a:r>
              <a:rPr lang="en-US"/>
              <a:t>And yet ... the ear is able to distinguish all the separate constituent parts of this confused whole. (Helmholtz, 1863)</a:t>
            </a:r>
          </a:p>
        </p:txBody>
      </p:sp>
      <p:sp>
        <p:nvSpPr>
          <p:cNvPr id="4" name="Slide Number Placeholder 3"/>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37</a:t>
            </a:fld>
            <a:endParaRPr lang="en-US">
              <a:solidFill>
                <a:prstClr val="black">
                  <a:tint val="75000"/>
                </a:prstClr>
              </a:solidFill>
              <a:latin typeface="Calibri"/>
            </a:endParaRPr>
          </a:p>
        </p:txBody>
      </p:sp>
      <p:pic>
        <p:nvPicPr>
          <p:cNvPr id="3074" name="Picture 2" descr="http://twistedphysics.typepad.com/cocktail_party_physics/images/2007/11/12/youngsketch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47625"/>
            <a:ext cx="9182748"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7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Auditory streams</a:t>
            </a:r>
            <a:endParaRPr lang="en-US"/>
          </a:p>
        </p:txBody>
      </p:sp>
      <p:sp>
        <p:nvSpPr>
          <p:cNvPr id="3" name="Content Placeholder 2"/>
          <p:cNvSpPr>
            <a:spLocks noGrp="1"/>
          </p:cNvSpPr>
          <p:nvPr>
            <p:ph idx="1"/>
          </p:nvPr>
        </p:nvSpPr>
        <p:spPr/>
        <p:txBody>
          <a:bodyPr>
            <a:normAutofit/>
          </a:bodyPr>
          <a:lstStyle/>
          <a:p>
            <a:r>
              <a:rPr lang="en-US" sz="4400" i="1"/>
              <a:t>in the mind</a:t>
            </a:r>
          </a:p>
          <a:p>
            <a:r>
              <a:rPr lang="en-US" sz="4400" i="1"/>
              <a:t>in reality</a:t>
            </a:r>
          </a:p>
        </p:txBody>
      </p:sp>
      <p:sp>
        <p:nvSpPr>
          <p:cNvPr id="4" name="Slide Number Placeholder 3"/>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38</a:t>
            </a:fld>
            <a:endParaRPr lang="en-US">
              <a:solidFill>
                <a:prstClr val="black">
                  <a:tint val="75000"/>
                </a:prstClr>
              </a:solidFill>
              <a:latin typeface="Calibri"/>
            </a:endParaRPr>
          </a:p>
        </p:txBody>
      </p:sp>
    </p:spTree>
    <p:extLst>
      <p:ext uri="{BB962C8B-B14F-4D97-AF65-F5344CB8AC3E}">
        <p14:creationId xmlns:p14="http://schemas.microsoft.com/office/powerpoint/2010/main" val="24697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8686800" cy="1143000"/>
          </a:xfrm>
        </p:spPr>
        <p:txBody>
          <a:bodyPr>
            <a:normAutofit fontScale="90000"/>
          </a:bodyPr>
          <a:lstStyle/>
          <a:p>
            <a:r>
              <a:rPr lang="en-US" smtClean="0"/>
              <a:t>But there are </a:t>
            </a:r>
            <a:r>
              <a:rPr lang="en-US"/>
              <a:t>also </a:t>
            </a:r>
            <a:r>
              <a:rPr lang="en-US" smtClean="0"/>
              <a:t>streams in external reality</a:t>
            </a:r>
            <a:endParaRPr lang="en-US"/>
          </a:p>
        </p:txBody>
      </p:sp>
      <p:sp>
        <p:nvSpPr>
          <p:cNvPr id="3" name="Content Placeholder 2"/>
          <p:cNvSpPr>
            <a:spLocks noGrp="1"/>
          </p:cNvSpPr>
          <p:nvPr>
            <p:ph idx="1"/>
          </p:nvPr>
        </p:nvSpPr>
        <p:spPr>
          <a:xfrm>
            <a:off x="1981200" y="2789238"/>
            <a:ext cx="8229600" cy="3916363"/>
          </a:xfrm>
        </p:spPr>
        <p:txBody>
          <a:bodyPr>
            <a:normAutofit fontScale="92500"/>
          </a:bodyPr>
          <a:lstStyle/>
          <a:p>
            <a:pPr marL="0" indent="0">
              <a:buNone/>
            </a:pPr>
            <a:r>
              <a:rPr lang="en-US" sz="4000"/>
              <a:t>What unifies these streams?</a:t>
            </a:r>
          </a:p>
          <a:p>
            <a:pPr marL="0" indent="0">
              <a:buNone/>
            </a:pPr>
            <a:endParaRPr lang="en-US" sz="1300"/>
          </a:p>
          <a:p>
            <a:r>
              <a:rPr lang="en-US" sz="4000"/>
              <a:t>In music: temporal and spatial proximity of tones (Bozzi)</a:t>
            </a:r>
          </a:p>
          <a:p>
            <a:endParaRPr lang="en-US" sz="1200"/>
          </a:p>
          <a:p>
            <a:r>
              <a:rPr lang="en-US" sz="4000"/>
              <a:t>But also: common source (same voice, same instrument, same intentions …) </a:t>
            </a:r>
          </a:p>
          <a:p>
            <a:pPr marL="0" indent="0">
              <a:buNone/>
            </a:pPr>
            <a:endParaRPr lang="en-US" sz="4000"/>
          </a:p>
        </p:txBody>
      </p:sp>
      <p:sp>
        <p:nvSpPr>
          <p:cNvPr id="4" name="Slide Number Placeholder 3"/>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39</a:t>
            </a:fld>
            <a:endParaRPr lang="en-US">
              <a:solidFill>
                <a:prstClr val="black">
                  <a:tint val="75000"/>
                </a:prstClr>
              </a:solidFill>
              <a:latin typeface="Calibri"/>
            </a:endParaRPr>
          </a:p>
        </p:txBody>
      </p:sp>
    </p:spTree>
    <p:extLst>
      <p:ext uri="{BB962C8B-B14F-4D97-AF65-F5344CB8AC3E}">
        <p14:creationId xmlns:p14="http://schemas.microsoft.com/office/powerpoint/2010/main" val="168438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extLst>
              <a:ext uri="{28A0092B-C50C-407E-A947-70E740481C1C}">
                <a14:useLocalDpi xmlns:a14="http://schemas.microsoft.com/office/drawing/2010/main" val="0"/>
              </a:ext>
            </a:extLst>
          </a:blip>
          <a:srcRect l="22051" t="42193" r="46394" b="28904"/>
          <a:stretch/>
        </p:blipFill>
        <p:spPr>
          <a:xfrm>
            <a:off x="4965369" y="3290887"/>
            <a:ext cx="2560320" cy="1752600"/>
          </a:xfrm>
          <a:prstGeom prst="rect">
            <a:avLst/>
          </a:prstGeom>
        </p:spPr>
      </p:pic>
      <p:sp>
        <p:nvSpPr>
          <p:cNvPr id="453640" name="Rectangle 7"/>
          <p:cNvSpPr>
            <a:spLocks noChangeArrowheads="1"/>
          </p:cNvSpPr>
          <p:nvPr/>
        </p:nvSpPr>
        <p:spPr bwMode="auto">
          <a:xfrm>
            <a:off x="1524000" y="4075471"/>
            <a:ext cx="9448800" cy="2362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453634" name="Title 1"/>
          <p:cNvSpPr>
            <a:spLocks noGrp="1"/>
          </p:cNvSpPr>
          <p:nvPr>
            <p:ph type="title"/>
          </p:nvPr>
        </p:nvSpPr>
        <p:spPr/>
        <p:txBody>
          <a:bodyPr/>
          <a:lstStyle/>
          <a:p>
            <a:r>
              <a:rPr lang="en-US" dirty="0" smtClean="0"/>
              <a:t>BFO:</a:t>
            </a:r>
            <a:r>
              <a:rPr lang="en-US" i="1" dirty="0" smtClean="0"/>
              <a:t>immaterial_entity</a:t>
            </a:r>
            <a:endParaRPr lang="en-US" dirty="0" smtClean="0"/>
          </a:p>
        </p:txBody>
      </p:sp>
      <p:sp>
        <p:nvSpPr>
          <p:cNvPr id="453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B6B769BF-0C57-4E1C-8C1B-836C0A0145A6}" type="slidenum">
              <a:rPr lang="en-US">
                <a:solidFill>
                  <a:srgbClr val="000000"/>
                </a:solidFill>
              </a:rPr>
              <a:pPr fontAlgn="base">
                <a:spcBef>
                  <a:spcPct val="0"/>
                </a:spcBef>
                <a:spcAft>
                  <a:spcPct val="0"/>
                </a:spcAft>
              </a:pPr>
              <a:t>4</a:t>
            </a:fld>
            <a:endParaRPr lang="en-US" dirty="0">
              <a:solidFill>
                <a:srgbClr val="000000"/>
              </a:solidFill>
            </a:endParaRPr>
          </a:p>
        </p:txBody>
      </p:sp>
      <p:sp>
        <p:nvSpPr>
          <p:cNvPr id="453638" name="Rectangle 5"/>
          <p:cNvSpPr>
            <a:spLocks noChangeArrowheads="1"/>
          </p:cNvSpPr>
          <p:nvPr/>
        </p:nvSpPr>
        <p:spPr bwMode="auto">
          <a:xfrm>
            <a:off x="5562600" y="1219201"/>
            <a:ext cx="4800600" cy="1247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453639" name="Rectangle 6"/>
          <p:cNvSpPr>
            <a:spLocks noChangeArrowheads="1"/>
          </p:cNvSpPr>
          <p:nvPr/>
        </p:nvSpPr>
        <p:spPr bwMode="auto">
          <a:xfrm>
            <a:off x="5715000" y="1371601"/>
            <a:ext cx="4800600" cy="1247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grpSp>
        <p:nvGrpSpPr>
          <p:cNvPr id="2" name="Group 1"/>
          <p:cNvGrpSpPr/>
          <p:nvPr/>
        </p:nvGrpSpPr>
        <p:grpSpPr>
          <a:xfrm>
            <a:off x="2895601" y="1995488"/>
            <a:ext cx="7772401" cy="3520439"/>
            <a:chOff x="1371600" y="1995487"/>
            <a:chExt cx="7772401" cy="3520439"/>
          </a:xfrm>
        </p:grpSpPr>
        <p:pic>
          <p:nvPicPr>
            <p:cNvPr id="45363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961" t="38433" r="56078" b="31635"/>
            <a:stretch/>
          </p:blipFill>
          <p:spPr bwMode="auto">
            <a:xfrm>
              <a:off x="1371600" y="1995487"/>
              <a:ext cx="4812969" cy="352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extLst>
                <a:ext uri="{28A0092B-C50C-407E-A947-70E740481C1C}">
                  <a14:useLocalDpi xmlns:a14="http://schemas.microsoft.com/office/drawing/2010/main" val="0"/>
                </a:ext>
              </a:extLst>
            </a:blip>
            <a:srcRect l="75582" t="61797" r="12209" b="33011"/>
            <a:stretch/>
          </p:blipFill>
          <p:spPr>
            <a:xfrm>
              <a:off x="6522720" y="4785360"/>
              <a:ext cx="2468880" cy="730566"/>
            </a:xfrm>
            <a:prstGeom prst="rect">
              <a:avLst/>
            </a:prstGeom>
          </p:spPr>
        </p:pic>
        <p:sp>
          <p:nvSpPr>
            <p:cNvPr id="11" name="Rectangle 7"/>
            <p:cNvSpPr>
              <a:spLocks noChangeArrowheads="1"/>
            </p:cNvSpPr>
            <p:nvPr/>
          </p:nvSpPr>
          <p:spPr bwMode="auto">
            <a:xfrm>
              <a:off x="4953001" y="2506267"/>
              <a:ext cx="4191000" cy="130373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grpSp>
      <p:sp>
        <p:nvSpPr>
          <p:cNvPr id="13" name="Rectangle 7"/>
          <p:cNvSpPr>
            <a:spLocks noChangeArrowheads="1"/>
          </p:cNvSpPr>
          <p:nvPr/>
        </p:nvSpPr>
        <p:spPr bwMode="auto">
          <a:xfrm>
            <a:off x="2057400" y="3448050"/>
            <a:ext cx="1905000" cy="11811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14" name="Rectangle 7"/>
          <p:cNvSpPr>
            <a:spLocks noChangeArrowheads="1"/>
          </p:cNvSpPr>
          <p:nvPr/>
        </p:nvSpPr>
        <p:spPr bwMode="auto">
          <a:xfrm>
            <a:off x="5715001" y="1816048"/>
            <a:ext cx="4953000" cy="1028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Tree>
    <p:extLst>
      <p:ext uri="{BB962C8B-B14F-4D97-AF65-F5344CB8AC3E}">
        <p14:creationId xmlns:p14="http://schemas.microsoft.com/office/powerpoint/2010/main" val="184707727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Many streamiform structures in reality</a:t>
            </a:r>
            <a:endParaRPr lang="en-US"/>
          </a:p>
        </p:txBody>
      </p:sp>
      <p:sp>
        <p:nvSpPr>
          <p:cNvPr id="3" name="Content Placeholder 2"/>
          <p:cNvSpPr>
            <a:spLocks noGrp="1"/>
          </p:cNvSpPr>
          <p:nvPr>
            <p:ph idx="1"/>
          </p:nvPr>
        </p:nvSpPr>
        <p:spPr>
          <a:xfrm>
            <a:off x="1981200" y="1600200"/>
            <a:ext cx="8839200" cy="5257800"/>
          </a:xfrm>
        </p:spPr>
        <p:txBody>
          <a:bodyPr>
            <a:normAutofit/>
          </a:bodyPr>
          <a:lstStyle/>
          <a:p>
            <a:r>
              <a:rPr lang="en-US" sz="3600"/>
              <a:t>thinking</a:t>
            </a:r>
          </a:p>
          <a:p>
            <a:r>
              <a:rPr lang="en-US" sz="3600"/>
              <a:t>speaking</a:t>
            </a:r>
          </a:p>
          <a:p>
            <a:r>
              <a:rPr lang="en-US" sz="3600"/>
              <a:t>playing (music, football, chess, …)</a:t>
            </a:r>
          </a:p>
        </p:txBody>
      </p:sp>
      <p:sp>
        <p:nvSpPr>
          <p:cNvPr id="4" name="Slide Number Placeholder 3"/>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40</a:t>
            </a:fld>
            <a:endParaRPr lang="en-US">
              <a:solidFill>
                <a:prstClr val="black">
                  <a:tint val="75000"/>
                </a:prstClr>
              </a:solidFill>
              <a:latin typeface="Calibri"/>
            </a:endParaRPr>
          </a:p>
        </p:txBody>
      </p:sp>
    </p:spTree>
    <p:extLst>
      <p:ext uri="{BB962C8B-B14F-4D97-AF65-F5344CB8AC3E}">
        <p14:creationId xmlns:p14="http://schemas.microsoft.com/office/powerpoint/2010/main" val="278794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title"/>
          </p:nvPr>
        </p:nvSpPr>
        <p:spPr/>
        <p:txBody>
          <a:bodyPr/>
          <a:lstStyle/>
          <a:p>
            <a:endParaRPr lang="en-US" dirty="0" smtClean="0"/>
          </a:p>
        </p:txBody>
      </p:sp>
      <p:sp>
        <p:nvSpPr>
          <p:cNvPr id="533507" name="Text Placeholder 2"/>
          <p:cNvSpPr>
            <a:spLocks noGrp="1"/>
          </p:cNvSpPr>
          <p:nvPr>
            <p:ph type="body" sz="half" idx="1"/>
          </p:nvPr>
        </p:nvSpPr>
        <p:spPr>
          <a:xfrm>
            <a:off x="1981200" y="5532438"/>
            <a:ext cx="8229600" cy="868363"/>
          </a:xfrm>
        </p:spPr>
        <p:txBody>
          <a:bodyPr>
            <a:normAutofit fontScale="92500" lnSpcReduction="20000"/>
          </a:bodyPr>
          <a:lstStyle/>
          <a:p>
            <a:r>
              <a:rPr lang="en-US" dirty="0" smtClean="0"/>
              <a:t>Napoleon’s march to Moscow, a certain historical process profile, is a truthmaker for this map</a:t>
            </a:r>
          </a:p>
        </p:txBody>
      </p:sp>
      <p:pic>
        <p:nvPicPr>
          <p:cNvPr id="533508" name="Picture 2" descr="http://sumac.com/assets/images/articles/Infographic-Napoleon%20March.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2" r="2967" b="14986"/>
          <a:stretch/>
        </p:blipFill>
        <p:spPr bwMode="auto">
          <a:xfrm>
            <a:off x="1476677" y="-1"/>
            <a:ext cx="9191323" cy="54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42203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Streamiform structures in reality are processes (events, happenings …)</a:t>
            </a:r>
            <a:endParaRPr lang="en-US"/>
          </a:p>
        </p:txBody>
      </p:sp>
      <p:sp>
        <p:nvSpPr>
          <p:cNvPr id="3" name="Content Placeholder 2"/>
          <p:cNvSpPr>
            <a:spLocks noGrp="1"/>
          </p:cNvSpPr>
          <p:nvPr>
            <p:ph idx="1"/>
          </p:nvPr>
        </p:nvSpPr>
        <p:spPr>
          <a:xfrm>
            <a:off x="1981200" y="1874838"/>
            <a:ext cx="8229600" cy="4449763"/>
          </a:xfrm>
        </p:spPr>
        <p:txBody>
          <a:bodyPr>
            <a:normAutofit/>
          </a:bodyPr>
          <a:lstStyle/>
          <a:p>
            <a:pPr marL="0" indent="0" algn="ctr">
              <a:buNone/>
            </a:pPr>
            <a:r>
              <a:rPr lang="en-US" sz="3600"/>
              <a:t>But what sorts of entities are processes?</a:t>
            </a:r>
          </a:p>
          <a:p>
            <a:pPr marL="0" indent="0" algn="ctr">
              <a:buNone/>
            </a:pPr>
            <a:endParaRPr lang="en-US" sz="1800"/>
          </a:p>
          <a:p>
            <a:pPr marL="0" indent="0" algn="ctr">
              <a:buNone/>
            </a:pPr>
            <a:r>
              <a:rPr lang="en-US" sz="3600"/>
              <a:t>One view: a process is what happens within a certain region of space-time</a:t>
            </a:r>
          </a:p>
          <a:p>
            <a:pPr marL="0" indent="0" algn="ctr">
              <a:buNone/>
            </a:pPr>
            <a:endParaRPr lang="en-US" sz="1700"/>
          </a:p>
          <a:p>
            <a:pPr marL="0" indent="0" algn="ctr">
              <a:buNone/>
            </a:pPr>
            <a:r>
              <a:rPr lang="en-US" sz="3600"/>
              <a:t>Process </a:t>
            </a:r>
            <a:r>
              <a:rPr lang="en-US" sz="3600" i="1"/>
              <a:t>a </a:t>
            </a:r>
            <a:r>
              <a:rPr lang="en-US" sz="3600"/>
              <a:t>= process </a:t>
            </a:r>
            <a:r>
              <a:rPr lang="en-US" sz="3600" i="1"/>
              <a:t>b </a:t>
            </a:r>
            <a:r>
              <a:rPr lang="en-US" sz="3600"/>
              <a:t>if and only if </a:t>
            </a:r>
            <a:r>
              <a:rPr lang="en-US" sz="3600" i="1"/>
              <a:t>a </a:t>
            </a:r>
            <a:r>
              <a:rPr lang="en-US" sz="3600"/>
              <a:t>and </a:t>
            </a:r>
            <a:r>
              <a:rPr lang="en-US" sz="3600" i="1"/>
              <a:t>b</a:t>
            </a:r>
            <a:r>
              <a:rPr lang="en-US" sz="3600"/>
              <a:t> occupy the same region of space and time</a:t>
            </a:r>
          </a:p>
          <a:p>
            <a:endParaRPr lang="en-US"/>
          </a:p>
        </p:txBody>
      </p:sp>
      <p:sp>
        <p:nvSpPr>
          <p:cNvPr id="4" name="Slide Number Placeholder 3"/>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42</a:t>
            </a:fld>
            <a:endParaRPr lang="en-US">
              <a:solidFill>
                <a:prstClr val="black">
                  <a:tint val="75000"/>
                </a:prstClr>
              </a:solidFill>
              <a:latin typeface="Calibri"/>
            </a:endParaRPr>
          </a:p>
        </p:txBody>
      </p:sp>
    </p:spTree>
    <p:extLst>
      <p:ext uri="{BB962C8B-B14F-4D97-AF65-F5344CB8AC3E}">
        <p14:creationId xmlns:p14="http://schemas.microsoft.com/office/powerpoint/2010/main" val="68359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Streamiform structures in reality are processes (events, happenings …)</a:t>
            </a:r>
            <a:endParaRPr lang="en-US"/>
          </a:p>
        </p:txBody>
      </p:sp>
      <p:sp>
        <p:nvSpPr>
          <p:cNvPr id="3" name="Content Placeholder 2"/>
          <p:cNvSpPr>
            <a:spLocks noGrp="1"/>
          </p:cNvSpPr>
          <p:nvPr>
            <p:ph idx="1"/>
          </p:nvPr>
        </p:nvSpPr>
        <p:spPr>
          <a:xfrm>
            <a:off x="1981200" y="1874838"/>
            <a:ext cx="8229600" cy="4449763"/>
          </a:xfrm>
        </p:spPr>
        <p:txBody>
          <a:bodyPr>
            <a:normAutofit/>
          </a:bodyPr>
          <a:lstStyle/>
          <a:p>
            <a:pPr marL="0" indent="0" algn="ctr">
              <a:buNone/>
            </a:pPr>
            <a:r>
              <a:rPr lang="en-US" sz="3600"/>
              <a:t>But what sorts of entities are processes?</a:t>
            </a:r>
          </a:p>
          <a:p>
            <a:pPr marL="0" indent="0" algn="ctr">
              <a:buNone/>
            </a:pPr>
            <a:endParaRPr lang="en-US" sz="1800"/>
          </a:p>
          <a:p>
            <a:pPr marL="0" indent="0" algn="ctr">
              <a:buNone/>
            </a:pPr>
            <a:r>
              <a:rPr lang="en-US" sz="3600"/>
              <a:t>One view: a process is what happens within a certain region of space-time</a:t>
            </a:r>
          </a:p>
          <a:p>
            <a:pPr marL="0" indent="0" algn="ctr">
              <a:buNone/>
            </a:pPr>
            <a:endParaRPr lang="en-US" sz="1700"/>
          </a:p>
        </p:txBody>
      </p:sp>
      <p:sp>
        <p:nvSpPr>
          <p:cNvPr id="4" name="Slide Number Placeholder 3"/>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43</a:t>
            </a:fld>
            <a:endParaRPr lang="en-US">
              <a:solidFill>
                <a:prstClr val="black">
                  <a:tint val="75000"/>
                </a:prstClr>
              </a:solidFill>
              <a:latin typeface="Calibri"/>
            </a:endParaRPr>
          </a:p>
        </p:txBody>
      </p:sp>
    </p:spTree>
    <p:extLst>
      <p:ext uri="{BB962C8B-B14F-4D97-AF65-F5344CB8AC3E}">
        <p14:creationId xmlns:p14="http://schemas.microsoft.com/office/powerpoint/2010/main" val="247899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9144000" cy="1524000"/>
          </a:xfrm>
        </p:spPr>
        <p:txBody>
          <a:bodyPr>
            <a:normAutofit fontScale="90000"/>
          </a:bodyPr>
          <a:lstStyle/>
          <a:p>
            <a:r>
              <a:rPr lang="en-US" smtClean="0"/>
              <a:t>We choose to describe in different ways what is going on in a given region of space and time (cognitive selection)</a:t>
            </a:r>
            <a:endParaRPr lang="en-US" dirty="0"/>
          </a:p>
        </p:txBody>
      </p:sp>
      <p:sp>
        <p:nvSpPr>
          <p:cNvPr id="3" name="Text Placeholder 2"/>
          <p:cNvSpPr>
            <a:spLocks noGrp="1"/>
          </p:cNvSpPr>
          <p:nvPr>
            <p:ph type="body" sz="half" idx="1"/>
          </p:nvPr>
        </p:nvSpPr>
        <p:spPr/>
        <p:txBody>
          <a:bodyPr>
            <a:normAutofit/>
          </a:bodyPr>
          <a:lstStyle/>
          <a:p>
            <a:r>
              <a:rPr lang="en-US" dirty="0" smtClean="0"/>
              <a:t>		</a:t>
            </a:r>
          </a:p>
          <a:p>
            <a:endParaRPr lang="en-US" smtClean="0"/>
          </a:p>
          <a:p>
            <a:r>
              <a:rPr lang="en-US" smtClean="0"/>
              <a:t>John is buttering the toast</a:t>
            </a:r>
          </a:p>
          <a:p>
            <a:r>
              <a:rPr lang="en-US" smtClean="0"/>
              <a:t>John is buttering the toast gracefully</a:t>
            </a:r>
          </a:p>
          <a:p>
            <a:endParaRPr lang="en-US"/>
          </a:p>
          <a:p>
            <a:r>
              <a:rPr lang="en-US" smtClean="0"/>
              <a:t>John is pulling the trigger of his revolver</a:t>
            </a:r>
          </a:p>
          <a:p>
            <a:r>
              <a:rPr lang="en-US" smtClean="0"/>
              <a:t>John is shooting Mary</a:t>
            </a:r>
          </a:p>
          <a:p>
            <a:endParaRPr lang="en-US"/>
          </a:p>
        </p:txBody>
      </p:sp>
      <p:sp>
        <p:nvSpPr>
          <p:cNvPr id="4" name="Slide Number Placeholder 3"/>
          <p:cNvSpPr>
            <a:spLocks noGrp="1"/>
          </p:cNvSpPr>
          <p:nvPr>
            <p:ph type="sldNum" sz="quarter" idx="12"/>
          </p:nvPr>
        </p:nvSpPr>
        <p:spPr/>
        <p:txBody>
          <a:bodyPr/>
          <a:lstStyle/>
          <a:p>
            <a:pPr>
              <a:defRPr/>
            </a:pPr>
            <a:fld id="{CE87DC82-020A-4C5F-BB4C-036545C53B61}" type="slidenum">
              <a:rPr lang="en-US">
                <a:solidFill>
                  <a:srgbClr val="000000"/>
                </a:solidFill>
                <a:latin typeface="Calibri"/>
              </a:rPr>
              <a:pPr>
                <a:defRPr/>
              </a:pPr>
              <a:t>44</a:t>
            </a:fld>
            <a:endParaRPr lang="en-US" dirty="0">
              <a:solidFill>
                <a:srgbClr val="000000"/>
              </a:solidFill>
              <a:latin typeface="Calibri"/>
            </a:endParaRPr>
          </a:p>
        </p:txBody>
      </p:sp>
    </p:spTree>
    <p:extLst>
      <p:ext uri="{BB962C8B-B14F-4D97-AF65-F5344CB8AC3E}">
        <p14:creationId xmlns:p14="http://schemas.microsoft.com/office/powerpoint/2010/main" val="392339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But what about this case: A top is </a:t>
            </a:r>
            <a:r>
              <a:rPr lang="en-US" b="1" smtClean="0"/>
              <a:t>spinning</a:t>
            </a:r>
            <a:r>
              <a:rPr lang="en-US" smtClean="0"/>
              <a:t> and simultaneously </a:t>
            </a:r>
            <a:r>
              <a:rPr lang="en-US" b="1" dirty="0" smtClean="0">
                <a:solidFill>
                  <a:srgbClr val="FF0000"/>
                </a:solidFill>
              </a:rPr>
              <a:t>getting warmer</a:t>
            </a:r>
            <a:endParaRPr lang="en-US" b="1" dirty="0">
              <a:solidFill>
                <a:srgbClr val="FF0000"/>
              </a:solidFill>
            </a:endParaRPr>
          </a:p>
        </p:txBody>
      </p:sp>
      <p:sp>
        <p:nvSpPr>
          <p:cNvPr id="3" name="Text Placeholder 2"/>
          <p:cNvSpPr>
            <a:spLocks noGrp="1"/>
          </p:cNvSpPr>
          <p:nvPr>
            <p:ph type="body" sz="half" idx="1"/>
          </p:nvPr>
        </p:nvSpPr>
        <p:spPr>
          <a:xfrm>
            <a:off x="1981200" y="1676401"/>
            <a:ext cx="8229600" cy="4449763"/>
          </a:xfrm>
        </p:spPr>
        <p:txBody>
          <a:bodyPr/>
          <a:lstStyle/>
          <a:p>
            <a:pPr marL="0" indent="0" algn="ctr"/>
            <a:r>
              <a:rPr lang="en-US"/>
              <a:t>same spatiotemporal region, distinct processes</a:t>
            </a:r>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a:solidFill>
                  <a:srgbClr val="000000"/>
                </a:solidFill>
                <a:latin typeface="Calibri"/>
              </a:rPr>
              <a:pPr>
                <a:defRPr/>
              </a:pPr>
              <a:t>45</a:t>
            </a:fld>
            <a:endParaRPr lang="en-US" dirty="0">
              <a:solidFill>
                <a:srgbClr val="000000"/>
              </a:solidFill>
              <a:latin typeface="Calibri"/>
            </a:endParaRPr>
          </a:p>
        </p:txBody>
      </p:sp>
      <p:pic>
        <p:nvPicPr>
          <p:cNvPr id="1129474" name="Picture 2" descr="The Inception Spinning Top Totem ~ On iconic movie items i can't get out of my head... movie aside, isn't this a gorgeous top? See how it's been spreading into merch... and the fun spinning video too!"/>
          <p:cNvPicPr>
            <a:picLocks noChangeAspect="1" noChangeArrowheads="1"/>
          </p:cNvPicPr>
          <p:nvPr/>
        </p:nvPicPr>
        <p:blipFill rotWithShape="1">
          <a:blip r:embed="rId3">
            <a:extLst>
              <a:ext uri="{28A0092B-C50C-407E-A947-70E740481C1C}">
                <a14:useLocalDpi xmlns:a14="http://schemas.microsoft.com/office/drawing/2010/main" val="0"/>
              </a:ext>
            </a:extLst>
          </a:blip>
          <a:srcRect b="27949"/>
          <a:stretch/>
        </p:blipFill>
        <p:spPr bwMode="auto">
          <a:xfrm>
            <a:off x="4114801" y="3306097"/>
            <a:ext cx="370151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792162"/>
          </a:xfrm>
        </p:spPr>
        <p:txBody>
          <a:bodyPr>
            <a:noAutofit/>
          </a:bodyPr>
          <a:lstStyle/>
          <a:p>
            <a:r>
              <a:rPr lang="en-US" sz="3600" dirty="0"/>
              <a:t>the spinning top is at the same time </a:t>
            </a:r>
            <a:r>
              <a:rPr lang="en-US" sz="3600" b="1" dirty="0">
                <a:solidFill>
                  <a:srgbClr val="FF0000"/>
                </a:solidFill>
              </a:rPr>
              <a:t>warming up</a:t>
            </a:r>
          </a:p>
        </p:txBody>
      </p:sp>
      <p:pic>
        <p:nvPicPr>
          <p:cNvPr id="4" name="Picture 3" descr="http://ars.els-cdn.com/content/image/1-s2.0-S0019103505000072-gr002.gif"/>
          <p:cNvPicPr/>
          <p:nvPr/>
        </p:nvPicPr>
        <p:blipFill rotWithShape="1">
          <a:blip r:embed="rId3">
            <a:extLst>
              <a:ext uri="{28A0092B-C50C-407E-A947-70E740481C1C}">
                <a14:useLocalDpi xmlns:a14="http://schemas.microsoft.com/office/drawing/2010/main" val="0"/>
              </a:ext>
            </a:extLst>
          </a:blip>
          <a:srcRect l="19410" r="9984"/>
          <a:stretch/>
        </p:blipFill>
        <p:spPr bwMode="auto">
          <a:xfrm>
            <a:off x="3848020" y="1905000"/>
            <a:ext cx="4573131" cy="4495800"/>
          </a:xfrm>
          <a:prstGeom prst="rect">
            <a:avLst/>
          </a:prstGeom>
          <a:noFill/>
          <a:ln>
            <a:noFill/>
          </a:ln>
        </p:spPr>
      </p:pic>
      <p:sp>
        <p:nvSpPr>
          <p:cNvPr id="8" name="Arc 7"/>
          <p:cNvSpPr/>
          <p:nvPr/>
        </p:nvSpPr>
        <p:spPr>
          <a:xfrm rot="5245250">
            <a:off x="2606025" y="-338462"/>
            <a:ext cx="2483991" cy="9043645"/>
          </a:xfrm>
          <a:prstGeom prst="arc">
            <a:avLst/>
          </a:prstGeom>
          <a:ln w="603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a:endParaRPr>
          </a:p>
        </p:txBody>
      </p:sp>
      <p:sp>
        <p:nvSpPr>
          <p:cNvPr id="3" name="Slide Number Placeholder 2"/>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46</a:t>
            </a:fld>
            <a:endParaRPr lang="en-US">
              <a:solidFill>
                <a:prstClr val="black">
                  <a:tint val="75000"/>
                </a:prstClr>
              </a:solidFill>
              <a:latin typeface="Calibri"/>
            </a:endParaRPr>
          </a:p>
        </p:txBody>
      </p:sp>
    </p:spTree>
    <p:extLst>
      <p:ext uri="{BB962C8B-B14F-4D97-AF65-F5344CB8AC3E}">
        <p14:creationId xmlns:p14="http://schemas.microsoft.com/office/powerpoint/2010/main" val="226473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separates the two streamiform structures of reality here?</a:t>
            </a:r>
            <a:endParaRPr lang="en-US" dirty="0"/>
          </a:p>
        </p:txBody>
      </p:sp>
      <p:sp>
        <p:nvSpPr>
          <p:cNvPr id="3" name="Text Placeholder 2"/>
          <p:cNvSpPr>
            <a:spLocks noGrp="1"/>
          </p:cNvSpPr>
          <p:nvPr>
            <p:ph type="body" sz="half" idx="1"/>
          </p:nvPr>
        </p:nvSpPr>
        <p:spPr>
          <a:xfrm>
            <a:off x="1981200" y="4724401"/>
            <a:ext cx="8229600" cy="1401763"/>
          </a:xfrm>
        </p:spPr>
        <p:txBody>
          <a:bodyPr/>
          <a:lstStyle/>
          <a:p>
            <a:pPr algn="ctr"/>
            <a:r>
              <a:rPr lang="en-US" smtClean="0"/>
              <a:t>	</a:t>
            </a:r>
            <a:r>
              <a:rPr lang="en-US" sz="3600"/>
              <a:t>Answer: they belong to different measurable dimensions </a:t>
            </a:r>
            <a:endParaRPr lang="en-US" sz="3600"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a:solidFill>
                  <a:srgbClr val="000000"/>
                </a:solidFill>
                <a:latin typeface="Calibri"/>
              </a:rPr>
              <a:pPr>
                <a:defRPr/>
              </a:pPr>
              <a:t>47</a:t>
            </a:fld>
            <a:endParaRPr lang="en-US" dirty="0">
              <a:solidFill>
                <a:srgbClr val="000000"/>
              </a:solidFill>
              <a:latin typeface="Calibri"/>
            </a:endParaRPr>
          </a:p>
        </p:txBody>
      </p:sp>
      <p:pic>
        <p:nvPicPr>
          <p:cNvPr id="1129474" name="Picture 2" descr="The Inception Spinning Top Totem ~ On iconic movie items i can't get out of my head... movie aside, isn't this a gorgeous top? See how it's been spreading into merch... and the fun spinning video too!"/>
          <p:cNvPicPr>
            <a:picLocks noChangeAspect="1" noChangeArrowheads="1"/>
          </p:cNvPicPr>
          <p:nvPr/>
        </p:nvPicPr>
        <p:blipFill rotWithShape="1">
          <a:blip r:embed="rId3">
            <a:extLst>
              <a:ext uri="{28A0092B-C50C-407E-A947-70E740481C1C}">
                <a14:useLocalDpi xmlns:a14="http://schemas.microsoft.com/office/drawing/2010/main" val="0"/>
              </a:ext>
            </a:extLst>
          </a:blip>
          <a:srcRect b="27949"/>
          <a:stretch/>
        </p:blipFill>
        <p:spPr bwMode="auto">
          <a:xfrm>
            <a:off x="4114801" y="1828800"/>
            <a:ext cx="370151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88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are you doing when you measure  a process in reality?</a:t>
            </a:r>
            <a:endParaRPr lang="en-US"/>
          </a:p>
        </p:txBody>
      </p:sp>
      <p:sp>
        <p:nvSpPr>
          <p:cNvPr id="3" name="Content Placeholder 2"/>
          <p:cNvSpPr>
            <a:spLocks noGrp="1"/>
          </p:cNvSpPr>
          <p:nvPr>
            <p:ph idx="1"/>
          </p:nvPr>
        </p:nvSpPr>
        <p:spPr>
          <a:xfrm>
            <a:off x="1981200" y="2027238"/>
            <a:ext cx="8229600" cy="4525963"/>
          </a:xfrm>
        </p:spPr>
        <p:txBody>
          <a:bodyPr>
            <a:normAutofit/>
          </a:bodyPr>
          <a:lstStyle/>
          <a:p>
            <a:r>
              <a:rPr lang="en-US" sz="4000"/>
              <a:t>You are focusing on a certain dimension of change within a specific bearer of change</a:t>
            </a:r>
          </a:p>
          <a:p>
            <a:r>
              <a:rPr lang="en-US" sz="4000"/>
              <a:t>Perhaps using a special instrument</a:t>
            </a:r>
          </a:p>
          <a:p>
            <a:endParaRPr lang="en-US" sz="4000"/>
          </a:p>
          <a:p>
            <a:pPr marL="0" indent="0">
              <a:buNone/>
            </a:pPr>
            <a:endParaRPr lang="en-US" sz="4000"/>
          </a:p>
        </p:txBody>
      </p:sp>
      <p:sp>
        <p:nvSpPr>
          <p:cNvPr id="4" name="Slide Number Placeholder 3"/>
          <p:cNvSpPr>
            <a:spLocks noGrp="1"/>
          </p:cNvSpPr>
          <p:nvPr>
            <p:ph type="sldNum" sz="quarter" idx="12"/>
          </p:nvPr>
        </p:nvSpPr>
        <p:spPr/>
        <p:txBody>
          <a:bodyPr/>
          <a:lstStyle/>
          <a:p>
            <a:pPr>
              <a:defRPr/>
            </a:pPr>
            <a:fld id="{16CDAEFE-8CA4-4550-ABCC-90EB23059AFB}" type="slidenum">
              <a:rPr lang="en-US">
                <a:solidFill>
                  <a:prstClr val="black">
                    <a:tint val="75000"/>
                  </a:prstClr>
                </a:solidFill>
                <a:latin typeface="Calibri"/>
              </a:rPr>
              <a:pPr>
                <a:defRPr/>
              </a:pPr>
              <a:t>48</a:t>
            </a:fld>
            <a:endParaRPr lang="en-US">
              <a:solidFill>
                <a:prstClr val="black">
                  <a:tint val="75000"/>
                </a:prstClr>
              </a:solidFill>
              <a:latin typeface="Calibri"/>
            </a:endParaRPr>
          </a:p>
        </p:txBody>
      </p:sp>
    </p:spTree>
    <p:extLst>
      <p:ext uri="{BB962C8B-B14F-4D97-AF65-F5344CB8AC3E}">
        <p14:creationId xmlns:p14="http://schemas.microsoft.com/office/powerpoint/2010/main" val="12345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BD6139-67A4-4CED-B8A9-4CB0607B92CB}" type="slidenum">
              <a:rPr lang="en-US">
                <a:solidFill>
                  <a:prstClr val="black">
                    <a:tint val="75000"/>
                  </a:prstClr>
                </a:solidFill>
                <a:latin typeface="Calibri"/>
              </a:rPr>
              <a:pPr>
                <a:defRPr/>
              </a:pPr>
              <a:t>49</a:t>
            </a:fld>
            <a:endParaRPr lang="en-US" dirty="0">
              <a:solidFill>
                <a:prstClr val="black">
                  <a:tint val="75000"/>
                </a:prstClr>
              </a:solidFill>
              <a:latin typeface="Calibri"/>
            </a:endParaRPr>
          </a:p>
        </p:txBody>
      </p:sp>
      <p:pic>
        <p:nvPicPr>
          <p:cNvPr id="176132" name="Picture 4" descr="http://2.bp.blogspot.com/_SXI9xWkTQek/TC3gQV0pz8I/AAAAAAAACoM/yJR6YcKOwIk/s400/Beatles-Fab-Four-Swimming-Summer-Miami-Photos-Picture-Lennon-McCartney-70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727" b="52494"/>
          <a:stretch/>
        </p:blipFill>
        <p:spPr bwMode="auto">
          <a:xfrm>
            <a:off x="1905001" y="2579330"/>
            <a:ext cx="3276599" cy="35166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83"/>
          <p:cNvGraphicFramePr>
            <a:graphicFrameLocks noGrp="1"/>
          </p:cNvGraphicFramePr>
          <p:nvPr>
            <p:extLst/>
          </p:nvPr>
        </p:nvGraphicFramePr>
        <p:xfrm>
          <a:off x="5562600" y="4114800"/>
          <a:ext cx="4495800" cy="533400"/>
        </p:xfrm>
        <a:graphic>
          <a:graphicData uri="http://schemas.openxmlformats.org/drawingml/2006/table">
            <a:tbl>
              <a:tblPr/>
              <a:tblGrid>
                <a:gridCol w="822402">
                  <a:extLst>
                    <a:ext uri="{9D8B030D-6E8A-4147-A177-3AD203B41FA5}">
                      <a16:colId xmlns:a16="http://schemas.microsoft.com/office/drawing/2014/main" val="20000"/>
                    </a:ext>
                  </a:extLst>
                </a:gridCol>
                <a:gridCol w="3042889">
                  <a:extLst>
                    <a:ext uri="{9D8B030D-6E8A-4147-A177-3AD203B41FA5}">
                      <a16:colId xmlns:a16="http://schemas.microsoft.com/office/drawing/2014/main" val="20001"/>
                    </a:ext>
                  </a:extLst>
                </a:gridCol>
                <a:gridCol w="630509">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rPr>
                        <a:t>Ringo</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Title 1"/>
          <p:cNvSpPr txBox="1">
            <a:spLocks/>
          </p:cNvSpPr>
          <p:nvPr/>
        </p:nvSpPr>
        <p:spPr bwMode="auto">
          <a:xfrm>
            <a:off x="152400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a:solidFill>
                  <a:srgbClr val="000000"/>
                </a:solidFill>
                <a:latin typeface="Calibri"/>
              </a:rPr>
              <a:t>As a </a:t>
            </a:r>
            <a:r>
              <a:rPr lang="en-US" sz="3600" dirty="0">
                <a:solidFill>
                  <a:srgbClr val="000000"/>
                </a:solidFill>
                <a:latin typeface="Calibri"/>
              </a:rPr>
              <a:t>doctor</a:t>
            </a:r>
            <a:r>
              <a:rPr lang="en-US" sz="3600">
                <a:solidFill>
                  <a:srgbClr val="000000"/>
                </a:solidFill>
                <a:latin typeface="Calibri"/>
              </a:rPr>
              <a:t>, you </a:t>
            </a:r>
            <a:r>
              <a:rPr lang="en-US" sz="3600" dirty="0">
                <a:solidFill>
                  <a:srgbClr val="000000"/>
                </a:solidFill>
                <a:latin typeface="Calibri"/>
              </a:rPr>
              <a:t>focus just </a:t>
            </a:r>
            <a:r>
              <a:rPr lang="en-US" sz="3600">
                <a:solidFill>
                  <a:srgbClr val="000000"/>
                </a:solidFill>
                <a:latin typeface="Calibri"/>
              </a:rPr>
              <a:t>on Ringo’s </a:t>
            </a:r>
            <a:r>
              <a:rPr lang="en-US" sz="3600" dirty="0">
                <a:solidFill>
                  <a:srgbClr val="000000"/>
                </a:solidFill>
                <a:latin typeface="Calibri"/>
              </a:rPr>
              <a:t>temperature</a:t>
            </a:r>
          </a:p>
        </p:txBody>
      </p:sp>
      <p:graphicFrame>
        <p:nvGraphicFramePr>
          <p:cNvPr id="8" name="Group 83"/>
          <p:cNvGraphicFramePr>
            <a:graphicFrameLocks noGrp="1"/>
          </p:cNvGraphicFramePr>
          <p:nvPr>
            <p:extLst/>
          </p:nvPr>
        </p:nvGraphicFramePr>
        <p:xfrm>
          <a:off x="5486401" y="2057401"/>
          <a:ext cx="4495801" cy="1191649"/>
        </p:xfrm>
        <a:graphic>
          <a:graphicData uri="http://schemas.openxmlformats.org/drawingml/2006/table">
            <a:tbl>
              <a:tblPr/>
              <a:tblGrid>
                <a:gridCol w="822402">
                  <a:extLst>
                    <a:ext uri="{9D8B030D-6E8A-4147-A177-3AD203B41FA5}">
                      <a16:colId xmlns:a16="http://schemas.microsoft.com/office/drawing/2014/main" val="20000"/>
                    </a:ext>
                  </a:extLst>
                </a:gridCol>
                <a:gridCol w="760722">
                  <a:extLst>
                    <a:ext uri="{9D8B030D-6E8A-4147-A177-3AD203B41FA5}">
                      <a16:colId xmlns:a16="http://schemas.microsoft.com/office/drawing/2014/main" val="20001"/>
                    </a:ext>
                  </a:extLst>
                </a:gridCol>
                <a:gridCol w="760723">
                  <a:extLst>
                    <a:ext uri="{9D8B030D-6E8A-4147-A177-3AD203B41FA5}">
                      <a16:colId xmlns:a16="http://schemas.microsoft.com/office/drawing/2014/main" val="20002"/>
                    </a:ext>
                  </a:extLst>
                </a:gridCol>
                <a:gridCol w="760723">
                  <a:extLst>
                    <a:ext uri="{9D8B030D-6E8A-4147-A177-3AD203B41FA5}">
                      <a16:colId xmlns:a16="http://schemas.microsoft.com/office/drawing/2014/main" val="20003"/>
                    </a:ext>
                  </a:extLst>
                </a:gridCol>
                <a:gridCol w="760722">
                  <a:extLst>
                    <a:ext uri="{9D8B030D-6E8A-4147-A177-3AD203B41FA5}">
                      <a16:colId xmlns:a16="http://schemas.microsoft.com/office/drawing/2014/main" val="20004"/>
                    </a:ext>
                  </a:extLst>
                </a:gridCol>
                <a:gridCol w="630509">
                  <a:extLst>
                    <a:ext uri="{9D8B030D-6E8A-4147-A177-3AD203B41FA5}">
                      <a16:colId xmlns:a16="http://schemas.microsoft.com/office/drawing/2014/main" val="20005"/>
                    </a:ext>
                  </a:extLst>
                </a:gridCol>
              </a:tblGrid>
              <a:tr h="33235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DE" sz="2400" b="0" i="0" u="none" strike="noStrike" cap="none" normalizeH="0" baseline="0" dirty="0" smtClean="0">
                          <a:ln>
                            <a:noFill/>
                          </a:ln>
                          <a:solidFill>
                            <a:schemeClr val="tx1"/>
                          </a:solidFill>
                          <a:effectLst/>
                          <a:latin typeface="Arial" pitchFamily="34" charset="0"/>
                        </a:rPr>
                        <a:t>Ringo</a:t>
                      </a:r>
                      <a:r>
                        <a:rPr kumimoji="0" lang="en-US" sz="2400" b="0" i="0" u="none" strike="noStrike" cap="none" normalizeH="0" baseline="0" dirty="0" smtClean="0">
                          <a:ln>
                            <a:noFill/>
                          </a:ln>
                          <a:solidFill>
                            <a:schemeClr val="tx1"/>
                          </a:solidFill>
                          <a:effectLst/>
                          <a:latin typeface="Arial" pitchFamily="34" charset="0"/>
                        </a:rPr>
                        <a:t>’s temperature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4449">
                <a:tc vMerge="1">
                  <a:txBody>
                    <a:bodyPr/>
                    <a:lstStyle/>
                    <a:p>
                      <a:endParaRPr lang="en-US"/>
                    </a:p>
                  </a:txBody>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37.1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37.2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37.3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rPr>
                        <a:t>37.4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bl>
          </a:graphicData>
        </a:graphic>
      </p:graphicFrame>
      <p:cxnSp>
        <p:nvCxnSpPr>
          <p:cNvPr id="10" name="Straight Arrow Connector 9"/>
          <p:cNvCxnSpPr/>
          <p:nvPr/>
        </p:nvCxnSpPr>
        <p:spPr bwMode="auto">
          <a:xfrm>
            <a:off x="6934200" y="3124200"/>
            <a:ext cx="1981200" cy="0"/>
          </a:xfrm>
          <a:prstGeom prst="straightConnector1">
            <a:avLst/>
          </a:prstGeom>
          <a:solidFill>
            <a:schemeClr val="accent1"/>
          </a:solidFill>
          <a:ln w="476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1506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itle 1"/>
          <p:cNvSpPr>
            <a:spLocks noGrp="1"/>
          </p:cNvSpPr>
          <p:nvPr>
            <p:ph type="title"/>
          </p:nvPr>
        </p:nvSpPr>
        <p:spPr/>
        <p:txBody>
          <a:bodyPr/>
          <a:lstStyle/>
          <a:p>
            <a:r>
              <a:rPr lang="en-US" dirty="0" smtClean="0"/>
              <a:t>BFO:</a:t>
            </a:r>
            <a:r>
              <a:rPr lang="en-US" i="1" dirty="0" smtClean="0"/>
              <a:t>object </a:t>
            </a:r>
            <a:r>
              <a:rPr lang="en-US" dirty="0" smtClean="0"/>
              <a:t>(&amp; its siblings)</a:t>
            </a:r>
          </a:p>
        </p:txBody>
      </p:sp>
      <p:sp>
        <p:nvSpPr>
          <p:cNvPr id="454659" name="Text Placeholder 2"/>
          <p:cNvSpPr>
            <a:spLocks noGrp="1"/>
          </p:cNvSpPr>
          <p:nvPr>
            <p:ph type="body" sz="half" idx="1"/>
          </p:nvPr>
        </p:nvSpPr>
        <p:spPr/>
        <p:txBody>
          <a:bodyPr/>
          <a:lstStyle/>
          <a:p>
            <a:endParaRPr lang="en-US" dirty="0" smtClean="0"/>
          </a:p>
        </p:txBody>
      </p:sp>
      <p:sp>
        <p:nvSpPr>
          <p:cNvPr id="4546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D253B2FA-4A92-4754-A198-42E0E7046F9B}" type="slidenum">
              <a:rPr lang="en-US">
                <a:solidFill>
                  <a:srgbClr val="000000"/>
                </a:solidFill>
              </a:rPr>
              <a:pPr fontAlgn="base">
                <a:spcBef>
                  <a:spcPct val="0"/>
                </a:spcBef>
                <a:spcAft>
                  <a:spcPct val="0"/>
                </a:spcAft>
              </a:pPr>
              <a:t>5</a:t>
            </a:fld>
            <a:endParaRPr lang="en-US" dirty="0">
              <a:solidFill>
                <a:srgbClr val="000000"/>
              </a:solidFill>
            </a:endParaRPr>
          </a:p>
        </p:txBody>
      </p:sp>
      <p:pic>
        <p:nvPicPr>
          <p:cNvPr id="454661" name="Picture 4"/>
          <p:cNvPicPr>
            <a:picLocks noChangeAspect="1" noChangeArrowheads="1"/>
          </p:cNvPicPr>
          <p:nvPr/>
        </p:nvPicPr>
        <p:blipFill>
          <a:blip r:embed="rId3">
            <a:extLst>
              <a:ext uri="{28A0092B-C50C-407E-A947-70E740481C1C}">
                <a14:useLocalDpi xmlns:a14="http://schemas.microsoft.com/office/drawing/2010/main" val="0"/>
              </a:ext>
            </a:extLst>
          </a:blip>
          <a:srcRect t="20360" r="63528" b="37627"/>
          <a:stretch>
            <a:fillRect/>
          </a:stretch>
        </p:blipFill>
        <p:spPr bwMode="auto">
          <a:xfrm>
            <a:off x="1981200" y="12192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662" name="Rectangle 5"/>
          <p:cNvSpPr>
            <a:spLocks noChangeArrowheads="1"/>
          </p:cNvSpPr>
          <p:nvPr/>
        </p:nvSpPr>
        <p:spPr bwMode="auto">
          <a:xfrm>
            <a:off x="5562600" y="1219201"/>
            <a:ext cx="4800600" cy="1247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454663" name="Rectangle 6"/>
          <p:cNvSpPr>
            <a:spLocks noChangeArrowheads="1"/>
          </p:cNvSpPr>
          <p:nvPr/>
        </p:nvSpPr>
        <p:spPr bwMode="auto">
          <a:xfrm>
            <a:off x="5715000" y="1371601"/>
            <a:ext cx="4800600" cy="1247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454664" name="Rectangle 7"/>
          <p:cNvSpPr>
            <a:spLocks noChangeArrowheads="1"/>
          </p:cNvSpPr>
          <p:nvPr/>
        </p:nvSpPr>
        <p:spPr bwMode="auto">
          <a:xfrm>
            <a:off x="5867400" y="1524001"/>
            <a:ext cx="4800600" cy="1247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Tree>
    <p:extLst>
      <p:ext uri="{BB962C8B-B14F-4D97-AF65-F5344CB8AC3E}">
        <p14:creationId xmlns:p14="http://schemas.microsoft.com/office/powerpoint/2010/main" val="334113158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Measurable streamiform structures of reality </a:t>
            </a:r>
            <a:r>
              <a:rPr lang="en-US" sz="3600">
                <a:sym typeface="Symbol"/>
              </a:rPr>
              <a:t>can be represented via time-series graphs</a:t>
            </a:r>
            <a:endParaRPr lang="en-US" sz="3600" dirty="0"/>
          </a:p>
        </p:txBody>
      </p:sp>
      <p:sp>
        <p:nvSpPr>
          <p:cNvPr id="4" name="Text Placeholder 3"/>
          <p:cNvSpPr>
            <a:spLocks noGrp="1"/>
          </p:cNvSpPr>
          <p:nvPr>
            <p:ph type="body" sz="half" idx="1"/>
          </p:nvPr>
        </p:nvSpPr>
        <p:spPr>
          <a:xfrm>
            <a:off x="1981200" y="1752601"/>
            <a:ext cx="8229600" cy="4373563"/>
          </a:xfrm>
        </p:spPr>
        <p:txBody>
          <a:bodyPr/>
          <a:lstStyle/>
          <a:p>
            <a:pPr algn="ctr"/>
            <a:r>
              <a:rPr lang="en-US" smtClean="0"/>
              <a:t>Temperature </a:t>
            </a:r>
            <a:endParaRPr lang="en-US" dirty="0"/>
          </a:p>
        </p:txBody>
      </p:sp>
      <p:pic>
        <p:nvPicPr>
          <p:cNvPr id="5" name="Picture 2" descr="http://www.excellup.com/classeight/matheight/matheightimage/8graph1.GIF"/>
          <p:cNvPicPr>
            <a:picLocks noChangeAspect="1" noChangeArrowheads="1"/>
          </p:cNvPicPr>
          <p:nvPr/>
        </p:nvPicPr>
        <p:blipFill rotWithShape="1">
          <a:blip r:embed="rId2">
            <a:extLst>
              <a:ext uri="{28A0092B-C50C-407E-A947-70E740481C1C}">
                <a14:useLocalDpi xmlns:a14="http://schemas.microsoft.com/office/drawing/2010/main" val="0"/>
              </a:ext>
            </a:extLst>
          </a:blip>
          <a:srcRect t="18230"/>
          <a:stretch/>
        </p:blipFill>
        <p:spPr bwMode="auto">
          <a:xfrm>
            <a:off x="1628422" y="2530929"/>
            <a:ext cx="8887178" cy="417467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C411CC99-896E-46B2-9B2B-ED07EA2F8C3F}" type="slidenum">
              <a:rPr lang="en-US">
                <a:solidFill>
                  <a:prstClr val="black">
                    <a:tint val="75000"/>
                  </a:prstClr>
                </a:solidFill>
                <a:latin typeface="Calibri"/>
              </a:rPr>
              <a:pPr>
                <a:defRPr/>
              </a:pPr>
              <a:t>50</a:t>
            </a:fld>
            <a:endParaRPr lang="en-US">
              <a:solidFill>
                <a:prstClr val="black">
                  <a:tint val="75000"/>
                </a:prstClr>
              </a:solidFill>
              <a:latin typeface="Calibri"/>
            </a:endParaRPr>
          </a:p>
        </p:txBody>
      </p:sp>
    </p:spTree>
    <p:extLst>
      <p:ext uri="{BB962C8B-B14F-4D97-AF65-F5344CB8AC3E}">
        <p14:creationId xmlns:p14="http://schemas.microsoft.com/office/powerpoint/2010/main" val="222268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0" name="Picture 4" descr="http://us.123rf.com/400wm/400/400/dml5050/dml50501105/dml5050110500073/9665076-diabetes-patient-measuring-glucose-level-blood-test-using-ultra-mini-glucometer-and-small-drop-of-bl.jpg"/>
          <p:cNvPicPr>
            <a:picLocks noChangeAspect="1" noChangeArrowheads="1"/>
          </p:cNvPicPr>
          <p:nvPr/>
        </p:nvPicPr>
        <p:blipFill>
          <a:blip r:embed="rId3">
            <a:extLst>
              <a:ext uri="{28A0092B-C50C-407E-A947-70E740481C1C}">
                <a14:useLocalDpi xmlns:a14="http://schemas.microsoft.com/office/drawing/2010/main" val="0"/>
              </a:ext>
            </a:extLst>
          </a:blip>
          <a:srcRect l="16322" r="11314"/>
          <a:stretch>
            <a:fillRect/>
          </a:stretch>
        </p:blipFill>
        <p:spPr bwMode="auto">
          <a:xfrm>
            <a:off x="1295400" y="4040188"/>
            <a:ext cx="3043238"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363788" y="1631951"/>
            <a:ext cx="1998662" cy="73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quality: John’s blood glucose level</a:t>
            </a:r>
            <a:endParaRPr lang="en-US" baseline="-25000" dirty="0">
              <a:solidFill>
                <a:prstClr val="white"/>
              </a:solidFill>
              <a:latin typeface="Calibri"/>
            </a:endParaRPr>
          </a:p>
        </p:txBody>
      </p:sp>
      <p:sp>
        <p:nvSpPr>
          <p:cNvPr id="473092" name="TextBox 15"/>
          <p:cNvSpPr txBox="1">
            <a:spLocks noChangeArrowheads="1"/>
          </p:cNvSpPr>
          <p:nvPr/>
        </p:nvSpPr>
        <p:spPr bwMode="auto">
          <a:xfrm>
            <a:off x="4322764" y="3397250"/>
            <a:ext cx="186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participates_in</a:t>
            </a:r>
          </a:p>
        </p:txBody>
      </p:sp>
      <p:cxnSp>
        <p:nvCxnSpPr>
          <p:cNvPr id="19" name="Straight Arrow Connector 18"/>
          <p:cNvCxnSpPr>
            <a:endCxn id="21" idx="1"/>
          </p:cNvCxnSpPr>
          <p:nvPr/>
        </p:nvCxnSpPr>
        <p:spPr>
          <a:xfrm>
            <a:off x="4191000" y="3411538"/>
            <a:ext cx="16637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854700" y="3009900"/>
            <a:ext cx="2076450" cy="8016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Calibri"/>
              </a:rPr>
              <a:t>OBI process: </a:t>
            </a:r>
          </a:p>
          <a:p>
            <a:pPr algn="ctr">
              <a:defRPr/>
            </a:pPr>
            <a:r>
              <a:rPr lang="en-US" dirty="0">
                <a:solidFill>
                  <a:prstClr val="black"/>
                </a:solidFill>
                <a:latin typeface="Calibri"/>
              </a:rPr>
              <a:t>this specific assay</a:t>
            </a:r>
            <a:endParaRPr lang="en-US" baseline="-25000" dirty="0">
              <a:solidFill>
                <a:prstClr val="black"/>
              </a:solidFill>
              <a:latin typeface="Calibri"/>
            </a:endParaRPr>
          </a:p>
        </p:txBody>
      </p:sp>
      <p:cxnSp>
        <p:nvCxnSpPr>
          <p:cNvPr id="26" name="Straight Arrow Connector 25"/>
          <p:cNvCxnSpPr/>
          <p:nvPr/>
        </p:nvCxnSpPr>
        <p:spPr>
          <a:xfrm>
            <a:off x="3124201" y="3124200"/>
            <a:ext cx="49213" cy="289718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3096" name="TextBox 30"/>
          <p:cNvSpPr txBox="1">
            <a:spLocks noChangeArrowheads="1"/>
          </p:cNvSpPr>
          <p:nvPr/>
        </p:nvSpPr>
        <p:spPr bwMode="auto">
          <a:xfrm>
            <a:off x="1792288" y="2690814"/>
            <a:ext cx="15684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2000" b="1" dirty="0">
                <a:solidFill>
                  <a:srgbClr val="000000"/>
                </a:solidFill>
                <a:latin typeface="Calibri" pitchFamily="34" charset="0"/>
              </a:rPr>
              <a:t>inheres_in</a:t>
            </a:r>
          </a:p>
        </p:txBody>
      </p:sp>
      <p:sp>
        <p:nvSpPr>
          <p:cNvPr id="473097" name="TextBox 41"/>
          <p:cNvSpPr txBox="1">
            <a:spLocks noChangeArrowheads="1"/>
          </p:cNvSpPr>
          <p:nvPr/>
        </p:nvSpPr>
        <p:spPr bwMode="auto">
          <a:xfrm>
            <a:off x="1901826" y="5868988"/>
            <a:ext cx="198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dirty="0">
                <a:solidFill>
                  <a:srgbClr val="000000"/>
                </a:solidFill>
                <a:latin typeface="Calibri" pitchFamily="34" charset="0"/>
              </a:rPr>
              <a:t>John</a:t>
            </a:r>
          </a:p>
        </p:txBody>
      </p:sp>
      <p:sp>
        <p:nvSpPr>
          <p:cNvPr id="473098" name="TextBox 43"/>
          <p:cNvSpPr txBox="1">
            <a:spLocks noChangeArrowheads="1"/>
          </p:cNvSpPr>
          <p:nvPr/>
        </p:nvSpPr>
        <p:spPr bwMode="auto">
          <a:xfrm>
            <a:off x="3505200" y="4800600"/>
            <a:ext cx="13716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dirty="0">
                <a:solidFill>
                  <a:srgbClr val="000000"/>
                </a:solidFill>
                <a:latin typeface="Calibri" pitchFamily="34" charset="0"/>
              </a:rPr>
              <a:t>device</a:t>
            </a:r>
          </a:p>
        </p:txBody>
      </p:sp>
      <p:cxnSp>
        <p:nvCxnSpPr>
          <p:cNvPr id="43" name="Elbow Connector 42"/>
          <p:cNvCxnSpPr>
            <a:endCxn id="21" idx="2"/>
          </p:cNvCxnSpPr>
          <p:nvPr/>
        </p:nvCxnSpPr>
        <p:spPr>
          <a:xfrm flipV="1">
            <a:off x="4868863" y="3811588"/>
            <a:ext cx="2024062" cy="1141412"/>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3100" name="TextBox 49"/>
          <p:cNvSpPr txBox="1">
            <a:spLocks noChangeArrowheads="1"/>
          </p:cNvSpPr>
          <p:nvPr/>
        </p:nvSpPr>
        <p:spPr bwMode="auto">
          <a:xfrm>
            <a:off x="5070476" y="4635500"/>
            <a:ext cx="186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participates_in</a:t>
            </a:r>
          </a:p>
        </p:txBody>
      </p:sp>
      <p:cxnSp>
        <p:nvCxnSpPr>
          <p:cNvPr id="66" name="Straight Arrow Connector 65"/>
          <p:cNvCxnSpPr>
            <a:endCxn id="473103" idx="1"/>
          </p:cNvCxnSpPr>
          <p:nvPr/>
        </p:nvCxnSpPr>
        <p:spPr>
          <a:xfrm>
            <a:off x="4876800" y="5118100"/>
            <a:ext cx="3856038" cy="0"/>
          </a:xfrm>
          <a:prstGeom prst="straightConnector1">
            <a:avLst/>
          </a:prstGeom>
          <a:ln w="349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73102" name="TextBox 67"/>
          <p:cNvSpPr txBox="1">
            <a:spLocks noChangeArrowheads="1"/>
          </p:cNvSpPr>
          <p:nvPr/>
        </p:nvSpPr>
        <p:spPr bwMode="auto">
          <a:xfrm>
            <a:off x="5367338" y="5086350"/>
            <a:ext cx="1204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part_of</a:t>
            </a:r>
          </a:p>
        </p:txBody>
      </p:sp>
      <p:sp>
        <p:nvSpPr>
          <p:cNvPr id="473103" name="TextBox 69"/>
          <p:cNvSpPr txBox="1">
            <a:spLocks noChangeArrowheads="1"/>
          </p:cNvSpPr>
          <p:nvPr/>
        </p:nvSpPr>
        <p:spPr bwMode="auto">
          <a:xfrm>
            <a:off x="8732838" y="4826000"/>
            <a:ext cx="178276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3200" dirty="0">
                <a:solidFill>
                  <a:srgbClr val="000000"/>
                </a:solidFill>
                <a:latin typeface="Calibri" pitchFamily="34" charset="0"/>
              </a:rPr>
              <a:t>screen</a:t>
            </a:r>
          </a:p>
        </p:txBody>
      </p:sp>
      <p:sp>
        <p:nvSpPr>
          <p:cNvPr id="473104" name="TextBox 73"/>
          <p:cNvSpPr txBox="1">
            <a:spLocks noChangeArrowheads="1"/>
          </p:cNvSpPr>
          <p:nvPr/>
        </p:nvSpPr>
        <p:spPr bwMode="auto">
          <a:xfrm>
            <a:off x="5257800" y="1812925"/>
            <a:ext cx="1651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1600" b="1" dirty="0">
                <a:solidFill>
                  <a:srgbClr val="000000"/>
                </a:solidFill>
                <a:latin typeface="Calibri" pitchFamily="34" charset="0"/>
              </a:rPr>
              <a:t>has_specified</a:t>
            </a:r>
          </a:p>
          <a:p>
            <a:pPr algn="r" fontAlgn="base">
              <a:spcBef>
                <a:spcPct val="0"/>
              </a:spcBef>
              <a:spcAft>
                <a:spcPct val="0"/>
              </a:spcAft>
            </a:pPr>
            <a:r>
              <a:rPr lang="en-US" sz="1600" b="1" dirty="0">
                <a:solidFill>
                  <a:srgbClr val="000000"/>
                </a:solidFill>
                <a:latin typeface="Calibri" pitchFamily="34" charset="0"/>
              </a:rPr>
              <a:t>_output</a:t>
            </a:r>
          </a:p>
        </p:txBody>
      </p:sp>
      <p:sp>
        <p:nvSpPr>
          <p:cNvPr id="75" name="Rectangle 74"/>
          <p:cNvSpPr/>
          <p:nvPr/>
        </p:nvSpPr>
        <p:spPr>
          <a:xfrm>
            <a:off x="8705850" y="2605089"/>
            <a:ext cx="1809750" cy="801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quality: ‘120 mg/dL’-shaped pattern</a:t>
            </a:r>
          </a:p>
        </p:txBody>
      </p:sp>
      <p:cxnSp>
        <p:nvCxnSpPr>
          <p:cNvPr id="80" name="Straight Arrow Connector 79"/>
          <p:cNvCxnSpPr>
            <a:endCxn id="473103" idx="0"/>
          </p:cNvCxnSpPr>
          <p:nvPr/>
        </p:nvCxnSpPr>
        <p:spPr>
          <a:xfrm>
            <a:off x="9610725" y="3422650"/>
            <a:ext cx="12700" cy="140335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15014" y="533400"/>
            <a:ext cx="2116137" cy="8016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IAO:measurement datum</a:t>
            </a:r>
          </a:p>
        </p:txBody>
      </p:sp>
      <p:cxnSp>
        <p:nvCxnSpPr>
          <p:cNvPr id="85" name="Straight Arrow Connector 84"/>
          <p:cNvCxnSpPr>
            <a:endCxn id="84" idx="2"/>
          </p:cNvCxnSpPr>
          <p:nvPr/>
        </p:nvCxnSpPr>
        <p:spPr>
          <a:xfrm flipH="1" flipV="1">
            <a:off x="6872288" y="1335088"/>
            <a:ext cx="17462" cy="167481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3109" name="TextBox 104"/>
          <p:cNvSpPr txBox="1">
            <a:spLocks noChangeArrowheads="1"/>
          </p:cNvSpPr>
          <p:nvPr/>
        </p:nvSpPr>
        <p:spPr bwMode="auto">
          <a:xfrm>
            <a:off x="3724276" y="595314"/>
            <a:ext cx="1863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is_about</a:t>
            </a:r>
          </a:p>
        </p:txBody>
      </p:sp>
      <p:sp>
        <p:nvSpPr>
          <p:cNvPr id="473110" name="TextBox 105"/>
          <p:cNvSpPr txBox="1">
            <a:spLocks noChangeArrowheads="1"/>
          </p:cNvSpPr>
          <p:nvPr/>
        </p:nvSpPr>
        <p:spPr bwMode="auto">
          <a:xfrm>
            <a:off x="7931151" y="600075"/>
            <a:ext cx="2252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concretized_by</a:t>
            </a:r>
          </a:p>
        </p:txBody>
      </p:sp>
      <p:sp>
        <p:nvSpPr>
          <p:cNvPr id="473111" name="TextBox 106"/>
          <p:cNvSpPr txBox="1">
            <a:spLocks noChangeArrowheads="1"/>
          </p:cNvSpPr>
          <p:nvPr/>
        </p:nvSpPr>
        <p:spPr bwMode="auto">
          <a:xfrm>
            <a:off x="8089900" y="3475038"/>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2000" b="1" dirty="0">
                <a:solidFill>
                  <a:srgbClr val="000000"/>
                </a:solidFill>
                <a:latin typeface="Calibri" pitchFamily="34" charset="0"/>
              </a:rPr>
              <a:t>inheres_in</a:t>
            </a:r>
          </a:p>
        </p:txBody>
      </p:sp>
      <p:cxnSp>
        <p:nvCxnSpPr>
          <p:cNvPr id="23" name="Elbow Connector 22"/>
          <p:cNvCxnSpPr>
            <a:stCxn id="84" idx="1"/>
            <a:endCxn id="8" idx="0"/>
          </p:cNvCxnSpPr>
          <p:nvPr/>
        </p:nvCxnSpPr>
        <p:spPr>
          <a:xfrm rot="10800000" flipV="1">
            <a:off x="3362325" y="933450"/>
            <a:ext cx="2452688" cy="698500"/>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362201" y="3124201"/>
            <a:ext cx="1998663" cy="74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portion of blood</a:t>
            </a:r>
            <a:endParaRPr lang="en-US" baseline="-25000" dirty="0">
              <a:solidFill>
                <a:prstClr val="white"/>
              </a:solidFill>
              <a:latin typeface="Calibri"/>
            </a:endParaRPr>
          </a:p>
        </p:txBody>
      </p:sp>
      <p:cxnSp>
        <p:nvCxnSpPr>
          <p:cNvPr id="52" name="Straight Arrow Connector 51"/>
          <p:cNvCxnSpPr>
            <a:stCxn id="8" idx="2"/>
            <a:endCxn id="49" idx="0"/>
          </p:cNvCxnSpPr>
          <p:nvPr/>
        </p:nvCxnSpPr>
        <p:spPr>
          <a:xfrm flipH="1">
            <a:off x="3360739" y="2371726"/>
            <a:ext cx="1587" cy="75247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3115" name="TextBox 55"/>
          <p:cNvSpPr txBox="1">
            <a:spLocks noChangeArrowheads="1"/>
          </p:cNvSpPr>
          <p:nvPr/>
        </p:nvSpPr>
        <p:spPr bwMode="auto">
          <a:xfrm>
            <a:off x="1833563" y="3989389"/>
            <a:ext cx="1339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derived_from</a:t>
            </a:r>
          </a:p>
        </p:txBody>
      </p:sp>
      <p:cxnSp>
        <p:nvCxnSpPr>
          <p:cNvPr id="54" name="Elbow Connector 53"/>
          <p:cNvCxnSpPr>
            <a:stCxn id="84" idx="3"/>
            <a:endCxn id="75" idx="0"/>
          </p:cNvCxnSpPr>
          <p:nvPr/>
        </p:nvCxnSpPr>
        <p:spPr>
          <a:xfrm>
            <a:off x="7931151" y="933450"/>
            <a:ext cx="1679575" cy="1671638"/>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3117" name="TextBox 28"/>
          <p:cNvSpPr txBox="1">
            <a:spLocks noChangeArrowheads="1"/>
          </p:cNvSpPr>
          <p:nvPr/>
        </p:nvSpPr>
        <p:spPr bwMode="auto">
          <a:xfrm>
            <a:off x="4589463" y="5868988"/>
            <a:ext cx="5594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b="1" dirty="0">
                <a:solidFill>
                  <a:srgbClr val="000000"/>
                </a:solidFill>
                <a:latin typeface="Calibri" pitchFamily="34" charset="0"/>
              </a:rPr>
              <a:t>Blood Glucose Level Measurement </a:t>
            </a:r>
          </a:p>
        </p:txBody>
      </p:sp>
    </p:spTree>
    <p:extLst>
      <p:ext uri="{BB962C8B-B14F-4D97-AF65-F5344CB8AC3E}">
        <p14:creationId xmlns:p14="http://schemas.microsoft.com/office/powerpoint/2010/main" val="231875969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pPr eaLnBrk="1" hangingPunct="1"/>
            <a:r>
              <a:rPr lang="en-US" b="1" dirty="0" smtClean="0"/>
              <a:t>Blood glucose level (quality) assay</a:t>
            </a:r>
            <a:endParaRPr lang="en-US" dirty="0" smtClean="0"/>
          </a:p>
        </p:txBody>
      </p:sp>
      <p:sp>
        <p:nvSpPr>
          <p:cNvPr id="3" name="Content Placeholder 2"/>
          <p:cNvSpPr>
            <a:spLocks noGrp="1"/>
          </p:cNvSpPr>
          <p:nvPr>
            <p:ph idx="1"/>
          </p:nvPr>
        </p:nvSpPr>
        <p:spPr>
          <a:xfrm>
            <a:off x="1981200" y="1600200"/>
            <a:ext cx="8229600" cy="4953000"/>
          </a:xfrm>
        </p:spPr>
        <p:txBody>
          <a:bodyPr rtlCol="0">
            <a:normAutofit fontScale="85000" lnSpcReduction="20000"/>
          </a:bodyPr>
          <a:lstStyle/>
          <a:p>
            <a:pPr marL="0" indent="0" eaLnBrk="1" fontAlgn="auto" hangingPunct="1">
              <a:spcAft>
                <a:spcPts val="0"/>
              </a:spcAft>
              <a:buNone/>
              <a:defRPr/>
            </a:pPr>
            <a:r>
              <a:rPr lang="en-US" sz="3600" dirty="0"/>
              <a:t>#1. John (BFO:</a:t>
            </a:r>
            <a:r>
              <a:rPr lang="en-US" sz="3600" i="1" dirty="0"/>
              <a:t>object</a:t>
            </a:r>
            <a:r>
              <a:rPr lang="en-US" sz="3600" dirty="0"/>
              <a:t>)</a:t>
            </a:r>
          </a:p>
          <a:p>
            <a:pPr marL="0" indent="0" eaLnBrk="1" fontAlgn="auto" hangingPunct="1">
              <a:spcAft>
                <a:spcPts val="0"/>
              </a:spcAft>
              <a:buNone/>
              <a:defRPr/>
            </a:pPr>
            <a:r>
              <a:rPr lang="en-US" sz="3600" dirty="0"/>
              <a:t>#2. portion of blood in John (BFO:</a:t>
            </a:r>
            <a:r>
              <a:rPr lang="en-US" sz="3600" i="1" dirty="0"/>
              <a:t>object aggregate</a:t>
            </a:r>
            <a:r>
              <a:rPr lang="en-US" sz="3600" dirty="0"/>
              <a:t>)</a:t>
            </a:r>
          </a:p>
          <a:p>
            <a:pPr marL="0" indent="0" eaLnBrk="1" fontAlgn="auto" hangingPunct="1">
              <a:spcAft>
                <a:spcPts val="0"/>
              </a:spcAft>
              <a:buNone/>
              <a:defRPr/>
            </a:pPr>
            <a:r>
              <a:rPr lang="en-US" sz="3600" dirty="0"/>
              <a:t>#3. volume of #2.</a:t>
            </a:r>
          </a:p>
          <a:p>
            <a:pPr marL="0" indent="0" eaLnBrk="1" fontAlgn="auto" hangingPunct="1">
              <a:spcAft>
                <a:spcPts val="0"/>
              </a:spcAft>
              <a:buNone/>
              <a:defRPr/>
            </a:pPr>
            <a:r>
              <a:rPr lang="en-US" sz="3600" dirty="0"/>
              <a:t>#4. portion of glucose in #2. (BFO:</a:t>
            </a:r>
            <a:r>
              <a:rPr lang="en-US" sz="3600" i="1" dirty="0"/>
              <a:t>object aggregate</a:t>
            </a:r>
            <a:r>
              <a:rPr lang="en-US" sz="3600" dirty="0"/>
              <a:t>)</a:t>
            </a:r>
          </a:p>
          <a:p>
            <a:pPr marL="0" indent="0" eaLnBrk="1" fontAlgn="auto" hangingPunct="1">
              <a:spcAft>
                <a:spcPts val="0"/>
              </a:spcAft>
              <a:buNone/>
              <a:defRPr/>
            </a:pPr>
            <a:r>
              <a:rPr lang="en-US" sz="3600" dirty="0"/>
              <a:t>#5. mass of #4.</a:t>
            </a:r>
          </a:p>
          <a:p>
            <a:pPr marL="0" indent="0" eaLnBrk="1" fontAlgn="auto" hangingPunct="1">
              <a:spcAft>
                <a:spcPts val="0"/>
              </a:spcAft>
              <a:buNone/>
              <a:defRPr/>
            </a:pPr>
            <a:r>
              <a:rPr lang="en-US" sz="3600" dirty="0"/>
              <a:t>#4. ratio of #5. to #3. (BFO:</a:t>
            </a:r>
            <a:r>
              <a:rPr lang="en-US" sz="3600" i="1" dirty="0"/>
              <a:t>quality of #</a:t>
            </a:r>
            <a:r>
              <a:rPr lang="en-US" sz="3600" dirty="0"/>
              <a:t>2.) </a:t>
            </a:r>
          </a:p>
          <a:p>
            <a:pPr marL="0" indent="0" eaLnBrk="1" fontAlgn="auto" hangingPunct="1">
              <a:spcAft>
                <a:spcPts val="0"/>
              </a:spcAft>
              <a:buNone/>
              <a:defRPr/>
            </a:pPr>
            <a:r>
              <a:rPr lang="en-US" sz="3600" dirty="0"/>
              <a:t>#5. the act of measuring #4. (BFO:</a:t>
            </a:r>
            <a:r>
              <a:rPr lang="en-US" sz="3600" i="1" dirty="0"/>
              <a:t>process</a:t>
            </a:r>
            <a:r>
              <a:rPr lang="en-US" sz="3600" dirty="0"/>
              <a:t>)</a:t>
            </a:r>
          </a:p>
          <a:p>
            <a:pPr marL="0" indent="0" eaLnBrk="1" fontAlgn="auto" hangingPunct="1">
              <a:spcAft>
                <a:spcPts val="0"/>
              </a:spcAft>
              <a:buNone/>
              <a:defRPr/>
            </a:pPr>
            <a:r>
              <a:rPr lang="en-US" sz="3600" dirty="0"/>
              <a:t>#6 the expression (IAO:information artifact): ‘125 mg/dL’ that is the output of #5</a:t>
            </a:r>
            <a:endParaRPr lang="en-US" dirty="0"/>
          </a:p>
        </p:txBody>
      </p:sp>
    </p:spTree>
    <p:extLst>
      <p:ext uri="{BB962C8B-B14F-4D97-AF65-F5344CB8AC3E}">
        <p14:creationId xmlns:p14="http://schemas.microsoft.com/office/powerpoint/2010/main" val="4206658983"/>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descr="SETP COUNT &amp; PULSE MEASU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3894139"/>
            <a:ext cx="2986088"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363788" y="2011364"/>
            <a:ext cx="1998662" cy="73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process: John’s heart beating</a:t>
            </a:r>
            <a:endParaRPr lang="en-US" baseline="-25000" dirty="0">
              <a:solidFill>
                <a:prstClr val="white"/>
              </a:solidFill>
              <a:latin typeface="Calibri"/>
            </a:endParaRPr>
          </a:p>
        </p:txBody>
      </p:sp>
      <p:sp>
        <p:nvSpPr>
          <p:cNvPr id="475140" name="TextBox 15"/>
          <p:cNvSpPr txBox="1">
            <a:spLocks noChangeArrowheads="1"/>
          </p:cNvSpPr>
          <p:nvPr/>
        </p:nvSpPr>
        <p:spPr bwMode="auto">
          <a:xfrm>
            <a:off x="4259264" y="3776664"/>
            <a:ext cx="1863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has_participant</a:t>
            </a:r>
          </a:p>
        </p:txBody>
      </p:sp>
      <p:sp>
        <p:nvSpPr>
          <p:cNvPr id="21" name="Rectangle 20"/>
          <p:cNvSpPr/>
          <p:nvPr/>
        </p:nvSpPr>
        <p:spPr>
          <a:xfrm>
            <a:off x="5749925" y="3389314"/>
            <a:ext cx="2260600" cy="801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Calibri"/>
              </a:rPr>
              <a:t>OBI process: </a:t>
            </a:r>
          </a:p>
          <a:p>
            <a:pPr algn="ctr">
              <a:defRPr/>
            </a:pPr>
            <a:r>
              <a:rPr lang="en-US" dirty="0">
                <a:solidFill>
                  <a:prstClr val="black"/>
                </a:solidFill>
                <a:latin typeface="Calibri"/>
              </a:rPr>
              <a:t>this specific assay</a:t>
            </a:r>
            <a:endParaRPr lang="en-US" baseline="-25000" dirty="0">
              <a:solidFill>
                <a:prstClr val="black"/>
              </a:solidFill>
              <a:latin typeface="Calibri"/>
            </a:endParaRPr>
          </a:p>
        </p:txBody>
      </p:sp>
      <p:sp>
        <p:nvSpPr>
          <p:cNvPr id="475142" name="TextBox 30"/>
          <p:cNvSpPr txBox="1">
            <a:spLocks noChangeArrowheads="1"/>
          </p:cNvSpPr>
          <p:nvPr/>
        </p:nvSpPr>
        <p:spPr bwMode="auto">
          <a:xfrm>
            <a:off x="2909889" y="2989263"/>
            <a:ext cx="183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2000" b="1" dirty="0">
                <a:solidFill>
                  <a:srgbClr val="000000"/>
                </a:solidFill>
                <a:latin typeface="Calibri" pitchFamily="34" charset="0"/>
              </a:rPr>
              <a:t>has_participant</a:t>
            </a:r>
          </a:p>
        </p:txBody>
      </p:sp>
      <p:sp>
        <p:nvSpPr>
          <p:cNvPr id="475143" name="TextBox 41"/>
          <p:cNvSpPr txBox="1">
            <a:spLocks noChangeArrowheads="1"/>
          </p:cNvSpPr>
          <p:nvPr/>
        </p:nvSpPr>
        <p:spPr bwMode="auto">
          <a:xfrm>
            <a:off x="1901826" y="6248400"/>
            <a:ext cx="198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dirty="0">
                <a:solidFill>
                  <a:srgbClr val="000000"/>
                </a:solidFill>
                <a:latin typeface="Calibri" pitchFamily="34" charset="0"/>
              </a:rPr>
              <a:t>John</a:t>
            </a:r>
          </a:p>
        </p:txBody>
      </p:sp>
      <p:sp>
        <p:nvSpPr>
          <p:cNvPr id="475144" name="TextBox 43"/>
          <p:cNvSpPr txBox="1">
            <a:spLocks noChangeArrowheads="1"/>
          </p:cNvSpPr>
          <p:nvPr/>
        </p:nvSpPr>
        <p:spPr bwMode="auto">
          <a:xfrm>
            <a:off x="3581400" y="4637088"/>
            <a:ext cx="13716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dirty="0">
                <a:solidFill>
                  <a:srgbClr val="000000"/>
                </a:solidFill>
                <a:latin typeface="Calibri" pitchFamily="34" charset="0"/>
              </a:rPr>
              <a:t>device</a:t>
            </a:r>
          </a:p>
        </p:txBody>
      </p:sp>
      <p:cxnSp>
        <p:nvCxnSpPr>
          <p:cNvPr id="43" name="Elbow Connector 42"/>
          <p:cNvCxnSpPr>
            <a:endCxn id="21" idx="2"/>
          </p:cNvCxnSpPr>
          <p:nvPr/>
        </p:nvCxnSpPr>
        <p:spPr>
          <a:xfrm flipV="1">
            <a:off x="3886201" y="4191000"/>
            <a:ext cx="2994025" cy="1447800"/>
          </a:xfrm>
          <a:prstGeom prst="bentConnector2">
            <a:avLst/>
          </a:prstGeom>
          <a:ln w="349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75146" name="TextBox 49"/>
          <p:cNvSpPr txBox="1">
            <a:spLocks noChangeArrowheads="1"/>
          </p:cNvSpPr>
          <p:nvPr/>
        </p:nvSpPr>
        <p:spPr bwMode="auto">
          <a:xfrm>
            <a:off x="4949826" y="5638800"/>
            <a:ext cx="186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has_participant</a:t>
            </a:r>
          </a:p>
        </p:txBody>
      </p:sp>
      <p:cxnSp>
        <p:nvCxnSpPr>
          <p:cNvPr id="66" name="Straight Arrow Connector 65"/>
          <p:cNvCxnSpPr>
            <a:endCxn id="475149" idx="1"/>
          </p:cNvCxnSpPr>
          <p:nvPr/>
        </p:nvCxnSpPr>
        <p:spPr>
          <a:xfrm>
            <a:off x="4876800" y="4940300"/>
            <a:ext cx="385603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5148" name="TextBox 67"/>
          <p:cNvSpPr txBox="1">
            <a:spLocks noChangeArrowheads="1"/>
          </p:cNvSpPr>
          <p:nvPr/>
        </p:nvSpPr>
        <p:spPr bwMode="auto">
          <a:xfrm>
            <a:off x="5562601" y="4919664"/>
            <a:ext cx="1204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has_part</a:t>
            </a:r>
          </a:p>
        </p:txBody>
      </p:sp>
      <p:sp>
        <p:nvSpPr>
          <p:cNvPr id="475149" name="TextBox 69"/>
          <p:cNvSpPr txBox="1">
            <a:spLocks noChangeArrowheads="1"/>
          </p:cNvSpPr>
          <p:nvPr/>
        </p:nvSpPr>
        <p:spPr bwMode="auto">
          <a:xfrm>
            <a:off x="8732838" y="4648200"/>
            <a:ext cx="178276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3200" dirty="0">
                <a:solidFill>
                  <a:srgbClr val="000000"/>
                </a:solidFill>
                <a:latin typeface="Calibri" pitchFamily="34" charset="0"/>
              </a:rPr>
              <a:t>screen</a:t>
            </a:r>
          </a:p>
        </p:txBody>
      </p:sp>
      <p:sp>
        <p:nvSpPr>
          <p:cNvPr id="475150" name="TextBox 73"/>
          <p:cNvSpPr txBox="1">
            <a:spLocks noChangeArrowheads="1"/>
          </p:cNvSpPr>
          <p:nvPr/>
        </p:nvSpPr>
        <p:spPr bwMode="auto">
          <a:xfrm>
            <a:off x="5257800" y="2192339"/>
            <a:ext cx="165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1600" b="1" dirty="0">
                <a:solidFill>
                  <a:srgbClr val="000000"/>
                </a:solidFill>
                <a:latin typeface="Calibri" pitchFamily="34" charset="0"/>
              </a:rPr>
              <a:t>has_specified</a:t>
            </a:r>
          </a:p>
          <a:p>
            <a:pPr algn="r" fontAlgn="base">
              <a:spcBef>
                <a:spcPct val="0"/>
              </a:spcBef>
              <a:spcAft>
                <a:spcPct val="0"/>
              </a:spcAft>
            </a:pPr>
            <a:r>
              <a:rPr lang="en-US" sz="1600" b="1" dirty="0">
                <a:solidFill>
                  <a:srgbClr val="000000"/>
                </a:solidFill>
                <a:latin typeface="Calibri" pitchFamily="34" charset="0"/>
              </a:rPr>
              <a:t>_output</a:t>
            </a:r>
          </a:p>
        </p:txBody>
      </p:sp>
      <p:sp>
        <p:nvSpPr>
          <p:cNvPr id="75" name="Rectangle 74"/>
          <p:cNvSpPr/>
          <p:nvPr/>
        </p:nvSpPr>
        <p:spPr>
          <a:xfrm>
            <a:off x="8705850" y="2552700"/>
            <a:ext cx="1809750"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quality: ‘120 bpm’-shaped pattern</a:t>
            </a:r>
          </a:p>
        </p:txBody>
      </p:sp>
      <p:cxnSp>
        <p:nvCxnSpPr>
          <p:cNvPr id="80" name="Straight Arrow Connector 79"/>
          <p:cNvCxnSpPr>
            <a:stCxn id="75" idx="2"/>
            <a:endCxn id="475149" idx="0"/>
          </p:cNvCxnSpPr>
          <p:nvPr/>
        </p:nvCxnSpPr>
        <p:spPr>
          <a:xfrm>
            <a:off x="9610725" y="3352800"/>
            <a:ext cx="12700" cy="1295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15014" y="912814"/>
            <a:ext cx="2116137" cy="80168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IAO:measurement datum</a:t>
            </a:r>
          </a:p>
        </p:txBody>
      </p:sp>
      <p:cxnSp>
        <p:nvCxnSpPr>
          <p:cNvPr id="85" name="Straight Arrow Connector 84"/>
          <p:cNvCxnSpPr>
            <a:endCxn id="84" idx="2"/>
          </p:cNvCxnSpPr>
          <p:nvPr/>
        </p:nvCxnSpPr>
        <p:spPr>
          <a:xfrm flipH="1" flipV="1">
            <a:off x="6872288" y="1714501"/>
            <a:ext cx="17462" cy="167481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5155" name="TextBox 104"/>
          <p:cNvSpPr txBox="1">
            <a:spLocks noChangeArrowheads="1"/>
          </p:cNvSpPr>
          <p:nvPr/>
        </p:nvSpPr>
        <p:spPr bwMode="auto">
          <a:xfrm>
            <a:off x="3724276" y="974725"/>
            <a:ext cx="186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is_about</a:t>
            </a:r>
          </a:p>
        </p:txBody>
      </p:sp>
      <p:sp>
        <p:nvSpPr>
          <p:cNvPr id="475156" name="TextBox 105"/>
          <p:cNvSpPr txBox="1">
            <a:spLocks noChangeArrowheads="1"/>
          </p:cNvSpPr>
          <p:nvPr/>
        </p:nvSpPr>
        <p:spPr bwMode="auto">
          <a:xfrm>
            <a:off x="7931151" y="979489"/>
            <a:ext cx="2252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concretized_by</a:t>
            </a:r>
          </a:p>
        </p:txBody>
      </p:sp>
      <p:sp>
        <p:nvSpPr>
          <p:cNvPr id="475157" name="TextBox 106"/>
          <p:cNvSpPr txBox="1">
            <a:spLocks noChangeArrowheads="1"/>
          </p:cNvSpPr>
          <p:nvPr/>
        </p:nvSpPr>
        <p:spPr bwMode="auto">
          <a:xfrm>
            <a:off x="8089900" y="385445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2000" b="1" dirty="0">
                <a:solidFill>
                  <a:srgbClr val="000000"/>
                </a:solidFill>
                <a:latin typeface="Calibri" pitchFamily="34" charset="0"/>
              </a:rPr>
              <a:t>inheres_in</a:t>
            </a:r>
          </a:p>
        </p:txBody>
      </p:sp>
      <p:cxnSp>
        <p:nvCxnSpPr>
          <p:cNvPr id="23" name="Elbow Connector 22"/>
          <p:cNvCxnSpPr>
            <a:stCxn id="84" idx="1"/>
            <a:endCxn id="8" idx="0"/>
          </p:cNvCxnSpPr>
          <p:nvPr/>
        </p:nvCxnSpPr>
        <p:spPr>
          <a:xfrm rot="10800000" flipV="1">
            <a:off x="3362325" y="1312863"/>
            <a:ext cx="2452688" cy="698500"/>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71800" y="2738438"/>
            <a:ext cx="0" cy="297656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84" idx="3"/>
            <a:endCxn id="75" idx="0"/>
          </p:cNvCxnSpPr>
          <p:nvPr/>
        </p:nvCxnSpPr>
        <p:spPr>
          <a:xfrm>
            <a:off x="7931151" y="1312864"/>
            <a:ext cx="1679575" cy="1239837"/>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21" idx="1"/>
            <a:endCxn id="475144" idx="0"/>
          </p:cNvCxnSpPr>
          <p:nvPr/>
        </p:nvCxnSpPr>
        <p:spPr>
          <a:xfrm rot="10800000" flipV="1">
            <a:off x="4267201" y="3790950"/>
            <a:ext cx="1482725" cy="846138"/>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5162" name="TextBox 39"/>
          <p:cNvSpPr txBox="1">
            <a:spLocks noChangeArrowheads="1"/>
          </p:cNvSpPr>
          <p:nvPr/>
        </p:nvSpPr>
        <p:spPr bwMode="auto">
          <a:xfrm>
            <a:off x="5410200" y="6108700"/>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b="1" dirty="0">
                <a:solidFill>
                  <a:srgbClr val="000000"/>
                </a:solidFill>
                <a:latin typeface="Calibri" pitchFamily="34" charset="0"/>
              </a:rPr>
              <a:t>Pulse Rate Measurement</a:t>
            </a:r>
          </a:p>
        </p:txBody>
      </p:sp>
    </p:spTree>
    <p:extLst>
      <p:ext uri="{BB962C8B-B14F-4D97-AF65-F5344CB8AC3E}">
        <p14:creationId xmlns:p14="http://schemas.microsoft.com/office/powerpoint/2010/main" val="242373155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itle 1"/>
          <p:cNvSpPr>
            <a:spLocks noGrp="1"/>
          </p:cNvSpPr>
          <p:nvPr>
            <p:ph type="title"/>
          </p:nvPr>
        </p:nvSpPr>
        <p:spPr/>
        <p:txBody>
          <a:bodyPr/>
          <a:lstStyle/>
          <a:p>
            <a:pPr eaLnBrk="1" hangingPunct="1"/>
            <a:r>
              <a:rPr lang="en-US" b="1" dirty="0" smtClean="0"/>
              <a:t>The problem of process qualities</a:t>
            </a:r>
            <a:endParaRPr lang="en-US" dirty="0" smtClean="0"/>
          </a:p>
        </p:txBody>
      </p:sp>
      <p:sp>
        <p:nvSpPr>
          <p:cNvPr id="3" name="Content Placeholder 2"/>
          <p:cNvSpPr>
            <a:spLocks noGrp="1"/>
          </p:cNvSpPr>
          <p:nvPr>
            <p:ph idx="1"/>
          </p:nvPr>
        </p:nvSpPr>
        <p:spPr>
          <a:xfrm>
            <a:off x="1981200" y="1600200"/>
            <a:ext cx="8229600" cy="4953000"/>
          </a:xfrm>
        </p:spPr>
        <p:txBody>
          <a:bodyPr rtlCol="0">
            <a:normAutofit fontScale="77500" lnSpcReduction="20000"/>
          </a:bodyPr>
          <a:lstStyle/>
          <a:p>
            <a:pPr marL="0" indent="0" eaLnBrk="1" fontAlgn="auto" hangingPunct="1">
              <a:spcAft>
                <a:spcPts val="0"/>
              </a:spcAft>
              <a:buNone/>
              <a:defRPr/>
            </a:pPr>
            <a:r>
              <a:rPr lang="en-US" sz="3600" dirty="0"/>
              <a:t>heart beating at constant rate:</a:t>
            </a:r>
          </a:p>
          <a:p>
            <a:pPr marL="0" indent="0" eaLnBrk="1" fontAlgn="auto" hangingPunct="1">
              <a:spcAft>
                <a:spcPts val="0"/>
              </a:spcAft>
              <a:buNone/>
              <a:defRPr/>
            </a:pPr>
            <a:r>
              <a:rPr lang="en-US" sz="3600" dirty="0"/>
              <a:t>#1. the heart (</a:t>
            </a:r>
            <a:r>
              <a:rPr lang="en-US" sz="3600" i="1" dirty="0"/>
              <a:t>object</a:t>
            </a:r>
            <a:r>
              <a:rPr lang="en-US" sz="3600" dirty="0"/>
              <a:t>)</a:t>
            </a:r>
          </a:p>
          <a:p>
            <a:pPr marL="0" indent="0" eaLnBrk="1" fontAlgn="auto" hangingPunct="1">
              <a:spcAft>
                <a:spcPts val="0"/>
              </a:spcAft>
              <a:buNone/>
              <a:defRPr/>
            </a:pPr>
            <a:r>
              <a:rPr lang="en-US" sz="3600" dirty="0"/>
              <a:t>#2. a sufficiently long </a:t>
            </a:r>
            <a:r>
              <a:rPr lang="en-US" sz="3600" i="1" dirty="0"/>
              <a:t>process</a:t>
            </a:r>
            <a:r>
              <a:rPr lang="en-US" sz="3600" dirty="0"/>
              <a:t> of #1.’s beating</a:t>
            </a:r>
          </a:p>
          <a:p>
            <a:pPr marL="0" indent="0" eaLnBrk="1" fontAlgn="auto" hangingPunct="1">
              <a:spcAft>
                <a:spcPts val="0"/>
              </a:spcAft>
              <a:buNone/>
              <a:defRPr/>
            </a:pPr>
            <a:r>
              <a:rPr lang="en-US" sz="3600" dirty="0"/>
              <a:t>#3. the </a:t>
            </a:r>
            <a:r>
              <a:rPr lang="en-US" sz="3600" i="1" dirty="0"/>
              <a:t>temporal region </a:t>
            </a:r>
            <a:r>
              <a:rPr lang="en-US" sz="3600" b="1" dirty="0"/>
              <a:t>occupied</a:t>
            </a:r>
            <a:r>
              <a:rPr lang="en-US" sz="3600" dirty="0"/>
              <a:t> by #2.</a:t>
            </a:r>
          </a:p>
          <a:p>
            <a:pPr marL="0" indent="0" eaLnBrk="1" fontAlgn="auto" hangingPunct="1">
              <a:spcAft>
                <a:spcPts val="0"/>
              </a:spcAft>
              <a:buNone/>
              <a:defRPr/>
            </a:pPr>
            <a:r>
              <a:rPr lang="en-US" sz="3600" dirty="0"/>
              <a:t>#4. the </a:t>
            </a:r>
            <a:r>
              <a:rPr lang="en-US" sz="3600" i="1" dirty="0"/>
              <a:t>spatiotemporal region </a:t>
            </a:r>
            <a:r>
              <a:rPr lang="en-US" sz="3600" dirty="0"/>
              <a:t>that is occupied by #2. (trajectory of #2.)</a:t>
            </a:r>
          </a:p>
          <a:p>
            <a:pPr marL="0" indent="0" eaLnBrk="1" fontAlgn="auto" hangingPunct="1">
              <a:spcAft>
                <a:spcPts val="0"/>
              </a:spcAft>
              <a:buNone/>
              <a:defRPr/>
            </a:pPr>
            <a:r>
              <a:rPr lang="en-US" sz="3600" dirty="0"/>
              <a:t>#5. number of cycles in #2.</a:t>
            </a:r>
          </a:p>
          <a:p>
            <a:pPr marL="0" indent="0" eaLnBrk="1" fontAlgn="auto" hangingPunct="1">
              <a:spcAft>
                <a:spcPts val="0"/>
              </a:spcAft>
              <a:buNone/>
              <a:defRPr/>
            </a:pPr>
            <a:r>
              <a:rPr lang="en-US" sz="3600" dirty="0">
                <a:solidFill>
                  <a:srgbClr val="FF0000"/>
                </a:solidFill>
              </a:rPr>
              <a:t>#6. the </a:t>
            </a:r>
            <a:r>
              <a:rPr lang="en-US" sz="3600" i="1" dirty="0">
                <a:solidFill>
                  <a:srgbClr val="FF0000"/>
                </a:solidFill>
              </a:rPr>
              <a:t>pulse rate = </a:t>
            </a:r>
            <a:r>
              <a:rPr lang="en-US" sz="3600" dirty="0">
                <a:solidFill>
                  <a:srgbClr val="FF0000"/>
                </a:solidFill>
              </a:rPr>
              <a:t>ratio of #5. to #3., referred to by means of </a:t>
            </a:r>
          </a:p>
          <a:p>
            <a:pPr marL="0" indent="0" eaLnBrk="1" fontAlgn="auto" hangingPunct="1">
              <a:spcAft>
                <a:spcPts val="0"/>
              </a:spcAft>
              <a:buNone/>
              <a:defRPr/>
            </a:pPr>
            <a:r>
              <a:rPr lang="en-US" sz="3600" dirty="0"/>
              <a:t>#7. an expression (information artifact, thus a BFO:</a:t>
            </a:r>
            <a:r>
              <a:rPr lang="en-US" sz="3600" i="1" dirty="0"/>
              <a:t>generically dependent continuant</a:t>
            </a:r>
            <a:r>
              <a:rPr lang="en-US" sz="3600" dirty="0"/>
              <a:t>) such as ‘63 beats/minute’.</a:t>
            </a:r>
            <a:endParaRPr lang="en-US" dirty="0"/>
          </a:p>
        </p:txBody>
      </p:sp>
    </p:spTree>
    <p:extLst>
      <p:ext uri="{BB962C8B-B14F-4D97-AF65-F5344CB8AC3E}">
        <p14:creationId xmlns:p14="http://schemas.microsoft.com/office/powerpoint/2010/main" val="407953375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63788" y="2011364"/>
            <a:ext cx="1998662" cy="73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process: John’s heart beating</a:t>
            </a:r>
            <a:endParaRPr lang="en-US" baseline="-25000" dirty="0">
              <a:solidFill>
                <a:prstClr val="white"/>
              </a:solidFill>
              <a:latin typeface="Calibri"/>
            </a:endParaRPr>
          </a:p>
        </p:txBody>
      </p:sp>
      <p:sp>
        <p:nvSpPr>
          <p:cNvPr id="477187" name="TextBox 15"/>
          <p:cNvSpPr txBox="1">
            <a:spLocks noChangeArrowheads="1"/>
          </p:cNvSpPr>
          <p:nvPr/>
        </p:nvSpPr>
        <p:spPr bwMode="auto">
          <a:xfrm>
            <a:off x="4259264" y="3776664"/>
            <a:ext cx="1863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has_participant</a:t>
            </a:r>
          </a:p>
        </p:txBody>
      </p:sp>
      <p:sp>
        <p:nvSpPr>
          <p:cNvPr id="21" name="Rectangle 20"/>
          <p:cNvSpPr/>
          <p:nvPr/>
        </p:nvSpPr>
        <p:spPr>
          <a:xfrm>
            <a:off x="5749925" y="3389314"/>
            <a:ext cx="2260600" cy="801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Calibri"/>
              </a:rPr>
              <a:t>OBI process: </a:t>
            </a:r>
          </a:p>
          <a:p>
            <a:pPr algn="ctr">
              <a:defRPr/>
            </a:pPr>
            <a:r>
              <a:rPr lang="en-US" dirty="0">
                <a:solidFill>
                  <a:prstClr val="black"/>
                </a:solidFill>
                <a:latin typeface="Calibri"/>
              </a:rPr>
              <a:t>this specific assay</a:t>
            </a:r>
            <a:endParaRPr lang="en-US" baseline="-25000" dirty="0">
              <a:solidFill>
                <a:prstClr val="black"/>
              </a:solidFill>
              <a:latin typeface="Calibri"/>
            </a:endParaRPr>
          </a:p>
        </p:txBody>
      </p:sp>
      <p:sp>
        <p:nvSpPr>
          <p:cNvPr id="477189" name="TextBox 30"/>
          <p:cNvSpPr txBox="1">
            <a:spLocks noChangeArrowheads="1"/>
          </p:cNvSpPr>
          <p:nvPr/>
        </p:nvSpPr>
        <p:spPr bwMode="auto">
          <a:xfrm>
            <a:off x="2909889" y="2989263"/>
            <a:ext cx="183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2000" b="1" dirty="0">
                <a:solidFill>
                  <a:srgbClr val="000000"/>
                </a:solidFill>
                <a:latin typeface="Calibri" pitchFamily="34" charset="0"/>
              </a:rPr>
              <a:t>has_participant</a:t>
            </a:r>
          </a:p>
        </p:txBody>
      </p:sp>
      <p:sp>
        <p:nvSpPr>
          <p:cNvPr id="477190" name="TextBox 41"/>
          <p:cNvSpPr txBox="1">
            <a:spLocks noChangeArrowheads="1"/>
          </p:cNvSpPr>
          <p:nvPr/>
        </p:nvSpPr>
        <p:spPr bwMode="auto">
          <a:xfrm>
            <a:off x="1901826" y="6248400"/>
            <a:ext cx="198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dirty="0">
                <a:solidFill>
                  <a:srgbClr val="000000"/>
                </a:solidFill>
                <a:latin typeface="Calibri" pitchFamily="34" charset="0"/>
              </a:rPr>
              <a:t>John</a:t>
            </a:r>
          </a:p>
        </p:txBody>
      </p:sp>
      <p:sp>
        <p:nvSpPr>
          <p:cNvPr id="477191" name="TextBox 43"/>
          <p:cNvSpPr txBox="1">
            <a:spLocks noChangeArrowheads="1"/>
          </p:cNvSpPr>
          <p:nvPr/>
        </p:nvSpPr>
        <p:spPr bwMode="auto">
          <a:xfrm>
            <a:off x="3581400" y="4637088"/>
            <a:ext cx="13716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dirty="0">
                <a:solidFill>
                  <a:srgbClr val="000000"/>
                </a:solidFill>
                <a:latin typeface="Calibri" pitchFamily="34" charset="0"/>
              </a:rPr>
              <a:t>device</a:t>
            </a:r>
          </a:p>
        </p:txBody>
      </p:sp>
      <p:cxnSp>
        <p:nvCxnSpPr>
          <p:cNvPr id="43" name="Elbow Connector 42"/>
          <p:cNvCxnSpPr>
            <a:endCxn id="21" idx="2"/>
          </p:cNvCxnSpPr>
          <p:nvPr/>
        </p:nvCxnSpPr>
        <p:spPr>
          <a:xfrm flipV="1">
            <a:off x="3886201" y="4191000"/>
            <a:ext cx="2994025" cy="1447800"/>
          </a:xfrm>
          <a:prstGeom prst="bentConnector2">
            <a:avLst/>
          </a:prstGeom>
          <a:ln w="349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77193" name="TextBox 49"/>
          <p:cNvSpPr txBox="1">
            <a:spLocks noChangeArrowheads="1"/>
          </p:cNvSpPr>
          <p:nvPr/>
        </p:nvSpPr>
        <p:spPr bwMode="auto">
          <a:xfrm>
            <a:off x="4949826" y="5638800"/>
            <a:ext cx="186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has_participant</a:t>
            </a:r>
          </a:p>
        </p:txBody>
      </p:sp>
      <p:cxnSp>
        <p:nvCxnSpPr>
          <p:cNvPr id="66" name="Straight Arrow Connector 65"/>
          <p:cNvCxnSpPr>
            <a:endCxn id="477196" idx="1"/>
          </p:cNvCxnSpPr>
          <p:nvPr/>
        </p:nvCxnSpPr>
        <p:spPr>
          <a:xfrm>
            <a:off x="4876800" y="4940300"/>
            <a:ext cx="385603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7195" name="TextBox 67"/>
          <p:cNvSpPr txBox="1">
            <a:spLocks noChangeArrowheads="1"/>
          </p:cNvSpPr>
          <p:nvPr/>
        </p:nvSpPr>
        <p:spPr bwMode="auto">
          <a:xfrm>
            <a:off x="5562601" y="4919664"/>
            <a:ext cx="1204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has_part</a:t>
            </a:r>
          </a:p>
        </p:txBody>
      </p:sp>
      <p:sp>
        <p:nvSpPr>
          <p:cNvPr id="477196" name="TextBox 69"/>
          <p:cNvSpPr txBox="1">
            <a:spLocks noChangeArrowheads="1"/>
          </p:cNvSpPr>
          <p:nvPr/>
        </p:nvSpPr>
        <p:spPr bwMode="auto">
          <a:xfrm>
            <a:off x="8732838" y="4648200"/>
            <a:ext cx="178276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3200" dirty="0">
                <a:solidFill>
                  <a:srgbClr val="000000"/>
                </a:solidFill>
                <a:latin typeface="Calibri" pitchFamily="34" charset="0"/>
              </a:rPr>
              <a:t>screen</a:t>
            </a:r>
          </a:p>
        </p:txBody>
      </p:sp>
      <p:sp>
        <p:nvSpPr>
          <p:cNvPr id="477197" name="TextBox 73"/>
          <p:cNvSpPr txBox="1">
            <a:spLocks noChangeArrowheads="1"/>
          </p:cNvSpPr>
          <p:nvPr/>
        </p:nvSpPr>
        <p:spPr bwMode="auto">
          <a:xfrm>
            <a:off x="5257800" y="2192339"/>
            <a:ext cx="165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1600" b="1" dirty="0">
                <a:solidFill>
                  <a:srgbClr val="000000"/>
                </a:solidFill>
                <a:latin typeface="Calibri" pitchFamily="34" charset="0"/>
              </a:rPr>
              <a:t>has_specified</a:t>
            </a:r>
          </a:p>
          <a:p>
            <a:pPr algn="r" fontAlgn="base">
              <a:spcBef>
                <a:spcPct val="0"/>
              </a:spcBef>
              <a:spcAft>
                <a:spcPct val="0"/>
              </a:spcAft>
            </a:pPr>
            <a:r>
              <a:rPr lang="en-US" sz="1600" b="1" dirty="0">
                <a:solidFill>
                  <a:srgbClr val="000000"/>
                </a:solidFill>
                <a:latin typeface="Calibri" pitchFamily="34" charset="0"/>
              </a:rPr>
              <a:t>_output</a:t>
            </a:r>
          </a:p>
        </p:txBody>
      </p:sp>
      <p:sp>
        <p:nvSpPr>
          <p:cNvPr id="75" name="Rectangle 74"/>
          <p:cNvSpPr/>
          <p:nvPr/>
        </p:nvSpPr>
        <p:spPr>
          <a:xfrm>
            <a:off x="8705850" y="2552700"/>
            <a:ext cx="1809750"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quality: ‘120 bpm’-shaped pattern</a:t>
            </a:r>
          </a:p>
        </p:txBody>
      </p:sp>
      <p:cxnSp>
        <p:nvCxnSpPr>
          <p:cNvPr id="80" name="Straight Arrow Connector 79"/>
          <p:cNvCxnSpPr>
            <a:stCxn id="75" idx="2"/>
            <a:endCxn id="477196" idx="0"/>
          </p:cNvCxnSpPr>
          <p:nvPr/>
        </p:nvCxnSpPr>
        <p:spPr>
          <a:xfrm>
            <a:off x="9610725" y="3352800"/>
            <a:ext cx="12700" cy="1295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15014" y="912814"/>
            <a:ext cx="2116137" cy="80168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IAO:measurement datum</a:t>
            </a:r>
          </a:p>
        </p:txBody>
      </p:sp>
      <p:cxnSp>
        <p:nvCxnSpPr>
          <p:cNvPr id="85" name="Straight Arrow Connector 84"/>
          <p:cNvCxnSpPr>
            <a:endCxn id="84" idx="2"/>
          </p:cNvCxnSpPr>
          <p:nvPr/>
        </p:nvCxnSpPr>
        <p:spPr>
          <a:xfrm flipH="1" flipV="1">
            <a:off x="6872288" y="1714501"/>
            <a:ext cx="17462" cy="167481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7202" name="TextBox 104"/>
          <p:cNvSpPr txBox="1">
            <a:spLocks noChangeArrowheads="1"/>
          </p:cNvSpPr>
          <p:nvPr/>
        </p:nvSpPr>
        <p:spPr bwMode="auto">
          <a:xfrm>
            <a:off x="3724276" y="974725"/>
            <a:ext cx="186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is_about</a:t>
            </a:r>
          </a:p>
        </p:txBody>
      </p:sp>
      <p:sp>
        <p:nvSpPr>
          <p:cNvPr id="477203" name="TextBox 105"/>
          <p:cNvSpPr txBox="1">
            <a:spLocks noChangeArrowheads="1"/>
          </p:cNvSpPr>
          <p:nvPr/>
        </p:nvSpPr>
        <p:spPr bwMode="auto">
          <a:xfrm>
            <a:off x="7931151" y="979489"/>
            <a:ext cx="2252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dirty="0">
                <a:solidFill>
                  <a:srgbClr val="000000"/>
                </a:solidFill>
                <a:latin typeface="Calibri" pitchFamily="34" charset="0"/>
              </a:rPr>
              <a:t>concretized_by</a:t>
            </a:r>
          </a:p>
        </p:txBody>
      </p:sp>
      <p:sp>
        <p:nvSpPr>
          <p:cNvPr id="477204" name="TextBox 106"/>
          <p:cNvSpPr txBox="1">
            <a:spLocks noChangeArrowheads="1"/>
          </p:cNvSpPr>
          <p:nvPr/>
        </p:nvSpPr>
        <p:spPr bwMode="auto">
          <a:xfrm>
            <a:off x="8089900" y="385445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2000" b="1" dirty="0">
                <a:solidFill>
                  <a:srgbClr val="000000"/>
                </a:solidFill>
                <a:latin typeface="Calibri" pitchFamily="34" charset="0"/>
              </a:rPr>
              <a:t>inheres_in</a:t>
            </a:r>
          </a:p>
        </p:txBody>
      </p:sp>
      <p:cxnSp>
        <p:nvCxnSpPr>
          <p:cNvPr id="23" name="Elbow Connector 22"/>
          <p:cNvCxnSpPr>
            <a:stCxn id="84" idx="1"/>
            <a:endCxn id="8" idx="0"/>
          </p:cNvCxnSpPr>
          <p:nvPr/>
        </p:nvCxnSpPr>
        <p:spPr>
          <a:xfrm rot="10800000" flipV="1">
            <a:off x="3362325" y="1312863"/>
            <a:ext cx="2452688" cy="698500"/>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71800" y="2738438"/>
            <a:ext cx="0" cy="297656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84" idx="3"/>
            <a:endCxn id="75" idx="0"/>
          </p:cNvCxnSpPr>
          <p:nvPr/>
        </p:nvCxnSpPr>
        <p:spPr>
          <a:xfrm>
            <a:off x="7931151" y="1312864"/>
            <a:ext cx="1679575" cy="1239837"/>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21" idx="1"/>
            <a:endCxn id="477191" idx="0"/>
          </p:cNvCxnSpPr>
          <p:nvPr/>
        </p:nvCxnSpPr>
        <p:spPr>
          <a:xfrm rot="10800000" flipV="1">
            <a:off x="4267201" y="3790950"/>
            <a:ext cx="1482725" cy="846138"/>
          </a:xfrm>
          <a:prstGeom prst="bentConnector2">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7209" name="TextBox 39"/>
          <p:cNvSpPr txBox="1">
            <a:spLocks noChangeArrowheads="1"/>
          </p:cNvSpPr>
          <p:nvPr/>
        </p:nvSpPr>
        <p:spPr bwMode="auto">
          <a:xfrm>
            <a:off x="5410200" y="6108700"/>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3200" b="1" dirty="0">
                <a:solidFill>
                  <a:srgbClr val="000000"/>
                </a:solidFill>
                <a:latin typeface="Calibri" pitchFamily="34" charset="0"/>
              </a:rPr>
              <a:t>Beat Measurement</a:t>
            </a:r>
          </a:p>
        </p:txBody>
      </p:sp>
      <p:pic>
        <p:nvPicPr>
          <p:cNvPr id="477210" name="Picture 2" descr="https://encrypted-tbn2.google.com/images?q=tbn:ANd9GcRSXPQgtcoMU6kF9Poj9Cwu-TMVZYyZv2or7SEKmaeFuJKc2YSBfQ"/>
          <p:cNvPicPr>
            <a:picLocks noChangeAspect="1" noChangeArrowheads="1"/>
          </p:cNvPicPr>
          <p:nvPr/>
        </p:nvPicPr>
        <p:blipFill>
          <a:blip r:embed="rId3">
            <a:extLst>
              <a:ext uri="{28A0092B-C50C-407E-A947-70E740481C1C}">
                <a14:useLocalDpi xmlns:a14="http://schemas.microsoft.com/office/drawing/2010/main" val="0"/>
              </a:ext>
            </a:extLst>
          </a:blip>
          <a:srcRect l="24232" t="19588" r="20580" b="32076"/>
          <a:stretch>
            <a:fillRect/>
          </a:stretch>
        </p:blipFill>
        <p:spPr bwMode="auto">
          <a:xfrm>
            <a:off x="1639889" y="5137150"/>
            <a:ext cx="192563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13022"/>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itle 1"/>
          <p:cNvSpPr>
            <a:spLocks noGrp="1"/>
          </p:cNvSpPr>
          <p:nvPr>
            <p:ph type="title"/>
          </p:nvPr>
        </p:nvSpPr>
        <p:spPr/>
        <p:txBody>
          <a:bodyPr/>
          <a:lstStyle/>
          <a:p>
            <a:pPr eaLnBrk="1" hangingPunct="1"/>
            <a:r>
              <a:rPr lang="en-US" b="1" dirty="0" smtClean="0"/>
              <a:t>The problem of process qualities</a:t>
            </a:r>
            <a:endParaRPr lang="en-US" dirty="0" smtClean="0"/>
          </a:p>
        </p:txBody>
      </p:sp>
      <p:sp>
        <p:nvSpPr>
          <p:cNvPr id="3" name="Content Placeholder 2"/>
          <p:cNvSpPr>
            <a:spLocks noGrp="1"/>
          </p:cNvSpPr>
          <p:nvPr>
            <p:ph idx="1"/>
          </p:nvPr>
        </p:nvSpPr>
        <p:spPr>
          <a:xfrm>
            <a:off x="1981200" y="1600200"/>
            <a:ext cx="8229600" cy="4953000"/>
          </a:xfrm>
        </p:spPr>
        <p:txBody>
          <a:bodyPr rtlCol="0">
            <a:normAutofit fontScale="62500" lnSpcReduction="20000"/>
          </a:bodyPr>
          <a:lstStyle/>
          <a:p>
            <a:pPr marL="0" indent="0" eaLnBrk="1" fontAlgn="auto" hangingPunct="1">
              <a:spcAft>
                <a:spcPts val="0"/>
              </a:spcAft>
              <a:buNone/>
              <a:defRPr/>
            </a:pPr>
            <a:r>
              <a:rPr lang="en-US" sz="3400" dirty="0"/>
              <a:t>heart beating at constant rate:</a:t>
            </a:r>
          </a:p>
          <a:p>
            <a:pPr marL="0" indent="0" eaLnBrk="1" fontAlgn="auto" hangingPunct="1">
              <a:spcAft>
                <a:spcPts val="0"/>
              </a:spcAft>
              <a:buNone/>
              <a:defRPr/>
            </a:pPr>
            <a:r>
              <a:rPr lang="en-US" sz="3400" dirty="0"/>
              <a:t>#1. the heart (</a:t>
            </a:r>
            <a:r>
              <a:rPr lang="en-US" sz="3400" i="1" dirty="0"/>
              <a:t>object</a:t>
            </a:r>
            <a:r>
              <a:rPr lang="en-US" sz="3400" dirty="0"/>
              <a:t>)</a:t>
            </a:r>
          </a:p>
          <a:p>
            <a:pPr marL="0" indent="0" eaLnBrk="1" fontAlgn="auto" hangingPunct="1">
              <a:spcAft>
                <a:spcPts val="0"/>
              </a:spcAft>
              <a:buNone/>
              <a:defRPr/>
            </a:pPr>
            <a:r>
              <a:rPr lang="en-US" sz="3400" dirty="0"/>
              <a:t>#2. a sufficiently long </a:t>
            </a:r>
            <a:r>
              <a:rPr lang="en-US" sz="3400" i="1" dirty="0"/>
              <a:t>process</a:t>
            </a:r>
            <a:r>
              <a:rPr lang="en-US" sz="3400" dirty="0"/>
              <a:t> of #1.’s beating</a:t>
            </a:r>
          </a:p>
          <a:p>
            <a:pPr marL="0" indent="0" eaLnBrk="1" fontAlgn="auto" hangingPunct="1">
              <a:spcAft>
                <a:spcPts val="0"/>
              </a:spcAft>
              <a:buNone/>
              <a:defRPr/>
            </a:pPr>
            <a:r>
              <a:rPr lang="en-US" sz="3400" dirty="0"/>
              <a:t>#3. the </a:t>
            </a:r>
            <a:r>
              <a:rPr lang="en-US" sz="3400" i="1" dirty="0"/>
              <a:t>temporal region </a:t>
            </a:r>
            <a:r>
              <a:rPr lang="en-US" sz="3400" b="1" dirty="0"/>
              <a:t>occupied</a:t>
            </a:r>
            <a:r>
              <a:rPr lang="en-US" sz="3400" dirty="0"/>
              <a:t> by #2.</a:t>
            </a:r>
          </a:p>
          <a:p>
            <a:pPr marL="0" indent="0" eaLnBrk="1" fontAlgn="auto" hangingPunct="1">
              <a:spcAft>
                <a:spcPts val="0"/>
              </a:spcAft>
              <a:buNone/>
              <a:defRPr/>
            </a:pPr>
            <a:r>
              <a:rPr lang="en-US" sz="3400" dirty="0"/>
              <a:t>#4. the </a:t>
            </a:r>
            <a:r>
              <a:rPr lang="en-US" sz="3400" i="1" dirty="0"/>
              <a:t>spatiotemporal region </a:t>
            </a:r>
            <a:r>
              <a:rPr lang="en-US" sz="3400" dirty="0"/>
              <a:t>that is occupied by #2. (trajectory of #2.)</a:t>
            </a:r>
          </a:p>
          <a:p>
            <a:pPr marL="0" indent="0" eaLnBrk="1" fontAlgn="auto" hangingPunct="1">
              <a:spcAft>
                <a:spcPts val="0"/>
              </a:spcAft>
              <a:buNone/>
              <a:defRPr/>
            </a:pPr>
            <a:r>
              <a:rPr lang="en-US" sz="3400" dirty="0"/>
              <a:t>#5. number of cycles in #2.</a:t>
            </a:r>
          </a:p>
          <a:p>
            <a:pPr marL="0" indent="0" eaLnBrk="1" fontAlgn="auto" hangingPunct="1">
              <a:spcAft>
                <a:spcPts val="0"/>
              </a:spcAft>
              <a:buNone/>
              <a:defRPr/>
            </a:pPr>
            <a:r>
              <a:rPr lang="en-US" sz="5100" dirty="0">
                <a:solidFill>
                  <a:srgbClr val="FF0000"/>
                </a:solidFill>
              </a:rPr>
              <a:t>#6. the </a:t>
            </a:r>
            <a:r>
              <a:rPr lang="en-US" sz="5100" i="1" dirty="0">
                <a:solidFill>
                  <a:srgbClr val="FF0000"/>
                </a:solidFill>
              </a:rPr>
              <a:t>pulse rate = </a:t>
            </a:r>
            <a:r>
              <a:rPr lang="en-US" sz="5100" dirty="0">
                <a:solidFill>
                  <a:srgbClr val="FF0000"/>
                </a:solidFill>
              </a:rPr>
              <a:t>ratio of #5. to #3., referred to by means of </a:t>
            </a:r>
          </a:p>
          <a:p>
            <a:pPr marL="914400" indent="0" eaLnBrk="1" fontAlgn="auto" hangingPunct="1">
              <a:spcAft>
                <a:spcPts val="0"/>
              </a:spcAft>
              <a:buNone/>
              <a:defRPr/>
            </a:pPr>
            <a:r>
              <a:rPr lang="en-US" sz="5800" b="1" dirty="0">
                <a:solidFill>
                  <a:srgbClr val="FF0000"/>
                </a:solidFill>
                <a:sym typeface="Wingdings" pitchFamily="2" charset="2"/>
              </a:rPr>
              <a:t>NOTHING IN BFO FOR WHAT THIS IS A MEASUREMENT OF</a:t>
            </a:r>
            <a:endParaRPr lang="en-US" sz="5800" b="1" dirty="0">
              <a:solidFill>
                <a:srgbClr val="FF0000"/>
              </a:solidFill>
            </a:endParaRPr>
          </a:p>
          <a:p>
            <a:pPr marL="0" indent="0" eaLnBrk="1" fontAlgn="auto" hangingPunct="1">
              <a:spcAft>
                <a:spcPts val="0"/>
              </a:spcAft>
              <a:buNone/>
              <a:defRPr/>
            </a:pPr>
            <a:r>
              <a:rPr lang="en-US" sz="3400" dirty="0"/>
              <a:t>#7. an expression (information artifact, thus a BFO:</a:t>
            </a:r>
            <a:r>
              <a:rPr lang="en-US" sz="3400" i="1" dirty="0"/>
              <a:t>generically dependent continuant</a:t>
            </a:r>
            <a:r>
              <a:rPr lang="en-US" sz="3400" dirty="0"/>
              <a:t>) such as ‘63 beats/minute’.</a:t>
            </a:r>
            <a:endParaRPr lang="en-US" sz="2900" dirty="0"/>
          </a:p>
        </p:txBody>
      </p:sp>
    </p:spTree>
    <p:extLst>
      <p:ext uri="{BB962C8B-B14F-4D97-AF65-F5344CB8AC3E}">
        <p14:creationId xmlns:p14="http://schemas.microsoft.com/office/powerpoint/2010/main" val="312652276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itle 1"/>
          <p:cNvSpPr>
            <a:spLocks noGrp="1"/>
          </p:cNvSpPr>
          <p:nvPr>
            <p:ph type="title"/>
          </p:nvPr>
        </p:nvSpPr>
        <p:spPr/>
        <p:txBody>
          <a:bodyPr/>
          <a:lstStyle/>
          <a:p>
            <a:pPr eaLnBrk="1" hangingPunct="1"/>
            <a:r>
              <a:rPr lang="en-US" dirty="0" smtClean="0"/>
              <a:t>The device</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dirty="0" smtClean="0"/>
              <a:t>The device is in each case a reliable means of arriving at information of the relevant sort</a:t>
            </a:r>
            <a:endParaRPr lang="en-US" dirty="0"/>
          </a:p>
          <a:p>
            <a:pPr marL="0" indent="0" eaLnBrk="1" fontAlgn="auto" hangingPunct="1">
              <a:spcAft>
                <a:spcPts val="0"/>
              </a:spcAft>
              <a:buNone/>
              <a:defRPr/>
            </a:pPr>
            <a:r>
              <a:rPr lang="en-US" dirty="0" smtClean="0"/>
              <a:t>This means: </a:t>
            </a:r>
          </a:p>
          <a:p>
            <a:pPr eaLnBrk="1" fontAlgn="auto" hangingPunct="1">
              <a:spcAft>
                <a:spcPts val="0"/>
              </a:spcAft>
              <a:defRPr/>
            </a:pPr>
            <a:r>
              <a:rPr lang="en-US" dirty="0" smtClean="0"/>
              <a:t> 1. it has been built according to a specified process </a:t>
            </a:r>
          </a:p>
          <a:p>
            <a:pPr eaLnBrk="1" fontAlgn="auto" hangingPunct="1">
              <a:spcAft>
                <a:spcPts val="0"/>
              </a:spcAft>
              <a:defRPr/>
            </a:pPr>
            <a:r>
              <a:rPr lang="en-US" dirty="0" smtClean="0"/>
              <a:t>2. it matches the other instances of the same device type produced as outputs of this process</a:t>
            </a:r>
          </a:p>
          <a:p>
            <a:pPr eaLnBrk="1" fontAlgn="auto" hangingPunct="1">
              <a:spcAft>
                <a:spcPts val="0"/>
              </a:spcAft>
              <a:defRPr/>
            </a:pPr>
            <a:r>
              <a:rPr lang="en-US" dirty="0" smtClean="0"/>
              <a:t>3. the information produced as output by other instances </a:t>
            </a:r>
            <a:r>
              <a:rPr lang="en-US" dirty="0"/>
              <a:t>of this device type </a:t>
            </a:r>
            <a:r>
              <a:rPr lang="en-US" dirty="0" smtClean="0"/>
              <a:t>has been positively tested for accuracy </a:t>
            </a:r>
          </a:p>
        </p:txBody>
      </p:sp>
    </p:spTree>
    <p:extLst>
      <p:ext uri="{BB962C8B-B14F-4D97-AF65-F5344CB8AC3E}">
        <p14:creationId xmlns:p14="http://schemas.microsoft.com/office/powerpoint/2010/main" val="3273543430"/>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smtClean="0"/>
              <a:t>Objects</a:t>
            </a:r>
            <a:r>
              <a:rPr lang="en-US" dirty="0" smtClean="0"/>
              <a:t> have qualities which can be accepted as first class entities</a:t>
            </a:r>
            <a:endParaRPr lang="en-US" dirty="0"/>
          </a:p>
        </p:txBody>
      </p:sp>
      <p:sp>
        <p:nvSpPr>
          <p:cNvPr id="3" name="Content Placeholder 2"/>
          <p:cNvSpPr>
            <a:spLocks noGrp="1"/>
          </p:cNvSpPr>
          <p:nvPr>
            <p:ph idx="1"/>
          </p:nvPr>
        </p:nvSpPr>
        <p:spPr>
          <a:xfrm>
            <a:off x="1981200" y="1600200"/>
            <a:ext cx="8382000" cy="5029200"/>
          </a:xfrm>
        </p:spPr>
        <p:txBody>
          <a:bodyPr rtlCol="0">
            <a:normAutofit fontScale="92500" lnSpcReduction="10000"/>
          </a:bodyPr>
          <a:lstStyle/>
          <a:p>
            <a:pPr eaLnBrk="1" fontAlgn="auto" hangingPunct="1">
              <a:spcAft>
                <a:spcPts val="0"/>
              </a:spcAft>
              <a:defRPr/>
            </a:pPr>
            <a:r>
              <a:rPr lang="en-US" dirty="0" smtClean="0"/>
              <a:t>Because objects can gain and lose qualities – as </a:t>
            </a:r>
            <a:r>
              <a:rPr lang="en-US" i="1" dirty="0" smtClean="0"/>
              <a:t>you</a:t>
            </a:r>
            <a:r>
              <a:rPr lang="en-US" dirty="0" smtClean="0"/>
              <a:t> can gain and lose a suntan</a:t>
            </a:r>
          </a:p>
          <a:p>
            <a:pPr marL="0" indent="0" eaLnBrk="1" fontAlgn="auto" hangingPunct="1">
              <a:spcAft>
                <a:spcPts val="0"/>
              </a:spcAft>
              <a:buNone/>
              <a:defRPr/>
            </a:pPr>
            <a:r>
              <a:rPr lang="en-US" sz="4000" dirty="0"/>
              <a:t>Processes do not have qualities which can be accepted as first class entities</a:t>
            </a:r>
          </a:p>
          <a:p>
            <a:pPr eaLnBrk="1" fontAlgn="auto" hangingPunct="1">
              <a:spcAft>
                <a:spcPts val="0"/>
              </a:spcAft>
              <a:defRPr/>
            </a:pPr>
            <a:r>
              <a:rPr lang="en-US" dirty="0" smtClean="0"/>
              <a:t>Why not?</a:t>
            </a:r>
          </a:p>
          <a:p>
            <a:pPr marL="339725" indent="0" eaLnBrk="1" fontAlgn="auto" hangingPunct="1">
              <a:spcAft>
                <a:spcPts val="0"/>
              </a:spcAft>
              <a:buNone/>
              <a:defRPr/>
            </a:pPr>
            <a:r>
              <a:rPr lang="en-US" dirty="0" smtClean="0"/>
              <a:t>Because processes cannot change. </a:t>
            </a:r>
          </a:p>
          <a:p>
            <a:pPr marL="0" indent="0" eaLnBrk="1" fontAlgn="auto" hangingPunct="1">
              <a:spcAft>
                <a:spcPts val="0"/>
              </a:spcAft>
              <a:buNone/>
              <a:defRPr/>
            </a:pPr>
            <a:r>
              <a:rPr lang="en-US" dirty="0" smtClean="0"/>
              <a:t>a beating process </a:t>
            </a:r>
            <a:r>
              <a:rPr lang="en-US" i="1" dirty="0" smtClean="0"/>
              <a:t>p </a:t>
            </a:r>
            <a:r>
              <a:rPr lang="en-US" dirty="0" smtClean="0"/>
              <a:t>goes from 63bpm to 65bpm means: </a:t>
            </a:r>
            <a:r>
              <a:rPr lang="en-US" i="1" dirty="0" smtClean="0"/>
              <a:t>p </a:t>
            </a:r>
            <a:r>
              <a:rPr lang="en-US" dirty="0" smtClean="0"/>
              <a:t>(unchangingly) has two temporal parts, the first of which is a 63bpm segment, the second a 65bpm segment</a:t>
            </a:r>
            <a:endParaRPr lang="en-US" dirty="0"/>
          </a:p>
        </p:txBody>
      </p:sp>
    </p:spTree>
    <p:extLst>
      <p:ext uri="{BB962C8B-B14F-4D97-AF65-F5344CB8AC3E}">
        <p14:creationId xmlns:p14="http://schemas.microsoft.com/office/powerpoint/2010/main" val="31871388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itle 1"/>
          <p:cNvSpPr>
            <a:spLocks noGrp="1"/>
          </p:cNvSpPr>
          <p:nvPr>
            <p:ph type="title"/>
          </p:nvPr>
        </p:nvSpPr>
        <p:spPr/>
        <p:txBody>
          <a:bodyPr/>
          <a:lstStyle/>
          <a:p>
            <a:pPr eaLnBrk="1" hangingPunct="1"/>
            <a:r>
              <a:rPr lang="en-US" sz="4000" b="1" dirty="0"/>
              <a:t>Intuition:</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3500" dirty="0"/>
              <a:t>if you have 3 apples in a box, then you do not have 4 first-class entities: the 3 apples, plus the number 3.</a:t>
            </a:r>
          </a:p>
          <a:p>
            <a:pPr marL="0" indent="0" eaLnBrk="1" fontAlgn="auto" hangingPunct="1">
              <a:spcAft>
                <a:spcPts val="0"/>
              </a:spcAft>
              <a:buNone/>
              <a:defRPr/>
            </a:pPr>
            <a:endParaRPr lang="en-US" sz="3500" dirty="0"/>
          </a:p>
          <a:p>
            <a:pPr marL="0" indent="0" algn="ctr" eaLnBrk="1" fontAlgn="auto" hangingPunct="1">
              <a:spcAft>
                <a:spcPts val="0"/>
              </a:spcAft>
              <a:buNone/>
              <a:defRPr/>
            </a:pPr>
            <a:r>
              <a:rPr lang="en-US" sz="3500" b="1" dirty="0"/>
              <a:t>Analogously: </a:t>
            </a:r>
          </a:p>
          <a:p>
            <a:pPr marL="0" indent="0" eaLnBrk="1" fontAlgn="auto" hangingPunct="1">
              <a:spcAft>
                <a:spcPts val="0"/>
              </a:spcAft>
              <a:buNone/>
              <a:defRPr/>
            </a:pPr>
            <a:r>
              <a:rPr lang="en-US" sz="3500" dirty="0"/>
              <a:t>if you have a process that is a 63bpm-process, then you do not have 2 first-class entities: the process, plus the 63bpm.</a:t>
            </a:r>
            <a:endParaRPr lang="en-US" dirty="0"/>
          </a:p>
          <a:p>
            <a:pPr eaLnBrk="1" fontAlgn="auto" hangingPunct="1">
              <a:spcAft>
                <a:spcPts val="0"/>
              </a:spcAft>
              <a:defRPr/>
            </a:pPr>
            <a:endParaRPr lang="en-US" dirty="0"/>
          </a:p>
        </p:txBody>
      </p:sp>
    </p:spTree>
    <p:extLst>
      <p:ext uri="{BB962C8B-B14F-4D97-AF65-F5344CB8AC3E}">
        <p14:creationId xmlns:p14="http://schemas.microsoft.com/office/powerpoint/2010/main" val="305299422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BFO:</a:t>
            </a:r>
            <a:r>
              <a:rPr lang="en-US" i="1" dirty="0" smtClean="0"/>
              <a:t>object</a:t>
            </a:r>
            <a:endParaRPr lang="en-US" i="1" dirty="0"/>
          </a:p>
        </p:txBody>
      </p:sp>
      <p:sp>
        <p:nvSpPr>
          <p:cNvPr id="3" name="Text Placeholder 2"/>
          <p:cNvSpPr>
            <a:spLocks noGrp="1"/>
          </p:cNvSpPr>
          <p:nvPr>
            <p:ph type="body" sz="half" idx="1"/>
          </p:nvPr>
        </p:nvSpPr>
        <p:spPr>
          <a:xfrm>
            <a:off x="1981200" y="1295401"/>
            <a:ext cx="8229600" cy="4602163"/>
          </a:xfrm>
        </p:spPr>
        <p:txBody>
          <a:bodyPr/>
          <a:lstStyle/>
          <a:p>
            <a:r>
              <a:rPr lang="en-US" dirty="0" smtClean="0"/>
              <a:t>Objects = natural units in the realm of material entities</a:t>
            </a:r>
          </a:p>
          <a:p>
            <a:r>
              <a:rPr lang="en-US" dirty="0" smtClean="0"/>
              <a:t>Natural units = causal relatively isolated units, of three major kinds </a:t>
            </a:r>
          </a:p>
          <a:p>
            <a:pPr marL="514350" indent="-514350">
              <a:buFont typeface="+mj-lt"/>
              <a:buAutoNum type="arabicPeriod"/>
            </a:pPr>
            <a:r>
              <a:rPr lang="en-US" sz="2800" dirty="0"/>
              <a:t>organisms, cells and potentially also biological entities of certain other sorts, including organs</a:t>
            </a:r>
          </a:p>
          <a:p>
            <a:pPr marL="514350" indent="-514350">
              <a:buFont typeface="+mj-lt"/>
              <a:buAutoNum type="arabicPeriod"/>
            </a:pPr>
            <a:r>
              <a:rPr lang="en-US" sz="2800" dirty="0"/>
              <a:t>portions of solid matter such as rocks and lumps of iron</a:t>
            </a:r>
          </a:p>
          <a:p>
            <a:pPr marL="514350" indent="-514350">
              <a:buFont typeface="+mj-lt"/>
              <a:buAutoNum type="arabicPeriod"/>
            </a:pPr>
            <a:r>
              <a:rPr lang="en-US" sz="2800" dirty="0"/>
              <a:t>engineered artifacts such as watches and cars.</a:t>
            </a:r>
            <a:br>
              <a:rPr lang="en-US" sz="2800" dirty="0"/>
            </a:br>
            <a:endParaRPr lang="en-US" sz="1400" dirty="0"/>
          </a:p>
          <a:p>
            <a:r>
              <a:rPr lang="en-US" sz="2000" dirty="0"/>
              <a:t>See Smith, “On Classifying Material Entities in Basic Formal Ontology”, http://ontology.buffalo.edu/smith/articles/material_entities.pdf</a:t>
            </a:r>
          </a:p>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DAEDAD-4C66-4985-9B93-A99E9DFFA29B}"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364084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itle 1"/>
          <p:cNvSpPr>
            <a:spLocks noGrp="1"/>
          </p:cNvSpPr>
          <p:nvPr>
            <p:ph type="title"/>
          </p:nvPr>
        </p:nvSpPr>
        <p:spPr>
          <a:xfrm>
            <a:off x="1524000" y="304800"/>
            <a:ext cx="9144000" cy="1143000"/>
          </a:xfrm>
        </p:spPr>
        <p:txBody>
          <a:bodyPr/>
          <a:lstStyle/>
          <a:p>
            <a:pPr eaLnBrk="1" hangingPunct="1"/>
            <a:r>
              <a:rPr lang="en-US" sz="3600" dirty="0"/>
              <a:t>to predicate ‘has rate 63 bpm’ of a certain regular 3 minute long heart beating process</a:t>
            </a:r>
          </a:p>
        </p:txBody>
      </p:sp>
      <p:sp>
        <p:nvSpPr>
          <p:cNvPr id="3" name="Content Placeholder 2"/>
          <p:cNvSpPr>
            <a:spLocks noGrp="1"/>
          </p:cNvSpPr>
          <p:nvPr>
            <p:ph idx="1"/>
          </p:nvPr>
        </p:nvSpPr>
        <p:spPr>
          <a:xfrm>
            <a:off x="1981200" y="1676400"/>
            <a:ext cx="8458200" cy="4419600"/>
          </a:xfrm>
        </p:spPr>
        <p:txBody>
          <a:bodyPr rtlCol="0">
            <a:normAutofit fontScale="92500" lnSpcReduction="10000"/>
          </a:bodyPr>
          <a:lstStyle/>
          <a:p>
            <a:pPr eaLnBrk="1" fontAlgn="auto" hangingPunct="1">
              <a:spcAft>
                <a:spcPts val="0"/>
              </a:spcAft>
              <a:defRPr/>
            </a:pPr>
            <a:r>
              <a:rPr lang="en-US" dirty="0" smtClean="0"/>
              <a:t>is </a:t>
            </a:r>
            <a:r>
              <a:rPr lang="en-US" i="1" dirty="0" smtClean="0"/>
              <a:t>not </a:t>
            </a:r>
            <a:r>
              <a:rPr lang="en-US" dirty="0" smtClean="0"/>
              <a:t>to </a:t>
            </a:r>
            <a:r>
              <a:rPr lang="en-US" dirty="0"/>
              <a:t>assert </a:t>
            </a:r>
            <a:r>
              <a:rPr lang="en-US" dirty="0" smtClean="0"/>
              <a:t>that the </a:t>
            </a:r>
            <a:r>
              <a:rPr lang="en-US" dirty="0"/>
              <a:t>process has a special quality (which the same process, in another scenario, could conceivably have lacked) </a:t>
            </a:r>
            <a:endParaRPr lang="en-US" dirty="0" smtClean="0"/>
          </a:p>
          <a:p>
            <a:pPr eaLnBrk="1" fontAlgn="auto" hangingPunct="1">
              <a:spcAft>
                <a:spcPts val="0"/>
              </a:spcAft>
              <a:defRPr/>
            </a:pPr>
            <a:r>
              <a:rPr lang="en-US" dirty="0" smtClean="0"/>
              <a:t>it is to assert that the process </a:t>
            </a:r>
            <a:r>
              <a:rPr lang="en-US" i="1" dirty="0" smtClean="0"/>
              <a:t>is </a:t>
            </a:r>
            <a:r>
              <a:rPr lang="en-US" i="1" dirty="0"/>
              <a:t>of a certain determinate type</a:t>
            </a:r>
            <a:r>
              <a:rPr lang="en-US" dirty="0"/>
              <a:t>. </a:t>
            </a:r>
            <a:endParaRPr lang="en-US" dirty="0" smtClean="0"/>
          </a:p>
          <a:p>
            <a:pPr marL="0" indent="0" eaLnBrk="1" fontAlgn="auto" hangingPunct="1">
              <a:spcAft>
                <a:spcPts val="0"/>
              </a:spcAft>
              <a:buNone/>
              <a:defRPr/>
            </a:pPr>
            <a:r>
              <a:rPr lang="en-US" dirty="0" smtClean="0"/>
              <a:t>process </a:t>
            </a:r>
            <a:r>
              <a:rPr lang="en-US" i="1" dirty="0"/>
              <a:t>p </a:t>
            </a:r>
            <a:r>
              <a:rPr lang="en-US" dirty="0"/>
              <a:t>has </a:t>
            </a:r>
            <a:r>
              <a:rPr lang="en-US" dirty="0" smtClean="0"/>
              <a:t>rate </a:t>
            </a:r>
            <a:r>
              <a:rPr lang="en-US" i="1" dirty="0" smtClean="0"/>
              <a:t>r </a:t>
            </a:r>
            <a:r>
              <a:rPr lang="en-US" dirty="0"/>
              <a:t>is </a:t>
            </a:r>
            <a:r>
              <a:rPr lang="en-US" dirty="0" smtClean="0"/>
              <a:t>analogous </a:t>
            </a:r>
            <a:r>
              <a:rPr lang="en-US" dirty="0"/>
              <a:t>not to: </a:t>
            </a:r>
            <a:endParaRPr lang="en-US" dirty="0" smtClean="0"/>
          </a:p>
          <a:p>
            <a:pPr marL="0" indent="0" eaLnBrk="1" fontAlgn="auto" hangingPunct="1">
              <a:spcAft>
                <a:spcPts val="0"/>
              </a:spcAft>
              <a:buNone/>
              <a:defRPr/>
            </a:pPr>
            <a:r>
              <a:rPr lang="en-US" dirty="0"/>
              <a:t>	</a:t>
            </a:r>
            <a:r>
              <a:rPr lang="en-US" dirty="0" smtClean="0"/>
              <a:t>rabbit </a:t>
            </a:r>
            <a:r>
              <a:rPr lang="en-US" i="1" dirty="0"/>
              <a:t>r </a:t>
            </a:r>
            <a:r>
              <a:rPr lang="en-US" dirty="0"/>
              <a:t>has weight </a:t>
            </a:r>
            <a:r>
              <a:rPr lang="en-US" i="1" dirty="0" smtClean="0"/>
              <a:t>w</a:t>
            </a:r>
          </a:p>
          <a:p>
            <a:pPr marL="0" indent="0" eaLnBrk="1" fontAlgn="auto" hangingPunct="1">
              <a:spcAft>
                <a:spcPts val="0"/>
              </a:spcAft>
              <a:buNone/>
              <a:defRPr/>
            </a:pPr>
            <a:r>
              <a:rPr lang="en-US" dirty="0" smtClean="0"/>
              <a:t>but </a:t>
            </a:r>
            <a:r>
              <a:rPr lang="en-US" dirty="0"/>
              <a:t>rather </a:t>
            </a:r>
            <a:r>
              <a:rPr lang="en-US" dirty="0" smtClean="0"/>
              <a:t>to: </a:t>
            </a:r>
          </a:p>
          <a:p>
            <a:pPr marL="0" indent="0" eaLnBrk="1" fontAlgn="auto" hangingPunct="1">
              <a:spcAft>
                <a:spcPts val="0"/>
              </a:spcAft>
              <a:buNone/>
              <a:defRPr/>
            </a:pPr>
            <a:r>
              <a:rPr lang="en-US" dirty="0"/>
              <a:t>	</a:t>
            </a:r>
            <a:r>
              <a:rPr lang="en-US" dirty="0" smtClean="0"/>
              <a:t>rabbit </a:t>
            </a:r>
            <a:r>
              <a:rPr lang="en-US" i="1" dirty="0"/>
              <a:t>r </a:t>
            </a:r>
            <a:r>
              <a:rPr lang="en-US" b="1" dirty="0"/>
              <a:t>instance_of </a:t>
            </a:r>
            <a:r>
              <a:rPr lang="en-US" dirty="0" smtClean="0"/>
              <a:t>universal</a:t>
            </a:r>
            <a:r>
              <a:rPr lang="en-US" dirty="0"/>
              <a:t>: </a:t>
            </a:r>
            <a:r>
              <a:rPr lang="en-US" i="1" dirty="0" smtClean="0"/>
              <a:t>rabbit</a:t>
            </a:r>
            <a:endParaRPr lang="en-US" dirty="0"/>
          </a:p>
          <a:p>
            <a:pPr eaLnBrk="1" fontAlgn="auto" hangingPunct="1">
              <a:spcAft>
                <a:spcPts val="0"/>
              </a:spcAft>
              <a:defRPr/>
            </a:pPr>
            <a:endParaRPr lang="en-US" dirty="0"/>
          </a:p>
        </p:txBody>
      </p:sp>
    </p:spTree>
    <p:extLst>
      <p:ext uri="{BB962C8B-B14F-4D97-AF65-F5344CB8AC3E}">
        <p14:creationId xmlns:p14="http://schemas.microsoft.com/office/powerpoint/2010/main" val="46850503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Typically, processes are very complicated</a:t>
            </a:r>
            <a:endParaRPr lang="en-US" dirty="0"/>
          </a:p>
        </p:txBody>
      </p:sp>
      <p:sp>
        <p:nvSpPr>
          <p:cNvPr id="3" name="Content Placeholder 2"/>
          <p:cNvSpPr>
            <a:spLocks noGrp="1"/>
          </p:cNvSpPr>
          <p:nvPr>
            <p:ph idx="1"/>
          </p:nvPr>
        </p:nvSpPr>
        <p:spPr>
          <a:xfrm>
            <a:off x="1981200" y="1905001"/>
            <a:ext cx="8229600" cy="4525963"/>
          </a:xfrm>
        </p:spPr>
        <p:txBody>
          <a:bodyPr rtlCol="0">
            <a:normAutofit lnSpcReduction="10000"/>
          </a:bodyPr>
          <a:lstStyle/>
          <a:p>
            <a:pPr marL="0" indent="0" eaLnBrk="1" fontAlgn="auto" hangingPunct="1">
              <a:spcAft>
                <a:spcPts val="0"/>
              </a:spcAft>
              <a:buNone/>
              <a:defRPr/>
            </a:pPr>
            <a:r>
              <a:rPr lang="en-US" dirty="0" smtClean="0"/>
              <a:t>a single running process </a:t>
            </a:r>
            <a:r>
              <a:rPr lang="en-US" i="1" dirty="0"/>
              <a:t>p </a:t>
            </a:r>
            <a:r>
              <a:rPr lang="en-US" dirty="0" smtClean="0"/>
              <a:t>might be an </a:t>
            </a:r>
            <a:r>
              <a:rPr lang="en-US" dirty="0"/>
              <a:t>instance </a:t>
            </a:r>
            <a:r>
              <a:rPr lang="en-US" dirty="0" smtClean="0"/>
              <a:t>of multiple universals such as</a:t>
            </a:r>
          </a:p>
          <a:p>
            <a:pPr lvl="1" eaLnBrk="1" fontAlgn="auto" hangingPunct="1">
              <a:spcAft>
                <a:spcPts val="0"/>
              </a:spcAft>
              <a:defRPr/>
            </a:pPr>
            <a:r>
              <a:rPr lang="en-US" i="1" dirty="0" smtClean="0"/>
              <a:t>3.12 </a:t>
            </a:r>
            <a:r>
              <a:rPr lang="en-US" i="1" dirty="0"/>
              <a:t>m/s motion process</a:t>
            </a:r>
            <a:r>
              <a:rPr lang="en-US" dirty="0"/>
              <a:t>, </a:t>
            </a:r>
            <a:endParaRPr lang="en-US" dirty="0" smtClean="0"/>
          </a:p>
          <a:p>
            <a:pPr lvl="1" eaLnBrk="1" fontAlgn="auto" hangingPunct="1">
              <a:spcAft>
                <a:spcPts val="0"/>
              </a:spcAft>
              <a:defRPr/>
            </a:pPr>
            <a:r>
              <a:rPr lang="en-US" i="1" dirty="0" smtClean="0"/>
              <a:t>9.2 </a:t>
            </a:r>
            <a:r>
              <a:rPr lang="en-US" i="1" dirty="0"/>
              <a:t>calories per minute </a:t>
            </a:r>
            <a:r>
              <a:rPr lang="en-US" i="1" dirty="0" smtClean="0"/>
              <a:t>energy burning process</a:t>
            </a:r>
            <a:r>
              <a:rPr lang="en-US" dirty="0" smtClean="0"/>
              <a:t>,</a:t>
            </a:r>
          </a:p>
          <a:p>
            <a:pPr lvl="1" eaLnBrk="1" fontAlgn="auto" hangingPunct="1">
              <a:spcAft>
                <a:spcPts val="0"/>
              </a:spcAft>
              <a:defRPr/>
            </a:pPr>
            <a:r>
              <a:rPr lang="en-US" i="1" dirty="0" smtClean="0"/>
              <a:t>30.12 </a:t>
            </a:r>
            <a:r>
              <a:rPr lang="en-US" i="1" dirty="0"/>
              <a:t>liters </a:t>
            </a:r>
            <a:r>
              <a:rPr lang="en-US" i="1" dirty="0" smtClean="0"/>
              <a:t>per </a:t>
            </a:r>
            <a:r>
              <a:rPr lang="en-US" i="1" dirty="0"/>
              <a:t>kilometer </a:t>
            </a:r>
            <a:r>
              <a:rPr lang="en-US" i="1" dirty="0" smtClean="0"/>
              <a:t>oxygen utilizing process</a:t>
            </a:r>
            <a:r>
              <a:rPr lang="en-US" i="1" dirty="0"/>
              <a:t>, </a:t>
            </a:r>
            <a:endParaRPr lang="en-US" i="1" dirty="0" smtClean="0"/>
          </a:p>
          <a:p>
            <a:pPr lvl="1" eaLnBrk="1" fontAlgn="auto" hangingPunct="1">
              <a:spcAft>
                <a:spcPts val="0"/>
              </a:spcAft>
              <a:defRPr/>
            </a:pPr>
            <a:r>
              <a:rPr lang="en-US" i="1" dirty="0" smtClean="0"/>
              <a:t>cardiovascular </a:t>
            </a:r>
            <a:r>
              <a:rPr lang="en-US" i="1" dirty="0"/>
              <a:t>exercise </a:t>
            </a:r>
            <a:r>
              <a:rPr lang="en-US" i="1" dirty="0" smtClean="0"/>
              <a:t>process of type #16</a:t>
            </a:r>
          </a:p>
          <a:p>
            <a:pPr marL="457200" lvl="1" indent="0" eaLnBrk="1" fontAlgn="auto" hangingPunct="1">
              <a:spcAft>
                <a:spcPts val="0"/>
              </a:spcAft>
              <a:buNone/>
              <a:defRPr/>
            </a:pPr>
            <a:r>
              <a:rPr lang="en-US" dirty="0" smtClean="0"/>
              <a:t>and so on.</a:t>
            </a:r>
            <a:endParaRPr lang="en-US" dirty="0"/>
          </a:p>
          <a:p>
            <a:pPr marL="0" lvl="1" indent="0" eaLnBrk="1" fontAlgn="auto" hangingPunct="1">
              <a:spcAft>
                <a:spcPts val="0"/>
              </a:spcAft>
              <a:buNone/>
              <a:defRPr/>
            </a:pPr>
            <a:r>
              <a:rPr lang="en-US" dirty="0" smtClean="0"/>
              <a:t>How develop mathematical models of such complex entities? </a:t>
            </a:r>
            <a:r>
              <a:rPr lang="en-US" b="1" dirty="0" smtClean="0"/>
              <a:t>BFO can help with this.</a:t>
            </a:r>
          </a:p>
        </p:txBody>
      </p:sp>
    </p:spTree>
    <p:extLst>
      <p:ext uri="{BB962C8B-B14F-4D97-AF65-F5344CB8AC3E}">
        <p14:creationId xmlns:p14="http://schemas.microsoft.com/office/powerpoint/2010/main" val="64392452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85800"/>
          </a:xfrm>
        </p:spPr>
        <p:txBody>
          <a:bodyPr rtlCol="0">
            <a:normAutofit fontScale="90000"/>
          </a:bodyPr>
          <a:lstStyle/>
          <a:p>
            <a:pPr eaLnBrk="1" fontAlgn="auto" hangingPunct="1">
              <a:spcAft>
                <a:spcPts val="0"/>
              </a:spcAft>
              <a:defRPr/>
            </a:pPr>
            <a:r>
              <a:rPr lang="en-US" dirty="0" smtClean="0"/>
              <a:t>Solution</a:t>
            </a:r>
            <a:endParaRPr lang="en-US" dirty="0"/>
          </a:p>
        </p:txBody>
      </p:sp>
      <p:sp>
        <p:nvSpPr>
          <p:cNvPr id="484355" name="Content Placeholder 2"/>
          <p:cNvSpPr>
            <a:spLocks noGrp="1"/>
          </p:cNvSpPr>
          <p:nvPr>
            <p:ph idx="1"/>
          </p:nvPr>
        </p:nvSpPr>
        <p:spPr/>
        <p:txBody>
          <a:bodyPr/>
          <a:lstStyle/>
          <a:p>
            <a:pPr eaLnBrk="1" hangingPunct="1"/>
            <a:r>
              <a:rPr lang="en-US" dirty="0" smtClean="0"/>
              <a:t>focus not on ‘thick’ processes, such as runnings or hearts’ beating</a:t>
            </a:r>
          </a:p>
          <a:p>
            <a:pPr eaLnBrk="1" hangingPunct="1"/>
            <a:r>
              <a:rPr lang="en-US" dirty="0" smtClean="0"/>
              <a:t>but on ‘thin’ structural parts of processes</a:t>
            </a:r>
          </a:p>
          <a:p>
            <a:pPr eaLnBrk="1" hangingPunct="1"/>
            <a:endParaRPr lang="en-US" dirty="0" smtClean="0"/>
          </a:p>
          <a:p>
            <a:pPr eaLnBrk="1" hangingPunct="1"/>
            <a:endParaRPr lang="en-US" sz="4000" dirty="0"/>
          </a:p>
          <a:p>
            <a:pPr lvl="1" eaLnBrk="1" hangingPunct="1"/>
            <a:r>
              <a:rPr lang="en-US" sz="3600" dirty="0"/>
              <a:t>called ‘process profiles’</a:t>
            </a:r>
          </a:p>
          <a:p>
            <a:pPr lvl="2" eaLnBrk="1" hangingPunct="1"/>
            <a:r>
              <a:rPr lang="en-US" sz="3200" dirty="0"/>
              <a:t>(event patterns, …)</a:t>
            </a:r>
          </a:p>
        </p:txBody>
      </p:sp>
      <p:pic>
        <p:nvPicPr>
          <p:cNvPr id="484356" name="Picture 2" descr="http://www.fitnessmantra.info/fitness/wp-content/uploads/2007/09/ECG%20-%20Electro%20Cardio%20Graph.png"/>
          <p:cNvPicPr>
            <a:picLocks noChangeAspect="1" noChangeArrowheads="1"/>
          </p:cNvPicPr>
          <p:nvPr/>
        </p:nvPicPr>
        <p:blipFill>
          <a:blip r:embed="rId2">
            <a:extLst>
              <a:ext uri="{28A0092B-C50C-407E-A947-70E740481C1C}">
                <a14:useLocalDpi xmlns:a14="http://schemas.microsoft.com/office/drawing/2010/main" val="0"/>
              </a:ext>
            </a:extLst>
          </a:blip>
          <a:srcRect t="44958" b="12701"/>
          <a:stretch>
            <a:fillRect/>
          </a:stretch>
        </p:blipFill>
        <p:spPr bwMode="auto">
          <a:xfrm>
            <a:off x="1524000" y="3657600"/>
            <a:ext cx="9144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32114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itle 1"/>
          <p:cNvSpPr>
            <a:spLocks noGrp="1"/>
          </p:cNvSpPr>
          <p:nvPr>
            <p:ph type="title"/>
          </p:nvPr>
        </p:nvSpPr>
        <p:spPr/>
        <p:txBody>
          <a:bodyPr/>
          <a:lstStyle/>
          <a:p>
            <a:pPr eaLnBrk="1" hangingPunct="1"/>
            <a:r>
              <a:rPr lang="en-US" b="1" dirty="0" smtClean="0"/>
              <a:t>The problem of process qualities</a:t>
            </a:r>
            <a:endParaRPr lang="en-US" dirty="0" smtClean="0"/>
          </a:p>
        </p:txBody>
      </p:sp>
      <p:sp>
        <p:nvSpPr>
          <p:cNvPr id="3" name="Content Placeholder 2"/>
          <p:cNvSpPr>
            <a:spLocks noGrp="1"/>
          </p:cNvSpPr>
          <p:nvPr>
            <p:ph idx="1"/>
          </p:nvPr>
        </p:nvSpPr>
        <p:spPr>
          <a:xfrm>
            <a:off x="1981200" y="1600200"/>
            <a:ext cx="8382000" cy="4953000"/>
          </a:xfrm>
        </p:spPr>
        <p:txBody>
          <a:bodyPr rtlCol="0">
            <a:normAutofit fontScale="85000" lnSpcReduction="10000"/>
          </a:bodyPr>
          <a:lstStyle/>
          <a:p>
            <a:pPr marL="0" indent="0" eaLnBrk="1" fontAlgn="auto" hangingPunct="1">
              <a:spcAft>
                <a:spcPts val="0"/>
              </a:spcAft>
              <a:buNone/>
              <a:defRPr/>
            </a:pPr>
            <a:r>
              <a:rPr lang="en-US" sz="3600" dirty="0"/>
              <a:t>heart beating at constant rate, elements of an ontological analysis: </a:t>
            </a:r>
          </a:p>
          <a:p>
            <a:pPr marL="514350" indent="-514350" eaLnBrk="1" fontAlgn="auto" hangingPunct="1">
              <a:spcAft>
                <a:spcPts val="0"/>
              </a:spcAft>
              <a:buFont typeface="+mj-lt"/>
              <a:buAutoNum type="arabicPeriod"/>
              <a:defRPr/>
            </a:pPr>
            <a:r>
              <a:rPr lang="en-US" sz="3600" dirty="0"/>
              <a:t>the heart (</a:t>
            </a:r>
            <a:r>
              <a:rPr lang="en-US" sz="3600" i="1" dirty="0"/>
              <a:t>object</a:t>
            </a:r>
            <a:r>
              <a:rPr lang="en-US" sz="3600" dirty="0"/>
              <a:t>)</a:t>
            </a:r>
          </a:p>
          <a:p>
            <a:pPr marL="514350" indent="-514350" eaLnBrk="1" fontAlgn="auto" hangingPunct="1">
              <a:spcAft>
                <a:spcPts val="0"/>
              </a:spcAft>
              <a:buFont typeface="+mj-lt"/>
              <a:buAutoNum type="arabicPeriod"/>
              <a:defRPr/>
            </a:pPr>
            <a:r>
              <a:rPr lang="en-US" sz="3600" dirty="0"/>
              <a:t>the </a:t>
            </a:r>
            <a:r>
              <a:rPr lang="en-US" sz="3600" i="1" dirty="0"/>
              <a:t>process</a:t>
            </a:r>
            <a:r>
              <a:rPr lang="en-US" sz="3600" dirty="0"/>
              <a:t> of beating</a:t>
            </a:r>
          </a:p>
          <a:p>
            <a:pPr marL="514350" indent="-514350" eaLnBrk="1" fontAlgn="auto" hangingPunct="1">
              <a:spcAft>
                <a:spcPts val="0"/>
              </a:spcAft>
              <a:buFont typeface="+mj-lt"/>
              <a:buAutoNum type="arabicPeriod"/>
              <a:defRPr/>
            </a:pPr>
            <a:r>
              <a:rPr lang="en-US" sz="3600" dirty="0"/>
              <a:t>the </a:t>
            </a:r>
            <a:r>
              <a:rPr lang="en-US" sz="3600" i="1" dirty="0"/>
              <a:t>temporal region </a:t>
            </a:r>
            <a:r>
              <a:rPr lang="en-US" sz="3600" b="1" dirty="0"/>
              <a:t>occupied</a:t>
            </a:r>
            <a:r>
              <a:rPr lang="en-US" sz="3600" dirty="0"/>
              <a:t> by this </a:t>
            </a:r>
            <a:r>
              <a:rPr lang="en-US" sz="3600" i="1" dirty="0"/>
              <a:t>process</a:t>
            </a:r>
            <a:endParaRPr lang="en-US" sz="3600" dirty="0"/>
          </a:p>
          <a:p>
            <a:pPr marL="514350" indent="-514350" eaLnBrk="1" fontAlgn="auto" hangingPunct="1">
              <a:spcAft>
                <a:spcPts val="0"/>
              </a:spcAft>
              <a:buFont typeface="+mj-lt"/>
              <a:buAutoNum type="arabicPeriod"/>
              <a:defRPr/>
            </a:pPr>
            <a:r>
              <a:rPr lang="en-US" sz="3600" dirty="0"/>
              <a:t>the </a:t>
            </a:r>
            <a:r>
              <a:rPr lang="en-US" sz="3600" i="1" dirty="0"/>
              <a:t>spatiotemporal region </a:t>
            </a:r>
            <a:r>
              <a:rPr lang="en-US" sz="3600" dirty="0"/>
              <a:t>that is occupied by this process (trajectory of the beating process)</a:t>
            </a:r>
          </a:p>
          <a:p>
            <a:pPr marL="514350" indent="-514350" eaLnBrk="1" fontAlgn="auto" hangingPunct="1">
              <a:spcAft>
                <a:spcPts val="0"/>
              </a:spcAft>
              <a:buFont typeface="+mj-lt"/>
              <a:buAutoNum type="arabicPeriod"/>
              <a:defRPr/>
            </a:pPr>
            <a:r>
              <a:rPr lang="en-US" sz="3600" dirty="0">
                <a:solidFill>
                  <a:srgbClr val="FF0000"/>
                </a:solidFill>
              </a:rPr>
              <a:t>the </a:t>
            </a:r>
            <a:r>
              <a:rPr lang="en-US" sz="3600" i="1" dirty="0">
                <a:solidFill>
                  <a:srgbClr val="FF0000"/>
                </a:solidFill>
              </a:rPr>
              <a:t>heart beating</a:t>
            </a:r>
            <a:r>
              <a:rPr lang="en-US" sz="3600" dirty="0">
                <a:solidFill>
                  <a:srgbClr val="FF0000"/>
                </a:solidFill>
              </a:rPr>
              <a:t>, referred to by means of </a:t>
            </a:r>
          </a:p>
          <a:p>
            <a:pPr marL="514350" indent="-514350" eaLnBrk="1" fontAlgn="auto" hangingPunct="1">
              <a:spcAft>
                <a:spcPts val="0"/>
              </a:spcAft>
              <a:buFont typeface="+mj-lt"/>
              <a:buAutoNum type="arabicPeriod"/>
              <a:defRPr/>
            </a:pPr>
            <a:r>
              <a:rPr lang="en-US" sz="3600" dirty="0"/>
              <a:t>a time series graph (information artifact, thus a BFO:</a:t>
            </a:r>
            <a:r>
              <a:rPr lang="en-US" sz="3600" i="1" dirty="0"/>
              <a:t>generically dependent continuant</a:t>
            </a:r>
            <a:r>
              <a:rPr lang="en-US" sz="3600" dirty="0"/>
              <a:t>) such as:</a:t>
            </a:r>
            <a:endParaRPr lang="en-US" dirty="0"/>
          </a:p>
        </p:txBody>
      </p:sp>
    </p:spTree>
    <p:extLst>
      <p:ext uri="{BB962C8B-B14F-4D97-AF65-F5344CB8AC3E}">
        <p14:creationId xmlns:p14="http://schemas.microsoft.com/office/powerpoint/2010/main" val="3804647381"/>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Process profile </a:t>
            </a:r>
            <a:r>
              <a:rPr lang="en-US" dirty="0" smtClean="0">
                <a:sym typeface="Symbol"/>
              </a:rPr>
              <a:t> </a:t>
            </a:r>
            <a:r>
              <a:rPr lang="en-US" dirty="0" smtClean="0"/>
              <a:t>that which the output of a correct device would represent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marL="0" indent="0" eaLnBrk="1" fontAlgn="auto" hangingPunct="1">
              <a:spcAft>
                <a:spcPts val="0"/>
              </a:spcAft>
              <a:buNone/>
              <a:defRPr/>
            </a:pPr>
            <a:r>
              <a:rPr lang="en-US" dirty="0" smtClean="0"/>
              <a:t>= that which a correct time-series graph would represent</a:t>
            </a:r>
            <a:endParaRPr lang="en-US" dirty="0"/>
          </a:p>
        </p:txBody>
      </p:sp>
      <p:pic>
        <p:nvPicPr>
          <p:cNvPr id="486404" name="Picture 2" descr="http://www.fitnessmantra.info/fitness/wp-content/uploads/2007/09/ECG%20-%20Electro%20Cardio%20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31976"/>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28999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itle 1"/>
          <p:cNvSpPr>
            <a:spLocks noGrp="1"/>
          </p:cNvSpPr>
          <p:nvPr>
            <p:ph type="title"/>
          </p:nvPr>
        </p:nvSpPr>
        <p:spPr/>
        <p:txBody>
          <a:bodyPr/>
          <a:lstStyle/>
          <a:p>
            <a:pPr eaLnBrk="1" hangingPunct="1"/>
            <a:r>
              <a:rPr lang="en-US" dirty="0" smtClean="0"/>
              <a:t>A simpler case</a:t>
            </a:r>
          </a:p>
        </p:txBody>
      </p:sp>
      <p:pic>
        <p:nvPicPr>
          <p:cNvPr id="487427" name="Picture 2" descr="http://www.plannedparenthood.org/images/PPFA/080000-Temperature_Ch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7728"/>
          <a:stretch>
            <a:fillRect/>
          </a:stretch>
        </p:blipFill>
        <p:spPr>
          <a:xfrm>
            <a:off x="1550989" y="1600201"/>
            <a:ext cx="8829675" cy="3814763"/>
          </a:xfrm>
          <a:noFill/>
          <a:ln>
            <a:solidFill>
              <a:schemeClr val="tx1"/>
            </a:solidFill>
            <a:miter lim="800000"/>
            <a:headEnd/>
            <a:tailEnd/>
          </a:ln>
        </p:spPr>
      </p:pic>
      <p:sp>
        <p:nvSpPr>
          <p:cNvPr id="5" name="Title 1"/>
          <p:cNvSpPr txBox="1">
            <a:spLocks/>
          </p:cNvSpPr>
          <p:nvPr/>
        </p:nvSpPr>
        <p:spPr>
          <a:xfrm>
            <a:off x="1981200" y="5562600"/>
            <a:ext cx="8229600" cy="1143000"/>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dirty="0">
                <a:solidFill>
                  <a:prstClr val="black"/>
                </a:solidFill>
                <a:latin typeface="Calibri"/>
              </a:rPr>
              <a:t>Call the process represented by this graph a (temperature) quality process profile</a:t>
            </a:r>
          </a:p>
        </p:txBody>
      </p:sp>
    </p:spTree>
    <p:extLst>
      <p:ext uri="{BB962C8B-B14F-4D97-AF65-F5344CB8AC3E}">
        <p14:creationId xmlns:p14="http://schemas.microsoft.com/office/powerpoint/2010/main" val="441252072"/>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itle 1"/>
          <p:cNvSpPr>
            <a:spLocks noGrp="1"/>
          </p:cNvSpPr>
          <p:nvPr>
            <p:ph type="title"/>
          </p:nvPr>
        </p:nvSpPr>
        <p:spPr/>
        <p:txBody>
          <a:bodyPr/>
          <a:lstStyle/>
          <a:p>
            <a:pPr eaLnBrk="1" hangingPunct="1"/>
            <a:r>
              <a:rPr lang="en-US" sz="3600" dirty="0"/>
              <a:t>The graph picks out just one dimension of qualitative change within a much larger conglomerate of processes</a:t>
            </a:r>
          </a:p>
        </p:txBody>
      </p:sp>
      <p:pic>
        <p:nvPicPr>
          <p:cNvPr id="488451" name="Picture 2" descr="http://www.plannedparenthood.org/images/PPFA/080000-Temperature_Ch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7728"/>
          <a:stretch>
            <a:fillRect/>
          </a:stretch>
        </p:blipFill>
        <p:spPr>
          <a:xfrm>
            <a:off x="1550989" y="1747838"/>
            <a:ext cx="8829675" cy="3814762"/>
          </a:xfrm>
          <a:noFill/>
          <a:ln>
            <a:solidFill>
              <a:schemeClr val="tx1"/>
            </a:solidFill>
            <a:miter lim="800000"/>
            <a:headEnd/>
            <a:tailEnd/>
          </a:ln>
        </p:spPr>
      </p:pic>
      <p:sp>
        <p:nvSpPr>
          <p:cNvPr id="488452" name="Title 1"/>
          <p:cNvSpPr txBox="1">
            <a:spLocks/>
          </p:cNvSpPr>
          <p:nvPr/>
        </p:nvSpPr>
        <p:spPr bwMode="auto">
          <a:xfrm>
            <a:off x="19812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a:solidFill>
                  <a:srgbClr val="000000"/>
                </a:solidFill>
                <a:latin typeface="Calibri" pitchFamily="34" charset="0"/>
              </a:rPr>
              <a:t>Hence ‘quality process profile’</a:t>
            </a:r>
          </a:p>
        </p:txBody>
      </p:sp>
    </p:spTree>
    <p:extLst>
      <p:ext uri="{BB962C8B-B14F-4D97-AF65-F5344CB8AC3E}">
        <p14:creationId xmlns:p14="http://schemas.microsoft.com/office/powerpoint/2010/main" val="1351777731"/>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Ringo’s</a:t>
            </a:r>
            <a:r>
              <a:rPr lang="en-US" dirty="0" smtClean="0"/>
              <a:t> temperature</a:t>
            </a:r>
            <a:endParaRPr lang="en-US" dirty="0"/>
          </a:p>
        </p:txBody>
      </p:sp>
      <p:sp>
        <p:nvSpPr>
          <p:cNvPr id="3" name="Text Placeholder 2"/>
          <p:cNvSpPr>
            <a:spLocks noGrp="1"/>
          </p:cNvSpPr>
          <p:nvPr>
            <p:ph type="body" sz="half"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DAEDAD-4C66-4985-9B93-A99E9DFFA29B}" type="slidenum">
              <a:rPr lang="en-US"/>
              <a:pPr fontAlgn="base">
                <a:spcBef>
                  <a:spcPct val="0"/>
                </a:spcBef>
                <a:spcAft>
                  <a:spcPct val="0"/>
                </a:spcAft>
                <a:defRPr/>
              </a:pPr>
              <a:t>67</a:t>
            </a:fld>
            <a:endParaRPr lang="en-US" dirty="0"/>
          </a:p>
        </p:txBody>
      </p:sp>
      <p:pic>
        <p:nvPicPr>
          <p:cNvPr id="899074" name="Picture 2" descr="http://www.excellup.com/classeight/matheight/matheightimage/8graph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295400"/>
            <a:ext cx="888717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07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85800"/>
          </a:xfrm>
        </p:spPr>
        <p:txBody>
          <a:bodyPr rtlCol="0">
            <a:normAutofit fontScale="90000"/>
          </a:bodyPr>
          <a:lstStyle/>
          <a:p>
            <a:pPr eaLnBrk="1" fontAlgn="auto" hangingPunct="1">
              <a:spcAft>
                <a:spcPts val="0"/>
              </a:spcAft>
              <a:defRPr/>
            </a:pPr>
            <a:r>
              <a:rPr lang="en-US" dirty="0" smtClean="0"/>
              <a:t>When we look at </a:t>
            </a:r>
            <a:r>
              <a:rPr lang="en-US" dirty="0" err="1" smtClean="0"/>
              <a:t>Ringo’s</a:t>
            </a:r>
            <a:r>
              <a:rPr lang="en-US" dirty="0" smtClean="0"/>
              <a:t> history through the temperature partition</a:t>
            </a:r>
            <a:endParaRPr lang="en-US" dirty="0"/>
          </a:p>
        </p:txBody>
      </p:sp>
      <p:sp>
        <p:nvSpPr>
          <p:cNvPr id="484355" name="Content Placeholder 2"/>
          <p:cNvSpPr>
            <a:spLocks noGrp="1"/>
          </p:cNvSpPr>
          <p:nvPr>
            <p:ph idx="1"/>
          </p:nvPr>
        </p:nvSpPr>
        <p:spPr/>
        <p:txBody>
          <a:bodyPr/>
          <a:lstStyle/>
          <a:p>
            <a:pPr eaLnBrk="1" hangingPunct="1"/>
            <a:r>
              <a:rPr lang="en-US" dirty="0" smtClean="0"/>
              <a:t>we focus not on the full process which is the entire history, but rather on a partial process</a:t>
            </a:r>
          </a:p>
          <a:p>
            <a:pPr eaLnBrk="1" hangingPunct="1"/>
            <a:endParaRPr lang="en-US" dirty="0" smtClean="0"/>
          </a:p>
          <a:p>
            <a:pPr eaLnBrk="1" hangingPunct="1"/>
            <a:endParaRPr lang="en-US" sz="4000" dirty="0"/>
          </a:p>
          <a:p>
            <a:pPr lvl="1" eaLnBrk="1" hangingPunct="1"/>
            <a:endParaRPr lang="en-US" sz="3600" dirty="0"/>
          </a:p>
          <a:p>
            <a:pPr lvl="1" eaLnBrk="1" hangingPunct="1"/>
            <a:endParaRPr lang="en-US" sz="3600" dirty="0"/>
          </a:p>
          <a:p>
            <a:pPr lvl="1" eaLnBrk="1" hangingPunct="1"/>
            <a:r>
              <a:rPr lang="en-US" sz="3600" dirty="0"/>
              <a:t>called a ‘temperature quality process profile’</a:t>
            </a:r>
            <a:endParaRPr lang="en-US" sz="3200" dirty="0"/>
          </a:p>
        </p:txBody>
      </p:sp>
      <p:pic>
        <p:nvPicPr>
          <p:cNvPr id="5" name="Picture 2" descr="http://www.excellup.com/classeight/matheight/matheightimage/8graph1.GIF"/>
          <p:cNvPicPr>
            <a:picLocks noChangeAspect="1" noChangeArrowheads="1"/>
          </p:cNvPicPr>
          <p:nvPr/>
        </p:nvPicPr>
        <p:blipFill rotWithShape="1">
          <a:blip r:embed="rId2">
            <a:extLst>
              <a:ext uri="{28A0092B-C50C-407E-A947-70E740481C1C}">
                <a14:useLocalDpi xmlns:a14="http://schemas.microsoft.com/office/drawing/2010/main" val="0"/>
              </a:ext>
            </a:extLst>
          </a:blip>
          <a:srcRect l="1936" t="19269" r="24506" b="36890"/>
          <a:stretch/>
        </p:blipFill>
        <p:spPr bwMode="auto">
          <a:xfrm>
            <a:off x="1524000" y="2819401"/>
            <a:ext cx="9144000" cy="223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78324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Process profile </a:t>
            </a:r>
            <a:r>
              <a:rPr lang="en-US" dirty="0" smtClean="0">
                <a:sym typeface="Symbol"/>
              </a:rPr>
              <a:t> </a:t>
            </a:r>
            <a:r>
              <a:rPr lang="en-US" dirty="0" smtClean="0"/>
              <a:t>that which the output of a correct device would represent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marL="0" indent="0" eaLnBrk="1" fontAlgn="auto" hangingPunct="1">
              <a:spcAft>
                <a:spcPts val="0"/>
              </a:spcAft>
              <a:buNone/>
              <a:defRPr/>
            </a:pPr>
            <a:r>
              <a:rPr lang="en-US" dirty="0" smtClean="0"/>
              <a:t>= that which a correct time-series graph would represent</a:t>
            </a:r>
            <a:endParaRPr lang="en-US" dirty="0"/>
          </a:p>
        </p:txBody>
      </p:sp>
      <p:pic>
        <p:nvPicPr>
          <p:cNvPr id="5" name="Picture 2" descr="http://www.excellup.com/classeight/matheight/matheightimage/8graph1.GIF"/>
          <p:cNvPicPr>
            <a:picLocks noChangeAspect="1" noChangeArrowheads="1"/>
          </p:cNvPicPr>
          <p:nvPr/>
        </p:nvPicPr>
        <p:blipFill rotWithShape="1">
          <a:blip r:embed="rId3">
            <a:extLst>
              <a:ext uri="{28A0092B-C50C-407E-A947-70E740481C1C}">
                <a14:useLocalDpi xmlns:a14="http://schemas.microsoft.com/office/drawing/2010/main" val="0"/>
              </a:ext>
            </a:extLst>
          </a:blip>
          <a:srcRect l="1936" t="19269" r="24506" b="36890"/>
          <a:stretch/>
        </p:blipFill>
        <p:spPr bwMode="auto">
          <a:xfrm>
            <a:off x="1541059" y="1981201"/>
            <a:ext cx="9144000" cy="223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4625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case for BFO:object</a:t>
            </a:r>
            <a:endParaRPr lang="en-US" dirty="0"/>
          </a:p>
        </p:txBody>
      </p:sp>
      <p:sp>
        <p:nvSpPr>
          <p:cNvPr id="3" name="Text Placeholder 2"/>
          <p:cNvSpPr>
            <a:spLocks noGrp="1"/>
          </p:cNvSpPr>
          <p:nvPr>
            <p:ph type="body" sz="half" idx="1"/>
          </p:nvPr>
        </p:nvSpPr>
        <p:spPr>
          <a:xfrm>
            <a:off x="1981200" y="1828801"/>
            <a:ext cx="8229600" cy="46021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sz="2800" dirty="0"/>
              <a:t>cell adhesion</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DAEDAD-4C66-4985-9B93-A99E9DFFA29B}" type="slidenum">
              <a:rPr lang="en-US"/>
              <a:pPr fontAlgn="base">
                <a:spcBef>
                  <a:spcPct val="0"/>
                </a:spcBef>
                <a:spcAft>
                  <a:spcPct val="0"/>
                </a:spcAft>
                <a:defRPr/>
              </a:pPr>
              <a:t>7</a:t>
            </a:fld>
            <a:endParaRPr lang="en-US" dirty="0"/>
          </a:p>
        </p:txBody>
      </p:sp>
      <p:pic>
        <p:nvPicPr>
          <p:cNvPr id="5" name="Picture 4" descr="http://php.med.unsw.edu.au/cellbiology/images/0/00/Cell_adhesion_summary.png"/>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447801"/>
            <a:ext cx="5676265" cy="4322763"/>
          </a:xfrm>
          <a:prstGeom prst="rect">
            <a:avLst/>
          </a:prstGeom>
          <a:noFill/>
          <a:ln>
            <a:noFill/>
          </a:ln>
        </p:spPr>
      </p:pic>
    </p:spTree>
    <p:extLst>
      <p:ext uri="{BB962C8B-B14F-4D97-AF65-F5344CB8AC3E}">
        <p14:creationId xmlns:p14="http://schemas.microsoft.com/office/powerpoint/2010/main" val="427042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itle 1"/>
          <p:cNvSpPr>
            <a:spLocks noGrp="1"/>
          </p:cNvSpPr>
          <p:nvPr>
            <p:ph type="title"/>
          </p:nvPr>
        </p:nvSpPr>
        <p:spPr/>
        <p:txBody>
          <a:bodyPr/>
          <a:lstStyle/>
          <a:p>
            <a:pPr eaLnBrk="1" hangingPunct="1"/>
            <a:r>
              <a:rPr lang="en-US" sz="3600" dirty="0"/>
              <a:t>The graph picks out just one dimension of qualitative change within a much larger conglomerate of processes</a:t>
            </a:r>
          </a:p>
        </p:txBody>
      </p:sp>
      <p:pic>
        <p:nvPicPr>
          <p:cNvPr id="488451" name="Picture 2" descr="http://www.plannedparenthood.org/images/PPFA/080000-Temperature_Ch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7728"/>
          <a:stretch>
            <a:fillRect/>
          </a:stretch>
        </p:blipFill>
        <p:spPr>
          <a:xfrm>
            <a:off x="1550989" y="1747838"/>
            <a:ext cx="8829675" cy="3814762"/>
          </a:xfrm>
          <a:noFill/>
          <a:ln>
            <a:solidFill>
              <a:schemeClr val="tx1"/>
            </a:solidFill>
            <a:miter lim="800000"/>
            <a:headEnd/>
            <a:tailEnd/>
          </a:ln>
        </p:spPr>
      </p:pic>
      <p:sp>
        <p:nvSpPr>
          <p:cNvPr id="488452" name="Title 1"/>
          <p:cNvSpPr txBox="1">
            <a:spLocks/>
          </p:cNvSpPr>
          <p:nvPr/>
        </p:nvSpPr>
        <p:spPr bwMode="auto">
          <a:xfrm>
            <a:off x="19812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a:solidFill>
                  <a:srgbClr val="000000"/>
                </a:solidFill>
                <a:latin typeface="Calibri" pitchFamily="34" charset="0"/>
              </a:rPr>
              <a:t>Hence ‘quality process profile’</a:t>
            </a:r>
          </a:p>
        </p:txBody>
      </p:sp>
    </p:spTree>
    <p:extLst>
      <p:ext uri="{BB962C8B-B14F-4D97-AF65-F5344CB8AC3E}">
        <p14:creationId xmlns:p14="http://schemas.microsoft.com/office/powerpoint/2010/main" val="4071658491"/>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itle 1"/>
          <p:cNvSpPr>
            <a:spLocks noGrp="1"/>
          </p:cNvSpPr>
          <p:nvPr>
            <p:ph type="title"/>
          </p:nvPr>
        </p:nvSpPr>
        <p:spPr/>
        <p:txBody>
          <a:bodyPr/>
          <a:lstStyle/>
          <a:p>
            <a:pPr eaLnBrk="1" hangingPunct="1"/>
            <a:r>
              <a:rPr lang="en-US" sz="3600" dirty="0"/>
              <a:t>What did your temperature do over the last month, </a:t>
            </a:r>
            <a:r>
              <a:rPr lang="en-US" sz="3600" dirty="0" err="1"/>
              <a:t>Ringo</a:t>
            </a:r>
            <a:r>
              <a:rPr lang="en-US" sz="3600" dirty="0"/>
              <a:t>?</a:t>
            </a:r>
          </a:p>
        </p:txBody>
      </p:sp>
      <p:pic>
        <p:nvPicPr>
          <p:cNvPr id="488451" name="Picture 2" descr="http://www.plannedparenthood.org/images/PPFA/080000-Temperature_Ch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7728"/>
          <a:stretch>
            <a:fillRect/>
          </a:stretch>
        </p:blipFill>
        <p:spPr>
          <a:xfrm>
            <a:off x="1550989" y="1747838"/>
            <a:ext cx="8829675" cy="3814762"/>
          </a:xfrm>
          <a:noFill/>
          <a:ln>
            <a:solidFill>
              <a:schemeClr val="tx1"/>
            </a:solidFill>
            <a:miter lim="800000"/>
            <a:headEnd/>
            <a:tailEnd/>
          </a:ln>
        </p:spPr>
      </p:pic>
      <p:sp>
        <p:nvSpPr>
          <p:cNvPr id="488452" name="Title 1"/>
          <p:cNvSpPr txBox="1">
            <a:spLocks/>
          </p:cNvSpPr>
          <p:nvPr/>
        </p:nvSpPr>
        <p:spPr bwMode="auto">
          <a:xfrm>
            <a:off x="19812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000" dirty="0">
                <a:solidFill>
                  <a:srgbClr val="000000"/>
                </a:solidFill>
                <a:latin typeface="Calibri" pitchFamily="34" charset="0"/>
              </a:rPr>
              <a:t>a target of a certain sort of cognitive selection, or cognitive profiling</a:t>
            </a:r>
          </a:p>
        </p:txBody>
      </p:sp>
    </p:spTree>
    <p:extLst>
      <p:ext uri="{BB962C8B-B14F-4D97-AF65-F5344CB8AC3E}">
        <p14:creationId xmlns:p14="http://schemas.microsoft.com/office/powerpoint/2010/main" val="96045209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itle 1"/>
          <p:cNvSpPr>
            <a:spLocks noGrp="1"/>
          </p:cNvSpPr>
          <p:nvPr>
            <p:ph type="title"/>
          </p:nvPr>
        </p:nvSpPr>
        <p:spPr/>
        <p:txBody>
          <a:bodyPr/>
          <a:lstStyle/>
          <a:p>
            <a:pPr eaLnBrk="1" hangingPunct="1"/>
            <a:endParaRPr lang="en-US" dirty="0" smtClean="0"/>
          </a:p>
        </p:txBody>
      </p:sp>
      <p:sp>
        <p:nvSpPr>
          <p:cNvPr id="490499" name="Content Placeholder 2"/>
          <p:cNvSpPr>
            <a:spLocks noGrp="1"/>
          </p:cNvSpPr>
          <p:nvPr>
            <p:ph idx="1"/>
          </p:nvPr>
        </p:nvSpPr>
        <p:spPr/>
        <p:txBody>
          <a:bodyPr/>
          <a:lstStyle/>
          <a:p>
            <a:pPr eaLnBrk="1" hangingPunct="1"/>
            <a:endParaRPr lang="en-US" dirty="0" smtClean="0"/>
          </a:p>
        </p:txBody>
      </p:sp>
      <p:pic>
        <p:nvPicPr>
          <p:cNvPr id="490500" name="Picture 3" descr="http://upload.wikimedia.org/wikipedia/commons/5/5b/Cardiac_Cycle_Left_Ventri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861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1" name="Rectangle 4"/>
          <p:cNvSpPr>
            <a:spLocks noChangeArrowheads="1"/>
          </p:cNvSpPr>
          <p:nvPr/>
        </p:nvSpPr>
        <p:spPr bwMode="auto">
          <a:xfrm>
            <a:off x="4572000" y="6172200"/>
            <a:ext cx="277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u="sng" dirty="0">
                <a:solidFill>
                  <a:srgbClr val="000000"/>
                </a:solidFill>
                <a:latin typeface="Calibri" pitchFamily="34" charset="0"/>
                <a:hlinkClick r:id="rId4"/>
              </a:rPr>
              <a:t>Cardiac Cycle, Left Ventricle</a:t>
            </a:r>
            <a:endParaRPr lang="en-US" dirty="0">
              <a:solidFill>
                <a:srgbClr val="000000"/>
              </a:solidFill>
              <a:latin typeface="Calibri" pitchFamily="34" charset="0"/>
            </a:endParaRPr>
          </a:p>
        </p:txBody>
      </p:sp>
    </p:spTree>
    <p:extLst>
      <p:ext uri="{BB962C8B-B14F-4D97-AF65-F5344CB8AC3E}">
        <p14:creationId xmlns:p14="http://schemas.microsoft.com/office/powerpoint/2010/main" val="1011241930"/>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Some processes can incorporate multiple quality process profiles</a:t>
            </a:r>
            <a:endParaRPr lang="en-US" dirty="0"/>
          </a:p>
        </p:txBody>
      </p:sp>
      <p:sp>
        <p:nvSpPr>
          <p:cNvPr id="491523" name="Content Placeholder 2"/>
          <p:cNvSpPr>
            <a:spLocks noGrp="1"/>
          </p:cNvSpPr>
          <p:nvPr>
            <p:ph idx="1"/>
          </p:nvPr>
        </p:nvSpPr>
        <p:spPr/>
        <p:txBody>
          <a:bodyPr/>
          <a:lstStyle/>
          <a:p>
            <a:pPr eaLnBrk="1" hangingPunct="1"/>
            <a:endParaRPr lang="en-US" dirty="0" smtClean="0"/>
          </a:p>
        </p:txBody>
      </p:sp>
      <p:pic>
        <p:nvPicPr>
          <p:cNvPr id="491524" name="Picture 3" descr="http://upload.wikimedia.org/wikipedia/commons/5/5b/Cardiac_Cycle_Left_Ventri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17526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25" name="Rectangle 4"/>
          <p:cNvSpPr>
            <a:spLocks noChangeArrowheads="1"/>
          </p:cNvSpPr>
          <p:nvPr/>
        </p:nvSpPr>
        <p:spPr bwMode="auto">
          <a:xfrm>
            <a:off x="4572000" y="6172200"/>
            <a:ext cx="277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u="sng" dirty="0">
                <a:solidFill>
                  <a:srgbClr val="000000"/>
                </a:solidFill>
                <a:latin typeface="Calibri" pitchFamily="34" charset="0"/>
                <a:hlinkClick r:id="rId4"/>
              </a:rPr>
              <a:t>Cardiac Cycle, Left Ventricle</a:t>
            </a:r>
            <a:endParaRPr lang="en-US" dirty="0">
              <a:solidFill>
                <a:srgbClr val="000000"/>
              </a:solidFill>
              <a:latin typeface="Calibri" pitchFamily="34" charset="0"/>
            </a:endParaRPr>
          </a:p>
        </p:txBody>
      </p:sp>
    </p:spTree>
    <p:extLst>
      <p:ext uri="{BB962C8B-B14F-4D97-AF65-F5344CB8AC3E}">
        <p14:creationId xmlns:p14="http://schemas.microsoft.com/office/powerpoint/2010/main" val="49241140"/>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…corresponding to the multiple different sorts of partition of the same reality involved during measurement</a:t>
            </a:r>
            <a:endParaRPr lang="en-US" dirty="0"/>
          </a:p>
        </p:txBody>
      </p:sp>
      <p:sp>
        <p:nvSpPr>
          <p:cNvPr id="491523" name="Content Placeholder 2"/>
          <p:cNvSpPr>
            <a:spLocks noGrp="1"/>
          </p:cNvSpPr>
          <p:nvPr>
            <p:ph idx="1"/>
          </p:nvPr>
        </p:nvSpPr>
        <p:spPr/>
        <p:txBody>
          <a:bodyPr/>
          <a:lstStyle/>
          <a:p>
            <a:pPr eaLnBrk="1" hangingPunct="1"/>
            <a:endParaRPr lang="en-US" dirty="0" smtClean="0"/>
          </a:p>
        </p:txBody>
      </p:sp>
      <p:pic>
        <p:nvPicPr>
          <p:cNvPr id="491524" name="Picture 3" descr="http://upload.wikimedia.org/wikipedia/commons/5/5b/Cardiac_Cycle_Left_Ventri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17526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25" name="Rectangle 4"/>
          <p:cNvSpPr>
            <a:spLocks noChangeArrowheads="1"/>
          </p:cNvSpPr>
          <p:nvPr/>
        </p:nvSpPr>
        <p:spPr bwMode="auto">
          <a:xfrm>
            <a:off x="4572000" y="6172200"/>
            <a:ext cx="277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u="sng" dirty="0">
                <a:solidFill>
                  <a:srgbClr val="000000"/>
                </a:solidFill>
                <a:latin typeface="Calibri" pitchFamily="34" charset="0"/>
                <a:hlinkClick r:id="rId4"/>
              </a:rPr>
              <a:t>Cardiac Cycle, Left Ventricle</a:t>
            </a:r>
            <a:endParaRPr lang="en-US" dirty="0">
              <a:solidFill>
                <a:srgbClr val="000000"/>
              </a:solidFill>
              <a:latin typeface="Calibri" pitchFamily="34" charset="0"/>
            </a:endParaRPr>
          </a:p>
        </p:txBody>
      </p:sp>
    </p:spTree>
    <p:extLst>
      <p:ext uri="{BB962C8B-B14F-4D97-AF65-F5344CB8AC3E}">
        <p14:creationId xmlns:p14="http://schemas.microsoft.com/office/powerpoint/2010/main" val="120108891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compare inseparable parts of qualities</a:t>
            </a:r>
            <a:br>
              <a:rPr lang="en-US" dirty="0" smtClean="0"/>
            </a:br>
            <a:r>
              <a:rPr lang="en-US" dirty="0" smtClean="0"/>
              <a:t>e.g. hue, saturation and brightness of a color quality</a:t>
            </a:r>
            <a:endParaRPr lang="en-US" dirty="0"/>
          </a:p>
        </p:txBody>
      </p:sp>
      <p:pic>
        <p:nvPicPr>
          <p:cNvPr id="492547" name="Picture 3"/>
          <p:cNvPicPr>
            <a:picLocks noChangeAspect="1" noChangeArrowheads="1"/>
          </p:cNvPicPr>
          <p:nvPr/>
        </p:nvPicPr>
        <p:blipFill>
          <a:blip r:embed="rId2">
            <a:extLst>
              <a:ext uri="{28A0092B-C50C-407E-A947-70E740481C1C}">
                <a14:useLocalDpi xmlns:a14="http://schemas.microsoft.com/office/drawing/2010/main" val="0"/>
              </a:ext>
            </a:extLst>
          </a:blip>
          <a:srcRect l="26471" t="24510" r="38235" b="21793"/>
          <a:stretch>
            <a:fillRect/>
          </a:stretch>
        </p:blipFill>
        <p:spPr bwMode="auto">
          <a:xfrm>
            <a:off x="3733800" y="1828800"/>
            <a:ext cx="48006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943100" y="5326063"/>
            <a:ext cx="8229600" cy="1143000"/>
          </a:xfrm>
          <a:prstGeom prst="rect">
            <a:avLst/>
          </a:prstGeom>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prstClr val="black"/>
                </a:solidFill>
                <a:latin typeface="Calibri"/>
              </a:rPr>
              <a:t>the corresponding quality process profiles will stand in analogous relations to each other</a:t>
            </a:r>
          </a:p>
        </p:txBody>
      </p:sp>
    </p:spTree>
    <p:extLst>
      <p:ext uri="{BB962C8B-B14F-4D97-AF65-F5344CB8AC3E}">
        <p14:creationId xmlns:p14="http://schemas.microsoft.com/office/powerpoint/2010/main" val="3521165340"/>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rtlCol="0">
            <a:normAutofit fontScale="90000"/>
          </a:bodyPr>
          <a:lstStyle/>
          <a:p>
            <a:pPr eaLnBrk="1" fontAlgn="auto" hangingPunct="1">
              <a:spcAft>
                <a:spcPts val="0"/>
              </a:spcAft>
              <a:defRPr/>
            </a:pPr>
            <a:r>
              <a:rPr lang="en-US" dirty="0" smtClean="0"/>
              <a:t>just as hue, saturation, brightness are mutually dependent proper parts of a color instance</a:t>
            </a:r>
            <a:endParaRPr lang="en-US" dirty="0"/>
          </a:p>
        </p:txBody>
      </p:sp>
      <p:pic>
        <p:nvPicPr>
          <p:cNvPr id="493571" name="Picture 3"/>
          <p:cNvPicPr>
            <a:picLocks noChangeAspect="1" noChangeArrowheads="1"/>
          </p:cNvPicPr>
          <p:nvPr/>
        </p:nvPicPr>
        <p:blipFill>
          <a:blip r:embed="rId2">
            <a:extLst>
              <a:ext uri="{28A0092B-C50C-407E-A947-70E740481C1C}">
                <a14:useLocalDpi xmlns:a14="http://schemas.microsoft.com/office/drawing/2010/main" val="0"/>
              </a:ext>
            </a:extLst>
          </a:blip>
          <a:srcRect l="26471" t="24510" r="38235" b="21793"/>
          <a:stretch>
            <a:fillRect/>
          </a:stretch>
        </p:blipFill>
        <p:spPr bwMode="auto">
          <a:xfrm>
            <a:off x="3733800" y="2362200"/>
            <a:ext cx="44196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572" name="Title 1"/>
          <p:cNvSpPr txBox="1">
            <a:spLocks/>
          </p:cNvSpPr>
          <p:nvPr/>
        </p:nvSpPr>
        <p:spPr bwMode="auto">
          <a:xfrm>
            <a:off x="1943100" y="53260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3600" dirty="0">
                <a:solidFill>
                  <a:srgbClr val="000000"/>
                </a:solidFill>
                <a:latin typeface="Calibri" pitchFamily="34" charset="0"/>
              </a:rPr>
              <a:t>so process profiles may be mutually dependent proper parts of some larger process </a:t>
            </a:r>
          </a:p>
        </p:txBody>
      </p:sp>
    </p:spTree>
    <p:extLst>
      <p:ext uri="{BB962C8B-B14F-4D97-AF65-F5344CB8AC3E}">
        <p14:creationId xmlns:p14="http://schemas.microsoft.com/office/powerpoint/2010/main" val="884253279"/>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itle 1"/>
          <p:cNvSpPr>
            <a:spLocks noGrp="1"/>
          </p:cNvSpPr>
          <p:nvPr>
            <p:ph type="title"/>
          </p:nvPr>
        </p:nvSpPr>
        <p:spPr/>
        <p:txBody>
          <a:bodyPr/>
          <a:lstStyle/>
          <a:p>
            <a:pPr eaLnBrk="1" hangingPunct="1"/>
            <a:r>
              <a:rPr lang="en-US" dirty="0" smtClean="0"/>
              <a:t>multi-quality process profile</a:t>
            </a:r>
          </a:p>
        </p:txBody>
      </p:sp>
      <p:sp>
        <p:nvSpPr>
          <p:cNvPr id="494595" name="Content Placeholder 2"/>
          <p:cNvSpPr>
            <a:spLocks noGrp="1"/>
          </p:cNvSpPr>
          <p:nvPr>
            <p:ph idx="1"/>
          </p:nvPr>
        </p:nvSpPr>
        <p:spPr/>
        <p:txBody>
          <a:bodyPr/>
          <a:lstStyle/>
          <a:p>
            <a:pPr eaLnBrk="1" hangingPunct="1"/>
            <a:endParaRPr lang="en-US" dirty="0" smtClean="0"/>
          </a:p>
        </p:txBody>
      </p:sp>
      <p:pic>
        <p:nvPicPr>
          <p:cNvPr id="494596" name="Picture 3" descr="http://upload.wikimedia.org/wikipedia/commons/5/5b/Cardiac_Cycle_Left_Ventri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7" name="Rectangle 4"/>
          <p:cNvSpPr>
            <a:spLocks noChangeArrowheads="1"/>
          </p:cNvSpPr>
          <p:nvPr/>
        </p:nvSpPr>
        <p:spPr bwMode="auto">
          <a:xfrm>
            <a:off x="4572000" y="6172200"/>
            <a:ext cx="277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u="sng" dirty="0">
                <a:solidFill>
                  <a:srgbClr val="000000"/>
                </a:solidFill>
                <a:latin typeface="Calibri" pitchFamily="34" charset="0"/>
                <a:hlinkClick r:id="rId4"/>
              </a:rPr>
              <a:t>Cardiac Cycle, Left Ventricle</a:t>
            </a:r>
            <a:endParaRPr lang="en-US" dirty="0">
              <a:solidFill>
                <a:srgbClr val="000000"/>
              </a:solidFill>
              <a:latin typeface="Calibri" pitchFamily="34" charset="0"/>
            </a:endParaRPr>
          </a:p>
        </p:txBody>
      </p:sp>
    </p:spTree>
    <p:extLst>
      <p:ext uri="{BB962C8B-B14F-4D97-AF65-F5344CB8AC3E}">
        <p14:creationId xmlns:p14="http://schemas.microsoft.com/office/powerpoint/2010/main" val="1754800514"/>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perception of polyphonic music </a:t>
            </a:r>
            <a:endParaRPr lang="en-US" dirty="0"/>
          </a:p>
        </p:txBody>
      </p:sp>
      <p:sp>
        <p:nvSpPr>
          <p:cNvPr id="3" name="Content Placeholder 2"/>
          <p:cNvSpPr>
            <a:spLocks noGrp="1"/>
          </p:cNvSpPr>
          <p:nvPr>
            <p:ph idx="1"/>
          </p:nvPr>
        </p:nvSpPr>
        <p:spPr>
          <a:xfrm>
            <a:off x="1981200" y="1981201"/>
            <a:ext cx="8229600" cy="4144963"/>
          </a:xfrm>
        </p:spPr>
        <p:txBody>
          <a:bodyPr/>
          <a:lstStyle/>
          <a:p>
            <a:r>
              <a:rPr lang="en-US" dirty="0" smtClean="0"/>
              <a:t>Cognitive selection of the cello part when you listen to a string quartet</a:t>
            </a:r>
          </a:p>
          <a:p>
            <a:r>
              <a:rPr lang="en-US" dirty="0" smtClean="0"/>
              <a:t>Picking out a certain process profile within a larger body of vibrations</a:t>
            </a:r>
          </a:p>
          <a:p>
            <a:r>
              <a:rPr lang="en-US" dirty="0" smtClean="0"/>
              <a:t>Ignoring sneezes, coughs, …</a:t>
            </a:r>
          </a:p>
          <a:p>
            <a:r>
              <a:rPr lang="en-US" dirty="0" smtClean="0"/>
              <a:t>(sometimes focusing on sneezes and coughs for diagnostic purposes)</a:t>
            </a:r>
          </a:p>
          <a:p>
            <a:endParaRPr lang="en-US" dirty="0"/>
          </a:p>
        </p:txBody>
      </p:sp>
      <p:sp>
        <p:nvSpPr>
          <p:cNvPr id="4" name="Slide Number Placeholder 3"/>
          <p:cNvSpPr>
            <a:spLocks noGrp="1"/>
          </p:cNvSpPr>
          <p:nvPr>
            <p:ph type="sldNum" sz="quarter" idx="12"/>
          </p:nvPr>
        </p:nvSpPr>
        <p:spPr/>
        <p:txBody>
          <a:bodyPr/>
          <a:lstStyle/>
          <a:p>
            <a:fld id="{28BD6139-67A4-4CED-B8A9-4CB0607B92CB}" type="slidenum">
              <a:rPr lang="en-US">
                <a:solidFill>
                  <a:srgbClr val="000000"/>
                </a:solidFill>
              </a:rPr>
              <a:pPr/>
              <a:t>78</a:t>
            </a:fld>
            <a:endParaRPr lang="en-US" dirty="0">
              <a:solidFill>
                <a:srgbClr val="000000"/>
              </a:solidFill>
            </a:endParaRPr>
          </a:p>
        </p:txBody>
      </p:sp>
    </p:spTree>
    <p:extLst>
      <p:ext uri="{BB962C8B-B14F-4D97-AF65-F5344CB8AC3E}">
        <p14:creationId xmlns:p14="http://schemas.microsoft.com/office/powerpoint/2010/main" val="257688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876800"/>
          </a:xfrm>
        </p:spPr>
        <p:txBody>
          <a:bodyPr rtlCol="0">
            <a:normAutofit/>
          </a:bodyPr>
          <a:lstStyle/>
          <a:p>
            <a:pPr eaLnBrk="1" fontAlgn="auto" hangingPunct="1">
              <a:spcAft>
                <a:spcPts val="0"/>
              </a:spcAft>
              <a:defRPr/>
            </a:pPr>
            <a:r>
              <a:rPr lang="en-US" dirty="0" smtClean="0"/>
              <a:t>a </a:t>
            </a:r>
            <a:r>
              <a:rPr lang="en-US" dirty="0"/>
              <a:t>process of the sort that </a:t>
            </a:r>
            <a:r>
              <a:rPr lang="en-US" u="dbl" dirty="0"/>
              <a:t>can</a:t>
            </a:r>
            <a:r>
              <a:rPr lang="en-US" dirty="0"/>
              <a:t> be represented by a chart plotting </a:t>
            </a:r>
            <a:r>
              <a:rPr lang="en-US" dirty="0" smtClean="0"/>
              <a:t>quality measurement </a:t>
            </a:r>
            <a:r>
              <a:rPr lang="en-US" dirty="0"/>
              <a:t>results on a single dimension against a time </a:t>
            </a:r>
            <a:r>
              <a:rPr lang="en-US" dirty="0" smtClean="0"/>
              <a:t>axis</a:t>
            </a:r>
          </a:p>
          <a:p>
            <a:pPr eaLnBrk="1" fontAlgn="auto" hangingPunct="1">
              <a:spcAft>
                <a:spcPts val="0"/>
              </a:spcAft>
              <a:defRPr/>
            </a:pPr>
            <a:endParaRPr lang="en-US" dirty="0"/>
          </a:p>
          <a:p>
            <a:pPr eaLnBrk="1" fontAlgn="auto" hangingPunct="1">
              <a:spcAft>
                <a:spcPts val="0"/>
              </a:spcAft>
              <a:defRPr/>
            </a:pPr>
            <a:endParaRPr lang="en-US" dirty="0" smtClean="0"/>
          </a:p>
          <a:p>
            <a:pPr eaLnBrk="1" fontAlgn="auto" hangingPunct="1">
              <a:spcAft>
                <a:spcPts val="0"/>
              </a:spcAft>
              <a:defRPr/>
            </a:pPr>
            <a:r>
              <a:rPr lang="en-US" dirty="0" smtClean="0"/>
              <a:t>a quality process profile is a truthmaker for a time series graph of this sort</a:t>
            </a:r>
            <a:endParaRPr lang="en-US" dirty="0"/>
          </a:p>
          <a:p>
            <a:pPr eaLnBrk="1" fontAlgn="auto" hangingPunct="1">
              <a:spcAft>
                <a:spcPts val="0"/>
              </a:spcAft>
              <a:defRPr/>
            </a:pPr>
            <a:endParaRPr lang="en-US" dirty="0"/>
          </a:p>
          <a:p>
            <a:pPr eaLnBrk="1" fontAlgn="auto" hangingPunct="1">
              <a:spcAft>
                <a:spcPts val="0"/>
              </a:spcAft>
              <a:defRPr/>
            </a:pPr>
            <a:endParaRPr lang="en-US" sz="4000" dirty="0"/>
          </a:p>
        </p:txBody>
      </p:sp>
      <p:pic>
        <p:nvPicPr>
          <p:cNvPr id="495619" name="Picture 2" descr="http://www.fitnessmantra.info/fitness/wp-content/uploads/2007/09/ECG%20-%20Electro%20Cardio%20Graph.png"/>
          <p:cNvPicPr>
            <a:picLocks noChangeAspect="1" noChangeArrowheads="1"/>
          </p:cNvPicPr>
          <p:nvPr/>
        </p:nvPicPr>
        <p:blipFill>
          <a:blip r:embed="rId2">
            <a:extLst>
              <a:ext uri="{28A0092B-C50C-407E-A947-70E740481C1C}">
                <a14:useLocalDpi xmlns:a14="http://schemas.microsoft.com/office/drawing/2010/main" val="0"/>
              </a:ext>
            </a:extLst>
          </a:blip>
          <a:srcRect t="44958" b="12701"/>
          <a:stretch>
            <a:fillRect/>
          </a:stretch>
        </p:blipFill>
        <p:spPr bwMode="auto">
          <a:xfrm>
            <a:off x="1519238" y="3657600"/>
            <a:ext cx="9144001"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620" name="Rectangle 1"/>
          <p:cNvSpPr>
            <a:spLocks noChangeArrowheads="1"/>
          </p:cNvSpPr>
          <p:nvPr/>
        </p:nvSpPr>
        <p:spPr bwMode="auto">
          <a:xfrm>
            <a:off x="2743201" y="588963"/>
            <a:ext cx="618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600" dirty="0">
                <a:solidFill>
                  <a:srgbClr val="000000"/>
                </a:solidFill>
                <a:latin typeface="Arial" pitchFamily="34" charset="0"/>
              </a:rPr>
              <a:t>Single quality process profile </a:t>
            </a:r>
          </a:p>
        </p:txBody>
      </p:sp>
    </p:spTree>
    <p:extLst>
      <p:ext uri="{BB962C8B-B14F-4D97-AF65-F5344CB8AC3E}">
        <p14:creationId xmlns:p14="http://schemas.microsoft.com/office/powerpoint/2010/main" val="369961701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itle 1"/>
          <p:cNvSpPr>
            <a:spLocks noGrp="1"/>
          </p:cNvSpPr>
          <p:nvPr>
            <p:ph type="title"/>
          </p:nvPr>
        </p:nvSpPr>
        <p:spPr/>
        <p:txBody>
          <a:bodyPr/>
          <a:lstStyle/>
          <a:p>
            <a:r>
              <a:rPr lang="en-US" dirty="0" smtClean="0"/>
              <a:t>BFO:</a:t>
            </a:r>
            <a:r>
              <a:rPr lang="en-US" i="1" dirty="0" smtClean="0"/>
              <a:t>object </a:t>
            </a:r>
            <a:r>
              <a:rPr lang="en-US" dirty="0" smtClean="0"/>
              <a:t>(&amp; its siblings)</a:t>
            </a:r>
          </a:p>
        </p:txBody>
      </p:sp>
      <p:sp>
        <p:nvSpPr>
          <p:cNvPr id="462851" name="Text Placeholder 2"/>
          <p:cNvSpPr>
            <a:spLocks noGrp="1"/>
          </p:cNvSpPr>
          <p:nvPr>
            <p:ph type="body" sz="half" idx="1"/>
          </p:nvPr>
        </p:nvSpPr>
        <p:spPr/>
        <p:txBody>
          <a:bodyPr/>
          <a:lstStyle/>
          <a:p>
            <a:pPr lvl="0"/>
            <a:r>
              <a:rPr lang="en-US" i="1" smtClean="0"/>
              <a:t>Object</a:t>
            </a:r>
            <a:r>
              <a:rPr lang="en-US" dirty="0" smtClean="0"/>
              <a:t>, </a:t>
            </a:r>
            <a:r>
              <a:rPr lang="en-US" i="1" dirty="0" smtClean="0"/>
              <a:t>Fiat Object Part</a:t>
            </a:r>
            <a:r>
              <a:rPr lang="en-US" dirty="0" smtClean="0"/>
              <a:t> and </a:t>
            </a:r>
            <a:r>
              <a:rPr lang="en-US" i="1" dirty="0" smtClean="0"/>
              <a:t>Object Aggregate</a:t>
            </a:r>
            <a:r>
              <a:rPr lang="en-US" dirty="0" smtClean="0"/>
              <a:t> are </a:t>
            </a:r>
            <a:r>
              <a:rPr lang="en-US" smtClean="0"/>
              <a:t>not exhaustive </a:t>
            </a:r>
            <a:r>
              <a:rPr lang="en-US" dirty="0" smtClean="0"/>
              <a:t>of  </a:t>
            </a:r>
            <a:r>
              <a:rPr lang="en-US" i="1" dirty="0" smtClean="0"/>
              <a:t>Material Entity</a:t>
            </a:r>
            <a:r>
              <a:rPr lang="en-US" dirty="0" smtClean="0"/>
              <a:t> </a:t>
            </a:r>
            <a:endParaRPr lang="en-US" dirty="0"/>
          </a:p>
          <a:p>
            <a:pPr lvl="0"/>
            <a:endParaRPr lang="en-US" dirty="0" smtClean="0"/>
          </a:p>
          <a:p>
            <a:pPr lvl="0"/>
            <a:endParaRPr lang="en-US" dirty="0" smtClean="0"/>
          </a:p>
          <a:p>
            <a:pPr lvl="0"/>
            <a:r>
              <a:rPr lang="en-US" sz="2400" dirty="0"/>
              <a:t>	(see Lars Vogt, et al., “Accommodating Ontologies to Biological Reality – Top-Level Categories of Cumulative-Constitutively Organized Material Entities”, </a:t>
            </a:r>
            <a:r>
              <a:rPr lang="en-US" sz="2400" i="1" dirty="0"/>
              <a:t>PLoS One</a:t>
            </a:r>
            <a:r>
              <a:rPr lang="en-US" sz="2400" dirty="0"/>
              <a:t>, 2012; 7(1): e30004.</a:t>
            </a:r>
          </a:p>
        </p:txBody>
      </p:sp>
      <p:sp>
        <p:nvSpPr>
          <p:cNvPr id="4628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E3F3E3CE-BC99-4D6C-A236-1E6E0C4269DE}" type="slidenum">
              <a:rPr lang="en-US">
                <a:solidFill>
                  <a:srgbClr val="000000"/>
                </a:solidFill>
              </a:rPr>
              <a:pPr fontAlgn="base">
                <a:spcBef>
                  <a:spcPct val="0"/>
                </a:spcBef>
                <a:spcAft>
                  <a:spcPct val="0"/>
                </a:spcAft>
              </a:pPr>
              <a:t>8</a:t>
            </a:fld>
            <a:endParaRPr lang="en-US" dirty="0">
              <a:solidFill>
                <a:srgbClr val="000000"/>
              </a:solidFill>
            </a:endParaRPr>
          </a:p>
        </p:txBody>
      </p:sp>
    </p:spTree>
    <p:extLst>
      <p:ext uri="{BB962C8B-B14F-4D97-AF65-F5344CB8AC3E}">
        <p14:creationId xmlns:p14="http://schemas.microsoft.com/office/powerpoint/2010/main" val="115306171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itle 1"/>
          <p:cNvSpPr>
            <a:spLocks noGrp="1"/>
          </p:cNvSpPr>
          <p:nvPr>
            <p:ph type="title"/>
          </p:nvPr>
        </p:nvSpPr>
        <p:spPr/>
        <p:txBody>
          <a:bodyPr/>
          <a:lstStyle/>
          <a:p>
            <a:pPr eaLnBrk="1" hangingPunct="1"/>
            <a:endParaRPr lang="en-US" dirty="0" smtClean="0"/>
          </a:p>
        </p:txBody>
      </p:sp>
      <p:sp>
        <p:nvSpPr>
          <p:cNvPr id="496643" name="Content Placeholder 2"/>
          <p:cNvSpPr>
            <a:spLocks noGrp="1"/>
          </p:cNvSpPr>
          <p:nvPr>
            <p:ph idx="1"/>
          </p:nvPr>
        </p:nvSpPr>
        <p:spPr>
          <a:xfrm>
            <a:off x="1981200" y="4827588"/>
            <a:ext cx="8229600" cy="1801812"/>
          </a:xfrm>
        </p:spPr>
        <p:txBody>
          <a:bodyPr/>
          <a:lstStyle/>
          <a:p>
            <a:pPr marL="0" indent="0" eaLnBrk="1" hangingPunct="1">
              <a:buNone/>
            </a:pPr>
            <a:r>
              <a:rPr lang="en-US" dirty="0" smtClean="0"/>
              <a:t>Many putative process qualities (e.g. amplitude) may better be conceived as qualities of such time series graphs </a:t>
            </a:r>
          </a:p>
        </p:txBody>
      </p:sp>
      <p:pic>
        <p:nvPicPr>
          <p:cNvPr id="496644" name="Picture 4" descr="http://tg016.k12.sd.us/inqui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
            <a:ext cx="5486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54260"/>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itle 1"/>
          <p:cNvSpPr>
            <a:spLocks noGrp="1"/>
          </p:cNvSpPr>
          <p:nvPr>
            <p:ph type="title"/>
          </p:nvPr>
        </p:nvSpPr>
        <p:spPr/>
        <p:txBody>
          <a:bodyPr/>
          <a:lstStyle/>
          <a:p>
            <a:r>
              <a:rPr lang="en-US" sz="4000" dirty="0"/>
              <a:t>New to BFO 2.0: Introduction of mutual dependence between qualities</a:t>
            </a:r>
          </a:p>
        </p:txBody>
      </p:sp>
      <p:sp>
        <p:nvSpPr>
          <p:cNvPr id="41267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BA5A1B5-92EC-494E-B150-8F1F59B7367D}" type="slidenum">
              <a:rPr lang="en-US">
                <a:solidFill>
                  <a:srgbClr val="000000"/>
                </a:solidFill>
              </a:rPr>
              <a:pPr/>
              <a:t>81</a:t>
            </a:fld>
            <a:endParaRPr lang="en-US" dirty="0">
              <a:solidFill>
                <a:srgbClr val="000000"/>
              </a:solidFill>
            </a:endParaRPr>
          </a:p>
        </p:txBody>
      </p:sp>
      <p:sp>
        <p:nvSpPr>
          <p:cNvPr id="412676" name="Content Placeholder 2"/>
          <p:cNvSpPr txBox="1">
            <a:spLocks/>
          </p:cNvSpPr>
          <p:nvPr/>
        </p:nvSpPr>
        <p:spPr bwMode="auto">
          <a:xfrm>
            <a:off x="1981200" y="1524001"/>
            <a:ext cx="76962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20000"/>
              </a:spcBef>
              <a:spcAft>
                <a:spcPct val="0"/>
              </a:spcAft>
              <a:buFontTx/>
              <a:buChar char="•"/>
            </a:pPr>
            <a:r>
              <a:rPr lang="en-US" sz="3200" dirty="0">
                <a:solidFill>
                  <a:srgbClr val="000000"/>
                </a:solidFill>
              </a:rPr>
              <a:t>some specifically dependent continuants (SDCs) are reciprocally dependent on each other, for example between color hue, saturation and brightness</a:t>
            </a:r>
          </a:p>
          <a:p>
            <a:pPr eaLnBrk="0" fontAlgn="base" hangingPunct="0">
              <a:spcBef>
                <a:spcPct val="20000"/>
              </a:spcBef>
              <a:spcAft>
                <a:spcPct val="0"/>
              </a:spcAft>
              <a:buFontTx/>
              <a:buChar char="•"/>
            </a:pPr>
            <a:endParaRPr lang="en-US" sz="3200" dirty="0">
              <a:solidFill>
                <a:srgbClr val="000000"/>
              </a:solidFill>
            </a:endParaRPr>
          </a:p>
        </p:txBody>
      </p:sp>
      <p:pic>
        <p:nvPicPr>
          <p:cNvPr id="412677" name="Picture 4"/>
          <p:cNvPicPr>
            <a:picLocks noChangeAspect="1" noChangeArrowheads="1"/>
          </p:cNvPicPr>
          <p:nvPr/>
        </p:nvPicPr>
        <p:blipFill>
          <a:blip r:embed="rId2">
            <a:extLst>
              <a:ext uri="{28A0092B-C50C-407E-A947-70E740481C1C}">
                <a14:useLocalDpi xmlns:a14="http://schemas.microsoft.com/office/drawing/2010/main" val="0"/>
              </a:ext>
            </a:extLst>
          </a:blip>
          <a:srcRect l="26471" t="24510" r="38235" b="21793"/>
          <a:stretch>
            <a:fillRect/>
          </a:stretch>
        </p:blipFill>
        <p:spPr bwMode="auto">
          <a:xfrm>
            <a:off x="4343400" y="3733800"/>
            <a:ext cx="3352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015088"/>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itle 1"/>
          <p:cNvSpPr>
            <a:spLocks noGrp="1"/>
          </p:cNvSpPr>
          <p:nvPr>
            <p:ph type="title"/>
          </p:nvPr>
        </p:nvSpPr>
        <p:spPr/>
        <p:txBody>
          <a:bodyPr/>
          <a:lstStyle/>
          <a:p>
            <a:pPr eaLnBrk="1" hangingPunct="1"/>
            <a:r>
              <a:rPr lang="en-US" dirty="0" smtClean="0"/>
              <a:t>mutual dependence</a:t>
            </a:r>
          </a:p>
        </p:txBody>
      </p:sp>
      <p:pic>
        <p:nvPicPr>
          <p:cNvPr id="498691" name="Picture 3"/>
          <p:cNvPicPr>
            <a:picLocks noChangeAspect="1" noChangeArrowheads="1"/>
          </p:cNvPicPr>
          <p:nvPr/>
        </p:nvPicPr>
        <p:blipFill>
          <a:blip r:embed="rId2">
            <a:extLst>
              <a:ext uri="{28A0092B-C50C-407E-A947-70E740481C1C}">
                <a14:useLocalDpi xmlns:a14="http://schemas.microsoft.com/office/drawing/2010/main" val="0"/>
              </a:ext>
            </a:extLst>
          </a:blip>
          <a:srcRect l="26471" t="24510" r="38235" b="21793"/>
          <a:stretch>
            <a:fillRect/>
          </a:stretch>
        </p:blipFill>
        <p:spPr bwMode="auto">
          <a:xfrm>
            <a:off x="4495800" y="1447801"/>
            <a:ext cx="25146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692" name="Title 1"/>
          <p:cNvSpPr txBox="1">
            <a:spLocks/>
          </p:cNvSpPr>
          <p:nvPr/>
        </p:nvSpPr>
        <p:spPr bwMode="auto">
          <a:xfrm>
            <a:off x="1943100" y="53260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US" sz="4400" dirty="0">
              <a:solidFill>
                <a:srgbClr val="000000"/>
              </a:solidFill>
              <a:latin typeface="Calibri" pitchFamily="34" charset="0"/>
            </a:endParaRPr>
          </a:p>
        </p:txBody>
      </p:sp>
      <p:grpSp>
        <p:nvGrpSpPr>
          <p:cNvPr id="498693" name="Canvas 49154"/>
          <p:cNvGrpSpPr>
            <a:grpSpLocks/>
          </p:cNvGrpSpPr>
          <p:nvPr/>
        </p:nvGrpSpPr>
        <p:grpSpPr bwMode="auto">
          <a:xfrm>
            <a:off x="4638675" y="3200400"/>
            <a:ext cx="2693988" cy="1981200"/>
            <a:chOff x="0" y="0"/>
            <a:chExt cx="2694940" cy="1296035"/>
          </a:xfrm>
        </p:grpSpPr>
        <p:sp>
          <p:nvSpPr>
            <p:cNvPr id="498697" name="Rectangle 6"/>
            <p:cNvSpPr>
              <a:spLocks noChangeArrowheads="1"/>
            </p:cNvSpPr>
            <p:nvPr/>
          </p:nvSpPr>
          <p:spPr bwMode="auto">
            <a:xfrm>
              <a:off x="0" y="0"/>
              <a:ext cx="2694940" cy="129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8" name="Rectangle 7"/>
            <p:cNvSpPr/>
            <p:nvPr/>
          </p:nvSpPr>
          <p:spPr>
            <a:xfrm>
              <a:off x="252502" y="0"/>
              <a:ext cx="824203" cy="331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i="1" dirty="0">
                  <a:solidFill>
                    <a:srgbClr val="000000"/>
                  </a:solidFill>
                  <a:latin typeface="Times New Roman"/>
                  <a:ea typeface="MS Mincho"/>
                </a:rPr>
                <a:t>a</a:t>
              </a:r>
              <a:endParaRPr lang="en-US" sz="1200" dirty="0">
                <a:solidFill>
                  <a:prstClr val="white"/>
                </a:solidFill>
                <a:latin typeface="Times New Roman"/>
                <a:ea typeface="MS Mincho"/>
              </a:endParaRPr>
            </a:p>
          </p:txBody>
        </p:sp>
        <p:sp>
          <p:nvSpPr>
            <p:cNvPr id="9" name="Rectangle 8"/>
            <p:cNvSpPr/>
            <p:nvPr/>
          </p:nvSpPr>
          <p:spPr>
            <a:xfrm>
              <a:off x="1618235" y="0"/>
              <a:ext cx="725743" cy="331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i="1" dirty="0">
                  <a:solidFill>
                    <a:srgbClr val="000000"/>
                  </a:solidFill>
                  <a:latin typeface="Times New Roman"/>
                  <a:ea typeface="MS Mincho"/>
                </a:rPr>
                <a:t>b</a:t>
              </a:r>
              <a:endParaRPr lang="en-US" sz="1200" dirty="0">
                <a:solidFill>
                  <a:prstClr val="white"/>
                </a:solidFill>
                <a:latin typeface="Times New Roman"/>
                <a:ea typeface="MS Mincho"/>
              </a:endParaRPr>
            </a:p>
          </p:txBody>
        </p:sp>
        <p:sp>
          <p:nvSpPr>
            <p:cNvPr id="10" name="Rectangle 9"/>
            <p:cNvSpPr/>
            <p:nvPr/>
          </p:nvSpPr>
          <p:spPr>
            <a:xfrm>
              <a:off x="911547" y="821139"/>
              <a:ext cx="1076705" cy="331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i="1" dirty="0">
                  <a:solidFill>
                    <a:srgbClr val="000000"/>
                  </a:solidFill>
                  <a:latin typeface="Times New Roman"/>
                  <a:ea typeface="MS Mincho"/>
                </a:rPr>
                <a:t>c</a:t>
              </a:r>
              <a:endParaRPr lang="en-US" sz="1200" dirty="0">
                <a:solidFill>
                  <a:prstClr val="white"/>
                </a:solidFill>
                <a:latin typeface="Times New Roman"/>
                <a:ea typeface="MS Mincho"/>
              </a:endParaRPr>
            </a:p>
          </p:txBody>
        </p:sp>
        <p:cxnSp>
          <p:nvCxnSpPr>
            <p:cNvPr id="11" name="Straight Arrow Connector 10"/>
            <p:cNvCxnSpPr>
              <a:stCxn id="9" idx="2"/>
              <a:endCxn id="10" idx="0"/>
            </p:cNvCxnSpPr>
            <p:nvPr/>
          </p:nvCxnSpPr>
          <p:spPr>
            <a:xfrm flipH="1">
              <a:off x="1449900" y="331950"/>
              <a:ext cx="532000" cy="48919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10" idx="0"/>
            </p:cNvCxnSpPr>
            <p:nvPr/>
          </p:nvCxnSpPr>
          <p:spPr>
            <a:xfrm>
              <a:off x="665398" y="331950"/>
              <a:ext cx="784502" cy="48919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9" idx="1"/>
            </p:cNvCxnSpPr>
            <p:nvPr/>
          </p:nvCxnSpPr>
          <p:spPr>
            <a:xfrm>
              <a:off x="1076705" y="165181"/>
              <a:ext cx="541529" cy="0"/>
            </a:xfrm>
            <a:prstGeom prst="straightConnector1">
              <a:avLst/>
            </a:prstGeom>
            <a:ln w="22225">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498694" name="Rectangle 17"/>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dirty="0">
              <a:solidFill>
                <a:srgbClr val="000000"/>
              </a:solidFill>
              <a:latin typeface="Arial" pitchFamily="34" charset="0"/>
            </a:endParaRPr>
          </a:p>
        </p:txBody>
      </p:sp>
      <p:sp>
        <p:nvSpPr>
          <p:cNvPr id="498695" name="Rectangle 21"/>
          <p:cNvSpPr>
            <a:spLocks noChangeArrowheads="1"/>
          </p:cNvSpPr>
          <p:nvPr/>
        </p:nvSpPr>
        <p:spPr bwMode="auto">
          <a:xfrm>
            <a:off x="5907487" y="1648769"/>
            <a:ext cx="377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0" fontAlgn="base" hangingPunct="0">
              <a:spcBef>
                <a:spcPct val="0"/>
              </a:spcBef>
              <a:spcAft>
                <a:spcPct val="0"/>
              </a:spcAft>
            </a:pPr>
            <a:endParaRPr lang="en-US" sz="1200" dirty="0">
              <a:solidFill>
                <a:srgbClr val="000000"/>
              </a:solidFill>
              <a:latin typeface="Times New Roman" pitchFamily="18" charset="0"/>
              <a:ea typeface="MS Mincho" pitchFamily="49" charset="-128"/>
              <a:cs typeface="Times New Roman" pitchFamily="18" charset="0"/>
            </a:endParaRPr>
          </a:p>
          <a:p>
            <a:pPr algn="just" eaLnBrk="0" fontAlgn="base" hangingPunct="0">
              <a:spcBef>
                <a:spcPct val="0"/>
              </a:spcBef>
              <a:spcAft>
                <a:spcPct val="0"/>
              </a:spcAft>
            </a:pPr>
            <a:r>
              <a:rPr lang="en-US" sz="1200" dirty="0">
                <a:solidFill>
                  <a:srgbClr val="000000"/>
                </a:solidFill>
                <a:latin typeface="Times New Roman" pitchFamily="18" charset="0"/>
                <a:ea typeface="MS Mincho" pitchFamily="49" charset="-128"/>
                <a:cs typeface="Times New Roman" pitchFamily="18" charset="0"/>
              </a:rPr>
              <a:t>     </a:t>
            </a:r>
            <a:endParaRPr lang="en-US" dirty="0">
              <a:solidFill>
                <a:srgbClr val="000000"/>
              </a:solidFill>
              <a:latin typeface="Arial" pitchFamily="34" charset="0"/>
              <a:ea typeface="MS Mincho" pitchFamily="49" charset="-128"/>
              <a:cs typeface="Times New Roman" pitchFamily="18" charset="0"/>
            </a:endParaRPr>
          </a:p>
        </p:txBody>
      </p:sp>
      <p:sp>
        <p:nvSpPr>
          <p:cNvPr id="498696" name="TextBox 42"/>
          <p:cNvSpPr txBox="1">
            <a:spLocks noChangeArrowheads="1"/>
          </p:cNvSpPr>
          <p:nvPr/>
        </p:nvSpPr>
        <p:spPr bwMode="auto">
          <a:xfrm>
            <a:off x="3429000" y="5522894"/>
            <a:ext cx="5486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800" dirty="0">
                <a:solidFill>
                  <a:srgbClr val="000000"/>
                </a:solidFill>
              </a:rPr>
              <a:t>husband role </a:t>
            </a:r>
            <a:r>
              <a:rPr lang="en-US" sz="2800" dirty="0">
                <a:solidFill>
                  <a:srgbClr val="000000"/>
                </a:solidFill>
                <a:sym typeface="Wingdings" pitchFamily="2" charset="2"/>
              </a:rPr>
              <a:t> wife role</a:t>
            </a:r>
          </a:p>
          <a:p>
            <a:pPr eaLnBrk="0" fontAlgn="base" hangingPunct="0">
              <a:spcBef>
                <a:spcPct val="0"/>
              </a:spcBef>
              <a:spcAft>
                <a:spcPct val="0"/>
              </a:spcAft>
            </a:pPr>
            <a:r>
              <a:rPr lang="en-US" sz="2800" dirty="0">
                <a:solidFill>
                  <a:srgbClr val="000000"/>
                </a:solidFill>
                <a:sym typeface="Wingdings" pitchFamily="2" charset="2"/>
              </a:rPr>
              <a:t>lock function  key function</a:t>
            </a:r>
            <a:endParaRPr lang="en-US" sz="2800" dirty="0">
              <a:solidFill>
                <a:srgbClr val="000000"/>
              </a:solidFill>
            </a:endParaRPr>
          </a:p>
        </p:txBody>
      </p:sp>
    </p:spTree>
    <p:extLst>
      <p:ext uri="{BB962C8B-B14F-4D97-AF65-F5344CB8AC3E}">
        <p14:creationId xmlns:p14="http://schemas.microsoft.com/office/powerpoint/2010/main" val="3118120968"/>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itle 1"/>
          <p:cNvSpPr>
            <a:spLocks noGrp="1"/>
          </p:cNvSpPr>
          <p:nvPr>
            <p:ph type="title"/>
          </p:nvPr>
        </p:nvSpPr>
        <p:spPr>
          <a:xfrm>
            <a:off x="1981200" y="0"/>
            <a:ext cx="8229600" cy="1143000"/>
          </a:xfrm>
        </p:spPr>
        <p:txBody>
          <a:bodyPr/>
          <a:lstStyle/>
          <a:p>
            <a:pPr eaLnBrk="1" hangingPunct="1"/>
            <a:r>
              <a:rPr lang="en-US" b="1" dirty="0" smtClean="0"/>
              <a:t>Boyle’s Law</a:t>
            </a:r>
          </a:p>
        </p:txBody>
      </p:sp>
      <p:pic>
        <p:nvPicPr>
          <p:cNvPr id="499716" name="Picture 2" descr="http://images.tutorvista.com/content/feed/tvcs/590888a1-0171-42e8-8a58-32620878b8f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49364"/>
            <a:ext cx="6553200"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095086"/>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itle 1"/>
          <p:cNvSpPr>
            <a:spLocks noGrp="1"/>
          </p:cNvSpPr>
          <p:nvPr>
            <p:ph type="title"/>
          </p:nvPr>
        </p:nvSpPr>
        <p:spPr/>
        <p:txBody>
          <a:bodyPr/>
          <a:lstStyle/>
          <a:p>
            <a:pPr eaLnBrk="1" hangingPunct="1"/>
            <a:r>
              <a:rPr lang="en-US" dirty="0" smtClean="0"/>
              <a:t>simultaneous causality </a:t>
            </a:r>
          </a:p>
        </p:txBody>
      </p:sp>
      <p:sp>
        <p:nvSpPr>
          <p:cNvPr id="500739" name="Content Placeholder 2"/>
          <p:cNvSpPr>
            <a:spLocks noGrp="1"/>
          </p:cNvSpPr>
          <p:nvPr>
            <p:ph idx="1"/>
          </p:nvPr>
        </p:nvSpPr>
        <p:spPr/>
        <p:txBody>
          <a:bodyPr/>
          <a:lstStyle/>
          <a:p>
            <a:pPr eaLnBrk="1" hangingPunct="1"/>
            <a:endParaRPr lang="en-US" dirty="0" smtClean="0"/>
          </a:p>
        </p:txBody>
      </p:sp>
      <p:pic>
        <p:nvPicPr>
          <p:cNvPr id="500740" name="Picture 2" descr="http://www.nature.com/nrneph/journal/v7/n8/images/nrneph.2011.73-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97000"/>
            <a:ext cx="75438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23009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causal models for Virtual Physiological Human</a:t>
            </a:r>
            <a:endParaRPr lang="en-US" dirty="0"/>
          </a:p>
        </p:txBody>
      </p:sp>
      <p:sp>
        <p:nvSpPr>
          <p:cNvPr id="501763" name="Content Placeholder 2"/>
          <p:cNvSpPr>
            <a:spLocks noGrp="1"/>
          </p:cNvSpPr>
          <p:nvPr>
            <p:ph idx="1"/>
          </p:nvPr>
        </p:nvSpPr>
        <p:spPr/>
        <p:txBody>
          <a:bodyPr/>
          <a:lstStyle/>
          <a:p>
            <a:pPr eaLnBrk="1" hangingPunct="1"/>
            <a:endParaRPr lang="en-US" dirty="0" smtClean="0"/>
          </a:p>
        </p:txBody>
      </p:sp>
      <p:pic>
        <p:nvPicPr>
          <p:cNvPr id="501764" name="Picture 2" descr="http://www.nature.com/nrneph/journal/v7/n8/images/nrneph.2011.73-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97000"/>
            <a:ext cx="75438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867637"/>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1"/>
          <p:cNvSpPr>
            <a:spLocks noGrp="1"/>
          </p:cNvSpPr>
          <p:nvPr>
            <p:ph type="title"/>
          </p:nvPr>
        </p:nvSpPr>
        <p:spPr/>
        <p:txBody>
          <a:bodyPr/>
          <a:lstStyle/>
          <a:p>
            <a:pPr eaLnBrk="1" hangingPunct="1"/>
            <a:r>
              <a:rPr lang="en-US" dirty="0" smtClean="0"/>
              <a:t>Physiological models</a:t>
            </a:r>
          </a:p>
        </p:txBody>
      </p:sp>
      <p:sp>
        <p:nvSpPr>
          <p:cNvPr id="502787" name="Content Placeholder 2"/>
          <p:cNvSpPr>
            <a:spLocks noGrp="1"/>
          </p:cNvSpPr>
          <p:nvPr>
            <p:ph idx="1"/>
          </p:nvPr>
        </p:nvSpPr>
        <p:spPr/>
        <p:txBody>
          <a:bodyPr/>
          <a:lstStyle/>
          <a:p>
            <a:pPr eaLnBrk="1" hangingPunct="1"/>
            <a:r>
              <a:rPr lang="en-US" dirty="0" smtClean="0"/>
              <a:t>kinetic, hydraulic, electrical or chemical …</a:t>
            </a:r>
          </a:p>
          <a:p>
            <a:pPr eaLnBrk="1" hangingPunct="1"/>
            <a:r>
              <a:rPr lang="en-US" dirty="0" smtClean="0"/>
              <a:t>sets of differential equations …</a:t>
            </a:r>
          </a:p>
          <a:p>
            <a:pPr eaLnBrk="1" hangingPunct="1"/>
            <a:r>
              <a:rPr lang="en-US" dirty="0" smtClean="0"/>
              <a:t>how to integrate these models?</a:t>
            </a:r>
          </a:p>
        </p:txBody>
      </p:sp>
    </p:spTree>
    <p:extLst>
      <p:ext uri="{BB962C8B-B14F-4D97-AF65-F5344CB8AC3E}">
        <p14:creationId xmlns:p14="http://schemas.microsoft.com/office/powerpoint/2010/main" val="3836304570"/>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itle 1"/>
          <p:cNvSpPr>
            <a:spLocks noGrp="1"/>
          </p:cNvSpPr>
          <p:nvPr>
            <p:ph type="title"/>
          </p:nvPr>
        </p:nvSpPr>
        <p:spPr/>
        <p:txBody>
          <a:bodyPr/>
          <a:lstStyle/>
          <a:p>
            <a:pPr eaLnBrk="1" hangingPunct="1"/>
            <a:endParaRPr lang="en-US" dirty="0" smtClean="0"/>
          </a:p>
        </p:txBody>
      </p:sp>
      <p:sp>
        <p:nvSpPr>
          <p:cNvPr id="503811" name="Content Placeholder 2"/>
          <p:cNvSpPr>
            <a:spLocks noGrp="1"/>
          </p:cNvSpPr>
          <p:nvPr>
            <p:ph idx="1"/>
          </p:nvPr>
        </p:nvSpPr>
        <p:spPr/>
        <p:txBody>
          <a:bodyPr/>
          <a:lstStyle/>
          <a:p>
            <a:pPr eaLnBrk="1" hangingPunct="1"/>
            <a:endParaRPr lang="en-US" dirty="0" smtClean="0"/>
          </a:p>
        </p:txBody>
      </p:sp>
      <p:pic>
        <p:nvPicPr>
          <p:cNvPr id="5038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195264"/>
            <a:ext cx="90424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609195"/>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Content Placeholder 2"/>
          <p:cNvSpPr>
            <a:spLocks noGrp="1"/>
          </p:cNvSpPr>
          <p:nvPr>
            <p:ph idx="1"/>
          </p:nvPr>
        </p:nvSpPr>
        <p:spPr>
          <a:xfrm>
            <a:off x="1981200" y="5410201"/>
            <a:ext cx="8229600" cy="715963"/>
          </a:xfrm>
        </p:spPr>
        <p:txBody>
          <a:bodyPr/>
          <a:lstStyle/>
          <a:p>
            <a:pPr marL="0" indent="0" algn="ctr" eaLnBrk="1" hangingPunct="1">
              <a:buNone/>
            </a:pPr>
            <a:r>
              <a:rPr lang="en-GB" b="1" dirty="0" smtClean="0"/>
              <a:t>Virtual Physiological Human Ontologies</a:t>
            </a:r>
            <a:endParaRPr lang="en-GB" sz="2400" b="1" dirty="0"/>
          </a:p>
        </p:txBody>
      </p:sp>
      <p:pic>
        <p:nvPicPr>
          <p:cNvPr id="504835" name="Picture 1" descr="onto_map_v3_a3a2.png"/>
          <p:cNvPicPr>
            <a:picLocks noChangeAspect="1"/>
          </p:cNvPicPr>
          <p:nvPr/>
        </p:nvPicPr>
        <p:blipFill>
          <a:blip r:embed="rId2">
            <a:extLst>
              <a:ext uri="{28A0092B-C50C-407E-A947-70E740481C1C}">
                <a14:useLocalDpi xmlns:a14="http://schemas.microsoft.com/office/drawing/2010/main" val="0"/>
              </a:ext>
            </a:extLst>
          </a:blip>
          <a:srcRect r="4375" b="34444"/>
          <a:stretch>
            <a:fillRect/>
          </a:stretch>
        </p:blipFill>
        <p:spPr bwMode="auto">
          <a:xfrm>
            <a:off x="1447800" y="152400"/>
            <a:ext cx="93154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4836" name="TextBox 4"/>
          <p:cNvSpPr txBox="1">
            <a:spLocks noChangeArrowheads="1"/>
          </p:cNvSpPr>
          <p:nvPr/>
        </p:nvSpPr>
        <p:spPr bwMode="auto">
          <a:xfrm>
            <a:off x="3657601" y="6248401"/>
            <a:ext cx="485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800" dirty="0">
                <a:solidFill>
                  <a:srgbClr val="000000"/>
                </a:solidFill>
              </a:rPr>
              <a:t>Bernard de Bono, ICBO 2011</a:t>
            </a:r>
          </a:p>
        </p:txBody>
      </p:sp>
    </p:spTree>
    <p:extLst>
      <p:ext uri="{BB962C8B-B14F-4D97-AF65-F5344CB8AC3E}">
        <p14:creationId xmlns:p14="http://schemas.microsoft.com/office/powerpoint/2010/main" val="1334650455"/>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Picture 1" descr="physiology_2bc_kideny_scenario.png"/>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1524000" y="66676"/>
            <a:ext cx="9144000"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59" name="TextBox 2"/>
          <p:cNvSpPr txBox="1">
            <a:spLocks noChangeArrowheads="1"/>
          </p:cNvSpPr>
          <p:nvPr/>
        </p:nvSpPr>
        <p:spPr bwMode="auto">
          <a:xfrm>
            <a:off x="3657601" y="5770564"/>
            <a:ext cx="4854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000000"/>
                </a:solidFill>
              </a:rPr>
              <a:t>Compartments </a:t>
            </a:r>
          </a:p>
          <a:p>
            <a:pPr algn="ctr" eaLnBrk="0" fontAlgn="base" hangingPunct="0">
              <a:spcBef>
                <a:spcPct val="0"/>
              </a:spcBef>
              <a:spcAft>
                <a:spcPct val="0"/>
              </a:spcAft>
            </a:pPr>
            <a:r>
              <a:rPr lang="en-US" sz="2800" dirty="0">
                <a:solidFill>
                  <a:srgbClr val="000000"/>
                </a:solidFill>
              </a:rPr>
              <a:t>Bernard de Bono, ICBO 2011</a:t>
            </a:r>
          </a:p>
        </p:txBody>
      </p:sp>
    </p:spTree>
    <p:extLst>
      <p:ext uri="{BB962C8B-B14F-4D97-AF65-F5344CB8AC3E}">
        <p14:creationId xmlns:p14="http://schemas.microsoft.com/office/powerpoint/2010/main" val="352370478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itle 1"/>
          <p:cNvSpPr>
            <a:spLocks noGrp="1"/>
          </p:cNvSpPr>
          <p:nvPr>
            <p:ph type="title"/>
          </p:nvPr>
        </p:nvSpPr>
        <p:spPr/>
        <p:txBody>
          <a:bodyPr/>
          <a:lstStyle/>
          <a:p>
            <a:r>
              <a:rPr lang="en-US" dirty="0" smtClean="0"/>
              <a:t>BFO: </a:t>
            </a:r>
            <a:r>
              <a:rPr lang="en-US" i="1" dirty="0" smtClean="0"/>
              <a:t>fiat_object</a:t>
            </a:r>
            <a:endParaRPr lang="en-US" dirty="0" smtClean="0"/>
          </a:p>
        </p:txBody>
      </p:sp>
      <p:sp>
        <p:nvSpPr>
          <p:cNvPr id="455683" name="Text Placeholder 2"/>
          <p:cNvSpPr>
            <a:spLocks noGrp="1"/>
          </p:cNvSpPr>
          <p:nvPr>
            <p:ph type="body" sz="half" idx="1"/>
          </p:nvPr>
        </p:nvSpPr>
        <p:spPr/>
        <p:txBody>
          <a:bodyPr/>
          <a:lstStyle/>
          <a:p>
            <a:r>
              <a:rPr lang="en-US" dirty="0" smtClean="0"/>
              <a:t>For BFO 2.O </a:t>
            </a:r>
            <a:r>
              <a:rPr lang="en-US" i="1" dirty="0" smtClean="0"/>
              <a:t>Object</a:t>
            </a:r>
            <a:r>
              <a:rPr lang="en-US" dirty="0" smtClean="0"/>
              <a:t>, </a:t>
            </a:r>
            <a:r>
              <a:rPr lang="en-US" i="1" dirty="0" smtClean="0"/>
              <a:t>Fiat Object Part</a:t>
            </a:r>
            <a:r>
              <a:rPr lang="en-US" dirty="0" smtClean="0"/>
              <a:t> and </a:t>
            </a:r>
            <a:r>
              <a:rPr lang="en-US" i="1" dirty="0" smtClean="0"/>
              <a:t>Object Aggregate</a:t>
            </a:r>
            <a:r>
              <a:rPr lang="en-US" dirty="0" smtClean="0"/>
              <a:t> are not intended to be exhaustive of  </a:t>
            </a:r>
            <a:r>
              <a:rPr lang="en-US" i="1" dirty="0" smtClean="0"/>
              <a:t>Material Entity</a:t>
            </a:r>
            <a:r>
              <a:rPr lang="en-US" dirty="0" smtClean="0"/>
              <a:t> (see Lars Vogt)</a:t>
            </a:r>
          </a:p>
          <a:p>
            <a:endParaRPr lang="en-US" dirty="0" smtClean="0"/>
          </a:p>
        </p:txBody>
      </p:sp>
      <p:sp>
        <p:nvSpPr>
          <p:cNvPr id="455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59E5B429-1DE7-42A0-AABC-033145E01EDF}" type="slidenum">
              <a:rPr lang="en-US">
                <a:solidFill>
                  <a:srgbClr val="000000"/>
                </a:solidFill>
              </a:rPr>
              <a:pPr fontAlgn="base">
                <a:spcBef>
                  <a:spcPct val="0"/>
                </a:spcBef>
                <a:spcAft>
                  <a:spcPct val="0"/>
                </a:spcAft>
              </a:pPr>
              <a:t>9</a:t>
            </a:fld>
            <a:endParaRPr lang="en-US" dirty="0">
              <a:solidFill>
                <a:srgbClr val="000000"/>
              </a:solidFill>
            </a:endParaRPr>
          </a:p>
        </p:txBody>
      </p:sp>
      <p:pic>
        <p:nvPicPr>
          <p:cNvPr id="455685" name="Picture 2" descr="http://www.austria-lexikon.at/attach/Wissenssammlungen/ABC_zur_Volkskunde_%C3%96sterreichs/Rindfleisch/Rindfleisch_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3" y="1429555"/>
            <a:ext cx="11050073" cy="545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265628"/>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2" name="Picture 2" descr="Segmen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1"/>
            <a:ext cx="91440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3" name="TextBox 3"/>
          <p:cNvSpPr txBox="1">
            <a:spLocks noChangeArrowheads="1"/>
          </p:cNvSpPr>
          <p:nvPr/>
        </p:nvSpPr>
        <p:spPr bwMode="auto">
          <a:xfrm>
            <a:off x="3692526" y="5903914"/>
            <a:ext cx="4854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000000"/>
                </a:solidFill>
              </a:rPr>
              <a:t>Connections</a:t>
            </a:r>
            <a:br>
              <a:rPr lang="en-US" sz="2800" dirty="0">
                <a:solidFill>
                  <a:srgbClr val="000000"/>
                </a:solidFill>
              </a:rPr>
            </a:br>
            <a:r>
              <a:rPr lang="en-US" sz="2800" dirty="0">
                <a:solidFill>
                  <a:srgbClr val="000000"/>
                </a:solidFill>
              </a:rPr>
              <a:t>Bernard de Bono, ICBO 2011</a:t>
            </a:r>
          </a:p>
        </p:txBody>
      </p:sp>
    </p:spTree>
    <p:extLst>
      <p:ext uri="{BB962C8B-B14F-4D97-AF65-F5344CB8AC3E}">
        <p14:creationId xmlns:p14="http://schemas.microsoft.com/office/powerpoint/2010/main" val="2087593362"/>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1" descr="Segments3_illustrat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04800"/>
            <a:ext cx="9144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07" name="TextBox 2"/>
          <p:cNvSpPr txBox="1">
            <a:spLocks noChangeArrowheads="1"/>
          </p:cNvSpPr>
          <p:nvPr/>
        </p:nvSpPr>
        <p:spPr bwMode="auto">
          <a:xfrm>
            <a:off x="3657601" y="5867400"/>
            <a:ext cx="4854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800" dirty="0">
                <a:solidFill>
                  <a:srgbClr val="000000"/>
                </a:solidFill>
              </a:rPr>
              <a:t>Differential equations</a:t>
            </a:r>
          </a:p>
          <a:p>
            <a:pPr eaLnBrk="0" fontAlgn="base" hangingPunct="0">
              <a:spcBef>
                <a:spcPct val="0"/>
              </a:spcBef>
              <a:spcAft>
                <a:spcPct val="0"/>
              </a:spcAft>
            </a:pPr>
            <a:r>
              <a:rPr lang="en-US" sz="2800" dirty="0">
                <a:solidFill>
                  <a:srgbClr val="000000"/>
                </a:solidFill>
              </a:rPr>
              <a:t>Bernard de Bono, ICBO 2011</a:t>
            </a:r>
          </a:p>
        </p:txBody>
      </p:sp>
    </p:spTree>
    <p:extLst>
      <p:ext uri="{BB962C8B-B14F-4D97-AF65-F5344CB8AC3E}">
        <p14:creationId xmlns:p14="http://schemas.microsoft.com/office/powerpoint/2010/main" val="3740563346"/>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0" name="Picture 1" descr="Segments3_illustrat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04800"/>
            <a:ext cx="9144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1" name="TextBox 2"/>
          <p:cNvSpPr txBox="1">
            <a:spLocks noChangeArrowheads="1"/>
          </p:cNvSpPr>
          <p:nvPr/>
        </p:nvSpPr>
        <p:spPr bwMode="auto">
          <a:xfrm>
            <a:off x="3657601" y="5867400"/>
            <a:ext cx="4854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800" dirty="0">
                <a:solidFill>
                  <a:srgbClr val="000000"/>
                </a:solidFill>
              </a:rPr>
              <a:t>Differential equations</a:t>
            </a:r>
          </a:p>
          <a:p>
            <a:pPr eaLnBrk="0" fontAlgn="base" hangingPunct="0">
              <a:spcBef>
                <a:spcPct val="0"/>
              </a:spcBef>
              <a:spcAft>
                <a:spcPct val="0"/>
              </a:spcAft>
            </a:pPr>
            <a:r>
              <a:rPr lang="en-US" sz="2800" dirty="0">
                <a:solidFill>
                  <a:srgbClr val="000000"/>
                </a:solidFill>
              </a:rPr>
              <a:t>Bernard de Bono, ICBO 2011</a:t>
            </a:r>
          </a:p>
        </p:txBody>
      </p:sp>
    </p:spTree>
    <p:extLst>
      <p:ext uri="{BB962C8B-B14F-4D97-AF65-F5344CB8AC3E}">
        <p14:creationId xmlns:p14="http://schemas.microsoft.com/office/powerpoint/2010/main" val="2159372798"/>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4" name="Picture 3" descr="Segments3_illustrat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6200"/>
            <a:ext cx="9144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55" name="TextBox 2"/>
          <p:cNvSpPr txBox="1">
            <a:spLocks noChangeArrowheads="1"/>
          </p:cNvSpPr>
          <p:nvPr/>
        </p:nvSpPr>
        <p:spPr bwMode="auto">
          <a:xfrm>
            <a:off x="3657601" y="5867400"/>
            <a:ext cx="4854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800" dirty="0">
                <a:solidFill>
                  <a:srgbClr val="000000"/>
                </a:solidFill>
              </a:rPr>
              <a:t>Differential equations</a:t>
            </a:r>
          </a:p>
          <a:p>
            <a:pPr eaLnBrk="0" fontAlgn="base" hangingPunct="0">
              <a:spcBef>
                <a:spcPct val="0"/>
              </a:spcBef>
              <a:spcAft>
                <a:spcPct val="0"/>
              </a:spcAft>
            </a:pPr>
            <a:r>
              <a:rPr lang="en-US" sz="2800" dirty="0">
                <a:solidFill>
                  <a:srgbClr val="000000"/>
                </a:solidFill>
              </a:rPr>
              <a:t>Bernard de Bono, ICBO 2011</a:t>
            </a:r>
          </a:p>
        </p:txBody>
      </p:sp>
    </p:spTree>
    <p:extLst>
      <p:ext uri="{BB962C8B-B14F-4D97-AF65-F5344CB8AC3E}">
        <p14:creationId xmlns:p14="http://schemas.microsoft.com/office/powerpoint/2010/main" val="3178440691"/>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itle 1"/>
          <p:cNvSpPr>
            <a:spLocks noGrp="1"/>
          </p:cNvSpPr>
          <p:nvPr>
            <p:ph type="title"/>
          </p:nvPr>
        </p:nvSpPr>
        <p:spPr/>
        <p:txBody>
          <a:bodyPr/>
          <a:lstStyle/>
          <a:p>
            <a:pPr eaLnBrk="1" hangingPunct="1"/>
            <a:r>
              <a:rPr lang="en-US" dirty="0" smtClean="0"/>
              <a:t>Hypothesis</a:t>
            </a:r>
            <a:endParaRPr lang="en-US" dirty="0" smtClean="0">
              <a:cs typeface="Calibri" pitchFamily="34" charset="0"/>
            </a:endParaRPr>
          </a:p>
        </p:txBody>
      </p:sp>
      <p:sp>
        <p:nvSpPr>
          <p:cNvPr id="510979" name="Content Placeholder 2"/>
          <p:cNvSpPr>
            <a:spLocks noGrp="1"/>
          </p:cNvSpPr>
          <p:nvPr>
            <p:ph idx="1"/>
          </p:nvPr>
        </p:nvSpPr>
        <p:spPr/>
        <p:txBody>
          <a:bodyPr/>
          <a:lstStyle/>
          <a:p>
            <a:pPr marL="114300" indent="0" eaLnBrk="1" hangingPunct="1">
              <a:lnSpc>
                <a:spcPct val="150000"/>
              </a:lnSpc>
              <a:spcBef>
                <a:spcPts val="1000"/>
              </a:spcBef>
              <a:spcAft>
                <a:spcPts val="1000"/>
              </a:spcAft>
              <a:buNone/>
            </a:pPr>
            <a:r>
              <a:rPr lang="en-US" dirty="0" smtClean="0">
                <a:latin typeface="Cambria" pitchFamily="18" charset="0"/>
                <a:ea typeface="Calibri" pitchFamily="34" charset="0"/>
                <a:cs typeface="Times New Roman" pitchFamily="18" charset="0"/>
              </a:rPr>
              <a:t>Multi-quality process profiles are the sorts of things that can be represented by corresponding differential equations; i.e. they are multiple interrelated thin slices within processes</a:t>
            </a:r>
          </a:p>
        </p:txBody>
      </p:sp>
    </p:spTree>
    <p:extLst>
      <p:ext uri="{BB962C8B-B14F-4D97-AF65-F5344CB8AC3E}">
        <p14:creationId xmlns:p14="http://schemas.microsoft.com/office/powerpoint/2010/main" val="3651160376"/>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43400" y="1676400"/>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000" dirty="0">
                <a:solidFill>
                  <a:srgbClr val="000000"/>
                </a:solidFill>
                <a:latin typeface="Arial"/>
              </a:rPr>
              <a:t>temperature</a:t>
            </a:r>
          </a:p>
        </p:txBody>
      </p:sp>
      <p:sp>
        <p:nvSpPr>
          <p:cNvPr id="512003" name="Rectangle 6"/>
          <p:cNvSpPr>
            <a:spLocks noChangeArrowheads="1"/>
          </p:cNvSpPr>
          <p:nvPr/>
        </p:nvSpPr>
        <p:spPr bwMode="auto">
          <a:xfrm>
            <a:off x="1295400" y="5789613"/>
            <a:ext cx="9601200" cy="914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dirty="0">
                <a:solidFill>
                  <a:srgbClr val="000000"/>
                </a:solidFill>
                <a:latin typeface="Tahoma" pitchFamily="34" charset="0"/>
                <a:cs typeface="Times New Roman" pitchFamily="18" charset="0"/>
              </a:rPr>
              <a:t>John’s temperature (a quality instance) </a:t>
            </a:r>
          </a:p>
          <a:p>
            <a:pPr algn="ctr" eaLnBrk="0" fontAlgn="base" hangingPunct="0">
              <a:spcBef>
                <a:spcPct val="0"/>
              </a:spcBef>
              <a:spcAft>
                <a:spcPct val="0"/>
              </a:spcAft>
            </a:pPr>
            <a:endParaRPr lang="en-US" sz="600" dirty="0">
              <a:solidFill>
                <a:srgbClr val="000000"/>
              </a:solidFill>
              <a:latin typeface="Tahoma" pitchFamily="34" charset="0"/>
              <a:cs typeface="Times New Roman" pitchFamily="18" charset="0"/>
            </a:endParaRPr>
          </a:p>
        </p:txBody>
      </p:sp>
      <p:sp>
        <p:nvSpPr>
          <p:cNvPr id="512004"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5E2978FC-F337-4C89-8AB4-7F7CB40271C7}" type="slidenum">
              <a:rPr lang="en-GB">
                <a:solidFill>
                  <a:srgbClr val="000000"/>
                </a:solidFill>
              </a:rPr>
              <a:pPr fontAlgn="base">
                <a:spcBef>
                  <a:spcPct val="0"/>
                </a:spcBef>
                <a:spcAft>
                  <a:spcPct val="0"/>
                </a:spcAft>
              </a:pPr>
              <a:t>95</a:t>
            </a:fld>
            <a:endParaRPr lang="en-GB" dirty="0">
              <a:solidFill>
                <a:srgbClr val="000000"/>
              </a:solidFill>
            </a:endParaRPr>
          </a:p>
        </p:txBody>
      </p:sp>
      <p:sp>
        <p:nvSpPr>
          <p:cNvPr id="15" name="Rectangle 14"/>
          <p:cNvSpPr/>
          <p:nvPr/>
        </p:nvSpPr>
        <p:spPr>
          <a:xfrm>
            <a:off x="16002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37ºC</a:t>
            </a:r>
          </a:p>
        </p:txBody>
      </p:sp>
      <p:cxnSp>
        <p:nvCxnSpPr>
          <p:cNvPr id="512006" name="AutoShape 7"/>
          <p:cNvCxnSpPr>
            <a:cxnSpLocks noChangeShapeType="1"/>
            <a:stCxn id="11" idx="2"/>
            <a:endCxn id="15" idx="0"/>
          </p:cNvCxnSpPr>
          <p:nvPr/>
        </p:nvCxnSpPr>
        <p:spPr bwMode="auto">
          <a:xfrm rot="5400000">
            <a:off x="3372644" y="1313657"/>
            <a:ext cx="989013" cy="3390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31242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37.1ºC</a:t>
            </a:r>
          </a:p>
        </p:txBody>
      </p:sp>
      <p:cxnSp>
        <p:nvCxnSpPr>
          <p:cNvPr id="512008" name="AutoShape 7"/>
          <p:cNvCxnSpPr>
            <a:cxnSpLocks noChangeShapeType="1"/>
            <a:stCxn id="11" idx="2"/>
            <a:endCxn id="21" idx="0"/>
          </p:cNvCxnSpPr>
          <p:nvPr/>
        </p:nvCxnSpPr>
        <p:spPr bwMode="auto">
          <a:xfrm rot="5400000">
            <a:off x="4134644" y="2075657"/>
            <a:ext cx="989013" cy="1866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2"/>
          <p:cNvSpPr/>
          <p:nvPr/>
        </p:nvSpPr>
        <p:spPr>
          <a:xfrm>
            <a:off x="89916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37.5ºC</a:t>
            </a:r>
          </a:p>
        </p:txBody>
      </p:sp>
      <p:cxnSp>
        <p:nvCxnSpPr>
          <p:cNvPr id="512010" name="AutoShape 7"/>
          <p:cNvCxnSpPr>
            <a:cxnSpLocks noChangeShapeType="1"/>
            <a:stCxn id="11" idx="2"/>
            <a:endCxn id="23" idx="0"/>
          </p:cNvCxnSpPr>
          <p:nvPr/>
        </p:nvCxnSpPr>
        <p:spPr bwMode="auto">
          <a:xfrm rot="16200000" flipH="1">
            <a:off x="7068344" y="1008857"/>
            <a:ext cx="989013" cy="4000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45720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37.2ºC</a:t>
            </a:r>
          </a:p>
        </p:txBody>
      </p:sp>
      <p:cxnSp>
        <p:nvCxnSpPr>
          <p:cNvPr id="512012" name="AutoShape 7"/>
          <p:cNvCxnSpPr>
            <a:cxnSpLocks noChangeShapeType="1"/>
            <a:stCxn id="11" idx="2"/>
            <a:endCxn id="25" idx="0"/>
          </p:cNvCxnSpPr>
          <p:nvPr/>
        </p:nvCxnSpPr>
        <p:spPr bwMode="auto">
          <a:xfrm rot="5400000">
            <a:off x="4858544" y="2799557"/>
            <a:ext cx="989013"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Rectangle 26"/>
          <p:cNvSpPr/>
          <p:nvPr/>
        </p:nvSpPr>
        <p:spPr>
          <a:xfrm>
            <a:off x="60960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37.3ºC</a:t>
            </a:r>
          </a:p>
        </p:txBody>
      </p:sp>
      <p:cxnSp>
        <p:nvCxnSpPr>
          <p:cNvPr id="512014" name="AutoShape 7"/>
          <p:cNvCxnSpPr>
            <a:cxnSpLocks noChangeShapeType="1"/>
            <a:stCxn id="11" idx="2"/>
            <a:endCxn id="27" idx="0"/>
          </p:cNvCxnSpPr>
          <p:nvPr/>
        </p:nvCxnSpPr>
        <p:spPr bwMode="auto">
          <a:xfrm rot="16200000" flipH="1">
            <a:off x="5620544" y="2456657"/>
            <a:ext cx="989013" cy="1104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7543800" y="3503613"/>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rgbClr val="000000"/>
                </a:solidFill>
                <a:latin typeface="Arial"/>
              </a:rPr>
              <a:t>37.4ºC</a:t>
            </a:r>
          </a:p>
        </p:txBody>
      </p:sp>
      <p:cxnSp>
        <p:nvCxnSpPr>
          <p:cNvPr id="512016" name="AutoShape 7"/>
          <p:cNvCxnSpPr>
            <a:cxnSpLocks noChangeShapeType="1"/>
            <a:stCxn id="11" idx="2"/>
            <a:endCxn id="29" idx="0"/>
          </p:cNvCxnSpPr>
          <p:nvPr/>
        </p:nvCxnSpPr>
        <p:spPr bwMode="auto">
          <a:xfrm rot="16200000" flipH="1">
            <a:off x="6344444" y="1732757"/>
            <a:ext cx="989013" cy="2552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017" name="Straight Arrow Connector 38"/>
          <p:cNvCxnSpPr>
            <a:cxnSpLocks noChangeShapeType="1"/>
            <a:endCxn id="15" idx="2"/>
          </p:cNvCxnSpPr>
          <p:nvPr/>
        </p:nvCxnSpPr>
        <p:spPr bwMode="auto">
          <a:xfrm rot="5400000" flipH="1" flipV="1">
            <a:off x="14462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018" name="TextBox 25"/>
          <p:cNvSpPr txBox="1">
            <a:spLocks noChangeArrowheads="1"/>
          </p:cNvSpPr>
          <p:nvPr/>
        </p:nvSpPr>
        <p:spPr bwMode="auto">
          <a:xfrm>
            <a:off x="17526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1</a:t>
            </a:r>
          </a:p>
        </p:txBody>
      </p:sp>
      <p:cxnSp>
        <p:nvCxnSpPr>
          <p:cNvPr id="512019" name="Straight Arrow Connector 53"/>
          <p:cNvCxnSpPr>
            <a:cxnSpLocks noChangeShapeType="1"/>
          </p:cNvCxnSpPr>
          <p:nvPr/>
        </p:nvCxnSpPr>
        <p:spPr bwMode="auto">
          <a:xfrm rot="5400000" flipH="1" flipV="1">
            <a:off x="2894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020" name="TextBox 25"/>
          <p:cNvSpPr txBox="1">
            <a:spLocks noChangeArrowheads="1"/>
          </p:cNvSpPr>
          <p:nvPr/>
        </p:nvSpPr>
        <p:spPr bwMode="auto">
          <a:xfrm>
            <a:off x="3200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2</a:t>
            </a:r>
          </a:p>
        </p:txBody>
      </p:sp>
      <p:cxnSp>
        <p:nvCxnSpPr>
          <p:cNvPr id="512021" name="Straight Arrow Connector 55"/>
          <p:cNvCxnSpPr>
            <a:cxnSpLocks noChangeShapeType="1"/>
          </p:cNvCxnSpPr>
          <p:nvPr/>
        </p:nvCxnSpPr>
        <p:spPr bwMode="auto">
          <a:xfrm rot="5400000" flipH="1" flipV="1">
            <a:off x="4418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022" name="TextBox 25"/>
          <p:cNvSpPr txBox="1">
            <a:spLocks noChangeArrowheads="1"/>
          </p:cNvSpPr>
          <p:nvPr/>
        </p:nvSpPr>
        <p:spPr bwMode="auto">
          <a:xfrm>
            <a:off x="4724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3</a:t>
            </a:r>
          </a:p>
        </p:txBody>
      </p:sp>
      <p:cxnSp>
        <p:nvCxnSpPr>
          <p:cNvPr id="512023" name="Straight Arrow Connector 57"/>
          <p:cNvCxnSpPr>
            <a:cxnSpLocks noChangeShapeType="1"/>
          </p:cNvCxnSpPr>
          <p:nvPr/>
        </p:nvCxnSpPr>
        <p:spPr bwMode="auto">
          <a:xfrm rot="5400000" flipH="1" flipV="1">
            <a:off x="59420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024" name="TextBox 25"/>
          <p:cNvSpPr txBox="1">
            <a:spLocks noChangeArrowheads="1"/>
          </p:cNvSpPr>
          <p:nvPr/>
        </p:nvSpPr>
        <p:spPr bwMode="auto">
          <a:xfrm>
            <a:off x="62484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4</a:t>
            </a:r>
          </a:p>
        </p:txBody>
      </p:sp>
      <p:cxnSp>
        <p:nvCxnSpPr>
          <p:cNvPr id="512025" name="Straight Arrow Connector 59"/>
          <p:cNvCxnSpPr>
            <a:cxnSpLocks noChangeShapeType="1"/>
          </p:cNvCxnSpPr>
          <p:nvPr/>
        </p:nvCxnSpPr>
        <p:spPr bwMode="auto">
          <a:xfrm rot="5400000" flipH="1" flipV="1">
            <a:off x="73898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026" name="TextBox 25"/>
          <p:cNvSpPr txBox="1">
            <a:spLocks noChangeArrowheads="1"/>
          </p:cNvSpPr>
          <p:nvPr/>
        </p:nvSpPr>
        <p:spPr bwMode="auto">
          <a:xfrm>
            <a:off x="76962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5</a:t>
            </a:r>
          </a:p>
        </p:txBody>
      </p:sp>
      <p:cxnSp>
        <p:nvCxnSpPr>
          <p:cNvPr id="512027" name="Straight Arrow Connector 61"/>
          <p:cNvCxnSpPr>
            <a:cxnSpLocks noChangeShapeType="1"/>
          </p:cNvCxnSpPr>
          <p:nvPr/>
        </p:nvCxnSpPr>
        <p:spPr bwMode="auto">
          <a:xfrm rot="5400000" flipH="1" flipV="1">
            <a:off x="8913813" y="5054601"/>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028" name="TextBox 25"/>
          <p:cNvSpPr txBox="1">
            <a:spLocks noChangeArrowheads="1"/>
          </p:cNvSpPr>
          <p:nvPr/>
        </p:nvSpPr>
        <p:spPr bwMode="auto">
          <a:xfrm>
            <a:off x="9220200" y="4722813"/>
            <a:ext cx="1447800" cy="646112"/>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dirty="0">
                <a:solidFill>
                  <a:srgbClr val="000000"/>
                </a:solidFill>
              </a:rPr>
              <a:t>instantiates at t</a:t>
            </a:r>
            <a:r>
              <a:rPr lang="en-US" baseline="-25000" dirty="0">
                <a:solidFill>
                  <a:srgbClr val="000000"/>
                </a:solidFill>
              </a:rPr>
              <a:t>6</a:t>
            </a:r>
          </a:p>
        </p:txBody>
      </p:sp>
      <p:sp>
        <p:nvSpPr>
          <p:cNvPr id="33" name="Title 1"/>
          <p:cNvSpPr>
            <a:spLocks noGrp="1"/>
          </p:cNvSpPr>
          <p:nvPr>
            <p:ph type="title"/>
          </p:nvPr>
        </p:nvSpPr>
        <p:spPr>
          <a:xfrm>
            <a:off x="1981200" y="274638"/>
            <a:ext cx="8229600" cy="1143000"/>
          </a:xfrm>
        </p:spPr>
        <p:txBody>
          <a:bodyPr>
            <a:normAutofit fontScale="90000"/>
          </a:bodyPr>
          <a:lstStyle/>
          <a:p>
            <a:pPr>
              <a:defRPr/>
            </a:pPr>
            <a:r>
              <a:rPr lang="en-US" dirty="0" smtClean="0"/>
              <a:t>Determinable and determinate qualities</a:t>
            </a:r>
            <a:endParaRPr lang="en-US" dirty="0"/>
          </a:p>
        </p:txBody>
      </p:sp>
      <p:pic>
        <p:nvPicPr>
          <p:cNvPr id="257026" name="Picture 2" descr="http://faculty.palomar.edu/mmumford/grids/Q1h30v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446338"/>
            <a:ext cx="9369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031" name="Straight Connector 2"/>
          <p:cNvCxnSpPr>
            <a:cxnSpLocks noChangeShapeType="1"/>
          </p:cNvCxnSpPr>
          <p:nvPr/>
        </p:nvCxnSpPr>
        <p:spPr bwMode="auto">
          <a:xfrm flipV="1">
            <a:off x="762000" y="3503614"/>
            <a:ext cx="10439400" cy="1068387"/>
          </a:xfrm>
          <a:prstGeom prst="line">
            <a:avLst/>
          </a:prstGeom>
          <a:noFill/>
          <a:ln w="60325"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28314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7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Determinable and determinate </a:t>
            </a:r>
            <a:br>
              <a:rPr lang="en-US" dirty="0" smtClean="0"/>
            </a:br>
            <a:r>
              <a:rPr lang="en-US" dirty="0" smtClean="0"/>
              <a:t>quality universals</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a:t>length</a:t>
            </a:r>
          </a:p>
          <a:p>
            <a:pPr lvl="1" eaLnBrk="1" fontAlgn="auto" hangingPunct="1">
              <a:spcAft>
                <a:spcPts val="0"/>
              </a:spcAft>
              <a:defRPr/>
            </a:pPr>
            <a:r>
              <a:rPr lang="en-US" dirty="0" smtClean="0"/>
              <a:t>6 </a:t>
            </a:r>
            <a:r>
              <a:rPr lang="en-US" dirty="0"/>
              <a:t>cm length</a:t>
            </a:r>
          </a:p>
          <a:p>
            <a:pPr lvl="1" eaLnBrk="1" fontAlgn="auto" hangingPunct="1">
              <a:spcAft>
                <a:spcPts val="0"/>
              </a:spcAft>
              <a:defRPr/>
            </a:pPr>
            <a:r>
              <a:rPr lang="en-US" dirty="0" smtClean="0"/>
              <a:t>7 </a:t>
            </a:r>
            <a:r>
              <a:rPr lang="en-US" dirty="0"/>
              <a:t>cm length</a:t>
            </a:r>
          </a:p>
          <a:p>
            <a:pPr eaLnBrk="1" fontAlgn="auto" hangingPunct="1">
              <a:spcAft>
                <a:spcPts val="0"/>
              </a:spcAft>
              <a:defRPr/>
            </a:pPr>
            <a:r>
              <a:rPr lang="en-US" dirty="0" smtClean="0"/>
              <a:t>weight</a:t>
            </a:r>
          </a:p>
          <a:p>
            <a:pPr lvl="1" eaLnBrk="1" fontAlgn="auto" hangingPunct="1">
              <a:spcAft>
                <a:spcPts val="0"/>
              </a:spcAft>
              <a:defRPr/>
            </a:pPr>
            <a:r>
              <a:rPr lang="en-US" dirty="0" smtClean="0"/>
              <a:t>1 kg weight</a:t>
            </a:r>
          </a:p>
          <a:p>
            <a:pPr lvl="1" eaLnBrk="1" fontAlgn="auto" hangingPunct="1">
              <a:spcAft>
                <a:spcPts val="0"/>
              </a:spcAft>
              <a:defRPr/>
            </a:pPr>
            <a:r>
              <a:rPr lang="en-US" dirty="0" smtClean="0"/>
              <a:t>2 kg weight</a:t>
            </a:r>
          </a:p>
          <a:p>
            <a:pPr eaLnBrk="1" fontAlgn="auto" hangingPunct="1">
              <a:spcAft>
                <a:spcPts val="0"/>
              </a:spcAft>
              <a:defRPr/>
            </a:pPr>
            <a:r>
              <a:rPr lang="en-US" dirty="0" smtClean="0"/>
              <a:t>temperature</a:t>
            </a:r>
          </a:p>
          <a:p>
            <a:pPr lvl="1" eaLnBrk="1" fontAlgn="auto" hangingPunct="1">
              <a:spcAft>
                <a:spcPts val="0"/>
              </a:spcAft>
              <a:defRPr/>
            </a:pPr>
            <a:r>
              <a:rPr lang="en-US" dirty="0" smtClean="0"/>
              <a:t>62 degree C temperature</a:t>
            </a:r>
          </a:p>
          <a:p>
            <a:pPr lvl="1" eaLnBrk="1" fontAlgn="auto" hangingPunct="1">
              <a:spcAft>
                <a:spcPts val="0"/>
              </a:spcAft>
              <a:defRPr/>
            </a:pPr>
            <a:r>
              <a:rPr lang="en-US" dirty="0" smtClean="0"/>
              <a:t>63 degree C temperature</a:t>
            </a:r>
          </a:p>
          <a:p>
            <a:pPr marL="457200" lvl="1" indent="0" eaLnBrk="1" fontAlgn="auto" hangingPunct="1">
              <a:spcAft>
                <a:spcPts val="0"/>
              </a:spcAft>
              <a:buNone/>
              <a:defRPr/>
            </a:pPr>
            <a:endParaRPr lang="en-US" dirty="0"/>
          </a:p>
        </p:txBody>
      </p:sp>
    </p:spTree>
    <p:extLst>
      <p:ext uri="{BB962C8B-B14F-4D97-AF65-F5344CB8AC3E}">
        <p14:creationId xmlns:p14="http://schemas.microsoft.com/office/powerpoint/2010/main" val="2285215730"/>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Determinable and determinate </a:t>
            </a:r>
            <a:br>
              <a:rPr lang="en-US" dirty="0" smtClean="0"/>
            </a:br>
            <a:r>
              <a:rPr lang="en-US" dirty="0" smtClean="0"/>
              <a:t>process profile universals</a:t>
            </a:r>
            <a:endParaRPr lang="en-US"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None/>
              <a:defRPr/>
            </a:pPr>
            <a:r>
              <a:rPr lang="en-US" dirty="0"/>
              <a:t>speed profile</a:t>
            </a:r>
          </a:p>
          <a:p>
            <a:pPr eaLnBrk="1" fontAlgn="auto" hangingPunct="1">
              <a:spcAft>
                <a:spcPts val="0"/>
              </a:spcAft>
              <a:defRPr/>
            </a:pPr>
            <a:r>
              <a:rPr lang="en-US" dirty="0"/>
              <a:t>constant speed profile </a:t>
            </a:r>
          </a:p>
          <a:p>
            <a:pPr lvl="1" eaLnBrk="1" fontAlgn="auto" hangingPunct="1">
              <a:spcAft>
                <a:spcPts val="0"/>
              </a:spcAft>
              <a:defRPr/>
            </a:pPr>
            <a:r>
              <a:rPr lang="en-US" dirty="0"/>
              <a:t>2 mph constant speed profile</a:t>
            </a:r>
          </a:p>
          <a:p>
            <a:pPr lvl="1" eaLnBrk="1" fontAlgn="auto" hangingPunct="1">
              <a:spcAft>
                <a:spcPts val="0"/>
              </a:spcAft>
              <a:defRPr/>
            </a:pPr>
            <a:r>
              <a:rPr lang="en-US" dirty="0"/>
              <a:t>3 mph constant speed profile</a:t>
            </a:r>
          </a:p>
          <a:p>
            <a:pPr eaLnBrk="1" fontAlgn="auto" hangingPunct="1">
              <a:spcAft>
                <a:spcPts val="0"/>
              </a:spcAft>
              <a:defRPr/>
            </a:pPr>
            <a:r>
              <a:rPr lang="en-US" dirty="0"/>
              <a:t>variable speed profile</a:t>
            </a:r>
          </a:p>
          <a:p>
            <a:pPr lvl="1" eaLnBrk="1" fontAlgn="auto" hangingPunct="1">
              <a:spcAft>
                <a:spcPts val="0"/>
              </a:spcAft>
              <a:defRPr/>
            </a:pPr>
            <a:r>
              <a:rPr lang="en-US" dirty="0"/>
              <a:t>acceleration profile</a:t>
            </a:r>
          </a:p>
          <a:p>
            <a:pPr lvl="2" eaLnBrk="1" fontAlgn="auto" hangingPunct="1">
              <a:spcAft>
                <a:spcPts val="0"/>
              </a:spcAft>
              <a:defRPr/>
            </a:pPr>
            <a:r>
              <a:rPr lang="en-US" dirty="0"/>
              <a:t>constant acceleration profile </a:t>
            </a:r>
          </a:p>
          <a:p>
            <a:pPr lvl="3" eaLnBrk="1" fontAlgn="auto" hangingPunct="1">
              <a:spcAft>
                <a:spcPts val="0"/>
              </a:spcAft>
              <a:defRPr/>
            </a:pPr>
            <a:r>
              <a:rPr lang="en-US" dirty="0"/>
              <a:t>0 ft/s</a:t>
            </a:r>
            <a:r>
              <a:rPr lang="en-US" baseline="30000" dirty="0"/>
              <a:t>2</a:t>
            </a:r>
            <a:r>
              <a:rPr lang="en-US" dirty="0"/>
              <a:t> constant acceleration profile</a:t>
            </a:r>
          </a:p>
          <a:p>
            <a:pPr lvl="3" eaLnBrk="1" fontAlgn="auto" hangingPunct="1">
              <a:spcAft>
                <a:spcPts val="0"/>
              </a:spcAft>
              <a:defRPr/>
            </a:pPr>
            <a:r>
              <a:rPr lang="en-US" dirty="0"/>
              <a:t>32ft/s</a:t>
            </a:r>
            <a:r>
              <a:rPr lang="en-US" baseline="30000" dirty="0"/>
              <a:t>2 </a:t>
            </a:r>
            <a:r>
              <a:rPr lang="en-US" dirty="0"/>
              <a:t>constant acceleration profile</a:t>
            </a:r>
          </a:p>
          <a:p>
            <a:pPr lvl="3" eaLnBrk="1" fontAlgn="auto" hangingPunct="1">
              <a:spcAft>
                <a:spcPts val="0"/>
              </a:spcAft>
              <a:defRPr/>
            </a:pPr>
            <a:r>
              <a:rPr lang="en-US" dirty="0"/>
              <a:t>33 ft/s</a:t>
            </a:r>
            <a:r>
              <a:rPr lang="en-US" baseline="30000" dirty="0"/>
              <a:t>2 </a:t>
            </a:r>
            <a:r>
              <a:rPr lang="en-US" dirty="0"/>
              <a:t>constant acceleration profile</a:t>
            </a:r>
          </a:p>
          <a:p>
            <a:pPr lvl="1" eaLnBrk="1" fontAlgn="auto" hangingPunct="1">
              <a:spcAft>
                <a:spcPts val="0"/>
              </a:spcAft>
              <a:defRPr/>
            </a:pPr>
            <a:r>
              <a:rPr lang="en-US" dirty="0"/>
              <a:t>variable acceleration profile </a:t>
            </a:r>
          </a:p>
          <a:p>
            <a:pPr lvl="4" eaLnBrk="1" fontAlgn="auto" hangingPunct="1">
              <a:spcAft>
                <a:spcPts val="0"/>
              </a:spcAft>
              <a:defRPr/>
            </a:pPr>
            <a:r>
              <a:rPr lang="en-US" dirty="0"/>
              <a:t>increasing acceleration profile</a:t>
            </a:r>
          </a:p>
          <a:p>
            <a:pPr marL="457200" lvl="1" indent="0" eaLnBrk="1" fontAlgn="auto" hangingPunct="1">
              <a:spcAft>
                <a:spcPts val="0"/>
              </a:spcAft>
              <a:buNone/>
              <a:defRPr/>
            </a:pPr>
            <a:endParaRPr lang="en-US" dirty="0"/>
          </a:p>
        </p:txBody>
      </p:sp>
    </p:spTree>
    <p:extLst>
      <p:ext uri="{BB962C8B-B14F-4D97-AF65-F5344CB8AC3E}">
        <p14:creationId xmlns:p14="http://schemas.microsoft.com/office/powerpoint/2010/main" val="2298517372"/>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itle 1"/>
          <p:cNvSpPr>
            <a:spLocks noGrp="1"/>
          </p:cNvSpPr>
          <p:nvPr>
            <p:ph type="title"/>
          </p:nvPr>
        </p:nvSpPr>
        <p:spPr/>
        <p:txBody>
          <a:bodyPr/>
          <a:lstStyle/>
          <a:p>
            <a:pPr eaLnBrk="1" hangingPunct="1"/>
            <a:r>
              <a:rPr lang="en-US" dirty="0" smtClean="0"/>
              <a:t>Process predications </a:t>
            </a:r>
          </a:p>
        </p:txBody>
      </p:sp>
      <p:sp>
        <p:nvSpPr>
          <p:cNvPr id="515075" name="Content Placeholder 2"/>
          <p:cNvSpPr>
            <a:spLocks noGrp="1"/>
          </p:cNvSpPr>
          <p:nvPr>
            <p:ph idx="1"/>
          </p:nvPr>
        </p:nvSpPr>
        <p:spPr/>
        <p:txBody>
          <a:bodyPr/>
          <a:lstStyle/>
          <a:p>
            <a:pPr marL="0" indent="0" eaLnBrk="1" hangingPunct="1">
              <a:buNone/>
            </a:pPr>
            <a:r>
              <a:rPr lang="en-US" dirty="0" smtClean="0"/>
              <a:t>To assert that a process has process profile type F with magnitude </a:t>
            </a:r>
            <a:r>
              <a:rPr lang="en-US" i="1" dirty="0" smtClean="0"/>
              <a:t>n </a:t>
            </a:r>
            <a:r>
              <a:rPr lang="en-US" dirty="0" smtClean="0"/>
              <a:t>as measured in unit </a:t>
            </a:r>
            <a:r>
              <a:rPr lang="en-US" i="1" dirty="0" smtClean="0"/>
              <a:t>u </a:t>
            </a:r>
            <a:r>
              <a:rPr lang="en-US" dirty="0" smtClean="0"/>
              <a:t>is to assert: </a:t>
            </a:r>
          </a:p>
          <a:p>
            <a:pPr marL="0" indent="0" eaLnBrk="1" hangingPunct="1">
              <a:buNone/>
            </a:pPr>
            <a:r>
              <a:rPr lang="en-US" dirty="0" smtClean="0"/>
              <a:t>measuring technology for measuring process profiles of determinable type F in units </a:t>
            </a:r>
            <a:r>
              <a:rPr lang="en-US" i="1" dirty="0" smtClean="0"/>
              <a:t>u</a:t>
            </a:r>
            <a:r>
              <a:rPr lang="en-US" dirty="0" smtClean="0"/>
              <a:t> would yield output: </a:t>
            </a:r>
            <a:r>
              <a:rPr lang="en-US" i="1" dirty="0" smtClean="0"/>
              <a:t>n </a:t>
            </a:r>
            <a:r>
              <a:rPr lang="en-US" dirty="0" smtClean="0"/>
              <a:t>when applied under ideal conditions to this process</a:t>
            </a:r>
          </a:p>
        </p:txBody>
      </p:sp>
    </p:spTree>
    <p:extLst>
      <p:ext uri="{BB962C8B-B14F-4D97-AF65-F5344CB8AC3E}">
        <p14:creationId xmlns:p14="http://schemas.microsoft.com/office/powerpoint/2010/main" val="522234478"/>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Heart beat process profile (across an interval)</a:t>
            </a:r>
            <a:endParaRPr lang="en-US" dirty="0"/>
          </a:p>
        </p:txBody>
      </p:sp>
      <p:sp>
        <p:nvSpPr>
          <p:cNvPr id="516099" name="Content Placeholder 2"/>
          <p:cNvSpPr>
            <a:spLocks noGrp="1"/>
          </p:cNvSpPr>
          <p:nvPr>
            <p:ph idx="1"/>
          </p:nvPr>
        </p:nvSpPr>
        <p:spPr>
          <a:xfrm>
            <a:off x="1981200" y="2057401"/>
            <a:ext cx="8229600" cy="4525963"/>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516100" name="Picture 2" descr="http://www.fitnessmantra.info/fitness/wp-content/uploads/2007/09/ECG%20-%20Electro%20Cardio%20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31976"/>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1243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orth_Campus">
  <a:themeElements>
    <a:clrScheme name="North_Campus 16">
      <a:dk1>
        <a:srgbClr val="000000"/>
      </a:dk1>
      <a:lt1>
        <a:srgbClr val="FFFFFF"/>
      </a:lt1>
      <a:dk2>
        <a:srgbClr val="FF99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99CC00"/>
      </a:folHlink>
    </a:clrScheme>
    <a:fontScheme name="North_Campus">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rth_Camp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h_Camp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h_Camp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h_Camp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h_Camp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h_Camp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h_Campu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h_Camp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h_Camp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h_Camp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h_Camp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h_Camp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th_Campu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99CC00"/>
        </a:folHlink>
      </a:clrScheme>
      <a:clrMap bg1="lt1" tx1="dk1" bg2="lt2" tx2="dk2" accent1="accent1" accent2="accent2" accent3="accent3" accent4="accent4" accent5="accent5" accent6="accent6" hlink="hlink" folHlink="folHlink"/>
    </a:extraClrScheme>
    <a:extraClrScheme>
      <a:clrScheme name="North_Campus 14">
        <a:dk1>
          <a:srgbClr val="000000"/>
        </a:dk1>
        <a:lt1>
          <a:srgbClr val="FFFFFF"/>
        </a:lt1>
        <a:dk2>
          <a:srgbClr val="FF99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99CC00"/>
        </a:folHlink>
      </a:clrScheme>
      <a:clrMap bg1="lt1" tx1="dk1" bg2="lt2" tx2="dk2" accent1="accent1" accent2="accent2" accent3="accent3" accent4="accent4" accent5="accent5" accent6="accent6" hlink="hlink" folHlink="folHlink"/>
    </a:extraClrScheme>
    <a:extraClrScheme>
      <a:clrScheme name="North_Campus 15">
        <a:dk1>
          <a:srgbClr val="000000"/>
        </a:dk1>
        <a:lt1>
          <a:srgbClr val="FFFFFF"/>
        </a:lt1>
        <a:dk2>
          <a:srgbClr val="FF99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North_Campus 16">
        <a:dk1>
          <a:srgbClr val="000000"/>
        </a:dk1>
        <a:lt1>
          <a:srgbClr val="FFFFFF"/>
        </a:lt1>
        <a:dk2>
          <a:srgbClr val="FF99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3421</Words>
  <Application>Microsoft Office PowerPoint</Application>
  <PresentationFormat>Widescreen</PresentationFormat>
  <Paragraphs>685</Paragraphs>
  <Slides>111</Slides>
  <Notes>37</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111</vt:i4>
      </vt:variant>
    </vt:vector>
  </HeadingPairs>
  <TitlesOfParts>
    <vt:vector size="130" baseType="lpstr">
      <vt:lpstr>Arial</vt:lpstr>
      <vt:lpstr>Calibri</vt:lpstr>
      <vt:lpstr>Calibri Light</vt:lpstr>
      <vt:lpstr>Cambria</vt:lpstr>
      <vt:lpstr>Gill Sans</vt:lpstr>
      <vt:lpstr>MS Mincho</vt:lpstr>
      <vt:lpstr>Symbol</vt:lpstr>
      <vt:lpstr>Tahoma</vt:lpstr>
      <vt:lpstr>Times</vt:lpstr>
      <vt:lpstr>Times New Roman</vt:lpstr>
      <vt:lpstr>Trebuchet MS</vt:lpstr>
      <vt:lpstr>Wingdings</vt:lpstr>
      <vt:lpstr>Office Theme</vt:lpstr>
      <vt:lpstr>1_Default Design</vt:lpstr>
      <vt:lpstr>1_Office Theme</vt:lpstr>
      <vt:lpstr>2_Office Theme</vt:lpstr>
      <vt:lpstr>3_Office Theme</vt:lpstr>
      <vt:lpstr>12_Default Design</vt:lpstr>
      <vt:lpstr>North_Campus</vt:lpstr>
      <vt:lpstr> Analytic Metaphysics </vt:lpstr>
      <vt:lpstr>Material Entities and Process Profiles</vt:lpstr>
      <vt:lpstr>BFO:material_entity</vt:lpstr>
      <vt:lpstr>BFO:immaterial_entity</vt:lpstr>
      <vt:lpstr>BFO:object (&amp; its siblings)</vt:lpstr>
      <vt:lpstr>BFO:object</vt:lpstr>
      <vt:lpstr>Problem case for BFO:object</vt:lpstr>
      <vt:lpstr>BFO:object (&amp; its siblings)</vt:lpstr>
      <vt:lpstr>BFO: fiat_object</vt:lpstr>
      <vt:lpstr>PowerPoint Presentation</vt:lpstr>
      <vt:lpstr>Fiat object parts reflect partitions</vt:lpstr>
      <vt:lpstr>Some fiat continuants (e.g. voting districts) are the product of partitions</vt:lpstr>
      <vt:lpstr>Some fiat object parts (roughly: those arising in the domain of natural science) pre-existed our creation of corresponding partitions</vt:lpstr>
      <vt:lpstr>BFO:object_aggregate</vt:lpstr>
      <vt:lpstr>BFO:object_aggregate</vt:lpstr>
      <vt:lpstr>The Beatles</vt:lpstr>
      <vt:lpstr>The Beatles</vt:lpstr>
      <vt:lpstr>We use the    partition to pick out a certain object aggregate in this particular portion of material reality, then we mask all other portions of reality, from external (the water) and internal (the cells and molecules)</vt:lpstr>
      <vt:lpstr>   is a veridical partition. The Beatles truly do (did) exist</vt:lpstr>
      <vt:lpstr>all these partitions are verdical</vt:lpstr>
      <vt:lpstr>BFO:object_aggregate</vt:lpstr>
      <vt:lpstr>inventory</vt:lpstr>
      <vt:lpstr>member_part_of</vt:lpstr>
      <vt:lpstr>organizations</vt:lpstr>
      <vt:lpstr>Non-rigid defined classes = hold of a continuant only for a certain time in the life of the continuant</vt:lpstr>
      <vt:lpstr>PowerPoint Presentation</vt:lpstr>
      <vt:lpstr>Determinable and determinate qualities</vt:lpstr>
      <vt:lpstr>Determinable and determinate qualities</vt:lpstr>
      <vt:lpstr>Recall how we deal with phase sortals</vt:lpstr>
      <vt:lpstr>Role universals are rigid universals</vt:lpstr>
      <vt:lpstr>   is a veridical partition, too; that aggregate of cells truly did exist</vt:lpstr>
      <vt:lpstr>   is a veridical partition, too; that aggregate of molecules truly do (did) exist</vt:lpstr>
      <vt:lpstr>BFO:history</vt:lpstr>
      <vt:lpstr>History</vt:lpstr>
      <vt:lpstr>History</vt:lpstr>
      <vt:lpstr>Helmholtz’ cocktail party problem</vt:lpstr>
      <vt:lpstr>PowerPoint Presentation</vt:lpstr>
      <vt:lpstr>Auditory streams</vt:lpstr>
      <vt:lpstr>But there are also streams in external reality</vt:lpstr>
      <vt:lpstr>Many streamiform structures in reality</vt:lpstr>
      <vt:lpstr>PowerPoint Presentation</vt:lpstr>
      <vt:lpstr>Streamiform structures in reality are processes (events, happenings …)</vt:lpstr>
      <vt:lpstr>Streamiform structures in reality are processes (events, happenings …)</vt:lpstr>
      <vt:lpstr>We choose to describe in different ways what is going on in a given region of space and time (cognitive selection)</vt:lpstr>
      <vt:lpstr>But what about this case: A top is spinning and simultaneously getting warmer</vt:lpstr>
      <vt:lpstr>the spinning top is at the same time warming up</vt:lpstr>
      <vt:lpstr>What separates the two streamiform structures of reality here?</vt:lpstr>
      <vt:lpstr>What are you doing when you measure  a process in reality?</vt:lpstr>
      <vt:lpstr>PowerPoint Presentation</vt:lpstr>
      <vt:lpstr>Measurable streamiform structures of reality can be represented via time-series graphs</vt:lpstr>
      <vt:lpstr>PowerPoint Presentation</vt:lpstr>
      <vt:lpstr>Blood glucose level (quality) assay</vt:lpstr>
      <vt:lpstr>PowerPoint Presentation</vt:lpstr>
      <vt:lpstr>The problem of process qualities</vt:lpstr>
      <vt:lpstr>PowerPoint Presentation</vt:lpstr>
      <vt:lpstr>The problem of process qualities</vt:lpstr>
      <vt:lpstr>The device</vt:lpstr>
      <vt:lpstr>Objects have qualities which can be accepted as first class entities</vt:lpstr>
      <vt:lpstr>Intuition:</vt:lpstr>
      <vt:lpstr>to predicate ‘has rate 63 bpm’ of a certain regular 3 minute long heart beating process</vt:lpstr>
      <vt:lpstr>Typically, processes are very complicated</vt:lpstr>
      <vt:lpstr>Solution</vt:lpstr>
      <vt:lpstr>The problem of process qualities</vt:lpstr>
      <vt:lpstr>Process profile  that which the output of a correct device would represent</vt:lpstr>
      <vt:lpstr>A simpler case</vt:lpstr>
      <vt:lpstr>The graph picks out just one dimension of qualitative change within a much larger conglomerate of processes</vt:lpstr>
      <vt:lpstr>Ringo’s temperature</vt:lpstr>
      <vt:lpstr>When we look at Ringo’s history through the temperature partition</vt:lpstr>
      <vt:lpstr>Process profile  that which the output of a correct device would represent</vt:lpstr>
      <vt:lpstr>The graph picks out just one dimension of qualitative change within a much larger conglomerate of processes</vt:lpstr>
      <vt:lpstr>What did your temperature do over the last month, Ringo?</vt:lpstr>
      <vt:lpstr>PowerPoint Presentation</vt:lpstr>
      <vt:lpstr>Some processes can incorporate multiple quality process profiles</vt:lpstr>
      <vt:lpstr>…corresponding to the multiple different sorts of partition of the same reality involved during measurement</vt:lpstr>
      <vt:lpstr>compare inseparable parts of qualities e.g. hue, saturation and brightness of a color quality</vt:lpstr>
      <vt:lpstr>just as hue, saturation, brightness are mutually dependent proper parts of a color instance</vt:lpstr>
      <vt:lpstr>multi-quality process profile</vt:lpstr>
      <vt:lpstr>Compare perception of polyphonic music </vt:lpstr>
      <vt:lpstr>PowerPoint Presentation</vt:lpstr>
      <vt:lpstr>PowerPoint Presentation</vt:lpstr>
      <vt:lpstr>New to BFO 2.0: Introduction of mutual dependence between qualities</vt:lpstr>
      <vt:lpstr>mutual dependence</vt:lpstr>
      <vt:lpstr>Boyle’s Law</vt:lpstr>
      <vt:lpstr>simultaneous causality </vt:lpstr>
      <vt:lpstr>causal models for Virtual Physiological Human</vt:lpstr>
      <vt:lpstr>Physiological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Hypothesis</vt:lpstr>
      <vt:lpstr>Determinable and determinate qualities</vt:lpstr>
      <vt:lpstr>Determinable and determinate  quality universals</vt:lpstr>
      <vt:lpstr>Determinable and determinate  process profile universals</vt:lpstr>
      <vt:lpstr>Process predications </vt:lpstr>
      <vt:lpstr>Heart beat process profile (across an interval)</vt:lpstr>
      <vt:lpstr>How to understand: heart beat at t ?</vt:lpstr>
      <vt:lpstr>How to understand: heart beat at t</vt:lpstr>
      <vt:lpstr>Compare: John is moving with speed v at time instant t </vt:lpstr>
      <vt:lpstr>Note the difference between</vt:lpstr>
      <vt:lpstr>Process predications </vt:lpstr>
      <vt:lpstr>Relative process predications</vt:lpstr>
      <vt:lpstr>Relative physiological process predications</vt:lpstr>
      <vt:lpstr>Relative physiological process predications</vt:lpstr>
      <vt:lpstr>Relative physiological process predications</vt:lpstr>
      <vt:lpstr>Relative physical process predications</vt:lpstr>
      <vt:lpstr>Most process predications look like this</vt:lpstr>
      <vt:lpstr>Spinoza: States of motion and rest</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Analytic Metaphysics </dc:title>
  <dc:creator>phismith@buffalo.edu</dc:creator>
  <cp:lastModifiedBy>phismith@buffalo.edu</cp:lastModifiedBy>
  <cp:revision>3</cp:revision>
  <dcterms:created xsi:type="dcterms:W3CDTF">2016-02-28T14:58:45Z</dcterms:created>
  <dcterms:modified xsi:type="dcterms:W3CDTF">2016-03-02T14:12:39Z</dcterms:modified>
</cp:coreProperties>
</file>