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2"/>
  </p:notesMasterIdLst>
  <p:sldIdLst>
    <p:sldId id="256" r:id="rId2"/>
    <p:sldId id="258" r:id="rId3"/>
    <p:sldId id="276" r:id="rId4"/>
    <p:sldId id="278" r:id="rId5"/>
    <p:sldId id="263" r:id="rId6"/>
    <p:sldId id="269" r:id="rId7"/>
    <p:sldId id="259" r:id="rId8"/>
    <p:sldId id="260" r:id="rId9"/>
    <p:sldId id="275" r:id="rId10"/>
    <p:sldId id="274" r:id="rId11"/>
    <p:sldId id="266" r:id="rId12"/>
    <p:sldId id="257" r:id="rId13"/>
    <p:sldId id="279" r:id="rId14"/>
    <p:sldId id="265" r:id="rId15"/>
    <p:sldId id="273" r:id="rId16"/>
    <p:sldId id="262" r:id="rId17"/>
    <p:sldId id="272" r:id="rId18"/>
    <p:sldId id="271" r:id="rId19"/>
    <p:sldId id="270" r:id="rId20"/>
    <p:sldId id="264"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erner Ceusters" initials="WC" lastIdx="8"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FA0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711"/>
    <p:restoredTop sz="67265"/>
  </p:normalViewPr>
  <p:slideViewPr>
    <p:cSldViewPr snapToGrid="0" snapToObjects="1">
      <p:cViewPr>
        <p:scale>
          <a:sx n="94" d="100"/>
          <a:sy n="94" d="100"/>
        </p:scale>
        <p:origin x="520"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commentAuthors" Target="commentAuthors.xml"/><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85B24A7-258F-474C-A621-0C316929CEB3}" type="datetimeFigureOut">
              <a:rPr lang="en-US" smtClean="0"/>
              <a:t>12/5/16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F4BE58F-DE6B-CC4B-AACC-E7BF11010423}" type="slidenum">
              <a:rPr lang="en-US" smtClean="0"/>
              <a:t>‹#›</a:t>
            </a:fld>
            <a:endParaRPr lang="en-US"/>
          </a:p>
        </p:txBody>
      </p:sp>
    </p:spTree>
    <p:extLst>
      <p:ext uri="{BB962C8B-B14F-4D97-AF65-F5344CB8AC3E}">
        <p14:creationId xmlns:p14="http://schemas.microsoft.com/office/powerpoint/2010/main" val="19515170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F4BE58F-DE6B-CC4B-AACC-E7BF11010423}" type="slidenum">
              <a:rPr lang="en-US" smtClean="0"/>
              <a:t>1</a:t>
            </a:fld>
            <a:endParaRPr lang="en-US"/>
          </a:p>
        </p:txBody>
      </p:sp>
    </p:spTree>
    <p:extLst>
      <p:ext uri="{BB962C8B-B14F-4D97-AF65-F5344CB8AC3E}">
        <p14:creationId xmlns:p14="http://schemas.microsoft.com/office/powerpoint/2010/main" val="6286632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Werner, virus’ are smaller than cellular nuclei</a:t>
            </a:r>
            <a:r>
              <a:rPr lang="en-US" baseline="0" dirty="0" smtClean="0"/>
              <a:t>, are they material entities?</a:t>
            </a:r>
            <a:endParaRPr lang="en-US" dirty="0"/>
          </a:p>
        </p:txBody>
      </p:sp>
      <p:sp>
        <p:nvSpPr>
          <p:cNvPr id="4" name="Slide Number Placeholder 3"/>
          <p:cNvSpPr>
            <a:spLocks noGrp="1"/>
          </p:cNvSpPr>
          <p:nvPr>
            <p:ph type="sldNum" sz="quarter" idx="10"/>
          </p:nvPr>
        </p:nvSpPr>
        <p:spPr/>
        <p:txBody>
          <a:bodyPr/>
          <a:lstStyle/>
          <a:p>
            <a:fld id="{1F4BE58F-DE6B-CC4B-AACC-E7BF11010423}" type="slidenum">
              <a:rPr lang="en-US" smtClean="0"/>
              <a:t>16</a:t>
            </a:fld>
            <a:endParaRPr lang="en-US"/>
          </a:p>
        </p:txBody>
      </p:sp>
    </p:spTree>
    <p:extLst>
      <p:ext uri="{BB962C8B-B14F-4D97-AF65-F5344CB8AC3E}">
        <p14:creationId xmlns:p14="http://schemas.microsoft.com/office/powerpoint/2010/main" val="2874664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pPr marL="228600" indent="-228600">
              <a:buAutoNum type="arabicParenR"/>
            </a:pPr>
            <a:r>
              <a:rPr lang="en-US" dirty="0" smtClean="0"/>
              <a:t>HIV/AIDS, diabetes, waterborne diseases, zoonotic</a:t>
            </a:r>
            <a:r>
              <a:rPr lang="en-US" baseline="0" dirty="0" smtClean="0"/>
              <a:t> diseases, antibiotic </a:t>
            </a:r>
            <a:r>
              <a:rPr lang="en-US" baseline="0" dirty="0" err="1" smtClean="0"/>
              <a:t>risistance</a:t>
            </a:r>
            <a:endParaRPr lang="en-US" baseline="0" dirty="0" smtClean="0"/>
          </a:p>
          <a:p>
            <a:pPr marL="228600" indent="-228600">
              <a:buAutoNum type="arabicParenR"/>
            </a:pPr>
            <a:endParaRPr lang="en-US" baseline="0" dirty="0" smtClean="0"/>
          </a:p>
          <a:p>
            <a:pPr marL="228600" indent="-228600">
              <a:buAutoNum type="arabicParenR"/>
            </a:pPr>
            <a:r>
              <a:rPr lang="en-US" dirty="0" smtClean="0"/>
              <a:t>Next</a:t>
            </a:r>
            <a:r>
              <a:rPr lang="en-US" baseline="0" dirty="0" smtClean="0"/>
              <a:t> slide mention john snow’s cholera dot map of </a:t>
            </a:r>
            <a:r>
              <a:rPr lang="en-US" baseline="0" dirty="0" err="1" smtClean="0"/>
              <a:t>london</a:t>
            </a:r>
            <a:r>
              <a:rPr lang="en-US" baseline="0" dirty="0" smtClean="0"/>
              <a:t> </a:t>
            </a:r>
            <a:r>
              <a:rPr lang="en-US" baseline="0" dirty="0" err="1" smtClean="0"/>
              <a:t>outbrerak</a:t>
            </a:r>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1F4BE58F-DE6B-CC4B-AACC-E7BF11010423}" type="slidenum">
              <a:rPr lang="en-US" smtClean="0"/>
              <a:t>2</a:t>
            </a:fld>
            <a:endParaRPr lang="en-US"/>
          </a:p>
        </p:txBody>
      </p:sp>
    </p:spTree>
    <p:extLst>
      <p:ext uri="{BB962C8B-B14F-4D97-AF65-F5344CB8AC3E}">
        <p14:creationId xmlns:p14="http://schemas.microsoft.com/office/powerpoint/2010/main" val="19681713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Disease epidemics and pandemics are multistage events that encompass levels of granularity ranging from molecular to population levels, persist over wide ranging geospatial and temporal regions. Examples of epidemics and pandemics include (among too many): 1918 flu, HIV/AIDS, Haiti Cholera outbreak, and the West African Ebola Epidemic of 2013-2016 (which I will attempt to use as a case study.)</a:t>
            </a:r>
          </a:p>
          <a:p>
            <a:r>
              <a:rPr lang="en-US" dirty="0" smtClean="0"/>
              <a:t> </a:t>
            </a:r>
          </a:p>
          <a:p>
            <a:r>
              <a:rPr lang="en-US" dirty="0" smtClean="0"/>
              <a:t>Epidemics involve occasionally easy to recognize entities like pathogens, symptoms, medical workers, and drugs or vaccines of varying efficacy. Yet, like the fog of war, it is less clear how precisely entities at particular levels of granularity influence others at different levels of granularity. </a:t>
            </a:r>
          </a:p>
          <a:p>
            <a:endParaRPr lang="en-US" dirty="0"/>
          </a:p>
        </p:txBody>
      </p:sp>
      <p:sp>
        <p:nvSpPr>
          <p:cNvPr id="4" name="Slide Number Placeholder 3"/>
          <p:cNvSpPr>
            <a:spLocks noGrp="1"/>
          </p:cNvSpPr>
          <p:nvPr>
            <p:ph type="sldNum" sz="quarter" idx="10"/>
          </p:nvPr>
        </p:nvSpPr>
        <p:spPr/>
        <p:txBody>
          <a:bodyPr/>
          <a:lstStyle/>
          <a:p>
            <a:fld id="{1F4BE58F-DE6B-CC4B-AACC-E7BF11010423}" type="slidenum">
              <a:rPr lang="en-US" smtClean="0"/>
              <a:t>4</a:t>
            </a:fld>
            <a:endParaRPr lang="en-US"/>
          </a:p>
        </p:txBody>
      </p:sp>
    </p:spTree>
    <p:extLst>
      <p:ext uri="{BB962C8B-B14F-4D97-AF65-F5344CB8AC3E}">
        <p14:creationId xmlns:p14="http://schemas.microsoft.com/office/powerpoint/2010/main" val="21377291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Epidemics are most devastating in developing regions</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1F4BE58F-DE6B-CC4B-AACC-E7BF11010423}" type="slidenum">
              <a:rPr lang="en-US" smtClean="0"/>
              <a:t>5</a:t>
            </a:fld>
            <a:endParaRPr lang="en-US"/>
          </a:p>
        </p:txBody>
      </p:sp>
    </p:spTree>
    <p:extLst>
      <p:ext uri="{BB962C8B-B14F-4D97-AF65-F5344CB8AC3E}">
        <p14:creationId xmlns:p14="http://schemas.microsoft.com/office/powerpoint/2010/main" val="14130484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arenR"/>
            </a:pPr>
            <a:r>
              <a:rPr lang="en-US" dirty="0" smtClean="0"/>
              <a:t>Gene sequencing platforms vs sequencing sensors</a:t>
            </a:r>
          </a:p>
          <a:p>
            <a:pPr marL="228600" indent="-228600">
              <a:buAutoNum type="arabicParenR"/>
            </a:pPr>
            <a:endParaRPr lang="en-US" dirty="0" smtClean="0"/>
          </a:p>
          <a:p>
            <a:pPr marL="228600" indent="-228600">
              <a:buAutoNum type="arabicParenR"/>
            </a:pPr>
            <a:endParaRPr lang="en-US" dirty="0" smtClean="0"/>
          </a:p>
          <a:p>
            <a:pPr marL="228600" indent="-228600">
              <a:buAutoNum type="arabicParenR"/>
            </a:pPr>
            <a:endParaRPr lang="en-US" dirty="0" smtClean="0"/>
          </a:p>
          <a:p>
            <a:pPr marL="228600" indent="-228600">
              <a:buAutoNum type="arabicParenR"/>
            </a:pPr>
            <a:endParaRPr lang="en-US" dirty="0"/>
          </a:p>
        </p:txBody>
      </p:sp>
      <p:sp>
        <p:nvSpPr>
          <p:cNvPr id="4" name="Slide Number Placeholder 3"/>
          <p:cNvSpPr>
            <a:spLocks noGrp="1"/>
          </p:cNvSpPr>
          <p:nvPr>
            <p:ph type="sldNum" sz="quarter" idx="10"/>
          </p:nvPr>
        </p:nvSpPr>
        <p:spPr/>
        <p:txBody>
          <a:bodyPr/>
          <a:lstStyle/>
          <a:p>
            <a:fld id="{1F4BE58F-DE6B-CC4B-AACC-E7BF11010423}" type="slidenum">
              <a:rPr lang="en-US" smtClean="0"/>
              <a:t>6</a:t>
            </a:fld>
            <a:endParaRPr lang="en-US"/>
          </a:p>
        </p:txBody>
      </p:sp>
    </p:spTree>
    <p:extLst>
      <p:ext uri="{BB962C8B-B14F-4D97-AF65-F5344CB8AC3E}">
        <p14:creationId xmlns:p14="http://schemas.microsoft.com/office/powerpoint/2010/main" val="15519144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 major technological forces are reshaping public health and</a:t>
            </a:r>
            <a:r>
              <a:rPr lang="en-US" sz="1200" kern="1200" baseline="0" dirty="0" smtClean="0">
                <a:solidFill>
                  <a:schemeClr val="tx1"/>
                </a:solidFill>
                <a:effectLst/>
                <a:latin typeface="+mn-lt"/>
                <a:ea typeface="+mn-ea"/>
                <a:cs typeface="+mn-cs"/>
              </a:rPr>
              <a:t> computation,</a:t>
            </a:r>
            <a:r>
              <a:rPr lang="en-US" sz="1200" kern="1200" dirty="0" smtClean="0">
                <a:solidFill>
                  <a:schemeClr val="tx1"/>
                </a:solidFill>
                <a:effectLst/>
                <a:latin typeface="+mn-lt"/>
                <a:ea typeface="+mn-ea"/>
                <a:cs typeface="+mn-cs"/>
              </a:rPr>
              <a:t> biology: proliferation of electronic health record/surveillance systems, as well as, cheap/pervasive gene sequencing. </a:t>
            </a:r>
            <a:endParaRPr lang="en-US" dirty="0" smtClean="0"/>
          </a:p>
          <a:p>
            <a:endParaRPr lang="en-US" dirty="0" smtClean="0"/>
          </a:p>
          <a:p>
            <a:r>
              <a:rPr lang="en-US" sz="1200" kern="1200" dirty="0" smtClean="0">
                <a:solidFill>
                  <a:schemeClr val="tx1"/>
                </a:solidFill>
                <a:effectLst/>
                <a:latin typeface="+mn-lt"/>
                <a:ea typeface="+mn-ea"/>
                <a:cs typeface="+mn-cs"/>
              </a:rPr>
              <a:t> As gene sequencing falls quickly in price (and the miniaturization of sequencing technology continues) truly pervasive gene sequencing becomes plausible in many contexts: home sequencing (faucet, food storage, gardens, toilets, self-tracking), urban genomics/</a:t>
            </a:r>
            <a:r>
              <a:rPr lang="en-US" sz="1200" kern="1200" dirty="0" err="1" smtClean="0">
                <a:solidFill>
                  <a:schemeClr val="tx1"/>
                </a:solidFill>
                <a:effectLst/>
                <a:latin typeface="+mn-lt"/>
                <a:ea typeface="+mn-ea"/>
                <a:cs typeface="+mn-cs"/>
              </a:rPr>
              <a:t>metagenomics</a:t>
            </a:r>
            <a:r>
              <a:rPr lang="en-US" sz="1200" kern="1200" dirty="0" smtClean="0">
                <a:solidFill>
                  <a:schemeClr val="tx1"/>
                </a:solidFill>
                <a:effectLst/>
                <a:latin typeface="+mn-lt"/>
                <a:ea typeface="+mn-ea"/>
                <a:cs typeface="+mn-cs"/>
              </a:rPr>
              <a:t> (security checkpoint IDs, public transport public health / bio threat surveillance, water sources, waste treatment plants, </a:t>
            </a:r>
            <a:r>
              <a:rPr lang="en-US" sz="1200" kern="1200" dirty="0" err="1" smtClean="0">
                <a:solidFill>
                  <a:schemeClr val="tx1"/>
                </a:solidFill>
                <a:effectLst/>
                <a:latin typeface="+mn-lt"/>
                <a:ea typeface="+mn-ea"/>
                <a:cs typeface="+mn-cs"/>
              </a:rPr>
              <a:t>etc</a:t>
            </a:r>
            <a:r>
              <a:rPr lang="en-US" sz="1200" kern="1200" dirty="0" smtClean="0">
                <a:solidFill>
                  <a:schemeClr val="tx1"/>
                </a:solidFill>
                <a:effectLst/>
                <a:latin typeface="+mn-lt"/>
                <a:ea typeface="+mn-ea"/>
                <a:cs typeface="+mn-cs"/>
              </a:rPr>
              <a:t>), industrial quality control (agribusiness, food-supply chains, </a:t>
            </a:r>
            <a:r>
              <a:rPr lang="en-US" sz="1200" kern="1200" dirty="0" err="1" smtClean="0">
                <a:solidFill>
                  <a:schemeClr val="tx1"/>
                </a:solidFill>
                <a:effectLst/>
                <a:latin typeface="+mn-lt"/>
                <a:ea typeface="+mn-ea"/>
                <a:cs typeface="+mn-cs"/>
              </a:rPr>
              <a:t>etc</a:t>
            </a:r>
            <a:r>
              <a:rPr lang="en-US" sz="1200" kern="1200" dirty="0" smtClean="0">
                <a:solidFill>
                  <a:schemeClr val="tx1"/>
                </a:solidFill>
                <a:effectLst/>
                <a:latin typeface="+mn-lt"/>
                <a:ea typeface="+mn-ea"/>
                <a:cs typeface="+mn-cs"/>
              </a:rPr>
              <a:t>).</a:t>
            </a:r>
            <a:r>
              <a:rPr lang="en-US" dirty="0" smtClean="0">
                <a:effectLst/>
              </a:rPr>
              <a:t> </a:t>
            </a:r>
            <a:endParaRPr lang="en-US" dirty="0" smtClean="0"/>
          </a:p>
          <a:p>
            <a:endParaRPr lang="en-US" dirty="0" smtClean="0"/>
          </a:p>
          <a:p>
            <a:endParaRPr lang="en-US" dirty="0" smtClean="0"/>
          </a:p>
          <a:p>
            <a:r>
              <a:rPr lang="en-US" dirty="0" smtClean="0"/>
              <a:t>4) </a:t>
            </a:r>
            <a:r>
              <a:rPr lang="en-US" sz="1200" b="0" i="0" kern="1200" dirty="0" smtClean="0">
                <a:solidFill>
                  <a:schemeClr val="tx1"/>
                </a:solidFill>
                <a:effectLst/>
                <a:latin typeface="+mn-lt"/>
                <a:ea typeface="+mn-ea"/>
                <a:cs typeface="+mn-cs"/>
              </a:rPr>
              <a:t>GLOBAL PUBLIC HEALTH INT a secure Internet-based multilingual early-warning tool that continuously searches global media sources such as news wires and web sites to identify information about disease outbreaks and other events of potential international public health concern. GPHIN is one of the most important sources of informal information related to </a:t>
            </a:r>
            <a:endParaRPr lang="en-US" dirty="0"/>
          </a:p>
        </p:txBody>
      </p:sp>
      <p:sp>
        <p:nvSpPr>
          <p:cNvPr id="4" name="Slide Number Placeholder 3"/>
          <p:cNvSpPr>
            <a:spLocks noGrp="1"/>
          </p:cNvSpPr>
          <p:nvPr>
            <p:ph type="sldNum" sz="quarter" idx="10"/>
          </p:nvPr>
        </p:nvSpPr>
        <p:spPr/>
        <p:txBody>
          <a:bodyPr/>
          <a:lstStyle/>
          <a:p>
            <a:fld id="{1F4BE58F-DE6B-CC4B-AACC-E7BF11010423}" type="slidenum">
              <a:rPr lang="en-US" smtClean="0"/>
              <a:t>7</a:t>
            </a:fld>
            <a:endParaRPr lang="en-US"/>
          </a:p>
        </p:txBody>
      </p:sp>
    </p:spTree>
    <p:extLst>
      <p:ext uri="{BB962C8B-B14F-4D97-AF65-F5344CB8AC3E}">
        <p14:creationId xmlns:p14="http://schemas.microsoft.com/office/powerpoint/2010/main" val="5719331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F4BE58F-DE6B-CC4B-AACC-E7BF11010423}" type="slidenum">
              <a:rPr lang="en-US" smtClean="0"/>
              <a:t>11</a:t>
            </a:fld>
            <a:endParaRPr lang="en-US"/>
          </a:p>
        </p:txBody>
      </p:sp>
    </p:spTree>
    <p:extLst>
      <p:ext uri="{BB962C8B-B14F-4D97-AF65-F5344CB8AC3E}">
        <p14:creationId xmlns:p14="http://schemas.microsoft.com/office/powerpoint/2010/main" val="8712309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F4BE58F-DE6B-CC4B-AACC-E7BF11010423}" type="slidenum">
              <a:rPr lang="en-US" smtClean="0"/>
              <a:t>12</a:t>
            </a:fld>
            <a:endParaRPr lang="en-US"/>
          </a:p>
        </p:txBody>
      </p:sp>
    </p:spTree>
    <p:extLst>
      <p:ext uri="{BB962C8B-B14F-4D97-AF65-F5344CB8AC3E}">
        <p14:creationId xmlns:p14="http://schemas.microsoft.com/office/powerpoint/2010/main" val="20500000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s-IS" dirty="0" smtClean="0"/>
              <a:t>…as well as all relevant relations particulars have to universals other than instantiation, in cluding situations</a:t>
            </a:r>
            <a:r>
              <a:rPr lang="is-IS" baseline="0" dirty="0" smtClean="0"/>
              <a:t> where a particular lacks a given relation to any instance of a certain type</a:t>
            </a:r>
            <a:endParaRPr lang="en-US" dirty="0"/>
          </a:p>
        </p:txBody>
      </p:sp>
      <p:sp>
        <p:nvSpPr>
          <p:cNvPr id="4" name="Slide Number Placeholder 3"/>
          <p:cNvSpPr>
            <a:spLocks noGrp="1"/>
          </p:cNvSpPr>
          <p:nvPr>
            <p:ph type="sldNum" sz="quarter" idx="10"/>
          </p:nvPr>
        </p:nvSpPr>
        <p:spPr/>
        <p:txBody>
          <a:bodyPr/>
          <a:lstStyle/>
          <a:p>
            <a:fld id="{1F4BE58F-DE6B-CC4B-AACC-E7BF11010423}" type="slidenum">
              <a:rPr lang="en-US" smtClean="0"/>
              <a:t>13</a:t>
            </a:fld>
            <a:endParaRPr lang="en-US"/>
          </a:p>
        </p:txBody>
      </p:sp>
    </p:spTree>
    <p:extLst>
      <p:ext uri="{BB962C8B-B14F-4D97-AF65-F5344CB8AC3E}">
        <p14:creationId xmlns:p14="http://schemas.microsoft.com/office/powerpoint/2010/main" val="13447029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33EA3D7-0580-E44B-8D85-8F73FB9F6B28}" type="datetime1">
              <a:rPr lang="en-US" smtClean="0"/>
              <a:t>12/5/16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41D838-F5BA-E64C-90D1-D5F8D42EA956}" type="slidenum">
              <a:rPr lang="en-US" smtClean="0"/>
              <a:t>‹#›</a:t>
            </a:fld>
            <a:endParaRPr lang="en-US"/>
          </a:p>
        </p:txBody>
      </p:sp>
    </p:spTree>
    <p:extLst>
      <p:ext uri="{BB962C8B-B14F-4D97-AF65-F5344CB8AC3E}">
        <p14:creationId xmlns:p14="http://schemas.microsoft.com/office/powerpoint/2010/main" val="7279204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BAC40E-3A59-4E42-92A6-91E387B5D974}" type="datetime1">
              <a:rPr lang="en-US" smtClean="0"/>
              <a:t>12/5/16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41D838-F5BA-E64C-90D1-D5F8D42EA956}" type="slidenum">
              <a:rPr lang="en-US" smtClean="0"/>
              <a:t>‹#›</a:t>
            </a:fld>
            <a:endParaRPr lang="en-US"/>
          </a:p>
        </p:txBody>
      </p:sp>
    </p:spTree>
    <p:extLst>
      <p:ext uri="{BB962C8B-B14F-4D97-AF65-F5344CB8AC3E}">
        <p14:creationId xmlns:p14="http://schemas.microsoft.com/office/powerpoint/2010/main" val="10765514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7028CCC-3360-E74E-8EE9-FDD20606F0BD}" type="datetime1">
              <a:rPr lang="en-US" smtClean="0"/>
              <a:t>12/5/16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41D838-F5BA-E64C-90D1-D5F8D42EA956}" type="slidenum">
              <a:rPr lang="en-US" smtClean="0"/>
              <a:t>‹#›</a:t>
            </a:fld>
            <a:endParaRPr lang="en-US"/>
          </a:p>
        </p:txBody>
      </p:sp>
    </p:spTree>
    <p:extLst>
      <p:ext uri="{BB962C8B-B14F-4D97-AF65-F5344CB8AC3E}">
        <p14:creationId xmlns:p14="http://schemas.microsoft.com/office/powerpoint/2010/main" val="10509311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BFEE06-2A2C-3B45-A3F5-21B4867DE28C}" type="datetime1">
              <a:rPr lang="en-US" smtClean="0"/>
              <a:t>12/5/16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41D838-F5BA-E64C-90D1-D5F8D42EA956}" type="slidenum">
              <a:rPr lang="en-US" smtClean="0"/>
              <a:t>‹#›</a:t>
            </a:fld>
            <a:endParaRPr lang="en-US"/>
          </a:p>
        </p:txBody>
      </p:sp>
    </p:spTree>
    <p:extLst>
      <p:ext uri="{BB962C8B-B14F-4D97-AF65-F5344CB8AC3E}">
        <p14:creationId xmlns:p14="http://schemas.microsoft.com/office/powerpoint/2010/main" val="4162502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7DFCFE4-8D60-264F-BB58-175E4841524E}" type="datetime1">
              <a:rPr lang="en-US" smtClean="0"/>
              <a:t>12/5/16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41D838-F5BA-E64C-90D1-D5F8D42EA956}" type="slidenum">
              <a:rPr lang="en-US" smtClean="0"/>
              <a:t>‹#›</a:t>
            </a:fld>
            <a:endParaRPr lang="en-US"/>
          </a:p>
        </p:txBody>
      </p:sp>
    </p:spTree>
    <p:extLst>
      <p:ext uri="{BB962C8B-B14F-4D97-AF65-F5344CB8AC3E}">
        <p14:creationId xmlns:p14="http://schemas.microsoft.com/office/powerpoint/2010/main" val="3236322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0FAD00F-D808-7F40-887C-C9A200F6E862}" type="datetime1">
              <a:rPr lang="en-US" smtClean="0"/>
              <a:t>12/5/16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41D838-F5BA-E64C-90D1-D5F8D42EA956}" type="slidenum">
              <a:rPr lang="en-US" smtClean="0"/>
              <a:t>‹#›</a:t>
            </a:fld>
            <a:endParaRPr lang="en-US"/>
          </a:p>
        </p:txBody>
      </p:sp>
    </p:spTree>
    <p:extLst>
      <p:ext uri="{BB962C8B-B14F-4D97-AF65-F5344CB8AC3E}">
        <p14:creationId xmlns:p14="http://schemas.microsoft.com/office/powerpoint/2010/main" val="18591693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3437CDB-66A9-534B-AF58-6F5FBF71D149}" type="datetime1">
              <a:rPr lang="en-US" smtClean="0"/>
              <a:t>12/5/16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C41D838-F5BA-E64C-90D1-D5F8D42EA956}" type="slidenum">
              <a:rPr lang="en-US" smtClean="0"/>
              <a:t>‹#›</a:t>
            </a:fld>
            <a:endParaRPr lang="en-US"/>
          </a:p>
        </p:txBody>
      </p:sp>
    </p:spTree>
    <p:extLst>
      <p:ext uri="{BB962C8B-B14F-4D97-AF65-F5344CB8AC3E}">
        <p14:creationId xmlns:p14="http://schemas.microsoft.com/office/powerpoint/2010/main" val="11725377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1576DFA-CCD9-C24F-8940-8E4696E4467E}" type="datetime1">
              <a:rPr lang="en-US" smtClean="0"/>
              <a:t>12/5/16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C41D838-F5BA-E64C-90D1-D5F8D42EA956}" type="slidenum">
              <a:rPr lang="en-US" smtClean="0"/>
              <a:t>‹#›</a:t>
            </a:fld>
            <a:endParaRPr lang="en-US"/>
          </a:p>
        </p:txBody>
      </p:sp>
    </p:spTree>
    <p:extLst>
      <p:ext uri="{BB962C8B-B14F-4D97-AF65-F5344CB8AC3E}">
        <p14:creationId xmlns:p14="http://schemas.microsoft.com/office/powerpoint/2010/main" val="15318513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9A5F13-127F-DC42-9E17-91A1232FF0AA}" type="datetime1">
              <a:rPr lang="en-US" smtClean="0"/>
              <a:t>12/5/16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C41D838-F5BA-E64C-90D1-D5F8D42EA956}" type="slidenum">
              <a:rPr lang="en-US" smtClean="0"/>
              <a:t>‹#›</a:t>
            </a:fld>
            <a:endParaRPr lang="en-US"/>
          </a:p>
        </p:txBody>
      </p:sp>
    </p:spTree>
    <p:extLst>
      <p:ext uri="{BB962C8B-B14F-4D97-AF65-F5344CB8AC3E}">
        <p14:creationId xmlns:p14="http://schemas.microsoft.com/office/powerpoint/2010/main" val="17909733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32BAF3-DB20-524B-817A-4BF5C89BFB24}" type="datetime1">
              <a:rPr lang="en-US" smtClean="0"/>
              <a:t>12/5/16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41D838-F5BA-E64C-90D1-D5F8D42EA956}" type="slidenum">
              <a:rPr lang="en-US" smtClean="0"/>
              <a:t>‹#›</a:t>
            </a:fld>
            <a:endParaRPr lang="en-US"/>
          </a:p>
        </p:txBody>
      </p:sp>
    </p:spTree>
    <p:extLst>
      <p:ext uri="{BB962C8B-B14F-4D97-AF65-F5344CB8AC3E}">
        <p14:creationId xmlns:p14="http://schemas.microsoft.com/office/powerpoint/2010/main" val="17577928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717BC0-B360-954D-94C0-0D8C08B55920}" type="datetime1">
              <a:rPr lang="en-US" smtClean="0"/>
              <a:t>12/5/16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41D838-F5BA-E64C-90D1-D5F8D42EA956}" type="slidenum">
              <a:rPr lang="en-US" smtClean="0"/>
              <a:t>‹#›</a:t>
            </a:fld>
            <a:endParaRPr lang="en-US"/>
          </a:p>
        </p:txBody>
      </p:sp>
    </p:spTree>
    <p:extLst>
      <p:ext uri="{BB962C8B-B14F-4D97-AF65-F5344CB8AC3E}">
        <p14:creationId xmlns:p14="http://schemas.microsoft.com/office/powerpoint/2010/main" val="29253683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76B16E-E002-0644-AA16-32F0EE4625D8}" type="datetime1">
              <a:rPr lang="en-US" smtClean="0"/>
              <a:t>12/5/16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41D838-F5BA-E64C-90D1-D5F8D42EA956}" type="slidenum">
              <a:rPr lang="en-US" smtClean="0"/>
              <a:t>‹#›</a:t>
            </a:fld>
            <a:endParaRPr lang="en-US"/>
          </a:p>
        </p:txBody>
      </p:sp>
    </p:spTree>
    <p:extLst>
      <p:ext uri="{BB962C8B-B14F-4D97-AF65-F5344CB8AC3E}">
        <p14:creationId xmlns:p14="http://schemas.microsoft.com/office/powerpoint/2010/main" val="18873807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g"/><Relationship Id="rId3" Type="http://schemas.openxmlformats.org/officeDocument/2006/relationships/image" Target="../media/image5.jpg"/></Relationships>
</file>

<file path=ppt/slides/_rels/slide11.xml.rels><?xml version="1.0" encoding="UTF-8" standalone="yes"?>
<Relationships xmlns="http://schemas.openxmlformats.org/package/2006/relationships"><Relationship Id="rId3" Type="http://schemas.openxmlformats.org/officeDocument/2006/relationships/image" Target="../media/image5.jpg"/><Relationship Id="rId4" Type="http://schemas.openxmlformats.org/officeDocument/2006/relationships/image" Target="../media/image4.jp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jp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Epidemics and intervention through the lens of ontology</a:t>
            </a:r>
            <a:endParaRPr lang="en-US" dirty="0"/>
          </a:p>
        </p:txBody>
      </p:sp>
      <p:sp>
        <p:nvSpPr>
          <p:cNvPr id="3" name="Subtitle 2"/>
          <p:cNvSpPr>
            <a:spLocks noGrp="1"/>
          </p:cNvSpPr>
          <p:nvPr>
            <p:ph type="subTitle" idx="1"/>
          </p:nvPr>
        </p:nvSpPr>
        <p:spPr/>
        <p:txBody>
          <a:bodyPr/>
          <a:lstStyle/>
          <a:p>
            <a:endParaRPr lang="en-US"/>
          </a:p>
        </p:txBody>
      </p:sp>
      <p:sp>
        <p:nvSpPr>
          <p:cNvPr id="4" name="Slide Number Placeholder 3"/>
          <p:cNvSpPr>
            <a:spLocks noGrp="1"/>
          </p:cNvSpPr>
          <p:nvPr>
            <p:ph type="sldNum" sz="quarter" idx="12"/>
          </p:nvPr>
        </p:nvSpPr>
        <p:spPr/>
        <p:txBody>
          <a:bodyPr/>
          <a:lstStyle/>
          <a:p>
            <a:fld id="{FC41D838-F5BA-E64C-90D1-D5F8D42EA956}" type="slidenum">
              <a:rPr lang="en-US" smtClean="0"/>
              <a:t>1</a:t>
            </a:fld>
            <a:endParaRPr lang="en-US"/>
          </a:p>
        </p:txBody>
      </p:sp>
    </p:spTree>
    <p:extLst>
      <p:ext uri="{BB962C8B-B14F-4D97-AF65-F5344CB8AC3E}">
        <p14:creationId xmlns:p14="http://schemas.microsoft.com/office/powerpoint/2010/main" val="20924019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8982" y="167916"/>
            <a:ext cx="6923567" cy="769695"/>
          </a:xfrm>
        </p:spPr>
        <p:txBody>
          <a:bodyPr/>
          <a:lstStyle/>
          <a:p>
            <a:r>
              <a:rPr lang="en-US" smtClean="0"/>
              <a:t>Simplistic Assertions</a:t>
            </a:r>
            <a:endParaRPr lang="en-US"/>
          </a:p>
        </p:txBody>
      </p:sp>
      <p:sp>
        <p:nvSpPr>
          <p:cNvPr id="4" name="Slide Number Placeholder 3"/>
          <p:cNvSpPr>
            <a:spLocks noGrp="1"/>
          </p:cNvSpPr>
          <p:nvPr>
            <p:ph type="sldNum" sz="quarter" idx="12"/>
          </p:nvPr>
        </p:nvSpPr>
        <p:spPr/>
        <p:txBody>
          <a:bodyPr/>
          <a:lstStyle/>
          <a:p>
            <a:fld id="{FC41D838-F5BA-E64C-90D1-D5F8D42EA956}" type="slidenum">
              <a:rPr lang="en-US" smtClean="0"/>
              <a:t>10</a:t>
            </a:fld>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4387" y="1144516"/>
            <a:ext cx="3165988" cy="3293096"/>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91647" y="469874"/>
            <a:ext cx="4019107" cy="3908235"/>
          </a:xfrm>
          <a:prstGeom prst="rect">
            <a:avLst/>
          </a:prstGeom>
        </p:spPr>
      </p:pic>
      <p:sp>
        <p:nvSpPr>
          <p:cNvPr id="7" name="TextBox 6"/>
          <p:cNvSpPr txBox="1"/>
          <p:nvPr/>
        </p:nvSpPr>
        <p:spPr>
          <a:xfrm>
            <a:off x="75116" y="4418536"/>
            <a:ext cx="8204547" cy="1569660"/>
          </a:xfrm>
          <a:prstGeom prst="rect">
            <a:avLst/>
          </a:prstGeom>
          <a:noFill/>
        </p:spPr>
        <p:txBody>
          <a:bodyPr wrap="square" rtlCol="0">
            <a:spAutoFit/>
          </a:bodyPr>
          <a:lstStyle/>
          <a:p>
            <a:r>
              <a:rPr lang="en-US" sz="3200" dirty="0" err="1" smtClean="0"/>
              <a:t>training_process</a:t>
            </a:r>
            <a:r>
              <a:rPr lang="en-US" sz="3200" dirty="0" smtClean="0"/>
              <a:t> </a:t>
            </a:r>
            <a:r>
              <a:rPr lang="en-US" sz="3200" i="1" dirty="0" err="1" smtClean="0"/>
              <a:t>has_participant</a:t>
            </a:r>
            <a:r>
              <a:rPr lang="en-US" sz="3200" i="1" dirty="0" smtClean="0"/>
              <a:t> </a:t>
            </a:r>
            <a:r>
              <a:rPr lang="en-US" sz="3200" dirty="0" err="1" smtClean="0"/>
              <a:t>collection_of_humans</a:t>
            </a:r>
            <a:r>
              <a:rPr lang="en-US" sz="3200" dirty="0" smtClean="0"/>
              <a:t> </a:t>
            </a:r>
            <a:endParaRPr lang="en-US" sz="3200" dirty="0" smtClean="0"/>
          </a:p>
          <a:p>
            <a:endParaRPr lang="en-US" sz="3200" dirty="0" smtClean="0"/>
          </a:p>
        </p:txBody>
      </p:sp>
      <p:sp>
        <p:nvSpPr>
          <p:cNvPr id="8" name="TextBox 7"/>
          <p:cNvSpPr txBox="1"/>
          <p:nvPr/>
        </p:nvSpPr>
        <p:spPr>
          <a:xfrm>
            <a:off x="75115" y="5599038"/>
            <a:ext cx="7027433" cy="1077218"/>
          </a:xfrm>
          <a:prstGeom prst="rect">
            <a:avLst/>
          </a:prstGeom>
          <a:noFill/>
        </p:spPr>
        <p:txBody>
          <a:bodyPr wrap="square" rtlCol="0">
            <a:spAutoFit/>
          </a:bodyPr>
          <a:lstStyle/>
          <a:p>
            <a:r>
              <a:rPr lang="en-US" sz="3200" dirty="0" err="1" smtClean="0"/>
              <a:t>Infection_disorder_prevention</a:t>
            </a:r>
            <a:r>
              <a:rPr lang="en-US" sz="3200" dirty="0" smtClean="0"/>
              <a:t> </a:t>
            </a:r>
            <a:r>
              <a:rPr lang="en-US" sz="3200" i="1" dirty="0" err="1" smtClean="0"/>
              <a:t>has_participant</a:t>
            </a:r>
            <a:r>
              <a:rPr lang="en-US" sz="3200" i="1" dirty="0" smtClean="0"/>
              <a:t> </a:t>
            </a:r>
            <a:r>
              <a:rPr lang="en-US" sz="3200" dirty="0" err="1" smtClean="0"/>
              <a:t>protective_clothing</a:t>
            </a:r>
            <a:r>
              <a:rPr lang="en-US" sz="3200" dirty="0" smtClean="0"/>
              <a:t> at t</a:t>
            </a:r>
            <a:r>
              <a:rPr lang="en-US" sz="3200" baseline="-25000" dirty="0"/>
              <a:t>1</a:t>
            </a:r>
            <a:endParaRPr lang="en-US" sz="3200" dirty="0"/>
          </a:p>
        </p:txBody>
      </p:sp>
      <p:sp>
        <p:nvSpPr>
          <p:cNvPr id="9" name="TextBox 8"/>
          <p:cNvSpPr txBox="1"/>
          <p:nvPr/>
        </p:nvSpPr>
        <p:spPr>
          <a:xfrm>
            <a:off x="7591647" y="4678326"/>
            <a:ext cx="4359348" cy="1077218"/>
          </a:xfrm>
          <a:prstGeom prst="rect">
            <a:avLst/>
          </a:prstGeom>
          <a:noFill/>
        </p:spPr>
        <p:txBody>
          <a:bodyPr wrap="square" rtlCol="0">
            <a:spAutoFit/>
          </a:bodyPr>
          <a:lstStyle/>
          <a:p>
            <a:r>
              <a:rPr lang="en-US" sz="3200" dirty="0" smtClean="0"/>
              <a:t>Ghanaian man bearer of Patient role at t</a:t>
            </a:r>
            <a:r>
              <a:rPr lang="en-US" sz="3200" baseline="-25000" dirty="0" smtClean="0"/>
              <a:t>14</a:t>
            </a:r>
            <a:r>
              <a:rPr lang="en-US" sz="3200" dirty="0" smtClean="0"/>
              <a:t> </a:t>
            </a:r>
            <a:endParaRPr lang="en-US" sz="3200" dirty="0"/>
          </a:p>
        </p:txBody>
      </p:sp>
    </p:spTree>
    <p:extLst>
      <p:ext uri="{BB962C8B-B14F-4D97-AF65-F5344CB8AC3E}">
        <p14:creationId xmlns:p14="http://schemas.microsoft.com/office/powerpoint/2010/main" val="7553660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C41D838-F5BA-E64C-90D1-D5F8D42EA956}" type="slidenum">
              <a:rPr lang="en-US" smtClean="0"/>
              <a:t>11</a:t>
            </a:fld>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47197" y="643809"/>
            <a:ext cx="3927351" cy="381901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0322" y="1749666"/>
            <a:ext cx="3655853" cy="3802628"/>
          </a:xfrm>
          <a:prstGeom prst="rect">
            <a:avLst/>
          </a:prstGeom>
        </p:spPr>
      </p:pic>
      <p:sp>
        <p:nvSpPr>
          <p:cNvPr id="9" name="Oval 8"/>
          <p:cNvSpPr/>
          <p:nvPr/>
        </p:nvSpPr>
        <p:spPr>
          <a:xfrm>
            <a:off x="1077368" y="2058695"/>
            <a:ext cx="277319" cy="255182"/>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ame 11"/>
          <p:cNvSpPr/>
          <p:nvPr/>
        </p:nvSpPr>
        <p:spPr>
          <a:xfrm>
            <a:off x="780093" y="3002394"/>
            <a:ext cx="871870" cy="764388"/>
          </a:xfrm>
          <a:prstGeom prst="fram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Oval 14"/>
          <p:cNvSpPr/>
          <p:nvPr/>
        </p:nvSpPr>
        <p:spPr>
          <a:xfrm>
            <a:off x="3578061" y="1738075"/>
            <a:ext cx="277319" cy="255182"/>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2250929" y="1928651"/>
            <a:ext cx="277319" cy="255182"/>
          </a:xfrm>
          <a:prstGeom prst="ellipse">
            <a:avLst/>
          </a:prstGeom>
          <a:solidFill>
            <a:srgbClr val="00FA0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Up Arrow 26"/>
          <p:cNvSpPr/>
          <p:nvPr/>
        </p:nvSpPr>
        <p:spPr>
          <a:xfrm>
            <a:off x="2323256" y="891307"/>
            <a:ext cx="153538" cy="1035113"/>
          </a:xfrm>
          <a:prstGeom prst="up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Up Arrow 27"/>
          <p:cNvSpPr/>
          <p:nvPr/>
        </p:nvSpPr>
        <p:spPr>
          <a:xfrm>
            <a:off x="3639951" y="724175"/>
            <a:ext cx="153538" cy="1035113"/>
          </a:xfrm>
          <a:prstGeom prst="up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Up Arrow 28"/>
          <p:cNvSpPr/>
          <p:nvPr/>
        </p:nvSpPr>
        <p:spPr>
          <a:xfrm>
            <a:off x="1124347" y="1028981"/>
            <a:ext cx="153538" cy="1035113"/>
          </a:xfrm>
          <a:prstGeom prst="up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1739547" y="518705"/>
            <a:ext cx="1577401" cy="369332"/>
          </a:xfrm>
          <a:prstGeom prst="rect">
            <a:avLst/>
          </a:prstGeom>
          <a:noFill/>
        </p:spPr>
        <p:txBody>
          <a:bodyPr wrap="square" rtlCol="0">
            <a:spAutoFit/>
          </a:bodyPr>
          <a:lstStyle/>
          <a:p>
            <a:r>
              <a:rPr lang="en-US" smtClean="0"/>
              <a:t>Coordinator</a:t>
            </a:r>
            <a:endParaRPr lang="en-US"/>
          </a:p>
        </p:txBody>
      </p:sp>
      <p:sp>
        <p:nvSpPr>
          <p:cNvPr id="31" name="TextBox 30"/>
          <p:cNvSpPr txBox="1"/>
          <p:nvPr/>
        </p:nvSpPr>
        <p:spPr>
          <a:xfrm>
            <a:off x="1842076" y="1165873"/>
            <a:ext cx="598966" cy="369332"/>
          </a:xfrm>
          <a:prstGeom prst="rect">
            <a:avLst/>
          </a:prstGeom>
          <a:noFill/>
        </p:spPr>
        <p:txBody>
          <a:bodyPr wrap="square" rtlCol="0">
            <a:spAutoFit/>
          </a:bodyPr>
          <a:lstStyle/>
          <a:p>
            <a:r>
              <a:rPr lang="en-US" smtClean="0"/>
              <a:t>*1*</a:t>
            </a:r>
            <a:endParaRPr lang="en-US"/>
          </a:p>
        </p:txBody>
      </p:sp>
      <p:sp>
        <p:nvSpPr>
          <p:cNvPr id="32" name="TextBox 31"/>
          <p:cNvSpPr txBox="1"/>
          <p:nvPr/>
        </p:nvSpPr>
        <p:spPr>
          <a:xfrm>
            <a:off x="3186930" y="1100048"/>
            <a:ext cx="598966" cy="369332"/>
          </a:xfrm>
          <a:prstGeom prst="rect">
            <a:avLst/>
          </a:prstGeom>
          <a:noFill/>
        </p:spPr>
        <p:txBody>
          <a:bodyPr wrap="square" rtlCol="0">
            <a:spAutoFit/>
          </a:bodyPr>
          <a:lstStyle/>
          <a:p>
            <a:r>
              <a:rPr lang="en-US" dirty="0" smtClean="0"/>
              <a:t>*2*</a:t>
            </a:r>
            <a:endParaRPr lang="en-US" dirty="0"/>
          </a:p>
        </p:txBody>
      </p:sp>
      <p:sp>
        <p:nvSpPr>
          <p:cNvPr id="33" name="TextBox 32"/>
          <p:cNvSpPr txBox="1"/>
          <p:nvPr/>
        </p:nvSpPr>
        <p:spPr>
          <a:xfrm>
            <a:off x="3260471" y="370374"/>
            <a:ext cx="931712" cy="369332"/>
          </a:xfrm>
          <a:prstGeom prst="rect">
            <a:avLst/>
          </a:prstGeom>
          <a:noFill/>
        </p:spPr>
        <p:txBody>
          <a:bodyPr wrap="square" rtlCol="0">
            <a:spAutoFit/>
          </a:bodyPr>
          <a:lstStyle/>
          <a:p>
            <a:r>
              <a:rPr lang="en-US" smtClean="0"/>
              <a:t>Trainee</a:t>
            </a:r>
            <a:endParaRPr lang="en-US"/>
          </a:p>
        </p:txBody>
      </p:sp>
      <p:sp>
        <p:nvSpPr>
          <p:cNvPr id="34" name="TextBox 33"/>
          <p:cNvSpPr txBox="1"/>
          <p:nvPr/>
        </p:nvSpPr>
        <p:spPr>
          <a:xfrm>
            <a:off x="764187" y="690688"/>
            <a:ext cx="931712" cy="369332"/>
          </a:xfrm>
          <a:prstGeom prst="rect">
            <a:avLst/>
          </a:prstGeom>
          <a:noFill/>
        </p:spPr>
        <p:txBody>
          <a:bodyPr wrap="square" rtlCol="0">
            <a:spAutoFit/>
          </a:bodyPr>
          <a:lstStyle/>
          <a:p>
            <a:r>
              <a:rPr lang="en-US" smtClean="0"/>
              <a:t>Trainee</a:t>
            </a:r>
            <a:endParaRPr lang="en-US"/>
          </a:p>
        </p:txBody>
      </p:sp>
      <p:sp>
        <p:nvSpPr>
          <p:cNvPr id="35" name="TextBox 34"/>
          <p:cNvSpPr txBox="1"/>
          <p:nvPr/>
        </p:nvSpPr>
        <p:spPr>
          <a:xfrm>
            <a:off x="699182" y="1241731"/>
            <a:ext cx="598966" cy="369332"/>
          </a:xfrm>
          <a:prstGeom prst="rect">
            <a:avLst/>
          </a:prstGeom>
          <a:noFill/>
        </p:spPr>
        <p:txBody>
          <a:bodyPr wrap="square" rtlCol="0">
            <a:spAutoFit/>
          </a:bodyPr>
          <a:lstStyle/>
          <a:p>
            <a:r>
              <a:rPr lang="en-US" dirty="0" smtClean="0"/>
              <a:t>*3*</a:t>
            </a:r>
            <a:endParaRPr lang="en-US" dirty="0"/>
          </a:p>
        </p:txBody>
      </p:sp>
      <p:sp>
        <p:nvSpPr>
          <p:cNvPr id="38" name="Frame 37"/>
          <p:cNvSpPr/>
          <p:nvPr/>
        </p:nvSpPr>
        <p:spPr>
          <a:xfrm>
            <a:off x="2040859" y="2936380"/>
            <a:ext cx="871870" cy="764388"/>
          </a:xfrm>
          <a:prstGeom prst="frame">
            <a:avLst/>
          </a:prstGeom>
          <a:solidFill>
            <a:srgbClr val="00FA0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9" name="Frame 38"/>
          <p:cNvSpPr/>
          <p:nvPr/>
        </p:nvSpPr>
        <p:spPr>
          <a:xfrm>
            <a:off x="3357554" y="2963619"/>
            <a:ext cx="871870" cy="764388"/>
          </a:xfrm>
          <a:prstGeom prst="fram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1" name="Down Arrow 40"/>
          <p:cNvSpPr/>
          <p:nvPr/>
        </p:nvSpPr>
        <p:spPr>
          <a:xfrm>
            <a:off x="2418781" y="3622378"/>
            <a:ext cx="171955" cy="2122023"/>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Down Arrow 42"/>
          <p:cNvSpPr/>
          <p:nvPr/>
        </p:nvSpPr>
        <p:spPr>
          <a:xfrm>
            <a:off x="3707511" y="3637714"/>
            <a:ext cx="171955" cy="2122023"/>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Down Arrow 43"/>
          <p:cNvSpPr/>
          <p:nvPr/>
        </p:nvSpPr>
        <p:spPr>
          <a:xfrm>
            <a:off x="1095652" y="3700768"/>
            <a:ext cx="171955" cy="2122023"/>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1435831" y="5810270"/>
            <a:ext cx="2010422" cy="369332"/>
          </a:xfrm>
          <a:prstGeom prst="rect">
            <a:avLst/>
          </a:prstGeom>
        </p:spPr>
        <p:txBody>
          <a:bodyPr wrap="none">
            <a:spAutoFit/>
          </a:bodyPr>
          <a:lstStyle/>
          <a:p>
            <a:r>
              <a:rPr lang="en-US"/>
              <a:t>protective_clothing</a:t>
            </a:r>
            <a:endParaRPr lang="en-US" dirty="0"/>
          </a:p>
        </p:txBody>
      </p:sp>
      <p:sp>
        <p:nvSpPr>
          <p:cNvPr id="46" name="Rectangle 45"/>
          <p:cNvSpPr/>
          <p:nvPr/>
        </p:nvSpPr>
        <p:spPr>
          <a:xfrm>
            <a:off x="3357554" y="5804249"/>
            <a:ext cx="2010422" cy="369332"/>
          </a:xfrm>
          <a:prstGeom prst="rect">
            <a:avLst/>
          </a:prstGeom>
        </p:spPr>
        <p:txBody>
          <a:bodyPr wrap="none">
            <a:spAutoFit/>
          </a:bodyPr>
          <a:lstStyle/>
          <a:p>
            <a:r>
              <a:rPr lang="en-US"/>
              <a:t>protective_clothing</a:t>
            </a:r>
            <a:endParaRPr lang="en-US" dirty="0"/>
          </a:p>
        </p:txBody>
      </p:sp>
      <p:sp>
        <p:nvSpPr>
          <p:cNvPr id="47" name="Rectangle 46"/>
          <p:cNvSpPr/>
          <p:nvPr/>
        </p:nvSpPr>
        <p:spPr>
          <a:xfrm>
            <a:off x="119136" y="6080767"/>
            <a:ext cx="2010422" cy="369332"/>
          </a:xfrm>
          <a:prstGeom prst="rect">
            <a:avLst/>
          </a:prstGeom>
        </p:spPr>
        <p:txBody>
          <a:bodyPr wrap="none">
            <a:spAutoFit/>
          </a:bodyPr>
          <a:lstStyle/>
          <a:p>
            <a:r>
              <a:rPr lang="en-US"/>
              <a:t>protective_clothing</a:t>
            </a:r>
            <a:endParaRPr lang="en-US" dirty="0"/>
          </a:p>
        </p:txBody>
      </p:sp>
      <p:sp>
        <p:nvSpPr>
          <p:cNvPr id="48" name="TextBox 47"/>
          <p:cNvSpPr txBox="1"/>
          <p:nvPr/>
        </p:nvSpPr>
        <p:spPr>
          <a:xfrm>
            <a:off x="598504" y="5723956"/>
            <a:ext cx="598966" cy="369332"/>
          </a:xfrm>
          <a:prstGeom prst="rect">
            <a:avLst/>
          </a:prstGeom>
          <a:noFill/>
        </p:spPr>
        <p:txBody>
          <a:bodyPr wrap="square" rtlCol="0">
            <a:spAutoFit/>
          </a:bodyPr>
          <a:lstStyle/>
          <a:p>
            <a:r>
              <a:rPr lang="en-US" dirty="0" smtClean="0"/>
              <a:t>*4*</a:t>
            </a:r>
            <a:endParaRPr lang="en-US" dirty="0"/>
          </a:p>
        </p:txBody>
      </p:sp>
      <p:sp>
        <p:nvSpPr>
          <p:cNvPr id="49" name="TextBox 48"/>
          <p:cNvSpPr txBox="1"/>
          <p:nvPr/>
        </p:nvSpPr>
        <p:spPr>
          <a:xfrm>
            <a:off x="1923121" y="5575071"/>
            <a:ext cx="598966" cy="369332"/>
          </a:xfrm>
          <a:prstGeom prst="rect">
            <a:avLst/>
          </a:prstGeom>
          <a:noFill/>
        </p:spPr>
        <p:txBody>
          <a:bodyPr wrap="square" rtlCol="0">
            <a:spAutoFit/>
          </a:bodyPr>
          <a:lstStyle/>
          <a:p>
            <a:r>
              <a:rPr lang="en-US" smtClean="0"/>
              <a:t>*5*</a:t>
            </a:r>
            <a:endParaRPr lang="en-US" dirty="0"/>
          </a:p>
        </p:txBody>
      </p:sp>
      <p:sp>
        <p:nvSpPr>
          <p:cNvPr id="50" name="TextBox 49"/>
          <p:cNvSpPr txBox="1"/>
          <p:nvPr/>
        </p:nvSpPr>
        <p:spPr>
          <a:xfrm>
            <a:off x="3917146" y="5575071"/>
            <a:ext cx="598966" cy="369332"/>
          </a:xfrm>
          <a:prstGeom prst="rect">
            <a:avLst/>
          </a:prstGeom>
          <a:noFill/>
        </p:spPr>
        <p:txBody>
          <a:bodyPr wrap="square" rtlCol="0">
            <a:spAutoFit/>
          </a:bodyPr>
          <a:lstStyle/>
          <a:p>
            <a:r>
              <a:rPr lang="en-US" dirty="0" smtClean="0"/>
              <a:t>*6*</a:t>
            </a:r>
            <a:endParaRPr lang="en-US" dirty="0"/>
          </a:p>
        </p:txBody>
      </p:sp>
      <p:sp>
        <p:nvSpPr>
          <p:cNvPr id="56" name="TextBox 55"/>
          <p:cNvSpPr txBox="1"/>
          <p:nvPr/>
        </p:nvSpPr>
        <p:spPr>
          <a:xfrm>
            <a:off x="4366792" y="4215637"/>
            <a:ext cx="1427296" cy="646331"/>
          </a:xfrm>
          <a:prstGeom prst="rect">
            <a:avLst/>
          </a:prstGeom>
          <a:noFill/>
        </p:spPr>
        <p:txBody>
          <a:bodyPr wrap="square" rtlCol="0">
            <a:spAutoFit/>
          </a:bodyPr>
          <a:lstStyle/>
          <a:p>
            <a:r>
              <a:rPr lang="en-US" dirty="0" smtClean="0"/>
              <a:t>containment site</a:t>
            </a:r>
            <a:endParaRPr lang="en-US" dirty="0"/>
          </a:p>
        </p:txBody>
      </p:sp>
      <p:sp>
        <p:nvSpPr>
          <p:cNvPr id="57" name="TextBox 56"/>
          <p:cNvSpPr txBox="1"/>
          <p:nvPr/>
        </p:nvSpPr>
        <p:spPr>
          <a:xfrm>
            <a:off x="4493204" y="3920603"/>
            <a:ext cx="598966" cy="369332"/>
          </a:xfrm>
          <a:prstGeom prst="rect">
            <a:avLst/>
          </a:prstGeom>
          <a:noFill/>
        </p:spPr>
        <p:txBody>
          <a:bodyPr wrap="square" rtlCol="0">
            <a:spAutoFit/>
          </a:bodyPr>
          <a:lstStyle/>
          <a:p>
            <a:r>
              <a:rPr lang="en-US" dirty="0" smtClean="0"/>
              <a:t>*7*</a:t>
            </a:r>
            <a:endParaRPr lang="en-US" dirty="0"/>
          </a:p>
        </p:txBody>
      </p:sp>
      <p:sp>
        <p:nvSpPr>
          <p:cNvPr id="61" name="Left Arrow 60"/>
          <p:cNvSpPr/>
          <p:nvPr/>
        </p:nvSpPr>
        <p:spPr>
          <a:xfrm>
            <a:off x="4092481" y="4767981"/>
            <a:ext cx="1158505" cy="35191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Bevel 61"/>
          <p:cNvSpPr/>
          <p:nvPr/>
        </p:nvSpPr>
        <p:spPr>
          <a:xfrm>
            <a:off x="-18166" y="259307"/>
            <a:ext cx="5667515" cy="6462168"/>
          </a:xfrm>
          <a:prstGeom prst="bevel">
            <a:avLst/>
          </a:prstGeom>
          <a:solidFill>
            <a:schemeClr val="accent1">
              <a:alpha val="1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Left Arrow 65"/>
          <p:cNvSpPr/>
          <p:nvPr/>
        </p:nvSpPr>
        <p:spPr>
          <a:xfrm>
            <a:off x="5680748" y="5119593"/>
            <a:ext cx="1493816" cy="427031"/>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p:cNvSpPr txBox="1"/>
          <p:nvPr/>
        </p:nvSpPr>
        <p:spPr>
          <a:xfrm>
            <a:off x="5727314" y="5575071"/>
            <a:ext cx="2047165" cy="1200329"/>
          </a:xfrm>
          <a:prstGeom prst="rect">
            <a:avLst/>
          </a:prstGeom>
          <a:noFill/>
        </p:spPr>
        <p:txBody>
          <a:bodyPr wrap="square" rtlCol="0">
            <a:spAutoFit/>
          </a:bodyPr>
          <a:lstStyle/>
          <a:p>
            <a:r>
              <a:rPr lang="en-US" sz="2400" dirty="0" smtClean="0"/>
              <a:t>Instance of training process</a:t>
            </a:r>
            <a:endParaRPr lang="en-US" sz="2400" dirty="0"/>
          </a:p>
        </p:txBody>
      </p:sp>
      <p:cxnSp>
        <p:nvCxnSpPr>
          <p:cNvPr id="71" name="Straight Connector 70"/>
          <p:cNvCxnSpPr/>
          <p:nvPr/>
        </p:nvCxnSpPr>
        <p:spPr>
          <a:xfrm>
            <a:off x="5794088" y="150125"/>
            <a:ext cx="2107966" cy="6571350"/>
          </a:xfrm>
          <a:prstGeom prst="line">
            <a:avLst/>
          </a:prstGeom>
        </p:spPr>
        <p:style>
          <a:lnRef idx="1">
            <a:schemeClr val="accent1"/>
          </a:lnRef>
          <a:fillRef idx="0">
            <a:schemeClr val="accent1"/>
          </a:fillRef>
          <a:effectRef idx="0">
            <a:schemeClr val="accent1"/>
          </a:effectRef>
          <a:fontRef idx="minor">
            <a:schemeClr val="tx1"/>
          </a:fontRef>
        </p:style>
      </p:cxnSp>
      <p:sp>
        <p:nvSpPr>
          <p:cNvPr id="72" name="TextBox 71"/>
          <p:cNvSpPr txBox="1"/>
          <p:nvPr/>
        </p:nvSpPr>
        <p:spPr>
          <a:xfrm>
            <a:off x="6946710" y="6093288"/>
            <a:ext cx="624362" cy="369332"/>
          </a:xfrm>
          <a:prstGeom prst="rect">
            <a:avLst/>
          </a:prstGeom>
          <a:noFill/>
        </p:spPr>
        <p:txBody>
          <a:bodyPr wrap="square" rtlCol="0">
            <a:spAutoFit/>
          </a:bodyPr>
          <a:lstStyle/>
          <a:p>
            <a:r>
              <a:rPr lang="en-US" smtClean="0"/>
              <a:t>*8*</a:t>
            </a:r>
            <a:endParaRPr lang="en-US"/>
          </a:p>
        </p:txBody>
      </p:sp>
      <p:sp>
        <p:nvSpPr>
          <p:cNvPr id="73" name="Frame 72"/>
          <p:cNvSpPr/>
          <p:nvPr/>
        </p:nvSpPr>
        <p:spPr>
          <a:xfrm>
            <a:off x="8325134" y="1926420"/>
            <a:ext cx="900753" cy="885019"/>
          </a:xfrm>
          <a:prstGeom prst="fram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4" name="Frame 73"/>
          <p:cNvSpPr/>
          <p:nvPr/>
        </p:nvSpPr>
        <p:spPr>
          <a:xfrm>
            <a:off x="10453047" y="1865666"/>
            <a:ext cx="900753" cy="885019"/>
          </a:xfrm>
          <a:prstGeom prst="fram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5" name="TextBox 74"/>
          <p:cNvSpPr txBox="1"/>
          <p:nvPr/>
        </p:nvSpPr>
        <p:spPr>
          <a:xfrm>
            <a:off x="8936931" y="1284714"/>
            <a:ext cx="577911" cy="369332"/>
          </a:xfrm>
          <a:prstGeom prst="rect">
            <a:avLst/>
          </a:prstGeom>
          <a:solidFill>
            <a:schemeClr val="bg1"/>
          </a:solidFill>
        </p:spPr>
        <p:txBody>
          <a:bodyPr wrap="square" rtlCol="0">
            <a:spAutoFit/>
          </a:bodyPr>
          <a:lstStyle/>
          <a:p>
            <a:r>
              <a:rPr lang="en-US" smtClean="0"/>
              <a:t>*3*</a:t>
            </a:r>
            <a:endParaRPr lang="en-US"/>
          </a:p>
        </p:txBody>
      </p:sp>
      <p:sp>
        <p:nvSpPr>
          <p:cNvPr id="76" name="TextBox 75"/>
          <p:cNvSpPr txBox="1"/>
          <p:nvPr/>
        </p:nvSpPr>
        <p:spPr>
          <a:xfrm>
            <a:off x="9855163" y="1535205"/>
            <a:ext cx="573206" cy="369332"/>
          </a:xfrm>
          <a:prstGeom prst="rect">
            <a:avLst/>
          </a:prstGeom>
          <a:solidFill>
            <a:schemeClr val="bg1"/>
          </a:solidFill>
        </p:spPr>
        <p:txBody>
          <a:bodyPr wrap="square" rtlCol="0">
            <a:spAutoFit/>
          </a:bodyPr>
          <a:lstStyle/>
          <a:p>
            <a:r>
              <a:rPr lang="en-US" dirty="0" smtClean="0"/>
              <a:t>*2*</a:t>
            </a:r>
            <a:endParaRPr lang="en-US" dirty="0"/>
          </a:p>
        </p:txBody>
      </p:sp>
      <p:sp>
        <p:nvSpPr>
          <p:cNvPr id="77" name="TextBox 76"/>
          <p:cNvSpPr txBox="1"/>
          <p:nvPr/>
        </p:nvSpPr>
        <p:spPr>
          <a:xfrm>
            <a:off x="8202304" y="3002393"/>
            <a:ext cx="614150" cy="369332"/>
          </a:xfrm>
          <a:prstGeom prst="rect">
            <a:avLst/>
          </a:prstGeom>
          <a:solidFill>
            <a:schemeClr val="bg1"/>
          </a:solidFill>
        </p:spPr>
        <p:txBody>
          <a:bodyPr wrap="square" rtlCol="0">
            <a:spAutoFit/>
          </a:bodyPr>
          <a:lstStyle/>
          <a:p>
            <a:r>
              <a:rPr lang="en-US" smtClean="0"/>
              <a:t>*4*</a:t>
            </a:r>
            <a:endParaRPr lang="en-US"/>
          </a:p>
        </p:txBody>
      </p:sp>
      <p:sp>
        <p:nvSpPr>
          <p:cNvPr id="78" name="TextBox 77"/>
          <p:cNvSpPr txBox="1"/>
          <p:nvPr/>
        </p:nvSpPr>
        <p:spPr>
          <a:xfrm>
            <a:off x="10903423" y="2901492"/>
            <a:ext cx="547049" cy="369332"/>
          </a:xfrm>
          <a:prstGeom prst="rect">
            <a:avLst/>
          </a:prstGeom>
          <a:solidFill>
            <a:schemeClr val="bg1"/>
          </a:solidFill>
        </p:spPr>
        <p:txBody>
          <a:bodyPr wrap="square" rtlCol="0">
            <a:spAutoFit/>
          </a:bodyPr>
          <a:lstStyle/>
          <a:p>
            <a:r>
              <a:rPr lang="en-US" smtClean="0"/>
              <a:t>*6*</a:t>
            </a:r>
            <a:endParaRPr lang="en-US"/>
          </a:p>
        </p:txBody>
      </p:sp>
      <p:sp>
        <p:nvSpPr>
          <p:cNvPr id="79" name="Down Arrow 78"/>
          <p:cNvSpPr/>
          <p:nvPr/>
        </p:nvSpPr>
        <p:spPr>
          <a:xfrm>
            <a:off x="9775078" y="3371725"/>
            <a:ext cx="213945" cy="1747868"/>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p:cNvSpPr txBox="1"/>
          <p:nvPr/>
        </p:nvSpPr>
        <p:spPr>
          <a:xfrm>
            <a:off x="9089186" y="5119593"/>
            <a:ext cx="1686662" cy="369332"/>
          </a:xfrm>
          <a:prstGeom prst="rect">
            <a:avLst/>
          </a:prstGeom>
          <a:noFill/>
        </p:spPr>
        <p:txBody>
          <a:bodyPr wrap="square" rtlCol="0">
            <a:spAutoFit/>
          </a:bodyPr>
          <a:lstStyle/>
          <a:p>
            <a:r>
              <a:rPr lang="en-US" dirty="0" smtClean="0"/>
              <a:t>Patient</a:t>
            </a:r>
            <a:endParaRPr lang="en-US" dirty="0"/>
          </a:p>
        </p:txBody>
      </p:sp>
      <p:sp>
        <p:nvSpPr>
          <p:cNvPr id="81" name="TextBox 80"/>
          <p:cNvSpPr txBox="1"/>
          <p:nvPr/>
        </p:nvSpPr>
        <p:spPr>
          <a:xfrm>
            <a:off x="9884824" y="5187962"/>
            <a:ext cx="635561" cy="369332"/>
          </a:xfrm>
          <a:prstGeom prst="rect">
            <a:avLst/>
          </a:prstGeom>
          <a:noFill/>
        </p:spPr>
        <p:txBody>
          <a:bodyPr wrap="square" rtlCol="0">
            <a:spAutoFit/>
          </a:bodyPr>
          <a:lstStyle/>
          <a:p>
            <a:r>
              <a:rPr lang="en-US" smtClean="0"/>
              <a:t>*9*</a:t>
            </a:r>
            <a:endParaRPr lang="en-US"/>
          </a:p>
        </p:txBody>
      </p:sp>
      <p:sp>
        <p:nvSpPr>
          <p:cNvPr id="82" name="TextBox 81"/>
          <p:cNvSpPr txBox="1"/>
          <p:nvPr/>
        </p:nvSpPr>
        <p:spPr>
          <a:xfrm>
            <a:off x="6145293" y="150127"/>
            <a:ext cx="1448108" cy="646331"/>
          </a:xfrm>
          <a:prstGeom prst="rect">
            <a:avLst/>
          </a:prstGeom>
          <a:noFill/>
        </p:spPr>
        <p:txBody>
          <a:bodyPr wrap="square" rtlCol="0">
            <a:spAutoFit/>
          </a:bodyPr>
          <a:lstStyle/>
          <a:p>
            <a:r>
              <a:rPr lang="en-US" dirty="0" smtClean="0"/>
              <a:t>Some </a:t>
            </a:r>
            <a:r>
              <a:rPr lang="en-US" dirty="0" err="1" smtClean="0"/>
              <a:t>T</a:t>
            </a:r>
            <a:r>
              <a:rPr lang="en-US" baseline="-25000" dirty="0" err="1" smtClean="0"/>
              <a:t>n</a:t>
            </a:r>
            <a:r>
              <a:rPr lang="en-US" baseline="-25000" dirty="0" smtClean="0"/>
              <a:t> </a:t>
            </a:r>
            <a:r>
              <a:rPr lang="en-US" dirty="0" smtClean="0"/>
              <a:t> Later</a:t>
            </a:r>
            <a:endParaRPr lang="en-US" dirty="0"/>
          </a:p>
        </p:txBody>
      </p:sp>
    </p:spTree>
    <p:extLst>
      <p:ext uri="{BB962C8B-B14F-4D97-AF65-F5344CB8AC3E}">
        <p14:creationId xmlns:p14="http://schemas.microsoft.com/office/powerpoint/2010/main" val="5121510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72696" y="6865900"/>
            <a:ext cx="3976601" cy="369332"/>
          </a:xfrm>
          <a:prstGeom prst="rect">
            <a:avLst/>
          </a:prstGeom>
          <a:noFill/>
        </p:spPr>
        <p:txBody>
          <a:bodyPr wrap="none" rtlCol="0">
            <a:spAutoFit/>
          </a:bodyPr>
          <a:lstStyle/>
          <a:p>
            <a:r>
              <a:rPr lang="en-US" dirty="0" smtClean="0"/>
              <a:t>Notes: GO, experimental factor ontology</a:t>
            </a:r>
            <a:endParaRPr lang="en-US" dirty="0"/>
          </a:p>
        </p:txBody>
      </p:sp>
      <p:sp>
        <p:nvSpPr>
          <p:cNvPr id="29" name="Process 28"/>
          <p:cNvSpPr/>
          <p:nvPr/>
        </p:nvSpPr>
        <p:spPr>
          <a:xfrm>
            <a:off x="2774647" y="3914909"/>
            <a:ext cx="5825417" cy="231265"/>
          </a:xfrm>
          <a:prstGeom prst="flowChartProcess">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ysClr val="windowText" lastClr="000000"/>
                </a:solidFill>
              </a:rPr>
              <a:t>Patient #1</a:t>
            </a:r>
            <a:endParaRPr lang="en-US" sz="1400" dirty="0">
              <a:solidFill>
                <a:sysClr val="windowText" lastClr="000000"/>
              </a:solidFill>
            </a:endParaRPr>
          </a:p>
        </p:txBody>
      </p:sp>
      <p:sp>
        <p:nvSpPr>
          <p:cNvPr id="30" name="Bevel 29"/>
          <p:cNvSpPr/>
          <p:nvPr/>
        </p:nvSpPr>
        <p:spPr>
          <a:xfrm>
            <a:off x="4398951" y="3580305"/>
            <a:ext cx="7315199" cy="230056"/>
          </a:xfrm>
          <a:prstGeom prst="bevel">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ysClr val="windowText" lastClr="000000"/>
                </a:solidFill>
              </a:rPr>
              <a:t>IV-Equipment #1</a:t>
            </a:r>
            <a:endParaRPr lang="en-US" sz="1600" dirty="0">
              <a:solidFill>
                <a:sysClr val="windowText" lastClr="000000"/>
              </a:solidFill>
            </a:endParaRPr>
          </a:p>
        </p:txBody>
      </p:sp>
      <p:sp>
        <p:nvSpPr>
          <p:cNvPr id="31" name="Bevel 30"/>
          <p:cNvSpPr/>
          <p:nvPr/>
        </p:nvSpPr>
        <p:spPr>
          <a:xfrm>
            <a:off x="2774647" y="2916257"/>
            <a:ext cx="8939504" cy="220133"/>
          </a:xfrm>
          <a:prstGeom prst="bevel">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ysClr val="windowText" lastClr="000000"/>
                </a:solidFill>
              </a:rPr>
              <a:t>Protective suit #1</a:t>
            </a:r>
            <a:endParaRPr lang="en-US" dirty="0">
              <a:solidFill>
                <a:sysClr val="windowText" lastClr="000000"/>
              </a:solidFill>
            </a:endParaRPr>
          </a:p>
        </p:txBody>
      </p:sp>
      <p:sp>
        <p:nvSpPr>
          <p:cNvPr id="32" name="Bevel 31"/>
          <p:cNvSpPr/>
          <p:nvPr/>
        </p:nvSpPr>
        <p:spPr>
          <a:xfrm>
            <a:off x="2791350" y="3271211"/>
            <a:ext cx="8922801" cy="218991"/>
          </a:xfrm>
          <a:prstGeom prst="bevel">
            <a:avLst/>
          </a:prstGeom>
          <a:solidFill>
            <a:srgbClr val="B0FB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ysClr val="windowText" lastClr="000000"/>
                </a:solidFill>
              </a:rPr>
              <a:t>Doctor #1</a:t>
            </a:r>
            <a:endParaRPr lang="en-US" dirty="0">
              <a:solidFill>
                <a:sysClr val="windowText" lastClr="000000"/>
              </a:solidFill>
            </a:endParaRPr>
          </a:p>
        </p:txBody>
      </p:sp>
      <p:sp>
        <p:nvSpPr>
          <p:cNvPr id="34" name="Bevel 33"/>
          <p:cNvSpPr/>
          <p:nvPr/>
        </p:nvSpPr>
        <p:spPr>
          <a:xfrm>
            <a:off x="2791348" y="724526"/>
            <a:ext cx="7428143" cy="285237"/>
          </a:xfrm>
          <a:prstGeom prst="bevel">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n w="3175">
                  <a:noFill/>
                </a:ln>
                <a:solidFill>
                  <a:sysClr val="windowText" lastClr="000000"/>
                </a:solidFill>
              </a:rPr>
              <a:t>Protective suit #2</a:t>
            </a:r>
            <a:endParaRPr lang="en-US" dirty="0">
              <a:ln w="3175">
                <a:noFill/>
              </a:ln>
              <a:solidFill>
                <a:sysClr val="windowText" lastClr="000000"/>
              </a:solidFill>
            </a:endParaRPr>
          </a:p>
        </p:txBody>
      </p:sp>
      <p:sp>
        <p:nvSpPr>
          <p:cNvPr id="35" name="Bevel 34"/>
          <p:cNvSpPr/>
          <p:nvPr/>
        </p:nvSpPr>
        <p:spPr>
          <a:xfrm>
            <a:off x="2791349" y="2518426"/>
            <a:ext cx="8922801" cy="259400"/>
          </a:xfrm>
          <a:prstGeom prst="bevel">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ysClr val="windowText" lastClr="000000"/>
                </a:solidFill>
              </a:rPr>
              <a:t>Protective suit </a:t>
            </a:r>
            <a:r>
              <a:rPr lang="en-US" dirty="0" err="1" smtClean="0">
                <a:solidFill>
                  <a:sysClr val="windowText" lastClr="000000"/>
                </a:solidFill>
              </a:rPr>
              <a:t>has_function</a:t>
            </a:r>
            <a:r>
              <a:rPr lang="en-US" dirty="0" smtClean="0">
                <a:solidFill>
                  <a:sysClr val="windowText" lastClr="000000"/>
                </a:solidFill>
              </a:rPr>
              <a:t> infectious disease protection #1 </a:t>
            </a:r>
            <a:endParaRPr lang="en-US" dirty="0">
              <a:solidFill>
                <a:sysClr val="windowText" lastClr="000000"/>
              </a:solidFill>
            </a:endParaRPr>
          </a:p>
        </p:txBody>
      </p:sp>
      <p:sp>
        <p:nvSpPr>
          <p:cNvPr id="37" name="Bevel 36"/>
          <p:cNvSpPr/>
          <p:nvPr/>
        </p:nvSpPr>
        <p:spPr>
          <a:xfrm>
            <a:off x="5336877" y="1711140"/>
            <a:ext cx="6377273" cy="249665"/>
          </a:xfrm>
          <a:prstGeom prst="bevel">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ysClr val="windowText" lastClr="000000"/>
                </a:solidFill>
              </a:rPr>
              <a:t>Patient #2</a:t>
            </a:r>
            <a:endParaRPr lang="en-US" sz="1600" dirty="0">
              <a:solidFill>
                <a:sysClr val="windowText" lastClr="000000"/>
              </a:solidFill>
            </a:endParaRPr>
          </a:p>
        </p:txBody>
      </p:sp>
      <p:sp>
        <p:nvSpPr>
          <p:cNvPr id="41" name="Bevel 40"/>
          <p:cNvSpPr/>
          <p:nvPr/>
        </p:nvSpPr>
        <p:spPr>
          <a:xfrm>
            <a:off x="2774647" y="1060753"/>
            <a:ext cx="7444844" cy="233760"/>
          </a:xfrm>
          <a:prstGeom prst="bevel">
            <a:avLst/>
          </a:prstGeom>
          <a:solidFill>
            <a:srgbClr val="B0FB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n w="3175">
                  <a:noFill/>
                  <a:prstDash val="solid"/>
                </a:ln>
                <a:solidFill>
                  <a:sysClr val="windowText" lastClr="000000"/>
                </a:solidFill>
              </a:rPr>
              <a:t>Doctor #2</a:t>
            </a:r>
            <a:endParaRPr lang="en-US" dirty="0">
              <a:ln w="3175">
                <a:noFill/>
                <a:prstDash val="solid"/>
              </a:ln>
              <a:solidFill>
                <a:sysClr val="windowText" lastClr="000000"/>
              </a:solidFill>
            </a:endParaRPr>
          </a:p>
        </p:txBody>
      </p:sp>
      <p:sp>
        <p:nvSpPr>
          <p:cNvPr id="42" name="Bevel 41"/>
          <p:cNvSpPr/>
          <p:nvPr/>
        </p:nvSpPr>
        <p:spPr>
          <a:xfrm>
            <a:off x="7164457" y="1392735"/>
            <a:ext cx="4549693" cy="228303"/>
          </a:xfrm>
          <a:prstGeom prst="bevel">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ysClr val="windowText" lastClr="000000"/>
                </a:solidFill>
              </a:rPr>
              <a:t>IV-Equipment #2</a:t>
            </a:r>
            <a:endParaRPr lang="en-US" sz="1600" dirty="0">
              <a:solidFill>
                <a:sysClr val="windowText" lastClr="000000"/>
              </a:solidFill>
            </a:endParaRPr>
          </a:p>
        </p:txBody>
      </p:sp>
      <p:sp>
        <p:nvSpPr>
          <p:cNvPr id="43" name="Bevel 42"/>
          <p:cNvSpPr/>
          <p:nvPr/>
        </p:nvSpPr>
        <p:spPr>
          <a:xfrm>
            <a:off x="2791348" y="313037"/>
            <a:ext cx="5468304" cy="318812"/>
          </a:xfrm>
          <a:prstGeom prst="bevel">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ysClr val="windowText" lastClr="000000"/>
                </a:solidFill>
              </a:rPr>
              <a:t>Protective suit </a:t>
            </a:r>
            <a:r>
              <a:rPr lang="en-US" sz="1600" dirty="0" err="1" smtClean="0">
                <a:solidFill>
                  <a:sysClr val="windowText" lastClr="000000"/>
                </a:solidFill>
              </a:rPr>
              <a:t>has_function</a:t>
            </a:r>
            <a:r>
              <a:rPr lang="en-US" sz="1600" dirty="0" smtClean="0">
                <a:solidFill>
                  <a:sysClr val="windowText" lastClr="000000"/>
                </a:solidFill>
              </a:rPr>
              <a:t> infectious disease protection #2 </a:t>
            </a:r>
            <a:endParaRPr lang="en-US" sz="1600" dirty="0">
              <a:solidFill>
                <a:sysClr val="windowText" lastClr="000000"/>
              </a:solidFill>
            </a:endParaRPr>
          </a:p>
        </p:txBody>
      </p:sp>
      <p:sp>
        <p:nvSpPr>
          <p:cNvPr id="44" name="Bevel 43"/>
          <p:cNvSpPr/>
          <p:nvPr/>
        </p:nvSpPr>
        <p:spPr>
          <a:xfrm>
            <a:off x="8879808" y="313036"/>
            <a:ext cx="1339683" cy="360499"/>
          </a:xfrm>
          <a:prstGeom prst="bevel">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ysClr val="windowText" lastClr="000000"/>
                </a:solidFill>
              </a:rPr>
              <a:t>“</a:t>
            </a:r>
            <a:endParaRPr lang="en-US" dirty="0">
              <a:solidFill>
                <a:sysClr val="windowText" lastClr="000000"/>
              </a:solidFill>
            </a:endParaRPr>
          </a:p>
        </p:txBody>
      </p:sp>
      <p:sp>
        <p:nvSpPr>
          <p:cNvPr id="46" name="Bevel 45"/>
          <p:cNvSpPr/>
          <p:nvPr/>
        </p:nvSpPr>
        <p:spPr>
          <a:xfrm>
            <a:off x="391986" y="1074330"/>
            <a:ext cx="1673949" cy="797426"/>
          </a:xfrm>
          <a:prstGeom prst="bevel">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Protective suit </a:t>
            </a:r>
            <a:endParaRPr lang="en-US" dirty="0">
              <a:solidFill>
                <a:schemeClr val="tx1"/>
              </a:solidFill>
            </a:endParaRPr>
          </a:p>
        </p:txBody>
      </p:sp>
      <p:sp>
        <p:nvSpPr>
          <p:cNvPr id="47" name="Bevel 46"/>
          <p:cNvSpPr/>
          <p:nvPr/>
        </p:nvSpPr>
        <p:spPr>
          <a:xfrm>
            <a:off x="391983" y="2023358"/>
            <a:ext cx="1673949" cy="571233"/>
          </a:xfrm>
          <a:prstGeom prst="bevel">
            <a:avLst/>
          </a:prstGeom>
          <a:solidFill>
            <a:srgbClr val="B0FB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Doctor</a:t>
            </a:r>
            <a:r>
              <a:rPr lang="en-US" dirty="0" smtClean="0"/>
              <a:t> </a:t>
            </a:r>
            <a:endParaRPr lang="en-US" dirty="0"/>
          </a:p>
        </p:txBody>
      </p:sp>
      <p:sp>
        <p:nvSpPr>
          <p:cNvPr id="48" name="Bevel 47"/>
          <p:cNvSpPr/>
          <p:nvPr/>
        </p:nvSpPr>
        <p:spPr>
          <a:xfrm>
            <a:off x="391983" y="2764988"/>
            <a:ext cx="1673949" cy="546112"/>
          </a:xfrm>
          <a:prstGeom prst="bevel">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IV-Equipment</a:t>
            </a:r>
            <a:endParaRPr lang="en-US" sz="1600" dirty="0">
              <a:solidFill>
                <a:schemeClr val="tx1"/>
              </a:solidFill>
            </a:endParaRPr>
          </a:p>
        </p:txBody>
      </p:sp>
      <p:sp>
        <p:nvSpPr>
          <p:cNvPr id="49" name="Process 48"/>
          <p:cNvSpPr/>
          <p:nvPr/>
        </p:nvSpPr>
        <p:spPr>
          <a:xfrm>
            <a:off x="391984" y="3662871"/>
            <a:ext cx="1673949" cy="459626"/>
          </a:xfrm>
          <a:prstGeom prst="flowChartProcess">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Patient</a:t>
            </a:r>
            <a:endParaRPr lang="en-US" sz="1600" dirty="0">
              <a:solidFill>
                <a:schemeClr val="tx1"/>
              </a:solidFill>
            </a:endParaRPr>
          </a:p>
        </p:txBody>
      </p:sp>
      <p:sp>
        <p:nvSpPr>
          <p:cNvPr id="56" name="Rectangle 55"/>
          <p:cNvSpPr/>
          <p:nvPr/>
        </p:nvSpPr>
        <p:spPr>
          <a:xfrm>
            <a:off x="150472" y="138897"/>
            <a:ext cx="2210764" cy="437523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p:cNvSpPr txBox="1"/>
          <p:nvPr/>
        </p:nvSpPr>
        <p:spPr>
          <a:xfrm>
            <a:off x="244335" y="313037"/>
            <a:ext cx="1969249" cy="584775"/>
          </a:xfrm>
          <a:prstGeom prst="rect">
            <a:avLst/>
          </a:prstGeom>
          <a:noFill/>
        </p:spPr>
        <p:txBody>
          <a:bodyPr wrap="square" rtlCol="0">
            <a:spAutoFit/>
          </a:bodyPr>
          <a:lstStyle/>
          <a:p>
            <a:pPr algn="ctr"/>
            <a:r>
              <a:rPr lang="en-US" sz="3200" dirty="0" smtClean="0"/>
              <a:t>Universals</a:t>
            </a:r>
            <a:endParaRPr lang="en-US" sz="3200" dirty="0"/>
          </a:p>
        </p:txBody>
      </p:sp>
      <p:sp>
        <p:nvSpPr>
          <p:cNvPr id="60" name="Right Arrow 59"/>
          <p:cNvSpPr/>
          <p:nvPr/>
        </p:nvSpPr>
        <p:spPr>
          <a:xfrm>
            <a:off x="2791920" y="4268722"/>
            <a:ext cx="9109652" cy="140379"/>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2" name="Straight Connector 61"/>
          <p:cNvCxnSpPr/>
          <p:nvPr/>
        </p:nvCxnSpPr>
        <p:spPr>
          <a:xfrm>
            <a:off x="-324091" y="4847550"/>
            <a:ext cx="12847899" cy="18348"/>
          </a:xfrm>
          <a:prstGeom prst="line">
            <a:avLst/>
          </a:prstGeom>
        </p:spPr>
        <p:style>
          <a:lnRef idx="1">
            <a:schemeClr val="accent1"/>
          </a:lnRef>
          <a:fillRef idx="0">
            <a:schemeClr val="accent1"/>
          </a:fillRef>
          <a:effectRef idx="0">
            <a:schemeClr val="accent1"/>
          </a:effectRef>
          <a:fontRef idx="minor">
            <a:schemeClr val="tx1"/>
          </a:fontRef>
        </p:style>
      </p:cxnSp>
      <p:sp>
        <p:nvSpPr>
          <p:cNvPr id="63" name="Bevel 62"/>
          <p:cNvSpPr/>
          <p:nvPr/>
        </p:nvSpPr>
        <p:spPr>
          <a:xfrm>
            <a:off x="9295769" y="5374885"/>
            <a:ext cx="2047421" cy="1412102"/>
          </a:xfrm>
          <a:prstGeom prst="bevel">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Process-Boundary: organism </a:t>
            </a:r>
            <a:r>
              <a:rPr lang="en-US" sz="1600" smtClean="0"/>
              <a:t>death – Doctor 2</a:t>
            </a:r>
            <a:endParaRPr lang="en-US" sz="1600" dirty="0"/>
          </a:p>
        </p:txBody>
      </p:sp>
      <p:sp>
        <p:nvSpPr>
          <p:cNvPr id="72" name="Bevel 71"/>
          <p:cNvSpPr/>
          <p:nvPr/>
        </p:nvSpPr>
        <p:spPr>
          <a:xfrm>
            <a:off x="7029060" y="5371329"/>
            <a:ext cx="2047421" cy="1412102"/>
          </a:xfrm>
          <a:prstGeom prst="bevel">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Process-Boundary: organism death – Patient 1</a:t>
            </a:r>
            <a:endParaRPr lang="en-US" sz="1600" dirty="0"/>
          </a:p>
        </p:txBody>
      </p:sp>
      <p:sp>
        <p:nvSpPr>
          <p:cNvPr id="77" name="Up Arrow 76"/>
          <p:cNvSpPr/>
          <p:nvPr/>
        </p:nvSpPr>
        <p:spPr>
          <a:xfrm rot="-240000">
            <a:off x="10357369" y="1266100"/>
            <a:ext cx="142533" cy="3958085"/>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Up Arrow 77"/>
          <p:cNvSpPr/>
          <p:nvPr/>
        </p:nvSpPr>
        <p:spPr>
          <a:xfrm rot="-240000">
            <a:off x="8649371" y="4034517"/>
            <a:ext cx="158709" cy="1281080"/>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p:cNvSpPr txBox="1"/>
          <p:nvPr/>
        </p:nvSpPr>
        <p:spPr>
          <a:xfrm>
            <a:off x="244335" y="5218548"/>
            <a:ext cx="3328205" cy="584775"/>
          </a:xfrm>
          <a:prstGeom prst="rect">
            <a:avLst/>
          </a:prstGeom>
          <a:noFill/>
        </p:spPr>
        <p:txBody>
          <a:bodyPr wrap="square" rtlCol="0">
            <a:spAutoFit/>
          </a:bodyPr>
          <a:lstStyle/>
          <a:p>
            <a:r>
              <a:rPr lang="en-US" sz="3200" dirty="0" smtClean="0"/>
              <a:t>Some </a:t>
            </a:r>
            <a:r>
              <a:rPr lang="en-US" sz="3200" dirty="0" err="1" smtClean="0"/>
              <a:t>Occurents</a:t>
            </a:r>
            <a:endParaRPr lang="en-US" sz="3200" dirty="0"/>
          </a:p>
        </p:txBody>
      </p:sp>
      <p:sp>
        <p:nvSpPr>
          <p:cNvPr id="80" name="TextBox 79"/>
          <p:cNvSpPr txBox="1"/>
          <p:nvPr/>
        </p:nvSpPr>
        <p:spPr>
          <a:xfrm>
            <a:off x="10606721" y="207825"/>
            <a:ext cx="1472937" cy="369332"/>
          </a:xfrm>
          <a:prstGeom prst="rect">
            <a:avLst/>
          </a:prstGeom>
          <a:noFill/>
        </p:spPr>
        <p:txBody>
          <a:bodyPr wrap="square" rtlCol="0">
            <a:spAutoFit/>
          </a:bodyPr>
          <a:lstStyle/>
          <a:p>
            <a:r>
              <a:rPr lang="en-US" dirty="0" smtClean="0"/>
              <a:t>Continuants</a:t>
            </a:r>
            <a:endParaRPr lang="en-US" dirty="0"/>
          </a:p>
        </p:txBody>
      </p:sp>
      <p:sp>
        <p:nvSpPr>
          <p:cNvPr id="2" name="TextBox 1"/>
          <p:cNvSpPr txBox="1"/>
          <p:nvPr/>
        </p:nvSpPr>
        <p:spPr>
          <a:xfrm>
            <a:off x="6482619" y="4324116"/>
            <a:ext cx="1523559" cy="646331"/>
          </a:xfrm>
          <a:prstGeom prst="rect">
            <a:avLst/>
          </a:prstGeom>
          <a:noFill/>
        </p:spPr>
        <p:txBody>
          <a:bodyPr wrap="none" rtlCol="0">
            <a:spAutoFit/>
          </a:bodyPr>
          <a:lstStyle/>
          <a:p>
            <a:r>
              <a:rPr lang="en-US"/>
              <a:t>Arrow of Time</a:t>
            </a:r>
          </a:p>
          <a:p>
            <a:endParaRPr lang="en-US" dirty="0"/>
          </a:p>
        </p:txBody>
      </p:sp>
      <p:sp>
        <p:nvSpPr>
          <p:cNvPr id="3" name="Slide Number Placeholder 2"/>
          <p:cNvSpPr>
            <a:spLocks noGrp="1"/>
          </p:cNvSpPr>
          <p:nvPr>
            <p:ph type="sldNum" sz="quarter" idx="12"/>
          </p:nvPr>
        </p:nvSpPr>
        <p:spPr/>
        <p:txBody>
          <a:bodyPr/>
          <a:lstStyle/>
          <a:p>
            <a:endParaRPr lang="en-US" dirty="0"/>
          </a:p>
        </p:txBody>
      </p:sp>
      <p:sp>
        <p:nvSpPr>
          <p:cNvPr id="5" name="Rectangle 4"/>
          <p:cNvSpPr/>
          <p:nvPr/>
        </p:nvSpPr>
        <p:spPr>
          <a:xfrm>
            <a:off x="11592123" y="6406634"/>
            <a:ext cx="418704" cy="369332"/>
          </a:xfrm>
          <a:prstGeom prst="rect">
            <a:avLst/>
          </a:prstGeom>
        </p:spPr>
        <p:txBody>
          <a:bodyPr wrap="none">
            <a:spAutoFit/>
          </a:bodyPr>
          <a:lstStyle/>
          <a:p>
            <a:fld id="{FC41D838-F5BA-E64C-90D1-D5F8D42EA956}" type="slidenum">
              <a:rPr lang="en-US" smtClean="0"/>
              <a:pPr/>
              <a:t>12</a:t>
            </a:fld>
            <a:endParaRPr lang="en-US" dirty="0"/>
          </a:p>
        </p:txBody>
      </p:sp>
      <p:sp>
        <p:nvSpPr>
          <p:cNvPr id="6" name="Frame 5"/>
          <p:cNvSpPr/>
          <p:nvPr/>
        </p:nvSpPr>
        <p:spPr>
          <a:xfrm>
            <a:off x="7397087" y="138897"/>
            <a:ext cx="2156346" cy="758915"/>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70689011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Ontological Analysis and Referent Tracking</a:t>
            </a:r>
            <a:endParaRPr lang="en-US" dirty="0"/>
          </a:p>
        </p:txBody>
      </p:sp>
      <p:sp>
        <p:nvSpPr>
          <p:cNvPr id="3" name="Content Placeholder 2"/>
          <p:cNvSpPr>
            <a:spLocks noGrp="1"/>
          </p:cNvSpPr>
          <p:nvPr>
            <p:ph idx="1"/>
          </p:nvPr>
        </p:nvSpPr>
        <p:spPr/>
        <p:txBody>
          <a:bodyPr/>
          <a:lstStyle/>
          <a:p>
            <a:pPr marL="0" indent="0">
              <a:buNone/>
            </a:pPr>
            <a:r>
              <a:rPr lang="en-US" dirty="0" smtClean="0"/>
              <a:t>(Interpreted from Hogan and </a:t>
            </a:r>
            <a:r>
              <a:rPr lang="en-US" dirty="0" err="1" smtClean="0"/>
              <a:t>Ceusters</a:t>
            </a:r>
            <a:r>
              <a:rPr lang="en-US" dirty="0" smtClean="0"/>
              <a:t>, 2016)</a:t>
            </a:r>
          </a:p>
          <a:p>
            <a:pPr marL="514350" indent="-514350">
              <a:buFont typeface="+mj-lt"/>
              <a:buAutoNum type="arabicPeriod"/>
            </a:pPr>
            <a:r>
              <a:rPr lang="en-US" dirty="0" smtClean="0"/>
              <a:t>Systematically ID all relevant particulars that must exist for scenario to be true (Even if not mentioned, or only implied)</a:t>
            </a:r>
          </a:p>
          <a:p>
            <a:pPr marL="514350" indent="-514350">
              <a:buFont typeface="+mj-lt"/>
              <a:buAutoNum type="arabicPeriod"/>
            </a:pPr>
            <a:r>
              <a:rPr lang="en-US" dirty="0" smtClean="0"/>
              <a:t>Assign each particular an instance unique identifier</a:t>
            </a:r>
          </a:p>
          <a:p>
            <a:pPr marL="514350" indent="-514350">
              <a:buFont typeface="+mj-lt"/>
              <a:buAutoNum type="arabicPeriod"/>
            </a:pPr>
            <a:r>
              <a:rPr lang="en-US" dirty="0" smtClean="0"/>
              <a:t>ID each particular for the type it instantiates and the temporal interval in which it exists</a:t>
            </a:r>
          </a:p>
          <a:p>
            <a:pPr marL="514350" indent="-514350">
              <a:buFont typeface="+mj-lt"/>
              <a:buAutoNum type="arabicPeriod"/>
            </a:pPr>
            <a:r>
              <a:rPr lang="en-US" dirty="0" smtClean="0"/>
              <a:t>ID the relationships that hold between particulars as well as all relevant relations (</a:t>
            </a:r>
            <a:r>
              <a:rPr lang="is-IS" dirty="0" smtClean="0"/>
              <a:t>…)</a:t>
            </a:r>
            <a:endParaRPr lang="en-US" dirty="0" smtClean="0"/>
          </a:p>
        </p:txBody>
      </p:sp>
      <p:sp>
        <p:nvSpPr>
          <p:cNvPr id="4" name="Slide Number Placeholder 3"/>
          <p:cNvSpPr>
            <a:spLocks noGrp="1"/>
          </p:cNvSpPr>
          <p:nvPr>
            <p:ph type="sldNum" sz="quarter" idx="12"/>
          </p:nvPr>
        </p:nvSpPr>
        <p:spPr/>
        <p:txBody>
          <a:bodyPr/>
          <a:lstStyle/>
          <a:p>
            <a:fld id="{FC41D838-F5BA-E64C-90D1-D5F8D42EA956}" type="slidenum">
              <a:rPr lang="en-US" smtClean="0"/>
              <a:t>13</a:t>
            </a:fld>
            <a:endParaRPr lang="en-US"/>
          </a:p>
        </p:txBody>
      </p:sp>
    </p:spTree>
    <p:extLst>
      <p:ext uri="{BB962C8B-B14F-4D97-AF65-F5344CB8AC3E}">
        <p14:creationId xmlns:p14="http://schemas.microsoft.com/office/powerpoint/2010/main" val="2652691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9102" y="-187768"/>
            <a:ext cx="10515600" cy="1325563"/>
          </a:xfrm>
        </p:spPr>
        <p:txBody>
          <a:bodyPr/>
          <a:lstStyle/>
          <a:p>
            <a:r>
              <a:rPr lang="en-US" dirty="0" smtClean="0"/>
              <a:t>Essential </a:t>
            </a:r>
            <a:r>
              <a:rPr lang="en-US" dirty="0" smtClean="0"/>
              <a:t>Universals and Defined Classes</a:t>
            </a:r>
            <a:endParaRPr lang="en-US" dirty="0"/>
          </a:p>
        </p:txBody>
      </p:sp>
      <p:sp>
        <p:nvSpPr>
          <p:cNvPr id="4" name="Slide Number Placeholder 3"/>
          <p:cNvSpPr>
            <a:spLocks noGrp="1"/>
          </p:cNvSpPr>
          <p:nvPr>
            <p:ph type="sldNum" sz="quarter" idx="12"/>
          </p:nvPr>
        </p:nvSpPr>
        <p:spPr/>
        <p:txBody>
          <a:bodyPr/>
          <a:lstStyle/>
          <a:p>
            <a:fld id="{FC41D838-F5BA-E64C-90D1-D5F8D42EA956}" type="slidenum">
              <a:rPr lang="en-US" smtClean="0"/>
              <a:t>14</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1873803682"/>
              </p:ext>
            </p:extLst>
          </p:nvPr>
        </p:nvGraphicFramePr>
        <p:xfrm>
          <a:off x="0" y="1046266"/>
          <a:ext cx="11910828" cy="5811734"/>
        </p:xfrm>
        <a:graphic>
          <a:graphicData uri="http://schemas.openxmlformats.org/drawingml/2006/table">
            <a:tbl>
              <a:tblPr firstRow="1" bandRow="1">
                <a:tableStyleId>{5C22544A-7EE6-4342-B048-85BDC9FD1C3A}</a:tableStyleId>
              </a:tblPr>
              <a:tblGrid>
                <a:gridCol w="3755398"/>
                <a:gridCol w="8155430"/>
              </a:tblGrid>
              <a:tr h="289202">
                <a:tc>
                  <a:txBody>
                    <a:bodyPr/>
                    <a:lstStyle/>
                    <a:p>
                      <a:r>
                        <a:rPr lang="en-US" dirty="0" smtClean="0"/>
                        <a:t>TYPE</a:t>
                      </a:r>
                      <a:endParaRPr lang="en-US" dirty="0"/>
                    </a:p>
                  </a:txBody>
                  <a:tcPr/>
                </a:tc>
                <a:tc>
                  <a:txBody>
                    <a:bodyPr/>
                    <a:lstStyle/>
                    <a:p>
                      <a:r>
                        <a:rPr lang="en-US" dirty="0" smtClean="0"/>
                        <a:t>DEFINITION</a:t>
                      </a:r>
                      <a:endParaRPr lang="en-US" dirty="0"/>
                    </a:p>
                  </a:txBody>
                  <a:tcPr/>
                </a:tc>
              </a:tr>
              <a:tr h="506104">
                <a:tc>
                  <a:txBody>
                    <a:bodyPr/>
                    <a:lstStyle/>
                    <a:p>
                      <a:r>
                        <a:rPr lang="en-US" dirty="0" smtClean="0"/>
                        <a:t>Infectious</a:t>
                      </a:r>
                      <a:r>
                        <a:rPr lang="en-US" baseline="0" dirty="0" smtClean="0"/>
                        <a:t> Disease Course </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[D] A disease course that is the realization of an infectious disease. [IDO]</a:t>
                      </a:r>
                    </a:p>
                    <a:p>
                      <a:endParaRPr lang="en-US" dirty="0"/>
                    </a:p>
                  </a:txBody>
                  <a:tcPr/>
                </a:tc>
              </a:tr>
              <a:tr h="939907">
                <a:tc>
                  <a:txBody>
                    <a:bodyPr/>
                    <a:lstStyle/>
                    <a:p>
                      <a:r>
                        <a:rPr lang="en-US" dirty="0" smtClean="0"/>
                        <a:t>Infectious Disease Epidemic </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[D]</a:t>
                      </a:r>
                      <a:r>
                        <a:rPr lang="en-US" sz="1800" dirty="0" smtClean="0"/>
                        <a:t> A process of infectious disease realizations and for which there is a statistically significant increase in the infectious disease incidence of a population. [IDO]</a:t>
                      </a:r>
                    </a:p>
                    <a:p>
                      <a:endParaRPr lang="en-US" dirty="0"/>
                    </a:p>
                  </a:txBody>
                  <a:tcPr/>
                </a:tc>
              </a:tr>
              <a:tr h="506104">
                <a:tc>
                  <a:txBody>
                    <a:bodyPr/>
                    <a:lstStyle/>
                    <a:p>
                      <a:r>
                        <a:rPr lang="en-US" sz="1800" dirty="0" smtClean="0"/>
                        <a:t>Infectious agent vector </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700" dirty="0" smtClean="0"/>
                        <a:t>[D] </a:t>
                      </a:r>
                      <a:r>
                        <a:rPr lang="en-US" sz="1800" dirty="0" smtClean="0"/>
                        <a:t>An organism bearing an infectious agent vector role. [IDO]</a:t>
                      </a:r>
                      <a:endParaRPr lang="en-US" sz="1700" dirty="0" smtClean="0"/>
                    </a:p>
                    <a:p>
                      <a:endParaRPr lang="en-US" dirty="0"/>
                    </a:p>
                  </a:txBody>
                  <a:tcPr/>
                </a:tc>
              </a:tr>
              <a:tr h="50610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Homo Sapiens </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 [D] Human, mammal. [E] An organism. [OBI]</a:t>
                      </a:r>
                    </a:p>
                    <a:p>
                      <a:endParaRPr lang="en-US" dirty="0"/>
                    </a:p>
                  </a:txBody>
                  <a:tcPr/>
                </a:tc>
              </a:tr>
              <a:tr h="506104">
                <a:tc>
                  <a:txBody>
                    <a:bodyPr/>
                    <a:lstStyle/>
                    <a:p>
                      <a:r>
                        <a:rPr lang="en-US" dirty="0" smtClean="0"/>
                        <a:t>Patient Role   </a:t>
                      </a:r>
                      <a:endParaRPr lang="en-US" dirty="0"/>
                    </a:p>
                  </a:txBody>
                  <a:tcPr/>
                </a:tc>
                <a:tc>
                  <a:txBody>
                    <a:bodyPr/>
                    <a:lstStyle/>
                    <a:p>
                      <a:r>
                        <a:rPr lang="en-US" sz="1800" b="0" i="0" kern="1200" dirty="0" smtClean="0">
                          <a:solidFill>
                            <a:schemeClr val="dk1"/>
                          </a:solidFill>
                          <a:effectLst/>
                          <a:latin typeface="+mn-lt"/>
                          <a:ea typeface="+mn-ea"/>
                          <a:cs typeface="+mn-cs"/>
                        </a:rPr>
                        <a:t>A role which inheres in a person and is realized by the process of being under the care of a physician or health care provider </a:t>
                      </a:r>
                      <a:r>
                        <a:rPr lang="en-US" dirty="0" smtClean="0"/>
                        <a:t>[OBI]</a:t>
                      </a:r>
                      <a:endParaRPr lang="en-US" dirty="0"/>
                    </a:p>
                  </a:txBody>
                  <a:tcPr/>
                </a:tc>
              </a:tr>
              <a:tr h="939907">
                <a:tc>
                  <a:txBody>
                    <a:bodyPr/>
                    <a:lstStyle/>
                    <a:p>
                      <a:r>
                        <a:rPr lang="en-US" dirty="0" smtClean="0"/>
                        <a:t>Physician Role  </a:t>
                      </a:r>
                      <a:endParaRPr lang="en-US" dirty="0"/>
                    </a:p>
                  </a:txBody>
                  <a:tcPr/>
                </a:tc>
                <a:tc>
                  <a:txBody>
                    <a:bodyPr/>
                    <a:lstStyle/>
                    <a:p>
                      <a:r>
                        <a:rPr lang="en-US" sz="1800" b="0" i="0" kern="1200" dirty="0" smtClean="0">
                          <a:solidFill>
                            <a:schemeClr val="dk1"/>
                          </a:solidFill>
                          <a:effectLst/>
                          <a:latin typeface="+mn-lt"/>
                          <a:ea typeface="+mn-ea"/>
                          <a:cs typeface="+mn-cs"/>
                        </a:rPr>
                        <a:t>A health care role borne by a human being and realized by promoting, maintaining or restoring human health through the study, diagnosis, and treatment of disease, injury and other physical and mental impairments.</a:t>
                      </a:r>
                      <a:r>
                        <a:rPr lang="en-US" dirty="0" smtClean="0"/>
                        <a:t>[OMRSE]</a:t>
                      </a:r>
                      <a:endParaRPr lang="en-US" dirty="0"/>
                    </a:p>
                  </a:txBody>
                  <a:tcPr/>
                </a:tc>
              </a:tr>
              <a:tr h="289202">
                <a:tc>
                  <a:txBody>
                    <a:bodyPr/>
                    <a:lstStyle/>
                    <a:p>
                      <a:r>
                        <a:rPr lang="en-US" dirty="0" smtClean="0"/>
                        <a:t>Diagnosis </a:t>
                      </a:r>
                      <a:endParaRPr lang="en-US" dirty="0"/>
                    </a:p>
                  </a:txBody>
                  <a:tcPr/>
                </a:tc>
                <a:tc>
                  <a:txBody>
                    <a:bodyPr/>
                    <a:lstStyle/>
                    <a:p>
                      <a:r>
                        <a:rPr lang="en-US" sz="1800" b="0" i="0" kern="1200" dirty="0" smtClean="0">
                          <a:solidFill>
                            <a:schemeClr val="dk1"/>
                          </a:solidFill>
                          <a:effectLst/>
                          <a:latin typeface="+mn-lt"/>
                          <a:ea typeface="+mn-ea"/>
                          <a:cs typeface="+mn-cs"/>
                        </a:rPr>
                        <a:t>The representation of a conclusion of a diagnostic process. </a:t>
                      </a:r>
                      <a:r>
                        <a:rPr lang="en-US" dirty="0" smtClean="0"/>
                        <a:t>[OGMS]</a:t>
                      </a:r>
                      <a:endParaRPr lang="en-US" dirty="0"/>
                    </a:p>
                  </a:txBody>
                  <a:tcPr/>
                </a:tc>
              </a:tr>
              <a:tr h="506104">
                <a:tc>
                  <a:txBody>
                    <a:bodyPr/>
                    <a:lstStyle/>
                    <a:p>
                      <a:r>
                        <a:rPr lang="en-US" dirty="0" smtClean="0"/>
                        <a:t>Intravenous Injection </a:t>
                      </a:r>
                      <a:endParaRPr lang="en-US" dirty="0"/>
                    </a:p>
                  </a:txBody>
                  <a:tcPr/>
                </a:tc>
                <a:tc>
                  <a:txBody>
                    <a:bodyPr/>
                    <a:lstStyle/>
                    <a:p>
                      <a:r>
                        <a:rPr lang="en-US" dirty="0" smtClean="0"/>
                        <a:t>[D] Is the injection of a material entity (bearing the administered substance role) into the vein (bearing the target role) of an organism using a syringe. [OBI]</a:t>
                      </a:r>
                      <a:endParaRPr lang="en-US" dirty="0"/>
                    </a:p>
                  </a:txBody>
                  <a:tcPr/>
                </a:tc>
              </a:tr>
            </a:tbl>
          </a:graphicData>
        </a:graphic>
      </p:graphicFrame>
    </p:spTree>
    <p:extLst>
      <p:ext uri="{BB962C8B-B14F-4D97-AF65-F5344CB8AC3E}">
        <p14:creationId xmlns:p14="http://schemas.microsoft.com/office/powerpoint/2010/main" val="9278976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C41D838-F5BA-E64C-90D1-D5F8D42EA956}" type="slidenum">
              <a:rPr lang="en-US" smtClean="0"/>
              <a:t>15</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1355231008"/>
              </p:ext>
            </p:extLst>
          </p:nvPr>
        </p:nvGraphicFramePr>
        <p:xfrm>
          <a:off x="362625" y="10291"/>
          <a:ext cx="11579166" cy="6847709"/>
        </p:xfrm>
        <a:graphic>
          <a:graphicData uri="http://schemas.openxmlformats.org/drawingml/2006/table">
            <a:tbl>
              <a:tblPr firstRow="1" bandRow="1">
                <a:tableStyleId>{5C22544A-7EE6-4342-B048-85BDC9FD1C3A}</a:tableStyleId>
              </a:tblPr>
              <a:tblGrid>
                <a:gridCol w="3719525"/>
                <a:gridCol w="7859641"/>
              </a:tblGrid>
              <a:tr h="338881">
                <a:tc>
                  <a:txBody>
                    <a:bodyPr/>
                    <a:lstStyle/>
                    <a:p>
                      <a:r>
                        <a:rPr lang="en-US" dirty="0" smtClean="0"/>
                        <a:t>TYPE</a:t>
                      </a:r>
                      <a:endParaRPr lang="en-US" dirty="0"/>
                    </a:p>
                  </a:txBody>
                  <a:tcPr/>
                </a:tc>
                <a:tc>
                  <a:txBody>
                    <a:bodyPr/>
                    <a:lstStyle/>
                    <a:p>
                      <a:r>
                        <a:rPr lang="en-US" dirty="0" smtClean="0"/>
                        <a:t>DEFINITION</a:t>
                      </a:r>
                      <a:endParaRPr lang="en-US" dirty="0"/>
                    </a:p>
                  </a:txBody>
                  <a:tcPr/>
                </a:tc>
              </a:tr>
              <a:tr h="59304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Grade 2 dehydration AE </a:t>
                      </a:r>
                    </a:p>
                    <a:p>
                      <a:endParaRPr lang="en-US" dirty="0"/>
                    </a:p>
                  </a:txBody>
                  <a:tcPr/>
                </a:tc>
                <a:tc>
                  <a:txBody>
                    <a:bodyPr/>
                    <a:lstStyle/>
                    <a:p>
                      <a:r>
                        <a:rPr lang="en-US" sz="1800" b="0" i="0" kern="1200" dirty="0" smtClean="0">
                          <a:solidFill>
                            <a:schemeClr val="dk1"/>
                          </a:solidFill>
                          <a:effectLst/>
                          <a:latin typeface="+mn-lt"/>
                          <a:ea typeface="+mn-ea"/>
                          <a:cs typeface="+mn-cs"/>
                        </a:rPr>
                        <a:t>A dehydration AE that requires IIV fluids indicated &lt;24 </a:t>
                      </a:r>
                      <a:r>
                        <a:rPr lang="en-US" sz="1800" b="0" i="0" kern="1200" dirty="0" err="1" smtClean="0">
                          <a:solidFill>
                            <a:schemeClr val="dk1"/>
                          </a:solidFill>
                          <a:effectLst/>
                          <a:latin typeface="+mn-lt"/>
                          <a:ea typeface="+mn-ea"/>
                          <a:cs typeface="+mn-cs"/>
                        </a:rPr>
                        <a:t>hrs</a:t>
                      </a:r>
                      <a:r>
                        <a:rPr lang="en-US" sz="1800" b="0" i="0" kern="1200" dirty="0" smtClean="0">
                          <a:solidFill>
                            <a:schemeClr val="dk1"/>
                          </a:solidFill>
                          <a:effectLst/>
                          <a:latin typeface="+mn-lt"/>
                          <a:ea typeface="+mn-ea"/>
                          <a:cs typeface="+mn-cs"/>
                        </a:rPr>
                        <a:t> </a:t>
                      </a:r>
                      <a:r>
                        <a:rPr lang="en-US" dirty="0" smtClean="0"/>
                        <a:t>[OAE]</a:t>
                      </a:r>
                      <a:endParaRPr lang="en-US" dirty="0"/>
                    </a:p>
                  </a:txBody>
                  <a:tcPr/>
                </a:tc>
              </a:tr>
              <a:tr h="847202">
                <a:tc>
                  <a:txBody>
                    <a:bodyPr/>
                    <a:lstStyle/>
                    <a:p>
                      <a:r>
                        <a:rPr lang="en-US" sz="1800" b="0" i="0" kern="1200" dirty="0" smtClean="0">
                          <a:solidFill>
                            <a:schemeClr val="dk1"/>
                          </a:solidFill>
                          <a:effectLst/>
                          <a:latin typeface="+mn-lt"/>
                          <a:ea typeface="+mn-ea"/>
                          <a:cs typeface="+mn-cs"/>
                        </a:rPr>
                        <a:t>life-death temporal boundary</a:t>
                      </a:r>
                      <a:endParaRPr lang="en-US" b="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i="0" kern="1200" dirty="0" smtClean="0">
                          <a:solidFill>
                            <a:schemeClr val="dk1"/>
                          </a:solidFill>
                          <a:effectLst/>
                          <a:latin typeface="+mn-lt"/>
                          <a:ea typeface="+mn-ea"/>
                          <a:cs typeface="+mn-cs"/>
                        </a:rPr>
                        <a:t>A life cycle temporal boundary that marks the end of the life cycle of the organism.</a:t>
                      </a:r>
                    </a:p>
                    <a:p>
                      <a:pPr marL="0" marR="0" indent="0" algn="l" defTabSz="914400" rtl="0" eaLnBrk="1" fontAlgn="auto" latinLnBrk="0" hangingPunct="1">
                        <a:lnSpc>
                          <a:spcPct val="100000"/>
                        </a:lnSpc>
                        <a:spcBef>
                          <a:spcPts val="0"/>
                        </a:spcBef>
                        <a:spcAft>
                          <a:spcPts val="0"/>
                        </a:spcAft>
                        <a:buClrTx/>
                        <a:buSzTx/>
                        <a:buFontTx/>
                        <a:buNone/>
                        <a:tabLst/>
                        <a:defRPr/>
                      </a:pPr>
                      <a:r>
                        <a:rPr lang="en-US" sz="1800" b="0" i="0" kern="1200" dirty="0" smtClean="0">
                          <a:solidFill>
                            <a:schemeClr val="dk1"/>
                          </a:solidFill>
                          <a:effectLst/>
                          <a:latin typeface="+mn-lt"/>
                          <a:ea typeface="+mn-ea"/>
                          <a:cs typeface="+mn-cs"/>
                        </a:rPr>
                        <a:t>[UMSAO]</a:t>
                      </a:r>
                      <a:endParaRPr lang="en-US" dirty="0"/>
                    </a:p>
                  </a:txBody>
                  <a:tcPr/>
                </a:tc>
              </a:tr>
              <a:tr h="593041">
                <a:tc>
                  <a:txBody>
                    <a:bodyPr/>
                    <a:lstStyle/>
                    <a:p>
                      <a:r>
                        <a:rPr lang="en-US" dirty="0" smtClean="0"/>
                        <a:t>Vomiting </a:t>
                      </a:r>
                      <a:endParaRPr lang="en-US" dirty="0"/>
                    </a:p>
                  </a:txBody>
                  <a:tcPr/>
                </a:tc>
                <a:tc>
                  <a:txBody>
                    <a:bodyPr/>
                    <a:lstStyle/>
                    <a:p>
                      <a:r>
                        <a:rPr lang="en-US" sz="1800" b="0" i="0" kern="1200" dirty="0" smtClean="0">
                          <a:solidFill>
                            <a:schemeClr val="dk1"/>
                          </a:solidFill>
                          <a:effectLst/>
                          <a:latin typeface="+mn-lt"/>
                          <a:ea typeface="+mn-ea"/>
                          <a:cs typeface="+mn-cs"/>
                        </a:rPr>
                        <a:t>[E] The reflex act of ejecting the contents of the stomach through the mouth. [AERO]</a:t>
                      </a:r>
                      <a:endParaRPr lang="en-US" dirty="0"/>
                    </a:p>
                  </a:txBody>
                  <a:tcPr/>
                </a:tc>
              </a:tr>
              <a:tr h="593041">
                <a:tc>
                  <a:txBody>
                    <a:bodyPr/>
                    <a:lstStyle/>
                    <a:p>
                      <a:r>
                        <a:rPr lang="en-US" dirty="0" smtClean="0"/>
                        <a:t>Fever </a:t>
                      </a:r>
                      <a:endParaRPr lang="en-US" dirty="0"/>
                    </a:p>
                  </a:txBody>
                  <a:tcPr/>
                </a:tc>
                <a:tc>
                  <a:txBody>
                    <a:bodyPr/>
                    <a:lstStyle/>
                    <a:p>
                      <a:r>
                        <a:rPr lang="en-US" sz="1800" b="0" i="0" kern="1200" dirty="0" smtClean="0">
                          <a:solidFill>
                            <a:schemeClr val="dk1"/>
                          </a:solidFill>
                          <a:effectLst/>
                          <a:latin typeface="+mn-lt"/>
                          <a:ea typeface="+mn-ea"/>
                          <a:cs typeface="+mn-cs"/>
                        </a:rPr>
                        <a:t>[E]</a:t>
                      </a:r>
                      <a:r>
                        <a:rPr lang="en-US" sz="1800" b="0" i="0" kern="1200" baseline="0" dirty="0" smtClean="0">
                          <a:solidFill>
                            <a:schemeClr val="dk1"/>
                          </a:solidFill>
                          <a:effectLst/>
                          <a:latin typeface="+mn-lt"/>
                          <a:ea typeface="+mn-ea"/>
                          <a:cs typeface="+mn-cs"/>
                        </a:rPr>
                        <a:t> </a:t>
                      </a:r>
                      <a:r>
                        <a:rPr lang="en-US" sz="1800" b="0" i="0" kern="1200" dirty="0" smtClean="0">
                          <a:solidFill>
                            <a:schemeClr val="dk1"/>
                          </a:solidFill>
                          <a:effectLst/>
                          <a:latin typeface="+mn-lt"/>
                          <a:ea typeface="+mn-ea"/>
                          <a:cs typeface="+mn-cs"/>
                        </a:rPr>
                        <a:t>A rise in body temperature above the normal, often as a response to infection. [AERO]</a:t>
                      </a:r>
                      <a:endParaRPr lang="en-US" dirty="0"/>
                    </a:p>
                  </a:txBody>
                  <a:tcPr/>
                </a:tc>
              </a:tr>
              <a:tr h="593041">
                <a:tc>
                  <a:txBody>
                    <a:bodyPr/>
                    <a:lstStyle/>
                    <a:p>
                      <a:r>
                        <a:rPr lang="en-US" dirty="0" smtClean="0"/>
                        <a:t>Diarrhea </a:t>
                      </a:r>
                      <a:endParaRPr lang="en-US" dirty="0"/>
                    </a:p>
                  </a:txBody>
                  <a:tcPr/>
                </a:tc>
                <a:tc>
                  <a:txBody>
                    <a:bodyPr/>
                    <a:lstStyle/>
                    <a:p>
                      <a:r>
                        <a:rPr lang="en-US" sz="1800" b="0" i="0" kern="1200" dirty="0" smtClean="0">
                          <a:solidFill>
                            <a:schemeClr val="dk1"/>
                          </a:solidFill>
                          <a:effectLst/>
                          <a:latin typeface="+mn-lt"/>
                          <a:ea typeface="+mn-ea"/>
                          <a:cs typeface="+mn-cs"/>
                        </a:rPr>
                        <a:t>[E] Loose and/or watery stool which may occur more frequently than usual. [AERO]</a:t>
                      </a:r>
                      <a:endParaRPr lang="en-US" dirty="0"/>
                    </a:p>
                  </a:txBody>
                  <a:tcPr/>
                </a:tc>
              </a:tr>
              <a:tr h="947065">
                <a:tc>
                  <a:txBody>
                    <a:bodyPr/>
                    <a:lstStyle/>
                    <a:p>
                      <a:r>
                        <a:rPr lang="en-US" dirty="0" smtClean="0"/>
                        <a:t>Diagnostic Process </a:t>
                      </a:r>
                      <a:endParaRPr lang="en-US" dirty="0"/>
                    </a:p>
                  </a:txBody>
                  <a:tcPr/>
                </a:tc>
                <a:tc>
                  <a:txBody>
                    <a:bodyPr/>
                    <a:lstStyle/>
                    <a:p>
                      <a:r>
                        <a:rPr lang="en-US" sz="1800" b="0" i="0" kern="1200" dirty="0" smtClean="0">
                          <a:solidFill>
                            <a:schemeClr val="dk1"/>
                          </a:solidFill>
                          <a:effectLst/>
                          <a:latin typeface="+mn-lt"/>
                          <a:ea typeface="+mn-ea"/>
                          <a:cs typeface="+mn-cs"/>
                        </a:rPr>
                        <a:t>[E] An interpretive process that has as input a clinical picture of a given patient and as output an assertion to the effect that the patient has a disease, disorder, or syndrome of a certain type, or none of these. [OGMS]</a:t>
                      </a:r>
                      <a:endParaRPr lang="en-US" dirty="0"/>
                    </a:p>
                  </a:txBody>
                  <a:tcPr/>
                </a:tc>
              </a:tr>
              <a:tr h="847202">
                <a:tc>
                  <a:txBody>
                    <a:bodyPr/>
                    <a:lstStyle/>
                    <a:p>
                      <a:r>
                        <a:rPr lang="en-US" dirty="0" smtClean="0"/>
                        <a:t>Adding a material entity</a:t>
                      </a:r>
                      <a:r>
                        <a:rPr lang="en-US" baseline="0" dirty="0" smtClean="0"/>
                        <a:t> to a target </a:t>
                      </a:r>
                      <a:endParaRPr lang="en-US" dirty="0"/>
                    </a:p>
                  </a:txBody>
                  <a:tcPr/>
                </a:tc>
                <a:tc>
                  <a:txBody>
                    <a:bodyPr/>
                    <a:lstStyle/>
                    <a:p>
                      <a:r>
                        <a:rPr lang="en-US" dirty="0" smtClean="0"/>
                        <a:t>[D] Is a process with the objective to place a material entity bearing the 'material to be added role' into a material bearing the 'target of material addition role [OBI]</a:t>
                      </a:r>
                      <a:endParaRPr lang="en-US" dirty="0"/>
                    </a:p>
                  </a:txBody>
                  <a:tcPr/>
                </a:tc>
              </a:tr>
              <a:tr h="593041">
                <a:tc>
                  <a:txBody>
                    <a:bodyPr/>
                    <a:lstStyle/>
                    <a:p>
                      <a:r>
                        <a:rPr lang="en-US" dirty="0" smtClean="0"/>
                        <a:t>Object Aggregate </a:t>
                      </a:r>
                      <a:endParaRPr lang="en-US" dirty="0"/>
                    </a:p>
                  </a:txBody>
                  <a:tcPr/>
                </a:tc>
                <a:tc>
                  <a:txBody>
                    <a:bodyPr/>
                    <a:lstStyle/>
                    <a:p>
                      <a:r>
                        <a:rPr lang="en-US" dirty="0" smtClean="0"/>
                        <a:t>[E] </a:t>
                      </a:r>
                      <a:r>
                        <a:rPr lang="en-US" sz="1800" b="0" i="0" kern="1200" dirty="0" smtClean="0">
                          <a:solidFill>
                            <a:schemeClr val="dk1"/>
                          </a:solidFill>
                          <a:effectLst/>
                          <a:latin typeface="+mn-lt"/>
                          <a:ea typeface="+mn-ea"/>
                          <a:cs typeface="+mn-cs"/>
                        </a:rPr>
                        <a:t> b is an object aggregate means: b is a material entity consisting exactly of a plurality of objects as </a:t>
                      </a:r>
                      <a:r>
                        <a:rPr lang="en-US" sz="1800" b="0" i="0" kern="1200" dirty="0" err="1" smtClean="0">
                          <a:solidFill>
                            <a:schemeClr val="dk1"/>
                          </a:solidFill>
                          <a:effectLst/>
                          <a:latin typeface="+mn-lt"/>
                          <a:ea typeface="+mn-ea"/>
                          <a:cs typeface="+mn-cs"/>
                        </a:rPr>
                        <a:t>member_parts</a:t>
                      </a:r>
                      <a:r>
                        <a:rPr lang="en-US" sz="1800" b="0" i="0" kern="1200" dirty="0" smtClean="0">
                          <a:solidFill>
                            <a:schemeClr val="dk1"/>
                          </a:solidFill>
                          <a:effectLst/>
                          <a:latin typeface="+mn-lt"/>
                          <a:ea typeface="+mn-ea"/>
                          <a:cs typeface="+mn-cs"/>
                        </a:rPr>
                        <a:t> at all times at which b exists. </a:t>
                      </a:r>
                      <a:endParaRPr lang="en-US" dirty="0"/>
                    </a:p>
                  </a:txBody>
                  <a:tcPr/>
                </a:tc>
              </a:tr>
              <a:tr h="593041">
                <a:tc>
                  <a:txBody>
                    <a:bodyPr/>
                    <a:lstStyle/>
                    <a:p>
                      <a:r>
                        <a:rPr lang="en-US" dirty="0" smtClean="0"/>
                        <a:t>Material Entity </a:t>
                      </a:r>
                      <a:endParaRPr lang="en-US" dirty="0"/>
                    </a:p>
                  </a:txBody>
                  <a:tcPr/>
                </a:tc>
                <a:tc>
                  <a:txBody>
                    <a:bodyPr/>
                    <a:lstStyle/>
                    <a:p>
                      <a:r>
                        <a:rPr lang="en-US" dirty="0" smtClean="0"/>
                        <a:t>[E] </a:t>
                      </a:r>
                      <a:r>
                        <a:rPr lang="en-US" sz="1800" b="0" i="0" kern="1200" dirty="0" smtClean="0">
                          <a:solidFill>
                            <a:schemeClr val="dk1"/>
                          </a:solidFill>
                          <a:effectLst/>
                          <a:latin typeface="+mn-lt"/>
                          <a:ea typeface="+mn-ea"/>
                          <a:cs typeface="+mn-cs"/>
                        </a:rPr>
                        <a:t>A material entity is an independent continuant that has some portion of matter as proper or improper continuant part. </a:t>
                      </a:r>
                      <a:endParaRPr lang="en-US" dirty="0"/>
                    </a:p>
                  </a:txBody>
                  <a:tcPr/>
                </a:tc>
              </a:tr>
            </a:tbl>
          </a:graphicData>
        </a:graphic>
      </p:graphicFrame>
    </p:spTree>
    <p:extLst>
      <p:ext uri="{BB962C8B-B14F-4D97-AF65-F5344CB8AC3E}">
        <p14:creationId xmlns:p14="http://schemas.microsoft.com/office/powerpoint/2010/main" val="9016846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C41D838-F5BA-E64C-90D1-D5F8D42EA956}" type="slidenum">
              <a:rPr lang="en-US" smtClean="0"/>
              <a:t>16</a:t>
            </a:fld>
            <a:endParaRPr lang="en-US"/>
          </a:p>
        </p:txBody>
      </p:sp>
      <p:graphicFrame>
        <p:nvGraphicFramePr>
          <p:cNvPr id="6" name="Table 5"/>
          <p:cNvGraphicFramePr>
            <a:graphicFrameLocks noGrp="1"/>
          </p:cNvGraphicFramePr>
          <p:nvPr>
            <p:extLst>
              <p:ext uri="{D42A27DB-BD31-4B8C-83A1-F6EECF244321}">
                <p14:modId xmlns:p14="http://schemas.microsoft.com/office/powerpoint/2010/main" val="1701412334"/>
              </p:ext>
            </p:extLst>
          </p:nvPr>
        </p:nvGraphicFramePr>
        <p:xfrm>
          <a:off x="561753" y="639740"/>
          <a:ext cx="10942675" cy="5931183"/>
        </p:xfrm>
        <a:graphic>
          <a:graphicData uri="http://schemas.openxmlformats.org/drawingml/2006/table">
            <a:tbl>
              <a:tblPr firstRow="1" bandRow="1">
                <a:tableStyleId>{5C22544A-7EE6-4342-B048-85BDC9FD1C3A}</a:tableStyleId>
              </a:tblPr>
              <a:tblGrid>
                <a:gridCol w="588256"/>
                <a:gridCol w="2932893"/>
                <a:gridCol w="1212112"/>
                <a:gridCol w="1339702"/>
                <a:gridCol w="1318437"/>
                <a:gridCol w="3551275"/>
              </a:tblGrid>
              <a:tr h="741398">
                <a:tc>
                  <a:txBody>
                    <a:bodyPr/>
                    <a:lstStyle/>
                    <a:p>
                      <a:r>
                        <a:rPr lang="en-US" dirty="0" smtClean="0">
                          <a:solidFill>
                            <a:schemeClr val="tx1"/>
                          </a:solidFill>
                        </a:rPr>
                        <a:t>#1</a:t>
                      </a:r>
                      <a:endParaRPr lang="en-US" dirty="0">
                        <a:solidFill>
                          <a:schemeClr val="tx1"/>
                        </a:solidFill>
                      </a:endParaRPr>
                    </a:p>
                  </a:txBody>
                  <a:tcPr>
                    <a:solidFill>
                      <a:schemeClr val="accent1">
                        <a:lumMod val="20000"/>
                        <a:lumOff val="80000"/>
                      </a:schemeClr>
                    </a:solidFill>
                  </a:tcPr>
                </a:tc>
                <a:tc>
                  <a:txBody>
                    <a:bodyPr/>
                    <a:lstStyle/>
                    <a:p>
                      <a:r>
                        <a:rPr lang="en-US" dirty="0" smtClean="0">
                          <a:solidFill>
                            <a:schemeClr val="tx1"/>
                          </a:solidFill>
                        </a:rPr>
                        <a:t>West African Population</a:t>
                      </a:r>
                      <a:endParaRPr lang="en-US" dirty="0">
                        <a:solidFill>
                          <a:schemeClr val="tx1"/>
                        </a:solidFill>
                      </a:endParaRPr>
                    </a:p>
                  </a:txBody>
                  <a:tcPr>
                    <a:solidFill>
                      <a:schemeClr val="accent1">
                        <a:lumMod val="20000"/>
                        <a:lumOff val="80000"/>
                      </a:schemeClr>
                    </a:solidFill>
                  </a:tcPr>
                </a:tc>
                <a:tc>
                  <a:txBody>
                    <a:bodyPr/>
                    <a:lstStyle/>
                    <a:p>
                      <a:r>
                        <a:rPr lang="en-US" dirty="0" smtClean="0">
                          <a:solidFill>
                            <a:schemeClr val="tx1"/>
                          </a:solidFill>
                        </a:rPr>
                        <a:t>T1</a:t>
                      </a:r>
                      <a:endParaRPr lang="en-US" dirty="0">
                        <a:solidFill>
                          <a:schemeClr val="tx1"/>
                        </a:solidFill>
                      </a:endParaRPr>
                    </a:p>
                  </a:txBody>
                  <a:tcPr>
                    <a:solidFill>
                      <a:schemeClr val="accent1">
                        <a:lumMod val="20000"/>
                        <a:lumOff val="80000"/>
                      </a:schemeClr>
                    </a:solidFill>
                  </a:tcPr>
                </a:tc>
                <a:tc>
                  <a:txBody>
                    <a:bodyPr/>
                    <a:lstStyle/>
                    <a:p>
                      <a:r>
                        <a:rPr lang="en-US" dirty="0" smtClean="0">
                          <a:solidFill>
                            <a:schemeClr val="tx1"/>
                          </a:solidFill>
                        </a:rPr>
                        <a:t>Object Aggregate</a:t>
                      </a:r>
                      <a:endParaRPr lang="en-US" dirty="0">
                        <a:solidFill>
                          <a:schemeClr val="tx1"/>
                        </a:solidFill>
                      </a:endParaRPr>
                    </a:p>
                  </a:txBody>
                  <a:tcPr>
                    <a:solidFill>
                      <a:schemeClr val="accent1">
                        <a:lumMod val="20000"/>
                        <a:lumOff val="80000"/>
                      </a:schemeClr>
                    </a:solidFill>
                  </a:tcPr>
                </a:tc>
                <a:tc>
                  <a:txBody>
                    <a:bodyPr/>
                    <a:lstStyle/>
                    <a:p>
                      <a:r>
                        <a:rPr lang="en-US" dirty="0" smtClean="0">
                          <a:solidFill>
                            <a:schemeClr val="tx1"/>
                          </a:solidFill>
                        </a:rPr>
                        <a:t>BFO</a:t>
                      </a:r>
                      <a:endParaRPr lang="en-US" dirty="0">
                        <a:solidFill>
                          <a:schemeClr val="tx1"/>
                        </a:solidFill>
                      </a:endParaRPr>
                    </a:p>
                  </a:txBody>
                  <a:tcPr>
                    <a:solidFill>
                      <a:schemeClr val="accent1">
                        <a:lumMod val="20000"/>
                        <a:lumOff val="80000"/>
                      </a:schemeClr>
                    </a:solidFill>
                  </a:tcPr>
                </a:tc>
                <a:tc>
                  <a:txBody>
                    <a:bodyPr/>
                    <a:lstStyle/>
                    <a:p>
                      <a:endParaRPr lang="en-US" dirty="0">
                        <a:solidFill>
                          <a:schemeClr val="tx1"/>
                        </a:solidFill>
                      </a:endParaRPr>
                    </a:p>
                  </a:txBody>
                  <a:tcPr>
                    <a:solidFill>
                      <a:schemeClr val="accent1">
                        <a:lumMod val="20000"/>
                        <a:lumOff val="80000"/>
                      </a:schemeClr>
                    </a:solidFill>
                  </a:tcPr>
                </a:tc>
              </a:tr>
              <a:tr h="1059140">
                <a:tc>
                  <a:txBody>
                    <a:bodyPr/>
                    <a:lstStyle/>
                    <a:p>
                      <a:r>
                        <a:rPr lang="en-US" dirty="0" smtClean="0"/>
                        <a:t>#2</a:t>
                      </a:r>
                      <a:endParaRPr lang="en-US" dirty="0"/>
                    </a:p>
                  </a:txBody>
                  <a:tcPr/>
                </a:tc>
                <a:tc>
                  <a:txBody>
                    <a:bodyPr/>
                    <a:lstStyle/>
                    <a:p>
                      <a:r>
                        <a:rPr lang="en-US" dirty="0" smtClean="0"/>
                        <a:t>Ebola Virus</a:t>
                      </a:r>
                      <a:endParaRPr lang="en-US" dirty="0"/>
                    </a:p>
                  </a:txBody>
                  <a:tcPr/>
                </a:tc>
                <a:tc>
                  <a:txBody>
                    <a:bodyPr/>
                    <a:lstStyle/>
                    <a:p>
                      <a:r>
                        <a:rPr lang="en-US" dirty="0" smtClean="0"/>
                        <a:t>T2</a:t>
                      </a:r>
                      <a:endParaRPr lang="en-US" dirty="0"/>
                    </a:p>
                  </a:txBody>
                  <a:tcPr/>
                </a:tc>
                <a:tc>
                  <a:txBody>
                    <a:bodyPr/>
                    <a:lstStyle/>
                    <a:p>
                      <a:r>
                        <a:rPr lang="en-US" dirty="0" smtClean="0"/>
                        <a:t>Viruses</a:t>
                      </a:r>
                      <a:endParaRPr lang="en-US" dirty="0"/>
                    </a:p>
                  </a:txBody>
                  <a:tcPr/>
                </a:tc>
                <a:tc>
                  <a:txBody>
                    <a:bodyPr/>
                    <a:lstStyle/>
                    <a:p>
                      <a:r>
                        <a:rPr lang="en-US" dirty="0" smtClean="0"/>
                        <a:t>OBI</a:t>
                      </a:r>
                      <a:endParaRPr lang="en-US" dirty="0"/>
                    </a:p>
                  </a:txBody>
                  <a:tcPr/>
                </a:tc>
                <a:tc>
                  <a:txBody>
                    <a:bodyPr/>
                    <a:lstStyle/>
                    <a:p>
                      <a:r>
                        <a:rPr lang="en-US" dirty="0" smtClean="0"/>
                        <a:t>This term was imported from </a:t>
                      </a:r>
                      <a:r>
                        <a:rPr lang="en-US" dirty="0" err="1" smtClean="0"/>
                        <a:t>ncbi</a:t>
                      </a:r>
                      <a:r>
                        <a:rPr lang="en-US" baseline="0" dirty="0" smtClean="0"/>
                        <a:t> </a:t>
                      </a:r>
                      <a:r>
                        <a:rPr lang="en-US" baseline="0" dirty="0" smtClean="0"/>
                        <a:t>taxonomy</a:t>
                      </a:r>
                      <a:endParaRPr lang="en-US" dirty="0"/>
                    </a:p>
                  </a:txBody>
                  <a:tcPr/>
                </a:tc>
              </a:tr>
              <a:tr h="741398">
                <a:tc>
                  <a:txBody>
                    <a:bodyPr/>
                    <a:lstStyle/>
                    <a:p>
                      <a:r>
                        <a:rPr lang="en-US" dirty="0" smtClean="0"/>
                        <a:t>#3</a:t>
                      </a:r>
                      <a:endParaRPr lang="en-US" dirty="0"/>
                    </a:p>
                  </a:txBody>
                  <a:tcPr/>
                </a:tc>
                <a:tc>
                  <a:txBody>
                    <a:bodyPr/>
                    <a:lstStyle/>
                    <a:p>
                      <a:r>
                        <a:rPr lang="en-US" dirty="0" smtClean="0"/>
                        <a:t>Subpopulation </a:t>
                      </a:r>
                      <a:r>
                        <a:rPr lang="en-US" dirty="0" smtClean="0"/>
                        <a:t>of #1 infected with #2</a:t>
                      </a:r>
                      <a:endParaRPr lang="en-US" dirty="0"/>
                    </a:p>
                  </a:txBody>
                  <a:tcPr/>
                </a:tc>
                <a:tc>
                  <a:txBody>
                    <a:bodyPr/>
                    <a:lstStyle/>
                    <a:p>
                      <a:r>
                        <a:rPr lang="en-US" dirty="0" smtClean="0"/>
                        <a:t>T3</a:t>
                      </a:r>
                      <a:endParaRPr lang="en-US" dirty="0"/>
                    </a:p>
                  </a:txBody>
                  <a:tcPr/>
                </a:tc>
                <a:tc>
                  <a:txBody>
                    <a:bodyPr/>
                    <a:lstStyle/>
                    <a:p>
                      <a:r>
                        <a:rPr lang="en-US" dirty="0" smtClean="0"/>
                        <a:t>Object</a:t>
                      </a:r>
                      <a:r>
                        <a:rPr lang="en-US" baseline="0" dirty="0" smtClean="0"/>
                        <a:t> Aggregate</a:t>
                      </a:r>
                      <a:endParaRPr lang="en-US" dirty="0"/>
                    </a:p>
                  </a:txBody>
                  <a:tcPr/>
                </a:tc>
                <a:tc>
                  <a:txBody>
                    <a:bodyPr/>
                    <a:lstStyle/>
                    <a:p>
                      <a:r>
                        <a:rPr lang="en-US" dirty="0" smtClean="0"/>
                        <a:t>BFO</a:t>
                      </a:r>
                      <a:endParaRPr lang="en-US" dirty="0"/>
                    </a:p>
                  </a:txBody>
                  <a:tcPr/>
                </a:tc>
                <a:tc>
                  <a:txBody>
                    <a:bodyPr/>
                    <a:lstStyle/>
                    <a:p>
                      <a:endParaRPr lang="en-US" dirty="0"/>
                    </a:p>
                  </a:txBody>
                  <a:tcPr/>
                </a:tc>
              </a:tr>
              <a:tr h="1059140">
                <a:tc>
                  <a:txBody>
                    <a:bodyPr/>
                    <a:lstStyle/>
                    <a:p>
                      <a:r>
                        <a:rPr lang="en-US" dirty="0" smtClean="0"/>
                        <a:t>#4</a:t>
                      </a:r>
                      <a:endParaRPr lang="en-US" dirty="0"/>
                    </a:p>
                  </a:txBody>
                  <a:tcPr/>
                </a:tc>
                <a:tc>
                  <a:txBody>
                    <a:bodyPr/>
                    <a:lstStyle/>
                    <a:p>
                      <a:r>
                        <a:rPr lang="en-US" baseline="0" dirty="0" smtClean="0"/>
                        <a:t>Infection case increase process occurring between #3 and #1</a:t>
                      </a:r>
                      <a:endParaRPr lang="en-US" dirty="0"/>
                    </a:p>
                  </a:txBody>
                  <a:tcPr/>
                </a:tc>
                <a:tc>
                  <a:txBody>
                    <a:bodyPr/>
                    <a:lstStyle/>
                    <a:p>
                      <a:endParaRPr lang="en-US" dirty="0"/>
                    </a:p>
                  </a:txBody>
                  <a:tcPr/>
                </a:tc>
                <a:tc>
                  <a:txBody>
                    <a:bodyPr/>
                    <a:lstStyle/>
                    <a:p>
                      <a:r>
                        <a:rPr lang="en-US" dirty="0" smtClean="0"/>
                        <a:t>Process</a:t>
                      </a:r>
                      <a:endParaRPr lang="en-US" dirty="0"/>
                    </a:p>
                  </a:txBody>
                  <a:tcPr/>
                </a:tc>
                <a:tc>
                  <a:txBody>
                    <a:bodyPr/>
                    <a:lstStyle/>
                    <a:p>
                      <a:r>
                        <a:rPr lang="en-US" dirty="0" smtClean="0"/>
                        <a:t>BFO</a:t>
                      </a:r>
                      <a:endParaRPr lang="en-US" dirty="0"/>
                    </a:p>
                  </a:txBody>
                  <a:tcPr/>
                </a:tc>
                <a:tc>
                  <a:txBody>
                    <a:bodyPr/>
                    <a:lstStyle/>
                    <a:p>
                      <a:endParaRPr lang="en-US"/>
                    </a:p>
                  </a:txBody>
                  <a:tcPr/>
                </a:tc>
              </a:tr>
              <a:tr h="2330107">
                <a:tc>
                  <a:txBody>
                    <a:bodyPr/>
                    <a:lstStyle/>
                    <a:p>
                      <a:r>
                        <a:rPr lang="en-US" dirty="0" smtClean="0"/>
                        <a:t>#5</a:t>
                      </a:r>
                      <a:endParaRPr lang="en-US" dirty="0"/>
                    </a:p>
                  </a:txBody>
                  <a:tcPr/>
                </a:tc>
                <a:tc>
                  <a:txBody>
                    <a:bodyPr/>
                    <a:lstStyle/>
                    <a:p>
                      <a:r>
                        <a:rPr lang="en-US" dirty="0" smtClean="0"/>
                        <a:t>West</a:t>
                      </a:r>
                      <a:r>
                        <a:rPr lang="en-US" baseline="0" dirty="0" smtClean="0"/>
                        <a:t> African Ebola Epidemic, a process that is a result of #4 not ending</a:t>
                      </a:r>
                      <a:endParaRPr lang="en-US" dirty="0"/>
                    </a:p>
                  </a:txBody>
                  <a:tcPr/>
                </a:tc>
                <a:tc>
                  <a:txBody>
                    <a:bodyPr/>
                    <a:lstStyle/>
                    <a:p>
                      <a:endParaRPr lang="en-US" dirty="0"/>
                    </a:p>
                  </a:txBody>
                  <a:tcPr/>
                </a:tc>
                <a:tc>
                  <a:txBody>
                    <a:bodyPr/>
                    <a:lstStyle/>
                    <a:p>
                      <a:r>
                        <a:rPr lang="en-US" dirty="0" smtClean="0"/>
                        <a:t>Infectious Disease Epidemic</a:t>
                      </a:r>
                      <a:endParaRPr lang="en-US" dirty="0"/>
                    </a:p>
                  </a:txBody>
                  <a:tcPr/>
                </a:tc>
                <a:tc>
                  <a:txBody>
                    <a:bodyPr/>
                    <a:lstStyle/>
                    <a:p>
                      <a:r>
                        <a:rPr lang="en-US" dirty="0" smtClean="0"/>
                        <a:t>Infectious Disease Ontology (IDO)</a:t>
                      </a:r>
                      <a:endParaRPr lang="en-US" dirty="0"/>
                    </a:p>
                  </a:txBody>
                  <a:tcPr/>
                </a:tc>
                <a:tc>
                  <a:txBody>
                    <a:bodyPr/>
                    <a:lstStyle/>
                    <a:p>
                      <a:r>
                        <a:rPr lang="en-US" dirty="0" smtClean="0"/>
                        <a:t>It is likely that #5 began at some point during T4, but there is some ambiguity in overall case reporting</a:t>
                      </a:r>
                      <a:endParaRPr lang="en-US" dirty="0"/>
                    </a:p>
                  </a:txBody>
                  <a:tcPr/>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699155720"/>
              </p:ext>
            </p:extLst>
          </p:nvPr>
        </p:nvGraphicFramePr>
        <p:xfrm>
          <a:off x="561754" y="221571"/>
          <a:ext cx="10942674" cy="370840"/>
        </p:xfrm>
        <a:graphic>
          <a:graphicData uri="http://schemas.openxmlformats.org/drawingml/2006/table">
            <a:tbl>
              <a:tblPr firstRow="1" bandRow="1">
                <a:tableStyleId>{5C22544A-7EE6-4342-B048-85BDC9FD1C3A}</a:tableStyleId>
              </a:tblPr>
              <a:tblGrid>
                <a:gridCol w="610384"/>
                <a:gridCol w="2932029"/>
                <a:gridCol w="1233377"/>
                <a:gridCol w="1297172"/>
                <a:gridCol w="1297172"/>
                <a:gridCol w="3572540"/>
              </a:tblGrid>
              <a:tr h="370840">
                <a:tc>
                  <a:txBody>
                    <a:bodyPr/>
                    <a:lstStyle/>
                    <a:p>
                      <a:r>
                        <a:rPr lang="en-US" dirty="0" smtClean="0"/>
                        <a:t>IUI</a:t>
                      </a:r>
                      <a:endParaRPr lang="en-US" dirty="0"/>
                    </a:p>
                  </a:txBody>
                  <a:tcPr/>
                </a:tc>
                <a:tc>
                  <a:txBody>
                    <a:bodyPr/>
                    <a:lstStyle/>
                    <a:p>
                      <a:pPr algn="ctr"/>
                      <a:r>
                        <a:rPr lang="en-US" dirty="0" smtClean="0"/>
                        <a:t>ENTITY</a:t>
                      </a:r>
                      <a:endParaRPr lang="en-US" dirty="0"/>
                    </a:p>
                  </a:txBody>
                  <a:tcPr/>
                </a:tc>
                <a:tc>
                  <a:txBody>
                    <a:bodyPr/>
                    <a:lstStyle/>
                    <a:p>
                      <a:pPr algn="ctr"/>
                      <a:r>
                        <a:rPr lang="en-US" dirty="0" smtClean="0"/>
                        <a:t>TIME STEP</a:t>
                      </a:r>
                      <a:endParaRPr lang="en-US" dirty="0"/>
                    </a:p>
                  </a:txBody>
                  <a:tcPr/>
                </a:tc>
                <a:tc>
                  <a:txBody>
                    <a:bodyPr/>
                    <a:lstStyle/>
                    <a:p>
                      <a:pPr algn="ctr"/>
                      <a:r>
                        <a:rPr lang="en-US" dirty="0" smtClean="0"/>
                        <a:t>TYPE</a:t>
                      </a:r>
                      <a:endParaRPr lang="en-US" dirty="0"/>
                    </a:p>
                  </a:txBody>
                  <a:tcPr/>
                </a:tc>
                <a:tc>
                  <a:txBody>
                    <a:bodyPr/>
                    <a:lstStyle/>
                    <a:p>
                      <a:r>
                        <a:rPr lang="en-US" dirty="0" smtClean="0"/>
                        <a:t>ONTOLOGY</a:t>
                      </a:r>
                      <a:endParaRPr lang="en-US" dirty="0"/>
                    </a:p>
                  </a:txBody>
                  <a:tcPr/>
                </a:tc>
                <a:tc>
                  <a:txBody>
                    <a:bodyPr/>
                    <a:lstStyle/>
                    <a:p>
                      <a:r>
                        <a:rPr lang="en-US" dirty="0" smtClean="0"/>
                        <a:t>ANNOTATION</a:t>
                      </a:r>
                      <a:endParaRPr lang="en-US" dirty="0"/>
                    </a:p>
                  </a:txBody>
                  <a:tcPr/>
                </a:tc>
              </a:tr>
            </a:tbl>
          </a:graphicData>
        </a:graphic>
      </p:graphicFrame>
    </p:spTree>
    <p:extLst>
      <p:ext uri="{BB962C8B-B14F-4D97-AF65-F5344CB8AC3E}">
        <p14:creationId xmlns:p14="http://schemas.microsoft.com/office/powerpoint/2010/main" val="5774087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C41D838-F5BA-E64C-90D1-D5F8D42EA956}" type="slidenum">
              <a:rPr lang="en-US" smtClean="0"/>
              <a:t>17</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1571192289"/>
              </p:ext>
            </p:extLst>
          </p:nvPr>
        </p:nvGraphicFramePr>
        <p:xfrm>
          <a:off x="404036" y="276446"/>
          <a:ext cx="11440636" cy="6125068"/>
        </p:xfrm>
        <a:graphic>
          <a:graphicData uri="http://schemas.openxmlformats.org/drawingml/2006/table">
            <a:tbl>
              <a:tblPr firstRow="1" bandRow="1">
                <a:tableStyleId>{5C22544A-7EE6-4342-B048-85BDC9FD1C3A}</a:tableStyleId>
              </a:tblPr>
              <a:tblGrid>
                <a:gridCol w="545618"/>
                <a:gridCol w="3267926"/>
                <a:gridCol w="1226290"/>
                <a:gridCol w="1828800"/>
                <a:gridCol w="1701209"/>
                <a:gridCol w="2870793"/>
              </a:tblGrid>
              <a:tr h="463775">
                <a:tc>
                  <a:txBody>
                    <a:bodyPr/>
                    <a:lstStyle/>
                    <a:p>
                      <a:r>
                        <a:rPr lang="en-US" dirty="0" smtClean="0"/>
                        <a:t>IUI</a:t>
                      </a:r>
                      <a:endParaRPr lang="en-US" dirty="0"/>
                    </a:p>
                  </a:txBody>
                  <a:tcPr/>
                </a:tc>
                <a:tc>
                  <a:txBody>
                    <a:bodyPr/>
                    <a:lstStyle/>
                    <a:p>
                      <a:pPr algn="ctr"/>
                      <a:r>
                        <a:rPr lang="en-US" dirty="0" smtClean="0"/>
                        <a:t>ENTITY</a:t>
                      </a:r>
                      <a:endParaRPr lang="en-US" dirty="0"/>
                    </a:p>
                  </a:txBody>
                  <a:tcPr/>
                </a:tc>
                <a:tc>
                  <a:txBody>
                    <a:bodyPr/>
                    <a:lstStyle/>
                    <a:p>
                      <a:r>
                        <a:rPr lang="en-US" dirty="0" smtClean="0"/>
                        <a:t>TIME STEP</a:t>
                      </a:r>
                      <a:endParaRPr lang="en-US" dirty="0"/>
                    </a:p>
                  </a:txBody>
                  <a:tcPr/>
                </a:tc>
                <a:tc>
                  <a:txBody>
                    <a:bodyPr/>
                    <a:lstStyle/>
                    <a:p>
                      <a:pPr algn="ctr"/>
                      <a:r>
                        <a:rPr lang="en-US" dirty="0" smtClean="0"/>
                        <a:t>TYPE</a:t>
                      </a:r>
                      <a:endParaRPr lang="en-US" dirty="0"/>
                    </a:p>
                  </a:txBody>
                  <a:tcPr/>
                </a:tc>
                <a:tc>
                  <a:txBody>
                    <a:bodyPr/>
                    <a:lstStyle/>
                    <a:p>
                      <a:pPr algn="ctr"/>
                      <a:r>
                        <a:rPr lang="en-US" dirty="0" smtClean="0"/>
                        <a:t>ONTOLOGY</a:t>
                      </a:r>
                      <a:endParaRPr lang="en-US" dirty="0"/>
                    </a:p>
                  </a:txBody>
                  <a:tcPr/>
                </a:tc>
                <a:tc>
                  <a:txBody>
                    <a:bodyPr/>
                    <a:lstStyle/>
                    <a:p>
                      <a:pPr algn="ctr"/>
                      <a:r>
                        <a:rPr lang="en-US" dirty="0" smtClean="0"/>
                        <a:t>ANNOTATION</a:t>
                      </a:r>
                      <a:endParaRPr lang="en-US" dirty="0"/>
                    </a:p>
                  </a:txBody>
                  <a:tcPr/>
                </a:tc>
              </a:tr>
              <a:tr h="463775">
                <a:tc>
                  <a:txBody>
                    <a:bodyPr/>
                    <a:lstStyle/>
                    <a:p>
                      <a:r>
                        <a:rPr lang="en-US" dirty="0" smtClean="0"/>
                        <a:t>#6</a:t>
                      </a:r>
                      <a:endParaRPr lang="en-US" dirty="0"/>
                    </a:p>
                  </a:txBody>
                  <a:tcPr/>
                </a:tc>
                <a:tc>
                  <a:txBody>
                    <a:bodyPr/>
                    <a:lstStyle/>
                    <a:p>
                      <a:r>
                        <a:rPr lang="en-US" dirty="0" smtClean="0"/>
                        <a:t>Person E.O.</a:t>
                      </a:r>
                      <a:endParaRPr lang="en-US" dirty="0"/>
                    </a:p>
                  </a:txBody>
                  <a:tcPr/>
                </a:tc>
                <a:tc>
                  <a:txBody>
                    <a:bodyPr/>
                    <a:lstStyle/>
                    <a:p>
                      <a:r>
                        <a:rPr lang="en-US" dirty="0" smtClean="0"/>
                        <a:t>T4</a:t>
                      </a:r>
                      <a:endParaRPr lang="en-US" dirty="0"/>
                    </a:p>
                  </a:txBody>
                  <a:tcPr/>
                </a:tc>
                <a:tc>
                  <a:txBody>
                    <a:bodyPr/>
                    <a:lstStyle/>
                    <a:p>
                      <a:r>
                        <a:rPr lang="en-US" dirty="0" smtClean="0"/>
                        <a:t>Homo sapiens </a:t>
                      </a:r>
                      <a:endParaRPr lang="en-US" dirty="0"/>
                    </a:p>
                  </a:txBody>
                  <a:tcPr/>
                </a:tc>
                <a:tc>
                  <a:txBody>
                    <a:bodyPr/>
                    <a:lstStyle/>
                    <a:p>
                      <a:endParaRPr lang="en-US" dirty="0"/>
                    </a:p>
                  </a:txBody>
                  <a:tcPr/>
                </a:tc>
                <a:tc>
                  <a:txBody>
                    <a:bodyPr/>
                    <a:lstStyle/>
                    <a:p>
                      <a:endParaRPr lang="en-US"/>
                    </a:p>
                  </a:txBody>
                  <a:tcPr/>
                </a:tc>
              </a:tr>
              <a:tr h="800489">
                <a:tc>
                  <a:txBody>
                    <a:bodyPr/>
                    <a:lstStyle/>
                    <a:p>
                      <a:r>
                        <a:rPr lang="en-US" dirty="0" smtClean="0"/>
                        <a:t>#7</a:t>
                      </a:r>
                      <a:endParaRPr lang="en-US" dirty="0"/>
                    </a:p>
                  </a:txBody>
                  <a:tcPr/>
                </a:tc>
                <a:tc>
                  <a:txBody>
                    <a:bodyPr/>
                    <a:lstStyle/>
                    <a:p>
                      <a:r>
                        <a:rPr lang="en-US" dirty="0" smtClean="0"/>
                        <a:t>#6’s moderately advanced Ebola</a:t>
                      </a:r>
                      <a:r>
                        <a:rPr lang="en-US" baseline="0" dirty="0" smtClean="0"/>
                        <a:t> infection</a:t>
                      </a:r>
                      <a:endParaRPr lang="en-US" dirty="0"/>
                    </a:p>
                  </a:txBody>
                  <a:tcPr/>
                </a:tc>
                <a:tc>
                  <a:txBody>
                    <a:bodyPr/>
                    <a:lstStyle/>
                    <a:p>
                      <a:r>
                        <a:rPr lang="en-US" dirty="0" smtClean="0"/>
                        <a:t>T5</a:t>
                      </a:r>
                      <a:endParaRPr lang="en-US" dirty="0"/>
                    </a:p>
                  </a:txBody>
                  <a:tcPr/>
                </a:tc>
                <a:tc>
                  <a:txBody>
                    <a:bodyPr/>
                    <a:lstStyle/>
                    <a:p>
                      <a:r>
                        <a:rPr lang="en-US" dirty="0" smtClean="0"/>
                        <a:t>Infectious Disease Course</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IDO</a:t>
                      </a:r>
                    </a:p>
                    <a:p>
                      <a:endParaRPr lang="en-US" dirty="0"/>
                    </a:p>
                  </a:txBody>
                  <a:tcPr/>
                </a:tc>
                <a:tc>
                  <a:txBody>
                    <a:bodyPr/>
                    <a:lstStyle/>
                    <a:p>
                      <a:endParaRPr lang="en-US"/>
                    </a:p>
                  </a:txBody>
                  <a:tcPr/>
                </a:tc>
              </a:tr>
              <a:tr h="1143556">
                <a:tc>
                  <a:txBody>
                    <a:bodyPr/>
                    <a:lstStyle/>
                    <a:p>
                      <a:r>
                        <a:rPr lang="en-US" dirty="0" smtClean="0"/>
                        <a:t>#8</a:t>
                      </a:r>
                      <a:endParaRPr lang="en-US" dirty="0"/>
                    </a:p>
                  </a:txBody>
                  <a:tcPr/>
                </a:tc>
                <a:tc>
                  <a:txBody>
                    <a:bodyPr/>
                    <a:lstStyle/>
                    <a:p>
                      <a:r>
                        <a:rPr lang="en-US" dirty="0" smtClean="0"/>
                        <a:t>#6’s symptom: vomiting</a:t>
                      </a:r>
                      <a:endParaRPr lang="en-US" dirty="0"/>
                    </a:p>
                  </a:txBody>
                  <a:tcPr/>
                </a:tc>
                <a:tc>
                  <a:txBody>
                    <a:bodyPr/>
                    <a:lstStyle/>
                    <a:p>
                      <a:r>
                        <a:rPr lang="en-US" dirty="0" smtClean="0"/>
                        <a:t>T6</a:t>
                      </a:r>
                      <a:endParaRPr lang="en-US" dirty="0"/>
                    </a:p>
                  </a:txBody>
                  <a:tcPr/>
                </a:tc>
                <a:tc>
                  <a:txBody>
                    <a:bodyPr/>
                    <a:lstStyle/>
                    <a:p>
                      <a:r>
                        <a:rPr lang="en-US" dirty="0" smtClean="0"/>
                        <a:t>Vomiting</a:t>
                      </a:r>
                      <a:endParaRPr lang="en-US" dirty="0"/>
                    </a:p>
                  </a:txBody>
                  <a:tcPr/>
                </a:tc>
                <a:tc>
                  <a:txBody>
                    <a:bodyPr/>
                    <a:lstStyle/>
                    <a:p>
                      <a:r>
                        <a:rPr lang="en-US" dirty="0" smtClean="0"/>
                        <a:t>Adverse</a:t>
                      </a:r>
                      <a:r>
                        <a:rPr lang="en-US" baseline="0" dirty="0" smtClean="0"/>
                        <a:t> Event Reporting Ontology (AERO)</a:t>
                      </a:r>
                      <a:endParaRPr lang="en-US" dirty="0"/>
                    </a:p>
                  </a:txBody>
                  <a:tcPr/>
                </a:tc>
                <a:tc>
                  <a:txBody>
                    <a:bodyPr/>
                    <a:lstStyle/>
                    <a:p>
                      <a:endParaRPr lang="en-US"/>
                    </a:p>
                  </a:txBody>
                  <a:tcPr/>
                </a:tc>
              </a:tr>
              <a:tr h="463775">
                <a:tc>
                  <a:txBody>
                    <a:bodyPr/>
                    <a:lstStyle/>
                    <a:p>
                      <a:r>
                        <a:rPr lang="en-US" dirty="0" smtClean="0"/>
                        <a:t>#9</a:t>
                      </a:r>
                      <a:endParaRPr lang="en-US" dirty="0"/>
                    </a:p>
                  </a:txBody>
                  <a:tcPr/>
                </a:tc>
                <a:tc>
                  <a:txBody>
                    <a:bodyPr/>
                    <a:lstStyle/>
                    <a:p>
                      <a:r>
                        <a:rPr lang="en-US" dirty="0" smtClean="0"/>
                        <a:t>#6’s symptom:</a:t>
                      </a:r>
                      <a:r>
                        <a:rPr lang="en-US" baseline="0" dirty="0" smtClean="0"/>
                        <a:t> fever</a:t>
                      </a:r>
                      <a:endParaRPr lang="en-US" dirty="0"/>
                    </a:p>
                  </a:txBody>
                  <a:tcPr/>
                </a:tc>
                <a:tc>
                  <a:txBody>
                    <a:bodyPr/>
                    <a:lstStyle/>
                    <a:p>
                      <a:r>
                        <a:rPr lang="en-US" dirty="0" smtClean="0"/>
                        <a:t>T7</a:t>
                      </a:r>
                      <a:endParaRPr lang="en-US" dirty="0"/>
                    </a:p>
                  </a:txBody>
                  <a:tcPr/>
                </a:tc>
                <a:tc>
                  <a:txBody>
                    <a:bodyPr/>
                    <a:lstStyle/>
                    <a:p>
                      <a:r>
                        <a:rPr lang="en-US" dirty="0" smtClean="0"/>
                        <a:t>Fever</a:t>
                      </a:r>
                      <a:endParaRPr lang="en-US" dirty="0"/>
                    </a:p>
                  </a:txBody>
                  <a:tcPr/>
                </a:tc>
                <a:tc>
                  <a:txBody>
                    <a:bodyPr/>
                    <a:lstStyle/>
                    <a:p>
                      <a:r>
                        <a:rPr lang="en-US" dirty="0" smtClean="0"/>
                        <a:t>AERO</a:t>
                      </a:r>
                      <a:endParaRPr lang="en-US" dirty="0"/>
                    </a:p>
                  </a:txBody>
                  <a:tcPr/>
                </a:tc>
                <a:tc>
                  <a:txBody>
                    <a:bodyPr/>
                    <a:lstStyle/>
                    <a:p>
                      <a:endParaRPr lang="en-US"/>
                    </a:p>
                  </a:txBody>
                  <a:tcPr/>
                </a:tc>
              </a:tr>
              <a:tr h="800489">
                <a:tc>
                  <a:txBody>
                    <a:bodyPr/>
                    <a:lstStyle/>
                    <a:p>
                      <a:r>
                        <a:rPr lang="en-US" dirty="0" smtClean="0"/>
                        <a:t>#10</a:t>
                      </a:r>
                      <a:endParaRPr lang="en-US" dirty="0"/>
                    </a:p>
                  </a:txBody>
                  <a:tcPr/>
                </a:tc>
                <a:tc>
                  <a:txBody>
                    <a:bodyPr/>
                    <a:lstStyle/>
                    <a:p>
                      <a:r>
                        <a:rPr lang="en-US" dirty="0" smtClean="0"/>
                        <a:t>#6’s symptom:</a:t>
                      </a:r>
                      <a:r>
                        <a:rPr lang="en-US" baseline="0" dirty="0" smtClean="0"/>
                        <a:t> </a:t>
                      </a:r>
                      <a:r>
                        <a:rPr lang="en-US" sz="1800" b="0" i="0" kern="1200" dirty="0" smtClean="0">
                          <a:solidFill>
                            <a:schemeClr val="dk1"/>
                          </a:solidFill>
                          <a:effectLst/>
                          <a:latin typeface="+mn-lt"/>
                          <a:ea typeface="+mn-ea"/>
                          <a:cs typeface="+mn-cs"/>
                        </a:rPr>
                        <a:t>diarrhea</a:t>
                      </a:r>
                      <a:endParaRPr lang="en-US" dirty="0"/>
                    </a:p>
                  </a:txBody>
                  <a:tcPr/>
                </a:tc>
                <a:tc>
                  <a:txBody>
                    <a:bodyPr/>
                    <a:lstStyle/>
                    <a:p>
                      <a:r>
                        <a:rPr lang="en-US" dirty="0" smtClean="0"/>
                        <a:t>T8</a:t>
                      </a:r>
                      <a:endParaRPr lang="en-US" dirty="0"/>
                    </a:p>
                  </a:txBody>
                  <a:tcPr/>
                </a:tc>
                <a:tc>
                  <a:txBody>
                    <a:bodyPr/>
                    <a:lstStyle/>
                    <a:p>
                      <a:r>
                        <a:rPr lang="en-US" sz="1800" b="0" i="0" kern="1200" dirty="0" smtClean="0">
                          <a:solidFill>
                            <a:schemeClr val="dk1"/>
                          </a:solidFill>
                          <a:effectLst/>
                          <a:latin typeface="+mn-lt"/>
                          <a:ea typeface="+mn-ea"/>
                          <a:cs typeface="+mn-cs"/>
                        </a:rPr>
                        <a:t>Diarrhea</a:t>
                      </a:r>
                      <a:endParaRPr lang="en-US" dirty="0"/>
                    </a:p>
                  </a:txBody>
                  <a:tcPr/>
                </a:tc>
                <a:tc>
                  <a:txBody>
                    <a:bodyPr/>
                    <a:lstStyle/>
                    <a:p>
                      <a:r>
                        <a:rPr lang="en-US" dirty="0" smtClean="0"/>
                        <a:t>AERO</a:t>
                      </a:r>
                      <a:endParaRPr lang="en-US" dirty="0"/>
                    </a:p>
                  </a:txBody>
                  <a:tcPr/>
                </a:tc>
                <a:tc>
                  <a:txBody>
                    <a:bodyPr/>
                    <a:lstStyle/>
                    <a:p>
                      <a:endParaRPr lang="en-US"/>
                    </a:p>
                  </a:txBody>
                  <a:tcPr/>
                </a:tc>
              </a:tr>
              <a:tr h="1143556">
                <a:tc>
                  <a:txBody>
                    <a:bodyPr/>
                    <a:lstStyle/>
                    <a:p>
                      <a:r>
                        <a:rPr lang="en-US" dirty="0" smtClean="0"/>
                        <a:t>#11</a:t>
                      </a:r>
                      <a:endParaRPr lang="en-US" dirty="0"/>
                    </a:p>
                  </a:txBody>
                  <a:tcPr/>
                </a:tc>
                <a:tc>
                  <a:txBody>
                    <a:bodyPr/>
                    <a:lstStyle/>
                    <a:p>
                      <a:r>
                        <a:rPr lang="en-US" dirty="0" smtClean="0"/>
                        <a:t>#7,</a:t>
                      </a:r>
                      <a:r>
                        <a:rPr lang="en-US" baseline="0" dirty="0" smtClean="0"/>
                        <a:t> #8, #9, #10 make #6 highly contagious symptom expression</a:t>
                      </a:r>
                      <a:endParaRPr lang="en-US" dirty="0"/>
                    </a:p>
                  </a:txBody>
                  <a:tcPr/>
                </a:tc>
                <a:tc>
                  <a:txBody>
                    <a:bodyPr/>
                    <a:lstStyle/>
                    <a:p>
                      <a:r>
                        <a:rPr lang="en-US" dirty="0" smtClean="0"/>
                        <a:t>T9</a:t>
                      </a:r>
                      <a:endParaRPr lang="en-US" dirty="0"/>
                    </a:p>
                  </a:txBody>
                  <a:tcPr/>
                </a:tc>
                <a:tc>
                  <a:txBody>
                    <a:bodyPr/>
                    <a:lstStyle/>
                    <a:p>
                      <a:r>
                        <a:rPr lang="en-US" dirty="0" smtClean="0"/>
                        <a:t>Infectious Agent Vector</a:t>
                      </a:r>
                      <a:endParaRPr lang="en-US" dirty="0"/>
                    </a:p>
                  </a:txBody>
                  <a:tcPr/>
                </a:tc>
                <a:tc>
                  <a:txBody>
                    <a:bodyPr/>
                    <a:lstStyle/>
                    <a:p>
                      <a:r>
                        <a:rPr lang="en-US" dirty="0" smtClean="0"/>
                        <a:t>IDO</a:t>
                      </a:r>
                      <a:endParaRPr lang="en-US" dirty="0"/>
                    </a:p>
                  </a:txBody>
                  <a:tcPr/>
                </a:tc>
                <a:tc>
                  <a:txBody>
                    <a:bodyPr/>
                    <a:lstStyle/>
                    <a:p>
                      <a:endParaRPr lang="en-US"/>
                    </a:p>
                  </a:txBody>
                  <a:tcPr/>
                </a:tc>
              </a:tr>
              <a:tr h="800489">
                <a:tc>
                  <a:txBody>
                    <a:bodyPr/>
                    <a:lstStyle/>
                    <a:p>
                      <a:r>
                        <a:rPr lang="en-US" dirty="0" smtClean="0"/>
                        <a:t>#12</a:t>
                      </a:r>
                      <a:endParaRPr lang="en-US" dirty="0"/>
                    </a:p>
                  </a:txBody>
                  <a:tcPr/>
                </a:tc>
                <a:tc>
                  <a:txBody>
                    <a:bodyPr/>
                    <a:lstStyle/>
                    <a:p>
                      <a:r>
                        <a:rPr lang="en-US" dirty="0" smtClean="0"/>
                        <a:t>#6</a:t>
                      </a:r>
                      <a:r>
                        <a:rPr lang="en-US" baseline="0" dirty="0" smtClean="0"/>
                        <a:t>’s Patient role</a:t>
                      </a:r>
                      <a:endParaRPr lang="en-US" dirty="0"/>
                    </a:p>
                  </a:txBody>
                  <a:tcPr/>
                </a:tc>
                <a:tc>
                  <a:txBody>
                    <a:bodyPr/>
                    <a:lstStyle/>
                    <a:p>
                      <a:r>
                        <a:rPr lang="en-US" dirty="0" smtClean="0"/>
                        <a:t>T10</a:t>
                      </a:r>
                      <a:endParaRPr lang="en-US" dirty="0"/>
                    </a:p>
                  </a:txBody>
                  <a:tcPr/>
                </a:tc>
                <a:tc>
                  <a:txBody>
                    <a:bodyPr/>
                    <a:lstStyle/>
                    <a:p>
                      <a:r>
                        <a:rPr lang="en-US" dirty="0" smtClean="0"/>
                        <a:t>Patient Role</a:t>
                      </a:r>
                      <a:endParaRPr lang="en-US" dirty="0"/>
                    </a:p>
                  </a:txBody>
                  <a:tcPr/>
                </a:tc>
                <a:tc>
                  <a:txBody>
                    <a:bodyPr/>
                    <a:lstStyle/>
                    <a:p>
                      <a:r>
                        <a:rPr lang="en-US" dirty="0" smtClean="0"/>
                        <a:t>OBI</a:t>
                      </a:r>
                      <a:endParaRPr lang="en-US" dirty="0"/>
                    </a:p>
                  </a:txBody>
                  <a:tcPr/>
                </a:tc>
                <a:tc>
                  <a:txBody>
                    <a:bodyPr/>
                    <a:lstStyle/>
                    <a:p>
                      <a:endParaRPr lang="en-US" dirty="0"/>
                    </a:p>
                  </a:txBody>
                  <a:tcPr/>
                </a:tc>
              </a:tr>
            </a:tbl>
          </a:graphicData>
        </a:graphic>
      </p:graphicFrame>
    </p:spTree>
    <p:extLst>
      <p:ext uri="{BB962C8B-B14F-4D97-AF65-F5344CB8AC3E}">
        <p14:creationId xmlns:p14="http://schemas.microsoft.com/office/powerpoint/2010/main" val="113220900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C41D838-F5BA-E64C-90D1-D5F8D42EA956}" type="slidenum">
              <a:rPr lang="en-US" smtClean="0"/>
              <a:t>18</a:t>
            </a:fld>
            <a:endParaRPr lang="en-US"/>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846576612"/>
              </p:ext>
            </p:extLst>
          </p:nvPr>
        </p:nvGraphicFramePr>
        <p:xfrm>
          <a:off x="262269" y="462691"/>
          <a:ext cx="10134600" cy="6338432"/>
        </p:xfrm>
        <a:graphic>
          <a:graphicData uri="http://schemas.openxmlformats.org/drawingml/2006/table">
            <a:tbl>
              <a:tblPr firstRow="1" bandRow="1">
                <a:tableStyleId>{69CF1AB2-1976-4502-BF36-3FF5EA218861}</a:tableStyleId>
              </a:tblPr>
              <a:tblGrid>
                <a:gridCol w="697588"/>
                <a:gridCol w="3356251"/>
                <a:gridCol w="1135187"/>
                <a:gridCol w="2918654"/>
                <a:gridCol w="2026920"/>
              </a:tblGrid>
              <a:tr h="529084">
                <a:tc>
                  <a:txBody>
                    <a:bodyPr/>
                    <a:lstStyle/>
                    <a:p>
                      <a:r>
                        <a:rPr lang="en-US" dirty="0" smtClean="0">
                          <a:solidFill>
                            <a:schemeClr val="tx1"/>
                          </a:solidFill>
                        </a:rPr>
                        <a:t>#13</a:t>
                      </a:r>
                      <a:endParaRPr lang="en-US" dirty="0">
                        <a:solidFill>
                          <a:schemeClr val="tx1"/>
                        </a:solidFill>
                      </a:endParaRPr>
                    </a:p>
                  </a:txBody>
                  <a:tcPr/>
                </a:tc>
                <a:tc>
                  <a:txBody>
                    <a:bodyPr/>
                    <a:lstStyle/>
                    <a:p>
                      <a:r>
                        <a:rPr lang="en-US" dirty="0" smtClean="0">
                          <a:solidFill>
                            <a:schemeClr val="tx1"/>
                          </a:solidFill>
                        </a:rPr>
                        <a:t>Volunteer Physician M.S.</a:t>
                      </a:r>
                      <a:endParaRPr lang="en-US" dirty="0">
                        <a:solidFill>
                          <a:schemeClr val="tx1"/>
                        </a:solidFill>
                      </a:endParaRPr>
                    </a:p>
                  </a:txBody>
                  <a:tcPr/>
                </a:tc>
                <a:tc>
                  <a:txBody>
                    <a:bodyPr/>
                    <a:lstStyle/>
                    <a:p>
                      <a:r>
                        <a:rPr lang="en-US" dirty="0" smtClean="0">
                          <a:solidFill>
                            <a:schemeClr val="tx1"/>
                          </a:solidFill>
                        </a:rPr>
                        <a:t>T8</a:t>
                      </a:r>
                      <a:endParaRPr lang="en-US" dirty="0">
                        <a:solidFill>
                          <a:schemeClr val="tx1"/>
                        </a:solidFill>
                      </a:endParaRPr>
                    </a:p>
                  </a:txBody>
                  <a:tcPr/>
                </a:tc>
                <a:tc>
                  <a:txBody>
                    <a:bodyPr/>
                    <a:lstStyle/>
                    <a:p>
                      <a:r>
                        <a:rPr lang="en-US" dirty="0" smtClean="0">
                          <a:solidFill>
                            <a:schemeClr val="tx1"/>
                          </a:solidFill>
                        </a:rPr>
                        <a:t>Homo Sapiens</a:t>
                      </a:r>
                      <a:endParaRPr lang="en-US" dirty="0">
                        <a:solidFill>
                          <a:schemeClr val="tx1"/>
                        </a:solidFill>
                      </a:endParaRPr>
                    </a:p>
                  </a:txBody>
                  <a:tcPr/>
                </a:tc>
                <a:tc>
                  <a:txBody>
                    <a:bodyPr/>
                    <a:lstStyle/>
                    <a:p>
                      <a:r>
                        <a:rPr lang="en-US" dirty="0" smtClean="0">
                          <a:solidFill>
                            <a:schemeClr val="tx1"/>
                          </a:solidFill>
                        </a:rPr>
                        <a:t>OBI</a:t>
                      </a:r>
                      <a:endParaRPr lang="en-US" dirty="0">
                        <a:solidFill>
                          <a:schemeClr val="tx1"/>
                        </a:solidFill>
                      </a:endParaRPr>
                    </a:p>
                  </a:txBody>
                  <a:tcPr/>
                </a:tc>
              </a:tr>
              <a:tr h="342119">
                <a:tc>
                  <a:txBody>
                    <a:bodyPr/>
                    <a:lstStyle/>
                    <a:p>
                      <a:r>
                        <a:rPr lang="en-US" dirty="0" smtClean="0"/>
                        <a:t>#14</a:t>
                      </a:r>
                      <a:endParaRPr lang="en-US" dirty="0"/>
                    </a:p>
                  </a:txBody>
                  <a:tcPr/>
                </a:tc>
                <a:tc>
                  <a:txBody>
                    <a:bodyPr/>
                    <a:lstStyle/>
                    <a:p>
                      <a:r>
                        <a:rPr lang="en-US" dirty="0" smtClean="0"/>
                        <a:t>#13’s Physician role</a:t>
                      </a:r>
                      <a:endParaRPr lang="en-US" dirty="0"/>
                    </a:p>
                  </a:txBody>
                  <a:tcPr/>
                </a:tc>
                <a:tc>
                  <a:txBody>
                    <a:bodyPr/>
                    <a:lstStyle/>
                    <a:p>
                      <a:r>
                        <a:rPr lang="en-US" dirty="0" smtClean="0"/>
                        <a:t>T9</a:t>
                      </a:r>
                      <a:endParaRPr lang="en-US" dirty="0"/>
                    </a:p>
                  </a:txBody>
                  <a:tcPr/>
                </a:tc>
                <a:tc>
                  <a:txBody>
                    <a:bodyPr/>
                    <a:lstStyle/>
                    <a:p>
                      <a:r>
                        <a:rPr lang="en-US" dirty="0" smtClean="0"/>
                        <a:t>Physician</a:t>
                      </a:r>
                      <a:r>
                        <a:rPr lang="en-US" baseline="0" dirty="0" smtClean="0"/>
                        <a:t> Role</a:t>
                      </a:r>
                      <a:endParaRPr lang="en-US" dirty="0"/>
                    </a:p>
                  </a:txBody>
                  <a:tcPr/>
                </a:tc>
                <a:tc>
                  <a:txBody>
                    <a:bodyPr/>
                    <a:lstStyle/>
                    <a:p>
                      <a:r>
                        <a:rPr lang="en-US" dirty="0" smtClean="0"/>
                        <a:t>OBI</a:t>
                      </a:r>
                      <a:endParaRPr lang="en-US" dirty="0"/>
                    </a:p>
                  </a:txBody>
                  <a:tcPr/>
                </a:tc>
              </a:tr>
              <a:tr h="828251">
                <a:tc>
                  <a:txBody>
                    <a:bodyPr/>
                    <a:lstStyle/>
                    <a:p>
                      <a:r>
                        <a:rPr lang="en-US" dirty="0" smtClean="0"/>
                        <a:t>#15</a:t>
                      </a:r>
                      <a:endParaRPr lang="en-US" dirty="0"/>
                    </a:p>
                  </a:txBody>
                  <a:tcPr/>
                </a:tc>
                <a:tc>
                  <a:txBody>
                    <a:bodyPr/>
                    <a:lstStyle/>
                    <a:p>
                      <a:r>
                        <a:rPr lang="en-US" dirty="0" smtClean="0"/>
                        <a:t>#13’s process</a:t>
                      </a:r>
                      <a:r>
                        <a:rPr lang="en-US" baseline="0" dirty="0" smtClean="0"/>
                        <a:t> of making a diagnosis for #6</a:t>
                      </a:r>
                      <a:endParaRPr lang="en-US" dirty="0"/>
                    </a:p>
                  </a:txBody>
                  <a:tcPr/>
                </a:tc>
                <a:tc>
                  <a:txBody>
                    <a:bodyPr/>
                    <a:lstStyle/>
                    <a:p>
                      <a:endParaRPr lang="en-US" dirty="0"/>
                    </a:p>
                  </a:txBody>
                  <a:tcPr/>
                </a:tc>
                <a:tc>
                  <a:txBody>
                    <a:bodyPr/>
                    <a:lstStyle/>
                    <a:p>
                      <a:r>
                        <a:rPr lang="en-US" dirty="0" smtClean="0"/>
                        <a:t>Diagnostic</a:t>
                      </a:r>
                      <a:r>
                        <a:rPr lang="en-US" baseline="0" dirty="0" smtClean="0"/>
                        <a:t> Process</a:t>
                      </a:r>
                      <a:endParaRPr lang="en-US" dirty="0"/>
                    </a:p>
                  </a:txBody>
                  <a:tcPr/>
                </a:tc>
                <a:tc>
                  <a:txBody>
                    <a:bodyPr/>
                    <a:lstStyle/>
                    <a:p>
                      <a:r>
                        <a:rPr lang="en-US" dirty="0" smtClean="0"/>
                        <a:t>Ontology of General Medical Science (OGMS)</a:t>
                      </a:r>
                      <a:endParaRPr lang="en-US" dirty="0"/>
                    </a:p>
                  </a:txBody>
                  <a:tcPr/>
                </a:tc>
              </a:tr>
              <a:tr h="331300">
                <a:tc>
                  <a:txBody>
                    <a:bodyPr/>
                    <a:lstStyle/>
                    <a:p>
                      <a:r>
                        <a:rPr lang="en-US" dirty="0" smtClean="0"/>
                        <a:t>#16</a:t>
                      </a:r>
                      <a:endParaRPr lang="en-US" dirty="0"/>
                    </a:p>
                  </a:txBody>
                  <a:tcPr/>
                </a:tc>
                <a:tc>
                  <a:txBody>
                    <a:bodyPr/>
                    <a:lstStyle/>
                    <a:p>
                      <a:r>
                        <a:rPr lang="en-US" dirty="0" smtClean="0"/>
                        <a:t>#13’s diagnosis</a:t>
                      </a:r>
                      <a:endParaRPr lang="en-US" dirty="0"/>
                    </a:p>
                  </a:txBody>
                  <a:tcPr/>
                </a:tc>
                <a:tc>
                  <a:txBody>
                    <a:bodyPr/>
                    <a:lstStyle/>
                    <a:p>
                      <a:r>
                        <a:rPr lang="en-US" dirty="0" smtClean="0"/>
                        <a:t>T11</a:t>
                      </a:r>
                      <a:endParaRPr lang="en-US" dirty="0"/>
                    </a:p>
                  </a:txBody>
                  <a:tcPr/>
                </a:tc>
                <a:tc>
                  <a:txBody>
                    <a:bodyPr/>
                    <a:lstStyle/>
                    <a:p>
                      <a:r>
                        <a:rPr lang="en-US" dirty="0" smtClean="0"/>
                        <a:t>Diagnosis</a:t>
                      </a:r>
                      <a:endParaRPr lang="en-US" dirty="0"/>
                    </a:p>
                  </a:txBody>
                  <a:tcPr/>
                </a:tc>
                <a:tc>
                  <a:txBody>
                    <a:bodyPr/>
                    <a:lstStyle/>
                    <a:p>
                      <a:r>
                        <a:rPr lang="en-US" dirty="0" smtClean="0"/>
                        <a:t>OGMS</a:t>
                      </a:r>
                      <a:endParaRPr lang="en-US" dirty="0"/>
                    </a:p>
                  </a:txBody>
                  <a:tcPr/>
                </a:tc>
              </a:tr>
              <a:tr h="579776">
                <a:tc>
                  <a:txBody>
                    <a:bodyPr/>
                    <a:lstStyle/>
                    <a:p>
                      <a:r>
                        <a:rPr lang="en-US" dirty="0" smtClean="0"/>
                        <a:t>#17</a:t>
                      </a:r>
                      <a:endParaRPr lang="en-US" dirty="0"/>
                    </a:p>
                  </a:txBody>
                  <a:tcPr/>
                </a:tc>
                <a:tc>
                  <a:txBody>
                    <a:bodyPr/>
                    <a:lstStyle/>
                    <a:p>
                      <a:r>
                        <a:rPr lang="en-US" dirty="0" smtClean="0"/>
                        <a:t>#6’s symptom: severe dehydration</a:t>
                      </a:r>
                      <a:endParaRPr lang="en-US" dirty="0"/>
                    </a:p>
                  </a:txBody>
                  <a:tcPr/>
                </a:tc>
                <a:tc>
                  <a:txBody>
                    <a:bodyPr/>
                    <a:lstStyle/>
                    <a:p>
                      <a:r>
                        <a:rPr lang="en-US" dirty="0" smtClean="0"/>
                        <a:t>T12</a:t>
                      </a:r>
                      <a:endParaRPr lang="en-US" dirty="0"/>
                    </a:p>
                  </a:txBody>
                  <a:tcPr/>
                </a:tc>
                <a:tc>
                  <a:txBody>
                    <a:bodyPr/>
                    <a:lstStyle/>
                    <a:p>
                      <a:r>
                        <a:rPr lang="en-US" dirty="0" smtClean="0"/>
                        <a:t>Grade 2 dehydration</a:t>
                      </a:r>
                      <a:r>
                        <a:rPr lang="en-US" baseline="0" dirty="0" smtClean="0"/>
                        <a:t> AE</a:t>
                      </a:r>
                      <a:endParaRPr lang="en-US" dirty="0"/>
                    </a:p>
                  </a:txBody>
                  <a:tcPr/>
                </a:tc>
                <a:tc>
                  <a:txBody>
                    <a:bodyPr/>
                    <a:lstStyle/>
                    <a:p>
                      <a:r>
                        <a:rPr lang="en-US" dirty="0" smtClean="0"/>
                        <a:t>Ontology of Adverse Events</a:t>
                      </a:r>
                      <a:endParaRPr lang="en-US" dirty="0"/>
                    </a:p>
                  </a:txBody>
                  <a:tcPr/>
                </a:tc>
              </a:tr>
              <a:tr h="331300">
                <a:tc>
                  <a:txBody>
                    <a:bodyPr/>
                    <a:lstStyle/>
                    <a:p>
                      <a:r>
                        <a:rPr lang="en-US" dirty="0" smtClean="0"/>
                        <a:t>#18</a:t>
                      </a:r>
                      <a:endParaRPr lang="en-US" dirty="0"/>
                    </a:p>
                  </a:txBody>
                  <a:tcPr/>
                </a:tc>
                <a:tc>
                  <a:txBody>
                    <a:bodyPr/>
                    <a:lstStyle/>
                    <a:p>
                      <a:r>
                        <a:rPr lang="en-US" dirty="0" smtClean="0"/>
                        <a:t>IV Solution</a:t>
                      </a:r>
                      <a:endParaRPr lang="en-US" dirty="0"/>
                    </a:p>
                  </a:txBody>
                  <a:tcPr/>
                </a:tc>
                <a:tc>
                  <a:txBody>
                    <a:bodyPr/>
                    <a:lstStyle/>
                    <a:p>
                      <a:r>
                        <a:rPr lang="en-US" dirty="0" smtClean="0"/>
                        <a:t>T13</a:t>
                      </a:r>
                      <a:endParaRPr lang="en-US" dirty="0"/>
                    </a:p>
                  </a:txBody>
                  <a:tcPr/>
                </a:tc>
                <a:tc>
                  <a:txBody>
                    <a:bodyPr/>
                    <a:lstStyle/>
                    <a:p>
                      <a:r>
                        <a:rPr lang="en-US" dirty="0" smtClean="0"/>
                        <a:t>Material</a:t>
                      </a:r>
                      <a:r>
                        <a:rPr lang="en-US" baseline="0" dirty="0" smtClean="0"/>
                        <a:t> Entity</a:t>
                      </a:r>
                      <a:endParaRPr lang="en-US" dirty="0"/>
                    </a:p>
                  </a:txBody>
                  <a:tcPr/>
                </a:tc>
                <a:tc>
                  <a:txBody>
                    <a:bodyPr/>
                    <a:lstStyle/>
                    <a:p>
                      <a:r>
                        <a:rPr lang="en-US" dirty="0" smtClean="0"/>
                        <a:t>BFO</a:t>
                      </a:r>
                    </a:p>
                  </a:txBody>
                  <a:tcPr/>
                </a:tc>
              </a:tr>
              <a:tr h="331300">
                <a:tc>
                  <a:txBody>
                    <a:bodyPr/>
                    <a:lstStyle/>
                    <a:p>
                      <a:r>
                        <a:rPr lang="en-US" dirty="0" smtClean="0"/>
                        <a:t>#19</a:t>
                      </a:r>
                      <a:endParaRPr lang="en-US" dirty="0"/>
                    </a:p>
                  </a:txBody>
                  <a:tcPr/>
                </a:tc>
                <a:tc>
                  <a:txBody>
                    <a:bodyPr/>
                    <a:lstStyle/>
                    <a:p>
                      <a:r>
                        <a:rPr lang="en-US" dirty="0" smtClean="0"/>
                        <a:t>IV</a:t>
                      </a:r>
                      <a:r>
                        <a:rPr lang="en-US" baseline="0" dirty="0" smtClean="0"/>
                        <a:t> Device</a:t>
                      </a:r>
                      <a:endParaRPr lang="en-US" dirty="0"/>
                    </a:p>
                  </a:txBody>
                  <a:tcPr/>
                </a:tc>
                <a:tc>
                  <a:txBody>
                    <a:bodyPr/>
                    <a:lstStyle/>
                    <a:p>
                      <a:r>
                        <a:rPr lang="en-US" dirty="0" smtClean="0"/>
                        <a:t>T13</a:t>
                      </a:r>
                      <a:endParaRPr lang="en-US" dirty="0"/>
                    </a:p>
                  </a:txBody>
                  <a:tcPr/>
                </a:tc>
                <a:tc>
                  <a:txBody>
                    <a:bodyPr/>
                    <a:lstStyle/>
                    <a:p>
                      <a:r>
                        <a:rPr lang="en-US" dirty="0" smtClean="0"/>
                        <a:t>Material Entity</a:t>
                      </a:r>
                      <a:endParaRPr lang="en-US" dirty="0"/>
                    </a:p>
                  </a:txBody>
                  <a:tcPr/>
                </a:tc>
                <a:tc>
                  <a:txBody>
                    <a:bodyPr/>
                    <a:lstStyle/>
                    <a:p>
                      <a:r>
                        <a:rPr lang="en-US" dirty="0" smtClean="0"/>
                        <a:t>BFO</a:t>
                      </a:r>
                      <a:endParaRPr lang="en-US" dirty="0"/>
                    </a:p>
                  </a:txBody>
                  <a:tcPr/>
                </a:tc>
              </a:tr>
              <a:tr h="579776">
                <a:tc>
                  <a:txBody>
                    <a:bodyPr/>
                    <a:lstStyle/>
                    <a:p>
                      <a:r>
                        <a:rPr lang="en-US" dirty="0" smtClean="0"/>
                        <a:t>#20</a:t>
                      </a:r>
                      <a:endParaRPr lang="en-US" dirty="0"/>
                    </a:p>
                  </a:txBody>
                  <a:tcPr/>
                </a:tc>
                <a:tc>
                  <a:txBody>
                    <a:bodyPr/>
                    <a:lstStyle/>
                    <a:p>
                      <a:r>
                        <a:rPr lang="en-US" dirty="0" smtClean="0"/>
                        <a:t>#13 fills</a:t>
                      </a:r>
                      <a:r>
                        <a:rPr lang="en-US" baseline="0" dirty="0" smtClean="0"/>
                        <a:t> #18 with #19 to prepare #21</a:t>
                      </a:r>
                      <a:endParaRPr lang="en-US" dirty="0"/>
                    </a:p>
                  </a:txBody>
                  <a:tcPr/>
                </a:tc>
                <a:tc>
                  <a:txBody>
                    <a:bodyPr/>
                    <a:lstStyle/>
                    <a:p>
                      <a:endParaRPr lang="en-US" dirty="0"/>
                    </a:p>
                  </a:txBody>
                  <a:tcPr/>
                </a:tc>
                <a:tc>
                  <a:txBody>
                    <a:bodyPr/>
                    <a:lstStyle/>
                    <a:p>
                      <a:r>
                        <a:rPr lang="en-US" dirty="0" smtClean="0"/>
                        <a:t>Adding a material</a:t>
                      </a:r>
                      <a:r>
                        <a:rPr lang="en-US" baseline="0" dirty="0" smtClean="0"/>
                        <a:t> entity into a target</a:t>
                      </a:r>
                      <a:endParaRPr lang="en-US" dirty="0"/>
                    </a:p>
                  </a:txBody>
                  <a:tcPr/>
                </a:tc>
                <a:tc>
                  <a:txBody>
                    <a:bodyPr/>
                    <a:lstStyle/>
                    <a:p>
                      <a:r>
                        <a:rPr lang="en-US" dirty="0" smtClean="0"/>
                        <a:t>OBI</a:t>
                      </a:r>
                      <a:endParaRPr lang="en-US" dirty="0"/>
                    </a:p>
                  </a:txBody>
                  <a:tcPr/>
                </a:tc>
              </a:tr>
              <a:tr h="755834">
                <a:tc>
                  <a:txBody>
                    <a:bodyPr/>
                    <a:lstStyle/>
                    <a:p>
                      <a:r>
                        <a:rPr lang="en-US" dirty="0" smtClean="0"/>
                        <a:t>#</a:t>
                      </a:r>
                      <a:r>
                        <a:rPr lang="en-US" dirty="0" smtClean="0"/>
                        <a:t>21</a:t>
                      </a:r>
                      <a:endParaRPr lang="en-US" dirty="0"/>
                    </a:p>
                  </a:txBody>
                  <a:tcPr/>
                </a:tc>
                <a:tc>
                  <a:txBody>
                    <a:bodyPr/>
                    <a:lstStyle/>
                    <a:p>
                      <a:r>
                        <a:rPr lang="en-US" dirty="0" smtClean="0"/>
                        <a:t>Filled</a:t>
                      </a:r>
                      <a:r>
                        <a:rPr lang="en-US" baseline="0" dirty="0" smtClean="0"/>
                        <a:t> and Prepared IV Device</a:t>
                      </a:r>
                      <a:endParaRPr lang="en-US" dirty="0"/>
                    </a:p>
                  </a:txBody>
                  <a:tcPr/>
                </a:tc>
                <a:tc>
                  <a:txBody>
                    <a:bodyPr/>
                    <a:lstStyle/>
                    <a:p>
                      <a:r>
                        <a:rPr lang="en-US" dirty="0" smtClean="0"/>
                        <a:t>T14</a:t>
                      </a:r>
                      <a:endParaRPr lang="en-US" dirty="0"/>
                    </a:p>
                  </a:txBody>
                  <a:tcPr/>
                </a:tc>
                <a:tc>
                  <a:txBody>
                    <a:bodyPr/>
                    <a:lstStyle/>
                    <a:p>
                      <a:r>
                        <a:rPr lang="en-US" dirty="0" smtClean="0"/>
                        <a:t>Object Aggregate</a:t>
                      </a:r>
                      <a:endParaRPr lang="en-US" dirty="0"/>
                    </a:p>
                  </a:txBody>
                  <a:tcPr/>
                </a:tc>
                <a:tc>
                  <a:txBody>
                    <a:bodyPr/>
                    <a:lstStyle/>
                    <a:p>
                      <a:r>
                        <a:rPr lang="en-US" dirty="0" smtClean="0"/>
                        <a:t>BFO</a:t>
                      </a:r>
                      <a:endParaRPr lang="en-US" dirty="0"/>
                    </a:p>
                  </a:txBody>
                  <a:tcPr/>
                </a:tc>
              </a:tr>
              <a:tr h="755834">
                <a:tc>
                  <a:txBody>
                    <a:bodyPr/>
                    <a:lstStyle/>
                    <a:p>
                      <a:r>
                        <a:rPr lang="en-US" dirty="0" smtClean="0"/>
                        <a:t>#22</a:t>
                      </a:r>
                      <a:endParaRPr lang="en-US" dirty="0"/>
                    </a:p>
                  </a:txBody>
                  <a:tcPr/>
                </a:tc>
                <a:tc>
                  <a:txBody>
                    <a:bodyPr/>
                    <a:lstStyle/>
                    <a:p>
                      <a:r>
                        <a:rPr lang="en-US" dirty="0" smtClean="0"/>
                        <a:t>#13 administers IV solution injection to #6 using #21</a:t>
                      </a:r>
                      <a:endParaRPr lang="en-US" dirty="0"/>
                    </a:p>
                  </a:txBody>
                  <a:tcPr/>
                </a:tc>
                <a:tc>
                  <a:txBody>
                    <a:bodyPr/>
                    <a:lstStyle/>
                    <a:p>
                      <a:endParaRPr lang="en-US" dirty="0"/>
                    </a:p>
                  </a:txBody>
                  <a:tcPr/>
                </a:tc>
                <a:tc>
                  <a:txBody>
                    <a:bodyPr/>
                    <a:lstStyle/>
                    <a:p>
                      <a:r>
                        <a:rPr lang="en-US" dirty="0" smtClean="0"/>
                        <a:t>Intravenous Injection</a:t>
                      </a:r>
                      <a:endParaRPr lang="en-US" dirty="0"/>
                    </a:p>
                  </a:txBody>
                  <a:tcPr/>
                </a:tc>
                <a:tc>
                  <a:txBody>
                    <a:bodyPr/>
                    <a:lstStyle/>
                    <a:p>
                      <a:r>
                        <a:rPr lang="en-US" dirty="0" smtClean="0"/>
                        <a:t>OBI</a:t>
                      </a:r>
                      <a:endParaRPr lang="en-US" dirty="0"/>
                    </a:p>
                  </a:txBody>
                  <a:tcPr/>
                </a:tc>
              </a:tr>
              <a:tr h="529084">
                <a:tc>
                  <a:txBody>
                    <a:bodyPr/>
                    <a:lstStyle/>
                    <a:p>
                      <a:r>
                        <a:rPr lang="en-US" dirty="0" smtClean="0"/>
                        <a:t>#23</a:t>
                      </a:r>
                      <a:endParaRPr lang="en-US" dirty="0"/>
                    </a:p>
                  </a:txBody>
                  <a:tcPr/>
                </a:tc>
                <a:tc>
                  <a:txBody>
                    <a:bodyPr/>
                    <a:lstStyle/>
                    <a:p>
                      <a:r>
                        <a:rPr lang="en-US" dirty="0" smtClean="0"/>
                        <a:t>#6’s Death</a:t>
                      </a:r>
                      <a:endParaRPr lang="en-US" dirty="0"/>
                    </a:p>
                  </a:txBody>
                  <a:tcPr/>
                </a:tc>
                <a:tc>
                  <a:txBody>
                    <a:bodyPr/>
                    <a:lstStyle/>
                    <a:p>
                      <a:r>
                        <a:rPr lang="en-US" dirty="0" smtClean="0"/>
                        <a:t>T15</a:t>
                      </a:r>
                      <a:endParaRPr lang="en-US" dirty="0"/>
                    </a:p>
                  </a:txBody>
                  <a:tcPr/>
                </a:tc>
                <a:tc>
                  <a:txBody>
                    <a:bodyPr/>
                    <a:lstStyle/>
                    <a:p>
                      <a:r>
                        <a:rPr lang="en-US" u="none" dirty="0" smtClean="0">
                          <a:solidFill>
                            <a:schemeClr val="tx1"/>
                          </a:solidFill>
                        </a:rPr>
                        <a:t>Life-death</a:t>
                      </a:r>
                      <a:r>
                        <a:rPr lang="en-US" u="none" baseline="0" dirty="0" smtClean="0">
                          <a:solidFill>
                            <a:schemeClr val="tx1"/>
                          </a:solidFill>
                        </a:rPr>
                        <a:t> temporal boundary</a:t>
                      </a:r>
                      <a:endParaRPr lang="en-US" u="none" dirty="0">
                        <a:solidFill>
                          <a:schemeClr val="tx1"/>
                        </a:solidFill>
                      </a:endParaRPr>
                    </a:p>
                  </a:txBody>
                  <a:tcPr/>
                </a:tc>
                <a:tc>
                  <a:txBody>
                    <a:bodyPr/>
                    <a:lstStyle/>
                    <a:p>
                      <a:r>
                        <a:rPr lang="en-US" dirty="0" smtClean="0"/>
                        <a:t>UMSAO</a:t>
                      </a:r>
                      <a:endParaRPr lang="en-US" dirty="0"/>
                    </a:p>
                  </a:txBody>
                  <a:tcP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1760359616"/>
              </p:ext>
            </p:extLst>
          </p:nvPr>
        </p:nvGraphicFramePr>
        <p:xfrm>
          <a:off x="262270" y="91851"/>
          <a:ext cx="10134600" cy="370840"/>
        </p:xfrm>
        <a:graphic>
          <a:graphicData uri="http://schemas.openxmlformats.org/drawingml/2006/table">
            <a:tbl>
              <a:tblPr firstRow="1" bandRow="1">
                <a:tableStyleId>{5C22544A-7EE6-4342-B048-85BDC9FD1C3A}</a:tableStyleId>
              </a:tblPr>
              <a:tblGrid>
                <a:gridCol w="715926"/>
                <a:gridCol w="3337914"/>
                <a:gridCol w="1255351"/>
                <a:gridCol w="2798489"/>
                <a:gridCol w="2026920"/>
              </a:tblGrid>
              <a:tr h="370840">
                <a:tc>
                  <a:txBody>
                    <a:bodyPr/>
                    <a:lstStyle/>
                    <a:p>
                      <a:pPr algn="ctr"/>
                      <a:r>
                        <a:rPr lang="en-US" dirty="0" smtClean="0"/>
                        <a:t>IUI</a:t>
                      </a:r>
                      <a:endParaRPr lang="en-US" dirty="0"/>
                    </a:p>
                  </a:txBody>
                  <a:tcPr/>
                </a:tc>
                <a:tc>
                  <a:txBody>
                    <a:bodyPr/>
                    <a:lstStyle/>
                    <a:p>
                      <a:pPr algn="ctr"/>
                      <a:r>
                        <a:rPr lang="en-US" dirty="0" smtClean="0"/>
                        <a:t>ENTITY</a:t>
                      </a:r>
                      <a:endParaRPr lang="en-US" dirty="0"/>
                    </a:p>
                  </a:txBody>
                  <a:tcPr/>
                </a:tc>
                <a:tc>
                  <a:txBody>
                    <a:bodyPr/>
                    <a:lstStyle/>
                    <a:p>
                      <a:r>
                        <a:rPr lang="en-US" dirty="0" smtClean="0"/>
                        <a:t>TIME STEP</a:t>
                      </a:r>
                      <a:endParaRPr lang="en-US" dirty="0"/>
                    </a:p>
                  </a:txBody>
                  <a:tcPr/>
                </a:tc>
                <a:tc>
                  <a:txBody>
                    <a:bodyPr/>
                    <a:lstStyle/>
                    <a:p>
                      <a:pPr algn="ctr"/>
                      <a:r>
                        <a:rPr lang="en-US" dirty="0" smtClean="0"/>
                        <a:t>TYPE</a:t>
                      </a:r>
                      <a:endParaRPr lang="en-US" dirty="0"/>
                    </a:p>
                  </a:txBody>
                  <a:tcPr/>
                </a:tc>
                <a:tc>
                  <a:txBody>
                    <a:bodyPr/>
                    <a:lstStyle/>
                    <a:p>
                      <a:pPr algn="ctr"/>
                      <a:r>
                        <a:rPr lang="en-US" dirty="0" smtClean="0"/>
                        <a:t>ONTOLOGY</a:t>
                      </a:r>
                      <a:endParaRPr lang="en-US" dirty="0"/>
                    </a:p>
                  </a:txBody>
                  <a:tcPr/>
                </a:tc>
              </a:tr>
            </a:tbl>
          </a:graphicData>
        </a:graphic>
      </p:graphicFrame>
    </p:spTree>
    <p:extLst>
      <p:ext uri="{BB962C8B-B14F-4D97-AF65-F5344CB8AC3E}">
        <p14:creationId xmlns:p14="http://schemas.microsoft.com/office/powerpoint/2010/main" val="117754118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87748052"/>
              </p:ext>
            </p:extLst>
          </p:nvPr>
        </p:nvGraphicFramePr>
        <p:xfrm>
          <a:off x="440367" y="46148"/>
          <a:ext cx="11353795" cy="6908376"/>
        </p:xfrm>
        <a:graphic>
          <a:graphicData uri="http://schemas.openxmlformats.org/drawingml/2006/table">
            <a:tbl>
              <a:tblPr firstRow="1" bandRow="1">
                <a:tableStyleId>{5C22544A-7EE6-4342-B048-85BDC9FD1C3A}</a:tableStyleId>
              </a:tblPr>
              <a:tblGrid>
                <a:gridCol w="537828"/>
                <a:gridCol w="1807535"/>
                <a:gridCol w="829340"/>
                <a:gridCol w="2190307"/>
                <a:gridCol w="5988785"/>
              </a:tblGrid>
              <a:tr h="916221">
                <a:tc>
                  <a:txBody>
                    <a:bodyPr/>
                    <a:lstStyle/>
                    <a:p>
                      <a:r>
                        <a:rPr lang="en-US" dirty="0" smtClean="0"/>
                        <a:t>IUI</a:t>
                      </a:r>
                      <a:endParaRPr lang="en-US" dirty="0"/>
                    </a:p>
                  </a:txBody>
                  <a:tcPr/>
                </a:tc>
                <a:tc>
                  <a:txBody>
                    <a:bodyPr/>
                    <a:lstStyle/>
                    <a:p>
                      <a:r>
                        <a:rPr lang="en-US" dirty="0" smtClean="0"/>
                        <a:t>RELATION</a:t>
                      </a:r>
                      <a:endParaRPr lang="en-US" dirty="0"/>
                    </a:p>
                  </a:txBody>
                  <a:tcPr/>
                </a:tc>
                <a:tc>
                  <a:txBody>
                    <a:bodyPr/>
                    <a:lstStyle/>
                    <a:p>
                      <a:r>
                        <a:rPr lang="en-US" dirty="0" smtClean="0"/>
                        <a:t>IUI</a:t>
                      </a:r>
                      <a:endParaRPr lang="en-US" dirty="0"/>
                    </a:p>
                  </a:txBody>
                  <a:tcPr/>
                </a:tc>
                <a:tc>
                  <a:txBody>
                    <a:bodyPr/>
                    <a:lstStyle/>
                    <a:p>
                      <a:r>
                        <a:rPr lang="en-US" dirty="0" smtClean="0"/>
                        <a:t>Time When Relation Holds in Reality</a:t>
                      </a:r>
                      <a:endParaRPr lang="en-US" dirty="0"/>
                    </a:p>
                  </a:txBody>
                  <a:tcPr/>
                </a:tc>
                <a:tc>
                  <a:txBody>
                    <a:bodyPr/>
                    <a:lstStyle/>
                    <a:p>
                      <a:r>
                        <a:rPr lang="en-US" dirty="0" smtClean="0"/>
                        <a:t>Annotation</a:t>
                      </a:r>
                      <a:endParaRPr lang="en-US" dirty="0"/>
                    </a:p>
                  </a:txBody>
                  <a:tcPr/>
                </a:tc>
              </a:tr>
              <a:tr h="523555">
                <a:tc>
                  <a:txBody>
                    <a:bodyPr/>
                    <a:lstStyle/>
                    <a:p>
                      <a:r>
                        <a:rPr lang="en-US" dirty="0" smtClean="0"/>
                        <a:t>#2</a:t>
                      </a:r>
                      <a:endParaRPr lang="en-US" dirty="0"/>
                    </a:p>
                  </a:txBody>
                  <a:tcPr/>
                </a:tc>
                <a:tc>
                  <a:txBody>
                    <a:bodyPr/>
                    <a:lstStyle/>
                    <a:p>
                      <a:r>
                        <a:rPr lang="en-US" dirty="0" smtClean="0"/>
                        <a:t>Inheres in</a:t>
                      </a:r>
                      <a:endParaRPr lang="en-US" dirty="0"/>
                    </a:p>
                  </a:txBody>
                  <a:tcPr/>
                </a:tc>
                <a:tc>
                  <a:txBody>
                    <a:bodyPr/>
                    <a:lstStyle/>
                    <a:p>
                      <a:r>
                        <a:rPr lang="en-US" dirty="0" smtClean="0"/>
                        <a:t>#6</a:t>
                      </a:r>
                      <a:endParaRPr lang="en-US" dirty="0"/>
                    </a:p>
                  </a:txBody>
                  <a:tcPr/>
                </a:tc>
                <a:tc>
                  <a:txBody>
                    <a:bodyPr/>
                    <a:lstStyle/>
                    <a:p>
                      <a:r>
                        <a:rPr lang="en-US" dirty="0" smtClean="0"/>
                        <a:t>T4</a:t>
                      </a:r>
                      <a:endParaRPr lang="en-US" dirty="0"/>
                    </a:p>
                  </a:txBody>
                  <a:tcPr/>
                </a:tc>
                <a:tc>
                  <a:txBody>
                    <a:bodyPr/>
                    <a:lstStyle/>
                    <a:p>
                      <a:r>
                        <a:rPr lang="en-US" dirty="0" smtClean="0"/>
                        <a:t>Ebola</a:t>
                      </a:r>
                      <a:r>
                        <a:rPr lang="en-US" baseline="0" dirty="0" smtClean="0"/>
                        <a:t> virus</a:t>
                      </a:r>
                      <a:r>
                        <a:rPr lang="en-US" dirty="0" smtClean="0"/>
                        <a:t> inheres in Person</a:t>
                      </a:r>
                      <a:r>
                        <a:rPr lang="en-US" baseline="0" dirty="0" smtClean="0"/>
                        <a:t> E.O.</a:t>
                      </a:r>
                      <a:endParaRPr lang="en-US" dirty="0"/>
                    </a:p>
                  </a:txBody>
                  <a:tcPr/>
                </a:tc>
              </a:tr>
              <a:tr h="523555">
                <a:tc>
                  <a:txBody>
                    <a:bodyPr/>
                    <a:lstStyle/>
                    <a:p>
                      <a:r>
                        <a:rPr lang="en-US" dirty="0" smtClean="0"/>
                        <a:t>#2</a:t>
                      </a:r>
                      <a:endParaRPr lang="en-US" dirty="0"/>
                    </a:p>
                  </a:txBody>
                  <a:tcPr/>
                </a:tc>
                <a:tc>
                  <a:txBody>
                    <a:bodyPr/>
                    <a:lstStyle/>
                    <a:p>
                      <a:r>
                        <a:rPr lang="en-US" dirty="0" smtClean="0"/>
                        <a:t>Inheres in </a:t>
                      </a:r>
                      <a:endParaRPr lang="en-US" dirty="0"/>
                    </a:p>
                  </a:txBody>
                  <a:tcPr/>
                </a:tc>
                <a:tc>
                  <a:txBody>
                    <a:bodyPr/>
                    <a:lstStyle/>
                    <a:p>
                      <a:r>
                        <a:rPr lang="en-US" dirty="0" smtClean="0"/>
                        <a:t>#3</a:t>
                      </a:r>
                      <a:endParaRPr lang="en-US" dirty="0"/>
                    </a:p>
                  </a:txBody>
                  <a:tcPr/>
                </a:tc>
                <a:tc>
                  <a:txBody>
                    <a:bodyPr/>
                    <a:lstStyle/>
                    <a:p>
                      <a:r>
                        <a:rPr lang="en-US" dirty="0" smtClean="0"/>
                        <a:t>T3</a:t>
                      </a:r>
                      <a:endParaRPr lang="en-US" dirty="0"/>
                    </a:p>
                  </a:txBody>
                  <a:tcPr/>
                </a:tc>
                <a:tc>
                  <a:txBody>
                    <a:bodyPr/>
                    <a:lstStyle/>
                    <a:p>
                      <a:r>
                        <a:rPr lang="en-US" dirty="0" smtClean="0"/>
                        <a:t>Ebola virus inheres in subpopulation of West</a:t>
                      </a:r>
                      <a:r>
                        <a:rPr lang="en-US" baseline="0" dirty="0" smtClean="0"/>
                        <a:t> Africa</a:t>
                      </a:r>
                      <a:endParaRPr lang="en-US" dirty="0"/>
                    </a:p>
                  </a:txBody>
                  <a:tcPr/>
                </a:tc>
              </a:tr>
              <a:tr h="523555">
                <a:tc>
                  <a:txBody>
                    <a:bodyPr/>
                    <a:lstStyle/>
                    <a:p>
                      <a:r>
                        <a:rPr lang="en-US" dirty="0" smtClean="0"/>
                        <a:t>#23</a:t>
                      </a:r>
                      <a:endParaRPr lang="en-US" dirty="0"/>
                    </a:p>
                  </a:txBody>
                  <a:tcPr/>
                </a:tc>
                <a:tc>
                  <a:txBody>
                    <a:bodyPr/>
                    <a:lstStyle/>
                    <a:p>
                      <a:r>
                        <a:rPr lang="en-US" dirty="0" err="1" smtClean="0"/>
                        <a:t>has_participant</a:t>
                      </a:r>
                      <a:endParaRPr lang="en-US" dirty="0"/>
                    </a:p>
                  </a:txBody>
                  <a:tcPr/>
                </a:tc>
                <a:tc>
                  <a:txBody>
                    <a:bodyPr/>
                    <a:lstStyle/>
                    <a:p>
                      <a:r>
                        <a:rPr lang="en-US" dirty="0" smtClean="0"/>
                        <a:t>#6</a:t>
                      </a:r>
                      <a:endParaRPr lang="en-US" dirty="0"/>
                    </a:p>
                  </a:txBody>
                  <a:tcPr/>
                </a:tc>
                <a:tc>
                  <a:txBody>
                    <a:bodyPr/>
                    <a:lstStyle/>
                    <a:p>
                      <a:r>
                        <a:rPr lang="en-US" dirty="0" smtClean="0"/>
                        <a:t>T15</a:t>
                      </a:r>
                      <a:endParaRPr lang="en-US" dirty="0"/>
                    </a:p>
                  </a:txBody>
                  <a:tcPr/>
                </a:tc>
                <a:tc>
                  <a:txBody>
                    <a:bodyPr/>
                    <a:lstStyle/>
                    <a:p>
                      <a:r>
                        <a:rPr lang="en-US" dirty="0" smtClean="0"/>
                        <a:t>Death </a:t>
                      </a:r>
                      <a:r>
                        <a:rPr lang="en-US" dirty="0" err="1" smtClean="0"/>
                        <a:t>has_participant</a:t>
                      </a:r>
                      <a:r>
                        <a:rPr lang="en-US" dirty="0" smtClean="0"/>
                        <a:t> Person E.O.</a:t>
                      </a:r>
                      <a:endParaRPr lang="en-US" dirty="0"/>
                    </a:p>
                  </a:txBody>
                  <a:tcPr/>
                </a:tc>
              </a:tr>
              <a:tr h="523555">
                <a:tc>
                  <a:txBody>
                    <a:bodyPr/>
                    <a:lstStyle/>
                    <a:p>
                      <a:r>
                        <a:rPr lang="en-US" dirty="0" smtClean="0"/>
                        <a:t>#4</a:t>
                      </a:r>
                      <a:endParaRPr lang="en-US" dirty="0"/>
                    </a:p>
                  </a:txBody>
                  <a:tcPr/>
                </a:tc>
                <a:tc>
                  <a:txBody>
                    <a:bodyPr/>
                    <a:lstStyle/>
                    <a:p>
                      <a:r>
                        <a:rPr lang="en-US" dirty="0" smtClean="0"/>
                        <a:t>preceded by</a:t>
                      </a:r>
                      <a:endParaRPr lang="en-US" dirty="0"/>
                    </a:p>
                  </a:txBody>
                  <a:tcPr/>
                </a:tc>
                <a:tc>
                  <a:txBody>
                    <a:bodyPr/>
                    <a:lstStyle/>
                    <a:p>
                      <a:r>
                        <a:rPr lang="en-US" dirty="0" smtClean="0"/>
                        <a:t>#3</a:t>
                      </a:r>
                      <a:endParaRPr lang="en-US" dirty="0"/>
                    </a:p>
                  </a:txBody>
                  <a:tcPr/>
                </a:tc>
                <a:tc>
                  <a:txBody>
                    <a:bodyPr/>
                    <a:lstStyle/>
                    <a:p>
                      <a:r>
                        <a:rPr lang="en-US" dirty="0" smtClean="0"/>
                        <a:t>T3</a:t>
                      </a:r>
                      <a:endParaRPr lang="en-US" dirty="0"/>
                    </a:p>
                  </a:txBody>
                  <a:tcPr/>
                </a:tc>
                <a:tc>
                  <a:txBody>
                    <a:bodyPr/>
                    <a:lstStyle/>
                    <a:p>
                      <a:endParaRPr lang="en-US" dirty="0"/>
                    </a:p>
                  </a:txBody>
                  <a:tcPr/>
                </a:tc>
              </a:tr>
              <a:tr h="523555">
                <a:tc>
                  <a:txBody>
                    <a:bodyPr/>
                    <a:lstStyle/>
                    <a:p>
                      <a:r>
                        <a:rPr lang="en-US" dirty="0" smtClean="0"/>
                        <a:t>#6</a:t>
                      </a:r>
                      <a:endParaRPr lang="en-US" dirty="0"/>
                    </a:p>
                  </a:txBody>
                  <a:tcPr/>
                </a:tc>
                <a:tc>
                  <a:txBody>
                    <a:bodyPr/>
                    <a:lstStyle/>
                    <a:p>
                      <a:r>
                        <a:rPr lang="en-US" dirty="0" err="1" smtClean="0"/>
                        <a:t>bearer_of</a:t>
                      </a:r>
                      <a:endParaRPr lang="en-US" dirty="0"/>
                    </a:p>
                  </a:txBody>
                  <a:tcPr/>
                </a:tc>
                <a:tc>
                  <a:txBody>
                    <a:bodyPr/>
                    <a:lstStyle/>
                    <a:p>
                      <a:r>
                        <a:rPr lang="en-US" dirty="0" smtClean="0"/>
                        <a:t>#12</a:t>
                      </a:r>
                      <a:endParaRPr lang="en-US" dirty="0"/>
                    </a:p>
                  </a:txBody>
                  <a:tcPr/>
                </a:tc>
                <a:tc>
                  <a:txBody>
                    <a:bodyPr/>
                    <a:lstStyle/>
                    <a:p>
                      <a:r>
                        <a:rPr lang="en-US" dirty="0" smtClean="0"/>
                        <a:t>T10</a:t>
                      </a:r>
                      <a:endParaRPr lang="en-US" dirty="0"/>
                    </a:p>
                  </a:txBody>
                  <a:tcPr/>
                </a:tc>
                <a:tc>
                  <a:txBody>
                    <a:bodyPr/>
                    <a:lstStyle/>
                    <a:p>
                      <a:r>
                        <a:rPr lang="en-US" dirty="0" smtClean="0"/>
                        <a:t>Ends at death T15</a:t>
                      </a:r>
                      <a:endParaRPr lang="en-US" dirty="0"/>
                    </a:p>
                  </a:txBody>
                  <a:tcPr/>
                </a:tc>
              </a:tr>
              <a:tr h="523555">
                <a:tc>
                  <a:txBody>
                    <a:bodyPr/>
                    <a:lstStyle/>
                    <a:p>
                      <a:r>
                        <a:rPr lang="en-US" dirty="0" smtClean="0"/>
                        <a:t>#4</a:t>
                      </a:r>
                      <a:endParaRPr lang="en-US" dirty="0"/>
                    </a:p>
                  </a:txBody>
                  <a:tcPr/>
                </a:tc>
                <a:tc>
                  <a:txBody>
                    <a:bodyPr/>
                    <a:lstStyle/>
                    <a:p>
                      <a:r>
                        <a:rPr lang="en-US" dirty="0" err="1" smtClean="0"/>
                        <a:t>Part_of</a:t>
                      </a:r>
                      <a:endParaRPr lang="en-US" dirty="0"/>
                    </a:p>
                  </a:txBody>
                  <a:tcPr/>
                </a:tc>
                <a:tc>
                  <a:txBody>
                    <a:bodyPr/>
                    <a:lstStyle/>
                    <a:p>
                      <a:r>
                        <a:rPr lang="en-US" dirty="0" smtClean="0"/>
                        <a:t>#5</a:t>
                      </a:r>
                      <a:endParaRPr lang="en-US" dirty="0"/>
                    </a:p>
                  </a:txBody>
                  <a:tcPr/>
                </a:tc>
                <a:tc>
                  <a:txBody>
                    <a:bodyPr/>
                    <a:lstStyle/>
                    <a:p>
                      <a:r>
                        <a:rPr lang="en-US" dirty="0" smtClean="0"/>
                        <a:t>T4</a:t>
                      </a:r>
                      <a:endParaRPr lang="en-US" dirty="0"/>
                    </a:p>
                  </a:txBody>
                  <a:tcPr/>
                </a:tc>
                <a:tc>
                  <a:txBody>
                    <a:bodyPr/>
                    <a:lstStyle/>
                    <a:p>
                      <a:r>
                        <a:rPr lang="en-US" dirty="0" smtClean="0"/>
                        <a:t>The rapidly</a:t>
                      </a:r>
                      <a:r>
                        <a:rPr lang="en-US" baseline="0" dirty="0" smtClean="0"/>
                        <a:t> increasing infection rate is part of the eventual epidemic</a:t>
                      </a:r>
                      <a:endParaRPr lang="en-US" dirty="0"/>
                    </a:p>
                  </a:txBody>
                  <a:tcPr/>
                </a:tc>
              </a:tr>
              <a:tr h="523555">
                <a:tc>
                  <a:txBody>
                    <a:bodyPr/>
                    <a:lstStyle/>
                    <a:p>
                      <a:r>
                        <a:rPr lang="en-US" dirty="0" smtClean="0"/>
                        <a:t>#18</a:t>
                      </a:r>
                      <a:endParaRPr lang="en-US" dirty="0"/>
                    </a:p>
                  </a:txBody>
                  <a:tcPr/>
                </a:tc>
                <a:tc>
                  <a:txBody>
                    <a:bodyPr/>
                    <a:lstStyle/>
                    <a:p>
                      <a:r>
                        <a:rPr lang="en-US" dirty="0" smtClean="0"/>
                        <a:t>Part of</a:t>
                      </a:r>
                      <a:endParaRPr lang="en-US" dirty="0"/>
                    </a:p>
                  </a:txBody>
                  <a:tcPr/>
                </a:tc>
                <a:tc>
                  <a:txBody>
                    <a:bodyPr/>
                    <a:lstStyle/>
                    <a:p>
                      <a:r>
                        <a:rPr lang="en-US" dirty="0" smtClean="0"/>
                        <a:t>#21</a:t>
                      </a:r>
                      <a:endParaRPr lang="en-US" dirty="0"/>
                    </a:p>
                  </a:txBody>
                  <a:tcPr/>
                </a:tc>
                <a:tc>
                  <a:txBody>
                    <a:bodyPr/>
                    <a:lstStyle/>
                    <a:p>
                      <a:r>
                        <a:rPr lang="en-US" dirty="0" smtClean="0"/>
                        <a:t>T15</a:t>
                      </a:r>
                      <a:endParaRPr lang="en-US" dirty="0"/>
                    </a:p>
                  </a:txBody>
                  <a:tcPr/>
                </a:tc>
                <a:tc>
                  <a:txBody>
                    <a:bodyPr/>
                    <a:lstStyle/>
                    <a:p>
                      <a:r>
                        <a:rPr lang="en-US" dirty="0" smtClean="0"/>
                        <a:t>IV solution</a:t>
                      </a:r>
                      <a:r>
                        <a:rPr lang="en-US" baseline="0" dirty="0" smtClean="0"/>
                        <a:t> forms part of the filled and prepared IV device</a:t>
                      </a:r>
                      <a:endParaRPr lang="en-US" dirty="0"/>
                    </a:p>
                  </a:txBody>
                  <a:tcPr/>
                </a:tc>
              </a:tr>
              <a:tr h="523555">
                <a:tc>
                  <a:txBody>
                    <a:bodyPr/>
                    <a:lstStyle/>
                    <a:p>
                      <a:r>
                        <a:rPr lang="en-US" dirty="0" smtClean="0"/>
                        <a:t>#19</a:t>
                      </a:r>
                      <a:endParaRPr lang="en-US" dirty="0"/>
                    </a:p>
                  </a:txBody>
                  <a:tcPr/>
                </a:tc>
                <a:tc>
                  <a:txBody>
                    <a:bodyPr/>
                    <a:lstStyle/>
                    <a:p>
                      <a:r>
                        <a:rPr lang="en-US" dirty="0" smtClean="0"/>
                        <a:t>Part of</a:t>
                      </a:r>
                      <a:endParaRPr lang="en-US" dirty="0"/>
                    </a:p>
                  </a:txBody>
                  <a:tcPr/>
                </a:tc>
                <a:tc>
                  <a:txBody>
                    <a:bodyPr/>
                    <a:lstStyle/>
                    <a:p>
                      <a:r>
                        <a:rPr lang="en-US" dirty="0" smtClean="0"/>
                        <a:t>#21</a:t>
                      </a:r>
                      <a:endParaRPr lang="en-US" dirty="0"/>
                    </a:p>
                  </a:txBody>
                  <a:tcPr/>
                </a:tc>
                <a:tc>
                  <a:txBody>
                    <a:bodyPr/>
                    <a:lstStyle/>
                    <a:p>
                      <a:r>
                        <a:rPr lang="en-US" dirty="0" smtClean="0"/>
                        <a:t>T15</a:t>
                      </a:r>
                      <a:endParaRPr lang="en-US" dirty="0"/>
                    </a:p>
                  </a:txBody>
                  <a:tcPr/>
                </a:tc>
                <a:tc>
                  <a:txBody>
                    <a:bodyPr/>
                    <a:lstStyle/>
                    <a:p>
                      <a:r>
                        <a:rPr lang="en-US" dirty="0" smtClean="0"/>
                        <a:t>IV device</a:t>
                      </a:r>
                      <a:r>
                        <a:rPr lang="en-US" baseline="0" dirty="0" smtClean="0"/>
                        <a:t> forms part of the filled and prepared IV device </a:t>
                      </a:r>
                      <a:endParaRPr lang="en-US" dirty="0"/>
                    </a:p>
                  </a:txBody>
                  <a:tcPr/>
                </a:tc>
              </a:tr>
              <a:tr h="523555">
                <a:tc>
                  <a:txBody>
                    <a:bodyPr/>
                    <a:lstStyle/>
                    <a:p>
                      <a:r>
                        <a:rPr lang="en-US" dirty="0" smtClean="0"/>
                        <a:t>#13</a:t>
                      </a:r>
                      <a:endParaRPr lang="en-US" dirty="0"/>
                    </a:p>
                  </a:txBody>
                  <a:tcPr/>
                </a:tc>
                <a:tc>
                  <a:txBody>
                    <a:bodyPr/>
                    <a:lstStyle/>
                    <a:p>
                      <a:r>
                        <a:rPr lang="en-US" dirty="0" smtClean="0"/>
                        <a:t>Bearer of </a:t>
                      </a:r>
                      <a:endParaRPr lang="en-US" dirty="0"/>
                    </a:p>
                  </a:txBody>
                  <a:tcPr/>
                </a:tc>
                <a:tc>
                  <a:txBody>
                    <a:bodyPr/>
                    <a:lstStyle/>
                    <a:p>
                      <a:r>
                        <a:rPr lang="en-US" dirty="0" smtClean="0"/>
                        <a:t>#14</a:t>
                      </a:r>
                      <a:endParaRPr lang="en-US" dirty="0"/>
                    </a:p>
                  </a:txBody>
                  <a:tcPr/>
                </a:tc>
                <a:tc>
                  <a:txBody>
                    <a:bodyPr/>
                    <a:lstStyle/>
                    <a:p>
                      <a:r>
                        <a:rPr lang="en-US" dirty="0" smtClean="0"/>
                        <a:t>T9</a:t>
                      </a:r>
                      <a:endParaRPr lang="en-US" dirty="0"/>
                    </a:p>
                  </a:txBody>
                  <a:tcPr/>
                </a:tc>
                <a:tc>
                  <a:txBody>
                    <a:bodyPr/>
                    <a:lstStyle/>
                    <a:p>
                      <a:r>
                        <a:rPr lang="en-US" dirty="0" smtClean="0"/>
                        <a:t>Volunteer M.S. is bearer of physician role</a:t>
                      </a:r>
                      <a:endParaRPr lang="en-US" dirty="0"/>
                    </a:p>
                  </a:txBody>
                  <a:tcPr/>
                </a:tc>
              </a:tr>
              <a:tr h="523555">
                <a:tc>
                  <a:txBody>
                    <a:bodyPr/>
                    <a:lstStyle/>
                    <a:p>
                      <a:r>
                        <a:rPr lang="en-US" dirty="0" smtClean="0"/>
                        <a:t>#13</a:t>
                      </a:r>
                      <a:endParaRPr lang="en-US" dirty="0"/>
                    </a:p>
                  </a:txBody>
                  <a:tcPr/>
                </a:tc>
                <a:tc>
                  <a:txBody>
                    <a:bodyPr/>
                    <a:lstStyle/>
                    <a:p>
                      <a:r>
                        <a:rPr lang="en-US" dirty="0" smtClean="0"/>
                        <a:t>Agent of</a:t>
                      </a:r>
                      <a:endParaRPr lang="en-US" dirty="0"/>
                    </a:p>
                  </a:txBody>
                  <a:tcPr/>
                </a:tc>
                <a:tc>
                  <a:txBody>
                    <a:bodyPr/>
                    <a:lstStyle/>
                    <a:p>
                      <a:r>
                        <a:rPr lang="en-US" dirty="0" smtClean="0"/>
                        <a:t>#15</a:t>
                      </a:r>
                      <a:endParaRPr lang="en-US" dirty="0"/>
                    </a:p>
                  </a:txBody>
                  <a:tcPr/>
                </a:tc>
                <a:tc>
                  <a:txBody>
                    <a:bodyPr/>
                    <a:lstStyle/>
                    <a:p>
                      <a:r>
                        <a:rPr lang="en-US" dirty="0" smtClean="0"/>
                        <a:t>T11?</a:t>
                      </a:r>
                      <a:endParaRPr lang="en-US" dirty="0"/>
                    </a:p>
                  </a:txBody>
                  <a:tcPr/>
                </a:tc>
                <a:tc>
                  <a:txBody>
                    <a:bodyPr/>
                    <a:lstStyle/>
                    <a:p>
                      <a:r>
                        <a:rPr lang="en-US" dirty="0" smtClean="0"/>
                        <a:t>Does the relation hold after the process (which isn’t time indexed) is complete?</a:t>
                      </a:r>
                      <a:endParaRPr lang="en-US" dirty="0"/>
                    </a:p>
                  </a:txBody>
                  <a:tcPr/>
                </a:tc>
              </a:tr>
              <a:tr h="523555">
                <a:tc>
                  <a:txBody>
                    <a:bodyPr/>
                    <a:lstStyle/>
                    <a:p>
                      <a:r>
                        <a:rPr lang="en-US" dirty="0" smtClean="0"/>
                        <a:t>#6</a:t>
                      </a:r>
                      <a:endParaRPr lang="en-US" dirty="0"/>
                    </a:p>
                  </a:txBody>
                  <a:tcPr/>
                </a:tc>
                <a:tc>
                  <a:txBody>
                    <a:bodyPr/>
                    <a:lstStyle/>
                    <a:p>
                      <a:r>
                        <a:rPr lang="en-US" dirty="0" smtClean="0"/>
                        <a:t>Bearer</a:t>
                      </a:r>
                      <a:r>
                        <a:rPr lang="en-US" baseline="0" dirty="0" smtClean="0"/>
                        <a:t> of</a:t>
                      </a:r>
                      <a:endParaRPr lang="en-US" dirty="0"/>
                    </a:p>
                  </a:txBody>
                  <a:tcPr/>
                </a:tc>
                <a:tc>
                  <a:txBody>
                    <a:bodyPr/>
                    <a:lstStyle/>
                    <a:p>
                      <a:r>
                        <a:rPr lang="en-US" dirty="0" smtClean="0"/>
                        <a:t>#12</a:t>
                      </a:r>
                      <a:endParaRPr lang="en-US" dirty="0"/>
                    </a:p>
                  </a:txBody>
                  <a:tcPr/>
                </a:tc>
                <a:tc>
                  <a:txBody>
                    <a:bodyPr/>
                    <a:lstStyle/>
                    <a:p>
                      <a:r>
                        <a:rPr lang="en-US" dirty="0" smtClean="0"/>
                        <a:t>T10</a:t>
                      </a:r>
                      <a:endParaRPr lang="en-US" dirty="0"/>
                    </a:p>
                  </a:txBody>
                  <a:tcPr/>
                </a:tc>
                <a:tc>
                  <a:txBody>
                    <a:bodyPr/>
                    <a:lstStyle/>
                    <a:p>
                      <a:r>
                        <a:rPr lang="en-US" dirty="0" smtClean="0"/>
                        <a:t>Patient E.O. is bearer of patient role</a:t>
                      </a:r>
                      <a:endParaRPr lang="en-US" dirty="0"/>
                    </a:p>
                  </a:txBody>
                  <a:tcPr/>
                </a:tc>
              </a:tr>
            </a:tbl>
          </a:graphicData>
        </a:graphic>
      </p:graphicFrame>
      <p:sp>
        <p:nvSpPr>
          <p:cNvPr id="4" name="Slide Number Placeholder 3"/>
          <p:cNvSpPr>
            <a:spLocks noGrp="1"/>
          </p:cNvSpPr>
          <p:nvPr>
            <p:ph type="sldNum" sz="quarter" idx="12"/>
          </p:nvPr>
        </p:nvSpPr>
        <p:spPr/>
        <p:txBody>
          <a:bodyPr/>
          <a:lstStyle/>
          <a:p>
            <a:fld id="{FC41D838-F5BA-E64C-90D1-D5F8D42EA956}" type="slidenum">
              <a:rPr lang="en-US" smtClean="0"/>
              <a:t>19</a:t>
            </a:fld>
            <a:endParaRPr lang="en-US"/>
          </a:p>
        </p:txBody>
      </p:sp>
    </p:spTree>
    <p:extLst>
      <p:ext uri="{BB962C8B-B14F-4D97-AF65-F5344CB8AC3E}">
        <p14:creationId xmlns:p14="http://schemas.microsoft.com/office/powerpoint/2010/main" val="8266067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Public </a:t>
            </a:r>
            <a:r>
              <a:rPr lang="en-US" dirty="0" smtClean="0"/>
              <a:t>Health View (Epidemics)</a:t>
            </a:r>
            <a:endParaRPr lang="en-US" dirty="0"/>
          </a:p>
        </p:txBody>
      </p:sp>
      <p:sp>
        <p:nvSpPr>
          <p:cNvPr id="3" name="Content Placeholder 2"/>
          <p:cNvSpPr>
            <a:spLocks noGrp="1"/>
          </p:cNvSpPr>
          <p:nvPr>
            <p:ph idx="1"/>
          </p:nvPr>
        </p:nvSpPr>
        <p:spPr>
          <a:xfrm>
            <a:off x="838200" y="1847850"/>
            <a:ext cx="10515600" cy="4351338"/>
          </a:xfrm>
        </p:spPr>
        <p:txBody>
          <a:bodyPr>
            <a:normAutofit/>
          </a:bodyPr>
          <a:lstStyle/>
          <a:p>
            <a:r>
              <a:rPr lang="en-US" dirty="0" smtClean="0"/>
              <a:t>Public health surveillance has played an instrumental role in disease identification and prioritization </a:t>
            </a:r>
          </a:p>
          <a:p>
            <a:endParaRPr lang="en-US" dirty="0"/>
          </a:p>
          <a:p>
            <a:r>
              <a:rPr lang="en-US" dirty="0" smtClean="0"/>
              <a:t>Has origins in the discovery of the source of a cholera outbreak in London</a:t>
            </a:r>
          </a:p>
          <a:p>
            <a:endParaRPr lang="en-US" dirty="0"/>
          </a:p>
          <a:p>
            <a:endParaRPr lang="en-US" dirty="0"/>
          </a:p>
        </p:txBody>
      </p:sp>
      <p:sp>
        <p:nvSpPr>
          <p:cNvPr id="4" name="Slide Number Placeholder 3"/>
          <p:cNvSpPr>
            <a:spLocks noGrp="1"/>
          </p:cNvSpPr>
          <p:nvPr>
            <p:ph type="sldNum" sz="quarter" idx="12"/>
          </p:nvPr>
        </p:nvSpPr>
        <p:spPr/>
        <p:txBody>
          <a:bodyPr/>
          <a:lstStyle/>
          <a:p>
            <a:fld id="{FC41D838-F5BA-E64C-90D1-D5F8D42EA956}" type="slidenum">
              <a:rPr lang="en-US" smtClean="0"/>
              <a:t>2</a:t>
            </a:fld>
            <a:endParaRPr lang="en-US"/>
          </a:p>
        </p:txBody>
      </p:sp>
    </p:spTree>
    <p:extLst>
      <p:ext uri="{BB962C8B-B14F-4D97-AF65-F5344CB8AC3E}">
        <p14:creationId xmlns:p14="http://schemas.microsoft.com/office/powerpoint/2010/main" val="53790984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Closing thoughts</a:t>
            </a:r>
            <a:endParaRPr lang="en-US" dirty="0"/>
          </a:p>
        </p:txBody>
      </p:sp>
      <p:sp>
        <p:nvSpPr>
          <p:cNvPr id="3" name="Content Placeholder 2"/>
          <p:cNvSpPr>
            <a:spLocks noGrp="1"/>
          </p:cNvSpPr>
          <p:nvPr>
            <p:ph idx="1"/>
          </p:nvPr>
        </p:nvSpPr>
        <p:spPr>
          <a:xfrm>
            <a:off x="838200" y="1467293"/>
            <a:ext cx="10515600" cy="4709670"/>
          </a:xfrm>
        </p:spPr>
        <p:txBody>
          <a:bodyPr>
            <a:normAutofit/>
          </a:bodyPr>
          <a:lstStyle/>
          <a:p>
            <a:r>
              <a:rPr lang="en-US" dirty="0" smtClean="0"/>
              <a:t>Extremely complex portion of reality</a:t>
            </a:r>
          </a:p>
          <a:p>
            <a:endParaRPr lang="en-US" dirty="0"/>
          </a:p>
          <a:p>
            <a:r>
              <a:rPr lang="en-US" dirty="0" smtClean="0"/>
              <a:t>Infrastructure, social norms, institutions, mixed international response compounded situation</a:t>
            </a:r>
          </a:p>
          <a:p>
            <a:endParaRPr lang="en-US" dirty="0"/>
          </a:p>
          <a:p>
            <a:r>
              <a:rPr lang="en-US" dirty="0" smtClean="0"/>
              <a:t>In retrospect, I would’ve liked to use only BFO/realist ontologies</a:t>
            </a:r>
            <a:endParaRPr lang="en-US" dirty="0" smtClean="0"/>
          </a:p>
          <a:p>
            <a:endParaRPr lang="en-US" dirty="0"/>
          </a:p>
          <a:p>
            <a:r>
              <a:rPr lang="en-US" dirty="0" smtClean="0"/>
              <a:t>Still need basics in developing countries: sterile equip, food + water shortages</a:t>
            </a:r>
          </a:p>
          <a:p>
            <a:endParaRPr lang="en-US" dirty="0"/>
          </a:p>
          <a:p>
            <a:endParaRPr lang="en-US" dirty="0"/>
          </a:p>
        </p:txBody>
      </p:sp>
      <p:sp>
        <p:nvSpPr>
          <p:cNvPr id="4" name="Slide Number Placeholder 3"/>
          <p:cNvSpPr>
            <a:spLocks noGrp="1"/>
          </p:cNvSpPr>
          <p:nvPr>
            <p:ph type="sldNum" sz="quarter" idx="12"/>
          </p:nvPr>
        </p:nvSpPr>
        <p:spPr/>
        <p:txBody>
          <a:bodyPr/>
          <a:lstStyle/>
          <a:p>
            <a:fld id="{FC41D838-F5BA-E64C-90D1-D5F8D42EA956}" type="slidenum">
              <a:rPr lang="en-US" smtClean="0"/>
              <a:t>20</a:t>
            </a:fld>
            <a:endParaRPr lang="en-US"/>
          </a:p>
        </p:txBody>
      </p:sp>
    </p:spTree>
    <p:extLst>
      <p:ext uri="{BB962C8B-B14F-4D97-AF65-F5344CB8AC3E}">
        <p14:creationId xmlns:p14="http://schemas.microsoft.com/office/powerpoint/2010/main" val="7710179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C41D838-F5BA-E64C-90D1-D5F8D42EA956}" type="slidenum">
              <a:rPr lang="en-US" smtClean="0"/>
              <a:t>3</a:t>
            </a:fld>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7849" y="409433"/>
            <a:ext cx="6444396" cy="6010537"/>
          </a:xfrm>
          <a:prstGeom prst="rect">
            <a:avLst/>
          </a:prstGeom>
        </p:spPr>
      </p:pic>
      <p:sp>
        <p:nvSpPr>
          <p:cNvPr id="6" name="TextBox 5"/>
          <p:cNvSpPr txBox="1"/>
          <p:nvPr/>
        </p:nvSpPr>
        <p:spPr>
          <a:xfrm>
            <a:off x="7301552" y="982639"/>
            <a:ext cx="4544705" cy="923330"/>
          </a:xfrm>
          <a:prstGeom prst="rect">
            <a:avLst/>
          </a:prstGeom>
          <a:noFill/>
        </p:spPr>
        <p:txBody>
          <a:bodyPr wrap="square" rtlCol="0">
            <a:spAutoFit/>
          </a:bodyPr>
          <a:lstStyle/>
          <a:p>
            <a:r>
              <a:rPr lang="en-US" dirty="0" smtClean="0"/>
              <a:t>John Snow’s dot map of the 1854 cholera outbreak. The dots represent clusters of outbreaks.</a:t>
            </a:r>
            <a:endParaRPr lang="en-US" dirty="0"/>
          </a:p>
        </p:txBody>
      </p:sp>
    </p:spTree>
    <p:extLst>
      <p:ext uri="{BB962C8B-B14F-4D97-AF65-F5344CB8AC3E}">
        <p14:creationId xmlns:p14="http://schemas.microsoft.com/office/powerpoint/2010/main" val="6235021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Public Health View </a:t>
            </a:r>
            <a:endParaRPr lang="en-US" dirty="0"/>
          </a:p>
        </p:txBody>
      </p:sp>
      <p:sp>
        <p:nvSpPr>
          <p:cNvPr id="3" name="Content Placeholder 2"/>
          <p:cNvSpPr>
            <a:spLocks noGrp="1"/>
          </p:cNvSpPr>
          <p:nvPr>
            <p:ph idx="1"/>
          </p:nvPr>
        </p:nvSpPr>
        <p:spPr/>
        <p:txBody>
          <a:bodyPr/>
          <a:lstStyle/>
          <a:p>
            <a:r>
              <a:rPr lang="en-US" dirty="0" smtClean="0"/>
              <a:t>CDC: </a:t>
            </a:r>
            <a:r>
              <a:rPr lang="en-US" b="1" dirty="0"/>
              <a:t>Epidemic</a:t>
            </a:r>
            <a:r>
              <a:rPr lang="en-US" dirty="0"/>
              <a:t> refers to an increase, often sudden, in the number of cases of a disease above what is normally expected in that population in that area. </a:t>
            </a:r>
            <a:endParaRPr lang="en-US" dirty="0" smtClean="0"/>
          </a:p>
          <a:p>
            <a:endParaRPr lang="en-US" dirty="0"/>
          </a:p>
        </p:txBody>
      </p:sp>
      <p:sp>
        <p:nvSpPr>
          <p:cNvPr id="4" name="Slide Number Placeholder 3"/>
          <p:cNvSpPr>
            <a:spLocks noGrp="1"/>
          </p:cNvSpPr>
          <p:nvPr>
            <p:ph type="sldNum" sz="quarter" idx="12"/>
          </p:nvPr>
        </p:nvSpPr>
        <p:spPr/>
        <p:txBody>
          <a:bodyPr/>
          <a:lstStyle/>
          <a:p>
            <a:fld id="{FC41D838-F5BA-E64C-90D1-D5F8D42EA956}" type="slidenum">
              <a:rPr lang="en-US" smtClean="0"/>
              <a:t>4</a:t>
            </a:fld>
            <a:endParaRPr lang="en-US"/>
          </a:p>
        </p:txBody>
      </p:sp>
    </p:spTree>
    <p:extLst>
      <p:ext uri="{BB962C8B-B14F-4D97-AF65-F5344CB8AC3E}">
        <p14:creationId xmlns:p14="http://schemas.microsoft.com/office/powerpoint/2010/main" val="13071161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Medical Relevance</a:t>
            </a:r>
            <a:endParaRPr lang="en-US" dirty="0"/>
          </a:p>
        </p:txBody>
      </p:sp>
      <p:sp>
        <p:nvSpPr>
          <p:cNvPr id="3" name="Content Placeholder 2"/>
          <p:cNvSpPr>
            <a:spLocks noGrp="1"/>
          </p:cNvSpPr>
          <p:nvPr>
            <p:ph idx="1"/>
          </p:nvPr>
        </p:nvSpPr>
        <p:spPr>
          <a:xfrm>
            <a:off x="838200" y="1531088"/>
            <a:ext cx="10515600" cy="4645875"/>
          </a:xfrm>
        </p:spPr>
        <p:txBody>
          <a:bodyPr>
            <a:normAutofit/>
          </a:bodyPr>
          <a:lstStyle/>
          <a:p>
            <a:r>
              <a:rPr lang="en-US" dirty="0" smtClean="0"/>
              <a:t>Now is the time to double down on building better Health Info. Sys.</a:t>
            </a:r>
          </a:p>
          <a:p>
            <a:pPr marL="914400" lvl="2" indent="0">
              <a:buNone/>
            </a:pPr>
            <a:r>
              <a:rPr lang="en-US" dirty="0" smtClean="0"/>
              <a:t>-&gt;  convergence of several techs: network, gene, semantic, and commodity compute </a:t>
            </a:r>
          </a:p>
          <a:p>
            <a:endParaRPr lang="en-US" dirty="0"/>
          </a:p>
          <a:p>
            <a:r>
              <a:rPr lang="en-US" dirty="0" smtClean="0"/>
              <a:t>Proliferation of internet connected devices </a:t>
            </a:r>
          </a:p>
          <a:p>
            <a:pPr marL="914400" lvl="2" indent="0">
              <a:buNone/>
            </a:pPr>
            <a:r>
              <a:rPr lang="en-US" dirty="0" smtClean="0"/>
              <a:t>-&gt; particularly mobile devices in developing countries</a:t>
            </a:r>
          </a:p>
          <a:p>
            <a:pPr marL="914400" lvl="2" indent="0">
              <a:buNone/>
            </a:pPr>
            <a:endParaRPr lang="en-US" dirty="0"/>
          </a:p>
          <a:p>
            <a:r>
              <a:rPr lang="en-US" dirty="0" smtClean="0"/>
              <a:t>Cost of sequencing dropping exponentially, devices smaller and better 	</a:t>
            </a:r>
            <a:r>
              <a:rPr lang="en-US" sz="1800" dirty="0" smtClean="0"/>
              <a:t>-&gt; within decades pervasive sequencing</a:t>
            </a:r>
          </a:p>
          <a:p>
            <a:endParaRPr lang="en-US" dirty="0" smtClean="0"/>
          </a:p>
          <a:p>
            <a:r>
              <a:rPr lang="en-US" dirty="0" smtClean="0"/>
              <a:t>Epidemics and pandemics are existential threats</a:t>
            </a:r>
          </a:p>
          <a:p>
            <a:endParaRPr lang="en-US" dirty="0"/>
          </a:p>
          <a:p>
            <a:endParaRPr lang="en-US" dirty="0"/>
          </a:p>
        </p:txBody>
      </p:sp>
      <p:sp>
        <p:nvSpPr>
          <p:cNvPr id="4" name="Slide Number Placeholder 3"/>
          <p:cNvSpPr>
            <a:spLocks noGrp="1"/>
          </p:cNvSpPr>
          <p:nvPr>
            <p:ph type="sldNum" sz="quarter" idx="12"/>
          </p:nvPr>
        </p:nvSpPr>
        <p:spPr/>
        <p:txBody>
          <a:bodyPr/>
          <a:lstStyle/>
          <a:p>
            <a:fld id="{FC41D838-F5BA-E64C-90D1-D5F8D42EA956}" type="slidenum">
              <a:rPr lang="en-US" smtClean="0"/>
              <a:t>5</a:t>
            </a:fld>
            <a:endParaRPr lang="en-US"/>
          </a:p>
        </p:txBody>
      </p:sp>
    </p:spTree>
    <p:extLst>
      <p:ext uri="{BB962C8B-B14F-4D97-AF65-F5344CB8AC3E}">
        <p14:creationId xmlns:p14="http://schemas.microsoft.com/office/powerpoint/2010/main" val="7406667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C41D838-F5BA-E64C-90D1-D5F8D42EA956}" type="slidenum">
              <a:rPr lang="en-US" smtClean="0"/>
              <a:t>6</a:t>
            </a:fld>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548" y="334076"/>
            <a:ext cx="6967796" cy="6141983"/>
          </a:xfrm>
          <a:prstGeom prst="rect">
            <a:avLst/>
          </a:prstGeom>
        </p:spPr>
      </p:pic>
      <p:sp>
        <p:nvSpPr>
          <p:cNvPr id="6" name="TextBox 5"/>
          <p:cNvSpPr txBox="1"/>
          <p:nvPr/>
        </p:nvSpPr>
        <p:spPr>
          <a:xfrm>
            <a:off x="4737469" y="6367532"/>
            <a:ext cx="2428875" cy="707886"/>
          </a:xfrm>
          <a:prstGeom prst="rect">
            <a:avLst/>
          </a:prstGeom>
          <a:noFill/>
        </p:spPr>
        <p:txBody>
          <a:bodyPr wrap="square" rtlCol="0">
            <a:spAutoFit/>
          </a:bodyPr>
          <a:lstStyle/>
          <a:p>
            <a:r>
              <a:rPr lang="en-US" sz="1000" dirty="0" err="1" smtClean="0"/>
              <a:t>Erlich</a:t>
            </a:r>
            <a:r>
              <a:rPr lang="en-US" sz="1000" dirty="0" smtClean="0"/>
              <a:t>, </a:t>
            </a:r>
            <a:r>
              <a:rPr lang="en-US" sz="1000" dirty="0" err="1" smtClean="0"/>
              <a:t>Yaniv</a:t>
            </a:r>
            <a:r>
              <a:rPr lang="en-US" sz="1000" dirty="0" smtClean="0"/>
              <a:t>. "A vision for ubiquitous sequencing." </a:t>
            </a:r>
            <a:r>
              <a:rPr lang="en-US" sz="1000" i="1" dirty="0" smtClean="0"/>
              <a:t>Genome research</a:t>
            </a:r>
            <a:r>
              <a:rPr lang="en-US" sz="1000" dirty="0" smtClean="0"/>
              <a:t> 25.10 (2015): 1411-1416.</a:t>
            </a:r>
          </a:p>
          <a:p>
            <a:endParaRPr lang="en-US" sz="1000" dirty="0"/>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15051" y="1118591"/>
            <a:ext cx="5212012" cy="3474674"/>
          </a:xfrm>
          <a:prstGeom prst="rect">
            <a:avLst/>
          </a:prstGeom>
        </p:spPr>
      </p:pic>
    </p:spTree>
    <p:extLst>
      <p:ext uri="{BB962C8B-B14F-4D97-AF65-F5344CB8AC3E}">
        <p14:creationId xmlns:p14="http://schemas.microsoft.com/office/powerpoint/2010/main" val="8784769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Contribution of informatics to epidemics monitoring</a:t>
            </a:r>
            <a:endParaRPr lang="en-US" dirty="0"/>
          </a:p>
        </p:txBody>
      </p:sp>
      <p:sp>
        <p:nvSpPr>
          <p:cNvPr id="3" name="Content Placeholder 2"/>
          <p:cNvSpPr>
            <a:spLocks noGrp="1"/>
          </p:cNvSpPr>
          <p:nvPr>
            <p:ph idx="1"/>
          </p:nvPr>
        </p:nvSpPr>
        <p:spPr/>
        <p:txBody>
          <a:bodyPr/>
          <a:lstStyle/>
          <a:p>
            <a:r>
              <a:rPr lang="en-US" dirty="0" err="1" smtClean="0"/>
              <a:t>BioCaster</a:t>
            </a:r>
            <a:r>
              <a:rPr lang="en-US" dirty="0" smtClean="0"/>
              <a:t> internet health surveillance system</a:t>
            </a:r>
          </a:p>
          <a:p>
            <a:endParaRPr lang="en-US" dirty="0"/>
          </a:p>
          <a:p>
            <a:r>
              <a:rPr lang="en-US" dirty="0" smtClean="0"/>
              <a:t>tremendous </a:t>
            </a:r>
            <a:r>
              <a:rPr lang="en-US" dirty="0"/>
              <a:t>adoption of EHRS systems in clinics, hospitals, research </a:t>
            </a:r>
            <a:r>
              <a:rPr lang="en-US" dirty="0" smtClean="0"/>
              <a:t>facilities</a:t>
            </a:r>
            <a:r>
              <a:rPr lang="en-US" dirty="0"/>
              <a:t> </a:t>
            </a:r>
            <a:r>
              <a:rPr lang="en-US" dirty="0" smtClean="0"/>
              <a:t>+ networking</a:t>
            </a:r>
          </a:p>
          <a:p>
            <a:endParaRPr lang="en-US" dirty="0"/>
          </a:p>
          <a:p>
            <a:r>
              <a:rPr lang="en-US" dirty="0" smtClean="0"/>
              <a:t>These </a:t>
            </a:r>
            <a:r>
              <a:rPr lang="en-US" dirty="0"/>
              <a:t>systems allow (in theory) pairing of genotypic/proteomic data with other traditional clinical information. </a:t>
            </a:r>
            <a:endParaRPr lang="en-US" dirty="0"/>
          </a:p>
          <a:p>
            <a:endParaRPr lang="en-US" dirty="0" smtClean="0"/>
          </a:p>
          <a:p>
            <a:r>
              <a:rPr lang="en-US" dirty="0"/>
              <a:t>Global Public Health Intelligence Network (GPHIN</a:t>
            </a:r>
            <a:r>
              <a:rPr lang="en-US" dirty="0" smtClean="0"/>
              <a:t>) Canada/WHO</a:t>
            </a:r>
            <a:endParaRPr lang="en-US" dirty="0"/>
          </a:p>
          <a:p>
            <a:endParaRPr lang="en-US" dirty="0" smtClean="0"/>
          </a:p>
          <a:p>
            <a:endParaRPr lang="en-US" dirty="0"/>
          </a:p>
        </p:txBody>
      </p:sp>
      <p:sp>
        <p:nvSpPr>
          <p:cNvPr id="4" name="Slide Number Placeholder 3"/>
          <p:cNvSpPr>
            <a:spLocks noGrp="1"/>
          </p:cNvSpPr>
          <p:nvPr>
            <p:ph type="sldNum" sz="quarter" idx="12"/>
          </p:nvPr>
        </p:nvSpPr>
        <p:spPr/>
        <p:txBody>
          <a:bodyPr/>
          <a:lstStyle/>
          <a:p>
            <a:fld id="{FC41D838-F5BA-E64C-90D1-D5F8D42EA956}" type="slidenum">
              <a:rPr lang="en-US" smtClean="0"/>
              <a:t>7</a:t>
            </a:fld>
            <a:endParaRPr lang="en-US"/>
          </a:p>
        </p:txBody>
      </p:sp>
    </p:spTree>
    <p:extLst>
      <p:ext uri="{BB962C8B-B14F-4D97-AF65-F5344CB8AC3E}">
        <p14:creationId xmlns:p14="http://schemas.microsoft.com/office/powerpoint/2010/main" val="20801768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Contribution of Ontology to Information Systems</a:t>
            </a:r>
            <a:endParaRPr lang="en-US" dirty="0"/>
          </a:p>
        </p:txBody>
      </p:sp>
      <p:sp>
        <p:nvSpPr>
          <p:cNvPr id="3" name="Content Placeholder 2"/>
          <p:cNvSpPr>
            <a:spLocks noGrp="1"/>
          </p:cNvSpPr>
          <p:nvPr>
            <p:ph idx="1"/>
          </p:nvPr>
        </p:nvSpPr>
        <p:spPr/>
        <p:txBody>
          <a:bodyPr/>
          <a:lstStyle/>
          <a:p>
            <a:r>
              <a:rPr lang="en-US" dirty="0" smtClean="0"/>
              <a:t>Semantic annotation and linking of medical literature, heterogeneous health data</a:t>
            </a:r>
          </a:p>
          <a:p>
            <a:endParaRPr lang="en-US" dirty="0"/>
          </a:p>
          <a:p>
            <a:r>
              <a:rPr lang="en-US" dirty="0" smtClean="0"/>
              <a:t>Ontological engineering: natural-language case notes parsing, referent tracking systems in EHR/HIS </a:t>
            </a:r>
          </a:p>
          <a:p>
            <a:endParaRPr lang="en-US" dirty="0"/>
          </a:p>
          <a:p>
            <a:r>
              <a:rPr lang="en-US" dirty="0" smtClean="0"/>
              <a:t>Autonomous Agents, progress in certain AI domains</a:t>
            </a:r>
            <a:r>
              <a:rPr lang="en-US" dirty="0" smtClean="0"/>
              <a:t> </a:t>
            </a:r>
            <a:endParaRPr lang="en-US" dirty="0"/>
          </a:p>
        </p:txBody>
      </p:sp>
      <p:sp>
        <p:nvSpPr>
          <p:cNvPr id="4" name="Slide Number Placeholder 3"/>
          <p:cNvSpPr>
            <a:spLocks noGrp="1"/>
          </p:cNvSpPr>
          <p:nvPr>
            <p:ph type="sldNum" sz="quarter" idx="12"/>
          </p:nvPr>
        </p:nvSpPr>
        <p:spPr/>
        <p:txBody>
          <a:bodyPr/>
          <a:lstStyle/>
          <a:p>
            <a:fld id="{FC41D838-F5BA-E64C-90D1-D5F8D42EA956}" type="slidenum">
              <a:rPr lang="en-US" smtClean="0"/>
              <a:t>8</a:t>
            </a:fld>
            <a:endParaRPr lang="en-US"/>
          </a:p>
        </p:txBody>
      </p:sp>
    </p:spTree>
    <p:extLst>
      <p:ext uri="{BB962C8B-B14F-4D97-AF65-F5344CB8AC3E}">
        <p14:creationId xmlns:p14="http://schemas.microsoft.com/office/powerpoint/2010/main" val="9768299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Snapshots of an epidemic</a:t>
            </a:r>
            <a:endParaRPr lang="en-US" dirty="0"/>
          </a:p>
        </p:txBody>
      </p:sp>
      <p:sp>
        <p:nvSpPr>
          <p:cNvPr id="3" name="Content Placeholder 2"/>
          <p:cNvSpPr>
            <a:spLocks noGrp="1"/>
          </p:cNvSpPr>
          <p:nvPr>
            <p:ph idx="1"/>
          </p:nvPr>
        </p:nvSpPr>
        <p:spPr/>
        <p:txBody>
          <a:bodyPr/>
          <a:lstStyle/>
          <a:p>
            <a:r>
              <a:rPr lang="en-US" dirty="0"/>
              <a:t>Case study: West African Ebola epidemic </a:t>
            </a:r>
            <a:r>
              <a:rPr lang="en-US" dirty="0" smtClean="0"/>
              <a:t>2013-2016</a:t>
            </a:r>
          </a:p>
          <a:p>
            <a:endParaRPr lang="en-US" dirty="0"/>
          </a:p>
          <a:p>
            <a:r>
              <a:rPr lang="en-US" dirty="0"/>
              <a:t>At least 11,000 people </a:t>
            </a:r>
            <a:r>
              <a:rPr lang="en-US" dirty="0" smtClean="0"/>
              <a:t>died</a:t>
            </a:r>
          </a:p>
          <a:p>
            <a:endParaRPr lang="en-US" dirty="0" smtClean="0"/>
          </a:p>
          <a:p>
            <a:r>
              <a:rPr lang="en-US" dirty="0" smtClean="0"/>
              <a:t>About 17,000 more were left w/Post-Ebola Syndromes</a:t>
            </a:r>
          </a:p>
          <a:p>
            <a:endParaRPr lang="en-US" dirty="0" smtClean="0"/>
          </a:p>
          <a:p>
            <a:r>
              <a:rPr lang="en-US" dirty="0" smtClean="0"/>
              <a:t>Liberia, Sierra Leone, Guinea most casualties</a:t>
            </a:r>
            <a:endParaRPr lang="en-US" dirty="0"/>
          </a:p>
        </p:txBody>
      </p:sp>
      <p:sp>
        <p:nvSpPr>
          <p:cNvPr id="4" name="Slide Number Placeholder 3"/>
          <p:cNvSpPr>
            <a:spLocks noGrp="1"/>
          </p:cNvSpPr>
          <p:nvPr>
            <p:ph type="sldNum" sz="quarter" idx="12"/>
          </p:nvPr>
        </p:nvSpPr>
        <p:spPr/>
        <p:txBody>
          <a:bodyPr/>
          <a:lstStyle/>
          <a:p>
            <a:fld id="{FC41D838-F5BA-E64C-90D1-D5F8D42EA956}" type="slidenum">
              <a:rPr lang="en-US" smtClean="0"/>
              <a:t>9</a:t>
            </a:fld>
            <a:endParaRPr lang="en-US"/>
          </a:p>
        </p:txBody>
      </p:sp>
    </p:spTree>
    <p:extLst>
      <p:ext uri="{BB962C8B-B14F-4D97-AF65-F5344CB8AC3E}">
        <p14:creationId xmlns:p14="http://schemas.microsoft.com/office/powerpoint/2010/main" val="73355176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1625</TotalTime>
  <Words>1847</Words>
  <Application>Microsoft Macintosh PowerPoint</Application>
  <PresentationFormat>Widescreen</PresentationFormat>
  <Paragraphs>383</Paragraphs>
  <Slides>20</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Calibri</vt:lpstr>
      <vt:lpstr>Calibri Light</vt:lpstr>
      <vt:lpstr>Arial</vt:lpstr>
      <vt:lpstr>Office Theme</vt:lpstr>
      <vt:lpstr>Epidemics and intervention through the lens of ontology</vt:lpstr>
      <vt:lpstr>Public Health View (Epidemics)</vt:lpstr>
      <vt:lpstr>PowerPoint Presentation</vt:lpstr>
      <vt:lpstr>Public Health View </vt:lpstr>
      <vt:lpstr>Medical Relevance</vt:lpstr>
      <vt:lpstr>PowerPoint Presentation</vt:lpstr>
      <vt:lpstr>Contribution of informatics to epidemics monitoring</vt:lpstr>
      <vt:lpstr>Contribution of Ontology to Information Systems</vt:lpstr>
      <vt:lpstr>Snapshots of an epidemic</vt:lpstr>
      <vt:lpstr>Simplistic Assertions</vt:lpstr>
      <vt:lpstr>PowerPoint Presentation</vt:lpstr>
      <vt:lpstr>PowerPoint Presentation</vt:lpstr>
      <vt:lpstr>Ontological Analysis and Referent Tracking</vt:lpstr>
      <vt:lpstr>Essential Universals and Defined Classes</vt:lpstr>
      <vt:lpstr>PowerPoint Presentation</vt:lpstr>
      <vt:lpstr>PowerPoint Presentation</vt:lpstr>
      <vt:lpstr>PowerPoint Presentation</vt:lpstr>
      <vt:lpstr>PowerPoint Presentation</vt:lpstr>
      <vt:lpstr>PowerPoint Presentation</vt:lpstr>
      <vt:lpstr>Closing thoughts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Microsoft Office User</cp:lastModifiedBy>
  <cp:revision>90</cp:revision>
  <cp:lastPrinted>2016-12-05T19:55:28Z</cp:lastPrinted>
  <dcterms:created xsi:type="dcterms:W3CDTF">2016-12-04T17:31:43Z</dcterms:created>
  <dcterms:modified xsi:type="dcterms:W3CDTF">2016-12-05T20:59:46Z</dcterms:modified>
</cp:coreProperties>
</file>