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8"/>
  </p:notesMasterIdLst>
  <p:sldIdLst>
    <p:sldId id="333" r:id="rId2"/>
    <p:sldId id="563" r:id="rId3"/>
    <p:sldId id="334" r:id="rId4"/>
    <p:sldId id="335" r:id="rId5"/>
    <p:sldId id="340" r:id="rId6"/>
    <p:sldId id="568" r:id="rId7"/>
    <p:sldId id="570" r:id="rId8"/>
    <p:sldId id="569" r:id="rId9"/>
    <p:sldId id="566" r:id="rId10"/>
    <p:sldId id="347" r:id="rId11"/>
    <p:sldId id="567" r:id="rId12"/>
    <p:sldId id="564" r:id="rId13"/>
    <p:sldId id="543" r:id="rId14"/>
    <p:sldId id="452" r:id="rId15"/>
    <p:sldId id="389" r:id="rId16"/>
    <p:sldId id="390" r:id="rId17"/>
    <p:sldId id="342" r:id="rId18"/>
    <p:sldId id="468" r:id="rId19"/>
    <p:sldId id="552" r:id="rId20"/>
    <p:sldId id="571" r:id="rId21"/>
    <p:sldId id="469" r:id="rId22"/>
    <p:sldId id="470" r:id="rId23"/>
    <p:sldId id="471" r:id="rId24"/>
    <p:sldId id="472" r:id="rId25"/>
    <p:sldId id="473" r:id="rId26"/>
    <p:sldId id="474" r:id="rId27"/>
    <p:sldId id="575" r:id="rId28"/>
    <p:sldId id="478" r:id="rId29"/>
    <p:sldId id="476" r:id="rId30"/>
    <p:sldId id="573" r:id="rId31"/>
    <p:sldId id="574" r:id="rId32"/>
    <p:sldId id="477" r:id="rId33"/>
    <p:sldId id="572" r:id="rId34"/>
    <p:sldId id="475" r:id="rId35"/>
    <p:sldId id="576" r:id="rId36"/>
    <p:sldId id="479" r:id="rId3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hismith" initials="p" lastIdx="1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ECD63F"/>
    <a:srgbClr val="FFFF00"/>
    <a:srgbClr val="FF5050"/>
    <a:srgbClr val="19FF81"/>
    <a:srgbClr val="FF0000"/>
    <a:srgbClr val="FF7C80"/>
    <a:srgbClr val="00B050"/>
    <a:srgbClr val="C30D8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56" autoAdjust="0"/>
    <p:restoredTop sz="79152" autoAdjust="0"/>
  </p:normalViewPr>
  <p:slideViewPr>
    <p:cSldViewPr>
      <p:cViewPr varScale="1">
        <p:scale>
          <a:sx n="70" d="100"/>
          <a:sy n="70" d="100"/>
        </p:scale>
        <p:origin x="989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8" d="100"/>
        <a:sy n="11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AAD61-6DAD-4AB3-A7DC-855B509D5D40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3E3DF-FB59-4075-B972-C0DFEE45D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47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3E3DF-FB59-4075-B972-C0DFEE45DED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745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4A0AF5E-9DF6-46D4-9334-25FD8AC2E15B}" type="slidenum">
              <a:rPr lang="en-US" altLang="en-US" sz="1200" b="0"/>
              <a:pPr eaLnBrk="1" hangingPunct="1"/>
              <a:t>5</a:t>
            </a:fld>
            <a:endParaRPr lang="en-US" altLang="en-US" sz="1200" b="0" dirty="0"/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4871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55C0541-1303-4CAC-AD60-2961DC6FAEF5}" type="slidenum">
              <a:rPr lang="en-US" altLang="en-US" sz="1200" b="0"/>
              <a:pPr eaLnBrk="1" hangingPunct="1"/>
              <a:t>10</a:t>
            </a:fld>
            <a:endParaRPr lang="en-US" altLang="en-US" sz="1200" b="0" dirty="0"/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6472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55C0541-1303-4CAC-AD60-2961DC6FAEF5}" type="slidenum">
              <a:rPr lang="en-US" altLang="en-US" sz="1200" b="0"/>
              <a:pPr eaLnBrk="1" hangingPunct="1"/>
              <a:t>12</a:t>
            </a:fld>
            <a:endParaRPr lang="en-US" altLang="en-US" sz="1200" b="0" dirty="0"/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90850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31915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6DBF139-68AB-48D8-946E-5946AD2CB349}" type="slidenum">
              <a:rPr lang="en-US" altLang="en-US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3820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14541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24FB671-6E41-48E9-A6D2-02715760A5BD}" type="slidenum">
              <a:rPr lang="it-IT" altLang="it-IT"/>
              <a:pPr eaLnBrk="1" hangingPunct="1"/>
              <a:t>15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03046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14541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F9084E3-04A6-491C-B222-DFA45BFD550B}" type="slidenum">
              <a:rPr lang="it-IT" altLang="it-IT">
                <a:solidFill>
                  <a:srgbClr val="000000"/>
                </a:solidFill>
              </a:rPr>
              <a:pPr eaLnBrk="1" hangingPunct="1"/>
              <a:t>16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855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567939A-4D2C-4B58-B852-F7F74FD6E4F1}" type="slidenum">
              <a:rPr lang="en-US" altLang="en-US" sz="1200" b="0"/>
              <a:pPr eaLnBrk="1" hangingPunct="1"/>
              <a:t>18</a:t>
            </a:fld>
            <a:endParaRPr lang="en-US" altLang="en-US" sz="1200" b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font was too small, color inside green boxes was hardly readable</a:t>
            </a:r>
          </a:p>
        </p:txBody>
      </p:sp>
    </p:spTree>
    <p:extLst>
      <p:ext uri="{BB962C8B-B14F-4D97-AF65-F5344CB8AC3E}">
        <p14:creationId xmlns:p14="http://schemas.microsoft.com/office/powerpoint/2010/main" val="2586833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55B9D-79D3-4347-B9E3-A1A11A9266A6}" type="datetimeFigureOut">
              <a:rPr lang="it-IT"/>
              <a:pPr>
                <a:defRPr/>
              </a:pPr>
              <a:t>26/09/2016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366799D-281B-469D-8993-82898B0143E0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020973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8229600" cy="460216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E83D1-344A-4BCE-824D-A36285E20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072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 userDrawn="1"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1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 userDrawn="1"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 userDrawn="1"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 userDrawn="1"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14BF38A-3DFB-480B-8D89-0595D30524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7933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 userDrawn="1"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4" name="Text Placeholder 5"/>
          <p:cNvSpPr txBox="1">
            <a:spLocks/>
          </p:cNvSpPr>
          <p:nvPr userDrawn="1"/>
        </p:nvSpPr>
        <p:spPr>
          <a:xfrm>
            <a:off x="23004" y="6553200"/>
            <a:ext cx="357996" cy="228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defRPr sz="1400">
                <a:solidFill>
                  <a:schemeClr val="bg1"/>
                </a:solidFill>
                <a:latin typeface="+mn-lt"/>
                <a:ea typeface="ＭＳ Ｐゴシック" pitchFamily="122" charset="-128"/>
                <a:cs typeface="ＭＳ Ｐゴシック" pitchFamily="12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33"/>
              </a:buClr>
              <a:buSzPct val="80000"/>
              <a:buFont typeface="Times" charset="0"/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95000"/>
              <a:buFont typeface="Times" charset="0"/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fld id="{973D82C6-82F5-438A-90AD-EA868AC8D099}" type="slidenum">
              <a:rPr lang="en-US" sz="1000" kern="0" smtClean="0"/>
              <a:pPr/>
              <a:t>‹#›</a:t>
            </a:fld>
            <a:endParaRPr lang="en-US" sz="1000" kern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8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9" r:id="rId9"/>
    <p:sldLayoutId id="2147483831" r:id="rId10"/>
    <p:sldLayoutId id="2147483834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summit2009.amia.org/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summit2009.amia.org/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summit2009.amia.org/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summit2009.amia.org/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summit2009.amia.org/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summit2009.amia.org/" TargetMode="Externa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Biomedical Ontology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PHI 548 / BMI 508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Werner Ceusters </a:t>
            </a:r>
            <a:r>
              <a:rPr lang="en-US" dirty="0" smtClean="0">
                <a:solidFill>
                  <a:schemeClr val="tx1"/>
                </a:solidFill>
              </a:rPr>
              <a:t>and Barry Smith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03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Clinical picture</a:t>
            </a:r>
          </a:p>
        </p:txBody>
      </p:sp>
      <p:sp>
        <p:nvSpPr>
          <p:cNvPr id="96258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algn="just" eaLnBrk="1" hangingPunct="1">
              <a:spcAft>
                <a:spcPts val="300"/>
              </a:spcAft>
            </a:pPr>
            <a:r>
              <a:rPr lang="en-US" altLang="en-US" b="1" u="sng" dirty="0" smtClean="0"/>
              <a:t>Clinical Picture</a:t>
            </a:r>
            <a:r>
              <a:rPr lang="en-US" altLang="en-US" b="1" dirty="0" smtClean="0"/>
              <a:t> =def.</a:t>
            </a:r>
            <a:r>
              <a:rPr lang="en-US" altLang="en-US" dirty="0" smtClean="0"/>
              <a:t> – A </a:t>
            </a:r>
            <a:r>
              <a:rPr lang="en-US" altLang="en-US" b="1" dirty="0" smtClean="0"/>
              <a:t>representation</a:t>
            </a:r>
            <a:r>
              <a:rPr lang="en-US" altLang="en-US" dirty="0" smtClean="0"/>
              <a:t> of a clinical phenotype that is inferred from the combination of laboratory, image and clinical findings about a given patient. </a:t>
            </a:r>
          </a:p>
          <a:p>
            <a:pPr algn="just" eaLnBrk="1" hangingPunct="1">
              <a:spcAft>
                <a:spcPts val="300"/>
              </a:spcAft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5791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‘Findings’ / ‘observations’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4114800" cy="4953000"/>
          </a:xfrm>
        </p:spPr>
        <p:txBody>
          <a:bodyPr/>
          <a:lstStyle/>
          <a:p>
            <a:pPr marL="0" algn="ctr">
              <a:lnSpc>
                <a:spcPct val="150000"/>
              </a:lnSpc>
              <a:spcBef>
                <a:spcPts val="0"/>
              </a:spcBef>
            </a:pPr>
            <a:r>
              <a:rPr lang="en-US" b="1" u="sng" dirty="0" smtClean="0"/>
              <a:t>On the side of the patient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Bodily features</a:t>
            </a:r>
          </a:p>
          <a:p>
            <a:pPr marL="400050"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Symptoms</a:t>
            </a:r>
          </a:p>
          <a:p>
            <a:pPr marL="400050"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Signs</a:t>
            </a:r>
          </a:p>
          <a:p>
            <a:pPr marL="800100"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Observed through physical examination</a:t>
            </a:r>
          </a:p>
          <a:p>
            <a:pPr marL="800100"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Observed through lab test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Diseases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endParaRPr lang="en-US" dirty="0" smtClean="0"/>
          </a:p>
          <a:p>
            <a:pPr marL="0">
              <a:lnSpc>
                <a:spcPct val="15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81600" y="1676400"/>
            <a:ext cx="3733800" cy="4953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en-US" b="1" u="sng" kern="0" dirty="0" smtClean="0"/>
              <a:t>Representations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kern="0" dirty="0" smtClean="0"/>
              <a:t>Findings</a:t>
            </a:r>
          </a:p>
          <a:p>
            <a:pPr marL="400050"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kern="0" dirty="0" smtClean="0"/>
              <a:t>Anamnestic findings</a:t>
            </a:r>
          </a:p>
          <a:p>
            <a:pPr marL="400050"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marL="800100"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kern="0" dirty="0" smtClean="0"/>
              <a:t>Clinical findings</a:t>
            </a:r>
          </a:p>
          <a:p>
            <a:pPr marL="800100"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800100"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kern="0" dirty="0" smtClean="0"/>
              <a:t>Laboratory findings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kern="0" dirty="0" smtClean="0"/>
              <a:t>Diagnoses</a:t>
            </a:r>
            <a:endParaRPr lang="en-US" kern="0" dirty="0"/>
          </a:p>
        </p:txBody>
      </p:sp>
      <p:sp>
        <p:nvSpPr>
          <p:cNvPr id="5" name="Right Arrow 4"/>
          <p:cNvSpPr/>
          <p:nvPr/>
        </p:nvSpPr>
        <p:spPr bwMode="auto">
          <a:xfrm>
            <a:off x="3124200" y="2483004"/>
            <a:ext cx="1905000" cy="22860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3124200" y="3048000"/>
            <a:ext cx="1905000" cy="22860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4464204" y="4092498"/>
            <a:ext cx="990600" cy="197004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4495800" y="4984596"/>
            <a:ext cx="990600" cy="197004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3135351" y="5475249"/>
            <a:ext cx="1905000" cy="22860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648200" y="1676400"/>
            <a:ext cx="76200" cy="46482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07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Diagnosis</a:t>
            </a:r>
          </a:p>
        </p:txBody>
      </p:sp>
      <p:sp>
        <p:nvSpPr>
          <p:cNvPr id="96258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algn="just" eaLnBrk="1" hangingPunct="1">
              <a:spcAft>
                <a:spcPts val="300"/>
              </a:spcAft>
            </a:pPr>
            <a:r>
              <a:rPr lang="en-US" altLang="en-US" b="1" u="sng" dirty="0" smtClean="0"/>
              <a:t>Clinical Picture</a:t>
            </a:r>
            <a:r>
              <a:rPr lang="en-US" altLang="en-US" b="1" dirty="0" smtClean="0"/>
              <a:t> =def.</a:t>
            </a:r>
            <a:r>
              <a:rPr lang="en-US" altLang="en-US" dirty="0" smtClean="0"/>
              <a:t> – A </a:t>
            </a:r>
            <a:r>
              <a:rPr lang="en-US" altLang="en-US" b="1" dirty="0" smtClean="0"/>
              <a:t>representation</a:t>
            </a:r>
            <a:r>
              <a:rPr lang="en-US" altLang="en-US" dirty="0" smtClean="0"/>
              <a:t> of a clinical phenotype that is inferred from the combination of laboratory, image and clinical findings about a given patient. </a:t>
            </a:r>
          </a:p>
          <a:p>
            <a:pPr algn="just" eaLnBrk="1" hangingPunct="1">
              <a:spcAft>
                <a:spcPts val="300"/>
              </a:spcAft>
            </a:pPr>
            <a:endParaRPr lang="en-US" altLang="en-US" dirty="0" smtClean="0"/>
          </a:p>
          <a:p>
            <a:pPr algn="just" eaLnBrk="1" hangingPunct="1">
              <a:spcAft>
                <a:spcPts val="300"/>
              </a:spcAft>
            </a:pPr>
            <a:r>
              <a:rPr lang="en-US" altLang="en-US" b="1" u="sng" dirty="0" smtClean="0"/>
              <a:t>Diagnosis</a:t>
            </a:r>
            <a:r>
              <a:rPr lang="en-US" altLang="en-US" b="1" dirty="0" smtClean="0"/>
              <a:t> =def. – </a:t>
            </a:r>
            <a:r>
              <a:rPr lang="en-US" altLang="en-US" dirty="0" smtClean="0"/>
              <a:t>A conclusion of an interpretive process that has as input a </a:t>
            </a:r>
            <a:r>
              <a:rPr lang="en-US" altLang="en-US" b="1" dirty="0" smtClean="0"/>
              <a:t>clinical picture </a:t>
            </a:r>
            <a:r>
              <a:rPr lang="en-US" altLang="en-US" dirty="0" smtClean="0"/>
              <a:t>of a given patient and as output an assertion to the effect that the patient has a disease of such and such a type.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76200" y="3733800"/>
            <a:ext cx="8915400" cy="1752600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06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609600"/>
            <a:ext cx="9144000" cy="6324600"/>
            <a:chOff x="609600" y="152400"/>
            <a:chExt cx="7584466" cy="64770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600" y="152400"/>
              <a:ext cx="7584466" cy="647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Oval 4"/>
            <p:cNvSpPr/>
            <p:nvPr/>
          </p:nvSpPr>
          <p:spPr>
            <a:xfrm>
              <a:off x="1752600" y="1600200"/>
              <a:ext cx="3962400" cy="2286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2819400" y="5410200"/>
              <a:ext cx="2057400" cy="4572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3552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/>
              <a:t>Generically Dependent Continuants</a:t>
            </a:r>
          </a:p>
        </p:txBody>
      </p:sp>
      <p:sp>
        <p:nvSpPr>
          <p:cNvPr id="38915" name="Rectangle 9"/>
          <p:cNvSpPr>
            <a:spLocks noChangeArrowheads="1"/>
          </p:cNvSpPr>
          <p:nvPr/>
        </p:nvSpPr>
        <p:spPr bwMode="auto">
          <a:xfrm>
            <a:off x="6253956" y="1676400"/>
            <a:ext cx="1633538" cy="1600200"/>
          </a:xfrm>
          <a:prstGeom prst="rect">
            <a:avLst/>
          </a:prstGeom>
          <a:solidFill>
            <a:srgbClr val="00B05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dirty="0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Generically</a:t>
            </a:r>
          </a:p>
          <a:p>
            <a:pPr algn="ctr"/>
            <a:r>
              <a:rPr lang="en-US" altLang="en-US" sz="2400" dirty="0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Dependent</a:t>
            </a:r>
          </a:p>
          <a:p>
            <a:pPr algn="ctr"/>
            <a:r>
              <a:rPr lang="en-US" altLang="en-US" sz="2400" dirty="0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Continuant</a:t>
            </a:r>
          </a:p>
        </p:txBody>
      </p:sp>
      <p:sp>
        <p:nvSpPr>
          <p:cNvPr id="38916" name="Rectangle 10"/>
          <p:cNvSpPr>
            <a:spLocks noChangeArrowheads="1"/>
          </p:cNvSpPr>
          <p:nvPr/>
        </p:nvSpPr>
        <p:spPr bwMode="auto">
          <a:xfrm>
            <a:off x="5165725" y="4800600"/>
            <a:ext cx="1905000" cy="838200"/>
          </a:xfrm>
          <a:prstGeom prst="rect">
            <a:avLst/>
          </a:prstGeom>
          <a:solidFill>
            <a:srgbClr val="00B05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dirty="0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Information </a:t>
            </a:r>
          </a:p>
          <a:p>
            <a:pPr algn="ctr"/>
            <a:r>
              <a:rPr lang="en-US" altLang="en-US" sz="2400" dirty="0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Object</a:t>
            </a:r>
          </a:p>
        </p:txBody>
      </p:sp>
      <p:sp>
        <p:nvSpPr>
          <p:cNvPr id="38917" name="Rectangle 11"/>
          <p:cNvSpPr>
            <a:spLocks noChangeArrowheads="1"/>
          </p:cNvSpPr>
          <p:nvPr/>
        </p:nvSpPr>
        <p:spPr bwMode="auto">
          <a:xfrm>
            <a:off x="7299325" y="4800600"/>
            <a:ext cx="1616075" cy="838200"/>
          </a:xfrm>
          <a:prstGeom prst="rect">
            <a:avLst/>
          </a:prstGeom>
          <a:solidFill>
            <a:srgbClr val="00B05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dirty="0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Gene </a:t>
            </a:r>
          </a:p>
          <a:p>
            <a:pPr algn="ctr"/>
            <a:r>
              <a:rPr lang="en-US" altLang="en-US" sz="2400" dirty="0">
                <a:solidFill>
                  <a:schemeClr val="bg1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Sequence</a:t>
            </a:r>
          </a:p>
        </p:txBody>
      </p:sp>
      <p:cxnSp>
        <p:nvCxnSpPr>
          <p:cNvPr id="38918" name="AutoShape 12"/>
          <p:cNvCxnSpPr>
            <a:cxnSpLocks noChangeShapeType="1"/>
            <a:stCxn id="38915" idx="2"/>
            <a:endCxn id="38916" idx="0"/>
          </p:cNvCxnSpPr>
          <p:nvPr/>
        </p:nvCxnSpPr>
        <p:spPr bwMode="auto">
          <a:xfrm flipH="1">
            <a:off x="6118225" y="3276600"/>
            <a:ext cx="952500" cy="15240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19" name="AutoShape 13"/>
          <p:cNvCxnSpPr>
            <a:cxnSpLocks noChangeShapeType="1"/>
            <a:stCxn id="38915" idx="2"/>
            <a:endCxn id="38917" idx="0"/>
          </p:cNvCxnSpPr>
          <p:nvPr/>
        </p:nvCxnSpPr>
        <p:spPr bwMode="auto">
          <a:xfrm>
            <a:off x="7070725" y="3276600"/>
            <a:ext cx="1036638" cy="15240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20" name="Text Box 14"/>
          <p:cNvSpPr txBox="1">
            <a:spLocks noChangeArrowheads="1"/>
          </p:cNvSpPr>
          <p:nvPr/>
        </p:nvSpPr>
        <p:spPr bwMode="auto">
          <a:xfrm>
            <a:off x="228600" y="2005548"/>
            <a:ext cx="4953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chemeClr val="bg1"/>
                </a:solidFill>
                <a:latin typeface="+mj-lt"/>
              </a:rPr>
              <a:t>if one bearer ceases to exist, then the entity can survive, because there are other bearers</a:t>
            </a:r>
          </a:p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chemeClr val="bg1"/>
                </a:solidFill>
                <a:latin typeface="+mj-lt"/>
              </a:rPr>
              <a:t>(</a:t>
            </a:r>
            <a:r>
              <a:rPr lang="en-US" altLang="en-US" dirty="0" err="1">
                <a:solidFill>
                  <a:schemeClr val="bg1"/>
                </a:solidFill>
                <a:latin typeface="+mj-lt"/>
              </a:rPr>
              <a:t>copyability</a:t>
            </a:r>
            <a:r>
              <a:rPr lang="en-US" altLang="en-US" dirty="0">
                <a:solidFill>
                  <a:schemeClr val="bg1"/>
                </a:solidFill>
                <a:latin typeface="+mj-lt"/>
              </a:rPr>
              <a:t>)</a:t>
            </a:r>
          </a:p>
          <a:p>
            <a:pPr>
              <a:spcBef>
                <a:spcPct val="50000"/>
              </a:spcBef>
            </a:pPr>
            <a:endParaRPr lang="en-US" altLang="en-US" dirty="0">
              <a:solidFill>
                <a:schemeClr val="bg1"/>
              </a:solidFill>
              <a:latin typeface="+mj-lt"/>
            </a:endParaRPr>
          </a:p>
          <a:p>
            <a:pPr>
              <a:spcBef>
                <a:spcPct val="50000"/>
              </a:spcBef>
            </a:pPr>
            <a:r>
              <a:rPr lang="en-US" altLang="en-US" i="1" dirty="0">
                <a:solidFill>
                  <a:schemeClr val="bg1"/>
                </a:solidFill>
                <a:latin typeface="+mj-lt"/>
              </a:rPr>
              <a:t>the pdf file on my laptop</a:t>
            </a:r>
          </a:p>
          <a:p>
            <a:pPr>
              <a:spcBef>
                <a:spcPct val="50000"/>
              </a:spcBef>
            </a:pPr>
            <a:r>
              <a:rPr lang="en-US" altLang="en-US" i="1" dirty="0">
                <a:solidFill>
                  <a:schemeClr val="bg1"/>
                </a:solidFill>
                <a:latin typeface="+mj-lt"/>
              </a:rPr>
              <a:t>the DNA (sequence) in this chromosome</a:t>
            </a:r>
          </a:p>
        </p:txBody>
      </p:sp>
    </p:spTree>
    <p:extLst>
      <p:ext uri="{BB962C8B-B14F-4D97-AF65-F5344CB8AC3E}">
        <p14:creationId xmlns:p14="http://schemas.microsoft.com/office/powerpoint/2010/main" val="23500455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451"/>
            <a:ext cx="3684588" cy="633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8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2" t="30460" b="12846"/>
          <a:stretch>
            <a:fillRect/>
          </a:stretch>
        </p:blipFill>
        <p:spPr bwMode="auto">
          <a:xfrm>
            <a:off x="3684588" y="552450"/>
            <a:ext cx="5453062" cy="633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Connettore 1 5"/>
          <p:cNvCxnSpPr/>
          <p:nvPr/>
        </p:nvCxnSpPr>
        <p:spPr>
          <a:xfrm flipV="1">
            <a:off x="2057400" y="692150"/>
            <a:ext cx="2082800" cy="189865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3684588" y="6021388"/>
            <a:ext cx="1103312" cy="5762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/>
          <p:cNvSpPr/>
          <p:nvPr/>
        </p:nvSpPr>
        <p:spPr>
          <a:xfrm>
            <a:off x="4572000" y="3068638"/>
            <a:ext cx="4032250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981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2" t="30460" b="12846"/>
          <a:stretch>
            <a:fillRect/>
          </a:stretch>
        </p:blipFill>
        <p:spPr bwMode="auto">
          <a:xfrm>
            <a:off x="3684588" y="552450"/>
            <a:ext cx="5453062" cy="633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Connettore 1 5"/>
          <p:cNvCxnSpPr/>
          <p:nvPr/>
        </p:nvCxnSpPr>
        <p:spPr>
          <a:xfrm flipV="1">
            <a:off x="2268538" y="692150"/>
            <a:ext cx="1871662" cy="208915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3684588" y="6021388"/>
            <a:ext cx="1103312" cy="5762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/>
          <p:cNvSpPr/>
          <p:nvPr/>
        </p:nvSpPr>
        <p:spPr>
          <a:xfrm>
            <a:off x="4572000" y="3068638"/>
            <a:ext cx="4032250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pic>
        <p:nvPicPr>
          <p:cNvPr id="14951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3889375"/>
            <a:ext cx="9099550" cy="298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951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74"/>
          <a:stretch>
            <a:fillRect/>
          </a:stretch>
        </p:blipFill>
        <p:spPr bwMode="auto">
          <a:xfrm>
            <a:off x="12700" y="552450"/>
            <a:ext cx="9096375" cy="333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1258888" y="6381750"/>
            <a:ext cx="2016125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01498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9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890837"/>
            <a:ext cx="40386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890837"/>
            <a:ext cx="28860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1" name="Text Box 13"/>
          <p:cNvSpPr txBox="1">
            <a:spLocks noChangeArrowheads="1"/>
          </p:cNvSpPr>
          <p:nvPr/>
        </p:nvSpPr>
        <p:spPr bwMode="auto">
          <a:xfrm>
            <a:off x="4294188" y="1938337"/>
            <a:ext cx="3832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The disorder is there</a:t>
            </a:r>
          </a:p>
        </p:txBody>
      </p:sp>
      <p:sp>
        <p:nvSpPr>
          <p:cNvPr id="91142" name="Text Box 14"/>
          <p:cNvSpPr txBox="1">
            <a:spLocks noChangeArrowheads="1"/>
          </p:cNvSpPr>
          <p:nvPr/>
        </p:nvSpPr>
        <p:spPr bwMode="auto">
          <a:xfrm>
            <a:off x="228600" y="1938337"/>
            <a:ext cx="3810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The diagnosis is here</a:t>
            </a:r>
          </a:p>
        </p:txBody>
      </p:sp>
      <p:sp>
        <p:nvSpPr>
          <p:cNvPr id="91143" name="Line 15"/>
          <p:cNvSpPr>
            <a:spLocks noChangeShapeType="1"/>
          </p:cNvSpPr>
          <p:nvPr/>
        </p:nvSpPr>
        <p:spPr bwMode="auto">
          <a:xfrm>
            <a:off x="952500" y="2586037"/>
            <a:ext cx="0" cy="1295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91144" name="Line 16"/>
          <p:cNvSpPr>
            <a:spLocks noChangeShapeType="1"/>
          </p:cNvSpPr>
          <p:nvPr/>
        </p:nvSpPr>
        <p:spPr bwMode="auto">
          <a:xfrm>
            <a:off x="6096000" y="2662237"/>
            <a:ext cx="0" cy="1143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91145" name="Right Brace 11"/>
          <p:cNvSpPr>
            <a:spLocks/>
          </p:cNvSpPr>
          <p:nvPr/>
        </p:nvSpPr>
        <p:spPr bwMode="auto">
          <a:xfrm>
            <a:off x="6934200" y="3805237"/>
            <a:ext cx="533400" cy="2660650"/>
          </a:xfrm>
          <a:prstGeom prst="rightBrace">
            <a:avLst>
              <a:gd name="adj1" fmla="val 39651"/>
              <a:gd name="adj2" fmla="val 50000"/>
            </a:avLst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46" name="Text Box 13"/>
          <p:cNvSpPr txBox="1">
            <a:spLocks noChangeArrowheads="1"/>
          </p:cNvSpPr>
          <p:nvPr/>
        </p:nvSpPr>
        <p:spPr bwMode="auto">
          <a:xfrm>
            <a:off x="7675563" y="4414837"/>
            <a:ext cx="162083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The disease is there</a:t>
            </a:r>
          </a:p>
        </p:txBody>
      </p:sp>
      <p:sp>
        <p:nvSpPr>
          <p:cNvPr id="12" name="AutoShape 26"/>
          <p:cNvSpPr txBox="1">
            <a:spLocks noChangeArrowheads="1"/>
          </p:cNvSpPr>
          <p:nvPr/>
        </p:nvSpPr>
        <p:spPr>
          <a:xfrm>
            <a:off x="381000" y="914400"/>
            <a:ext cx="86868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 i="0">
                <a:solidFill>
                  <a:schemeClr val="bg1"/>
                </a:solidFill>
                <a:latin typeface="Georgia"/>
                <a:ea typeface="ＭＳ Ｐゴシック" pitchFamily="122" charset="-128"/>
                <a:cs typeface="Georgi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9pPr>
          </a:lstStyle>
          <a:p>
            <a:pPr eaLnBrk="1" hangingPunct="1"/>
            <a:r>
              <a:rPr lang="en-US" altLang="en-US" sz="2800" kern="0" smtClean="0"/>
              <a:t>No conflation of </a:t>
            </a:r>
            <a:r>
              <a:rPr lang="en-US" altLang="en-US" sz="2800" i="1" u="sng" kern="0" smtClean="0"/>
              <a:t>diagnosis</a:t>
            </a:r>
            <a:r>
              <a:rPr lang="en-US" altLang="en-US" sz="2800" kern="0" smtClean="0"/>
              <a:t>, </a:t>
            </a:r>
            <a:r>
              <a:rPr lang="en-US" altLang="en-US" sz="2800" i="1" u="sng" kern="0" smtClean="0"/>
              <a:t>disease</a:t>
            </a:r>
            <a:r>
              <a:rPr lang="en-US" altLang="en-US" sz="2800" kern="0" smtClean="0"/>
              <a:t>, and </a:t>
            </a:r>
            <a:r>
              <a:rPr lang="en-US" altLang="en-US" sz="2800" i="1" u="sng" kern="0" smtClean="0"/>
              <a:t>disorder</a:t>
            </a:r>
            <a:endParaRPr lang="en-US" altLang="en-US" sz="2000" kern="0" dirty="0" smtClean="0"/>
          </a:p>
        </p:txBody>
      </p:sp>
    </p:spTree>
    <p:extLst>
      <p:ext uri="{BB962C8B-B14F-4D97-AF65-F5344CB8AC3E}">
        <p14:creationId xmlns:p14="http://schemas.microsoft.com/office/powerpoint/2010/main" val="234981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87313" y="3138488"/>
            <a:ext cx="5800725" cy="2098675"/>
            <a:chOff x="87083" y="3138196"/>
            <a:chExt cx="5800532" cy="2099387"/>
          </a:xfrm>
        </p:grpSpPr>
        <p:sp>
          <p:nvSpPr>
            <p:cNvPr id="29731" name="Rectangle 40"/>
            <p:cNvSpPr>
              <a:spLocks noChangeArrowheads="1"/>
            </p:cNvSpPr>
            <p:nvPr/>
          </p:nvSpPr>
          <p:spPr bwMode="auto">
            <a:xfrm>
              <a:off x="4892350" y="3138196"/>
              <a:ext cx="995265" cy="46653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32" name="Rectangle 37"/>
            <p:cNvSpPr>
              <a:spLocks noChangeArrowheads="1"/>
            </p:cNvSpPr>
            <p:nvPr/>
          </p:nvSpPr>
          <p:spPr bwMode="auto">
            <a:xfrm>
              <a:off x="87083" y="4771052"/>
              <a:ext cx="1219202" cy="46653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33" name="Rectangle 36"/>
            <p:cNvSpPr>
              <a:spLocks noChangeArrowheads="1"/>
            </p:cNvSpPr>
            <p:nvPr/>
          </p:nvSpPr>
          <p:spPr bwMode="auto">
            <a:xfrm>
              <a:off x="2883159" y="3144416"/>
              <a:ext cx="1101012" cy="46653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29734" name="Group 35"/>
            <p:cNvGrpSpPr>
              <a:grpSpLocks/>
            </p:cNvGrpSpPr>
            <p:nvPr/>
          </p:nvGrpSpPr>
          <p:grpSpPr bwMode="auto">
            <a:xfrm rot="-1765470">
              <a:off x="889521" y="3934405"/>
              <a:ext cx="2002969" cy="382555"/>
              <a:chOff x="171061" y="4195665"/>
              <a:chExt cx="2002969" cy="382555"/>
            </a:xfrm>
          </p:grpSpPr>
          <p:sp>
            <p:nvSpPr>
              <p:cNvPr id="29738" name="Right Arrow 33"/>
              <p:cNvSpPr>
                <a:spLocks noChangeArrowheads="1"/>
              </p:cNvSpPr>
              <p:nvPr/>
            </p:nvSpPr>
            <p:spPr bwMode="auto">
              <a:xfrm>
                <a:off x="1166324" y="4195665"/>
                <a:ext cx="1007706" cy="382555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739" name="Right Arrow 34"/>
              <p:cNvSpPr>
                <a:spLocks noChangeArrowheads="1"/>
              </p:cNvSpPr>
              <p:nvPr/>
            </p:nvSpPr>
            <p:spPr bwMode="auto">
              <a:xfrm flipH="1">
                <a:off x="171061" y="4195665"/>
                <a:ext cx="1007706" cy="382555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9735" name="Group 42"/>
            <p:cNvGrpSpPr>
              <a:grpSpLocks/>
            </p:cNvGrpSpPr>
            <p:nvPr/>
          </p:nvGrpSpPr>
          <p:grpSpPr bwMode="auto">
            <a:xfrm>
              <a:off x="4002833" y="3200396"/>
              <a:ext cx="889517" cy="382559"/>
              <a:chOff x="171061" y="4195665"/>
              <a:chExt cx="2002969" cy="382555"/>
            </a:xfrm>
          </p:grpSpPr>
          <p:sp>
            <p:nvSpPr>
              <p:cNvPr id="29736" name="Right Arrow 43"/>
              <p:cNvSpPr>
                <a:spLocks noChangeArrowheads="1"/>
              </p:cNvSpPr>
              <p:nvPr/>
            </p:nvSpPr>
            <p:spPr bwMode="auto">
              <a:xfrm>
                <a:off x="1166324" y="4195665"/>
                <a:ext cx="1007706" cy="382555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737" name="Right Arrow 44"/>
              <p:cNvSpPr>
                <a:spLocks noChangeArrowheads="1"/>
              </p:cNvSpPr>
              <p:nvPr/>
            </p:nvSpPr>
            <p:spPr bwMode="auto">
              <a:xfrm flipH="1">
                <a:off x="171061" y="4195665"/>
                <a:ext cx="1007706" cy="382555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71438" y="3170238"/>
            <a:ext cx="209550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0">
                <a:ea typeface="MS PGothic" panose="020B0600070205080204" pitchFamily="34" charset="-128"/>
              </a:rPr>
              <a:t>etiological process</a:t>
            </a:r>
          </a:p>
        </p:txBody>
      </p:sp>
      <p:sp>
        <p:nvSpPr>
          <p:cNvPr id="29700" name="Rectangle 6"/>
          <p:cNvSpPr>
            <a:spLocks noChangeArrowheads="1"/>
          </p:cNvSpPr>
          <p:nvPr/>
        </p:nvSpPr>
        <p:spPr bwMode="auto">
          <a:xfrm>
            <a:off x="2924175" y="3170238"/>
            <a:ext cx="102235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0">
                <a:ea typeface="MS PGothic" panose="020B0600070205080204" pitchFamily="34" charset="-128"/>
              </a:rPr>
              <a:t>disorder</a:t>
            </a:r>
          </a:p>
        </p:txBody>
      </p:sp>
      <p:sp>
        <p:nvSpPr>
          <p:cNvPr id="29701" name="Rectangle 8"/>
          <p:cNvSpPr>
            <a:spLocks noChangeArrowheads="1"/>
          </p:cNvSpPr>
          <p:nvPr/>
        </p:nvSpPr>
        <p:spPr bwMode="auto">
          <a:xfrm>
            <a:off x="4937125" y="3170238"/>
            <a:ext cx="923925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0">
                <a:ea typeface="MS PGothic" panose="020B0600070205080204" pitchFamily="34" charset="-128"/>
              </a:rPr>
              <a:t>disease</a:t>
            </a:r>
          </a:p>
        </p:txBody>
      </p:sp>
      <p:sp>
        <p:nvSpPr>
          <p:cNvPr id="29702" name="Rectangle 10"/>
          <p:cNvSpPr>
            <a:spLocks noChangeArrowheads="1"/>
          </p:cNvSpPr>
          <p:nvPr/>
        </p:nvSpPr>
        <p:spPr bwMode="auto">
          <a:xfrm>
            <a:off x="6783388" y="3170238"/>
            <a:ext cx="2282825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0">
                <a:ea typeface="MS PGothic" panose="020B0600070205080204" pitchFamily="34" charset="-128"/>
              </a:rPr>
              <a:t>pathological process</a:t>
            </a:r>
          </a:p>
        </p:txBody>
      </p:sp>
      <p:sp>
        <p:nvSpPr>
          <p:cNvPr id="29703" name="Rectangle 12"/>
          <p:cNvSpPr>
            <a:spLocks noChangeArrowheads="1"/>
          </p:cNvSpPr>
          <p:nvPr/>
        </p:nvSpPr>
        <p:spPr bwMode="auto">
          <a:xfrm>
            <a:off x="6346825" y="4808538"/>
            <a:ext cx="274320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0">
                <a:ea typeface="MS PGothic" panose="020B0600070205080204" pitchFamily="34" charset="-128"/>
              </a:rPr>
              <a:t>abnormal bodily features</a:t>
            </a:r>
          </a:p>
        </p:txBody>
      </p:sp>
      <p:sp>
        <p:nvSpPr>
          <p:cNvPr id="29704" name="Rectangle 14"/>
          <p:cNvSpPr>
            <a:spLocks noChangeArrowheads="1"/>
          </p:cNvSpPr>
          <p:nvPr/>
        </p:nvSpPr>
        <p:spPr bwMode="auto">
          <a:xfrm>
            <a:off x="4030663" y="4808538"/>
            <a:ext cx="208915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0">
                <a:ea typeface="MS PGothic" panose="020B0600070205080204" pitchFamily="34" charset="-128"/>
              </a:rPr>
              <a:t>signs &amp; symptoms</a:t>
            </a:r>
          </a:p>
        </p:txBody>
      </p:sp>
      <p:sp>
        <p:nvSpPr>
          <p:cNvPr id="29705" name="Rectangle 15"/>
          <p:cNvSpPr>
            <a:spLocks noChangeArrowheads="1"/>
          </p:cNvSpPr>
          <p:nvPr/>
        </p:nvSpPr>
        <p:spPr bwMode="auto">
          <a:xfrm>
            <a:off x="1579563" y="4808538"/>
            <a:ext cx="2193925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0">
                <a:ea typeface="MS PGothic" panose="020B0600070205080204" pitchFamily="34" charset="-128"/>
              </a:rPr>
              <a:t>interpretive process</a:t>
            </a:r>
          </a:p>
        </p:txBody>
      </p:sp>
      <p:sp>
        <p:nvSpPr>
          <p:cNvPr id="29706" name="Rectangle 17"/>
          <p:cNvSpPr>
            <a:spLocks noChangeArrowheads="1"/>
          </p:cNvSpPr>
          <p:nvPr/>
        </p:nvSpPr>
        <p:spPr bwMode="auto">
          <a:xfrm>
            <a:off x="120650" y="4808538"/>
            <a:ext cx="1152525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0">
                <a:ea typeface="MS PGothic" panose="020B0600070205080204" pitchFamily="34" charset="-128"/>
              </a:rPr>
              <a:t>diagnosis</a:t>
            </a:r>
          </a:p>
        </p:txBody>
      </p:sp>
      <p:grpSp>
        <p:nvGrpSpPr>
          <p:cNvPr id="29707" name="Group 25"/>
          <p:cNvGrpSpPr>
            <a:grpSpLocks/>
          </p:cNvGrpSpPr>
          <p:nvPr/>
        </p:nvGrpSpPr>
        <p:grpSpPr bwMode="auto">
          <a:xfrm>
            <a:off x="1854200" y="2395538"/>
            <a:ext cx="1346200" cy="749300"/>
            <a:chOff x="1854200" y="2908300"/>
            <a:chExt cx="1346200" cy="749300"/>
          </a:xfrm>
        </p:grpSpPr>
        <p:sp>
          <p:nvSpPr>
            <p:cNvPr id="29729" name="Rectangle 5"/>
            <p:cNvSpPr>
              <a:spLocks noChangeArrowheads="1"/>
            </p:cNvSpPr>
            <p:nvPr/>
          </p:nvSpPr>
          <p:spPr bwMode="auto">
            <a:xfrm>
              <a:off x="1905000" y="2908300"/>
              <a:ext cx="11144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b="0" i="1">
                  <a:solidFill>
                    <a:schemeClr val="bg1"/>
                  </a:solidFill>
                  <a:ea typeface="MS PGothic" panose="020B0600070205080204" pitchFamily="34" charset="-128"/>
                </a:rPr>
                <a:t>produces</a:t>
              </a:r>
            </a:p>
          </p:txBody>
        </p:sp>
        <p:sp>
          <p:nvSpPr>
            <p:cNvPr id="29730" name="AutoShape 19"/>
            <p:cNvSpPr>
              <a:spLocks noChangeArrowheads="1"/>
            </p:cNvSpPr>
            <p:nvPr/>
          </p:nvSpPr>
          <p:spPr bwMode="auto">
            <a:xfrm>
              <a:off x="1854200" y="33020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grpSp>
        <p:nvGrpSpPr>
          <p:cNvPr id="29708" name="Group 26"/>
          <p:cNvGrpSpPr>
            <a:grpSpLocks/>
          </p:cNvGrpSpPr>
          <p:nvPr/>
        </p:nvGrpSpPr>
        <p:grpSpPr bwMode="auto">
          <a:xfrm>
            <a:off x="3695700" y="2395538"/>
            <a:ext cx="1346200" cy="749300"/>
            <a:chOff x="3695700" y="2908300"/>
            <a:chExt cx="1346200" cy="749300"/>
          </a:xfrm>
        </p:grpSpPr>
        <p:sp>
          <p:nvSpPr>
            <p:cNvPr id="29727" name="Rectangle 7"/>
            <p:cNvSpPr>
              <a:spLocks noChangeArrowheads="1"/>
            </p:cNvSpPr>
            <p:nvPr/>
          </p:nvSpPr>
          <p:spPr bwMode="auto">
            <a:xfrm>
              <a:off x="3965575" y="2908300"/>
              <a:ext cx="7524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b="0" i="1">
                  <a:solidFill>
                    <a:schemeClr val="bg1"/>
                  </a:solidFill>
                  <a:ea typeface="MS PGothic" panose="020B0600070205080204" pitchFamily="34" charset="-128"/>
                </a:rPr>
                <a:t>bears</a:t>
              </a:r>
            </a:p>
          </p:txBody>
        </p:sp>
        <p:sp>
          <p:nvSpPr>
            <p:cNvPr id="29728" name="AutoShape 20"/>
            <p:cNvSpPr>
              <a:spLocks noChangeArrowheads="1"/>
            </p:cNvSpPr>
            <p:nvPr/>
          </p:nvSpPr>
          <p:spPr bwMode="auto">
            <a:xfrm>
              <a:off x="3695700" y="33020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grpSp>
        <p:nvGrpSpPr>
          <p:cNvPr id="29709" name="Group 27"/>
          <p:cNvGrpSpPr>
            <a:grpSpLocks/>
          </p:cNvGrpSpPr>
          <p:nvPr/>
        </p:nvGrpSpPr>
        <p:grpSpPr bwMode="auto">
          <a:xfrm>
            <a:off x="5775325" y="2395538"/>
            <a:ext cx="1387475" cy="749300"/>
            <a:chOff x="5775325" y="2908300"/>
            <a:chExt cx="1387475" cy="749300"/>
          </a:xfrm>
        </p:grpSpPr>
        <p:sp>
          <p:nvSpPr>
            <p:cNvPr id="29725" name="Rectangle 9"/>
            <p:cNvSpPr>
              <a:spLocks noChangeArrowheads="1"/>
            </p:cNvSpPr>
            <p:nvPr/>
          </p:nvSpPr>
          <p:spPr bwMode="auto">
            <a:xfrm>
              <a:off x="5775325" y="2908300"/>
              <a:ext cx="13271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b="0" i="1">
                  <a:solidFill>
                    <a:schemeClr val="bg1"/>
                  </a:solidFill>
                  <a:ea typeface="MS PGothic" panose="020B0600070205080204" pitchFamily="34" charset="-128"/>
                </a:rPr>
                <a:t>realized_in</a:t>
              </a:r>
            </a:p>
          </p:txBody>
        </p:sp>
        <p:sp>
          <p:nvSpPr>
            <p:cNvPr id="29726" name="AutoShape 21"/>
            <p:cNvSpPr>
              <a:spLocks noChangeArrowheads="1"/>
            </p:cNvSpPr>
            <p:nvPr/>
          </p:nvSpPr>
          <p:spPr bwMode="auto">
            <a:xfrm>
              <a:off x="5816600" y="33020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grpSp>
        <p:nvGrpSpPr>
          <p:cNvPr id="29710" name="Group 31"/>
          <p:cNvGrpSpPr>
            <a:grpSpLocks/>
          </p:cNvGrpSpPr>
          <p:nvPr/>
        </p:nvGrpSpPr>
        <p:grpSpPr bwMode="auto">
          <a:xfrm>
            <a:off x="723900" y="5189538"/>
            <a:ext cx="1346200" cy="730250"/>
            <a:chOff x="723900" y="5702300"/>
            <a:chExt cx="1346200" cy="730250"/>
          </a:xfrm>
        </p:grpSpPr>
        <p:sp>
          <p:nvSpPr>
            <p:cNvPr id="29723" name="Rectangle 11"/>
            <p:cNvSpPr>
              <a:spLocks noChangeArrowheads="1"/>
            </p:cNvSpPr>
            <p:nvPr/>
          </p:nvSpPr>
          <p:spPr bwMode="auto">
            <a:xfrm>
              <a:off x="863600" y="6032500"/>
              <a:ext cx="11144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b="0" i="1">
                  <a:solidFill>
                    <a:schemeClr val="bg1"/>
                  </a:solidFill>
                  <a:ea typeface="MS PGothic" panose="020B0600070205080204" pitchFamily="34" charset="-128"/>
                </a:rPr>
                <a:t>produces</a:t>
              </a:r>
            </a:p>
          </p:txBody>
        </p:sp>
        <p:sp>
          <p:nvSpPr>
            <p:cNvPr id="29724" name="AutoShape 22"/>
            <p:cNvSpPr>
              <a:spLocks noChangeArrowheads="1"/>
            </p:cNvSpPr>
            <p:nvPr/>
          </p:nvSpPr>
          <p:spPr bwMode="auto">
            <a:xfrm flipH="1" flipV="1">
              <a:off x="723900" y="57023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grpSp>
        <p:nvGrpSpPr>
          <p:cNvPr id="29711" name="Group 30"/>
          <p:cNvGrpSpPr>
            <a:grpSpLocks/>
          </p:cNvGrpSpPr>
          <p:nvPr/>
        </p:nvGrpSpPr>
        <p:grpSpPr bwMode="auto">
          <a:xfrm>
            <a:off x="3005138" y="5189538"/>
            <a:ext cx="1733550" cy="730250"/>
            <a:chOff x="3005138" y="5702300"/>
            <a:chExt cx="1733550" cy="730250"/>
          </a:xfrm>
        </p:grpSpPr>
        <p:sp>
          <p:nvSpPr>
            <p:cNvPr id="29721" name="Rectangle 18"/>
            <p:cNvSpPr>
              <a:spLocks noChangeArrowheads="1"/>
            </p:cNvSpPr>
            <p:nvPr/>
          </p:nvSpPr>
          <p:spPr bwMode="auto">
            <a:xfrm>
              <a:off x="3005138" y="6032500"/>
              <a:ext cx="17335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b="0" i="1">
                  <a:solidFill>
                    <a:schemeClr val="bg1"/>
                  </a:solidFill>
                  <a:ea typeface="MS PGothic" panose="020B0600070205080204" pitchFamily="34" charset="-128"/>
                </a:rPr>
                <a:t>participates_in</a:t>
              </a:r>
            </a:p>
          </p:txBody>
        </p:sp>
        <p:sp>
          <p:nvSpPr>
            <p:cNvPr id="29722" name="AutoShape 23"/>
            <p:cNvSpPr>
              <a:spLocks noChangeArrowheads="1"/>
            </p:cNvSpPr>
            <p:nvPr/>
          </p:nvSpPr>
          <p:spPr bwMode="auto">
            <a:xfrm flipH="1" flipV="1">
              <a:off x="3136900" y="57023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grpSp>
        <p:nvGrpSpPr>
          <p:cNvPr id="29712" name="Group 29"/>
          <p:cNvGrpSpPr>
            <a:grpSpLocks/>
          </p:cNvGrpSpPr>
          <p:nvPr/>
        </p:nvGrpSpPr>
        <p:grpSpPr bwMode="auto">
          <a:xfrm>
            <a:off x="5408613" y="5189538"/>
            <a:ext cx="1654175" cy="730250"/>
            <a:chOff x="5408613" y="5702300"/>
            <a:chExt cx="1654175" cy="730250"/>
          </a:xfrm>
        </p:grpSpPr>
        <p:sp>
          <p:nvSpPr>
            <p:cNvPr id="29719" name="Rectangle 13"/>
            <p:cNvSpPr>
              <a:spLocks noChangeArrowheads="1"/>
            </p:cNvSpPr>
            <p:nvPr/>
          </p:nvSpPr>
          <p:spPr bwMode="auto">
            <a:xfrm>
              <a:off x="5408613" y="6032500"/>
              <a:ext cx="16541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b="0" i="1">
                  <a:solidFill>
                    <a:schemeClr val="bg1"/>
                  </a:solidFill>
                  <a:ea typeface="MS PGothic" panose="020B0600070205080204" pitchFamily="34" charset="-128"/>
                </a:rPr>
                <a:t>recognized_as</a:t>
              </a:r>
            </a:p>
          </p:txBody>
        </p:sp>
        <p:sp>
          <p:nvSpPr>
            <p:cNvPr id="29720" name="AutoShape 24"/>
            <p:cNvSpPr>
              <a:spLocks noChangeArrowheads="1"/>
            </p:cNvSpPr>
            <p:nvPr/>
          </p:nvSpPr>
          <p:spPr bwMode="auto">
            <a:xfrm flipH="1" flipV="1">
              <a:off x="5537200" y="57023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grpSp>
        <p:nvGrpSpPr>
          <p:cNvPr id="29713" name="Group 28"/>
          <p:cNvGrpSpPr>
            <a:grpSpLocks/>
          </p:cNvGrpSpPr>
          <p:nvPr/>
        </p:nvGrpSpPr>
        <p:grpSpPr bwMode="auto">
          <a:xfrm>
            <a:off x="7200900" y="3538538"/>
            <a:ext cx="1320800" cy="1346200"/>
            <a:chOff x="7200900" y="4051300"/>
            <a:chExt cx="1320800" cy="1346200"/>
          </a:xfrm>
        </p:grpSpPr>
        <p:sp>
          <p:nvSpPr>
            <p:cNvPr id="53263" name="Rectangle 16"/>
            <p:cNvSpPr>
              <a:spLocks noChangeArrowheads="1"/>
            </p:cNvSpPr>
            <p:nvPr/>
          </p:nvSpPr>
          <p:spPr bwMode="auto">
            <a:xfrm>
              <a:off x="7200900" y="4483100"/>
              <a:ext cx="111442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 b="0" i="1" dirty="0">
                  <a:solidFill>
                    <a:schemeClr val="accent3"/>
                  </a:solidFill>
                  <a:ea typeface="ＭＳ Ｐゴシック" pitchFamily="34" charset="-128"/>
                </a:rPr>
                <a:t>produces</a:t>
              </a:r>
            </a:p>
          </p:txBody>
        </p:sp>
        <p:sp>
          <p:nvSpPr>
            <p:cNvPr id="29718" name="AutoShape 25"/>
            <p:cNvSpPr>
              <a:spLocks noChangeArrowheads="1"/>
            </p:cNvSpPr>
            <p:nvPr/>
          </p:nvSpPr>
          <p:spPr bwMode="auto">
            <a:xfrm rot="-5400000" flipH="1" flipV="1">
              <a:off x="7670800" y="45466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sp>
        <p:nvSpPr>
          <p:cNvPr id="29714" name="AutoShap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No conflation of </a:t>
            </a:r>
            <a:r>
              <a:rPr lang="en-US" altLang="en-US" sz="2800" i="1" u="sng" dirty="0"/>
              <a:t>diagnosis</a:t>
            </a:r>
            <a:r>
              <a:rPr lang="en-US" altLang="en-US" sz="2800" dirty="0"/>
              <a:t>, </a:t>
            </a:r>
            <a:r>
              <a:rPr lang="en-US" altLang="en-US" sz="2800" i="1" u="sng" dirty="0"/>
              <a:t>disease</a:t>
            </a:r>
            <a:r>
              <a:rPr lang="en-US" altLang="en-US" sz="2800" dirty="0"/>
              <a:t>, and </a:t>
            </a:r>
            <a:r>
              <a:rPr lang="en-US" altLang="en-US" sz="2800" i="1" u="sng" dirty="0"/>
              <a:t>disorder</a:t>
            </a:r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52040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Application of OGMS in medical documentation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25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itle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7772399" cy="26289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 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Lecture </a:t>
            </a: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b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1: Ontology of Clinical Practice (continued) </a:t>
            </a:r>
            <a:b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erner </a:t>
            </a:r>
            <a:r>
              <a:rPr lang="en-US" alt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Ceusters</a:t>
            </a: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 2: Ontology </a:t>
            </a: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Experiments</a:t>
            </a:r>
            <a:b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Barry Smith</a:t>
            </a:r>
            <a:endParaRPr lang="en-US" alt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483" name="Subtitle 2"/>
          <p:cNvSpPr>
            <a:spLocks noGrp="1"/>
          </p:cNvSpPr>
          <p:nvPr>
            <p:ph type="subTitle" idx="1"/>
          </p:nvPr>
        </p:nvSpPr>
        <p:spPr>
          <a:xfrm>
            <a:off x="1314450" y="3543300"/>
            <a:ext cx="6457950" cy="165735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/>
            </a:r>
            <a:br>
              <a:rPr lang="en-US" altLang="en-US" dirty="0">
                <a:solidFill>
                  <a:schemeClr val="tx1"/>
                </a:solidFill>
              </a:rPr>
            </a:br>
            <a:r>
              <a:rPr lang="en-US" altLang="en-US" dirty="0">
                <a:solidFill>
                  <a:schemeClr val="tx1"/>
                </a:solidFill>
              </a:rPr>
              <a:t> </a:t>
            </a:r>
            <a:r>
              <a:rPr lang="en-US" altLang="en-US" dirty="0" smtClean="0">
                <a:solidFill>
                  <a:schemeClr val="tx1"/>
                </a:solidFill>
              </a:rPr>
              <a:t/>
            </a:r>
            <a:br>
              <a:rPr lang="en-US" altLang="en-US" dirty="0" smtClean="0">
                <a:solidFill>
                  <a:schemeClr val="tx1"/>
                </a:solidFill>
              </a:rPr>
            </a:br>
            <a:endParaRPr lang="en-US" altLang="en-US" dirty="0" smtClean="0">
              <a:solidFill>
                <a:schemeClr val="tx1"/>
              </a:solidFill>
            </a:endParaRPr>
          </a:p>
          <a:p>
            <a:pPr eaLnBrk="1" hangingPunct="1"/>
            <a:endParaRPr lang="en-US" alt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2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OGMS definitions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845130"/>
              </p:ext>
            </p:extLst>
          </p:nvPr>
        </p:nvGraphicFramePr>
        <p:xfrm>
          <a:off x="457199" y="1676400"/>
          <a:ext cx="8229601" cy="39706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43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DISORDER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6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DISEASE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8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COURSE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35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DIAGNOSIS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0" y="6043136"/>
            <a:ext cx="762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>
                <a:solidFill>
                  <a:schemeClr val="bg1"/>
                </a:solidFill>
              </a:rPr>
              <a:t>Scheuermann</a:t>
            </a:r>
            <a:r>
              <a:rPr lang="en-US" sz="1400" dirty="0">
                <a:solidFill>
                  <a:schemeClr val="bg1"/>
                </a:solidFill>
              </a:rPr>
              <a:t> R, Ceusters W, Smith B. </a:t>
            </a:r>
            <a:r>
              <a:rPr lang="en-US" sz="1400" b="1" i="1" dirty="0">
                <a:solidFill>
                  <a:schemeClr val="bg1"/>
                </a:solidFill>
              </a:rPr>
              <a:t>Toward an Ontological Treatment of Disease and Diagnosis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>
                <a:solidFill>
                  <a:schemeClr val="bg1"/>
                </a:solidFill>
                <a:hlinkClick r:id="rId2"/>
              </a:rPr>
              <a:t>2009 AMIA Summit on Translational Bioinformatics</a:t>
            </a:r>
            <a:r>
              <a:rPr lang="en-US" sz="1400" dirty="0">
                <a:solidFill>
                  <a:schemeClr val="bg1"/>
                </a:solidFill>
              </a:rPr>
              <a:t>, San Francisco, California, March 15-17, 2009;: 116-120. </a:t>
            </a:r>
            <a:r>
              <a:rPr lang="en-US" sz="1400" dirty="0" err="1">
                <a:solidFill>
                  <a:schemeClr val="bg1"/>
                </a:solidFill>
              </a:rPr>
              <a:t>Omnipress</a:t>
            </a:r>
            <a:r>
              <a:rPr lang="en-US" sz="1400" dirty="0">
                <a:solidFill>
                  <a:schemeClr val="bg1"/>
                </a:solidFill>
              </a:rPr>
              <a:t> ISBN:0-9647743-7-2</a:t>
            </a:r>
          </a:p>
        </p:txBody>
      </p:sp>
    </p:spTree>
    <p:extLst>
      <p:ext uri="{BB962C8B-B14F-4D97-AF65-F5344CB8AC3E}">
        <p14:creationId xmlns:p14="http://schemas.microsoft.com/office/powerpoint/2010/main" val="84485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OGMS definitions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57199" y="1676400"/>
          <a:ext cx="8229601" cy="39806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43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DISORDER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causally relatively isolated combination of physical components that is (a) clinically abnormal and (b) maximal, in the sense that it is not a part of some larger such combination.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6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DISEASE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8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COURSE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35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DIAGNOSIS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0" y="6043136"/>
            <a:ext cx="762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>
                <a:solidFill>
                  <a:schemeClr val="bg1"/>
                </a:solidFill>
              </a:rPr>
              <a:t>Scheuermann</a:t>
            </a:r>
            <a:r>
              <a:rPr lang="en-US" sz="1400" dirty="0">
                <a:solidFill>
                  <a:schemeClr val="bg1"/>
                </a:solidFill>
              </a:rPr>
              <a:t> R, Ceusters W, Smith B. </a:t>
            </a:r>
            <a:r>
              <a:rPr lang="en-US" sz="1400" b="1" i="1" dirty="0">
                <a:solidFill>
                  <a:schemeClr val="bg1"/>
                </a:solidFill>
              </a:rPr>
              <a:t>Toward an Ontological Treatment of Disease and Diagnosis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>
                <a:solidFill>
                  <a:schemeClr val="bg1"/>
                </a:solidFill>
                <a:hlinkClick r:id="rId2"/>
              </a:rPr>
              <a:t>2009 AMIA Summit on Translational Bioinformatics</a:t>
            </a:r>
            <a:r>
              <a:rPr lang="en-US" sz="1400" dirty="0">
                <a:solidFill>
                  <a:schemeClr val="bg1"/>
                </a:solidFill>
              </a:rPr>
              <a:t>, San Francisco, California, March 15-17, 2009;: 116-120. </a:t>
            </a:r>
            <a:r>
              <a:rPr lang="en-US" sz="1400" dirty="0" err="1">
                <a:solidFill>
                  <a:schemeClr val="bg1"/>
                </a:solidFill>
              </a:rPr>
              <a:t>Omnipress</a:t>
            </a:r>
            <a:r>
              <a:rPr lang="en-US" sz="1400" dirty="0">
                <a:solidFill>
                  <a:schemeClr val="bg1"/>
                </a:solidFill>
              </a:rPr>
              <a:t> ISBN:0-9647743-7-2</a:t>
            </a:r>
          </a:p>
        </p:txBody>
      </p:sp>
    </p:spTree>
    <p:extLst>
      <p:ext uri="{BB962C8B-B14F-4D97-AF65-F5344CB8AC3E}">
        <p14:creationId xmlns:p14="http://schemas.microsoft.com/office/powerpoint/2010/main" val="412102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OGMS definitions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57199" y="1676400"/>
          <a:ext cx="8229601" cy="3982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43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DISORDER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causally relatively isolated combination of physical components that is (a) clinically abnormal and (b) maximal, in the sense that it is not a part of some larger such combination.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6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DISEASE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DISPOSITION (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) to undergo PATHOLOGICAL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PROCESSes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that (ii) exists in an ORGANISM because of one or more DISORDERs in that ORGANISM.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8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COURSE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35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DIAGNOSIS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0" y="6043136"/>
            <a:ext cx="762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>
                <a:solidFill>
                  <a:schemeClr val="bg1"/>
                </a:solidFill>
              </a:rPr>
              <a:t>Scheuermann</a:t>
            </a:r>
            <a:r>
              <a:rPr lang="en-US" sz="1400" dirty="0">
                <a:solidFill>
                  <a:schemeClr val="bg1"/>
                </a:solidFill>
              </a:rPr>
              <a:t> R, Ceusters W, Smith B. </a:t>
            </a:r>
            <a:r>
              <a:rPr lang="en-US" sz="1400" b="1" i="1" dirty="0">
                <a:solidFill>
                  <a:schemeClr val="bg1"/>
                </a:solidFill>
              </a:rPr>
              <a:t>Toward an Ontological Treatment of Disease and Diagnosis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>
                <a:solidFill>
                  <a:schemeClr val="bg1"/>
                </a:solidFill>
                <a:hlinkClick r:id="rId2"/>
              </a:rPr>
              <a:t>2009 AMIA Summit on Translational Bioinformatics</a:t>
            </a:r>
            <a:r>
              <a:rPr lang="en-US" sz="1400" dirty="0">
                <a:solidFill>
                  <a:schemeClr val="bg1"/>
                </a:solidFill>
              </a:rPr>
              <a:t>, San Francisco, California, March 15-17, 2009;: 116-120. </a:t>
            </a:r>
            <a:r>
              <a:rPr lang="en-US" sz="1400" dirty="0" err="1">
                <a:solidFill>
                  <a:schemeClr val="bg1"/>
                </a:solidFill>
              </a:rPr>
              <a:t>Omnipress</a:t>
            </a:r>
            <a:r>
              <a:rPr lang="en-US" sz="1400" dirty="0">
                <a:solidFill>
                  <a:schemeClr val="bg1"/>
                </a:solidFill>
              </a:rPr>
              <a:t> ISBN:0-9647743-7-2</a:t>
            </a:r>
          </a:p>
        </p:txBody>
      </p:sp>
    </p:spTree>
    <p:extLst>
      <p:ext uri="{BB962C8B-B14F-4D97-AF65-F5344CB8AC3E}">
        <p14:creationId xmlns:p14="http://schemas.microsoft.com/office/powerpoint/2010/main" val="425588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OGMS definitions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57199" y="1676400"/>
          <a:ext cx="8229601" cy="3982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43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DISORDER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causally relatively isolated combination of physical components that is (a) clinically abnormal and (b) maximal, in the sense that it is not a part of some larger such combination.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6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DISEASE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DISPOSITION (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) to undergo PATHOLOGICAL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PROCESSes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that (ii) exists in an ORGANISM because of one or more DISORDERs in that ORGANISM.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8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COURSE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 totality of all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PROCESSes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through which a given DISEASE instance is realized. 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35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DIAGNOSIS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0" y="6043136"/>
            <a:ext cx="762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>
                <a:solidFill>
                  <a:schemeClr val="bg1"/>
                </a:solidFill>
              </a:rPr>
              <a:t>Scheuermann</a:t>
            </a:r>
            <a:r>
              <a:rPr lang="en-US" sz="1400" dirty="0">
                <a:solidFill>
                  <a:schemeClr val="bg1"/>
                </a:solidFill>
              </a:rPr>
              <a:t> R, Ceusters W, Smith B. </a:t>
            </a:r>
            <a:r>
              <a:rPr lang="en-US" sz="1400" b="1" i="1" dirty="0">
                <a:solidFill>
                  <a:schemeClr val="bg1"/>
                </a:solidFill>
              </a:rPr>
              <a:t>Toward an Ontological Treatment of Disease and Diagnosis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>
                <a:solidFill>
                  <a:schemeClr val="bg1"/>
                </a:solidFill>
                <a:hlinkClick r:id="rId2"/>
              </a:rPr>
              <a:t>2009 AMIA Summit on Translational Bioinformatics</a:t>
            </a:r>
            <a:r>
              <a:rPr lang="en-US" sz="1400" dirty="0">
                <a:solidFill>
                  <a:schemeClr val="bg1"/>
                </a:solidFill>
              </a:rPr>
              <a:t>, San Francisco, California, March 15-17, 2009;: 116-120. </a:t>
            </a:r>
            <a:r>
              <a:rPr lang="en-US" sz="1400" dirty="0" err="1">
                <a:solidFill>
                  <a:schemeClr val="bg1"/>
                </a:solidFill>
              </a:rPr>
              <a:t>Omnipress</a:t>
            </a:r>
            <a:r>
              <a:rPr lang="en-US" sz="1400" dirty="0">
                <a:solidFill>
                  <a:schemeClr val="bg1"/>
                </a:solidFill>
              </a:rPr>
              <a:t> ISBN:0-9647743-7-2</a:t>
            </a:r>
          </a:p>
        </p:txBody>
      </p:sp>
    </p:spTree>
    <p:extLst>
      <p:ext uri="{BB962C8B-B14F-4D97-AF65-F5344CB8AC3E}">
        <p14:creationId xmlns:p14="http://schemas.microsoft.com/office/powerpoint/2010/main" val="23975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OGMS definitions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57199" y="1676400"/>
          <a:ext cx="8229601" cy="3982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43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DISORDER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causally relatively isolated combination of physical components that is (a) clinically abnormal and (b) maximal, in the sense that it is not a part of some larger such combination.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6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DISEASE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DISPOSITION (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) to undergo PATHOLOGICAL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PROCESSes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that (ii) exists in an ORGANISM because of one or more DISORDERs in that ORGANISM.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8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COURSE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 totality of all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PROCESSes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through which a given DISEASE instance is realized. 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35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DIAGNOSIS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conclusion of an interpretive PROCESS that has as input a CLINICAL PICTURE of a given patient and as output an assertion (diagnostic statement) to the effect that the patient has a DISEASE of such and such a type.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0" y="6043136"/>
            <a:ext cx="762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>
                <a:solidFill>
                  <a:schemeClr val="bg1"/>
                </a:solidFill>
              </a:rPr>
              <a:t>Scheuermann</a:t>
            </a:r>
            <a:r>
              <a:rPr lang="en-US" sz="1400" dirty="0">
                <a:solidFill>
                  <a:schemeClr val="bg1"/>
                </a:solidFill>
              </a:rPr>
              <a:t> R, Ceusters W, Smith B. </a:t>
            </a:r>
            <a:r>
              <a:rPr lang="en-US" sz="1400" b="1" i="1" dirty="0">
                <a:solidFill>
                  <a:schemeClr val="bg1"/>
                </a:solidFill>
              </a:rPr>
              <a:t>Toward an Ontological Treatment of Disease and Diagnosis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>
                <a:solidFill>
                  <a:schemeClr val="bg1"/>
                </a:solidFill>
                <a:hlinkClick r:id="rId2"/>
              </a:rPr>
              <a:t>2009 AMIA Summit on Translational Bioinformatics</a:t>
            </a:r>
            <a:r>
              <a:rPr lang="en-US" sz="1400" dirty="0">
                <a:solidFill>
                  <a:schemeClr val="bg1"/>
                </a:solidFill>
              </a:rPr>
              <a:t>, San Francisco, California, March 15-17, 2009;: 116-120. </a:t>
            </a:r>
            <a:r>
              <a:rPr lang="en-US" sz="1400" dirty="0" err="1">
                <a:solidFill>
                  <a:schemeClr val="bg1"/>
                </a:solidFill>
              </a:rPr>
              <a:t>Omnipress</a:t>
            </a:r>
            <a:r>
              <a:rPr lang="en-US" sz="1400" dirty="0">
                <a:solidFill>
                  <a:schemeClr val="bg1"/>
                </a:solidFill>
              </a:rPr>
              <a:t> ISBN:0-9647743-7-2</a:t>
            </a:r>
          </a:p>
        </p:txBody>
      </p:sp>
    </p:spTree>
    <p:extLst>
      <p:ext uri="{BB962C8B-B14F-4D97-AF65-F5344CB8AC3E}">
        <p14:creationId xmlns:p14="http://schemas.microsoft.com/office/powerpoint/2010/main" val="358278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Disorder related configurations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No disorder instance 	</a:t>
            </a:r>
            <a:r>
              <a:rPr lang="en-US" dirty="0" smtClean="0">
                <a:sym typeface="Wingdings" panose="05000000000000000000" pitchFamily="2" charset="2"/>
              </a:rPr>
              <a:t> no disease instance,</a:t>
            </a:r>
          </a:p>
          <a:p>
            <a:pPr marL="0" indent="0">
              <a:spcBef>
                <a:spcPts val="0"/>
              </a:spcBef>
            </a:pPr>
            <a:r>
              <a:rPr lang="en-US" dirty="0" smtClean="0"/>
              <a:t>				</a:t>
            </a:r>
            <a:r>
              <a:rPr lang="en-US" dirty="0" smtClean="0">
                <a:sym typeface="Wingdings" panose="05000000000000000000" pitchFamily="2" charset="2"/>
              </a:rPr>
              <a:t> no pathological processes;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A disorder instance can eliminate the range of circumstances under which another disorder instance can lead to pathological processes	     no disease instance;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Disorders of the same type in distinct patients, or in the same patient at distinct times, may lead to diseases of distinct types;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Diseases of the same type may </a:t>
            </a:r>
            <a:r>
              <a:rPr lang="en-US" dirty="0"/>
              <a:t>unfold themselves in </a:t>
            </a:r>
            <a:r>
              <a:rPr lang="en-US" dirty="0" smtClean="0"/>
              <a:t>disease courses of distinct types;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Diseases of distinct types may </a:t>
            </a:r>
            <a:r>
              <a:rPr lang="en-US" dirty="0"/>
              <a:t>unfold themselves in disease </a:t>
            </a:r>
            <a:r>
              <a:rPr lang="en-US" dirty="0" smtClean="0"/>
              <a:t>courses of the same type;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86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</a:rPr>
              <a:t>What</a:t>
            </a:r>
            <a:r>
              <a:rPr lang="en-US" sz="3200" dirty="0" smtClean="0"/>
              <a:t> are diagnoses in EHRs </a:t>
            </a:r>
            <a:r>
              <a:rPr lang="en-US" sz="3200" dirty="0" smtClean="0">
                <a:solidFill>
                  <a:srgbClr val="FFFF00"/>
                </a:solidFill>
              </a:rPr>
              <a:t>about</a:t>
            </a:r>
            <a:r>
              <a:rPr lang="en-US" sz="3200" dirty="0" smtClean="0"/>
              <a:t>?</a:t>
            </a:r>
            <a:br>
              <a:rPr lang="en-US" sz="3200" dirty="0" smtClean="0"/>
            </a:br>
            <a:r>
              <a:rPr lang="en-US" sz="1600" dirty="0" smtClean="0"/>
              <a:t>(What are the options?)</a:t>
            </a:r>
            <a:endParaRPr lang="en-US" sz="1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992019"/>
              </p:ext>
            </p:extLst>
          </p:nvPr>
        </p:nvGraphicFramePr>
        <p:xfrm>
          <a:off x="457199" y="1676400"/>
          <a:ext cx="8229601" cy="3982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43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DISORDER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causally relatively isolated combination of physical components that is (a) clinically abnormal and (b) maximal, in the sense that it is not a part of some larger such combination.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6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DISEASE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DISPOSITION (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) to undergo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PATHOLOGICAL 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PROCESS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that (ii) exists in an ORGANISM because of one or more DISORDERs in that ORGANISM.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8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800" baseline="0" dirty="0" smtClean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COURSE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 totality of all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PROCESSes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through which a given DISEASE instance is realized. 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35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DIAGNOSIS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conclusion of an interpretive PROCESS that has as input a CLINICAL PICTURE of a given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patient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and as output an assertion (diagnostic statement) to the effect that the patient has a DISEASE of such and such a type.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0" y="6043136"/>
            <a:ext cx="762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>
                <a:solidFill>
                  <a:schemeClr val="bg1"/>
                </a:solidFill>
              </a:rPr>
              <a:t>Scheuermann</a:t>
            </a:r>
            <a:r>
              <a:rPr lang="en-US" sz="1400" dirty="0">
                <a:solidFill>
                  <a:schemeClr val="bg1"/>
                </a:solidFill>
              </a:rPr>
              <a:t> R, Ceusters W, Smith B. </a:t>
            </a:r>
            <a:r>
              <a:rPr lang="en-US" sz="1400" b="1" i="1" dirty="0">
                <a:solidFill>
                  <a:schemeClr val="bg1"/>
                </a:solidFill>
              </a:rPr>
              <a:t>Toward an Ontological Treatment of Disease and Diagnosis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>
                <a:solidFill>
                  <a:schemeClr val="bg1"/>
                </a:solidFill>
                <a:hlinkClick r:id="rId2"/>
              </a:rPr>
              <a:t>2009 AMIA Summit on Translational Bioinformatics</a:t>
            </a:r>
            <a:r>
              <a:rPr lang="en-US" sz="1400" dirty="0">
                <a:solidFill>
                  <a:schemeClr val="bg1"/>
                </a:solidFill>
              </a:rPr>
              <a:t>, San Francisco, California, March 15-17, 2009;: 116-120. </a:t>
            </a:r>
            <a:r>
              <a:rPr lang="en-US" sz="1400" dirty="0" err="1">
                <a:solidFill>
                  <a:schemeClr val="bg1"/>
                </a:solidFill>
              </a:rPr>
              <a:t>Omnipress</a:t>
            </a:r>
            <a:r>
              <a:rPr lang="en-US" sz="1400" dirty="0">
                <a:solidFill>
                  <a:schemeClr val="bg1"/>
                </a:solidFill>
              </a:rPr>
              <a:t> ISBN:0-9647743-7-2</a:t>
            </a:r>
          </a:p>
        </p:txBody>
      </p:sp>
    </p:spTree>
    <p:extLst>
      <p:ext uri="{BB962C8B-B14F-4D97-AF65-F5344CB8AC3E}">
        <p14:creationId xmlns:p14="http://schemas.microsoft.com/office/powerpoint/2010/main" val="79992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199" y="1676400"/>
          <a:ext cx="8229601" cy="3982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43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DISORDER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causally relatively isolated combination of physical components that is (a) clinically abnormal and (b) maximal, in the sense that it is not a part of some larger such combination.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6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DISEASE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DISPOSITION (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) to undergo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PATHOLOGICAL 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PROCESS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that (ii) exists in an ORGANISM because of one or more DISORDERs in that ORGANISM.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8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800" baseline="0" dirty="0" smtClean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COURSE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 totality of all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PROCESSes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through which a given DISEASE instance is realized. 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35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DIAGNOSIS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conclusion of an interpretive PROCESS that has as input a CLINICAL PICTURE of a given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patient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and as output an assertion (diagnostic statement) to the effect that the patient has a DISEASE of such and such a type.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1219200" y="5943600"/>
            <a:ext cx="5791200" cy="5334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chemeClr val="bg1"/>
                </a:solidFill>
              </a:rPr>
              <a:t>781.2 Abnormality of gait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</p:spPr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</a:rPr>
              <a:t>What</a:t>
            </a:r>
            <a:r>
              <a:rPr lang="en-US" sz="3200" dirty="0" smtClean="0"/>
              <a:t> are diagnoses in EHRs </a:t>
            </a:r>
            <a:r>
              <a:rPr lang="en-US" sz="3200" dirty="0" smtClean="0">
                <a:solidFill>
                  <a:srgbClr val="FFFF00"/>
                </a:solidFill>
              </a:rPr>
              <a:t>about</a:t>
            </a:r>
            <a:r>
              <a:rPr lang="en-US" sz="3200" dirty="0" smtClean="0"/>
              <a:t>?</a:t>
            </a:r>
            <a:br>
              <a:rPr lang="en-US" sz="3200" dirty="0" smtClean="0"/>
            </a:br>
            <a:r>
              <a:rPr lang="en-US" sz="1600" dirty="0" smtClean="0"/>
              <a:t>(What are the options?)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3005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677866"/>
              </p:ext>
            </p:extLst>
          </p:nvPr>
        </p:nvGraphicFramePr>
        <p:xfrm>
          <a:off x="457199" y="1676400"/>
          <a:ext cx="8229601" cy="3982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43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DISORDER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causally relatively isolated combination of physical components that is (a) clinically abnormal and (b) maximal, in the sense that it is not a part of some larger such combination.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6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DISEASE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DISPOSITION (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) to undergo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PATHOLOGICAL 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PROCESS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that (ii) exists in an ORGANISM because of one or more DISORDERs in that ORGANISM.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8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800" baseline="0" dirty="0" smtClean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COURSE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 totality of all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PROCESSes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through which a given DISEASE instance is realized. 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35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DIAGNOSIS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conclusion of an interpretive PROCESS that has as input a CLINICAL PICTURE of a given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patient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and as output an assertion (diagnostic statement) to the effect that the patient has a DISEASE of such and such a type.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5334000" y="2590800"/>
            <a:ext cx="2514600" cy="381000"/>
          </a:xfrm>
          <a:prstGeom prst="rect">
            <a:avLst/>
          </a:prstGeom>
          <a:solidFill>
            <a:srgbClr val="FF0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219200" y="5943600"/>
            <a:ext cx="5791200" cy="5334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chemeClr val="bg1"/>
                </a:solidFill>
              </a:rPr>
              <a:t>781.2 Abnormality of gait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</p:spPr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</a:rPr>
              <a:t>What</a:t>
            </a:r>
            <a:r>
              <a:rPr lang="en-US" sz="3200" dirty="0" smtClean="0"/>
              <a:t> are diagnoses in EHRs </a:t>
            </a:r>
            <a:r>
              <a:rPr lang="en-US" sz="3200" dirty="0" smtClean="0">
                <a:solidFill>
                  <a:srgbClr val="FFFF00"/>
                </a:solidFill>
              </a:rPr>
              <a:t>about</a:t>
            </a:r>
            <a:r>
              <a:rPr lang="en-US" sz="3200" dirty="0" smtClean="0"/>
              <a:t>?</a:t>
            </a:r>
            <a:br>
              <a:rPr lang="en-US" sz="3200" dirty="0" smtClean="0"/>
            </a:br>
            <a:r>
              <a:rPr lang="en-US" sz="1600" dirty="0" smtClean="0"/>
              <a:t>(What are the options?)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9158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901482"/>
              </p:ext>
            </p:extLst>
          </p:nvPr>
        </p:nvGraphicFramePr>
        <p:xfrm>
          <a:off x="457199" y="1676400"/>
          <a:ext cx="8229601" cy="3982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43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DISORDER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causally relatively isolated combination of physical components that is (a) clinically abnormal and (b) maximal, in the sense that it is not a part of some larger such combination.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6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DISEASE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DISPOSITION (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) to undergo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PATHOLOGICAL 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PROCESS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that (ii) exists in an ORGANISM because of one or more DISORDERs in that ORGANISM.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8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800" baseline="0" dirty="0" smtClean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COURSE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 totality of all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PROCESSes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through which a given DISEASE instance is realized. 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35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DIAGNOSIS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conclusion of an interpretive PROCESS that has as input a CLINICAL PICTURE of a given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patient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and as output an assertion (diagnostic statement) to the effect that the patient has a DISEASE of such and such a type.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1219200" y="5943600"/>
            <a:ext cx="5791200" cy="5334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chemeClr val="bg1"/>
                </a:solidFill>
              </a:rPr>
              <a:t>256.0 </a:t>
            </a:r>
            <a:r>
              <a:rPr lang="en-US" dirty="0" smtClean="0">
                <a:solidFill>
                  <a:schemeClr val="bg1"/>
                </a:solidFill>
              </a:rPr>
              <a:t>- </a:t>
            </a:r>
            <a:r>
              <a:rPr lang="en-US" dirty="0" err="1" smtClean="0">
                <a:solidFill>
                  <a:schemeClr val="bg1"/>
                </a:solidFill>
              </a:rPr>
              <a:t>Hyperestrogenism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</p:spPr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</a:rPr>
              <a:t>What</a:t>
            </a:r>
            <a:r>
              <a:rPr lang="en-US" sz="3200" dirty="0" smtClean="0"/>
              <a:t> are diagnoses in EHRs </a:t>
            </a:r>
            <a:r>
              <a:rPr lang="en-US" sz="3200" dirty="0" smtClean="0">
                <a:solidFill>
                  <a:srgbClr val="FFFF00"/>
                </a:solidFill>
              </a:rPr>
              <a:t>about</a:t>
            </a:r>
            <a:r>
              <a:rPr lang="en-US" sz="3200" dirty="0" smtClean="0"/>
              <a:t>?</a:t>
            </a:r>
            <a:br>
              <a:rPr lang="en-US" sz="3200" dirty="0" smtClean="0"/>
            </a:br>
            <a:r>
              <a:rPr lang="en-US" sz="1600" dirty="0" smtClean="0"/>
              <a:t>(What are the options?)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416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itle 1"/>
          <p:cNvSpPr>
            <a:spLocks noGrp="1"/>
          </p:cNvSpPr>
          <p:nvPr>
            <p:ph type="ctrTitle"/>
          </p:nvPr>
        </p:nvSpPr>
        <p:spPr>
          <a:xfrm>
            <a:off x="685800" y="1577975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 </a:t>
            </a:r>
            <a:br>
              <a:rPr lang="en-US" altLang="en-US" dirty="0" smtClean="0"/>
            </a:br>
            <a:r>
              <a:rPr lang="en-US" altLang="en-US" dirty="0" smtClean="0"/>
              <a:t>Ontology </a:t>
            </a:r>
            <a:r>
              <a:rPr lang="en-US" altLang="en-US" dirty="0" smtClean="0"/>
              <a:t>of Clinical Practice</a:t>
            </a:r>
            <a:br>
              <a:rPr lang="en-US" altLang="en-US" dirty="0" smtClean="0"/>
            </a:br>
            <a:r>
              <a:rPr lang="en-US" altLang="en-US" sz="2400" dirty="0" smtClean="0"/>
              <a:t>(continued from Lecture 2)</a:t>
            </a:r>
          </a:p>
        </p:txBody>
      </p:sp>
      <p:sp>
        <p:nvSpPr>
          <p:cNvPr id="14848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 smtClean="0"/>
              <a:t>  </a:t>
            </a:r>
            <a:r>
              <a:rPr lang="en-US" altLang="en-US" sz="4000" dirty="0" smtClean="0"/>
              <a:t>Werner Ceusters</a:t>
            </a:r>
          </a:p>
        </p:txBody>
      </p:sp>
    </p:spTree>
    <p:extLst>
      <p:ext uri="{BB962C8B-B14F-4D97-AF65-F5344CB8AC3E}">
        <p14:creationId xmlns:p14="http://schemas.microsoft.com/office/powerpoint/2010/main" val="182411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457200" y="2590800"/>
            <a:ext cx="1828800" cy="914400"/>
          </a:xfrm>
          <a:prstGeom prst="rect">
            <a:avLst/>
          </a:prstGeom>
          <a:solidFill>
            <a:srgbClr val="FF0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199" y="1676400"/>
          <a:ext cx="8229601" cy="3982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43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DISORDER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causally relatively isolated combination of physical components that is (a) clinically abnormal and (b) maximal, in the sense that it is not a part of some larger such combination.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6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DISEASE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DISPOSITION (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) to undergo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PATHOLOGICAL 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PROCESS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that (ii) exists in an ORGANISM because of one or more DISORDERs in that ORGANISM.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8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800" baseline="0" dirty="0" smtClean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COURSE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 totality of all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PROCESSes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through which a given DISEASE instance is realized. 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35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DIAGNOSIS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conclusion of an interpretive PROCESS that has as input a CLINICAL PICTURE of a given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patient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and as output an assertion (diagnostic statement) to the effect that the patient has a DISEASE of such and such a type.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1219200" y="5943600"/>
            <a:ext cx="5791200" cy="5334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chemeClr val="bg1"/>
                </a:solidFill>
              </a:rPr>
              <a:t>256.0 </a:t>
            </a:r>
            <a:r>
              <a:rPr lang="en-US" dirty="0" smtClean="0">
                <a:solidFill>
                  <a:schemeClr val="bg1"/>
                </a:solidFill>
              </a:rPr>
              <a:t>- </a:t>
            </a:r>
            <a:r>
              <a:rPr lang="en-US" dirty="0" err="1" smtClean="0">
                <a:solidFill>
                  <a:schemeClr val="bg1"/>
                </a:solidFill>
              </a:rPr>
              <a:t>Hyperestrogenism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</p:spPr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</a:rPr>
              <a:t>What</a:t>
            </a:r>
            <a:r>
              <a:rPr lang="en-US" sz="3200" dirty="0" smtClean="0"/>
              <a:t> are diagnoses in EHRs </a:t>
            </a:r>
            <a:r>
              <a:rPr lang="en-US" sz="3200" dirty="0" smtClean="0">
                <a:solidFill>
                  <a:srgbClr val="FFFF00"/>
                </a:solidFill>
              </a:rPr>
              <a:t>about</a:t>
            </a:r>
            <a:r>
              <a:rPr lang="en-US" sz="3200" dirty="0" smtClean="0"/>
              <a:t>?</a:t>
            </a:r>
            <a:br>
              <a:rPr lang="en-US" sz="3200" dirty="0" smtClean="0"/>
            </a:br>
            <a:r>
              <a:rPr lang="en-US" sz="1600" dirty="0" smtClean="0"/>
              <a:t>(What are the options?)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8012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199" y="1676400"/>
          <a:ext cx="8229601" cy="3982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43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DISORDER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causally relatively isolated combination of physical components that is (a) clinically abnormal and (b) maximal, in the sense that it is not a part of some larger such combination.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6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DISEASE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DISPOSITION (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) to undergo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PATHOLOGICAL 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PROCESS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that (ii) exists in an ORGANISM because of one or more DISORDERs in that ORGANISM.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8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800" baseline="0" dirty="0" smtClean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COURSE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 totality of all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PROCESSes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through which a given DISEASE instance is realized. 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35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DIAGNOSIS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conclusion of an interpretive PROCESS that has as input a CLINICAL PICTURE of a given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patient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and as output an assertion (diagnostic statement) to the effect that the patient has a DISEASE of such and such a type.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0" y="5943600"/>
            <a:ext cx="9144000" cy="5334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250.23 Diabetes with </a:t>
            </a:r>
            <a:r>
              <a:rPr lang="en-US" sz="2800" dirty="0" err="1">
                <a:solidFill>
                  <a:schemeClr val="bg1"/>
                </a:solidFill>
              </a:rPr>
              <a:t>hyperosmolarity</a:t>
            </a:r>
            <a:r>
              <a:rPr lang="en-US" sz="2800" dirty="0">
                <a:solidFill>
                  <a:schemeClr val="bg1"/>
                </a:solidFill>
              </a:rPr>
              <a:t>, type </a:t>
            </a:r>
            <a:r>
              <a:rPr lang="en-US" sz="2800" dirty="0" smtClean="0">
                <a:solidFill>
                  <a:schemeClr val="bg1"/>
                </a:solidFill>
              </a:rPr>
              <a:t>I, uncontrolled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</p:spPr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</a:rPr>
              <a:t>What</a:t>
            </a:r>
            <a:r>
              <a:rPr lang="en-US" sz="3200" dirty="0" smtClean="0"/>
              <a:t> are diagnoses in EHRs </a:t>
            </a:r>
            <a:r>
              <a:rPr lang="en-US" sz="3200" dirty="0" smtClean="0">
                <a:solidFill>
                  <a:srgbClr val="FFFF00"/>
                </a:solidFill>
              </a:rPr>
              <a:t>about</a:t>
            </a:r>
            <a:r>
              <a:rPr lang="en-US" sz="3200" dirty="0" smtClean="0"/>
              <a:t>?</a:t>
            </a:r>
            <a:br>
              <a:rPr lang="en-US" sz="3200" dirty="0" smtClean="0"/>
            </a:br>
            <a:r>
              <a:rPr lang="en-US" sz="1600" dirty="0" smtClean="0"/>
              <a:t>(What are the options?)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4305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457200" y="3505200"/>
            <a:ext cx="1828800" cy="609600"/>
          </a:xfrm>
          <a:prstGeom prst="rect">
            <a:avLst/>
          </a:prstGeom>
          <a:solidFill>
            <a:srgbClr val="FF0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855618"/>
              </p:ext>
            </p:extLst>
          </p:nvPr>
        </p:nvGraphicFramePr>
        <p:xfrm>
          <a:off x="457199" y="1676400"/>
          <a:ext cx="8229601" cy="3982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43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DISORDER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causally relatively isolated combination of physical components that is (a) clinically abnormal and (b) maximal, in the sense that it is not a part of some larger such combination.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6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DISEASE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DISPOSITION (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) to undergo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PATHOLOGICAL 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PROCESS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that (ii) exists in an ORGANISM because of one or more DISORDERs in that ORGANISM.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8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800" baseline="0" dirty="0" smtClean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COURSE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 totality of all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PROCESSes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through which a given DISEASE instance is realized. 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35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DIAGNOSIS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conclusion of an interpretive PROCESS that has as input a CLINICAL PICTURE of a given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patient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and as output an assertion (diagnostic statement) to the effect that the patient has a DISEASE of such and such a type.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0" y="5943600"/>
            <a:ext cx="9144000" cy="5334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250.23 Diabetes with </a:t>
            </a:r>
            <a:r>
              <a:rPr lang="en-US" sz="2800" dirty="0" err="1">
                <a:solidFill>
                  <a:schemeClr val="bg1"/>
                </a:solidFill>
              </a:rPr>
              <a:t>hyperosmolarity</a:t>
            </a:r>
            <a:r>
              <a:rPr lang="en-US" sz="2800" dirty="0">
                <a:solidFill>
                  <a:schemeClr val="bg1"/>
                </a:solidFill>
              </a:rPr>
              <a:t>, type </a:t>
            </a:r>
            <a:r>
              <a:rPr lang="en-US" sz="2800" dirty="0" smtClean="0">
                <a:solidFill>
                  <a:schemeClr val="bg1"/>
                </a:solidFill>
              </a:rPr>
              <a:t>I, uncontrolled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</p:spPr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</a:rPr>
              <a:t>What</a:t>
            </a:r>
            <a:r>
              <a:rPr lang="en-US" sz="3200" dirty="0" smtClean="0"/>
              <a:t> are diagnoses in EHRs </a:t>
            </a:r>
            <a:r>
              <a:rPr lang="en-US" sz="3200" dirty="0" smtClean="0">
                <a:solidFill>
                  <a:srgbClr val="FFFF00"/>
                </a:solidFill>
              </a:rPr>
              <a:t>about</a:t>
            </a:r>
            <a:r>
              <a:rPr lang="en-US" sz="3200" dirty="0" smtClean="0"/>
              <a:t>?</a:t>
            </a:r>
            <a:br>
              <a:rPr lang="en-US" sz="3200" dirty="0" smtClean="0"/>
            </a:br>
            <a:r>
              <a:rPr lang="en-US" sz="1600" dirty="0" smtClean="0"/>
              <a:t>(What are the options?)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0345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310202"/>
              </p:ext>
            </p:extLst>
          </p:nvPr>
        </p:nvGraphicFramePr>
        <p:xfrm>
          <a:off x="457199" y="1676400"/>
          <a:ext cx="8229601" cy="3982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43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DISORDER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causally relatively isolated combination of physical components that is (a) clinically abnormal and (b) maximal, in the sense that it is not a part of some larger such combination.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6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DISEASE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DISPOSITION (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) to undergo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PATHOLOGICAL 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PROCESS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that (ii) exists in an ORGANISM because of one or more DISORDERs in that ORGANISM.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8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800" baseline="0" dirty="0" smtClean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COURSE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 totality of all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PROCESSes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through which a given DISEASE instance is realized. 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35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DIAGNOSIS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conclusion of an interpretive PROCESS that has as input a CLINICAL PICTURE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of a given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patient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and as output an assertion (diagnostic statement) to the effect that the patient has a DISEASE of such and such a type.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457200" y="5943600"/>
            <a:ext cx="8229600" cy="5334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chemeClr val="bg1"/>
                </a:solidFill>
              </a:rPr>
              <a:t>749.01 </a:t>
            </a:r>
            <a:r>
              <a:rPr lang="en-US" dirty="0" smtClean="0">
                <a:solidFill>
                  <a:schemeClr val="bg1"/>
                </a:solidFill>
              </a:rPr>
              <a:t>- Cleft </a:t>
            </a:r>
            <a:r>
              <a:rPr lang="en-US" dirty="0">
                <a:solidFill>
                  <a:schemeClr val="bg1"/>
                </a:solidFill>
              </a:rPr>
              <a:t>palate, unilateral, complete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</p:spPr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</a:rPr>
              <a:t>What</a:t>
            </a:r>
            <a:r>
              <a:rPr lang="en-US" sz="3200" dirty="0" smtClean="0"/>
              <a:t> are diagnoses in EHRs </a:t>
            </a:r>
            <a:r>
              <a:rPr lang="en-US" sz="3200" dirty="0" smtClean="0">
                <a:solidFill>
                  <a:srgbClr val="FFFF00"/>
                </a:solidFill>
              </a:rPr>
              <a:t>about</a:t>
            </a:r>
            <a:r>
              <a:rPr lang="en-US" sz="3200" dirty="0" smtClean="0"/>
              <a:t>?</a:t>
            </a:r>
            <a:br>
              <a:rPr lang="en-US" sz="3200" dirty="0" smtClean="0"/>
            </a:br>
            <a:r>
              <a:rPr lang="en-US" sz="1600" dirty="0" smtClean="0"/>
              <a:t>(What are the options?)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6623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457200" y="1676400"/>
            <a:ext cx="1828800" cy="914400"/>
          </a:xfrm>
          <a:prstGeom prst="rect">
            <a:avLst/>
          </a:prstGeom>
          <a:solidFill>
            <a:srgbClr val="FF0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869915"/>
              </p:ext>
            </p:extLst>
          </p:nvPr>
        </p:nvGraphicFramePr>
        <p:xfrm>
          <a:off x="457199" y="1676400"/>
          <a:ext cx="8229601" cy="3982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43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DISORDER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causally relatively isolated combination of physical components that is (a) clinically abnormal and (b) maximal, in the sense that it is not a part of some larger such combination.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6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DISEASE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DISPOSITION (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) to undergo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PATHOLOGICAL 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PROCESS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that (ii) exists in an ORGANISM because of one or more DISORDERs in that ORGANISM.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8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800" baseline="0" dirty="0" smtClean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COURSE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 totality of all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PROCESSes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through which a given DISEASE instance is realized. 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35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DIAGNOSIS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conclusion of an interpretive PROCESS that has as input a CLINICAL PICTURE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of a given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patient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and as output an assertion (diagnostic statement) to the effect that the patient has a DISEASE of such and such a type.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457200" y="5943600"/>
            <a:ext cx="8229600" cy="5334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chemeClr val="bg1"/>
                </a:solidFill>
              </a:rPr>
              <a:t>749.01 </a:t>
            </a:r>
            <a:r>
              <a:rPr lang="en-US" dirty="0" smtClean="0">
                <a:solidFill>
                  <a:schemeClr val="bg1"/>
                </a:solidFill>
              </a:rPr>
              <a:t>- Cleft </a:t>
            </a:r>
            <a:r>
              <a:rPr lang="en-US" dirty="0">
                <a:solidFill>
                  <a:schemeClr val="bg1"/>
                </a:solidFill>
              </a:rPr>
              <a:t>palate, unilateral, complete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</p:spPr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</a:rPr>
              <a:t>What</a:t>
            </a:r>
            <a:r>
              <a:rPr lang="en-US" sz="3200" dirty="0" smtClean="0"/>
              <a:t> are diagnoses in EHRs </a:t>
            </a:r>
            <a:r>
              <a:rPr lang="en-US" sz="3200" dirty="0" smtClean="0">
                <a:solidFill>
                  <a:srgbClr val="FFFF00"/>
                </a:solidFill>
              </a:rPr>
              <a:t>about</a:t>
            </a:r>
            <a:r>
              <a:rPr lang="en-US" sz="3200" dirty="0" smtClean="0"/>
              <a:t>?</a:t>
            </a:r>
            <a:br>
              <a:rPr lang="en-US" sz="3200" dirty="0" smtClean="0"/>
            </a:br>
            <a:r>
              <a:rPr lang="en-US" sz="1600" dirty="0" smtClean="0"/>
              <a:t>(What are the options?)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5464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57199" y="1676400"/>
          <a:ext cx="8229601" cy="3982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43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DISORDER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causally relatively isolated combination of physical components that is (a) clinically abnormal and (b) maximal, in the sense that it is not a part of some larger such combination.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6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DISEASE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DISPOSITION (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) to undergo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PATHOLOGICAL 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PROCESS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that (ii) exists in an ORGANISM because of one or more DISORDERs in that ORGANISM.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8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800" baseline="0" dirty="0" smtClean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COURSE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 totality of all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PROCESSes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through which a given DISEASE instance is realized. 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35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DIAGNOSIS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conclusion of an interpretive PROCESS that has as input a CLINICAL PICTURE of a given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patient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and as output an assertion (diagnostic statement) to the effect that the patient has a DISEASE of such and such a type.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0" y="5943600"/>
            <a:ext cx="9144000" cy="5334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300" dirty="0" smtClean="0">
                <a:solidFill>
                  <a:schemeClr val="bg1"/>
                </a:solidFill>
              </a:rPr>
              <a:t>V65.5 - Person with feared complaint in whom no diagnosis was made</a:t>
            </a:r>
            <a:endParaRPr lang="en-US" sz="23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</p:spPr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</a:rPr>
              <a:t>What</a:t>
            </a:r>
            <a:r>
              <a:rPr lang="en-US" sz="3200" dirty="0" smtClean="0"/>
              <a:t> are diagnoses in EHRs </a:t>
            </a:r>
            <a:r>
              <a:rPr lang="en-US" sz="3200" dirty="0" smtClean="0">
                <a:solidFill>
                  <a:srgbClr val="FFFF00"/>
                </a:solidFill>
              </a:rPr>
              <a:t>about</a:t>
            </a:r>
            <a:r>
              <a:rPr lang="en-US" sz="3200" dirty="0" smtClean="0"/>
              <a:t>?</a:t>
            </a:r>
            <a:br>
              <a:rPr lang="en-US" sz="3200" dirty="0" smtClean="0"/>
            </a:br>
            <a:r>
              <a:rPr lang="en-US" sz="1600" dirty="0" smtClean="0"/>
              <a:t>(What are the options?)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3099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57199" y="1676400"/>
          <a:ext cx="8229601" cy="3982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43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DISORDER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causally relatively isolated combination of physical components that is (a) clinically abnormal and (b) maximal, in the sense that it is not a part of some larger such combination.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6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DISEASE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DISPOSITION (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) to undergo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PATHOLOGICAL 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PROCESS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es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that (ii) exists in an ORGANISM because of one or more DISORDERs in that ORGANISM.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83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en-US" sz="1800" baseline="0" dirty="0" smtClean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COURSE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The totality of all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PROCESSes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through which a given DISEASE instance is realized. 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355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DIAGNOSIS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 conclusion of an interpretive PROCESS that has as input a CLINICAL PICTURE of a given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Cambria" panose="02040503050406030204" pitchFamily="18" charset="0"/>
                        </a:rPr>
                        <a:t>patient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and as output an assertion (diagnostic statement) to the effect that the patient has a DISEASE of such and such a type.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5257800" y="4495800"/>
            <a:ext cx="762000" cy="304800"/>
          </a:xfrm>
          <a:prstGeom prst="rect">
            <a:avLst/>
          </a:prstGeom>
          <a:solidFill>
            <a:srgbClr val="FF0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5943600"/>
            <a:ext cx="9144000" cy="5334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300" dirty="0" smtClean="0">
                <a:solidFill>
                  <a:schemeClr val="bg1"/>
                </a:solidFill>
              </a:rPr>
              <a:t>V65.5 - Person with feared complaint in whom no diagnosis was made</a:t>
            </a:r>
            <a:endParaRPr lang="en-US" sz="23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</p:spPr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</a:rPr>
              <a:t>What</a:t>
            </a:r>
            <a:r>
              <a:rPr lang="en-US" sz="3200" dirty="0" smtClean="0"/>
              <a:t> are diagnoses in EHRs </a:t>
            </a:r>
            <a:r>
              <a:rPr lang="en-US" sz="3200" dirty="0" smtClean="0">
                <a:solidFill>
                  <a:srgbClr val="FFFF00"/>
                </a:solidFill>
              </a:rPr>
              <a:t>about</a:t>
            </a:r>
            <a:r>
              <a:rPr lang="en-US" sz="3200" dirty="0" smtClean="0"/>
              <a:t>?</a:t>
            </a:r>
            <a:br>
              <a:rPr lang="en-US" sz="3200" dirty="0" smtClean="0"/>
            </a:br>
            <a:r>
              <a:rPr lang="en-US" sz="1600" dirty="0" smtClean="0"/>
              <a:t>(What are the options?)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9507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Schedule</a:t>
            </a:r>
          </a:p>
        </p:txBody>
      </p:sp>
      <p:sp>
        <p:nvSpPr>
          <p:cNvPr id="149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Lecture 2: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diagnostic process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Ontology for General Medical Science (OGMS)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Entities on the side of the patient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Lecture 3:</a:t>
            </a:r>
            <a:endParaRPr lang="en-US" alt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The Ontology for General Medical Science (OGMS</a:t>
            </a:r>
            <a:r>
              <a:rPr lang="en-US" altLang="en-US" dirty="0" smtClean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smtClean="0"/>
              <a:t>Representations</a:t>
            </a:r>
            <a:endParaRPr lang="en-US" alt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 smtClean="0"/>
              <a:t>Application to medical documentation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667308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3" descr="Big Picture v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7011" r="4861" b="8989"/>
          <a:stretch>
            <a:fillRect/>
          </a:stretch>
        </p:blipFill>
        <p:spPr bwMode="auto">
          <a:xfrm>
            <a:off x="165100" y="1524000"/>
            <a:ext cx="8813800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AutoShap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2666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‘Findings’ / ‘observations’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4114800" cy="4953000"/>
          </a:xfrm>
        </p:spPr>
        <p:txBody>
          <a:bodyPr/>
          <a:lstStyle/>
          <a:p>
            <a:pPr marL="0" algn="ctr">
              <a:lnSpc>
                <a:spcPct val="150000"/>
              </a:lnSpc>
              <a:spcBef>
                <a:spcPts val="0"/>
              </a:spcBef>
            </a:pPr>
            <a:r>
              <a:rPr lang="en-US" b="1" u="sng" dirty="0" smtClean="0"/>
              <a:t>On the side of the patient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Bodily features</a:t>
            </a:r>
          </a:p>
          <a:p>
            <a:pPr marL="400050"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Symptoms</a:t>
            </a:r>
          </a:p>
          <a:p>
            <a:pPr marL="400050"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Signs</a:t>
            </a:r>
          </a:p>
          <a:p>
            <a:pPr marL="800100"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Observed through physical examination</a:t>
            </a:r>
          </a:p>
          <a:p>
            <a:pPr marL="800100"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Observed through lab test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endParaRPr lang="en-US" dirty="0" smtClean="0"/>
          </a:p>
          <a:p>
            <a:pPr marL="0">
              <a:lnSpc>
                <a:spcPct val="15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13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‘Findings’ / ‘observations’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4114800" cy="4953000"/>
          </a:xfrm>
        </p:spPr>
        <p:txBody>
          <a:bodyPr/>
          <a:lstStyle/>
          <a:p>
            <a:pPr marL="0" algn="ctr">
              <a:lnSpc>
                <a:spcPct val="150000"/>
              </a:lnSpc>
              <a:spcBef>
                <a:spcPts val="0"/>
              </a:spcBef>
            </a:pPr>
            <a:r>
              <a:rPr lang="en-US" b="1" u="sng" dirty="0" smtClean="0"/>
              <a:t>On the side of the patient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Bodily features</a:t>
            </a:r>
          </a:p>
          <a:p>
            <a:pPr marL="400050"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Symptoms</a:t>
            </a:r>
          </a:p>
          <a:p>
            <a:pPr marL="400050"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Signs</a:t>
            </a:r>
          </a:p>
          <a:p>
            <a:pPr marL="800100"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Observed through physical examination</a:t>
            </a:r>
          </a:p>
          <a:p>
            <a:pPr marL="800100"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Observed through lab test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endParaRPr lang="en-US" dirty="0" smtClean="0"/>
          </a:p>
          <a:p>
            <a:pPr marL="0">
              <a:lnSpc>
                <a:spcPct val="15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55220" y="2286000"/>
            <a:ext cx="3886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+mn-lt"/>
              </a:rPr>
              <a:t>Phenotype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=def. – A (combination of) bodily</a:t>
            </a:r>
          </a:p>
          <a:p>
            <a:r>
              <a:rPr lang="en-US" dirty="0">
                <a:solidFill>
                  <a:schemeClr val="bg1"/>
                </a:solidFill>
                <a:latin typeface="+mn-lt"/>
              </a:rPr>
              <a:t>feature(s) of an organism determined by the</a:t>
            </a:r>
          </a:p>
          <a:p>
            <a:r>
              <a:rPr lang="en-US" dirty="0">
                <a:solidFill>
                  <a:schemeClr val="bg1"/>
                </a:solidFill>
                <a:latin typeface="+mn-lt"/>
              </a:rPr>
              <a:t>interaction of its genetic make-up and environment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.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5300" y="5702320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  <a:latin typeface="+mn-lt"/>
              </a:rPr>
              <a:t>Clinical </a:t>
            </a:r>
            <a:r>
              <a:rPr lang="en-US" b="1" u="sng" dirty="0">
                <a:solidFill>
                  <a:schemeClr val="bg1"/>
                </a:solidFill>
                <a:latin typeface="+mn-lt"/>
              </a:rPr>
              <a:t>Phenotype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=def. – A clinically abnormal</a:t>
            </a:r>
          </a:p>
          <a:p>
            <a:r>
              <a:rPr lang="en-US" dirty="0">
                <a:solidFill>
                  <a:schemeClr val="bg1"/>
                </a:solidFill>
                <a:latin typeface="+mn-lt"/>
              </a:rPr>
              <a:t>phenotype.</a:t>
            </a:r>
          </a:p>
        </p:txBody>
      </p:sp>
      <p:sp>
        <p:nvSpPr>
          <p:cNvPr id="6" name="Right Brace 5"/>
          <p:cNvSpPr/>
          <p:nvPr/>
        </p:nvSpPr>
        <p:spPr bwMode="auto">
          <a:xfrm>
            <a:off x="4305300" y="2362200"/>
            <a:ext cx="533400" cy="3048000"/>
          </a:xfrm>
          <a:prstGeom prst="rightBrace">
            <a:avLst>
              <a:gd name="adj1" fmla="val 60598"/>
              <a:gd name="adj2" fmla="val 49634"/>
            </a:avLst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86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‘Findings’ / ‘observations’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4114800" cy="4953000"/>
          </a:xfrm>
        </p:spPr>
        <p:txBody>
          <a:bodyPr/>
          <a:lstStyle/>
          <a:p>
            <a:pPr marL="0" algn="ctr">
              <a:lnSpc>
                <a:spcPct val="150000"/>
              </a:lnSpc>
              <a:spcBef>
                <a:spcPts val="0"/>
              </a:spcBef>
            </a:pPr>
            <a:r>
              <a:rPr lang="en-US" b="1" u="sng" dirty="0" smtClean="0"/>
              <a:t>On the side of the patient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Bodily features</a:t>
            </a:r>
          </a:p>
          <a:p>
            <a:pPr marL="400050"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Symptoms</a:t>
            </a:r>
          </a:p>
          <a:p>
            <a:pPr marL="400050"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Signs</a:t>
            </a:r>
          </a:p>
          <a:p>
            <a:pPr marL="800100"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Observed through physical examination</a:t>
            </a:r>
          </a:p>
          <a:p>
            <a:pPr marL="800100"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Observed through lab test</a:t>
            </a:r>
          </a:p>
          <a:p>
            <a:pPr marL="0">
              <a:lnSpc>
                <a:spcPct val="150000"/>
              </a:lnSpc>
              <a:spcBef>
                <a:spcPts val="0"/>
              </a:spcBef>
            </a:pPr>
            <a:endParaRPr lang="en-US" dirty="0" smtClean="0"/>
          </a:p>
          <a:p>
            <a:pPr marL="0">
              <a:lnSpc>
                <a:spcPct val="150000"/>
              </a:lnSpc>
              <a:spcBef>
                <a:spcPts val="0"/>
              </a:spcBef>
            </a:pP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124200" y="1676400"/>
            <a:ext cx="5791200" cy="4953000"/>
            <a:chOff x="3124200" y="1676400"/>
            <a:chExt cx="5791200" cy="4953000"/>
          </a:xfrm>
        </p:grpSpPr>
        <p:sp>
          <p:nvSpPr>
            <p:cNvPr id="4" name="Content Placeholder 2"/>
            <p:cNvSpPr txBox="1">
              <a:spLocks/>
            </p:cNvSpPr>
            <p:nvPr/>
          </p:nvSpPr>
          <p:spPr>
            <a:xfrm>
              <a:off x="5181600" y="1676400"/>
              <a:ext cx="3733800" cy="4953000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400" b="0" i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80000"/>
                <a:buFont typeface="Times" charset="0"/>
                <a:buChar char="•"/>
                <a:defRPr lang="en-US" sz="2400" b="0" i="0" dirty="0" smtClean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Char char="•"/>
                <a:defRPr sz="2000" b="0" i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95000"/>
                <a:buFont typeface="Times" charset="0"/>
                <a:buChar char="•"/>
                <a:defRPr sz="2000" b="0" i="0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 b="0" i="1">
                  <a:solidFill>
                    <a:schemeClr val="bg1"/>
                  </a:solidFill>
                  <a:latin typeface="Trebuchet MS"/>
                  <a:ea typeface="ＭＳ Ｐゴシック" pitchFamily="122" charset="-128"/>
                  <a:cs typeface="Trebuchet MS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2000">
                  <a:solidFill>
                    <a:schemeClr val="bg1"/>
                  </a:solidFill>
                  <a:latin typeface="+mn-lt"/>
                  <a:ea typeface="ＭＳ Ｐゴシック" pitchFamily="122" charset="-128"/>
                </a:defRPr>
              </a:lvl9pPr>
            </a:lstStyle>
            <a:p>
              <a:pPr marL="0">
                <a:lnSpc>
                  <a:spcPct val="150000"/>
                </a:lnSpc>
                <a:spcBef>
                  <a:spcPts val="0"/>
                </a:spcBef>
              </a:pPr>
              <a:r>
                <a:rPr lang="en-US" b="1" u="sng" kern="0" dirty="0" smtClean="0"/>
                <a:t>Representations</a:t>
              </a:r>
            </a:p>
            <a:p>
              <a:pPr marL="0">
                <a:lnSpc>
                  <a:spcPct val="15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kern="0" dirty="0" smtClean="0"/>
                <a:t>Findings</a:t>
              </a:r>
            </a:p>
            <a:p>
              <a:pPr marL="400050" lvl="1">
                <a:lnSpc>
                  <a:spcPct val="15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kern="0" dirty="0" smtClean="0"/>
                <a:t>Anamnestic findings</a:t>
              </a:r>
            </a:p>
            <a:p>
              <a:pPr marL="400050" lvl="1">
                <a:lnSpc>
                  <a:spcPct val="15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endParaRPr lang="en-US" kern="0" dirty="0" smtClean="0"/>
            </a:p>
            <a:p>
              <a:pPr marL="800100" lvl="2">
                <a:lnSpc>
                  <a:spcPct val="15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kern="0" dirty="0" smtClean="0"/>
                <a:t>Clinical findings</a:t>
              </a:r>
            </a:p>
            <a:p>
              <a:pPr marL="800100" lvl="2">
                <a:lnSpc>
                  <a:spcPct val="15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endParaRPr lang="en-US" kern="0" dirty="0"/>
            </a:p>
            <a:p>
              <a:pPr marL="800100" lvl="2">
                <a:lnSpc>
                  <a:spcPct val="15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kern="0" dirty="0" smtClean="0"/>
                <a:t>Laboratory findings</a:t>
              </a:r>
            </a:p>
          </p:txBody>
        </p:sp>
        <p:sp>
          <p:nvSpPr>
            <p:cNvPr id="5" name="Right Arrow 4"/>
            <p:cNvSpPr/>
            <p:nvPr/>
          </p:nvSpPr>
          <p:spPr bwMode="auto">
            <a:xfrm>
              <a:off x="3124200" y="2483004"/>
              <a:ext cx="1905000" cy="228600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6" name="Right Arrow 5"/>
            <p:cNvSpPr/>
            <p:nvPr/>
          </p:nvSpPr>
          <p:spPr bwMode="auto">
            <a:xfrm>
              <a:off x="3124200" y="3048000"/>
              <a:ext cx="1905000" cy="228600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7" name="Right Arrow 6"/>
            <p:cNvSpPr/>
            <p:nvPr/>
          </p:nvSpPr>
          <p:spPr bwMode="auto">
            <a:xfrm>
              <a:off x="4464204" y="4092498"/>
              <a:ext cx="990600" cy="197004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8" name="Right Arrow 7"/>
            <p:cNvSpPr/>
            <p:nvPr/>
          </p:nvSpPr>
          <p:spPr bwMode="auto">
            <a:xfrm>
              <a:off x="4495800" y="4984596"/>
              <a:ext cx="990600" cy="197004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  <p:sp>
        <p:nvSpPr>
          <p:cNvPr id="9" name="Rectangle 8"/>
          <p:cNvSpPr/>
          <p:nvPr/>
        </p:nvSpPr>
        <p:spPr bwMode="auto">
          <a:xfrm>
            <a:off x="4648200" y="1676400"/>
            <a:ext cx="76200" cy="46482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74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‘Findings’ / ‘observations’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4114800" cy="4953000"/>
          </a:xfrm>
        </p:spPr>
        <p:txBody>
          <a:bodyPr/>
          <a:lstStyle/>
          <a:p>
            <a:pPr marL="0" algn="ctr">
              <a:lnSpc>
                <a:spcPct val="150000"/>
              </a:lnSpc>
              <a:spcBef>
                <a:spcPts val="0"/>
              </a:spcBef>
            </a:pPr>
            <a:r>
              <a:rPr lang="en-US" b="1" u="sng" dirty="0" smtClean="0"/>
              <a:t>On the side of the patient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Bodily features</a:t>
            </a:r>
          </a:p>
          <a:p>
            <a:pPr marL="400050"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Symptoms</a:t>
            </a:r>
          </a:p>
          <a:p>
            <a:pPr marL="400050"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Signs</a:t>
            </a:r>
          </a:p>
          <a:p>
            <a:pPr marL="800100"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Observed through physical examination</a:t>
            </a:r>
          </a:p>
          <a:p>
            <a:pPr marL="800100"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Observed through lab test</a:t>
            </a:r>
          </a:p>
          <a:p>
            <a:pPr marL="800100"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571500" lvl="2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dirty="0" smtClean="0"/>
              <a:t>Clinical phenotype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>
              <a:lnSpc>
                <a:spcPct val="150000"/>
              </a:lnSpc>
              <a:spcBef>
                <a:spcPts val="0"/>
              </a:spcBef>
            </a:pPr>
            <a:endParaRPr lang="en-US" dirty="0" smtClean="0"/>
          </a:p>
          <a:p>
            <a:pPr marL="0">
              <a:lnSpc>
                <a:spcPct val="15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81600" y="1676400"/>
            <a:ext cx="3733800" cy="4953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en-US" b="1" u="sng" kern="0" dirty="0" smtClean="0"/>
              <a:t>Representations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kern="0" dirty="0" smtClean="0"/>
              <a:t>Findings</a:t>
            </a:r>
          </a:p>
          <a:p>
            <a:pPr marL="400050"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kern="0" dirty="0" smtClean="0"/>
              <a:t>Anamnestic findings</a:t>
            </a:r>
          </a:p>
          <a:p>
            <a:pPr marL="400050"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marL="800100"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kern="0" dirty="0" smtClean="0"/>
              <a:t>Clinical findings</a:t>
            </a:r>
          </a:p>
          <a:p>
            <a:pPr marL="800100"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800100"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kern="0" dirty="0" smtClean="0"/>
              <a:t>Laboratory findings</a:t>
            </a:r>
          </a:p>
          <a:p>
            <a:pPr marL="800100"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571500" lvl="2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dirty="0" smtClean="0"/>
              <a:t>Clinical picture</a:t>
            </a:r>
            <a:endParaRPr lang="en-US" sz="2800" dirty="0"/>
          </a:p>
          <a:p>
            <a:pPr marL="800100" lvl="2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</a:pPr>
            <a:endParaRPr lang="en-US" kern="0" dirty="0"/>
          </a:p>
        </p:txBody>
      </p:sp>
      <p:sp>
        <p:nvSpPr>
          <p:cNvPr id="5" name="Right Arrow 4"/>
          <p:cNvSpPr/>
          <p:nvPr/>
        </p:nvSpPr>
        <p:spPr bwMode="auto">
          <a:xfrm>
            <a:off x="3124200" y="2483004"/>
            <a:ext cx="1905000" cy="22860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3124200" y="3048000"/>
            <a:ext cx="1905000" cy="22860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4464204" y="4092498"/>
            <a:ext cx="990600" cy="197004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4495800" y="4984596"/>
            <a:ext cx="990600" cy="197004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0" name="Right Brace 9"/>
          <p:cNvSpPr/>
          <p:nvPr/>
        </p:nvSpPr>
        <p:spPr bwMode="auto">
          <a:xfrm rot="5400000">
            <a:off x="2061117" y="3813717"/>
            <a:ext cx="533400" cy="3573966"/>
          </a:xfrm>
          <a:prstGeom prst="rightBrace">
            <a:avLst>
              <a:gd name="adj1" fmla="val 60598"/>
              <a:gd name="adj2" fmla="val 49634"/>
            </a:avLst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1" name="Right Brace 10"/>
          <p:cNvSpPr/>
          <p:nvPr/>
        </p:nvSpPr>
        <p:spPr bwMode="auto">
          <a:xfrm rot="5400000">
            <a:off x="6633117" y="3813717"/>
            <a:ext cx="533400" cy="3573966"/>
          </a:xfrm>
          <a:prstGeom prst="rightBrace">
            <a:avLst>
              <a:gd name="adj1" fmla="val 60598"/>
              <a:gd name="adj2" fmla="val 49634"/>
            </a:avLst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648200" y="1676400"/>
            <a:ext cx="76200" cy="46482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98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22388</TotalTime>
  <Words>2559</Words>
  <Application>Microsoft Office PowerPoint</Application>
  <PresentationFormat>On-screen Show (4:3)</PresentationFormat>
  <Paragraphs>292</Paragraphs>
  <Slides>36</Slides>
  <Notes>9</Notes>
  <HiddenSlides>1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52" baseType="lpstr">
      <vt:lpstr>ＭＳ Ｐゴシック</vt:lpstr>
      <vt:lpstr>ＭＳ Ｐゴシック</vt:lpstr>
      <vt:lpstr>Arial</vt:lpstr>
      <vt:lpstr>Batang</vt:lpstr>
      <vt:lpstr>Calibri</vt:lpstr>
      <vt:lpstr>Cambria</vt:lpstr>
      <vt:lpstr>Georgia</vt:lpstr>
      <vt:lpstr>MS Mincho</vt:lpstr>
      <vt:lpstr>Tahoma</vt:lpstr>
      <vt:lpstr>Times</vt:lpstr>
      <vt:lpstr>Times New Roman</vt:lpstr>
      <vt:lpstr>Trebuchet MS</vt:lpstr>
      <vt:lpstr>Verdana</vt:lpstr>
      <vt:lpstr>Wingdings</vt:lpstr>
      <vt:lpstr>Office Theme</vt:lpstr>
      <vt:lpstr>Photo Editor-foto</vt:lpstr>
      <vt:lpstr>Biomedical Ontology PHI 548 / BMI 508</vt:lpstr>
      <vt:lpstr>  Lecture 3  Part 1: Ontology of Clinical Practice (continued)  Werner Ceusters  Part 2: Ontology of Experiments Barry Smith</vt:lpstr>
      <vt:lpstr>  Ontology of Clinical Practice (continued from Lecture 2)</vt:lpstr>
      <vt:lpstr>Schedule</vt:lpstr>
      <vt:lpstr>Big Picture</vt:lpstr>
      <vt:lpstr>‘Findings’ / ‘observations’</vt:lpstr>
      <vt:lpstr>‘Findings’ / ‘observations’</vt:lpstr>
      <vt:lpstr>‘Findings’ / ‘observations’</vt:lpstr>
      <vt:lpstr>‘Findings’ / ‘observations’</vt:lpstr>
      <vt:lpstr>Clinical picture</vt:lpstr>
      <vt:lpstr>‘Findings’ / ‘observations’</vt:lpstr>
      <vt:lpstr>Diagnosis</vt:lpstr>
      <vt:lpstr>PowerPoint Presentation</vt:lpstr>
      <vt:lpstr>Generically Dependent Continuants</vt:lpstr>
      <vt:lpstr>PowerPoint Presentation</vt:lpstr>
      <vt:lpstr>PowerPoint Presentation</vt:lpstr>
      <vt:lpstr>PowerPoint Presentation</vt:lpstr>
      <vt:lpstr>No conflation of diagnosis, disease, and disorder</vt:lpstr>
      <vt:lpstr>Application of OGMS in medical documentation</vt:lpstr>
      <vt:lpstr>Key OGMS definitions</vt:lpstr>
      <vt:lpstr>Key OGMS definitions</vt:lpstr>
      <vt:lpstr>Key OGMS definitions</vt:lpstr>
      <vt:lpstr>Key OGMS definitions</vt:lpstr>
      <vt:lpstr>Key OGMS definitions</vt:lpstr>
      <vt:lpstr>Disorder related configurations</vt:lpstr>
      <vt:lpstr>What are diagnoses in EHRs about? (What are the options?)</vt:lpstr>
      <vt:lpstr>What are diagnoses in EHRs about? (What are the options?)</vt:lpstr>
      <vt:lpstr>What are diagnoses in EHRs about? (What are the options?)</vt:lpstr>
      <vt:lpstr>What are diagnoses in EHRs about? (What are the options?)</vt:lpstr>
      <vt:lpstr>What are diagnoses in EHRs about? (What are the options?)</vt:lpstr>
      <vt:lpstr>What are diagnoses in EHRs about? (What are the options?)</vt:lpstr>
      <vt:lpstr>What are diagnoses in EHRs about? (What are the options?)</vt:lpstr>
      <vt:lpstr>What are diagnoses in EHRs about? (What are the options?)</vt:lpstr>
      <vt:lpstr>What are diagnoses in EHRs about? (What are the options?)</vt:lpstr>
      <vt:lpstr>What are diagnoses in EHRs about? (What are the options?)</vt:lpstr>
      <vt:lpstr>What are diagnoses in EHRs about? (What are the options?)</vt:lpstr>
    </vt:vector>
  </TitlesOfParts>
  <Company>SUNY at Buffalo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Creative/News Services</dc:creator>
  <cp:lastModifiedBy>phismith@buffalo.edu</cp:lastModifiedBy>
  <cp:revision>712</cp:revision>
  <dcterms:created xsi:type="dcterms:W3CDTF">2011-06-07T20:07:59Z</dcterms:created>
  <dcterms:modified xsi:type="dcterms:W3CDTF">2016-09-26T14:27:05Z</dcterms:modified>
</cp:coreProperties>
</file>