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3" r:id="rId4"/>
    <p:sldMasterId id="2147483711" r:id="rId5"/>
    <p:sldMasterId id="2147483743" r:id="rId6"/>
    <p:sldMasterId id="2147483765" r:id="rId7"/>
  </p:sldMasterIdLst>
  <p:notesMasterIdLst>
    <p:notesMasterId r:id="rId37"/>
  </p:notesMasterIdLst>
  <p:sldIdLst>
    <p:sldId id="360" r:id="rId8"/>
    <p:sldId id="256" r:id="rId9"/>
    <p:sldId id="267" r:id="rId10"/>
    <p:sldId id="268" r:id="rId11"/>
    <p:sldId id="287" r:id="rId12"/>
    <p:sldId id="288" r:id="rId13"/>
    <p:sldId id="292" r:id="rId14"/>
    <p:sldId id="298" r:id="rId15"/>
    <p:sldId id="356" r:id="rId16"/>
    <p:sldId id="357" r:id="rId17"/>
    <p:sldId id="358" r:id="rId18"/>
    <p:sldId id="308" r:id="rId19"/>
    <p:sldId id="411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22" r:id="rId29"/>
    <p:sldId id="323" r:id="rId30"/>
    <p:sldId id="324" r:id="rId31"/>
    <p:sldId id="325" r:id="rId32"/>
    <p:sldId id="328" r:id="rId33"/>
    <p:sldId id="329" r:id="rId34"/>
    <p:sldId id="362" r:id="rId35"/>
    <p:sldId id="41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BC3EE-CA60-4940-BBF4-BF5822482845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C772-0B0E-4B27-932A-EB12672A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1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B5E21-F025-45B7-BD3C-A69F32F071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456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F17F2-F37D-47C1-A155-D7159C457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9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8D985-7CE0-46D0-8F01-4043A2F9DD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* = dedicated NIH funding</a:t>
            </a:r>
          </a:p>
        </p:txBody>
      </p:sp>
    </p:spTree>
    <p:extLst>
      <p:ext uri="{BB962C8B-B14F-4D97-AF65-F5344CB8AC3E}">
        <p14:creationId xmlns:p14="http://schemas.microsoft.com/office/powerpoint/2010/main" val="353338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1FE0199A-336F-457D-8218-3EBC70B8B31D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33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529B9452-796E-4BDF-8845-D004F192B298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7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41C8112C-5B1C-4236-9C63-B9CFCC79434D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57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6FF383FB-99B2-4E21-98EC-D1806312A6DA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3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0B98C6CB-F574-408A-A4D5-7099104A453C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1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81ADBA35-588C-49CB-B095-BEC17422D48C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819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8C448F13-88A9-41B5-A803-AE92992E7570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011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E69F8BEB-DD98-4BF4-B6A7-FE85AF5C2287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74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9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7E27A544-3040-4359-A352-E8B0ACB0AFE0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29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059647C6-6A85-4190-B269-A040746B9CA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16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914400"/>
            <a:ext cx="2819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914400"/>
            <a:ext cx="82550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749040DA-468C-41F8-A8B9-076CC33D3685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27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2057400"/>
            <a:ext cx="5537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305300"/>
            <a:ext cx="5537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45188FCA-9818-4D97-8FFF-8E7C6DA9D61D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684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B195D41F-4EB1-4790-B7FD-470ED257C6FC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457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8000" y="914400"/>
            <a:ext cx="11277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62855345-72A0-4D64-8DBE-635FF64FC2AD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914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3B2DB311-371A-46E1-81BA-B39A8557BA9B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073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2057400"/>
            <a:ext cx="112776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417236BC-23E4-47B0-B432-F6C9B5398DC1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32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4B2B5-95A7-4968-A192-5E4245172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03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CC8A-2647-4469-9006-6CBF58E3E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25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4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CF3C-93D6-4F29-AB83-9EC121970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361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1821A-54E0-480D-A94A-02A2D3C84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77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55F44-40C3-4897-A907-9ED97515A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90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FB6E4-EC16-4C38-A732-1138D597C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295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C9D1F-B808-4298-A158-46C17AC3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199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12ABB-4F76-46AE-A551-DB07E618C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05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B37F4-1390-4B1B-A39A-6CF656F9E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002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ADCF-2493-4F08-ADD6-3EF1443BA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49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7ACF2-A731-4C74-8E6B-ABD88964C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612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10769600" cy="4602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4B1A0"/>
                </a:solidFill>
                <a:cs typeface="Arial" panose="020B0604020202020204" pitchFamily="34" charset="0"/>
              </a:defRPr>
            </a:lvl1pPr>
          </a:lstStyle>
          <a:p>
            <a:fld id="{E2FAC13C-2463-4E4D-BE5A-DD8DBD956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03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0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4B1A0"/>
                </a:solidFill>
                <a:cs typeface="Arial" panose="020B0604020202020204" pitchFamily="34" charset="0"/>
              </a:defRPr>
            </a:lvl1pPr>
          </a:lstStyle>
          <a:p>
            <a:fld id="{050B0D2B-F242-4469-AF19-C29C7547A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863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9EA724B0-C3E6-4673-B57B-B1099EA2393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180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131F8291-ADD6-4403-A196-64436AFFAD8D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51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A0C6C390-6A7D-45FA-BC30-EF04B55297D8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40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5A2AFE49-DEF3-4FA8-9908-9B450A0F7364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707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E552A3C6-547E-43EA-BE20-1CE1CB3F6037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147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8695EFE5-E30F-4661-8615-1470E3CE7C4E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990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A2EC362F-BBDA-48FC-A2AD-7D64E7B3F5C5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747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065E9990-D53C-4300-A9E6-8298A4B238E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89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C6ACA359-C142-4A24-B96F-4CD0733E12B8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51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2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841B1276-2AB0-48EB-A8C0-BD438415734D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730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914400"/>
            <a:ext cx="2819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914400"/>
            <a:ext cx="82550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E5C07391-420C-4629-8323-56EAE7EBE41F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493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2057400"/>
            <a:ext cx="5537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305300"/>
            <a:ext cx="5537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F0E4AC53-B4EA-4B9F-9BED-A3EAC05EA9C8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180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C177464D-07A8-421D-A7A0-85DFA8971654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787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8000" y="914400"/>
            <a:ext cx="11277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A439AA63-FC5B-4255-92C8-CB3899F61396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47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D510A3DF-1DF0-4829-9DF6-F869024CC381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952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2057400"/>
            <a:ext cx="112776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3pPr lvl="2">
              <a:defRPr/>
            </a:lvl3pPr>
          </a:lstStyle>
          <a:p>
            <a:pPr lvl="2"/>
            <a:fld id="{B7005283-1A53-42A6-A4BE-C95EEB45B751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36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561CD8-6297-4012-9304-3FD23B05E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53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BAA99E49-B617-4B4F-9A2F-B4DB562DC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272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F23724B8-BA12-401F-9778-F76BFE1DF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48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48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65C93440-D9F8-45A2-9BD7-D8E400131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9437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8C901F57-F238-4A0E-AB3E-DE1316621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79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A3897706-B8AA-4FDD-BB06-19773BFC6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37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0505AB28-D3F1-4088-8FC3-1C9423DAA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468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20D175B-812A-49BA-995B-1EF1564EB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26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7849262C-681C-436E-8445-897784E0A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114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1AD08EE6-35C9-45B9-AE2C-C4F43395D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67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0A3DD0F0-DC1C-45B5-82DD-7426BFDF0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6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526697F-CA05-4E9A-AD81-8BD9280D2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548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F03C7500-D4E1-46F1-AD87-5856B0171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11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6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57400"/>
            <a:ext cx="553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  <a:cs typeface="Arial" panose="020B0604020202020204" pitchFamily="34" charset="0"/>
              </a:defRPr>
            </a:lvl3pPr>
          </a:lstStyle>
          <a:p>
            <a:pPr lvl="2"/>
            <a:fld id="{EAC651BB-C5D0-4762-A37F-6A7E0A0D2235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396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2057400"/>
            <a:ext cx="112776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  <a:cs typeface="Arial" panose="020B0604020202020204" pitchFamily="34" charset="0"/>
              </a:defRPr>
            </a:lvl3pPr>
          </a:lstStyle>
          <a:p>
            <a:pPr lvl="2"/>
            <a:fld id="{55AC68A9-1B59-41C4-9B74-44437B58B0BE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397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2133600"/>
            <a:ext cx="5384800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9"/>
            <a:ext cx="5384800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5600" y="6381750"/>
            <a:ext cx="2946400" cy="476250"/>
          </a:xfrm>
        </p:spPr>
        <p:txBody>
          <a:bodyPr/>
          <a:lstStyle>
            <a:lvl1pPr>
              <a:defRPr sz="2400">
                <a:cs typeface="Arial" panose="020B0604020202020204" pitchFamily="34" charset="0"/>
              </a:defRPr>
            </a:lvl1pPr>
          </a:lstStyle>
          <a:p>
            <a:fld id="{57D40046-ACDD-4678-9C07-F90344409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506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CE76F-F138-4720-B58E-D4D01D941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71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706B1-0957-4FD0-AD54-8BCC3241A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7045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517CE-8BAB-4607-AC1A-E99BD705F2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494621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400800"/>
            <a:ext cx="2844800" cy="457200"/>
          </a:xfrm>
        </p:spPr>
        <p:txBody>
          <a:bodyPr/>
          <a:lstStyle>
            <a:lvl1pPr>
              <a:defRPr sz="2400"/>
            </a:lvl1pPr>
          </a:lstStyle>
          <a:p>
            <a:fld id="{BA7C694C-9AD6-45DE-94B5-484AAA0F3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435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8034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9E8D01-194D-4F5D-9ACE-602F8567D1EA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231249-B671-4E4C-BE36-0F2B600EA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6221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1E2102-B0CA-488F-BAA6-54E9892E1651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07D513-EDC1-44C0-8F53-571CBA26A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79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87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A85602-AD79-4E68-B8E9-37B651DE09E0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1F3F1D-06BA-4D8C-9BF2-CBEAEE156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1691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D5A96A-3EB3-4AEB-AC31-7419A601E60F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2591CB-A95D-460F-86C6-8BC491EF9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3575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DBEDD4-64EA-4E73-978B-8EA7D0F72828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3E4A37-F0FE-4F74-AAFE-E2FEC7715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813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A7DBA5-ACD9-4B58-979D-C48203434E9C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2ED4E2-A495-484F-97D3-384BA4E93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68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441C61-AEA1-4099-98A2-0579AA5E16D4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6E4F01-804C-4813-859B-93309D9CD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2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4D926F-C8B7-4A29-A310-F8FE2F70725E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C134A-326C-4AFD-A902-73F2565B8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6067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DB8C90-1B41-4C3F-8A47-B6CC074889BF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462A1D-E511-498A-9B5C-273EF89CE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26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816111-9C78-4C60-9091-508B1D4BB08F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75867B-8DDE-490D-9720-DD4370413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876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6D9E5E-3EC2-444E-8AF6-AB7D0AECA074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AF6E17-EC6E-49A3-A8F9-3BE44E531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63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3F9891BB-2BA2-4CF7-8BAC-300920518DEA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EDE45-BD3A-4CB7-93E2-F6EDF6BFA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71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6B75-876E-4160-8797-65CB9580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 userDrawn="1"/>
        </p:nvSpPr>
        <p:spPr bwMode="auto">
          <a:xfrm>
            <a:off x="11684000" y="6553200"/>
            <a:ext cx="508000" cy="304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277600" cy="1143000"/>
          </a:xfrm>
          <a:prstGeom prst="rect">
            <a:avLst/>
          </a:prstGeom>
          <a:gradFill rotWithShape="1">
            <a:gsLst>
              <a:gs pos="0">
                <a:schemeClr val="tx1">
                  <a:alpha val="67999"/>
                </a:schemeClr>
              </a:gs>
              <a:gs pos="50000">
                <a:schemeClr val="accent2">
                  <a:alpha val="67000"/>
                </a:schemeClr>
              </a:gs>
              <a:gs pos="100000">
                <a:schemeClr val="tx1"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057400"/>
            <a:ext cx="1127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 lvl="2" algn="r">
              <a:defRPr sz="1400"/>
            </a:lvl3pPr>
          </a:lstStyle>
          <a:p>
            <a:pPr lvl="2"/>
            <a:fld id="{116058F2-872E-416F-BB9C-2427D732183B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7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362CCF-6E87-4459-921D-85B489104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 userDrawn="1"/>
        </p:nvSpPr>
        <p:spPr bwMode="auto">
          <a:xfrm>
            <a:off x="11684000" y="6553200"/>
            <a:ext cx="508000" cy="304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277600" cy="1143000"/>
          </a:xfrm>
          <a:prstGeom prst="rect">
            <a:avLst/>
          </a:prstGeom>
          <a:gradFill rotWithShape="1">
            <a:gsLst>
              <a:gs pos="0">
                <a:schemeClr val="tx1">
                  <a:alpha val="67999"/>
                </a:schemeClr>
              </a:gs>
              <a:gs pos="50000">
                <a:schemeClr val="accent2">
                  <a:alpha val="67000"/>
                </a:schemeClr>
              </a:gs>
              <a:gs pos="100000">
                <a:schemeClr val="tx1"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057400"/>
            <a:ext cx="1127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 lvl="2" algn="r">
              <a:defRPr sz="1400">
                <a:solidFill>
                  <a:srgbClr val="000000"/>
                </a:solidFill>
              </a:defRPr>
            </a:lvl3pPr>
          </a:lstStyle>
          <a:p>
            <a:pPr lvl="2"/>
            <a:fld id="{31016F8A-C64F-459B-85B3-FBB373FB224C}" type="slidenum">
              <a:rPr lang="en-US" altLang="en-US"/>
              <a:pPr lvl="2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08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96BEE6B-FAEF-4139-AB75-9799F33CD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2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1"/>
            <a:ext cx="10261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4FB9AC7-C884-46ED-916C-7FF4FC5E7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41B17A4-9BA2-4AD0-91CC-0930D59956EB}" type="datetime1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6361C0-DC77-4134-87F3-90E4B2E9C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6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obee.org/" TargetMode="External"/><Relationship Id="rId2" Type="http://schemas.openxmlformats.org/officeDocument/2006/relationships/hyperlink" Target="http://www.ebi.ac.uk/ols/index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oportal.bioontology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1295400" y="1214438"/>
            <a:ext cx="9144000" cy="238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 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Lecture 6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Part 1: Building Ontologies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Barry Smith</a:t>
            </a:r>
            <a:endParaRPr lang="en-US" alt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>
            <a:stCxn id="1026" idx="3"/>
            <a:endCxn id="1028" idx="1"/>
          </p:cNvCxnSpPr>
          <p:nvPr/>
        </p:nvCxnSpPr>
        <p:spPr>
          <a:xfrm>
            <a:off x="3719849" y="6165428"/>
            <a:ext cx="1926355" cy="17283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4246141" y="5938384"/>
            <a:ext cx="746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located near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Line Callout 1 351"/>
          <p:cNvSpPr/>
          <p:nvPr/>
        </p:nvSpPr>
        <p:spPr>
          <a:xfrm>
            <a:off x="1903068" y="5403724"/>
            <a:ext cx="5401552" cy="1454276"/>
          </a:xfrm>
          <a:prstGeom prst="borderCallout1">
            <a:avLst>
              <a:gd name="adj1" fmla="val 800"/>
              <a:gd name="adj2" fmla="val 50327"/>
              <a:gd name="adj3" fmla="val -39347"/>
              <a:gd name="adj4" fmla="val 50199"/>
            </a:avLst>
          </a:prstGeom>
          <a:solidFill>
            <a:schemeClr val="bg2">
              <a:lumMod val="75000"/>
              <a:alpha val="29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3741" y="233816"/>
            <a:ext cx="6561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Unpacking: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Region.water.distanceBetweenLatrinesAndWaterSource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7884" y="3347566"/>
            <a:ext cx="7031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Latrine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4233" y="3131741"/>
            <a:ext cx="5485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3908" y="4880505"/>
            <a:ext cx="113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‘VT 334 569’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32104" y="2674234"/>
            <a:ext cx="1353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Measurement Result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2048" y="2147028"/>
            <a:ext cx="91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Village Name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4463" y="4880504"/>
            <a:ext cx="118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‘Khanabad Village’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225155" y="3039580"/>
            <a:ext cx="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Village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1" name="Straight Arrow Connector 140"/>
          <p:cNvCxnSpPr>
            <a:stCxn id="1028" idx="0"/>
            <a:endCxn id="7" idx="2"/>
          </p:cNvCxnSpPr>
          <p:nvPr/>
        </p:nvCxnSpPr>
        <p:spPr>
          <a:xfrm flipV="1">
            <a:off x="6428527" y="3439517"/>
            <a:ext cx="0" cy="2209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25" idx="0"/>
            <a:endCxn id="240" idx="2"/>
          </p:cNvCxnSpPr>
          <p:nvPr/>
        </p:nvCxnSpPr>
        <p:spPr>
          <a:xfrm flipV="1">
            <a:off x="9654097" y="1567215"/>
            <a:ext cx="0" cy="1472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026" idx="0"/>
            <a:endCxn id="6" idx="2"/>
          </p:cNvCxnSpPr>
          <p:nvPr/>
        </p:nvCxnSpPr>
        <p:spPr>
          <a:xfrm flipV="1">
            <a:off x="2899441" y="3655343"/>
            <a:ext cx="2" cy="2011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9336317" y="2143118"/>
            <a:ext cx="6355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is_a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7" name="Straight Arrow Connector 216"/>
          <p:cNvCxnSpPr>
            <a:stCxn id="1028" idx="3"/>
            <a:endCxn id="1030" idx="1"/>
          </p:cNvCxnSpPr>
          <p:nvPr/>
        </p:nvCxnSpPr>
        <p:spPr>
          <a:xfrm>
            <a:off x="7210851" y="6182710"/>
            <a:ext cx="17484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5884923" y="3875376"/>
            <a:ext cx="11012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9102326" y="1043995"/>
            <a:ext cx="11035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Geopolitical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2" name="Elbow Connector 261"/>
          <p:cNvCxnSpPr>
            <a:stCxn id="6" idx="0"/>
            <a:endCxn id="301" idx="1"/>
          </p:cNvCxnSpPr>
          <p:nvPr/>
        </p:nvCxnSpPr>
        <p:spPr>
          <a:xfrm rot="5400000" flipH="1" flipV="1">
            <a:off x="2941233" y="2101328"/>
            <a:ext cx="1204448" cy="128802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4187472" y="1881507"/>
            <a:ext cx="8639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Spatial Region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2" name="Straight Arrow Connector 301"/>
          <p:cNvCxnSpPr>
            <a:stCxn id="1030" idx="0"/>
            <a:endCxn id="125" idx="2"/>
          </p:cNvCxnSpPr>
          <p:nvPr/>
        </p:nvCxnSpPr>
        <p:spPr>
          <a:xfrm flipV="1">
            <a:off x="9651607" y="3347357"/>
            <a:ext cx="2491" cy="2317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1903068" y="677787"/>
            <a:ext cx="121207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Coordinates Set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9" name="Elbow Connector 308"/>
          <p:cNvCxnSpPr>
            <a:stCxn id="307" idx="3"/>
            <a:endCxn id="301" idx="0"/>
          </p:cNvCxnSpPr>
          <p:nvPr/>
        </p:nvCxnSpPr>
        <p:spPr>
          <a:xfrm>
            <a:off x="3115145" y="1047119"/>
            <a:ext cx="1504301" cy="83438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Elbow Connector 310"/>
          <p:cNvCxnSpPr>
            <a:stCxn id="18" idx="3"/>
            <a:endCxn id="125" idx="1"/>
          </p:cNvCxnSpPr>
          <p:nvPr/>
        </p:nvCxnSpPr>
        <p:spPr>
          <a:xfrm>
            <a:off x="8262559" y="2408638"/>
            <a:ext cx="962597" cy="7848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Elbow Connector 320"/>
          <p:cNvCxnSpPr>
            <a:stCxn id="7" idx="0"/>
            <a:endCxn id="301" idx="3"/>
          </p:cNvCxnSpPr>
          <p:nvPr/>
        </p:nvCxnSpPr>
        <p:spPr>
          <a:xfrm rot="16200000" flipV="1">
            <a:off x="5245663" y="1948875"/>
            <a:ext cx="988623" cy="137710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865117" y="905518"/>
            <a:ext cx="1068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designates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://www.unhcr.org/thumb1/46f7dba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13124" r="10991" b="8338"/>
          <a:stretch/>
        </p:blipFill>
        <p:spPr bwMode="auto">
          <a:xfrm>
            <a:off x="2079034" y="5666366"/>
            <a:ext cx="1640815" cy="9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2382550" y="3962738"/>
            <a:ext cx="11794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http://unanyc.org/news/archive/2008/20080313_afgh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14501"/>
          <a:stretch/>
        </p:blipFill>
        <p:spPr bwMode="auto">
          <a:xfrm>
            <a:off x="5646204" y="5649082"/>
            <a:ext cx="1564647" cy="10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treiten.com/soldier/images/Valley_vill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t="14924" r="13163" b="26505"/>
          <a:stretch/>
        </p:blipFill>
        <p:spPr bwMode="auto">
          <a:xfrm>
            <a:off x="8959252" y="5665221"/>
            <a:ext cx="1384709" cy="10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7698107" y="5903817"/>
            <a:ext cx="7697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ocated  in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9107308" y="3808850"/>
            <a:ext cx="10985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509107" y="2539443"/>
            <a:ext cx="8332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location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3" name="Straight Connector 262"/>
          <p:cNvCxnSpPr/>
          <p:nvPr/>
        </p:nvCxnSpPr>
        <p:spPr>
          <a:xfrm flipV="1">
            <a:off x="1559763" y="4332393"/>
            <a:ext cx="9085767" cy="4874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8254757" y="2732116"/>
            <a:ext cx="9703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designates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0" name="Elbow Connector 159"/>
          <p:cNvCxnSpPr>
            <a:stCxn id="240" idx="1"/>
            <a:endCxn id="301" idx="3"/>
          </p:cNvCxnSpPr>
          <p:nvPr/>
        </p:nvCxnSpPr>
        <p:spPr>
          <a:xfrm rot="10800000" flipV="1">
            <a:off x="5051418" y="1305605"/>
            <a:ext cx="4050908" cy="83751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950358" y="1942469"/>
            <a:ext cx="970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location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7" name="Elbow Connector 176"/>
          <p:cNvCxnSpPr>
            <a:stCxn id="4" idx="0"/>
            <a:endCxn id="18" idx="2"/>
          </p:cNvCxnSpPr>
          <p:nvPr/>
        </p:nvCxnSpPr>
        <p:spPr>
          <a:xfrm rot="16200000" flipV="1">
            <a:off x="6781726" y="3695825"/>
            <a:ext cx="2210256" cy="15910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389403" y="3654962"/>
            <a:ext cx="11289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3" name="Elbow Connector 302"/>
          <p:cNvCxnSpPr>
            <a:stCxn id="57" idx="0"/>
            <a:endCxn id="307" idx="2"/>
          </p:cNvCxnSpPr>
          <p:nvPr/>
        </p:nvCxnSpPr>
        <p:spPr>
          <a:xfrm rot="5400000" flipH="1" flipV="1">
            <a:off x="613122" y="2984519"/>
            <a:ext cx="3464053" cy="327918"/>
          </a:xfrm>
          <a:prstGeom prst="bentConnector3">
            <a:avLst>
              <a:gd name="adj1" fmla="val 8054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1689318" y="1934822"/>
            <a:ext cx="11012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4046108" y="4572729"/>
            <a:ext cx="114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’16 meters’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8" name="Straight Arrow Connector 337"/>
          <p:cNvCxnSpPr>
            <a:stCxn id="337" idx="0"/>
            <a:endCxn id="62" idx="2"/>
          </p:cNvCxnSpPr>
          <p:nvPr/>
        </p:nvCxnSpPr>
        <p:spPr>
          <a:xfrm flipH="1" flipV="1">
            <a:off x="4608905" y="3412898"/>
            <a:ext cx="10539" cy="1159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013320" y="3896809"/>
            <a:ext cx="12330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3867295" y="4988226"/>
            <a:ext cx="15611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easurement_of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0CA34-1945-4751-9C46-CB4E1B950B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2" descr="0 (411×377)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https://mail-attachment.googleusercontent.com/attachment/u/0/?ui=2&amp;ik=c4a5c0c12a&amp;view=att&amp;th=13a8472733acb7ad&amp;attid=0.1&amp;disp=inline&amp;safe=1&amp;zw&amp;saduie=AG9B_P_4lvQaIgsVc8z2YfDS4xBF&amp;sadet=1351004759930&amp;sads=BGuPw53EsYtQMr6aoLlMdu2mLz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https://mail-attachment.googleusercontent.com/attachment/u/0/?ui=2&amp;ik=c4a5c0c12a&amp;view=att&amp;th=13a8472733acb7ad&amp;attid=0.1&amp;disp=inline&amp;safe=1&amp;zw&amp;saduie=AG9B_P_4lvQaIgsVc8z2YfDS4xBF&amp;sadet=1351004759930&amp;sads=BGuPw53EsYtQMr6aoLlMdu2mLz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8839200" cy="6400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307100" y="3610498"/>
            <a:ext cx="9085767" cy="4874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BFO Top-Level Ontology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667000" y="16002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7086600" y="1606550"/>
            <a:ext cx="2692400" cy="189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Occurrent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(always dependent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on one or more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independent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continuants)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600200" y="342900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Independent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156075" y="3429000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Dependent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96263" name="AutoShape 7"/>
          <p:cNvCxnSpPr>
            <a:cxnSpLocks noChangeShapeType="1"/>
            <a:stCxn id="96259" idx="2"/>
            <a:endCxn id="96261" idx="0"/>
          </p:cNvCxnSpPr>
          <p:nvPr/>
        </p:nvCxnSpPr>
        <p:spPr bwMode="auto">
          <a:xfrm flipH="1">
            <a:off x="2667000" y="28956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4" name="AutoShape 8"/>
          <p:cNvCxnSpPr>
            <a:cxnSpLocks noChangeShapeType="1"/>
            <a:stCxn id="96259" idx="2"/>
            <a:endCxn id="96262" idx="0"/>
          </p:cNvCxnSpPr>
          <p:nvPr/>
        </p:nvCxnSpPr>
        <p:spPr bwMode="auto">
          <a:xfrm>
            <a:off x="4038601" y="2895600"/>
            <a:ext cx="993775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6477000" y="12192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6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93FAFDFC-EC8B-4B5E-BD87-FE97D287CCA3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8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3943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3943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/>
        </p:nvGraphicFramePr>
        <p:xfrm>
          <a:off x="3429001" y="2590800"/>
          <a:ext cx="6875463" cy="3452814"/>
        </p:xfrm>
        <a:graphic>
          <a:graphicData uri="http://schemas.openxmlformats.org/drawingml/2006/table">
            <a:tbl>
              <a:tblPr/>
              <a:tblGrid>
                <a:gridCol w="97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6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Anatomy Ontology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(FMA*,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Environment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(EnvO)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Infectious Disease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(IDO*)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Biological Process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Ontology (GO*)</a:t>
                      </a:r>
                      <a:endParaRPr lang="en-US" sz="1800" dirty="0"/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  Ontology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Component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(FMA*, GO*)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PaTO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2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Subcellular Anatomy Ontology (SAO)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5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Sequence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(SO*)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3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Protein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(PRO*)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543" name="Text Box 41"/>
          <p:cNvSpPr txBox="1">
            <a:spLocks noChangeArrowheads="1"/>
          </p:cNvSpPr>
          <p:nvPr/>
        </p:nvSpPr>
        <p:spPr bwMode="auto">
          <a:xfrm>
            <a:off x="1524000" y="6248400"/>
            <a:ext cx="8915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0000"/>
                </a:solidFill>
                <a:cs typeface="Arial" panose="020B0604020202020204" pitchFamily="34" charset="0"/>
              </a:rPr>
              <a:t>             Extension Strategy +  Modular Organization</a:t>
            </a:r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4544" name="TextBox 10"/>
          <p:cNvSpPr txBox="1">
            <a:spLocks noChangeArrowheads="1"/>
          </p:cNvSpPr>
          <p:nvPr/>
        </p:nvSpPr>
        <p:spPr bwMode="auto">
          <a:xfrm>
            <a:off x="1752600" y="685801"/>
            <a:ext cx="1600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top 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2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mid-level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domain level</a:t>
            </a:r>
          </a:p>
        </p:txBody>
      </p:sp>
      <p:graphicFrame>
        <p:nvGraphicFramePr>
          <p:cNvPr id="12" name="Group 45"/>
          <p:cNvGraphicFramePr>
            <a:graphicFrameLocks noGrp="1"/>
          </p:cNvGraphicFramePr>
          <p:nvPr/>
        </p:nvGraphicFramePr>
        <p:xfrm>
          <a:off x="3429000" y="1295400"/>
          <a:ext cx="6858000" cy="12652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Information Artifact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(IAO)</a:t>
                      </a:r>
                    </a:p>
                  </a:txBody>
                  <a:tcPr marL="0" marR="0" marT="0" marB="45731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 for Biomedical Investigations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(OBI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45731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 for General Medical Science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(OGMS)</a:t>
                      </a:r>
                    </a:p>
                  </a:txBody>
                  <a:tcPr marL="0" marR="0" marT="0" marB="45731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rapezoid 14"/>
          <p:cNvSpPr/>
          <p:nvPr/>
        </p:nvSpPr>
        <p:spPr bwMode="auto">
          <a:xfrm>
            <a:off x="3443288" y="685800"/>
            <a:ext cx="6843712" cy="609600"/>
          </a:xfrm>
          <a:prstGeom prst="trapezoid">
            <a:avLst>
              <a:gd name="adj" fmla="val 103997"/>
            </a:avLst>
          </a:prstGeom>
          <a:solidFill>
            <a:srgbClr val="92D050"/>
          </a:solidFill>
          <a:ln w="1968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Basic Formal Ontology (BFO)</a:t>
            </a:r>
          </a:p>
        </p:txBody>
      </p:sp>
      <p:sp>
        <p:nvSpPr>
          <p:cNvPr id="645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D5AAA9D-BF91-42DE-8FB2-DCF51AF3F540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03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Two kinds of entities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743200"/>
            <a:ext cx="8534400" cy="3581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occurrents </a:t>
            </a:r>
            <a:r>
              <a:rPr lang="en-US" altLang="en-US" smtClean="0"/>
              <a:t>(processes, events, happenings)</a:t>
            </a:r>
          </a:p>
          <a:p>
            <a:pPr eaLnBrk="1" hangingPunct="1"/>
            <a:r>
              <a:rPr lang="en-US" altLang="en-US" smtClean="0"/>
              <a:t>	</a:t>
            </a:r>
            <a:endParaRPr lang="en-US" altLang="en-US" b="1" smtClean="0"/>
          </a:p>
          <a:p>
            <a:pPr eaLnBrk="1" hangingPunct="1"/>
            <a:r>
              <a:rPr lang="en-US" altLang="en-US" b="1" smtClean="0"/>
              <a:t>continuants</a:t>
            </a:r>
            <a:r>
              <a:rPr lang="en-US" altLang="en-US" smtClean="0"/>
              <a:t> (objects, qualities, states...)</a:t>
            </a:r>
          </a:p>
          <a:p>
            <a:pPr eaLnBrk="1" hangingPunct="1"/>
            <a:r>
              <a:rPr lang="en-US" altLang="en-US" smtClean="0"/>
              <a:t>	</a:t>
            </a: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867AD886-9D08-4F95-8D7C-201878F2AD31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5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219200"/>
            <a:ext cx="8229600" cy="1143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are a continuant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1"/>
            <a:ext cx="9144000" cy="3197225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Your </a:t>
            </a:r>
            <a:r>
              <a:rPr lang="en-US" altLang="en-US" sz="4000" i="1"/>
              <a:t>life</a:t>
            </a:r>
            <a:r>
              <a:rPr lang="en-US" altLang="en-US" sz="4000"/>
              <a:t> is an occurrent</a:t>
            </a:r>
          </a:p>
          <a:p>
            <a:pPr algn="ctr" eaLnBrk="1" hangingPunct="1"/>
            <a:endParaRPr lang="en-US" altLang="en-US" sz="4000"/>
          </a:p>
          <a:p>
            <a:pPr algn="ctr" eaLnBrk="1" hangingPunct="1"/>
            <a:r>
              <a:rPr lang="en-US" altLang="en-US" sz="4000" i="1"/>
              <a:t>You</a:t>
            </a:r>
            <a:r>
              <a:rPr lang="en-US" altLang="en-US" sz="4000"/>
              <a:t> are 3-dimensional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en-US" sz="4000"/>
              <a:t>Your </a:t>
            </a:r>
            <a:r>
              <a:rPr lang="en-US" altLang="en-US" sz="4000" i="1"/>
              <a:t>life</a:t>
            </a:r>
            <a:r>
              <a:rPr lang="en-US" altLang="en-US" sz="4000"/>
              <a:t> is 4-dimensional</a:t>
            </a:r>
          </a:p>
        </p:txBody>
      </p:sp>
      <p:sp>
        <p:nvSpPr>
          <p:cNvPr id="9830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AB1C8136-B9FD-4170-9314-81C72E30C5EC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7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BFO Top-Level Ontology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2667000" y="16002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7086600" y="1606550"/>
            <a:ext cx="2692400" cy="189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Occurrent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(always dependent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on one or more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independent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continuants)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600200" y="342900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Independent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156075" y="3429000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Dependent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99335" name="AutoShape 7"/>
          <p:cNvCxnSpPr>
            <a:cxnSpLocks noChangeShapeType="1"/>
            <a:stCxn id="99331" idx="2"/>
            <a:endCxn id="99333" idx="0"/>
          </p:cNvCxnSpPr>
          <p:nvPr/>
        </p:nvCxnSpPr>
        <p:spPr bwMode="auto">
          <a:xfrm flipH="1">
            <a:off x="2667000" y="28956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6" name="AutoShape 8"/>
          <p:cNvCxnSpPr>
            <a:cxnSpLocks noChangeShapeType="1"/>
            <a:stCxn id="99331" idx="2"/>
            <a:endCxn id="99334" idx="0"/>
          </p:cNvCxnSpPr>
          <p:nvPr/>
        </p:nvCxnSpPr>
        <p:spPr bwMode="auto">
          <a:xfrm>
            <a:off x="4038601" y="2895600"/>
            <a:ext cx="993775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6477000" y="12192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8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BFB4B13A-FB52-4D08-9C93-A69C758C9F3C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3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Dependent entities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362201"/>
            <a:ext cx="8229600" cy="3224213"/>
          </a:xfrm>
        </p:spPr>
        <p:txBody>
          <a:bodyPr/>
          <a:lstStyle/>
          <a:p>
            <a:pPr eaLnBrk="1" hangingPunct="1"/>
            <a:r>
              <a:rPr lang="en-US" altLang="en-US" smtClean="0"/>
              <a:t>	require independent continuants as their bearers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		There is no run without a runner</a:t>
            </a:r>
          </a:p>
          <a:p>
            <a:pPr eaLnBrk="1" hangingPunct="1"/>
            <a:r>
              <a:rPr lang="en-US" altLang="en-US" smtClean="0"/>
              <a:t>		There is no grin without a cat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F80D1A4E-8515-49A8-B8F0-20914F8141D5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6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Dependent vs. independent continuants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7276" y="2143125"/>
            <a:ext cx="8035925" cy="3956050"/>
          </a:xfrm>
        </p:spPr>
        <p:txBody>
          <a:bodyPr/>
          <a:lstStyle/>
          <a:p>
            <a:pPr marL="685800" indent="-685800" eaLnBrk="1" hangingPunct="1"/>
            <a:r>
              <a:rPr lang="en-US" altLang="en-US" smtClean="0"/>
              <a:t>Independent continuants (organisms, buildings, environments)</a:t>
            </a:r>
          </a:p>
          <a:p>
            <a:pPr marL="685800" indent="-685800" eaLnBrk="1" hangingPunct="1"/>
            <a:endParaRPr lang="en-US" altLang="en-US" smtClean="0"/>
          </a:p>
          <a:p>
            <a:pPr marL="685800" indent="-685800" eaLnBrk="1" hangingPunct="1"/>
            <a:r>
              <a:rPr lang="en-US" altLang="en-US" smtClean="0"/>
              <a:t>Dependent continuants (quality, shape, role, propensity, function, status, power, right)</a:t>
            </a:r>
          </a:p>
        </p:txBody>
      </p:sp>
      <p:sp>
        <p:nvSpPr>
          <p:cNvPr id="1013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E5435901-BCBD-4196-92E4-2271C51C711C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18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All occurrents are dependent entities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71750"/>
            <a:ext cx="8458200" cy="3829050"/>
          </a:xfrm>
        </p:spPr>
        <p:txBody>
          <a:bodyPr/>
          <a:lstStyle/>
          <a:p>
            <a:pPr eaLnBrk="1" hangingPunct="1"/>
            <a:r>
              <a:rPr lang="en-US" altLang="en-US" smtClean="0"/>
              <a:t>	They are dependent on those independent continuants which are their participants (agents, patients, media ...)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E721CE9C-8AF2-4D52-9A03-D4D1AF3C06B1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9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ontologies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Barry Smith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Principle of Low Hanging Fruit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Include even absolutely trivial assertions (assertions you know to be universally true)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i="1" smtClean="0"/>
              <a:t>	pneumococcal bacterium is_a bacterium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smtClean="0"/>
              <a:t>	Computers need to be led by the hand</a:t>
            </a:r>
            <a:endParaRPr lang="en-US" altLang="en-US" i="1" smtClean="0">
              <a:solidFill>
                <a:schemeClr val="hlink"/>
              </a:solidFill>
            </a:endParaRPr>
          </a:p>
        </p:txBody>
      </p:sp>
      <p:pic>
        <p:nvPicPr>
          <p:cNvPr id="874500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A0F40EF6-E4B7-4D35-8D15-6D709085D55E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91438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450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 of singular nouns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Terms in ontologies represent types</a:t>
            </a:r>
          </a:p>
          <a:p>
            <a:pPr algn="ctr" eaLnBrk="1" hangingPunct="1"/>
            <a:endParaRPr lang="en-US" altLang="en-US" smtClean="0"/>
          </a:p>
          <a:p>
            <a:pPr algn="ctr" eaLnBrk="1" hangingPunct="1"/>
            <a:r>
              <a:rPr lang="en-US" altLang="en-US" smtClean="0"/>
              <a:t>Goal: Each term in an ontology should represent exactly one type</a:t>
            </a:r>
          </a:p>
          <a:p>
            <a:pPr algn="ctr" eaLnBrk="1" hangingPunct="1"/>
            <a:endParaRPr lang="en-US" altLang="en-US" smtClean="0"/>
          </a:p>
          <a:p>
            <a:pPr algn="ctr" eaLnBrk="1" hangingPunct="1"/>
            <a:r>
              <a:rPr lang="en-US" altLang="en-US" smtClean="0"/>
              <a:t>Thus every term should be a singular noun</a:t>
            </a: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0D793B70-EA10-4E79-AFBC-EE5CA92BA71D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9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Principle: Avoid mass nouns</a:t>
            </a:r>
            <a:endParaRPr lang="en-US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Brenda Tissue Ontology</a:t>
            </a:r>
          </a:p>
          <a:p>
            <a:endParaRPr lang="en-US" altLang="en-US" smtClean="0"/>
          </a:p>
          <a:p>
            <a:r>
              <a:rPr lang="en-US" altLang="en-US" smtClean="0"/>
              <a:t>blood is_a hematopoietic system</a:t>
            </a:r>
          </a:p>
          <a:p>
            <a:r>
              <a:rPr lang="en-US" altLang="en-US" smtClean="0"/>
              <a:t>hematopoietic system is_a whole body</a:t>
            </a:r>
          </a:p>
          <a:p>
            <a:r>
              <a:rPr lang="en-US" altLang="en-US" smtClean="0"/>
              <a:t>whole_body is_a animal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105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903E1D45-E7CE-40DF-B071-EE0DEE5D9F54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Count vs. mass nouns</a:t>
            </a:r>
            <a:endParaRPr lang="en-US" dirty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8458200" cy="4953000"/>
          </a:xfrm>
        </p:spPr>
        <p:txBody>
          <a:bodyPr/>
          <a:lstStyle/>
          <a:p>
            <a:r>
              <a:rPr lang="en-US" altLang="en-US" u="sng" smtClean="0"/>
              <a:t>Count</a:t>
            </a:r>
          </a:p>
          <a:p>
            <a:r>
              <a:rPr lang="en-US" altLang="en-US" smtClean="0"/>
              <a:t>		suitcase</a:t>
            </a:r>
          </a:p>
          <a:p>
            <a:r>
              <a:rPr lang="en-US" altLang="en-US" smtClean="0"/>
              <a:t>		cow</a:t>
            </a:r>
          </a:p>
          <a:p>
            <a:r>
              <a:rPr lang="en-US" altLang="en-US" smtClean="0"/>
              <a:t>		datum</a:t>
            </a:r>
          </a:p>
          <a:p>
            <a:r>
              <a:rPr lang="en-US" altLang="en-US" u="sng" smtClean="0"/>
              <a:t>Mass</a:t>
            </a:r>
          </a:p>
          <a:p>
            <a:r>
              <a:rPr lang="en-US" altLang="en-US" smtClean="0"/>
              <a:t>		luggage</a:t>
            </a:r>
          </a:p>
          <a:p>
            <a:r>
              <a:rPr lang="en-US" altLang="en-US" smtClean="0"/>
              <a:t>		beef</a:t>
            </a:r>
          </a:p>
          <a:p>
            <a:r>
              <a:rPr lang="en-US" altLang="en-US" smtClean="0"/>
              <a:t>		information</a:t>
            </a:r>
          </a:p>
        </p:txBody>
      </p:sp>
      <p:sp>
        <p:nvSpPr>
          <p:cNvPr id="1116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D6C38444-C824-4B6C-8BCC-C497DF6DC977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 of definitions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Supply definitions for every term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human-understandable natural language definition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an equivalent formal definition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50D8B720-62EB-48CB-8369-EEDC211BAAF0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31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Principle: definitions must be unique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057400"/>
            <a:ext cx="8610600" cy="434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Each term should have exactly one definition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3600"/>
              <a:t>it may have both natural-language and formal versions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3600"/>
              <a:t>(issue with ontologies which exist with different levels of expressivity)</a:t>
            </a:r>
          </a:p>
        </p:txBody>
      </p:sp>
      <p:sp>
        <p:nvSpPr>
          <p:cNvPr id="1136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3743A0D0-5EC8-4371-9E8D-E44D895A27C0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41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 of Aristotelian definitions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Use Aristotelian definitions</a:t>
            </a:r>
          </a:p>
          <a:p>
            <a:pPr eaLnBrk="1" hangingPunct="1"/>
            <a:endParaRPr lang="en-US" altLang="en-US" smtClean="0"/>
          </a:p>
          <a:p>
            <a:pPr algn="ctr" eaLnBrk="1" hangingPunct="1"/>
            <a:r>
              <a:rPr lang="en-US" altLang="en-US" smtClean="0"/>
              <a:t>An A is a B which C’s.</a:t>
            </a:r>
          </a:p>
          <a:p>
            <a:pPr algn="ctr" eaLnBrk="1" hangingPunct="1"/>
            <a:endParaRPr lang="en-US" altLang="en-US" smtClean="0"/>
          </a:p>
          <a:p>
            <a:pPr algn="ctr" eaLnBrk="1" hangingPunct="1"/>
            <a:r>
              <a:rPr lang="en-US" altLang="en-US" smtClean="0"/>
              <a:t>A human being is an animal which is rational</a:t>
            </a: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B4B24ADA-6294-4832-9FB5-4D8CB5A07692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458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 of increase in understandability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A definition should use only terms which are easier to understand than the term defined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	Definitions should not make simple things more difficult than they are</a:t>
            </a:r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F304C520-A444-46B3-AFA7-BF0F8D6C1A15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Ontology Term Re-Use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36295"/>
            <a:ext cx="11277600" cy="4343400"/>
          </a:xfrm>
        </p:spPr>
        <p:txBody>
          <a:bodyPr/>
          <a:lstStyle/>
          <a:p>
            <a:r>
              <a:rPr lang="en-US" dirty="0" smtClean="0"/>
              <a:t>Ontology Lookup Service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http://www.ebi.ac.uk/ols/index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OntoBee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http://www.ontobee.org/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Bioportal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https://bioportal.bioontology.org/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2"/>
            <a:fld id="{529B9452-796E-4BDF-8845-D004F192B298}" type="slidenum">
              <a:rPr lang="en-US" altLang="en-US" smtClean="0"/>
              <a:pPr lvl="2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1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11785600" cy="4343400"/>
          </a:xfrm>
        </p:spPr>
        <p:txBody>
          <a:bodyPr/>
          <a:lstStyle/>
          <a:p>
            <a:r>
              <a:rPr lang="en-US" dirty="0" smtClean="0"/>
              <a:t>	Mary</a:t>
            </a:r>
            <a:r>
              <a:rPr lang="en-US" dirty="0"/>
              <a:t> </a:t>
            </a:r>
            <a:r>
              <a:rPr lang="en-US" dirty="0" err="1"/>
              <a:t>Ceusters</a:t>
            </a:r>
            <a:r>
              <a:rPr lang="en-US" dirty="0"/>
              <a:t>, a 54 year old non-smoking female, arrives at a Buffalo General Hospital on August 12th, 2007 and Nurse Smith takes her blood pressure and records 160/90mmHg. Based on this reading, Nurse Smith concludes Mary has high blood pressure and prescribes the drug Bumetanide. On July 11, 2009, Mary </a:t>
            </a:r>
            <a:r>
              <a:rPr lang="en-US" dirty="0" err="1"/>
              <a:t>Ceusters</a:t>
            </a:r>
            <a:r>
              <a:rPr lang="en-US" dirty="0"/>
              <a:t> arrives at Erie </a:t>
            </a:r>
            <a:r>
              <a:rPr lang="en-US" dirty="0" err="1"/>
              <a:t>CountyMedical</a:t>
            </a:r>
            <a:r>
              <a:rPr lang="en-US" dirty="0"/>
              <a:t> Center complaining of sudden chest pains and Doctor Searle conducts an external examination and concludes Mary has suffered a heart-attack, which he suspects is likely the result of coronary artery disease exacerbated by hypertension.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2"/>
            <a:fld id="{529B9452-796E-4BDF-8845-D004F192B298}" type="slidenum">
              <a:rPr lang="en-US" altLang="en-US" smtClean="0"/>
              <a:pPr lvl="2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91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5427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12381" r="28011" b="51776"/>
          <a:stretch>
            <a:fillRect/>
          </a:stretch>
        </p:blipFill>
        <p:spPr>
          <a:xfrm>
            <a:off x="812800" y="0"/>
            <a:ext cx="7924800" cy="6859588"/>
          </a:xfrm>
          <a:noFill/>
        </p:spPr>
      </p:pic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5257800" y="6027738"/>
            <a:ext cx="541020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Hierarchical view representing relations between represented 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128A32-8556-49F0-AE3D-AA9BCBFDA069}" type="slidenum">
              <a:rPr lang="en-US" altLang="en-US">
                <a:solidFill>
                  <a:srgbClr val="B4B1A0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B4B1A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32757" y="878305"/>
            <a:ext cx="2021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 Ontology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1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371600" y="6324600"/>
            <a:ext cx="2819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828800" y="3124200"/>
            <a:ext cx="8458200" cy="3352800"/>
          </a:xfrm>
          <a:prstGeom prst="parallelogram">
            <a:avLst>
              <a:gd name="adj" fmla="val 68990"/>
            </a:avLst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657600" y="3810000"/>
            <a:ext cx="1600200" cy="533400"/>
          </a:xfrm>
          <a:prstGeom prst="parallelogram">
            <a:avLst>
              <a:gd name="adj" fmla="val 764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Pleural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Cavity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743200" y="5029200"/>
            <a:ext cx="1981200" cy="609600"/>
          </a:xfrm>
          <a:prstGeom prst="parallelogram">
            <a:avLst>
              <a:gd name="adj" fmla="val 734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Interlobar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recess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310314" y="5591175"/>
            <a:ext cx="1965325" cy="660400"/>
          </a:xfrm>
          <a:prstGeom prst="parallelogram">
            <a:avLst>
              <a:gd name="adj" fmla="val 70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Mesothelium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of Pleura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677151" y="3619500"/>
            <a:ext cx="1819275" cy="623888"/>
          </a:xfrm>
          <a:prstGeom prst="parallelogram">
            <a:avLst>
              <a:gd name="adj" fmla="val 676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Pleura(Wall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of Sac)</a:t>
            </a:r>
            <a:endParaRPr lang="en-US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7315200" y="4722813"/>
            <a:ext cx="1600200" cy="533400"/>
          </a:xfrm>
          <a:prstGeom prst="parallelogram">
            <a:avLst>
              <a:gd name="adj" fmla="val 6726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Visceral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Pleura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638800" y="3429000"/>
            <a:ext cx="1792288" cy="660400"/>
          </a:xfrm>
          <a:prstGeom prst="parallelogram">
            <a:avLst>
              <a:gd name="adj" fmla="val 69645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Pleural Sac</a:t>
            </a:r>
            <a:endParaRPr lang="en-US" sz="24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165725" y="4381500"/>
            <a:ext cx="1600200" cy="533400"/>
          </a:xfrm>
          <a:prstGeom prst="parallelogram">
            <a:avLst>
              <a:gd name="adj" fmla="val 684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Parietal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Pleura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 flipV="1">
            <a:off x="7177089" y="3824288"/>
            <a:ext cx="681037" cy="1889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V="1">
            <a:off x="5105400" y="36576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6523038" y="4241800"/>
            <a:ext cx="1143000" cy="444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V="1">
            <a:off x="8269289" y="4243389"/>
            <a:ext cx="339725" cy="466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V="1">
            <a:off x="5364163" y="495935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3886200" y="43434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527300" y="190500"/>
            <a:ext cx="1828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Anatomical Space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606800" y="1114425"/>
            <a:ext cx="12192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Organ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Cavity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659188" y="1963738"/>
            <a:ext cx="12192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Serous Sac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Cavity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 flipV="1">
            <a:off x="4333876" y="2498726"/>
            <a:ext cx="542925" cy="1387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H="1" flipV="1">
            <a:off x="3708400" y="785814"/>
            <a:ext cx="508000" cy="325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flipH="1" flipV="1">
            <a:off x="4217988" y="1660526"/>
            <a:ext cx="25400" cy="303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6327775" y="190500"/>
            <a:ext cx="1828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Anatomical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Structure</a:t>
            </a:r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241926" y="1114425"/>
            <a:ext cx="1216025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Organ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246688" y="1952625"/>
            <a:ext cx="12192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Serous Sac</a:t>
            </a:r>
            <a:endParaRPr lang="en-US" sz="16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H="1" flipV="1">
            <a:off x="5934076" y="2471738"/>
            <a:ext cx="23177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5892800" y="1635125"/>
            <a:ext cx="127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V="1">
            <a:off x="5892800" y="785814"/>
            <a:ext cx="712788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4464051" y="5348289"/>
            <a:ext cx="1730375" cy="623887"/>
          </a:xfrm>
          <a:prstGeom prst="parallelogram">
            <a:avLst>
              <a:gd name="adj" fmla="val 632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Mediastinal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Pleura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 flipV="1">
            <a:off x="6134100" y="5253039"/>
            <a:ext cx="1208088" cy="187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H="1" flipV="1">
            <a:off x="5934075" y="5743575"/>
            <a:ext cx="598488" cy="2111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7713664" y="5270501"/>
            <a:ext cx="212725" cy="314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9255125" y="1958975"/>
            <a:ext cx="12192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Tissue</a:t>
            </a:r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V="1">
            <a:off x="8061326" y="2493964"/>
            <a:ext cx="1782763" cy="3241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 flipH="1" flipV="1">
            <a:off x="9101138" y="1652588"/>
            <a:ext cx="7239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 flipH="1" flipV="1">
            <a:off x="7791451" y="801688"/>
            <a:ext cx="752475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5333" name="Group 37"/>
          <p:cNvGrpSpPr>
            <a:grpSpLocks/>
          </p:cNvGrpSpPr>
          <p:nvPr/>
        </p:nvGrpSpPr>
        <p:grpSpPr bwMode="auto">
          <a:xfrm>
            <a:off x="6538913" y="1139826"/>
            <a:ext cx="2616200" cy="3806825"/>
            <a:chOff x="3159" y="718"/>
            <a:chExt cx="1648" cy="2398"/>
          </a:xfrm>
        </p:grpSpPr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4038" y="718"/>
              <a:ext cx="768" cy="3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Organ Part</a:t>
              </a:r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flipV="1">
              <a:off x="3840" y="1590"/>
              <a:ext cx="485" cy="15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 flipH="1" flipV="1">
              <a:off x="4476" y="1597"/>
              <a:ext cx="27" cy="7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 flipV="1">
              <a:off x="3159" y="1581"/>
              <a:ext cx="941" cy="1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4039" y="1236"/>
              <a:ext cx="768" cy="3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Organ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Subdivision</a:t>
              </a:r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 flipH="1" flipV="1">
              <a:off x="4409" y="1051"/>
              <a:ext cx="16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6599238" y="1951038"/>
            <a:ext cx="12192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Organ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Component</a:t>
            </a:r>
          </a:p>
        </p:txBody>
      </p:sp>
      <p:sp>
        <p:nvSpPr>
          <p:cNvPr id="55335" name="Line 45"/>
          <p:cNvSpPr>
            <a:spLocks noChangeShapeType="1"/>
          </p:cNvSpPr>
          <p:nvPr/>
        </p:nvSpPr>
        <p:spPr bwMode="auto">
          <a:xfrm flipV="1">
            <a:off x="7207250" y="1673226"/>
            <a:ext cx="723900" cy="265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36" name="Line 46"/>
          <p:cNvSpPr>
            <a:spLocks noChangeShapeType="1"/>
          </p:cNvSpPr>
          <p:nvPr/>
        </p:nvSpPr>
        <p:spPr bwMode="auto">
          <a:xfrm flipV="1">
            <a:off x="5946776" y="2482850"/>
            <a:ext cx="1336675" cy="301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1957388" y="1100138"/>
            <a:ext cx="12192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Organ Cavity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Subdivision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995488" y="1963739"/>
            <a:ext cx="1219200" cy="7127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Serous Sac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Cavity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Subdivision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339" name="Line 49"/>
          <p:cNvSpPr>
            <a:spLocks noChangeShapeType="1"/>
          </p:cNvSpPr>
          <p:nvPr/>
        </p:nvSpPr>
        <p:spPr bwMode="auto">
          <a:xfrm flipH="1" flipV="1">
            <a:off x="2568576" y="2689226"/>
            <a:ext cx="784225" cy="2416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40" name="Line 50"/>
          <p:cNvSpPr>
            <a:spLocks noChangeShapeType="1"/>
          </p:cNvSpPr>
          <p:nvPr/>
        </p:nvSpPr>
        <p:spPr bwMode="auto">
          <a:xfrm flipH="1" flipV="1">
            <a:off x="2579688" y="1608138"/>
            <a:ext cx="254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41" name="Line 51"/>
          <p:cNvSpPr>
            <a:spLocks noChangeShapeType="1"/>
          </p:cNvSpPr>
          <p:nvPr/>
        </p:nvSpPr>
        <p:spPr bwMode="auto">
          <a:xfrm flipV="1">
            <a:off x="2513014" y="784226"/>
            <a:ext cx="45402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42" name="Text Box 52"/>
          <p:cNvSpPr txBox="1">
            <a:spLocks noChangeArrowheads="1"/>
          </p:cNvSpPr>
          <p:nvPr/>
        </p:nvSpPr>
        <p:spPr bwMode="auto">
          <a:xfrm>
            <a:off x="4876800" y="4800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5343" name="Text Box 53"/>
          <p:cNvSpPr txBox="1">
            <a:spLocks noChangeArrowheads="1"/>
          </p:cNvSpPr>
          <p:nvPr/>
        </p:nvSpPr>
        <p:spPr bwMode="auto">
          <a:xfrm rot="18336869">
            <a:off x="7993063" y="4232276"/>
            <a:ext cx="3429000" cy="10064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i="1">
                <a:solidFill>
                  <a:srgbClr val="99CC00"/>
                </a:solidFill>
                <a:cs typeface="Arial" panose="020B0604020202020204" pitchFamily="34" charset="0"/>
              </a:rPr>
              <a:t>part_of</a:t>
            </a:r>
            <a:r>
              <a:rPr lang="en-US" altLang="en-US" sz="6000" b="1" i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5344" name="Text Box 54"/>
          <p:cNvSpPr txBox="1">
            <a:spLocks noChangeArrowheads="1"/>
          </p:cNvSpPr>
          <p:nvPr/>
        </p:nvSpPr>
        <p:spPr bwMode="auto">
          <a:xfrm rot="4198275">
            <a:off x="1683544" y="3275807"/>
            <a:ext cx="1754188" cy="10064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i="1">
                <a:solidFill>
                  <a:srgbClr val="99CC00"/>
                </a:solidFill>
                <a:cs typeface="Arial" panose="020B0604020202020204" pitchFamily="34" charset="0"/>
              </a:rPr>
              <a:t>is_a </a:t>
            </a:r>
          </a:p>
        </p:txBody>
      </p:sp>
      <p:sp>
        <p:nvSpPr>
          <p:cNvPr id="55345" name="Slide Number Placeholder 5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5C37CA-1A36-41C9-B78C-10A0500C9311}" type="slidenum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34328" y="5013434"/>
            <a:ext cx="2370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Foundational Model of Anatomy Ontology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BFO Top-Level Ontology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667000" y="16002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086600" y="1606550"/>
            <a:ext cx="2692400" cy="189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Occurrent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(always dependent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on one or more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independent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continuants)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600200" y="342900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Independent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156075" y="3429000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Dependent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74759" name="AutoShape 7"/>
          <p:cNvCxnSpPr>
            <a:cxnSpLocks noChangeShapeType="1"/>
            <a:stCxn id="74755" idx="2"/>
            <a:endCxn id="74757" idx="0"/>
          </p:cNvCxnSpPr>
          <p:nvPr/>
        </p:nvCxnSpPr>
        <p:spPr bwMode="auto">
          <a:xfrm flipH="1">
            <a:off x="2667000" y="28956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0" name="AutoShape 8"/>
          <p:cNvCxnSpPr>
            <a:cxnSpLocks noChangeShapeType="1"/>
            <a:stCxn id="74755" idx="2"/>
            <a:endCxn id="74758" idx="0"/>
          </p:cNvCxnSpPr>
          <p:nvPr/>
        </p:nvCxnSpPr>
        <p:spPr bwMode="auto">
          <a:xfrm>
            <a:off x="4038601" y="2895600"/>
            <a:ext cx="993775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6477000" y="12192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62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39AA37F5-3FFE-4D9F-8F6F-6B4FE88D1DBF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3895" y="4419600"/>
            <a:ext cx="2021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Basic Formal Ontology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237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3943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3943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02884" name="Group 4"/>
          <p:cNvGraphicFramePr>
            <a:graphicFrameLocks noGrp="1"/>
          </p:cNvGraphicFramePr>
          <p:nvPr/>
        </p:nvGraphicFramePr>
        <p:xfrm>
          <a:off x="1828800" y="304800"/>
          <a:ext cx="8534400" cy="5208588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1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CONTINUANT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OCCURRENT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INDEPENDENT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DEPENDENT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ORGAN AND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ORGANISM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Organism-Level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816" name="Line 40"/>
          <p:cNvSpPr>
            <a:spLocks noChangeShapeType="1"/>
          </p:cNvSpPr>
          <p:nvPr/>
        </p:nvSpPr>
        <p:spPr bwMode="auto">
          <a:xfrm>
            <a:off x="1841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152400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OBO </a:t>
            </a:r>
            <a:r>
              <a:rPr lang="en-US" altLang="en-US" sz="3200" dirty="0" smtClean="0">
                <a:solidFill>
                  <a:srgbClr val="000000"/>
                </a:solidFill>
              </a:rPr>
              <a:t>Foundry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grpSp>
        <p:nvGrpSpPr>
          <p:cNvPr id="75818" name="Group 42"/>
          <p:cNvGrpSpPr>
            <a:grpSpLocks/>
          </p:cNvGrpSpPr>
          <p:nvPr/>
        </p:nvGrpSpPr>
        <p:grpSpPr bwMode="auto">
          <a:xfrm>
            <a:off x="1752600" y="1447800"/>
            <a:ext cx="2895600" cy="3962400"/>
            <a:chOff x="144" y="912"/>
            <a:chExt cx="1824" cy="2496"/>
          </a:xfrm>
        </p:grpSpPr>
        <p:sp>
          <p:nvSpPr>
            <p:cNvPr id="75823" name="Text Box 43"/>
            <p:cNvSpPr txBox="1">
              <a:spLocks noChangeArrowheads="1"/>
            </p:cNvSpPr>
            <p:nvPr/>
          </p:nvSpPr>
          <p:spPr bwMode="auto">
            <a:xfrm>
              <a:off x="144" y="912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</a:rPr>
                <a:t>GRANULARITY</a:t>
              </a:r>
            </a:p>
          </p:txBody>
        </p:sp>
        <p:sp>
          <p:nvSpPr>
            <p:cNvPr id="75824" name="Line 44"/>
            <p:cNvSpPr>
              <a:spLocks noChangeShapeType="1"/>
            </p:cNvSpPr>
            <p:nvPr/>
          </p:nvSpPr>
          <p:spPr bwMode="auto">
            <a:xfrm>
              <a:off x="1392" y="1296"/>
              <a:ext cx="0" cy="21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819" name="Group 45"/>
          <p:cNvGrpSpPr>
            <a:grpSpLocks/>
          </p:cNvGrpSpPr>
          <p:nvPr/>
        </p:nvGrpSpPr>
        <p:grpSpPr bwMode="auto">
          <a:xfrm>
            <a:off x="2819400" y="381001"/>
            <a:ext cx="7467600" cy="830263"/>
            <a:chOff x="816" y="240"/>
            <a:chExt cx="4704" cy="523"/>
          </a:xfrm>
        </p:grpSpPr>
        <p:sp>
          <p:nvSpPr>
            <p:cNvPr id="75821" name="Text Box 46"/>
            <p:cNvSpPr txBox="1">
              <a:spLocks noChangeArrowheads="1"/>
            </p:cNvSpPr>
            <p:nvPr/>
          </p:nvSpPr>
          <p:spPr bwMode="auto">
            <a:xfrm>
              <a:off x="816" y="240"/>
              <a:ext cx="182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</a:rPr>
                <a:t>RELATION TO TIME</a:t>
              </a:r>
            </a:p>
          </p:txBody>
        </p:sp>
        <p:sp>
          <p:nvSpPr>
            <p:cNvPr id="75822" name="Line 47"/>
            <p:cNvSpPr>
              <a:spLocks noChangeShapeType="1"/>
            </p:cNvSpPr>
            <p:nvPr/>
          </p:nvSpPr>
          <p:spPr bwMode="auto">
            <a:xfrm flipV="1">
              <a:off x="1392" y="624"/>
              <a:ext cx="41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5820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2506ECBA-2767-45A5-9F96-36FAF3C621FE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91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 smtClean="0">
                <a:solidFill>
                  <a:srgbClr val="000000"/>
                </a:solidFill>
              </a:rPr>
              <a:t>Example: The Cell </a:t>
            </a:r>
            <a:r>
              <a:rPr lang="en-US" altLang="en-US" smtClean="0"/>
              <a:t>Ontology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9875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981200" y="1524001"/>
            <a:ext cx="3771900" cy="46021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79876" name="Content Placeholder 5" descr="DC_CL Extension of BFO Independent Continuant.bmp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59479" b="39999"/>
          <a:stretch>
            <a:fillRect/>
          </a:stretch>
        </p:blipFill>
        <p:spPr>
          <a:xfrm>
            <a:off x="1524000" y="685800"/>
            <a:ext cx="9144000" cy="6248400"/>
          </a:xfr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001000" y="2895600"/>
            <a:ext cx="2667000" cy="15240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74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tube-21-07-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79901" r="86617" b="3241"/>
          <a:stretch>
            <a:fillRect/>
          </a:stretch>
        </p:blipFill>
        <p:spPr>
          <a:xfrm>
            <a:off x="3668714" y="1600200"/>
            <a:ext cx="5178425" cy="5145088"/>
          </a:xfrm>
          <a:solidFill>
            <a:schemeClr val="bg1"/>
          </a:solidFill>
        </p:spPr>
      </p:pic>
      <p:sp>
        <p:nvSpPr>
          <p:cNvPr id="137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names of </a:t>
            </a:r>
            <a:r>
              <a:rPr lang="en-US" i="1" smtClean="0"/>
              <a:t>types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400800" y="2743200"/>
            <a:ext cx="426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fld id="{1D4320E6-151A-429D-BED3-15D37F2E885A}" type="slidenum">
              <a:rPr lang="en-US" altLang="en-US">
                <a:solidFill>
                  <a:srgbClr val="000000"/>
                </a:solidFill>
              </a:rPr>
              <a:pPr lvl="2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88794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Elbow Connector 132"/>
          <p:cNvCxnSpPr>
            <a:stCxn id="2050" idx="2"/>
            <a:endCxn id="2052" idx="3"/>
          </p:cNvCxnSpPr>
          <p:nvPr/>
        </p:nvCxnSpPr>
        <p:spPr>
          <a:xfrm rot="5400000">
            <a:off x="3336014" y="5196163"/>
            <a:ext cx="624091" cy="79850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682009" y="5730495"/>
            <a:ext cx="739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ocated in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Straight Arrow Connector 60"/>
          <p:cNvCxnSpPr>
            <a:stCxn id="2050" idx="3"/>
            <a:endCxn id="75" idx="1"/>
          </p:cNvCxnSpPr>
          <p:nvPr/>
        </p:nvCxnSpPr>
        <p:spPr>
          <a:xfrm>
            <a:off x="4585465" y="4863031"/>
            <a:ext cx="1235876" cy="3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989657" y="4590193"/>
            <a:ext cx="5231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role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3" name="Line Callout 1 2142"/>
          <p:cNvSpPr/>
          <p:nvPr/>
        </p:nvSpPr>
        <p:spPr>
          <a:xfrm>
            <a:off x="1574945" y="4108952"/>
            <a:ext cx="5260480" cy="2604882"/>
          </a:xfrm>
          <a:prstGeom prst="borderCallout1">
            <a:avLst>
              <a:gd name="adj1" fmla="val 49874"/>
              <a:gd name="adj2" fmla="val 100036"/>
              <a:gd name="adj3" fmla="val 70455"/>
              <a:gd name="adj4" fmla="val 127418"/>
            </a:avLst>
          </a:prstGeom>
          <a:solidFill>
            <a:schemeClr val="bg2">
              <a:lumMod val="75000"/>
              <a:alpha val="29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5908" y="168299"/>
            <a:ext cx="448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Region.water.fecalOrOralTransmittedDiseases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1065" y="2125331"/>
            <a:ext cx="52865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01" y="2013398"/>
            <a:ext cx="120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Village Assessment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7728" y="2122930"/>
            <a:ext cx="101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Bacterial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  Role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21341" y="4389824"/>
            <a:ext cx="98241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Particular Bacterial Pathogen  Role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318065" y="1902966"/>
            <a:ext cx="11035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Bacterium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://healthystate.org/wp-content/uploads/2010/11/choler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59" y="4442689"/>
            <a:ext cx="1076306" cy="8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Elbow Connector 12"/>
          <p:cNvCxnSpPr>
            <a:stCxn id="75" idx="0"/>
            <a:endCxn id="4" idx="2"/>
          </p:cNvCxnSpPr>
          <p:nvPr/>
        </p:nvCxnSpPr>
        <p:spPr>
          <a:xfrm rot="5400000" flipH="1" flipV="1">
            <a:off x="5728844" y="3445303"/>
            <a:ext cx="1528229" cy="36081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 Cholera Outbreak in Nigeria Kills 87:report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43" y="5246482"/>
            <a:ext cx="1578160" cy="13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Elbow Connector 26"/>
          <p:cNvCxnSpPr>
            <a:stCxn id="59" idx="0"/>
            <a:endCxn id="57" idx="2"/>
          </p:cNvCxnSpPr>
          <p:nvPr/>
        </p:nvCxnSpPr>
        <p:spPr>
          <a:xfrm rot="16200000" flipV="1">
            <a:off x="7288638" y="3472268"/>
            <a:ext cx="2564472" cy="693172"/>
          </a:xfrm>
          <a:prstGeom prst="bentConnector3">
            <a:avLst>
              <a:gd name="adj1" fmla="val 6171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5" idx="2"/>
            <a:endCxn id="59" idx="3"/>
          </p:cNvCxnSpPr>
          <p:nvPr/>
        </p:nvCxnSpPr>
        <p:spPr>
          <a:xfrm rot="5400000">
            <a:off x="9061429" y="5025258"/>
            <a:ext cx="1379139" cy="38526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60660" y="352965"/>
            <a:ext cx="9838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Cholera Epidemic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96930" y="1053827"/>
            <a:ext cx="822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Cholera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9" name="Elbow Connector 228"/>
          <p:cNvCxnSpPr>
            <a:stCxn id="62" idx="0"/>
            <a:endCxn id="6" idx="3"/>
          </p:cNvCxnSpPr>
          <p:nvPr/>
        </p:nvCxnSpPr>
        <p:spPr>
          <a:xfrm rot="16200000" flipV="1">
            <a:off x="3756682" y="2424"/>
            <a:ext cx="439251" cy="166355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064870" y="460687"/>
            <a:ext cx="1068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2" name="Elbow Connector 231"/>
          <p:cNvCxnSpPr>
            <a:stCxn id="4" idx="0"/>
            <a:endCxn id="62" idx="2"/>
          </p:cNvCxnSpPr>
          <p:nvPr/>
        </p:nvCxnSpPr>
        <p:spPr>
          <a:xfrm rot="16200000" flipV="1">
            <a:off x="5360062" y="809626"/>
            <a:ext cx="761327" cy="18652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19236" y="1595190"/>
            <a:ext cx="9694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cause_of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00" y="4048169"/>
            <a:ext cx="9144000" cy="3069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593874" y="3354268"/>
            <a:ext cx="11360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4" descr="http://www.fas.org/irp/doddir/army/fm34-35/FigC-1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57" y="5101090"/>
            <a:ext cx="1281806" cy="16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Elbow Connector 49"/>
          <p:cNvCxnSpPr>
            <a:stCxn id="2052" idx="0"/>
            <a:endCxn id="7" idx="2"/>
          </p:cNvCxnSpPr>
          <p:nvPr/>
        </p:nvCxnSpPr>
        <p:spPr>
          <a:xfrm rot="16200000" flipV="1">
            <a:off x="920873" y="3707631"/>
            <a:ext cx="2813375" cy="264329"/>
          </a:xfrm>
          <a:prstGeom prst="bentConnector3">
            <a:avLst>
              <a:gd name="adj1" fmla="val 6671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1778278" y="3192283"/>
            <a:ext cx="10985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Elbow Connector 57"/>
          <p:cNvCxnSpPr>
            <a:stCxn id="2050" idx="0"/>
            <a:endCxn id="240" idx="2"/>
          </p:cNvCxnSpPr>
          <p:nvPr/>
        </p:nvCxnSpPr>
        <p:spPr>
          <a:xfrm rot="16200000" flipV="1">
            <a:off x="3058046" y="3453422"/>
            <a:ext cx="1801059" cy="177476"/>
          </a:xfrm>
          <a:prstGeom prst="bentConnector3">
            <a:avLst>
              <a:gd name="adj1" fmla="val 6015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3390525" y="3171307"/>
            <a:ext cx="11360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502995" y="1793708"/>
            <a:ext cx="98386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Date Time Group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291071" y="4251325"/>
            <a:ext cx="130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150029OCT2010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584013" y="5064004"/>
            <a:ext cx="7705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stamps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Elbow Connector 65"/>
          <p:cNvCxnSpPr>
            <a:stCxn id="125" idx="0"/>
            <a:endCxn id="115" idx="2"/>
          </p:cNvCxnSpPr>
          <p:nvPr/>
        </p:nvCxnSpPr>
        <p:spPr>
          <a:xfrm rot="5400000" flipH="1" flipV="1">
            <a:off x="9109804" y="3366199"/>
            <a:ext cx="1718952" cy="5129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9317550" y="3120753"/>
            <a:ext cx="11360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118846" y="5395805"/>
            <a:ext cx="9703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21341" y="3428530"/>
            <a:ext cx="11360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nstance_of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B75-876E-4160-8797-65CB95802B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669</Words>
  <Application>Microsoft Office PowerPoint</Application>
  <PresentationFormat>Widescreen</PresentationFormat>
  <Paragraphs>330</Paragraphs>
  <Slides>29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Palatino Linotype</vt:lpstr>
      <vt:lpstr>Tahoma</vt:lpstr>
      <vt:lpstr>Times New Roman</vt:lpstr>
      <vt:lpstr>Office Theme</vt:lpstr>
      <vt:lpstr>1_Default Design</vt:lpstr>
      <vt:lpstr>1_Office Theme</vt:lpstr>
      <vt:lpstr>7_Default Design</vt:lpstr>
      <vt:lpstr>Default Design</vt:lpstr>
      <vt:lpstr>5_Default Design</vt:lpstr>
      <vt:lpstr>4_Office Theme</vt:lpstr>
      <vt:lpstr>  Lecture 6 Part 1: Building Ontologies</vt:lpstr>
      <vt:lpstr>Building ontologies</vt:lpstr>
      <vt:lpstr>PowerPoint Presentation</vt:lpstr>
      <vt:lpstr>PowerPoint Presentation</vt:lpstr>
      <vt:lpstr>BFO Top-Level Ontology</vt:lpstr>
      <vt:lpstr>PowerPoint Presentation</vt:lpstr>
      <vt:lpstr>Example: The Cell Ontology </vt:lpstr>
      <vt:lpstr>names of types</vt:lpstr>
      <vt:lpstr>PowerPoint Presentation</vt:lpstr>
      <vt:lpstr>PowerPoint Presentation</vt:lpstr>
      <vt:lpstr>PowerPoint Presentation</vt:lpstr>
      <vt:lpstr>BFO Top-Level Ontology</vt:lpstr>
      <vt:lpstr>PowerPoint Presentation</vt:lpstr>
      <vt:lpstr>Two kinds of entities</vt:lpstr>
      <vt:lpstr>You are a continuant</vt:lpstr>
      <vt:lpstr>BFO Top-Level Ontology</vt:lpstr>
      <vt:lpstr>Dependent entities</vt:lpstr>
      <vt:lpstr>Dependent vs. independent continuants</vt:lpstr>
      <vt:lpstr>All occurrents are dependent entities</vt:lpstr>
      <vt:lpstr>Principle of Low Hanging Fruit</vt:lpstr>
      <vt:lpstr>Principle of singular nouns</vt:lpstr>
      <vt:lpstr>Principle: Avoid mass nouns</vt:lpstr>
      <vt:lpstr>Count vs. mass nouns</vt:lpstr>
      <vt:lpstr>Principle of definitions</vt:lpstr>
      <vt:lpstr>Principle: definitions must be unique</vt:lpstr>
      <vt:lpstr>Principle of Aristotelian definitions</vt:lpstr>
      <vt:lpstr>Principle of increase in understandability</vt:lpstr>
      <vt:lpstr>Principle of Ontology Term Re-Use</vt:lpstr>
      <vt:lpstr>Exercise Text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Ontology PHI 548 / BMI 508</dc:title>
  <dc:creator>phismith@buffalo.edu</dc:creator>
  <cp:lastModifiedBy>phismith@buffalo.edu</cp:lastModifiedBy>
  <cp:revision>11</cp:revision>
  <dcterms:created xsi:type="dcterms:W3CDTF">2016-10-10T17:59:01Z</dcterms:created>
  <dcterms:modified xsi:type="dcterms:W3CDTF">2016-10-16T11:52:52Z</dcterms:modified>
</cp:coreProperties>
</file>