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41"/>
  </p:notesMasterIdLst>
  <p:sldIdLst>
    <p:sldId id="1307" r:id="rId2"/>
    <p:sldId id="1308" r:id="rId3"/>
    <p:sldId id="1376" r:id="rId4"/>
    <p:sldId id="895" r:id="rId5"/>
    <p:sldId id="896" r:id="rId6"/>
    <p:sldId id="897" r:id="rId7"/>
    <p:sldId id="1309" r:id="rId8"/>
    <p:sldId id="1310" r:id="rId9"/>
    <p:sldId id="1374" r:id="rId10"/>
    <p:sldId id="1379" r:id="rId11"/>
    <p:sldId id="1311" r:id="rId12"/>
    <p:sldId id="1312" r:id="rId13"/>
    <p:sldId id="1339" r:id="rId14"/>
    <p:sldId id="1368" r:id="rId15"/>
    <p:sldId id="1380" r:id="rId16"/>
    <p:sldId id="1317" r:id="rId17"/>
    <p:sldId id="1375" r:id="rId18"/>
    <p:sldId id="1377" r:id="rId19"/>
    <p:sldId id="1359" r:id="rId20"/>
    <p:sldId id="1356" r:id="rId21"/>
    <p:sldId id="1364" r:id="rId22"/>
    <p:sldId id="1382" r:id="rId23"/>
    <p:sldId id="1355" r:id="rId24"/>
    <p:sldId id="1334" r:id="rId25"/>
    <p:sldId id="1372" r:id="rId26"/>
    <p:sldId id="1373" r:id="rId27"/>
    <p:sldId id="1366" r:id="rId28"/>
    <p:sldId id="1367" r:id="rId29"/>
    <p:sldId id="1358" r:id="rId30"/>
    <p:sldId id="1381" r:id="rId31"/>
    <p:sldId id="1360" r:id="rId32"/>
    <p:sldId id="1378" r:id="rId33"/>
    <p:sldId id="1370" r:id="rId34"/>
    <p:sldId id="1327" r:id="rId35"/>
    <p:sldId id="1320" r:id="rId36"/>
    <p:sldId id="1361" r:id="rId37"/>
    <p:sldId id="1369" r:id="rId38"/>
    <p:sldId id="1371" r:id="rId39"/>
    <p:sldId id="1336" r:id="rId4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16165D"/>
    <a:srgbClr val="04167A"/>
    <a:srgbClr val="051993"/>
    <a:srgbClr val="0033CC"/>
    <a:srgbClr val="A2CCE8"/>
    <a:srgbClr val="AAE600"/>
    <a:srgbClr val="1FE1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2" autoAdjust="0"/>
    <p:restoredTop sz="96349" autoAdjust="0"/>
  </p:normalViewPr>
  <p:slideViewPr>
    <p:cSldViewPr>
      <p:cViewPr varScale="1">
        <p:scale>
          <a:sx n="63" d="100"/>
          <a:sy n="63" d="100"/>
        </p:scale>
        <p:origin x="11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E9B13-4D1B-4874-A161-E9EF14710D5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60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B4B3C-2DAA-4A91-A590-3C48C735648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342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827F-144E-46EE-A202-12FF811EAE5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07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A25BE-19EB-487B-AC0B-505BC067211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0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4D342-3EDE-4B7A-8C16-EF5DC8A21B5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5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A29B-7258-4155-874E-58C1F07CF6E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1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FF971-BEEC-427F-970F-9187B287E83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2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427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63F37-3315-411A-9D8E-57950CB1A60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920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7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ECA11-A250-4E65-A7DC-128C668B6C5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4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Biomedical Ontology</a:t>
            </a:r>
            <a:br>
              <a:rPr lang="en-US" dirty="0" smtClean="0"/>
            </a:br>
            <a:r>
              <a:rPr lang="en-US" dirty="0" smtClean="0"/>
              <a:t>PHI 548 / BMI 508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Werner Ceusters </a:t>
            </a:r>
            <a:r>
              <a:rPr lang="en-US" dirty="0" smtClean="0"/>
              <a:t>and Barry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FOCUS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Determine what type </a:t>
            </a:r>
            <a:r>
              <a:rPr lang="en-US" altLang="en-US" dirty="0"/>
              <a:t>of </a:t>
            </a:r>
            <a:r>
              <a:rPr lang="en-US" altLang="en-US" dirty="0" smtClean="0"/>
              <a:t>ontology you want to design</a:t>
            </a:r>
            <a:endParaRPr lang="en-US" altLang="en-US" dirty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/>
              <a:t>Upper level ontologies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(should) describe the most generic structure of </a:t>
            </a:r>
            <a:r>
              <a:rPr lang="en-US" altLang="en-US" dirty="0" smtClean="0"/>
              <a:t>reality;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/>
              <a:t>Domain ontologies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(should) describe the portion of reality that is dealt with in some domain</a:t>
            </a:r>
          </a:p>
          <a:p>
            <a:pPr lvl="1"/>
            <a:r>
              <a:rPr lang="en-US" altLang="en-US" dirty="0"/>
              <a:t>Special case: reference </a:t>
            </a:r>
            <a:r>
              <a:rPr lang="en-US" altLang="en-US" dirty="0" smtClean="0"/>
              <a:t>ontologies</a:t>
            </a:r>
          </a:p>
          <a:p>
            <a:pPr lvl="2"/>
            <a:r>
              <a:rPr lang="en-US" altLang="en-US" dirty="0" smtClean="0"/>
              <a:t>(should) describe the domain exhaustively;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/>
              <a:t>Application ontologies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To be used in a specific context and to support some specific </a:t>
            </a:r>
            <a:r>
              <a:rPr lang="en-US" altLang="en-US" dirty="0" smtClean="0"/>
              <a:t>application.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46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Example: </a:t>
            </a:r>
            <a:r>
              <a:rPr lang="en-US" altLang="en-US" b="1" i="1" u="sng" dirty="0" smtClean="0"/>
              <a:t>clinical </a:t>
            </a:r>
            <a:r>
              <a:rPr lang="en-US" altLang="en-US" b="1" i="1" u="sng" dirty="0"/>
              <a:t>trial</a:t>
            </a:r>
            <a:r>
              <a:rPr lang="en-US" altLang="en-US" dirty="0"/>
              <a:t> ontologies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r>
              <a:rPr lang="en-US" altLang="en-US" dirty="0"/>
              <a:t>As domain ontologies:</a:t>
            </a:r>
          </a:p>
          <a:p>
            <a:pPr lvl="1"/>
            <a:r>
              <a:rPr lang="en-US" altLang="en-US" dirty="0"/>
              <a:t>Cover all entity types relevant in the clinical trial domain</a:t>
            </a:r>
          </a:p>
          <a:p>
            <a:r>
              <a:rPr lang="en-US" altLang="en-US" dirty="0"/>
              <a:t>As application ontologies:</a:t>
            </a:r>
          </a:p>
          <a:p>
            <a:pPr lvl="1"/>
            <a:r>
              <a:rPr lang="en-US" altLang="en-US" dirty="0"/>
              <a:t>A subset of the above which is large enough to support all functions the application has to serve:</a:t>
            </a:r>
          </a:p>
          <a:p>
            <a:pPr lvl="2"/>
            <a:r>
              <a:rPr lang="en-US" altLang="en-US" dirty="0"/>
              <a:t>CT protocol development</a:t>
            </a:r>
          </a:p>
          <a:p>
            <a:pPr lvl="2"/>
            <a:r>
              <a:rPr lang="en-US" altLang="en-US" dirty="0"/>
              <a:t>Study management</a:t>
            </a:r>
          </a:p>
          <a:p>
            <a:pPr lvl="2"/>
            <a:r>
              <a:rPr lang="en-US" altLang="en-US" dirty="0"/>
              <a:t>Data analysis</a:t>
            </a:r>
          </a:p>
          <a:p>
            <a:pPr lvl="2"/>
            <a:r>
              <a:rPr lang="en-US" alt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468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Analyze the domain carefully</a:t>
            </a:r>
            <a:endParaRPr lang="en-US" alt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4876800"/>
          </a:xfrm>
        </p:spPr>
        <p:txBody>
          <a:bodyPr/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altLang="en-US" b="1" u="sng" dirty="0" smtClean="0"/>
              <a:t>Naturalness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744538" lvl="1" indent="-344488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good ontology should include in its </a:t>
            </a:r>
            <a:r>
              <a:rPr lang="en-US" altLang="en-US" sz="2000" i="1" dirty="0"/>
              <a:t>basic</a:t>
            </a:r>
            <a:r>
              <a:rPr lang="en-US" altLang="en-US" sz="2000" dirty="0"/>
              <a:t> category scheme only those categories which are instantiated by entities in reality (it should reflect nature at its joints</a:t>
            </a:r>
            <a:r>
              <a:rPr lang="en-US" altLang="en-US" sz="2000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categories in question should be reflected in </a:t>
            </a:r>
            <a:r>
              <a:rPr lang="en-US" altLang="en-US" sz="2000" b="1" dirty="0" smtClean="0"/>
              <a:t>scientific texts wherein the general natural language i</a:t>
            </a:r>
            <a:r>
              <a:rPr lang="en-US" altLang="en-US" sz="2000" dirty="0" smtClean="0"/>
              <a:t>s </a:t>
            </a:r>
            <a:r>
              <a:rPr lang="en-US" altLang="en-US" sz="2000" dirty="0"/>
              <a:t>extended by </a:t>
            </a:r>
            <a:r>
              <a:rPr lang="en-US" altLang="en-US" sz="2000" dirty="0" smtClean="0"/>
              <a:t>various </a:t>
            </a:r>
            <a:r>
              <a:rPr lang="en-US" altLang="en-US" sz="2000" dirty="0"/>
              <a:t>technical vocabularies of medical and scientific </a:t>
            </a:r>
            <a:r>
              <a:rPr lang="en-US" altLang="en-US" sz="2000" dirty="0" smtClean="0"/>
              <a:t>disciplines;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 smtClean="0"/>
              <a:t>No theoretical artifacts:</a:t>
            </a:r>
            <a:endParaRPr lang="en-US" altLang="en-US" b="1" u="sng" dirty="0"/>
          </a:p>
          <a:p>
            <a:pPr marL="744538" lvl="1" indent="-344488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good ontology should not include in its basic category scheme </a:t>
            </a:r>
            <a:r>
              <a:rPr lang="en-US" altLang="en-US" sz="2000" dirty="0" smtClean="0"/>
              <a:t>artifacts </a:t>
            </a:r>
            <a:r>
              <a:rPr lang="en-US" altLang="en-US" sz="2000" dirty="0"/>
              <a:t>of logical, mathematical or philosophical theories </a:t>
            </a:r>
            <a:r>
              <a:rPr lang="en-US" altLang="en-US" sz="2000" dirty="0" smtClean="0"/>
              <a:t>such </a:t>
            </a:r>
            <a:r>
              <a:rPr lang="en-US" altLang="en-US" sz="2000" dirty="0"/>
              <a:t>as: </a:t>
            </a:r>
            <a:endParaRPr lang="en-US" altLang="en-US" sz="2000" dirty="0" smtClean="0"/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transfinite </a:t>
            </a:r>
            <a:r>
              <a:rPr lang="en-US" altLang="en-US" sz="1600" dirty="0"/>
              <a:t>cardinals, </a:t>
            </a:r>
            <a:endParaRPr lang="en-US" altLang="en-US" sz="1600" dirty="0" smtClean="0"/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Continuants ‘at a time’, </a:t>
            </a:r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non-existent things (absent nipples, prevented abortions, …)</a:t>
            </a:r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functions </a:t>
            </a:r>
            <a:r>
              <a:rPr lang="en-US" altLang="en-US" sz="1600" dirty="0"/>
              <a:t>across possible worlds, </a:t>
            </a:r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…</a:t>
            </a:r>
            <a:endParaRPr lang="en-US" altLang="en-US" sz="1600" dirty="0"/>
          </a:p>
          <a:p>
            <a:pPr marL="744538" lvl="1" indent="-344488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57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02949" y="812784"/>
            <a:ext cx="8686800" cy="647700"/>
          </a:xfrm>
        </p:spPr>
        <p:txBody>
          <a:bodyPr/>
          <a:lstStyle/>
          <a:p>
            <a:r>
              <a:rPr lang="en-US" altLang="en-US" dirty="0" smtClean="0"/>
              <a:t>Be clear about your domain of interest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Bad example: ICHD. What is classified in ICHD?</a:t>
            </a:r>
          </a:p>
          <a:p>
            <a:pPr lvl="1"/>
            <a:r>
              <a:rPr lang="en-US" altLang="en-US" dirty="0" smtClean="0"/>
              <a:t>disorders? </a:t>
            </a:r>
            <a:r>
              <a:rPr lang="en-US" altLang="en-US" sz="2000" dirty="0" smtClean="0"/>
              <a:t>‘</a:t>
            </a:r>
            <a:r>
              <a:rPr lang="en-US" altLang="en-US" sz="2000" i="1" dirty="0" smtClean="0"/>
              <a:t>The International Classification of Headache Disorders’</a:t>
            </a:r>
          </a:p>
          <a:p>
            <a:pPr lvl="1"/>
            <a:r>
              <a:rPr lang="en-US" altLang="en-US" dirty="0" smtClean="0"/>
              <a:t>headaches? ‘</a:t>
            </a:r>
            <a:r>
              <a:rPr lang="en-US" altLang="en-US" sz="2000" i="1" dirty="0" smtClean="0"/>
              <a:t>Many questions not needed in order to classify primary headaches…</a:t>
            </a:r>
            <a:r>
              <a:rPr lang="en-US" altLang="en-US" sz="2000" dirty="0" smtClean="0"/>
              <a:t>’</a:t>
            </a:r>
          </a:p>
          <a:p>
            <a:pPr lvl="1"/>
            <a:r>
              <a:rPr lang="en-US" altLang="en-US" dirty="0" smtClean="0"/>
              <a:t>patients? </a:t>
            </a:r>
            <a:r>
              <a:rPr lang="en-US" altLang="en-US" sz="2000" dirty="0" smtClean="0"/>
              <a:t>‘</a:t>
            </a:r>
            <a:r>
              <a:rPr lang="en-US" altLang="en-US" sz="2000" i="1" dirty="0" smtClean="0"/>
              <a:t>The second edition will hopefully further promote unity in the way we classify, diagnose and treat headache patients throughout the world.</a:t>
            </a:r>
            <a:r>
              <a:rPr lang="en-US" altLang="en-US" sz="2000" dirty="0" smtClean="0"/>
              <a:t>’</a:t>
            </a:r>
          </a:p>
          <a:p>
            <a:pPr lvl="1"/>
            <a:r>
              <a:rPr lang="en-US" altLang="en-US" dirty="0" smtClean="0"/>
              <a:t>palsies?</a:t>
            </a:r>
          </a:p>
          <a:p>
            <a:pPr lvl="1"/>
            <a:r>
              <a:rPr lang="en-US" altLang="en-US" dirty="0" smtClean="0"/>
              <a:t>syndromes?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338" y="6510338"/>
            <a:ext cx="6143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805D43-E786-40C5-8D21-9D3D41766BCF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34821" name="Right Brace 4"/>
          <p:cNvSpPr>
            <a:spLocks/>
          </p:cNvSpPr>
          <p:nvPr/>
        </p:nvSpPr>
        <p:spPr bwMode="auto">
          <a:xfrm>
            <a:off x="2947988" y="4824413"/>
            <a:ext cx="280987" cy="849312"/>
          </a:xfrm>
          <a:prstGeom prst="rightBrace">
            <a:avLst>
              <a:gd name="adj1" fmla="val 8298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94063" y="5019675"/>
            <a:ext cx="455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0">
                <a:solidFill>
                  <a:schemeClr val="bg1"/>
                </a:solidFill>
              </a:rPr>
              <a:t>can be assumed from some heading names</a:t>
            </a:r>
          </a:p>
        </p:txBody>
      </p:sp>
    </p:spTree>
    <p:extLst>
      <p:ext uri="{BB962C8B-B14F-4D97-AF65-F5344CB8AC3E}">
        <p14:creationId xmlns:p14="http://schemas.microsoft.com/office/powerpoint/2010/main" val="22123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ASSISTANCE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2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 the number of developers/contributors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930823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r>
              <a:rPr lang="en-US" altLang="en-US" b="1" u="sng" dirty="0"/>
              <a:t>Brooks' </a:t>
            </a:r>
            <a:r>
              <a:rPr lang="en-US" altLang="en-US" b="1" u="sng" dirty="0" smtClean="0"/>
              <a:t>law </a:t>
            </a:r>
            <a:r>
              <a:rPr lang="en-US" altLang="en-US" dirty="0" smtClean="0"/>
              <a:t>(a </a:t>
            </a:r>
            <a:r>
              <a:rPr lang="en-US" altLang="en-US" dirty="0"/>
              <a:t>claim about software project </a:t>
            </a:r>
            <a:r>
              <a:rPr lang="en-US" altLang="en-US" dirty="0" smtClean="0"/>
              <a:t>management):</a:t>
            </a:r>
          </a:p>
          <a:p>
            <a:endParaRPr lang="en-US" altLang="en-US" dirty="0"/>
          </a:p>
          <a:p>
            <a:pPr algn="ctr"/>
            <a:r>
              <a:rPr lang="en-US" altLang="en-US" sz="3600" dirty="0" smtClean="0"/>
              <a:t>“adding </a:t>
            </a:r>
            <a:r>
              <a:rPr lang="en-US" altLang="en-US" sz="3600" dirty="0"/>
              <a:t>manpower to a late software project makes it later</a:t>
            </a:r>
            <a:r>
              <a:rPr lang="en-US" altLang="en-US" sz="3600" dirty="0" smtClean="0"/>
              <a:t>"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	</a:t>
            </a:r>
            <a:r>
              <a:rPr lang="en-US" sz="1600" dirty="0" smtClean="0"/>
              <a:t>Frederick </a:t>
            </a:r>
            <a:r>
              <a:rPr lang="en-US" sz="1600" dirty="0"/>
              <a:t>P. Brooks, Jr. </a:t>
            </a:r>
            <a:r>
              <a:rPr lang="en-US" sz="1600" i="1" dirty="0"/>
              <a:t>The Mythical Man-Month</a:t>
            </a:r>
            <a:r>
              <a:rPr lang="en-US" sz="1600" dirty="0"/>
              <a:t>. 1995 [1975]. Addison-Wesley.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590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lazy in an intelligent way:</a:t>
            </a:r>
            <a:br>
              <a:rPr lang="en-US" dirty="0" smtClean="0"/>
            </a:br>
            <a:r>
              <a:rPr lang="en-US" sz="2400" dirty="0" smtClean="0"/>
              <a:t>Re-use what has been crafted following good principles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1" y="1895947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0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794000"/>
            <a:ext cx="381793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63000" cy="612775"/>
          </a:xfrm>
        </p:spPr>
        <p:txBody>
          <a:bodyPr/>
          <a:lstStyle/>
          <a:p>
            <a:r>
              <a:rPr lang="en-US" altLang="en-US" dirty="0" smtClean="0"/>
              <a:t>Be extremely critical when re-using.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2400" dirty="0" smtClean="0"/>
              <a:t>Some people do not understand </a:t>
            </a:r>
            <a:br>
              <a:rPr lang="en-US" altLang="en-US" sz="2400" dirty="0" smtClean="0"/>
            </a:br>
            <a:r>
              <a:rPr lang="en-US" altLang="en-US" sz="2400" dirty="0" smtClean="0"/>
              <a:t>the representation language they are using!</a:t>
            </a:r>
          </a:p>
        </p:txBody>
      </p:sp>
      <p:pic>
        <p:nvPicPr>
          <p:cNvPr id="8196" name="Picture 2" descr="smerte_utgangspun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2794000"/>
            <a:ext cx="44005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1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1828800" y="4876800"/>
            <a:ext cx="2514600" cy="3810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51" name="AutoShape 3"/>
          <p:cNvSpPr>
            <a:spLocks noGrp="1" noChangeArrowheads="1"/>
          </p:cNvSpPr>
          <p:nvPr>
            <p:ph type="title"/>
          </p:nvPr>
        </p:nvSpPr>
        <p:spPr>
          <a:xfrm>
            <a:off x="1674813" y="650875"/>
            <a:ext cx="5673725" cy="642938"/>
          </a:xfrm>
          <a:ln/>
        </p:spPr>
        <p:txBody>
          <a:bodyPr/>
          <a:lstStyle/>
          <a:p>
            <a:r>
              <a:rPr lang="nl-BE" altLang="en-US"/>
              <a:t>NCIT’s “Lung” in OWL</a:t>
            </a:r>
            <a:endParaRPr lang="nl-NL" altLang="en-US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owl:Class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 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rdf:ID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="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Lung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"&gt;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rdfs:label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Lung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&lt;/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rdfs:label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&lt;code&gt;</a:t>
            </a:r>
            <a:r>
              <a:rPr lang="nl-NL" altLang="en-US" sz="2200" dirty="0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C12468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&lt;/code&gt;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hasType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primitive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&lt;/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hasType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rdfs:subClassOf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 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rdf:resource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="</a:t>
            </a:r>
            <a:r>
              <a:rPr lang="nl-NL" altLang="en-US" sz="2200" dirty="0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#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Organ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"/&gt;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rdfs:subClassOf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owl:Restriction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	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owl:onProperty</a:t>
            </a:r>
            <a:endParaRPr lang="nl-BE" altLang="en-US" sz="2200" dirty="0">
              <a:latin typeface="Times New Roman" panose="02020603050405020304" pitchFamily="18" charset="0"/>
              <a:ea typeface="ＭＳ 明朝" panose="02020609040205080304" pitchFamily="49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 </a:t>
            </a: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	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rdf:resource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="</a:t>
            </a:r>
            <a:r>
              <a:rPr lang="nl-NL" altLang="en-US" sz="2200" dirty="0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#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rAnatomic_Structure_Has_Location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"/&gt;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	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owl:someValuesFrom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 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rdf:resource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="</a:t>
            </a:r>
            <a:r>
              <a:rPr lang="nl-NL" altLang="en-US" sz="2200" dirty="0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#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Thoracic_Cavity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"/&gt;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&lt;/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owl:Restriction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&lt;/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rdfs:subClassOf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</a:rPr>
              <a:t>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</a:rPr>
              <a:t>&lt;/</a:t>
            </a:r>
            <a:r>
              <a:rPr lang="nl-BE" altLang="en-US" sz="2200" dirty="0" err="1">
                <a:latin typeface="Times New Roman" panose="02020603050405020304" pitchFamily="18" charset="0"/>
              </a:rPr>
              <a:t>owl</a:t>
            </a:r>
            <a:r>
              <a:rPr lang="nl-BE" altLang="en-US" sz="2200" dirty="0">
                <a:latin typeface="Times New Roman" panose="02020603050405020304" pitchFamily="18" charset="0"/>
              </a:rPr>
              <a:t>&gt;</a:t>
            </a:r>
            <a:endParaRPr lang="nl-NL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0327" y="5373592"/>
            <a:ext cx="4421322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This is a claim that all lungs are in the Thoracic Cavity, thus denies the existence of lung removal.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76200" y="1905000"/>
            <a:ext cx="8991600" cy="2628900"/>
          </a:xfrm>
        </p:spPr>
        <p:txBody>
          <a:bodyPr/>
          <a:lstStyle/>
          <a:p>
            <a:r>
              <a:rPr lang="en-US" altLang="en-US" dirty="0" smtClean="0"/>
              <a:t>Lecture 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How to build an ontology</a:t>
            </a:r>
            <a:endParaRPr lang="en-US" altLang="en-US" sz="32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1343025" y="3124200"/>
            <a:ext cx="6457950" cy="16573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</a:t>
            </a:r>
            <a:r>
              <a:rPr lang="en-US" altLang="en-US" sz="3000" dirty="0" smtClean="0"/>
              <a:t>Ceusters and Barry Smith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0371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altLang="en-US" dirty="0" smtClean="0"/>
              <a:t>Do </a:t>
            </a:r>
            <a:r>
              <a:rPr lang="nl-BE" altLang="en-US" dirty="0" err="1" smtClean="0"/>
              <a:t>not</a:t>
            </a:r>
            <a:r>
              <a:rPr lang="nl-BE" altLang="en-US" dirty="0" smtClean="0"/>
              <a:t> have blind </a:t>
            </a:r>
            <a:r>
              <a:rPr lang="nl-BE" altLang="en-US" dirty="0" err="1" smtClean="0"/>
              <a:t>faith</a:t>
            </a:r>
            <a:r>
              <a:rPr lang="nl-BE" altLang="en-US" dirty="0" smtClean="0"/>
              <a:t> in </a:t>
            </a:r>
            <a:r>
              <a:rPr lang="nl-BE" altLang="en-US" dirty="0" err="1" smtClean="0"/>
              <a:t>computation</a:t>
            </a:r>
            <a:endParaRPr lang="nl-NL" altLang="en-US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838200" y="2209800"/>
          <a:ext cx="81534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12" name="Photo Editor-foto" r:id="rId3" imgW="6133333" imgH="933580" progId="MSPhotoEd.3">
                  <p:embed/>
                </p:oleObj>
              </mc:Choice>
              <mc:Fallback>
                <p:oleObj name="Photo Editor-foto" r:id="rId3" imgW="613333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534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1905000" y="2976563"/>
            <a:ext cx="59436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56508" y="1499590"/>
            <a:ext cx="2947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en-US" sz="2400" b="1" u="sng" dirty="0">
                <a:solidFill>
                  <a:schemeClr val="bg1"/>
                </a:solidFill>
              </a:rPr>
              <a:t>SNOMED-RT (2000)</a:t>
            </a:r>
            <a:endParaRPr lang="nl-NL" altLang="en-US" sz="2400" b="1" u="sng" dirty="0">
              <a:solidFill>
                <a:schemeClr val="bg1"/>
              </a:solidFill>
            </a:endParaRP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838200" y="3789364"/>
            <a:ext cx="7748588" cy="2144713"/>
            <a:chOff x="576" y="2771"/>
            <a:chExt cx="4881" cy="1351"/>
          </a:xfrm>
        </p:grpSpPr>
        <p:graphicFrame>
          <p:nvGraphicFramePr>
            <p:cNvPr id="61449" name="Object 9"/>
            <p:cNvGraphicFramePr>
              <a:graphicFrameLocks noChangeAspect="1"/>
            </p:cNvGraphicFramePr>
            <p:nvPr/>
          </p:nvGraphicFramePr>
          <p:xfrm>
            <a:off x="576" y="2832"/>
            <a:ext cx="2700" cy="1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13" name="Photo Editor-foto" r:id="rId5" imgW="4285714" imgH="2048161" progId="MSPhotoEd.3">
                    <p:embed/>
                  </p:oleObj>
                </mc:Choice>
                <mc:Fallback>
                  <p:oleObj name="Photo Editor-foto" r:id="rId5" imgW="4285714" imgH="204816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832"/>
                          <a:ext cx="2700" cy="1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3593" y="2771"/>
              <a:ext cx="18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en-US" sz="2400" b="1" u="sng" dirty="0">
                  <a:solidFill>
                    <a:schemeClr val="bg1"/>
                  </a:solidFill>
                </a:rPr>
                <a:t>SNOMED-CT (2003)</a:t>
              </a:r>
              <a:endParaRPr lang="nl-NL" altLang="en-US" sz="2400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419600" y="5791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nl-BE" altLang="en-US" sz="2800" dirty="0"/>
              <a:t>Do </a:t>
            </a:r>
            <a:r>
              <a:rPr lang="nl-BE" altLang="en-US" sz="2800" dirty="0" err="1"/>
              <a:t>not</a:t>
            </a:r>
            <a:r>
              <a:rPr lang="nl-BE" altLang="en-US" sz="2800" dirty="0"/>
              <a:t> have blind </a:t>
            </a:r>
            <a:r>
              <a:rPr lang="nl-BE" altLang="en-US" sz="2800" dirty="0" err="1"/>
              <a:t>faith</a:t>
            </a:r>
            <a:r>
              <a:rPr lang="nl-BE" altLang="en-US" sz="2800" dirty="0"/>
              <a:t> in </a:t>
            </a:r>
            <a:r>
              <a:rPr lang="nl-BE" altLang="en-US" sz="2800" dirty="0" err="1" smtClean="0"/>
              <a:t>computation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35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DEFINITIONS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Three purposes for definitions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altLang="en-US" dirty="0" smtClean="0"/>
              <a:t>to specify the conditions that must be satisfied in some community for a term to be an acceptable designator for an entity;</a:t>
            </a:r>
          </a:p>
          <a:p>
            <a:pPr marL="400050" lvl="1" indent="0">
              <a:buNone/>
            </a:pPr>
            <a:r>
              <a:rPr lang="en-GB" altLang="en-US" dirty="0" smtClean="0">
                <a:sym typeface="Wingdings" panose="05000000000000000000" pitchFamily="2" charset="2"/>
              </a:rPr>
              <a:t> A terminological issue</a:t>
            </a:r>
            <a:endParaRPr lang="en-GB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GB" altLang="en-US" dirty="0" smtClean="0"/>
              <a:t>to describe the ways in which entities of one type differ from entities of another type </a:t>
            </a:r>
          </a:p>
          <a:p>
            <a:pPr marL="400050" lvl="1" indent="0">
              <a:buNone/>
            </a:pPr>
            <a:r>
              <a:rPr lang="en-GB" altLang="en-US" dirty="0" smtClean="0">
                <a:sym typeface="Wingdings" panose="05000000000000000000" pitchFamily="2" charset="2"/>
              </a:rPr>
              <a:t> Primarily about universals</a:t>
            </a:r>
            <a:endParaRPr lang="en-GB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GB" altLang="en-US" dirty="0" smtClean="0"/>
              <a:t>to provide assistance in determining what type a specific entity belongs to.</a:t>
            </a:r>
          </a:p>
          <a:p>
            <a:pPr marL="400050" lvl="1" indent="0">
              <a:buNone/>
            </a:pPr>
            <a:r>
              <a:rPr lang="en-GB" altLang="en-US" dirty="0" smtClean="0">
                <a:sym typeface="Wingdings" panose="05000000000000000000" pitchFamily="2" charset="2"/>
              </a:rPr>
              <a:t> Primarily to determine instantiation of particulars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21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Avoid circularity in definitions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FF00"/>
                </a:solidFill>
              </a:rPr>
              <a:t>Ingredient</a:t>
            </a:r>
            <a:r>
              <a:rPr lang="en-US" altLang="en-US" dirty="0" smtClean="0"/>
              <a:t> </a:t>
            </a:r>
            <a:r>
              <a:rPr lang="en-US" altLang="en-US" sz="3100" b="0" dirty="0" smtClean="0"/>
              <a:t>(BRIDG logical model p507)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19400"/>
            <a:ext cx="86868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Status: </a:t>
            </a:r>
            <a:r>
              <a:rPr lang="en-US" altLang="en-US" dirty="0"/>
              <a:t>Proposed. Version 1.0. Phase 1.0.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Package: </a:t>
            </a:r>
            <a:r>
              <a:rPr lang="en-US" altLang="en-US" dirty="0"/>
              <a:t>Adverse Event </a:t>
            </a:r>
            <a:r>
              <a:rPr lang="en-US" altLang="en-US" i="1" dirty="0"/>
              <a:t>Keywords: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Detail: Created on </a:t>
            </a:r>
            <a:r>
              <a:rPr lang="en-US" altLang="en-US" dirty="0"/>
              <a:t>03/01/2006. </a:t>
            </a:r>
            <a:r>
              <a:rPr lang="en-US" altLang="en-US" i="1" dirty="0"/>
              <a:t>Last modified on </a:t>
            </a:r>
            <a:r>
              <a:rPr lang="en-US" altLang="en-US" dirty="0"/>
              <a:t>03/01/2006.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GUID: </a:t>
            </a:r>
            <a:r>
              <a:rPr lang="en-US" altLang="en-US" dirty="0"/>
              <a:t>{7D53B2A1-CEC4-49ae-8BD6-611E2CF4D862}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substance that acts as an </a:t>
            </a:r>
            <a:r>
              <a:rPr lang="en-US" altLang="en-US" dirty="0">
                <a:solidFill>
                  <a:srgbClr val="FF9900"/>
                </a:solidFill>
              </a:rPr>
              <a:t>ingredient </a:t>
            </a:r>
            <a:r>
              <a:rPr lang="en-US" altLang="en-US" dirty="0"/>
              <a:t>within a product. Note, that ingredients may also have ingredients.</a:t>
            </a:r>
          </a:p>
        </p:txBody>
      </p:sp>
    </p:spTree>
    <p:extLst>
      <p:ext uri="{BB962C8B-B14F-4D97-AF65-F5344CB8AC3E}">
        <p14:creationId xmlns:p14="http://schemas.microsoft.com/office/powerpoint/2010/main" val="15810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 Aristotelian definitions.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A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 B  </a:t>
            </a:r>
            <a:r>
              <a:rPr lang="en-US" altLang="en-US" sz="2400" dirty="0" err="1" smtClean="0"/>
              <a:t>isa</a:t>
            </a:r>
            <a:r>
              <a:rPr lang="en-US" altLang="en-US" sz="2400" dirty="0" smtClean="0"/>
              <a:t> A which X</a:t>
            </a:r>
          </a:p>
          <a:p>
            <a:pPr lvl="2">
              <a:buFontTx/>
              <a:buNone/>
            </a:pPr>
            <a:r>
              <a:rPr lang="en-US" altLang="en-US" dirty="0" smtClean="0"/>
              <a:t>C  </a:t>
            </a:r>
            <a:r>
              <a:rPr lang="en-US" altLang="en-US" dirty="0" err="1" smtClean="0"/>
              <a:t>isa</a:t>
            </a:r>
            <a:r>
              <a:rPr lang="en-US" altLang="en-US" dirty="0" smtClean="0"/>
              <a:t> B which Y</a:t>
            </a:r>
          </a:p>
          <a:p>
            <a:pPr lvl="2">
              <a:buFontTx/>
              <a:buNone/>
            </a:pPr>
            <a:r>
              <a:rPr lang="en-US" altLang="en-US" dirty="0" smtClean="0"/>
              <a:t>    D  </a:t>
            </a:r>
            <a:r>
              <a:rPr lang="en-US" altLang="en-US" dirty="0" err="1" smtClean="0"/>
              <a:t>isa</a:t>
            </a:r>
            <a:r>
              <a:rPr lang="en-US" altLang="en-US" dirty="0" smtClean="0"/>
              <a:t> C which Z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Make sure that X holds for C and that both X and Y hold for D.</a:t>
            </a:r>
          </a:p>
          <a:p>
            <a:r>
              <a:rPr lang="en-US" altLang="en-US" dirty="0" smtClean="0"/>
              <a:t>Use this also in label formation to prevent, </a:t>
            </a:r>
            <a:r>
              <a:rPr lang="en-US" altLang="en-US" dirty="0" err="1" smtClean="0"/>
              <a:t>f.i</a:t>
            </a:r>
            <a:r>
              <a:rPr lang="en-US" altLang="en-US" dirty="0" smtClean="0"/>
              <a:t>.,</a:t>
            </a:r>
          </a:p>
          <a:p>
            <a:pPr lvl="1"/>
            <a:r>
              <a:rPr lang="en-US" altLang="en-US" dirty="0" smtClean="0"/>
              <a:t>‘</a:t>
            </a:r>
            <a:r>
              <a:rPr lang="en-US" altLang="en-US" i="1" dirty="0" smtClean="0"/>
              <a:t>13.3 </a:t>
            </a:r>
            <a:r>
              <a:rPr lang="en-US" altLang="en-US" i="1" dirty="0" err="1" smtClean="0"/>
              <a:t>Nervus</a:t>
            </a:r>
            <a:r>
              <a:rPr lang="en-US" altLang="en-US" i="1" dirty="0" smtClean="0"/>
              <a:t> Intermedius (Facial Nerve) </a:t>
            </a:r>
            <a:r>
              <a:rPr lang="en-US" altLang="en-US" i="1" dirty="0" smtClean="0">
                <a:solidFill>
                  <a:srgbClr val="FFFF00"/>
                </a:solidFill>
              </a:rPr>
              <a:t>Neuralgia</a:t>
            </a:r>
            <a:r>
              <a:rPr lang="en-US" altLang="en-US" dirty="0" smtClean="0"/>
              <a:t>’ 		‘</a:t>
            </a:r>
            <a:r>
              <a:rPr lang="en-US" altLang="en-US" i="1" dirty="0" smtClean="0"/>
              <a:t>13.3.2. Secondary </a:t>
            </a:r>
            <a:r>
              <a:rPr lang="en-US" altLang="en-US" i="1" dirty="0" err="1" smtClean="0"/>
              <a:t>Nervus</a:t>
            </a:r>
            <a:r>
              <a:rPr lang="en-US" altLang="en-US" i="1" dirty="0" smtClean="0"/>
              <a:t> Intermedius </a:t>
            </a:r>
            <a:r>
              <a:rPr lang="en-US" altLang="en-US" i="1" dirty="0" smtClean="0">
                <a:solidFill>
                  <a:srgbClr val="FFFF00"/>
                </a:solidFill>
              </a:rPr>
              <a:t>Neuropathy</a:t>
            </a:r>
            <a:r>
              <a:rPr lang="en-US" altLang="en-US" i="1" dirty="0" smtClean="0"/>
              <a:t> 				attributed to Herpes Zoster</a:t>
            </a:r>
            <a:r>
              <a:rPr lang="en-US" altLang="en-US" dirty="0" smtClean="0"/>
              <a:t>’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966335-2A34-48CC-830D-AE5E732FBD12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/>
              <a:t>Clinical criteria do not replace Aristotelian definitions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‘</a:t>
            </a:r>
            <a:r>
              <a:rPr lang="en-US" altLang="en-US" sz="2800" i="1" dirty="0" smtClean="0"/>
              <a:t>13.1.1.1 Classical trigeminal neuralgia, purely paroxysmal</a:t>
            </a:r>
            <a:r>
              <a:rPr lang="en-US" altLang="en-US" sz="2800" dirty="0" smtClean="0"/>
              <a:t>’,  has the criterion ‘</a:t>
            </a:r>
            <a:r>
              <a:rPr lang="en-US" altLang="en-US" sz="2800" i="1" dirty="0" smtClean="0"/>
              <a:t>at least three attacks of facial pain fulfilling criteria B-E</a:t>
            </a:r>
            <a:r>
              <a:rPr lang="en-US" altLang="en-US" sz="2800" dirty="0" smtClean="0"/>
              <a:t>’.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This does not mean: a patient with 2 such attacks does not exhibit this type of neuralgia;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It rather means: do not diagnose the patient (yet) as exhibiting this type of neuralgia.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If ‘chronic pain’ is defined as ‘pain lasting longer than three months’, at what point in time starts a patient to have that type of pain?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01D6C1-3301-4E2A-8A13-ADCEC703A994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5257" y="599930"/>
            <a:ext cx="8686800" cy="647700"/>
          </a:xfrm>
        </p:spPr>
        <p:txBody>
          <a:bodyPr/>
          <a:lstStyle/>
          <a:p>
            <a:r>
              <a:rPr lang="en-US" altLang="en-US" dirty="0" smtClean="0"/>
              <a:t>Make it clear whether assertions are about particulars or types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1181100"/>
          </a:xfrm>
        </p:spPr>
        <p:txBody>
          <a:bodyPr/>
          <a:lstStyle/>
          <a:p>
            <a:r>
              <a:rPr lang="en-US" altLang="en-US" smtClean="0"/>
              <a:t>‘</a:t>
            </a:r>
            <a:r>
              <a:rPr lang="en-US" altLang="en-US" i="1" smtClean="0"/>
              <a:t>Persistent idiopathic facial pain (PIFP)</a:t>
            </a:r>
            <a:r>
              <a:rPr lang="en-US" altLang="en-US" smtClean="0"/>
              <a:t>’ </a:t>
            </a:r>
          </a:p>
          <a:p>
            <a:pPr lvl="1">
              <a:buFontTx/>
              <a:buNone/>
            </a:pPr>
            <a:r>
              <a:rPr lang="en-US" altLang="en-US" smtClean="0"/>
              <a:t>= ‘</a:t>
            </a:r>
            <a:r>
              <a:rPr lang="en-US" altLang="en-US" i="1" smtClean="0"/>
              <a:t>persistent facial pain with varying presentations …’</a:t>
            </a: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338" y="6510338"/>
            <a:ext cx="6143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AB7572-2CBD-485F-8A44-1E887188765D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925" y="4171950"/>
            <a:ext cx="6491288" cy="2025650"/>
            <a:chOff x="1305363" y="4171346"/>
            <a:chExt cx="6490998" cy="2026833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363" y="4171346"/>
              <a:ext cx="3309240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895" y="4171346"/>
              <a:ext cx="131870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V="1">
              <a:off x="4614603" y="4171346"/>
              <a:ext cx="926859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V="1">
              <a:off x="4614603" y="4171346"/>
              <a:ext cx="318175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115952" y="5452188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417642" y="56699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710001" y="585962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744213" y="4447592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464156" y="439471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6773552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925" y="4171950"/>
            <a:ext cx="6773863" cy="2057400"/>
            <a:chOff x="1305363" y="4171346"/>
            <a:chExt cx="6773537" cy="205793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363" y="4171346"/>
              <a:ext cx="6039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7345362" y="4171346"/>
              <a:ext cx="450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5740964" y="562324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6051985" y="576631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6418988" y="5890727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756376" y="455022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656850" y="491723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585314" y="52749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340100"/>
            <a:ext cx="8631238" cy="1422400"/>
            <a:chOff x="114992" y="3340349"/>
            <a:chExt cx="863012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560042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persistent</a:t>
              </a:r>
            </a:p>
            <a:p>
              <a:pPr eaLnBrk="1" hangingPunct="1"/>
              <a:r>
                <a:rPr lang="en-US" altLang="en-US"/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8"/>
            <a:ext cx="8882063" cy="1328737"/>
            <a:chOff x="0" y="5290457"/>
            <a:chExt cx="8882743" cy="1329412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253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my pain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6735259" y="6158204"/>
              <a:ext cx="1220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FF00"/>
                  </a:solidFill>
                </a:rPr>
                <a:t>his pain</a:t>
              </a: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3973626" y="6158204"/>
              <a:ext cx="1281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C000"/>
                  </a:solidFill>
                </a:rPr>
                <a:t>her pain</a:t>
              </a: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parti-</a:t>
              </a:r>
            </a:p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culars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0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37100"/>
          </a:xfrm>
        </p:spPr>
        <p:txBody>
          <a:bodyPr/>
          <a:lstStyle/>
          <a:p>
            <a:r>
              <a:rPr lang="en-US" altLang="en-US" dirty="0" smtClean="0"/>
              <a:t>‘</a:t>
            </a:r>
            <a:r>
              <a:rPr lang="en-US" altLang="en-US" i="1" dirty="0" smtClean="0"/>
              <a:t>Persistent idiopathic facial pain (PIFP)</a:t>
            </a:r>
            <a:r>
              <a:rPr lang="en-US" altLang="en-US" dirty="0" smtClean="0"/>
              <a:t>’ </a:t>
            </a:r>
          </a:p>
          <a:p>
            <a:pPr lvl="1">
              <a:buFontTx/>
              <a:buNone/>
            </a:pPr>
            <a:r>
              <a:rPr lang="en-US" altLang="en-US" dirty="0" smtClean="0"/>
              <a:t>= ‘</a:t>
            </a:r>
            <a:r>
              <a:rPr lang="en-US" altLang="en-US" i="1" dirty="0" smtClean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/>
            <a:r>
              <a:rPr lang="en-US" altLang="en-US" sz="2400" i="1" dirty="0" smtClean="0"/>
              <a:t>if the description is about types, then the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three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00FF00"/>
                </a:solidFill>
              </a:rPr>
              <a:t>pains</a:t>
            </a:r>
            <a:r>
              <a:rPr lang="en-US" altLang="en-US" sz="2400" i="1" dirty="0" smtClean="0"/>
              <a:t> fall under PIFP.</a:t>
            </a:r>
          </a:p>
          <a:p>
            <a:pPr lvl="1"/>
            <a:r>
              <a:rPr lang="en-US" altLang="en-US" sz="2400" i="1" dirty="0" smtClean="0"/>
              <a:t>if the description is about (arbitrary) particulars, then only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 smtClean="0"/>
              <a:t> falls under PIFP.</a:t>
            </a:r>
            <a:endParaRPr lang="en-US" altLang="en-US" sz="24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338" y="6510338"/>
            <a:ext cx="6143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2256FD-A6D5-48F8-B3D5-F857AFB2345C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211513"/>
            <a:ext cx="479901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257" y="599930"/>
            <a:ext cx="8686800" cy="6477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altLang="en-US" kern="0" smtClean="0"/>
              <a:t>Make it clear whether assertions are about particulars or types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9208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762999" cy="642938"/>
          </a:xfrm>
          <a:ln/>
        </p:spPr>
        <p:txBody>
          <a:bodyPr/>
          <a:lstStyle/>
          <a:p>
            <a:pPr algn="ctr"/>
            <a:r>
              <a:rPr lang="nl-BE" altLang="en-US" dirty="0" smtClean="0"/>
              <a:t>Let </a:t>
            </a:r>
            <a:r>
              <a:rPr lang="nl-BE" altLang="en-US" dirty="0" err="1" smtClean="0"/>
              <a:t>definitions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reflect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what</a:t>
            </a:r>
            <a:r>
              <a:rPr lang="nl-BE" altLang="en-US" dirty="0" smtClean="0"/>
              <a:t> is in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taxonomy</a:t>
            </a:r>
            <a:endParaRPr lang="nl-NL" altLang="en-US" dirty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871204"/>
              </p:ext>
            </p:extLst>
          </p:nvPr>
        </p:nvGraphicFramePr>
        <p:xfrm>
          <a:off x="838200" y="2286000"/>
          <a:ext cx="353536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8" name="Photo Editor-foto" r:id="rId3" imgW="2666667" imgH="3277057" progId="MSPhotoEd.3">
                  <p:embed/>
                </p:oleObj>
              </mc:Choice>
              <mc:Fallback>
                <p:oleObj name="Photo Editor-foto" r:id="rId3" imgW="2666667" imgH="32770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3535363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69199"/>
              </p:ext>
            </p:extLst>
          </p:nvPr>
        </p:nvGraphicFramePr>
        <p:xfrm>
          <a:off x="4591050" y="2438400"/>
          <a:ext cx="4267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9" name="Photo Editor-foto" r:id="rId5" imgW="2076740" imgH="561905" progId="MSPhotoEd.3">
                  <p:embed/>
                </p:oleObj>
              </mc:Choice>
              <mc:Fallback>
                <p:oleObj name="Photo Editor-foto" r:id="rId5" imgW="2076740" imgH="5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2438400"/>
                        <a:ext cx="42672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18137"/>
              </p:ext>
            </p:extLst>
          </p:nvPr>
        </p:nvGraphicFramePr>
        <p:xfrm>
          <a:off x="4572000" y="4114800"/>
          <a:ext cx="43434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0" name="Photo Editor-foto" r:id="rId7" imgW="1991003" imgH="1162212" progId="MSPhotoEd.3">
                  <p:embed/>
                </p:oleObj>
              </mc:Choice>
              <mc:Fallback>
                <p:oleObj name="Photo Editor-foto" r:id="rId7" imgW="1991003" imgH="116221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434340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019800" y="6248400"/>
            <a:ext cx="2133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724400" y="6629400"/>
            <a:ext cx="3810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1447800" y="6400800"/>
            <a:ext cx="2209800" cy="30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6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smtClean="0"/>
              <a:t>principles for </a:t>
            </a:r>
            <a:r>
              <a:rPr lang="en-US" dirty="0" smtClean="0"/>
              <a:t>ontology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CONSISTENCY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 dirty="0" smtClean="0">
                <a:latin typeface="+mn-lt"/>
                <a:cs typeface="Times New Roman" panose="02020603050405020304" pitchFamily="18" charset="0"/>
              </a:rPr>
              <a:t>Use terminology consistently</a:t>
            </a:r>
            <a:endParaRPr lang="en-GB" altLang="en-US" sz="28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304800" y="1447800"/>
            <a:ext cx="8686800" cy="5181600"/>
            <a:chOff x="672" y="517"/>
            <a:chExt cx="5088" cy="3803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517"/>
              <a:ext cx="5088" cy="3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4080" y="1920"/>
              <a:ext cx="1451" cy="432"/>
              <a:chOff x="4080" y="1920"/>
              <a:chExt cx="1451" cy="432"/>
            </a:xfrm>
          </p:grpSpPr>
          <p:sp>
            <p:nvSpPr>
              <p:cNvPr id="32773" name="Text Box 5"/>
              <p:cNvSpPr txBox="1">
                <a:spLocks noChangeArrowheads="1"/>
              </p:cNvSpPr>
              <p:nvPr/>
            </p:nvSpPr>
            <p:spPr bwMode="auto">
              <a:xfrm>
                <a:off x="4080" y="1920"/>
                <a:ext cx="145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nl-BE" altLang="en-US">
                    <a:solidFill>
                      <a:srgbClr val="FF3300"/>
                    </a:solidFill>
                  </a:rPr>
                  <a:t>cerebral ventricle</a:t>
                </a:r>
                <a:endParaRPr lang="en-GB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 flipH="1">
                <a:off x="4416" y="2160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4128" y="912"/>
              <a:ext cx="1387" cy="528"/>
              <a:chOff x="4128" y="912"/>
              <a:chExt cx="1387" cy="528"/>
            </a:xfrm>
          </p:grpSpPr>
          <p:sp>
            <p:nvSpPr>
              <p:cNvPr id="32772" name="Text Box 4"/>
              <p:cNvSpPr txBox="1">
                <a:spLocks noChangeArrowheads="1"/>
              </p:cNvSpPr>
              <p:nvPr/>
            </p:nvSpPr>
            <p:spPr bwMode="auto">
              <a:xfrm>
                <a:off x="4128" y="912"/>
                <a:ext cx="138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nl-BE" altLang="en-US">
                    <a:solidFill>
                      <a:srgbClr val="FF3300"/>
                    </a:solidFill>
                  </a:rPr>
                  <a:t>cardiac</a:t>
                </a:r>
                <a:r>
                  <a:rPr lang="nl-BE" altLang="en-US"/>
                  <a:t> </a:t>
                </a:r>
                <a:r>
                  <a:rPr lang="nl-BE" altLang="en-US">
                    <a:solidFill>
                      <a:srgbClr val="FF3300"/>
                    </a:solidFill>
                  </a:rPr>
                  <a:t>ventricle</a:t>
                </a:r>
                <a:endParaRPr lang="en-GB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32776" name="Line 8"/>
              <p:cNvSpPr>
                <a:spLocks noChangeShapeType="1"/>
              </p:cNvSpPr>
              <p:nvPr/>
            </p:nvSpPr>
            <p:spPr bwMode="auto">
              <a:xfrm flipH="1">
                <a:off x="4464" y="1152"/>
                <a:ext cx="240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25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 3 levels of reality in mind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717" y="1676400"/>
            <a:ext cx="659256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Separate knowledge from what it is about.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‘</a:t>
            </a:r>
            <a:r>
              <a:rPr lang="en-US" altLang="en-US" i="1" dirty="0" smtClean="0"/>
              <a:t>13.1.2.4   Painful trigeminal neuropathy </a:t>
            </a:r>
            <a:r>
              <a:rPr lang="en-US" altLang="en-US" b="1" i="1" u="sng" dirty="0" smtClean="0"/>
              <a:t>attributed</a:t>
            </a:r>
            <a:r>
              <a:rPr lang="en-US" altLang="en-US" i="1" dirty="0" smtClean="0"/>
              <a:t> to MS plaque</a:t>
            </a:r>
            <a:r>
              <a:rPr lang="en-US" altLang="en-US" dirty="0" smtClean="0"/>
              <a:t>’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‘attributed to’ relates to somebody’s opinion about what is the case, not to what is the case.</a:t>
            </a:r>
          </a:p>
          <a:p>
            <a:pPr lvl="1"/>
            <a:r>
              <a:rPr lang="en-US" altLang="en-US" sz="2400" dirty="0" smtClean="0"/>
              <a:t>the mistake: a feature on the side of the clinician – his (not) knowing - is taken to be a feature on the side of the patient.</a:t>
            </a:r>
          </a:p>
          <a:p>
            <a:pPr lvl="1"/>
            <a:endParaRPr lang="en-US" altLang="en-US" sz="2400" dirty="0" smtClean="0"/>
          </a:p>
          <a:p>
            <a:r>
              <a:rPr lang="en-US" altLang="en-US" dirty="0" smtClean="0"/>
              <a:t>Similar mistakes:</a:t>
            </a:r>
          </a:p>
          <a:p>
            <a:pPr lvl="1"/>
            <a:r>
              <a:rPr lang="en-US" altLang="en-US" dirty="0" smtClean="0"/>
              <a:t>‘</a:t>
            </a:r>
            <a:r>
              <a:rPr lang="en-US" altLang="en-US" i="1" dirty="0" smtClean="0"/>
              <a:t>Probable migraine</a:t>
            </a:r>
            <a:r>
              <a:rPr lang="en-US" altLang="en-US" dirty="0" smtClean="0"/>
              <a:t>’</a:t>
            </a:r>
          </a:p>
          <a:p>
            <a:pPr lvl="1"/>
            <a:r>
              <a:rPr lang="en-US" altLang="en-US" dirty="0" smtClean="0"/>
              <a:t>‘</a:t>
            </a:r>
            <a:r>
              <a:rPr lang="en-US" altLang="en-US" i="1" dirty="0" smtClean="0"/>
              <a:t>facial pain of unknown origin</a:t>
            </a:r>
            <a:r>
              <a:rPr lang="en-US" altLang="en-US" dirty="0" smtClean="0"/>
              <a:t>’  </a:t>
            </a:r>
            <a:r>
              <a:rPr lang="en-US" altLang="en-US" sz="1400" dirty="0" smtClean="0"/>
              <a:t>(not in ICHD)</a:t>
            </a:r>
            <a:r>
              <a:rPr lang="en-US" altLang="en-US" dirty="0" smtClean="0"/>
              <a:t>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BCD2FC-73F3-40B0-983D-9762D58A1218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Don’t confuse the act of observing with what the observation is directed at</a:t>
            </a:r>
            <a:endParaRPr lang="en-US" altLang="en-US" b="0" dirty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90800"/>
            <a:ext cx="86868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Old BRIDG definition of </a:t>
            </a:r>
            <a:r>
              <a:rPr lang="en-US" altLang="en-US" sz="2800" dirty="0" smtClean="0">
                <a:solidFill>
                  <a:srgbClr val="FFFF00"/>
                </a:solidFill>
              </a:rPr>
              <a:t>adverse event</a:t>
            </a:r>
            <a:r>
              <a:rPr lang="en-US" altLang="en-US" sz="2800" dirty="0" smtClean="0"/>
              <a:t>: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9900"/>
                </a:solidFill>
              </a:rPr>
              <a:t>An </a:t>
            </a:r>
            <a:r>
              <a:rPr lang="en-US" altLang="en-US" sz="2800" dirty="0">
                <a:solidFill>
                  <a:srgbClr val="FF9900"/>
                </a:solidFill>
              </a:rPr>
              <a:t>observation of a change in the state of a subject</a:t>
            </a:r>
            <a:r>
              <a:rPr lang="en-US" altLang="en-US" sz="2800" dirty="0"/>
              <a:t> that is assessed as being untoward by one or more interested parties within the context of protocol-driven research or public health.</a:t>
            </a:r>
          </a:p>
        </p:txBody>
      </p:sp>
    </p:spTree>
    <p:extLst>
      <p:ext uri="{BB962C8B-B14F-4D97-AF65-F5344CB8AC3E}">
        <p14:creationId xmlns:p14="http://schemas.microsoft.com/office/powerpoint/2010/main" val="31992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Neither confuse descriptions with what they are about</a:t>
            </a:r>
            <a:endParaRPr lang="en-US" altLang="en-US" sz="2900" b="0" dirty="0"/>
          </a:p>
        </p:txBody>
      </p:sp>
      <p:sp>
        <p:nvSpPr>
          <p:cNvPr id="8960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146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 u="sng" dirty="0"/>
              <a:t>Type</a:t>
            </a:r>
            <a:r>
              <a:rPr lang="en-US" altLang="en-US" i="1" dirty="0"/>
              <a:t>: </a:t>
            </a:r>
            <a:r>
              <a:rPr lang="en-US" altLang="en-US" b="1" dirty="0"/>
              <a:t>Class </a:t>
            </a:r>
            <a:r>
              <a:rPr lang="en-US" altLang="en-US" b="1" dirty="0" err="1">
                <a:solidFill>
                  <a:srgbClr val="FFFF00"/>
                </a:solidFill>
              </a:rPr>
              <a:t>PerformedActivity</a:t>
            </a:r>
            <a:endParaRPr lang="en-US" altLang="en-US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i="1" u="sng" dirty="0"/>
              <a:t>Status</a:t>
            </a:r>
            <a:r>
              <a:rPr lang="en-US" altLang="en-US" i="1" dirty="0"/>
              <a:t>: </a:t>
            </a:r>
            <a:r>
              <a:rPr lang="en-US" altLang="en-US" dirty="0"/>
              <a:t>Proposed. Version 1.0. Phase 1.0.</a:t>
            </a:r>
          </a:p>
          <a:p>
            <a:pPr>
              <a:lnSpc>
                <a:spcPct val="90000"/>
              </a:lnSpc>
            </a:pPr>
            <a:r>
              <a:rPr lang="en-US" altLang="en-US" b="1" i="1" u="sng" dirty="0"/>
              <a:t>Package</a:t>
            </a:r>
            <a:r>
              <a:rPr lang="en-US" altLang="en-US" i="1" dirty="0"/>
              <a:t>: </a:t>
            </a:r>
            <a:r>
              <a:rPr lang="en-US" altLang="en-US" dirty="0"/>
              <a:t>CTOM Elements </a:t>
            </a:r>
            <a:r>
              <a:rPr lang="en-US" altLang="en-US" i="1" dirty="0"/>
              <a:t>Keywords:</a:t>
            </a:r>
          </a:p>
          <a:p>
            <a:pPr>
              <a:lnSpc>
                <a:spcPct val="90000"/>
              </a:lnSpc>
            </a:pPr>
            <a:r>
              <a:rPr lang="en-US" altLang="en-US" b="1" i="1" u="sng" dirty="0"/>
              <a:t>Detail</a:t>
            </a:r>
            <a:r>
              <a:rPr lang="en-US" altLang="en-US" i="1" dirty="0"/>
              <a:t>: Created on </a:t>
            </a:r>
            <a:r>
              <a:rPr lang="en-US" altLang="en-US" dirty="0"/>
              <a:t>01/05/2005. </a:t>
            </a:r>
            <a:r>
              <a:rPr lang="en-US" altLang="en-US" i="1" dirty="0"/>
              <a:t>Last modified on </a:t>
            </a:r>
            <a:r>
              <a:rPr lang="en-US" altLang="en-US" dirty="0"/>
              <a:t>12/14/2006.</a:t>
            </a:r>
          </a:p>
          <a:p>
            <a:pPr>
              <a:lnSpc>
                <a:spcPct val="90000"/>
              </a:lnSpc>
            </a:pPr>
            <a:r>
              <a:rPr lang="en-US" altLang="en-US" b="1" i="1" u="sng" dirty="0"/>
              <a:t>GUID</a:t>
            </a:r>
            <a:r>
              <a:rPr lang="en-US" altLang="en-US" i="1" dirty="0"/>
              <a:t>: </a:t>
            </a:r>
            <a:r>
              <a:rPr lang="en-US" altLang="en-US" dirty="0"/>
              <a:t>{2289C0E8-855D-42e3-86FA-2ECBE59D8982}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9900"/>
                </a:solidFill>
              </a:rPr>
              <a:t>The description of</a:t>
            </a:r>
            <a:r>
              <a:rPr lang="en-US" altLang="en-US" dirty="0"/>
              <a:t> applying, dispensing or giving agents or medications to subjects.</a:t>
            </a:r>
          </a:p>
        </p:txBody>
      </p:sp>
    </p:spTree>
    <p:extLst>
      <p:ext uri="{BB962C8B-B14F-4D97-AF65-F5344CB8AC3E}">
        <p14:creationId xmlns:p14="http://schemas.microsoft.com/office/powerpoint/2010/main" val="28550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Be </a:t>
            </a:r>
            <a:r>
              <a:rPr lang="nl-BE" altLang="en-US" dirty="0" err="1" smtClean="0"/>
              <a:t>careful</a:t>
            </a:r>
            <a:r>
              <a:rPr lang="nl-BE" altLang="en-US" dirty="0" smtClean="0"/>
              <a:t> </a:t>
            </a:r>
            <a:r>
              <a:rPr lang="nl-BE" altLang="en-US" dirty="0" err="1"/>
              <a:t>with</a:t>
            </a:r>
            <a:r>
              <a:rPr lang="nl-BE" altLang="en-US" dirty="0"/>
              <a:t> </a:t>
            </a:r>
            <a:r>
              <a:rPr lang="nl-BE" altLang="en-US" dirty="0" err="1"/>
              <a:t>mereological</a:t>
            </a:r>
            <a:r>
              <a:rPr lang="nl-BE" altLang="en-US" dirty="0"/>
              <a:t> </a:t>
            </a:r>
            <a:r>
              <a:rPr lang="nl-BE" altLang="en-US" dirty="0" err="1"/>
              <a:t>sums</a:t>
            </a:r>
            <a:endParaRPr lang="en-GB" alt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2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7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Maintain a strict subsumption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13.1. </a:t>
            </a:r>
            <a:r>
              <a:rPr lang="en-GB" i="1" dirty="0" smtClean="0"/>
              <a:t>Trigeminal Neuralgia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i="1" dirty="0" smtClean="0"/>
              <a:t>13.1.2 Painful Trigeminal Neuropathy</a:t>
            </a:r>
          </a:p>
          <a:p>
            <a:pPr>
              <a:defRPr/>
            </a:pPr>
            <a:r>
              <a:rPr lang="en-US" dirty="0" smtClean="0"/>
              <a:t>ICHD definitions: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000" dirty="0" smtClean="0"/>
              <a:t>‘</a:t>
            </a:r>
            <a:r>
              <a:rPr lang="en-GB" sz="2000" i="1" dirty="0" smtClean="0"/>
              <a:t>neuralgia’</a:t>
            </a:r>
            <a:r>
              <a:rPr lang="en-GB" sz="2000" dirty="0" smtClean="0"/>
              <a:t> = pain in the distribution of nerve(s)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000" dirty="0" smtClean="0"/>
              <a:t>‘</a:t>
            </a:r>
            <a:r>
              <a:rPr lang="en-GB" sz="2000" i="1" dirty="0" smtClean="0"/>
              <a:t>pain</a:t>
            </a:r>
            <a:r>
              <a:rPr lang="en-GB" sz="2000" dirty="0" smtClean="0"/>
              <a:t>’ = a sensorial and emotional experience ...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000" dirty="0" smtClean="0"/>
              <a:t>‘</a:t>
            </a:r>
            <a:r>
              <a:rPr lang="en-GB" sz="2000" i="1" dirty="0" smtClean="0"/>
              <a:t>neuropathy’</a:t>
            </a:r>
            <a:r>
              <a:rPr lang="en-GB" sz="2000" dirty="0" smtClean="0"/>
              <a:t> </a:t>
            </a:r>
            <a:r>
              <a:rPr lang="en-US" sz="2000" dirty="0" smtClean="0"/>
              <a:t>= a disturbance of function or pathological change in a nerve.</a:t>
            </a:r>
          </a:p>
          <a:p>
            <a:pPr>
              <a:defRPr/>
            </a:pPr>
            <a:r>
              <a:rPr lang="en-US" dirty="0" smtClean="0"/>
              <a:t>Several mismatches:</a:t>
            </a:r>
          </a:p>
          <a:p>
            <a:pPr lvl="1">
              <a:defRPr/>
            </a:pPr>
            <a:r>
              <a:rPr lang="en-US" sz="2000" dirty="0" smtClean="0"/>
              <a:t>(1) and (2): neuralgia is a sensorial and emotional experience in the distribution of nerve(s) ?</a:t>
            </a:r>
          </a:p>
          <a:p>
            <a:pPr lvl="1">
              <a:defRPr/>
            </a:pPr>
            <a:r>
              <a:rPr lang="en-US" sz="2000" dirty="0" smtClean="0"/>
              <a:t>(1) and (3): with much of goodwill, one could accept neuropathy to subsume neuralgia, but chapter 13 claims the opposite for the trigeminal case.</a:t>
            </a:r>
            <a:endParaRPr lang="en-US" sz="2000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189CA80-2F0A-4BC9-8AF9-B3D3CC6D2FF6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37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00713" y="1905000"/>
            <a:ext cx="3154362" cy="681037"/>
            <a:chOff x="5887617" y="2220683"/>
            <a:chExt cx="3153641" cy="681135"/>
          </a:xfrm>
        </p:grpSpPr>
        <p:sp>
          <p:nvSpPr>
            <p:cNvPr id="35846" name="TextBox 4"/>
            <p:cNvSpPr txBox="1">
              <a:spLocks noChangeArrowheads="1"/>
            </p:cNvSpPr>
            <p:nvPr/>
          </p:nvSpPr>
          <p:spPr bwMode="auto">
            <a:xfrm>
              <a:off x="7434728" y="2267342"/>
              <a:ext cx="16065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</a:rPr>
                <a:t>subsumes?</a:t>
              </a:r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5887617" y="2220683"/>
              <a:ext cx="1595072" cy="681135"/>
            </a:xfrm>
            <a:prstGeom prst="arc">
              <a:avLst>
                <a:gd name="adj1" fmla="val 16200000"/>
                <a:gd name="adj2" fmla="val 5399997"/>
              </a:avLst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5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dirty="0" smtClean="0"/>
              <a:t>Class descriptions should be consistent with class labels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‘</a:t>
            </a:r>
            <a:r>
              <a:rPr lang="en-US" altLang="en-US" i="1" smtClean="0"/>
              <a:t>13.1.2.4 Painful Trigeminal neuropathy attributed to MS plaque</a:t>
            </a:r>
            <a:r>
              <a:rPr lang="en-US" altLang="en-US" smtClean="0"/>
              <a:t>’: </a:t>
            </a:r>
          </a:p>
          <a:p>
            <a:pPr lvl="1"/>
            <a:r>
              <a:rPr lang="en-US" altLang="en-US" smtClean="0"/>
              <a:t>described as ‘</a:t>
            </a:r>
            <a:r>
              <a:rPr lang="en-US" altLang="en-US" i="1" smtClean="0"/>
              <a:t>Trigeminal neuropathy induced by MS plaque</a:t>
            </a:r>
            <a:r>
              <a:rPr lang="en-US" altLang="en-US" smtClean="0"/>
              <a:t>’.</a:t>
            </a:r>
          </a:p>
          <a:p>
            <a:pPr lvl="2"/>
            <a:r>
              <a:rPr lang="en-US" altLang="en-US" smtClean="0"/>
              <a:t>attributed </a:t>
            </a:r>
            <a:r>
              <a:rPr lang="en-US" altLang="en-US" smtClean="0">
                <a:sym typeface="Wingdings" panose="05000000000000000000" pitchFamily="2" charset="2"/>
              </a:rPr>
              <a:t> induced</a:t>
            </a:r>
          </a:p>
          <a:p>
            <a:pPr lvl="2"/>
            <a:r>
              <a:rPr lang="en-US" altLang="en-US" smtClean="0">
                <a:sym typeface="Wingdings" panose="05000000000000000000" pitchFamily="2" charset="2"/>
              </a:rPr>
              <a:t>reference to pain missing in the description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C818B0-3603-44D3-A1E2-C6AFE62158AE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38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Do not use names with a precise meaning in general language to designate entities which are of a more specific or totally different type in the context of a specific application</a:t>
            </a:r>
            <a:br>
              <a:rPr lang="en-US" altLang="en-US" sz="2000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>
                <a:solidFill>
                  <a:srgbClr val="FFFF00"/>
                </a:solidFill>
              </a:rPr>
              <a:t>Animal</a:t>
            </a:r>
            <a:r>
              <a:rPr lang="en-US" altLang="en-US" dirty="0" smtClean="0"/>
              <a:t> </a:t>
            </a:r>
            <a:r>
              <a:rPr lang="en-US" altLang="en-US" sz="3100" b="0" dirty="0"/>
              <a:t>(BRIDG logical model p526)</a:t>
            </a:r>
            <a:r>
              <a:rPr lang="en-US" altLang="en-US" dirty="0"/>
              <a:t> 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505200"/>
            <a:ext cx="8686800" cy="3124200"/>
          </a:xfrm>
        </p:spPr>
        <p:txBody>
          <a:bodyPr/>
          <a:lstStyle/>
          <a:p>
            <a:r>
              <a:rPr lang="en-US" altLang="en-US" sz="2000" i="1" dirty="0"/>
              <a:t>Type: </a:t>
            </a:r>
            <a:r>
              <a:rPr lang="en-US" altLang="en-US" sz="2000" b="1" dirty="0"/>
              <a:t>Class </a:t>
            </a:r>
            <a:r>
              <a:rPr lang="en-US" altLang="en-US" sz="2000" b="1" dirty="0" err="1"/>
              <a:t>InvestigatedParty</a:t>
            </a:r>
            <a:endParaRPr lang="en-US" altLang="en-US" sz="2000" b="1" dirty="0"/>
          </a:p>
          <a:p>
            <a:r>
              <a:rPr lang="en-US" altLang="en-US" sz="2000" i="1" dirty="0"/>
              <a:t>Status: </a:t>
            </a:r>
            <a:r>
              <a:rPr lang="en-US" altLang="en-US" sz="2000" dirty="0"/>
              <a:t>Proposed. Version 1.0. Phase 1.0.</a:t>
            </a:r>
          </a:p>
          <a:p>
            <a:r>
              <a:rPr lang="en-US" altLang="en-US" sz="2000" i="1" dirty="0"/>
              <a:t>Package: </a:t>
            </a:r>
            <a:r>
              <a:rPr lang="en-US" altLang="en-US" sz="2000" dirty="0" err="1"/>
              <a:t>InvestigatedSubject</a:t>
            </a:r>
            <a:r>
              <a:rPr lang="en-US" altLang="en-US" sz="2000" dirty="0"/>
              <a:t> </a:t>
            </a:r>
            <a:r>
              <a:rPr lang="en-US" altLang="en-US" sz="2000" i="1" dirty="0"/>
              <a:t>Keywords:</a:t>
            </a:r>
          </a:p>
          <a:p>
            <a:r>
              <a:rPr lang="en-US" altLang="en-US" sz="2000" i="1" dirty="0"/>
              <a:t>Detail: Created on </a:t>
            </a:r>
            <a:r>
              <a:rPr lang="en-US" altLang="en-US" sz="2000" dirty="0"/>
              <a:t>03/10/2006. </a:t>
            </a:r>
            <a:r>
              <a:rPr lang="en-US" altLang="en-US" sz="2000" i="1" dirty="0"/>
              <a:t>Last modified on </a:t>
            </a:r>
            <a:r>
              <a:rPr lang="en-US" altLang="en-US" sz="2000" dirty="0"/>
              <a:t>03/10/2006.</a:t>
            </a:r>
          </a:p>
          <a:p>
            <a:r>
              <a:rPr lang="en-US" altLang="en-US" sz="2000" i="1" dirty="0"/>
              <a:t>GUID: </a:t>
            </a:r>
            <a:r>
              <a:rPr lang="en-US" altLang="en-US" sz="2000" dirty="0"/>
              <a:t>{996CB91C-04EC-4b1d-9AFF-57B878D532D7}</a:t>
            </a:r>
          </a:p>
          <a:p>
            <a:r>
              <a:rPr lang="en-US" altLang="en-US" sz="2000" dirty="0">
                <a:solidFill>
                  <a:srgbClr val="FFFF00"/>
                </a:solidFill>
              </a:rPr>
              <a:t>A non-person living entity which is chosen to be the subject of an investigation, or which is the subject of </a:t>
            </a:r>
            <a:r>
              <a:rPr lang="en-US" altLang="en-US" sz="2000" dirty="0" smtClean="0">
                <a:solidFill>
                  <a:srgbClr val="FFFF00"/>
                </a:solidFill>
              </a:rPr>
              <a:t>an implicated </a:t>
            </a:r>
            <a:r>
              <a:rPr lang="en-US" altLang="en-US" sz="2000" dirty="0">
                <a:solidFill>
                  <a:srgbClr val="FFFF00"/>
                </a:solidFill>
              </a:rPr>
              <a:t>act.</a:t>
            </a:r>
          </a:p>
        </p:txBody>
      </p:sp>
    </p:spTree>
    <p:extLst>
      <p:ext uri="{BB962C8B-B14F-4D97-AF65-F5344CB8AC3E}">
        <p14:creationId xmlns:p14="http://schemas.microsoft.com/office/powerpoint/2010/main" val="29186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(imagine)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43" y="2010500"/>
            <a:ext cx="7830752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60" y="1993857"/>
            <a:ext cx="7814109" cy="46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2" y="2019159"/>
            <a:ext cx="7839074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goal of </a:t>
            </a:r>
            <a:br>
              <a:rPr lang="en-US" dirty="0" smtClean="0"/>
            </a:br>
            <a:r>
              <a:rPr lang="en-US" dirty="0" smtClean="0"/>
              <a:t>realism-based ontology design!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An ‘</a:t>
            </a:r>
            <a:r>
              <a:rPr lang="nl-BE" altLang="en-US" dirty="0" err="1" smtClean="0"/>
              <a:t>ontology</a:t>
            </a:r>
            <a:r>
              <a:rPr lang="nl-BE" altLang="en-US" dirty="0" smtClean="0"/>
              <a:t>’ in </a:t>
            </a:r>
            <a:r>
              <a:rPr lang="nl-BE" altLang="en-US" dirty="0" err="1" smtClean="0"/>
              <a:t>this</a:t>
            </a:r>
            <a:r>
              <a:rPr lang="nl-BE" altLang="en-US" dirty="0" smtClean="0"/>
              <a:t> sense is </a:t>
            </a:r>
            <a:r>
              <a:rPr lang="nl-BE" altLang="en-US" dirty="0" err="1" smtClean="0"/>
              <a:t>thus</a:t>
            </a:r>
            <a:r>
              <a:rPr lang="nl-BE" altLang="en-US" dirty="0" smtClean="0"/>
              <a:t>:</a:t>
            </a:r>
            <a:endParaRPr lang="nl-NL" altLang="en-US" dirty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altLang="en-US" sz="2800" dirty="0"/>
              <a:t>A representation of some pre-existing domain of reality (a </a:t>
            </a:r>
            <a:r>
              <a:rPr lang="en-US" altLang="en-US" sz="2800" i="1" dirty="0"/>
              <a:t>portion of reality</a:t>
            </a:r>
            <a:r>
              <a:rPr lang="en-US" altLang="en-US" sz="2800" dirty="0"/>
              <a:t>) which</a:t>
            </a:r>
            <a:br>
              <a:rPr lang="en-US" altLang="en-US" sz="2800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reflects </a:t>
            </a:r>
            <a:r>
              <a:rPr lang="en-US" altLang="en-US" dirty="0" smtClean="0"/>
              <a:t>the </a:t>
            </a:r>
            <a:r>
              <a:rPr lang="en-US" altLang="en-US" dirty="0"/>
              <a:t>entities </a:t>
            </a:r>
            <a:r>
              <a:rPr lang="en-US" altLang="en-US" dirty="0" smtClean="0"/>
              <a:t>within </a:t>
            </a:r>
            <a:r>
              <a:rPr lang="en-US" altLang="en-US" dirty="0"/>
              <a:t>its domain </a:t>
            </a:r>
            <a:r>
              <a:rPr lang="en-US" altLang="en-US" dirty="0" smtClean="0"/>
              <a:t>– and the relations between them – in </a:t>
            </a:r>
            <a:r>
              <a:rPr lang="en-US" altLang="en-US" dirty="0"/>
              <a:t>such a way that there obtains a systematic correlation between reality and the representation itself,</a:t>
            </a:r>
            <a:br>
              <a:rPr lang="en-US" altLang="en-US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is intelligible to a domain </a:t>
            </a:r>
            <a:r>
              <a:rPr lang="en-US" altLang="en-US" dirty="0" smtClean="0"/>
              <a:t>expert,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is formalized in a way that allows it to support automatic information </a:t>
            </a:r>
            <a:r>
              <a:rPr lang="en-US" altLang="en-US" dirty="0" smtClean="0"/>
              <a:t>processing.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63201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Smith </a:t>
            </a:r>
            <a:r>
              <a:rPr lang="en-US" sz="1200" b="0" dirty="0">
                <a:solidFill>
                  <a:schemeClr val="bg1"/>
                </a:solidFill>
              </a:rPr>
              <a:t>B, </a:t>
            </a:r>
            <a:r>
              <a:rPr lang="en-US" sz="1200" b="0" dirty="0" err="1">
                <a:solidFill>
                  <a:schemeClr val="bg1"/>
                </a:solidFill>
              </a:rPr>
              <a:t>Kusnierczyk</a:t>
            </a:r>
            <a:r>
              <a:rPr lang="en-US" sz="1200" b="0" dirty="0">
                <a:solidFill>
                  <a:schemeClr val="bg1"/>
                </a:solidFill>
              </a:rPr>
              <a:t> W, </a:t>
            </a:r>
            <a:r>
              <a:rPr lang="en-US" sz="1200" b="0" dirty="0" err="1">
                <a:solidFill>
                  <a:schemeClr val="bg1"/>
                </a:solidFill>
              </a:rPr>
              <a:t>Schober</a:t>
            </a:r>
            <a:r>
              <a:rPr lang="en-US" sz="1200" b="0" dirty="0">
                <a:solidFill>
                  <a:schemeClr val="bg1"/>
                </a:solidFill>
              </a:rPr>
              <a:t> D, Ceusters W. Towards a Reference Terminology for Ontology Research and Development in the Biomedical Domain. Proceedings of KR-MED 2006, Biomedical Ontology in Action, November 8, 2006, Baltimore MD, USA </a:t>
            </a:r>
          </a:p>
        </p:txBody>
      </p:sp>
    </p:spTree>
    <p:extLst>
      <p:ext uri="{BB962C8B-B14F-4D97-AF65-F5344CB8AC3E}">
        <p14:creationId xmlns:p14="http://schemas.microsoft.com/office/powerpoint/2010/main" val="22064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Some characteristics of an optimal </a:t>
            </a:r>
            <a:r>
              <a:rPr lang="en-US" altLang="en-US"/>
              <a:t>ontology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r>
              <a:rPr lang="nl-NL" altLang="en-US" dirty="0" err="1"/>
              <a:t>Each</a:t>
            </a:r>
            <a:r>
              <a:rPr lang="nl-NL" altLang="en-US" dirty="0"/>
              <a:t> </a:t>
            </a:r>
            <a:r>
              <a:rPr lang="nl-NL" altLang="en-US" dirty="0" err="1"/>
              <a:t>representational</a:t>
            </a:r>
            <a:r>
              <a:rPr lang="nl-NL" altLang="en-US" dirty="0"/>
              <a:t> unit in </a:t>
            </a:r>
            <a:r>
              <a:rPr lang="nl-NL" altLang="en-US" dirty="0" err="1"/>
              <a:t>such</a:t>
            </a:r>
            <a:r>
              <a:rPr lang="nl-NL" altLang="en-US" dirty="0"/>
              <a:t> </a:t>
            </a:r>
            <a:r>
              <a:rPr lang="nl-NL" altLang="en-US" dirty="0" err="1"/>
              <a:t>an</a:t>
            </a:r>
            <a:r>
              <a:rPr lang="nl-NL" altLang="en-US" dirty="0"/>
              <a:t> </a:t>
            </a:r>
            <a:r>
              <a:rPr lang="nl-NL" altLang="en-US" dirty="0" err="1"/>
              <a:t>ontology</a:t>
            </a:r>
            <a:r>
              <a:rPr lang="nl-NL" altLang="en-US" dirty="0"/>
              <a:t> </a:t>
            </a:r>
            <a:r>
              <a:rPr lang="nl-NL" altLang="en-US" dirty="0" err="1"/>
              <a:t>would</a:t>
            </a:r>
            <a:r>
              <a:rPr lang="nl-NL" altLang="en-US" dirty="0"/>
              <a:t> </a:t>
            </a:r>
            <a:r>
              <a:rPr lang="nl-NL" altLang="en-US" dirty="0" err="1" smtClean="0"/>
              <a:t>designate</a:t>
            </a:r>
            <a:r>
              <a:rPr lang="nl-NL" altLang="en-US" dirty="0" smtClean="0"/>
              <a:t>:</a:t>
            </a:r>
          </a:p>
          <a:p>
            <a:r>
              <a:rPr lang="nl-NL" altLang="en-US" dirty="0" smtClean="0"/>
              <a:t> </a:t>
            </a:r>
            <a:endParaRPr lang="nl-NL" altLang="en-US" dirty="0"/>
          </a:p>
          <a:p>
            <a:pPr marL="914400" lvl="1" indent="-457200">
              <a:buFont typeface="+mj-lt"/>
              <a:buAutoNum type="arabicPeriod"/>
            </a:pPr>
            <a:r>
              <a:rPr lang="nl-NL" altLang="en-US" dirty="0" smtClean="0"/>
              <a:t>a </a:t>
            </a:r>
            <a:r>
              <a:rPr lang="nl-NL" altLang="en-US" dirty="0"/>
              <a:t>single </a:t>
            </a:r>
            <a:r>
              <a:rPr lang="nl-NL" altLang="en-US" dirty="0" err="1"/>
              <a:t>portion</a:t>
            </a:r>
            <a:r>
              <a:rPr lang="nl-NL" altLang="en-US" dirty="0"/>
              <a:t> of </a:t>
            </a:r>
            <a:r>
              <a:rPr lang="nl-NL" altLang="en-US" dirty="0" err="1"/>
              <a:t>reality</a:t>
            </a:r>
            <a:r>
              <a:rPr lang="nl-NL" altLang="en-US" dirty="0"/>
              <a:t> (POR), </a:t>
            </a:r>
            <a:r>
              <a:rPr lang="nl-NL" altLang="en-US" dirty="0" err="1"/>
              <a:t>which</a:t>
            </a:r>
            <a:r>
              <a:rPr lang="nl-NL" altLang="en-US" dirty="0"/>
              <a:t> is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altLang="en-US" dirty="0" smtClean="0"/>
              <a:t>relevant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purposes</a:t>
            </a:r>
            <a:r>
              <a:rPr lang="nl-NL" altLang="en-US" dirty="0"/>
              <a:t> of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ontology</a:t>
            </a:r>
            <a:r>
              <a:rPr lang="nl-NL" altLang="en-US" dirty="0"/>
              <a:t> </a:t>
            </a:r>
            <a:r>
              <a:rPr lang="nl-NL" altLang="en-US" dirty="0" err="1"/>
              <a:t>and</a:t>
            </a:r>
            <a:r>
              <a:rPr lang="nl-NL" altLang="en-US" dirty="0"/>
              <a:t> </a:t>
            </a:r>
            <a:r>
              <a:rPr lang="nl-NL" altLang="en-US" dirty="0" err="1"/>
              <a:t>such</a:t>
            </a:r>
            <a:r>
              <a:rPr lang="nl-NL" altLang="en-US" dirty="0"/>
              <a:t> </a:t>
            </a:r>
            <a:r>
              <a:rPr lang="nl-NL" altLang="en-US" dirty="0" err="1"/>
              <a:t>that</a:t>
            </a:r>
            <a:r>
              <a:rPr lang="nl-NL" alt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/>
              <a:t>authors</a:t>
            </a:r>
            <a:r>
              <a:rPr lang="nl-NL" altLang="en-US" dirty="0"/>
              <a:t> of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ontology</a:t>
            </a:r>
            <a:r>
              <a:rPr lang="nl-NL" altLang="en-US" dirty="0"/>
              <a:t> </a:t>
            </a:r>
            <a:r>
              <a:rPr lang="nl-NL" altLang="en-US" dirty="0" err="1"/>
              <a:t>intended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use</a:t>
            </a:r>
            <a:r>
              <a:rPr lang="nl-NL" altLang="en-US" dirty="0"/>
              <a:t> </a:t>
            </a:r>
            <a:r>
              <a:rPr lang="nl-NL" altLang="en-US" dirty="0" err="1"/>
              <a:t>this</a:t>
            </a:r>
            <a:r>
              <a:rPr lang="nl-NL" altLang="en-US" dirty="0"/>
              <a:t> unit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designate</a:t>
            </a:r>
            <a:r>
              <a:rPr lang="nl-NL" altLang="en-US" dirty="0"/>
              <a:t> </a:t>
            </a:r>
            <a:r>
              <a:rPr lang="nl-NL" altLang="en-US" dirty="0" err="1"/>
              <a:t>this</a:t>
            </a:r>
            <a:r>
              <a:rPr lang="nl-NL" altLang="en-US" dirty="0"/>
              <a:t> POR, </a:t>
            </a:r>
            <a:r>
              <a:rPr lang="nl-NL" altLang="en-US" dirty="0" err="1"/>
              <a:t>and</a:t>
            </a:r>
            <a:endParaRPr lang="nl-NL" altLang="en-US" dirty="0"/>
          </a:p>
          <a:p>
            <a:pPr marL="914400" lvl="1" indent="-457200">
              <a:buFont typeface="+mj-lt"/>
              <a:buAutoNum type="arabicPeriod"/>
            </a:pPr>
            <a:r>
              <a:rPr lang="nl-NL" altLang="en-US" dirty="0" err="1" smtClean="0"/>
              <a:t>there</a:t>
            </a:r>
            <a:r>
              <a:rPr lang="nl-NL" altLang="en-US" dirty="0" smtClean="0"/>
              <a:t> </a:t>
            </a:r>
            <a:r>
              <a:rPr lang="nl-NL" altLang="en-US" dirty="0" err="1"/>
              <a:t>would</a:t>
            </a:r>
            <a:r>
              <a:rPr lang="nl-NL" altLang="en-US" dirty="0"/>
              <a:t> </a:t>
            </a:r>
            <a:r>
              <a:rPr lang="nl-NL" altLang="en-US" dirty="0" err="1"/>
              <a:t>be</a:t>
            </a:r>
            <a:r>
              <a:rPr lang="nl-NL" altLang="en-US" dirty="0"/>
              <a:t> no </a:t>
            </a:r>
            <a:r>
              <a:rPr lang="nl-NL" altLang="en-US" dirty="0" err="1"/>
              <a:t>PORs</a:t>
            </a:r>
            <a:r>
              <a:rPr lang="nl-NL" altLang="en-US" dirty="0"/>
              <a:t> </a:t>
            </a:r>
            <a:r>
              <a:rPr lang="nl-NL" altLang="en-US" dirty="0" err="1"/>
              <a:t>objectively</a:t>
            </a:r>
            <a:r>
              <a:rPr lang="nl-NL" altLang="en-US" dirty="0"/>
              <a:t> relevant </a:t>
            </a:r>
            <a:r>
              <a:rPr lang="nl-NL" altLang="en-US" dirty="0" err="1"/>
              <a:t>to</a:t>
            </a:r>
            <a:r>
              <a:rPr lang="nl-NL" altLang="en-US" dirty="0"/>
              <a:t> these </a:t>
            </a:r>
            <a:r>
              <a:rPr lang="nl-NL" altLang="en-US" dirty="0" err="1"/>
              <a:t>purposes</a:t>
            </a:r>
            <a:r>
              <a:rPr lang="nl-NL" altLang="en-US" dirty="0"/>
              <a:t> </a:t>
            </a:r>
            <a:r>
              <a:rPr lang="nl-NL" altLang="en-US" dirty="0" err="1"/>
              <a:t>that</a:t>
            </a:r>
            <a:r>
              <a:rPr lang="nl-NL" altLang="en-US" dirty="0"/>
              <a:t> are </a:t>
            </a:r>
            <a:r>
              <a:rPr lang="nl-NL" altLang="en-US" dirty="0" err="1"/>
              <a:t>not</a:t>
            </a:r>
            <a:r>
              <a:rPr lang="nl-NL" altLang="en-US" dirty="0"/>
              <a:t> </a:t>
            </a:r>
            <a:r>
              <a:rPr lang="nl-NL" altLang="en-US" dirty="0" err="1"/>
              <a:t>referred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in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ontology</a:t>
            </a:r>
            <a:r>
              <a:rPr lang="nl-NL" altLang="en-US" dirty="0"/>
              <a:t>.</a:t>
            </a:r>
            <a:r>
              <a:rPr lang="en-GB" altLang="en-US" dirty="0"/>
              <a:t> 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143000" y="63246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Ceusters </a:t>
            </a:r>
            <a:r>
              <a:rPr lang="en-US" sz="1200" b="0" dirty="0">
                <a:solidFill>
                  <a:schemeClr val="bg1"/>
                </a:solidFill>
              </a:rPr>
              <a:t>W, Smith B. A Realism-Based Approach to the Evolution of Biomedical Ontologies. </a:t>
            </a:r>
            <a:endParaRPr lang="en-US" sz="1200" b="0" dirty="0" smtClean="0">
              <a:solidFill>
                <a:schemeClr val="bg1"/>
              </a:solidFill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Proceedings </a:t>
            </a:r>
            <a:r>
              <a:rPr lang="en-US" sz="1200" b="0" dirty="0">
                <a:solidFill>
                  <a:schemeClr val="bg1"/>
                </a:solidFill>
              </a:rPr>
              <a:t>of AMIA 2006, Washington DC, 2006;:121-125.</a:t>
            </a:r>
          </a:p>
        </p:txBody>
      </p:sp>
    </p:spTree>
    <p:extLst>
      <p:ext uri="{BB962C8B-B14F-4D97-AF65-F5344CB8AC3E}">
        <p14:creationId xmlns:p14="http://schemas.microsoft.com/office/powerpoint/2010/main" val="10094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2" y="2019159"/>
            <a:ext cx="7839074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goal of </a:t>
            </a:r>
            <a:br>
              <a:rPr lang="en-US" dirty="0" smtClean="0"/>
            </a:br>
            <a:r>
              <a:rPr lang="en-US" dirty="0" smtClean="0"/>
              <a:t>realism-based ontology design!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429000"/>
            <a:ext cx="5633272" cy="206210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Getting there requires: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Principles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Understanding these principles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Applying these principles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25882</TotalTime>
  <Words>1521</Words>
  <Application>Microsoft Office PowerPoint</Application>
  <PresentationFormat>On-screen Show (4:3)</PresentationFormat>
  <Paragraphs>238</Paragraphs>
  <Slides>39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ＭＳ Ｐゴシック</vt:lpstr>
      <vt:lpstr>Arial</vt:lpstr>
      <vt:lpstr>Batang</vt:lpstr>
      <vt:lpstr>Courier New</vt:lpstr>
      <vt:lpstr>Georgia</vt:lpstr>
      <vt:lpstr>ＭＳ 明朝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Biomedical Ontology PHI 548 / BMI 508</vt:lpstr>
      <vt:lpstr>Lecture 6  How to build an ontology</vt:lpstr>
      <vt:lpstr>Lecture 6 Part 2</vt:lpstr>
      <vt:lpstr>Reality (imagine)</vt:lpstr>
      <vt:lpstr>Representation</vt:lpstr>
      <vt:lpstr>This is the goal of  realism-based ontology design!</vt:lpstr>
      <vt:lpstr>An ‘ontology’ in this sense is thus:</vt:lpstr>
      <vt:lpstr>Some characteristics of an optimal ontology</vt:lpstr>
      <vt:lpstr>This is the goal of  realism-based ontology design!</vt:lpstr>
      <vt:lpstr>FOCUS</vt:lpstr>
      <vt:lpstr>Determine what type of ontology you want to design</vt:lpstr>
      <vt:lpstr>Example: clinical trial ontologies</vt:lpstr>
      <vt:lpstr>Analyze the domain carefully</vt:lpstr>
      <vt:lpstr>Be clear about your domain of interest</vt:lpstr>
      <vt:lpstr>ASSISTANCE</vt:lpstr>
      <vt:lpstr>Limit the number of developers/contributors </vt:lpstr>
      <vt:lpstr>Be lazy in an intelligent way: Re-use what has been crafted following good principles </vt:lpstr>
      <vt:lpstr>Be extremely critical when re-using.  Some people do not understand  the representation language they are using!</vt:lpstr>
      <vt:lpstr>NCIT’s “Lung” in OWL</vt:lpstr>
      <vt:lpstr>Do not have blind faith in computation</vt:lpstr>
      <vt:lpstr>Do not have blind faith in computation</vt:lpstr>
      <vt:lpstr>DEFINITIONS</vt:lpstr>
      <vt:lpstr>Three purposes for definitions</vt:lpstr>
      <vt:lpstr>Avoid circularity in definitions  Ingredient (BRIDG logical model p507) </vt:lpstr>
      <vt:lpstr>Use Aristotelian definitions.</vt:lpstr>
      <vt:lpstr>Clinical criteria do not replace Aristotelian definitions</vt:lpstr>
      <vt:lpstr>Make it clear whether assertions are about particulars or types</vt:lpstr>
      <vt:lpstr>PowerPoint Presentation</vt:lpstr>
      <vt:lpstr>Let definitions reflect what is in the taxonomy</vt:lpstr>
      <vt:lpstr>CONSISTENCY</vt:lpstr>
      <vt:lpstr>Use terminology consistently</vt:lpstr>
      <vt:lpstr>Keep the 3 levels of reality in mind</vt:lpstr>
      <vt:lpstr>Separate knowledge from what it is about.</vt:lpstr>
      <vt:lpstr>Don’t confuse the act of observing with what the observation is directed at</vt:lpstr>
      <vt:lpstr>Neither confuse descriptions with what they are about</vt:lpstr>
      <vt:lpstr>Be careful with mereological sums</vt:lpstr>
      <vt:lpstr>Maintain a strict subsumption hierarchy</vt:lpstr>
      <vt:lpstr>Class descriptions should be consistent with class labels</vt:lpstr>
      <vt:lpstr>Do not use names with a precise meaning in general language to designate entities which are of a more specific or totally different type in the context of a specific application  Animal (BRIDG logical model p526)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phismith@buffalo.edu</cp:lastModifiedBy>
  <cp:revision>1144</cp:revision>
  <dcterms:created xsi:type="dcterms:W3CDTF">1601-01-01T00:00:00Z</dcterms:created>
  <dcterms:modified xsi:type="dcterms:W3CDTF">2016-10-17T15:29:25Z</dcterms:modified>
</cp:coreProperties>
</file>