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28" r:id="rId2"/>
  </p:sldMasterIdLst>
  <p:notesMasterIdLst>
    <p:notesMasterId r:id="rId16"/>
  </p:notesMasterIdLst>
  <p:sldIdLst>
    <p:sldId id="265" r:id="rId3"/>
    <p:sldId id="354" r:id="rId4"/>
    <p:sldId id="355" r:id="rId5"/>
    <p:sldId id="301" r:id="rId6"/>
    <p:sldId id="345" r:id="rId7"/>
    <p:sldId id="351" r:id="rId8"/>
    <p:sldId id="303" r:id="rId9"/>
    <p:sldId id="307" r:id="rId10"/>
    <p:sldId id="309" r:id="rId11"/>
    <p:sldId id="314" r:id="rId12"/>
    <p:sldId id="317" r:id="rId13"/>
    <p:sldId id="356" r:id="rId14"/>
    <p:sldId id="3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25974-73C3-4BBF-BC57-2414B03DCD5F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30517-D549-4100-9760-DDD6C78E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4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fct/images/lod-datasets_2009-03-27_colored.p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hlinkClick r:id="rId3"/>
              </a:rPr>
              <a:t>http://dbpedia.org/fct/images/lod-datasets_2009-03-27_colored.png</a:t>
            </a:r>
            <a:endParaRPr lang="en-US" altLang="en-US" dirty="0" smtClean="0"/>
          </a:p>
        </p:txBody>
      </p:sp>
      <p:sp>
        <p:nvSpPr>
          <p:cNvPr id="302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43B54A-E089-4CC4-8DEC-CAB6E4B55886}" type="slidenum">
              <a:rPr lang="en-US" altLang="en-US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23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3A8606-981F-4FF1-976B-325986C07AE0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5332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31949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9493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9494" name="Date Placeholder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1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90E86B-F5CC-4BB6-9584-156EF64FF60B}" type="slidenum"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88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90E86B-F5CC-4BB6-9584-156EF64FF60B}" type="slidenum"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90E86B-F5CC-4BB6-9584-156EF64FF60B}" type="slidenum"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19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01675" indent="-269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081088" indent="-2159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12888" indent="-2159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44688" indent="-2159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018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590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162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734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A36B5E-06F8-43D3-A5C1-554318CAD89A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5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F73A-0AD1-4962-9CC3-24C1A147932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44AC-56E8-4E3F-9774-6BC5768594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8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B6D72-95C0-41B8-9776-5473EA26264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F3C38-56D4-46C8-B32B-B529748628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3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55DA0-4653-4868-A2C6-4EE7D65FA32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DADD5-A681-49C1-9D98-D162F07E51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67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E0ADD11-5FEA-4066-972E-888A098A92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53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58CF2-247C-46F8-9018-D7ECAD23D9A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0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9F3D2-FE58-439A-85DC-622E6818C19C}" type="datetimeFigureOut">
              <a:rPr lang="en-US"/>
              <a:pPr>
                <a:defRPr/>
              </a:pPr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4E4E3-C9D7-476E-AEE8-C24C15F4E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4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0BCCF-F372-4E22-9788-5E324F402EB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8144-B4B9-4BC0-A0DC-63F4AE8440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0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89277-AF2A-41D6-9342-C2BD17D1047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378F-5F2D-4535-B18F-9B7A4A1DF1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0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AE0D1-FEC3-4ED8-B3E5-CC1BC9647F0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054AF-E941-46BF-8587-A0AA659610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2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EA43D-7AF7-4CAA-9D25-CE8DE575AB5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A0F6E-6F3F-4E07-B527-FB5632806B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83F5-B414-4499-B5AD-DFEB13D711C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2500E-D5AE-4C51-B8E8-E13BFBA3A3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7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D3DE7-4771-4ED2-A7DF-147C0BD9357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55FF-23E9-4DC3-84B3-921AC3E391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5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9D30-645B-4233-A6EE-75F8925E5AF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4EED6-8CD7-44C1-9747-7678AE6367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7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FCE32-AA3E-469B-A3FE-8753141F930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1A98B-A26C-49BE-B75E-BFC5667AFC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9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452E1D-9F78-4CDA-8E56-3CCD191BACF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30186C-FDDB-443F-B3CC-1D4D8BFD7A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7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30" r:id="rId12"/>
    <p:sldLayoutId id="214748373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9F3D2-FE58-439A-85DC-622E6818C19C}" type="datetimeFigureOut">
              <a:rPr lang="en-US"/>
              <a:pPr>
                <a:defRPr/>
              </a:pPr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3BD1A8-500E-48AA-A222-78C644EFF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5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505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Building Ontologies with Basic Formal Ontology</a:t>
            </a:r>
          </a:p>
        </p:txBody>
      </p:sp>
      <p:sp>
        <p:nvSpPr>
          <p:cNvPr id="148483" name="Subtitle 2"/>
          <p:cNvSpPr>
            <a:spLocks noGrp="1"/>
          </p:cNvSpPr>
          <p:nvPr>
            <p:ph type="subTitle" idx="1"/>
          </p:nvPr>
        </p:nvSpPr>
        <p:spPr>
          <a:xfrm>
            <a:off x="228600" y="3581400"/>
            <a:ext cx="8610600" cy="22098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/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  </a:t>
            </a:r>
            <a:r>
              <a:rPr lang="en-US" altLang="en-US" sz="4000" dirty="0" smtClean="0">
                <a:solidFill>
                  <a:schemeClr val="tx1"/>
                </a:solidFill>
              </a:rPr>
              <a:t>Barry Smith</a:t>
            </a:r>
          </a:p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May 27, 2015</a:t>
            </a:r>
          </a:p>
        </p:txBody>
      </p:sp>
    </p:spTree>
    <p:extLst>
      <p:ext uri="{BB962C8B-B14F-4D97-AF65-F5344CB8AC3E}">
        <p14:creationId xmlns:p14="http://schemas.microsoft.com/office/powerpoint/2010/main" val="8309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0" y="0"/>
            <a:ext cx="457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9443" name="Line 2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444" name="Line 3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07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767992"/>
              </p:ext>
            </p:extLst>
          </p:nvPr>
        </p:nvGraphicFramePr>
        <p:xfrm>
          <a:off x="228600" y="457200"/>
          <a:ext cx="8534400" cy="4796783"/>
        </p:xfrm>
        <a:graphic>
          <a:graphicData uri="http://schemas.openxmlformats.org/drawingml/2006/table">
            <a:tbl>
              <a:tblPr/>
              <a:tblGrid>
                <a:gridCol w="1371600"/>
                <a:gridCol w="838200"/>
                <a:gridCol w="1066800"/>
                <a:gridCol w="533400"/>
                <a:gridCol w="990600"/>
                <a:gridCol w="533400"/>
                <a:gridCol w="1143000"/>
                <a:gridCol w="2057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RELATION TO TIME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CONTINUANT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OCCURRENT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GRANULARITY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INDEPENDENT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CONTINUANT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DEPENDENT CONTINUANT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54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 AND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ORGANISM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Organism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NCBI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Taxonomy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Anatomical Entity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CARO)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Function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(FMP, CPRO)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Biological Process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Ontology for Biomedical Investigations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(OBI)</a:t>
                      </a: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413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CELL AND CELLULAR COMPONENT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(CL)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Component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Function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13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MOLECULE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ChEBI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, SO,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RnaO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PrO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Function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Process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89485" name="TextBox 9"/>
          <p:cNvSpPr txBox="1">
            <a:spLocks noChangeArrowheads="1"/>
          </p:cNvSpPr>
          <p:nvPr/>
        </p:nvSpPr>
        <p:spPr bwMode="auto">
          <a:xfrm rot="-5400000">
            <a:off x="2101334" y="3244333"/>
            <a:ext cx="3352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 Ontology (ENVO)</a:t>
            </a:r>
            <a:r>
              <a:rPr lang="en-US" alt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2EF77B1-54D9-45D4-BD78-9B7FD6E01AF1}" type="slidenum">
              <a:rPr lang="en-US" altLang="en-US" sz="12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US" altLang="en-US" sz="120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 rot="-5400000">
            <a:off x="3880367" y="2756726"/>
            <a:ext cx="281939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Phenotypic Quality (PATO)</a:t>
            </a:r>
            <a:endParaRPr lang="en-US" altLang="en-US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0" y="5562600"/>
            <a:ext cx="914400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Recognizing a new family of </a:t>
            </a:r>
            <a:r>
              <a:rPr lang="en-US" alt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protocol-driven </a:t>
            </a: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processes (investigation, assay, clinical trial …)</a:t>
            </a:r>
            <a:endParaRPr lang="en-US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43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0" y="0"/>
            <a:ext cx="457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9443" name="Line 2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444" name="Line 3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07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77159"/>
              </p:ext>
            </p:extLst>
          </p:nvPr>
        </p:nvGraphicFramePr>
        <p:xfrm>
          <a:off x="228600" y="457200"/>
          <a:ext cx="8534400" cy="4851287"/>
        </p:xfrm>
        <a:graphic>
          <a:graphicData uri="http://schemas.openxmlformats.org/drawingml/2006/table">
            <a:tbl>
              <a:tblPr/>
              <a:tblGrid>
                <a:gridCol w="1371600"/>
                <a:gridCol w="838200"/>
                <a:gridCol w="1066800"/>
                <a:gridCol w="533400"/>
                <a:gridCol w="990600"/>
                <a:gridCol w="533400"/>
                <a:gridCol w="1447800"/>
                <a:gridCol w="876300"/>
                <a:gridCol w="8763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RELATION TO TIME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CONTINUANT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OCCURRENT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GRANULARITY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INDEPENDENT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CONTINUANT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DEPENDENT CONTINUANT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Arial" charset="0"/>
                        </a:rPr>
                        <a:t>INFORMATION ARTIFACT</a:t>
                      </a: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54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 AND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ORGANISM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Organism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NCBI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Taxonomy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Anatomical Entity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CARO)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Function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(FMP, CPRO)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IAO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Software,  Algorithms,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Sequence Data,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EHR Data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…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</a:b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Biological Process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OBI</a:t>
                      </a: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413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CELL AND CELLULAR COMPONENT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(CL)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Component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Function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13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MOLECULE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ChEBI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, SO,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RnaO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PrO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Function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Images,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Image Data,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Flow Cytometry Data, …</a:t>
                      </a: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Process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OBI: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Imaging</a:t>
                      </a: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89485" name="TextBox 9"/>
          <p:cNvSpPr txBox="1">
            <a:spLocks noChangeArrowheads="1"/>
          </p:cNvSpPr>
          <p:nvPr/>
        </p:nvSpPr>
        <p:spPr bwMode="auto">
          <a:xfrm rot="-5400000">
            <a:off x="2101334" y="3244333"/>
            <a:ext cx="3352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 Ontology (ENVO)</a:t>
            </a:r>
            <a:r>
              <a:rPr lang="en-US" alt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2EF77B1-54D9-45D4-BD78-9B7FD6E01AF1}" type="slidenum">
              <a:rPr lang="en-US" altLang="en-US" sz="12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altLang="en-US" sz="120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 rot="-5400000">
            <a:off x="3880367" y="2756726"/>
            <a:ext cx="281939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Phenotypic Quality (PATO)</a:t>
            </a:r>
            <a:endParaRPr lang="en-US" altLang="en-US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0" y="5562600"/>
            <a:ext cx="914400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Recognizing a new family of information entities: data, publications, images, algorithms …</a:t>
            </a:r>
            <a:endParaRPr lang="en-US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256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examples of BFO/OBO Foundry approach extended into other domains</a:t>
            </a:r>
          </a:p>
        </p:txBody>
      </p:sp>
      <p:sp>
        <p:nvSpPr>
          <p:cNvPr id="19558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8229600" cy="4602163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1955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EA57B3-C71D-4F52-905B-C5E4494F3AAB}" type="slidenum">
              <a:rPr lang="en-US" alt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258200"/>
              </p:ext>
            </p:extLst>
          </p:nvPr>
        </p:nvGraphicFramePr>
        <p:xfrm>
          <a:off x="685800" y="1752600"/>
          <a:ext cx="8001000" cy="47247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07184"/>
                <a:gridCol w="4893816"/>
              </a:tblGrid>
              <a:tr h="945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/>
                        <a:t>NIF Standard</a:t>
                      </a:r>
                    </a:p>
                    <a:p>
                      <a:endParaRPr lang="en-US" sz="2800" b="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Neuroscience Information Framework </a:t>
                      </a:r>
                      <a:endParaRPr lang="en-US" sz="2800" b="0" dirty="0"/>
                    </a:p>
                  </a:txBody>
                  <a:tcPr marT="45726" marB="45726"/>
                </a:tc>
              </a:tr>
              <a:tr h="5182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UNEP Ontology Framework</a:t>
                      </a:r>
                      <a:endParaRPr lang="en-US" sz="2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United</a:t>
                      </a:r>
                      <a:r>
                        <a:rPr lang="en-US" sz="2800" baseline="0" dirty="0" smtClean="0"/>
                        <a:t> Nations Environment Program Ontologies</a:t>
                      </a:r>
                      <a:endParaRPr lang="en-US" sz="2800" dirty="0"/>
                    </a:p>
                  </a:txBody>
                  <a:tcPr marT="45734" marB="45734"/>
                </a:tc>
              </a:tr>
              <a:tr h="5182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IDO Consortium</a:t>
                      </a:r>
                      <a:endParaRPr lang="en-US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Infectious</a:t>
                      </a:r>
                      <a:r>
                        <a:rPr lang="en-US" sz="2800" baseline="0" dirty="0" smtClean="0"/>
                        <a:t> Disease Ontology Suite</a:t>
                      </a:r>
                      <a:endParaRPr lang="en-US" sz="2800" dirty="0"/>
                    </a:p>
                  </a:txBody>
                  <a:tcPr marT="45726" marB="45726"/>
                </a:tc>
              </a:tr>
              <a:tr h="518228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MilPortal</a:t>
                      </a:r>
                      <a:endParaRPr lang="en-US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Intelligence</a:t>
                      </a:r>
                      <a:r>
                        <a:rPr lang="en-US" sz="2800" baseline="0" dirty="0" smtClean="0"/>
                        <a:t> and Information Warfare Directorate, US Army</a:t>
                      </a:r>
                      <a:endParaRPr lang="en-US" sz="2800" dirty="0"/>
                    </a:p>
                  </a:txBody>
                  <a:tcPr marT="45726" marB="45726"/>
                </a:tc>
              </a:tr>
              <a:tr h="945005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cROP</a:t>
                      </a:r>
                      <a:endParaRPr lang="en-US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Common Reference Ontologies for Plants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5726" marB="457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5588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4800"/>
            <a:ext cx="83058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</a:t>
            </a:r>
            <a:r>
              <a:rPr lang="en-US" dirty="0" smtClean="0"/>
              <a:t>ommon Reference Ontologies for Plants (</a:t>
            </a:r>
            <a:r>
              <a:rPr lang="en-US" dirty="0" err="1"/>
              <a:t>c</a:t>
            </a:r>
            <a:r>
              <a:rPr lang="en-US" dirty="0" err="1" smtClean="0"/>
              <a:t>ROP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 descr="File: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84936"/>
            <a:ext cx="7924800" cy="52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563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http://ontology.buffalo.edu/BOBFO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C8144-B4B9-4BC0-A0DC-63F4AE8440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t="10207" r="12152" b="4375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7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C8144-B4B9-4BC0-A0DC-63F4AE8440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2458"/>
            <a:ext cx="10210800" cy="9981593"/>
            <a:chOff x="0" y="2458"/>
            <a:chExt cx="10210800" cy="998159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9" t="9778" r="9873" b="10182"/>
            <a:stretch/>
          </p:blipFill>
          <p:spPr bwMode="auto">
            <a:xfrm>
              <a:off x="0" y="2458"/>
              <a:ext cx="9182215" cy="472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5" t="10988"/>
            <a:stretch/>
          </p:blipFill>
          <p:spPr bwMode="auto">
            <a:xfrm>
              <a:off x="0" y="4724401"/>
              <a:ext cx="10210800" cy="525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98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Fox (Director, </a:t>
            </a:r>
            <a:r>
              <a:rPr lang="en-US" dirty="0" err="1" smtClean="0"/>
              <a:t>OpenClinical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a user and teacher of ontological methods in medicine and engineering I have for years warned my students that the design of domain ontologies is a black art with no theoretical foundations and few practical principles.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C8144-B4B9-4BC0-A0DC-63F4AE8440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Ontology success stories, and some reasons for failure</a:t>
            </a:r>
          </a:p>
        </p:txBody>
      </p:sp>
      <p:sp>
        <p:nvSpPr>
          <p:cNvPr id="181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z="2000" smtClean="0"/>
          </a:p>
          <a:p>
            <a:pPr eaLnBrk="1" hangingPunct="1"/>
            <a:endParaRPr lang="en-US" altLang="en-US" smtClean="0"/>
          </a:p>
        </p:txBody>
      </p:sp>
      <p:pic>
        <p:nvPicPr>
          <p:cNvPr id="181252" name="Picture 3" descr="lod-datasets_2009-03-27_colo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0"/>
            <a:ext cx="8974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Box 4"/>
          <p:cNvSpPr txBox="1">
            <a:spLocks noChangeArrowheads="1"/>
          </p:cNvSpPr>
          <p:nvPr/>
        </p:nvSpPr>
        <p:spPr bwMode="auto">
          <a:xfrm>
            <a:off x="169863" y="3733800"/>
            <a:ext cx="4038600" cy="181588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Linked Open Data, from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Musicbrainz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Mouse Genome Informatics</a:t>
            </a:r>
            <a:endParaRPr lang="en-US" alt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6F6EC-F153-4A4D-A976-F60C5E403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462548" y="489156"/>
            <a:ext cx="914400" cy="914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86200" y="5805948"/>
            <a:ext cx="914400" cy="914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8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John Fox, </a:t>
            </a:r>
            <a:r>
              <a:rPr lang="en-US" dirty="0" err="1" smtClean="0"/>
              <a:t>OpenClinical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user and teacher of ontological methods in medicine and engineering I have for years warned my students that the design of domain ontologies is a black art with no theoretical foundations and few practical principles. </a:t>
            </a:r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</a:rPr>
              <a:t>… </a:t>
            </a:r>
            <a:r>
              <a:rPr lang="en-US" sz="4000" b="1" dirty="0" smtClean="0"/>
              <a:t>I </a:t>
            </a:r>
            <a:r>
              <a:rPr lang="en-US" sz="4000" b="1" dirty="0"/>
              <a:t>now have a much more positive story for my students. </a:t>
            </a:r>
            <a:r>
              <a:rPr lang="en-US" sz="4000" b="1" dirty="0" smtClean="0"/>
              <a:t>…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C8144-B4B9-4BC0-A0DC-63F4AE8440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Line 2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419" name="Line 3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2109" name="Group 45"/>
          <p:cNvGraphicFramePr>
            <a:graphicFrameLocks noGrp="1"/>
          </p:cNvGraphicFramePr>
          <p:nvPr/>
        </p:nvGraphicFramePr>
        <p:xfrm>
          <a:off x="304800" y="304800"/>
          <a:ext cx="8534400" cy="5181601"/>
        </p:xfrm>
        <a:graphic>
          <a:graphicData uri="http://schemas.openxmlformats.org/drawingml/2006/table">
            <a:tbl>
              <a:tblPr/>
              <a:tblGrid>
                <a:gridCol w="1908175"/>
                <a:gridCol w="1216025"/>
                <a:gridCol w="1143000"/>
                <a:gridCol w="1295400"/>
                <a:gridCol w="1300163"/>
                <a:gridCol w="1671637"/>
              </a:tblGrid>
              <a:tr h="7270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RELATION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TO TIME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GRANULARITY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CONTINUANT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OCCURRENT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INDEPENDENT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DEPENDENT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 AND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ORGANISM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Organism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(NCBI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Taxonomy)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Anatomical Entity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CARO)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Function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(FMP, CPRO)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Phenotypic Quality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(PaTO)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Biological Process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CELL AND CELLULAR COMPONENT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(CL)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Component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Function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MOLECULE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(ChEBI, SO,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RnaO, PrO)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Function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Process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8454" name="Line 40"/>
          <p:cNvSpPr>
            <a:spLocks noChangeShapeType="1"/>
          </p:cNvSpPr>
          <p:nvPr/>
        </p:nvSpPr>
        <p:spPr bwMode="auto">
          <a:xfrm>
            <a:off x="317500" y="330200"/>
            <a:ext cx="1905000" cy="15240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455" name="Text Box 41"/>
          <p:cNvSpPr txBox="1">
            <a:spLocks noChangeArrowheads="1"/>
          </p:cNvSpPr>
          <p:nvPr/>
        </p:nvSpPr>
        <p:spPr bwMode="auto">
          <a:xfrm>
            <a:off x="0" y="5781675"/>
            <a:ext cx="914400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Original OBO Foundry ontologies </a:t>
            </a:r>
          </a:p>
          <a:p>
            <a:pPr algn="ctr"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(Gene Ontology in yellow)</a:t>
            </a:r>
          </a:p>
        </p:txBody>
      </p:sp>
      <p:sp>
        <p:nvSpPr>
          <p:cNvPr id="3895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294D8-F7B6-4895-853C-FA070A3CF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66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Line 2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971" name="Line 3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98692" name="Group 4"/>
          <p:cNvGraphicFramePr>
            <a:graphicFrameLocks noGrp="1"/>
          </p:cNvGraphicFramePr>
          <p:nvPr/>
        </p:nvGraphicFramePr>
        <p:xfrm>
          <a:off x="304800" y="304800"/>
          <a:ext cx="8534400" cy="5208588"/>
        </p:xfrm>
        <a:graphic>
          <a:graphicData uri="http://schemas.openxmlformats.org/drawingml/2006/table">
            <a:tbl>
              <a:tblPr/>
              <a:tblGrid>
                <a:gridCol w="1908175"/>
                <a:gridCol w="1216025"/>
                <a:gridCol w="1143000"/>
                <a:gridCol w="1295400"/>
                <a:gridCol w="1300163"/>
                <a:gridCol w="1671637"/>
              </a:tblGrid>
              <a:tr h="7270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CONTINUANT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OCCURRENT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INDEPENDENT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DEPENDENT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 AND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ORGANISM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Organism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(NCBI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Taxonomy)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Anatomical Entity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CARO)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Function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(FMP, CPRO)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Phenotypic Quality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PaTO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Organism-Level Process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CELL AND CELLULAR COMPONENT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(CL)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Component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Function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Process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MOLECULE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(ChEBI, SO,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RNAO, PRO)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Function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Process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2008" name="Line 40"/>
          <p:cNvSpPr>
            <a:spLocks noChangeShapeType="1"/>
          </p:cNvSpPr>
          <p:nvPr/>
        </p:nvSpPr>
        <p:spPr bwMode="auto">
          <a:xfrm>
            <a:off x="317500" y="330200"/>
            <a:ext cx="1905000" cy="15240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009" name="Text Box 41"/>
          <p:cNvSpPr txBox="1">
            <a:spLocks noChangeArrowheads="1"/>
          </p:cNvSpPr>
          <p:nvPr/>
        </p:nvSpPr>
        <p:spPr bwMode="auto">
          <a:xfrm>
            <a:off x="0" y="5559425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n-US" altLang="en-US" sz="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rationale of OBO Foundry coverage </a:t>
            </a:r>
          </a:p>
        </p:txBody>
      </p:sp>
      <p:grpSp>
        <p:nvGrpSpPr>
          <p:cNvPr id="212010" name="Group 42"/>
          <p:cNvGrpSpPr>
            <a:grpSpLocks/>
          </p:cNvGrpSpPr>
          <p:nvPr/>
        </p:nvGrpSpPr>
        <p:grpSpPr bwMode="auto">
          <a:xfrm>
            <a:off x="228600" y="1447800"/>
            <a:ext cx="2895600" cy="3962400"/>
            <a:chOff x="144" y="912"/>
            <a:chExt cx="1824" cy="2496"/>
          </a:xfrm>
        </p:grpSpPr>
        <p:sp>
          <p:nvSpPr>
            <p:cNvPr id="212015" name="Text Box 43"/>
            <p:cNvSpPr txBox="1">
              <a:spLocks noChangeArrowheads="1"/>
            </p:cNvSpPr>
            <p:nvPr/>
          </p:nvSpPr>
          <p:spPr bwMode="auto">
            <a:xfrm>
              <a:off x="144" y="912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GRANULARITY</a:t>
              </a:r>
            </a:p>
          </p:txBody>
        </p:sp>
        <p:sp>
          <p:nvSpPr>
            <p:cNvPr id="212016" name="Line 44"/>
            <p:cNvSpPr>
              <a:spLocks noChangeShapeType="1"/>
            </p:cNvSpPr>
            <p:nvPr/>
          </p:nvSpPr>
          <p:spPr bwMode="auto">
            <a:xfrm>
              <a:off x="1392" y="1296"/>
              <a:ext cx="0" cy="211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2011" name="Group 45"/>
          <p:cNvGrpSpPr>
            <a:grpSpLocks/>
          </p:cNvGrpSpPr>
          <p:nvPr/>
        </p:nvGrpSpPr>
        <p:grpSpPr bwMode="auto">
          <a:xfrm>
            <a:off x="1295400" y="381000"/>
            <a:ext cx="7467600" cy="822325"/>
            <a:chOff x="816" y="240"/>
            <a:chExt cx="4704" cy="518"/>
          </a:xfrm>
        </p:grpSpPr>
        <p:sp>
          <p:nvSpPr>
            <p:cNvPr id="212013" name="Text Box 46"/>
            <p:cNvSpPr txBox="1">
              <a:spLocks noChangeArrowheads="1"/>
            </p:cNvSpPr>
            <p:nvPr/>
          </p:nvSpPr>
          <p:spPr bwMode="auto">
            <a:xfrm>
              <a:off x="816" y="240"/>
              <a:ext cx="182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RELATION TO TIME</a:t>
              </a:r>
            </a:p>
          </p:txBody>
        </p:sp>
        <p:sp>
          <p:nvSpPr>
            <p:cNvPr id="212014" name="Line 47"/>
            <p:cNvSpPr>
              <a:spLocks noChangeShapeType="1"/>
            </p:cNvSpPr>
            <p:nvPr/>
          </p:nvSpPr>
          <p:spPr bwMode="auto">
            <a:xfrm flipV="1">
              <a:off x="1392" y="624"/>
              <a:ext cx="412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3772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039E8-BDED-49C8-9085-0B57E134C5B8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3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0" y="0"/>
            <a:ext cx="457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9443" name="Line 2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444" name="Line 3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0708" name="Group 4"/>
          <p:cNvGraphicFramePr>
            <a:graphicFrameLocks noGrp="1"/>
          </p:cNvGraphicFramePr>
          <p:nvPr/>
        </p:nvGraphicFramePr>
        <p:xfrm>
          <a:off x="228600" y="457200"/>
          <a:ext cx="8534400" cy="5010151"/>
        </p:xfrm>
        <a:graphic>
          <a:graphicData uri="http://schemas.openxmlformats.org/drawingml/2006/table">
            <a:tbl>
              <a:tblPr/>
              <a:tblGrid>
                <a:gridCol w="1656710"/>
                <a:gridCol w="1055774"/>
                <a:gridCol w="1173716"/>
                <a:gridCol w="943344"/>
                <a:gridCol w="1124688"/>
                <a:gridCol w="1128824"/>
                <a:gridCol w="1451344"/>
              </a:tblGrid>
              <a:tr h="304792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 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RELATION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TO TIME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GRANULARITY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CONTINUANT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OCCURRENT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INDEPENDENT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DEPENDENT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54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 AND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ORGANISM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Organism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(NCBI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Taxonomy)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Anatomical Entity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CARO)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Function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(FMP, CPRO)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Phenotypic Quality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(PaTO)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Biological Process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413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CELL AND CELLULAR COMPONENT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(CL)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Component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Function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13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MOLECULE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ChEBI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, SO,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RnaO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PrO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Function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Process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9483" name="Line 38"/>
          <p:cNvSpPr>
            <a:spLocks noChangeShapeType="1"/>
          </p:cNvSpPr>
          <p:nvPr/>
        </p:nvSpPr>
        <p:spPr bwMode="auto">
          <a:xfrm>
            <a:off x="228600" y="381000"/>
            <a:ext cx="1600200" cy="14478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484" name="Text Box 39"/>
          <p:cNvSpPr txBox="1">
            <a:spLocks noChangeArrowheads="1"/>
          </p:cNvSpPr>
          <p:nvPr/>
        </p:nvSpPr>
        <p:spPr bwMode="auto">
          <a:xfrm>
            <a:off x="0" y="5705475"/>
            <a:ext cx="914400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Environment Ontology (</a:t>
            </a:r>
            <a:r>
              <a:rPr lang="en-US" alt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EnvO</a:t>
            </a:r>
            <a:r>
              <a:rPr lang="en-US" alt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89485" name="TextBox 9"/>
          <p:cNvSpPr txBox="1">
            <a:spLocks noChangeArrowheads="1"/>
          </p:cNvSpPr>
          <p:nvPr/>
        </p:nvSpPr>
        <p:spPr bwMode="auto">
          <a:xfrm rot="-5400000">
            <a:off x="3425032" y="3413918"/>
            <a:ext cx="229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Environments</a:t>
            </a:r>
            <a:r>
              <a:rPr lang="en-US" altLang="en-US" sz="1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94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2EF77B1-54D9-45D4-BD78-9B7FD6E01AF1}" type="slidenum">
              <a:rPr lang="en-US" altLang="en-US" sz="12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48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711</Words>
  <Application>Microsoft Office PowerPoint</Application>
  <PresentationFormat>On-screen Show (4:3)</PresentationFormat>
  <Paragraphs>260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Palatino Linotype</vt:lpstr>
      <vt:lpstr>Times New Roman</vt:lpstr>
      <vt:lpstr>1_Office Theme</vt:lpstr>
      <vt:lpstr>6_Office Theme</vt:lpstr>
      <vt:lpstr>Building Ontologies with Basic Formal Ontology</vt:lpstr>
      <vt:lpstr>PowerPoint Presentation</vt:lpstr>
      <vt:lpstr>PowerPoint Presentation</vt:lpstr>
      <vt:lpstr>John Fox (Director, OpenClinical)</vt:lpstr>
      <vt:lpstr>Ontology success stories, and some reasons for failure</vt:lpstr>
      <vt:lpstr>John Fox, OpenClinical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BFO/OBO Foundry approach extended into other domains</vt:lpstr>
      <vt:lpstr>PowerPoint Presentation</vt:lpstr>
    </vt:vector>
  </TitlesOfParts>
  <Company>SUNY Campus Agreement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phismith</dc:creator>
  <cp:lastModifiedBy>phismith@buffalo.edu</cp:lastModifiedBy>
  <cp:revision>63</cp:revision>
  <dcterms:created xsi:type="dcterms:W3CDTF">2015-05-09T11:46:48Z</dcterms:created>
  <dcterms:modified xsi:type="dcterms:W3CDTF">2015-06-21T21:06:19Z</dcterms:modified>
</cp:coreProperties>
</file>