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0" r:id="rId3"/>
    <p:sldMasterId id="2147483697" r:id="rId4"/>
    <p:sldMasterId id="2147483712" r:id="rId5"/>
    <p:sldMasterId id="2147483724" r:id="rId6"/>
    <p:sldMasterId id="2147483736" r:id="rId7"/>
  </p:sldMasterIdLst>
  <p:notesMasterIdLst>
    <p:notesMasterId r:id="rId82"/>
  </p:notesMasterIdLst>
  <p:sldIdLst>
    <p:sldId id="427" r:id="rId8"/>
    <p:sldId id="597" r:id="rId9"/>
    <p:sldId id="489" r:id="rId10"/>
    <p:sldId id="492" r:id="rId11"/>
    <p:sldId id="481" r:id="rId12"/>
    <p:sldId id="559" r:id="rId13"/>
    <p:sldId id="560" r:id="rId14"/>
    <p:sldId id="561" r:id="rId15"/>
    <p:sldId id="497" r:id="rId16"/>
    <p:sldId id="476" r:id="rId17"/>
    <p:sldId id="598" r:id="rId18"/>
    <p:sldId id="493" r:id="rId19"/>
    <p:sldId id="591" r:id="rId20"/>
    <p:sldId id="494" r:id="rId21"/>
    <p:sldId id="508" r:id="rId22"/>
    <p:sldId id="562" r:id="rId23"/>
    <p:sldId id="539" r:id="rId24"/>
    <p:sldId id="620" r:id="rId25"/>
    <p:sldId id="633" r:id="rId26"/>
    <p:sldId id="571" r:id="rId27"/>
    <p:sldId id="602" r:id="rId28"/>
    <p:sldId id="603" r:id="rId29"/>
    <p:sldId id="604" r:id="rId30"/>
    <p:sldId id="605" r:id="rId31"/>
    <p:sldId id="606" r:id="rId32"/>
    <p:sldId id="607" r:id="rId33"/>
    <p:sldId id="608" r:id="rId34"/>
    <p:sldId id="621" r:id="rId35"/>
    <p:sldId id="601" r:id="rId36"/>
    <p:sldId id="491" r:id="rId37"/>
    <p:sldId id="501" r:id="rId38"/>
    <p:sldId id="578" r:id="rId39"/>
    <p:sldId id="478" r:id="rId40"/>
    <p:sldId id="541" r:id="rId41"/>
    <p:sldId id="490" r:id="rId42"/>
    <p:sldId id="634" r:id="rId43"/>
    <p:sldId id="635" r:id="rId44"/>
    <p:sldId id="636" r:id="rId45"/>
    <p:sldId id="419" r:id="rId46"/>
    <p:sldId id="424" r:id="rId47"/>
    <p:sldId id="612" r:id="rId48"/>
    <p:sldId id="629" r:id="rId49"/>
    <p:sldId id="430" r:id="rId50"/>
    <p:sldId id="504" r:id="rId51"/>
    <p:sldId id="632" r:id="rId52"/>
    <p:sldId id="625" r:id="rId53"/>
    <p:sldId id="574" r:id="rId54"/>
    <p:sldId id="575" r:id="rId55"/>
    <p:sldId id="637" r:id="rId56"/>
    <p:sldId id="552" r:id="rId57"/>
    <p:sldId id="553" r:id="rId58"/>
    <p:sldId id="626" r:id="rId59"/>
    <p:sldId id="547" r:id="rId60"/>
    <p:sldId id="548" r:id="rId61"/>
    <p:sldId id="567" r:id="rId62"/>
    <p:sldId id="569" r:id="rId63"/>
    <p:sldId id="611" r:id="rId64"/>
    <p:sldId id="615" r:id="rId65"/>
    <p:sldId id="681" r:id="rId66"/>
    <p:sldId id="638" r:id="rId67"/>
    <p:sldId id="680" r:id="rId68"/>
    <p:sldId id="640" r:id="rId69"/>
    <p:sldId id="666" r:id="rId70"/>
    <p:sldId id="670" r:id="rId71"/>
    <p:sldId id="671" r:id="rId72"/>
    <p:sldId id="672" r:id="rId73"/>
    <p:sldId id="673" r:id="rId74"/>
    <p:sldId id="674" r:id="rId75"/>
    <p:sldId id="675" r:id="rId76"/>
    <p:sldId id="676" r:id="rId77"/>
    <p:sldId id="677" r:id="rId78"/>
    <p:sldId id="678" r:id="rId79"/>
    <p:sldId id="679" r:id="rId80"/>
    <p:sldId id="641" r:id="rId8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602" autoAdjust="0"/>
    <p:restoredTop sz="94125" autoAdjust="0"/>
  </p:normalViewPr>
  <p:slideViewPr>
    <p:cSldViewPr>
      <p:cViewPr varScale="1">
        <p:scale>
          <a:sx n="61" d="100"/>
          <a:sy n="61" d="100"/>
        </p:scale>
        <p:origin x="720" y="60"/>
      </p:cViewPr>
      <p:guideLst>
        <p:guide orient="horz" pos="2160"/>
        <p:guide pos="2880"/>
      </p:guideLst>
    </p:cSldViewPr>
  </p:slideViewPr>
  <p:notesTextViewPr>
    <p:cViewPr>
      <p:scale>
        <a:sx n="1" d="1"/>
        <a:sy n="1" d="1"/>
      </p:scale>
      <p:origin x="0" y="0"/>
    </p:cViewPr>
  </p:notesTextViewPr>
  <p:sorterViewPr>
    <p:cViewPr>
      <p:scale>
        <a:sx n="100" d="100"/>
        <a:sy n="100" d="100"/>
      </p:scale>
      <p:origin x="0" y="-208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61" Type="http://schemas.openxmlformats.org/officeDocument/2006/relationships/slide" Target="slides/slide54.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8" tIns="48329" rIns="96658" bIns="48329"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8" tIns="48329" rIns="96658" bIns="48329" rtlCol="0"/>
          <a:lstStyle>
            <a:lvl1pPr algn="r">
              <a:defRPr sz="1300"/>
            </a:lvl1pPr>
          </a:lstStyle>
          <a:p>
            <a:fld id="{F3B4E363-A5C1-4912-9835-A8B22436B7A0}" type="datetimeFigureOut">
              <a:rPr lang="en-US" smtClean="0"/>
              <a:t>3/24/2016</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8" tIns="48329" rIns="96658" bIns="48329"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8" tIns="48329" rIns="96658" bIns="4832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8" tIns="48329" rIns="96658" bIns="48329"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8" tIns="48329" rIns="96658" bIns="48329" rtlCol="0" anchor="b"/>
          <a:lstStyle>
            <a:lvl1pPr algn="r">
              <a:defRPr sz="1300"/>
            </a:lvl1pPr>
          </a:lstStyle>
          <a:p>
            <a:fld id="{960F1BF2-5E04-4374-9CF9-507A548431D6}" type="slidenum">
              <a:rPr lang="en-US" smtClean="0"/>
              <a:t>‹#›</a:t>
            </a:fld>
            <a:endParaRPr lang="en-US"/>
          </a:p>
        </p:txBody>
      </p:sp>
    </p:spTree>
    <p:extLst>
      <p:ext uri="{BB962C8B-B14F-4D97-AF65-F5344CB8AC3E}">
        <p14:creationId xmlns:p14="http://schemas.microsoft.com/office/powerpoint/2010/main" val="4023305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go.galegroup.com.gate.lib.buffalo.edu/ps/aboutJournal.do?pubDate=120050701&amp;actionString=DO_DISPLAY_ABOUT_PAGE&amp;inPS=true&amp;prodId=AONE&amp;userGroupName=sunybuff_main&amp;searchType=AdvancedSearchForm&amp;docId=GALE|109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80">
              <a:defRPr/>
            </a:pPr>
            <a:r>
              <a:rPr lang="en-US" dirty="0" smtClean="0"/>
              <a:t> Jonathan Cohn, </a:t>
            </a:r>
            <a:r>
              <a:rPr lang="en-US" i="1" dirty="0" smtClean="0"/>
              <a:t>The New Republic</a:t>
            </a:r>
            <a:r>
              <a:rPr lang="en-US" dirty="0" smtClean="0"/>
              <a:t>, (January 21, 2011); http://www.healthcare.gov/law/resources/reports/nationalqualitystrategy032011.pdf</a:t>
            </a:r>
          </a:p>
          <a:p>
            <a:endParaRPr lang="en-US" dirty="0"/>
          </a:p>
        </p:txBody>
      </p:sp>
      <p:sp>
        <p:nvSpPr>
          <p:cNvPr id="4" name="Slide Number Placeholder 3"/>
          <p:cNvSpPr>
            <a:spLocks noGrp="1"/>
          </p:cNvSpPr>
          <p:nvPr>
            <p:ph type="sldNum" sz="quarter" idx="10"/>
          </p:nvPr>
        </p:nvSpPr>
        <p:spPr/>
        <p:txBody>
          <a:bodyPr/>
          <a:lstStyle/>
          <a:p>
            <a:fld id="{960F1BF2-5E04-4374-9CF9-507A548431D6}" type="slidenum">
              <a:rPr lang="en-US" smtClean="0"/>
              <a:t>2</a:t>
            </a:fld>
            <a:endParaRPr lang="en-US" dirty="0"/>
          </a:p>
        </p:txBody>
      </p:sp>
    </p:spTree>
    <p:extLst>
      <p:ext uri="{BB962C8B-B14F-4D97-AF65-F5344CB8AC3E}">
        <p14:creationId xmlns:p14="http://schemas.microsoft.com/office/powerpoint/2010/main" val="4018509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 2011 Thomas G. Murphy, MD. </a:t>
            </a:r>
            <a:r>
              <a:rPr lang="en-US" smtClean="0"/>
              <a:t>http://jama.jamanetwork.com/article.aspx?articleid=1187932</a:t>
            </a:r>
            <a:endParaRPr lang="en-US"/>
          </a:p>
        </p:txBody>
      </p:sp>
      <p:sp>
        <p:nvSpPr>
          <p:cNvPr id="4" name="Slide Number Placeholder 3"/>
          <p:cNvSpPr>
            <a:spLocks noGrp="1"/>
          </p:cNvSpPr>
          <p:nvPr>
            <p:ph type="sldNum" sz="quarter" idx="10"/>
          </p:nvPr>
        </p:nvSpPr>
        <p:spPr/>
        <p:txBody>
          <a:bodyPr/>
          <a:lstStyle/>
          <a:p>
            <a:fld id="{960F1BF2-5E04-4374-9CF9-507A548431D6}" type="slidenum">
              <a:rPr lang="en-US" smtClean="0"/>
              <a:t>31</a:t>
            </a:fld>
            <a:endParaRPr lang="en-US"/>
          </a:p>
        </p:txBody>
      </p:sp>
    </p:spTree>
    <p:extLst>
      <p:ext uri="{BB962C8B-B14F-4D97-AF65-F5344CB8AC3E}">
        <p14:creationId xmlns:p14="http://schemas.microsoft.com/office/powerpoint/2010/main" val="22432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80">
              <a:defRPr/>
            </a:pPr>
            <a:r>
              <a:rPr lang="en-US" smtClean="0"/>
              <a:t>http://newsroom.acep.org/Hello-Electronic-Medical-Records-It-s-Me-Unintended-Consequences</a:t>
            </a:r>
          </a:p>
        </p:txBody>
      </p:sp>
      <p:sp>
        <p:nvSpPr>
          <p:cNvPr id="4" name="Slide Number Placeholder 3"/>
          <p:cNvSpPr>
            <a:spLocks noGrp="1"/>
          </p:cNvSpPr>
          <p:nvPr>
            <p:ph type="sldNum" sz="quarter" idx="10"/>
          </p:nvPr>
        </p:nvSpPr>
        <p:spPr/>
        <p:txBody>
          <a:bodyPr/>
          <a:lstStyle/>
          <a:p>
            <a:fld id="{960F1BF2-5E04-4374-9CF9-507A548431D6}" type="slidenum">
              <a:rPr lang="en-US" smtClean="0"/>
              <a:t>35</a:t>
            </a:fld>
            <a:endParaRPr lang="en-US"/>
          </a:p>
        </p:txBody>
      </p:sp>
    </p:spTree>
    <p:extLst>
      <p:ext uri="{BB962C8B-B14F-4D97-AF65-F5344CB8AC3E}">
        <p14:creationId xmlns:p14="http://schemas.microsoft.com/office/powerpoint/2010/main" val="241580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80">
              <a:defRPr/>
            </a:pPr>
            <a:r>
              <a:rPr lang="en-US" smtClean="0"/>
              <a:t>http://blog.westandfirm.org/2013/10/electronic-medical-mess.html</a:t>
            </a:r>
            <a:endParaRPr lang="en-US"/>
          </a:p>
        </p:txBody>
      </p:sp>
      <p:sp>
        <p:nvSpPr>
          <p:cNvPr id="4" name="Slide Number Placeholder 3"/>
          <p:cNvSpPr>
            <a:spLocks noGrp="1"/>
          </p:cNvSpPr>
          <p:nvPr>
            <p:ph type="sldNum" sz="quarter" idx="10"/>
          </p:nvPr>
        </p:nvSpPr>
        <p:spPr/>
        <p:txBody>
          <a:bodyPr/>
          <a:lstStyle/>
          <a:p>
            <a:pPr defTabSz="245151">
              <a:defRPr/>
            </a:pPr>
            <a:fld id="{960F1BF2-5E04-4374-9CF9-507A548431D6}" type="slidenum">
              <a:rPr lang="en-US">
                <a:solidFill>
                  <a:prstClr val="black"/>
                </a:solidFill>
                <a:latin typeface="Calibri"/>
              </a:rPr>
              <a:pPr defTabSz="245151">
                <a:defRPr/>
              </a:pPr>
              <a:t>37</a:t>
            </a:fld>
            <a:endParaRPr lang="en-US">
              <a:solidFill>
                <a:prstClr val="black"/>
              </a:solidFill>
              <a:latin typeface="Calibri"/>
            </a:endParaRPr>
          </a:p>
        </p:txBody>
      </p:sp>
    </p:spTree>
    <p:extLst>
      <p:ext uri="{BB962C8B-B14F-4D97-AF65-F5344CB8AC3E}">
        <p14:creationId xmlns:p14="http://schemas.microsoft.com/office/powerpoint/2010/main" val="2742342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80">
              <a:defRPr/>
            </a:pPr>
            <a:r>
              <a:rPr lang="en-US" smtClean="0"/>
              <a:t>http://informaticsprofessor.blogspot.com/2012/10/improving-patient-safety-through.html; </a:t>
            </a:r>
            <a:r>
              <a:rPr lang="en-US" sz="1300"/>
              <a:t>Health IT and Patient Safety: Building Safer Systems for Better Care</a:t>
            </a:r>
          </a:p>
        </p:txBody>
      </p:sp>
      <p:sp>
        <p:nvSpPr>
          <p:cNvPr id="4" name="Slide Number Placeholder 3"/>
          <p:cNvSpPr>
            <a:spLocks noGrp="1"/>
          </p:cNvSpPr>
          <p:nvPr>
            <p:ph type="sldNum" sz="quarter" idx="10"/>
          </p:nvPr>
        </p:nvSpPr>
        <p:spPr/>
        <p:txBody>
          <a:bodyPr/>
          <a:lstStyle/>
          <a:p>
            <a:pPr defTabSz="245151">
              <a:defRPr/>
            </a:pPr>
            <a:fld id="{960F1BF2-5E04-4374-9CF9-507A548431D6}" type="slidenum">
              <a:rPr lang="en-US">
                <a:solidFill>
                  <a:prstClr val="black"/>
                </a:solidFill>
                <a:latin typeface="Calibri"/>
              </a:rPr>
              <a:pPr defTabSz="245151">
                <a:defRPr/>
              </a:pPr>
              <a:t>38</a:t>
            </a:fld>
            <a:endParaRPr lang="en-US">
              <a:solidFill>
                <a:prstClr val="black"/>
              </a:solidFill>
              <a:latin typeface="Calibri"/>
            </a:endParaRPr>
          </a:p>
        </p:txBody>
      </p:sp>
    </p:spTree>
    <p:extLst>
      <p:ext uri="{BB962C8B-B14F-4D97-AF65-F5344CB8AC3E}">
        <p14:creationId xmlns:p14="http://schemas.microsoft.com/office/powerpoint/2010/main" val="2837402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http://www.healthcare.gov/law/resources/reports/nationalqualitystrategy032011.pdf</a:t>
            </a:r>
            <a:endParaRPr lang="en-US"/>
          </a:p>
        </p:txBody>
      </p:sp>
      <p:sp>
        <p:nvSpPr>
          <p:cNvPr id="4" name="Slide Number Placeholder 3"/>
          <p:cNvSpPr>
            <a:spLocks noGrp="1"/>
          </p:cNvSpPr>
          <p:nvPr>
            <p:ph type="sldNum" sz="quarter" idx="10"/>
          </p:nvPr>
        </p:nvSpPr>
        <p:spPr/>
        <p:txBody>
          <a:bodyPr/>
          <a:lstStyle/>
          <a:p>
            <a:fld id="{960F1BF2-5E04-4374-9CF9-507A548431D6}" type="slidenum">
              <a:rPr lang="en-US" smtClean="0"/>
              <a:t>39</a:t>
            </a:fld>
            <a:endParaRPr lang="en-US"/>
          </a:p>
        </p:txBody>
      </p:sp>
    </p:spTree>
    <p:extLst>
      <p:ext uri="{BB962C8B-B14F-4D97-AF65-F5344CB8AC3E}">
        <p14:creationId xmlns:p14="http://schemas.microsoft.com/office/powerpoint/2010/main" val="255184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47" eaLnBrk="0" hangingPunct="0">
              <a:defRPr sz="3700">
                <a:solidFill>
                  <a:schemeClr val="tx2"/>
                </a:solidFill>
                <a:latin typeface="Arial" pitchFamily="34" charset="0"/>
                <a:ea typeface="MS PGothic" pitchFamily="34" charset="-128"/>
              </a:defRPr>
            </a:lvl1pPr>
            <a:lvl2pPr marL="762964" indent="-293448" defTabSz="966747" eaLnBrk="0" hangingPunct="0">
              <a:defRPr sz="3700">
                <a:solidFill>
                  <a:schemeClr val="tx2"/>
                </a:solidFill>
                <a:latin typeface="Arial" pitchFamily="34" charset="0"/>
                <a:ea typeface="MS PGothic" pitchFamily="34" charset="-128"/>
              </a:defRPr>
            </a:lvl2pPr>
            <a:lvl3pPr marL="1173791" indent="-234758" defTabSz="966747" eaLnBrk="0" hangingPunct="0">
              <a:defRPr sz="3700">
                <a:solidFill>
                  <a:schemeClr val="tx2"/>
                </a:solidFill>
                <a:latin typeface="Arial" pitchFamily="34" charset="0"/>
                <a:ea typeface="MS PGothic" pitchFamily="34" charset="-128"/>
              </a:defRPr>
            </a:lvl3pPr>
            <a:lvl4pPr marL="1643306" indent="-234758" defTabSz="966747" eaLnBrk="0" hangingPunct="0">
              <a:defRPr sz="3700">
                <a:solidFill>
                  <a:schemeClr val="tx2"/>
                </a:solidFill>
                <a:latin typeface="Arial" pitchFamily="34" charset="0"/>
                <a:ea typeface="MS PGothic" pitchFamily="34" charset="-128"/>
              </a:defRPr>
            </a:lvl4pPr>
            <a:lvl5pPr marL="2112823" indent="-234758" defTabSz="966747" eaLnBrk="0" hangingPunct="0">
              <a:defRPr sz="3700">
                <a:solidFill>
                  <a:schemeClr val="tx2"/>
                </a:solidFill>
                <a:latin typeface="Arial" pitchFamily="34" charset="0"/>
                <a:ea typeface="MS PGothic" pitchFamily="34" charset="-128"/>
              </a:defRPr>
            </a:lvl5pPr>
            <a:lvl6pPr marL="2582339" indent="-234758" defTabSz="966747" eaLnBrk="0" fontAlgn="base" hangingPunct="0">
              <a:spcBef>
                <a:spcPct val="0"/>
              </a:spcBef>
              <a:spcAft>
                <a:spcPct val="0"/>
              </a:spcAft>
              <a:defRPr sz="3700">
                <a:solidFill>
                  <a:schemeClr val="tx2"/>
                </a:solidFill>
                <a:latin typeface="Arial" pitchFamily="34" charset="0"/>
                <a:ea typeface="MS PGothic" pitchFamily="34" charset="-128"/>
              </a:defRPr>
            </a:lvl6pPr>
            <a:lvl7pPr marL="3051856" indent="-234758" defTabSz="966747" eaLnBrk="0" fontAlgn="base" hangingPunct="0">
              <a:spcBef>
                <a:spcPct val="0"/>
              </a:spcBef>
              <a:spcAft>
                <a:spcPct val="0"/>
              </a:spcAft>
              <a:defRPr sz="3700">
                <a:solidFill>
                  <a:schemeClr val="tx2"/>
                </a:solidFill>
                <a:latin typeface="Arial" pitchFamily="34" charset="0"/>
                <a:ea typeface="MS PGothic" pitchFamily="34" charset="-128"/>
              </a:defRPr>
            </a:lvl7pPr>
            <a:lvl8pPr marL="3521372" indent="-234758" defTabSz="966747" eaLnBrk="0" fontAlgn="base" hangingPunct="0">
              <a:spcBef>
                <a:spcPct val="0"/>
              </a:spcBef>
              <a:spcAft>
                <a:spcPct val="0"/>
              </a:spcAft>
              <a:defRPr sz="3700">
                <a:solidFill>
                  <a:schemeClr val="tx2"/>
                </a:solidFill>
                <a:latin typeface="Arial" pitchFamily="34" charset="0"/>
                <a:ea typeface="MS PGothic" pitchFamily="34" charset="-128"/>
              </a:defRPr>
            </a:lvl8pPr>
            <a:lvl9pPr marL="3990888" indent="-234758" defTabSz="966747" eaLnBrk="0" fontAlgn="base" hangingPunct="0">
              <a:spcBef>
                <a:spcPct val="0"/>
              </a:spcBef>
              <a:spcAft>
                <a:spcPct val="0"/>
              </a:spcAft>
              <a:defRPr sz="3700">
                <a:solidFill>
                  <a:schemeClr val="tx2"/>
                </a:solidFill>
                <a:latin typeface="Arial" pitchFamily="34" charset="0"/>
                <a:ea typeface="MS PGothic" pitchFamily="34" charset="-128"/>
              </a:defRPr>
            </a:lvl9pPr>
          </a:lstStyle>
          <a:p>
            <a:fld id="{D002035C-5D19-421B-B68E-BEACCF438CE0}" type="slidenum">
              <a:rPr lang="en-US" sz="1300">
                <a:solidFill>
                  <a:prstClr val="black"/>
                </a:solidFill>
              </a:rPr>
              <a:pPr/>
              <a:t>42</a:t>
            </a:fld>
            <a:endParaRPr lang="en-US" sz="1300">
              <a:solidFill>
                <a:prstClr val="black"/>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731849" y="4561261"/>
            <a:ext cx="5851504" cy="43194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143224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http://www.govhealthit.com/news/obama-reelection-doesn%E2%80%99t-alter-complexity-ehr-adoption</a:t>
            </a:r>
            <a:endParaRPr lang="en-US"/>
          </a:p>
        </p:txBody>
      </p:sp>
      <p:sp>
        <p:nvSpPr>
          <p:cNvPr id="4" name="Slide Number Placeholder 3"/>
          <p:cNvSpPr>
            <a:spLocks noGrp="1"/>
          </p:cNvSpPr>
          <p:nvPr>
            <p:ph type="sldNum" sz="quarter" idx="10"/>
          </p:nvPr>
        </p:nvSpPr>
        <p:spPr/>
        <p:txBody>
          <a:bodyPr/>
          <a:lstStyle/>
          <a:p>
            <a:fld id="{960F1BF2-5E04-4374-9CF9-507A548431D6}" type="slidenum">
              <a:rPr lang="en-US" smtClean="0"/>
              <a:t>43</a:t>
            </a:fld>
            <a:endParaRPr lang="en-US"/>
          </a:p>
        </p:txBody>
      </p:sp>
    </p:spTree>
    <p:extLst>
      <p:ext uri="{BB962C8B-B14F-4D97-AF65-F5344CB8AC3E}">
        <p14:creationId xmlns:p14="http://schemas.microsoft.com/office/powerpoint/2010/main" val="1748035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80">
              <a:defRPr/>
            </a:pPr>
            <a:r>
              <a:rPr lang="en-US" smtClean="0"/>
              <a:t>http://blog.westandfirm.org/2013/10/electronic-medical-mess.html</a:t>
            </a:r>
            <a:endParaRPr lang="en-US"/>
          </a:p>
        </p:txBody>
      </p:sp>
      <p:sp>
        <p:nvSpPr>
          <p:cNvPr id="4" name="Slide Number Placeholder 3"/>
          <p:cNvSpPr>
            <a:spLocks noGrp="1"/>
          </p:cNvSpPr>
          <p:nvPr>
            <p:ph type="sldNum" sz="quarter" idx="10"/>
          </p:nvPr>
        </p:nvSpPr>
        <p:spPr/>
        <p:txBody>
          <a:bodyPr/>
          <a:lstStyle/>
          <a:p>
            <a:fld id="{960F1BF2-5E04-4374-9CF9-507A548431D6}" type="slidenum">
              <a:rPr lang="en-US" smtClean="0"/>
              <a:t>44</a:t>
            </a:fld>
            <a:endParaRPr lang="en-US"/>
          </a:p>
        </p:txBody>
      </p:sp>
    </p:spTree>
    <p:extLst>
      <p:ext uri="{BB962C8B-B14F-4D97-AF65-F5344CB8AC3E}">
        <p14:creationId xmlns:p14="http://schemas.microsoft.com/office/powerpoint/2010/main" val="364831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47" eaLnBrk="0" hangingPunct="0">
              <a:defRPr sz="3700">
                <a:solidFill>
                  <a:schemeClr val="tx2"/>
                </a:solidFill>
                <a:latin typeface="Arial" pitchFamily="34" charset="0"/>
                <a:ea typeface="MS PGothic" pitchFamily="34" charset="-128"/>
              </a:defRPr>
            </a:lvl1pPr>
            <a:lvl2pPr marL="762964" indent="-293448" defTabSz="966747" eaLnBrk="0" hangingPunct="0">
              <a:defRPr sz="3700">
                <a:solidFill>
                  <a:schemeClr val="tx2"/>
                </a:solidFill>
                <a:latin typeface="Arial" pitchFamily="34" charset="0"/>
                <a:ea typeface="MS PGothic" pitchFamily="34" charset="-128"/>
              </a:defRPr>
            </a:lvl2pPr>
            <a:lvl3pPr marL="1173791" indent="-234758" defTabSz="966747" eaLnBrk="0" hangingPunct="0">
              <a:defRPr sz="3700">
                <a:solidFill>
                  <a:schemeClr val="tx2"/>
                </a:solidFill>
                <a:latin typeface="Arial" pitchFamily="34" charset="0"/>
                <a:ea typeface="MS PGothic" pitchFamily="34" charset="-128"/>
              </a:defRPr>
            </a:lvl3pPr>
            <a:lvl4pPr marL="1643306" indent="-234758" defTabSz="966747" eaLnBrk="0" hangingPunct="0">
              <a:defRPr sz="3700">
                <a:solidFill>
                  <a:schemeClr val="tx2"/>
                </a:solidFill>
                <a:latin typeface="Arial" pitchFamily="34" charset="0"/>
                <a:ea typeface="MS PGothic" pitchFamily="34" charset="-128"/>
              </a:defRPr>
            </a:lvl4pPr>
            <a:lvl5pPr marL="2112823" indent="-234758" defTabSz="966747" eaLnBrk="0" hangingPunct="0">
              <a:defRPr sz="3700">
                <a:solidFill>
                  <a:schemeClr val="tx2"/>
                </a:solidFill>
                <a:latin typeface="Arial" pitchFamily="34" charset="0"/>
                <a:ea typeface="MS PGothic" pitchFamily="34" charset="-128"/>
              </a:defRPr>
            </a:lvl5pPr>
            <a:lvl6pPr marL="2582339" indent="-234758" defTabSz="966747" eaLnBrk="0" fontAlgn="base" hangingPunct="0">
              <a:spcBef>
                <a:spcPct val="0"/>
              </a:spcBef>
              <a:spcAft>
                <a:spcPct val="0"/>
              </a:spcAft>
              <a:defRPr sz="3700">
                <a:solidFill>
                  <a:schemeClr val="tx2"/>
                </a:solidFill>
                <a:latin typeface="Arial" pitchFamily="34" charset="0"/>
                <a:ea typeface="MS PGothic" pitchFamily="34" charset="-128"/>
              </a:defRPr>
            </a:lvl6pPr>
            <a:lvl7pPr marL="3051856" indent="-234758" defTabSz="966747" eaLnBrk="0" fontAlgn="base" hangingPunct="0">
              <a:spcBef>
                <a:spcPct val="0"/>
              </a:spcBef>
              <a:spcAft>
                <a:spcPct val="0"/>
              </a:spcAft>
              <a:defRPr sz="3700">
                <a:solidFill>
                  <a:schemeClr val="tx2"/>
                </a:solidFill>
                <a:latin typeface="Arial" pitchFamily="34" charset="0"/>
                <a:ea typeface="MS PGothic" pitchFamily="34" charset="-128"/>
              </a:defRPr>
            </a:lvl7pPr>
            <a:lvl8pPr marL="3521372" indent="-234758" defTabSz="966747" eaLnBrk="0" fontAlgn="base" hangingPunct="0">
              <a:spcBef>
                <a:spcPct val="0"/>
              </a:spcBef>
              <a:spcAft>
                <a:spcPct val="0"/>
              </a:spcAft>
              <a:defRPr sz="3700">
                <a:solidFill>
                  <a:schemeClr val="tx2"/>
                </a:solidFill>
                <a:latin typeface="Arial" pitchFamily="34" charset="0"/>
                <a:ea typeface="MS PGothic" pitchFamily="34" charset="-128"/>
              </a:defRPr>
            </a:lvl8pPr>
            <a:lvl9pPr marL="3990888" indent="-234758" defTabSz="966747" eaLnBrk="0" fontAlgn="base" hangingPunct="0">
              <a:spcBef>
                <a:spcPct val="0"/>
              </a:spcBef>
              <a:spcAft>
                <a:spcPct val="0"/>
              </a:spcAft>
              <a:defRPr sz="3700">
                <a:solidFill>
                  <a:schemeClr val="tx2"/>
                </a:solidFill>
                <a:latin typeface="Arial" pitchFamily="34" charset="0"/>
                <a:ea typeface="MS PGothic" pitchFamily="34" charset="-128"/>
              </a:defRPr>
            </a:lvl9pPr>
          </a:lstStyle>
          <a:p>
            <a:fld id="{D002035C-5D19-421B-B68E-BEACCF438CE0}" type="slidenum">
              <a:rPr lang="en-US" sz="1300">
                <a:solidFill>
                  <a:prstClr val="black"/>
                </a:solidFill>
              </a:rPr>
              <a:pPr/>
              <a:t>45</a:t>
            </a:fld>
            <a:endParaRPr lang="en-US" sz="1300">
              <a:solidFill>
                <a:prstClr val="black"/>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731849" y="4561261"/>
            <a:ext cx="5851504" cy="43194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173916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199185" indent="-76610">
              <a:defRPr>
                <a:solidFill>
                  <a:schemeClr val="tx1"/>
                </a:solidFill>
                <a:latin typeface="Arial" charset="0"/>
              </a:defRPr>
            </a:lvl2pPr>
            <a:lvl3pPr marL="306438" indent="-61288">
              <a:defRPr>
                <a:solidFill>
                  <a:schemeClr val="tx1"/>
                </a:solidFill>
                <a:latin typeface="Arial" charset="0"/>
              </a:defRPr>
            </a:lvl3pPr>
            <a:lvl4pPr marL="429014" indent="-61288">
              <a:defRPr>
                <a:solidFill>
                  <a:schemeClr val="tx1"/>
                </a:solidFill>
                <a:latin typeface="Arial" charset="0"/>
              </a:defRPr>
            </a:lvl4pPr>
            <a:lvl5pPr marL="551589" indent="-61288">
              <a:defRPr>
                <a:solidFill>
                  <a:schemeClr val="tx1"/>
                </a:solidFill>
                <a:latin typeface="Arial" charset="0"/>
              </a:defRPr>
            </a:lvl5pPr>
            <a:lvl6pPr marL="674164" indent="-61288" eaLnBrk="0" fontAlgn="base" hangingPunct="0">
              <a:spcBef>
                <a:spcPct val="0"/>
              </a:spcBef>
              <a:spcAft>
                <a:spcPct val="0"/>
              </a:spcAft>
              <a:defRPr>
                <a:solidFill>
                  <a:schemeClr val="tx1"/>
                </a:solidFill>
                <a:latin typeface="Arial" charset="0"/>
              </a:defRPr>
            </a:lvl6pPr>
            <a:lvl7pPr marL="796740" indent="-61288" eaLnBrk="0" fontAlgn="base" hangingPunct="0">
              <a:spcBef>
                <a:spcPct val="0"/>
              </a:spcBef>
              <a:spcAft>
                <a:spcPct val="0"/>
              </a:spcAft>
              <a:defRPr>
                <a:solidFill>
                  <a:schemeClr val="tx1"/>
                </a:solidFill>
                <a:latin typeface="Arial" charset="0"/>
              </a:defRPr>
            </a:lvl7pPr>
            <a:lvl8pPr marL="919315" indent="-61288" eaLnBrk="0" fontAlgn="base" hangingPunct="0">
              <a:spcBef>
                <a:spcPct val="0"/>
              </a:spcBef>
              <a:spcAft>
                <a:spcPct val="0"/>
              </a:spcAft>
              <a:defRPr>
                <a:solidFill>
                  <a:schemeClr val="tx1"/>
                </a:solidFill>
                <a:latin typeface="Arial" charset="0"/>
              </a:defRPr>
            </a:lvl8pPr>
            <a:lvl9pPr marL="1041890" indent="-61288" eaLnBrk="0" fontAlgn="base" hangingPunct="0">
              <a:spcBef>
                <a:spcPct val="0"/>
              </a:spcBef>
              <a:spcAft>
                <a:spcPct val="0"/>
              </a:spcAft>
              <a:defRPr>
                <a:solidFill>
                  <a:schemeClr val="tx1"/>
                </a:solidFill>
                <a:latin typeface="Arial" charset="0"/>
              </a:defRPr>
            </a:lvl9pPr>
          </a:lstStyle>
          <a:p>
            <a:pPr defTabSz="245151"/>
            <a:fld id="{7D31E001-041C-435C-8BA5-052856792EAD}" type="slidenum">
              <a:rPr lang="en-US" sz="300">
                <a:solidFill>
                  <a:srgbClr val="000000"/>
                </a:solidFill>
                <a:cs typeface="Arial" charset="0"/>
              </a:rPr>
              <a:pPr defTabSz="245151"/>
              <a:t>62</a:t>
            </a:fld>
            <a:endParaRPr lang="en-US" sz="300">
              <a:solidFill>
                <a:srgbClr val="000000"/>
              </a:solidFill>
              <a:cs typeface="Arial"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cs typeface="Arial" charset="0"/>
            </a:endParaRPr>
          </a:p>
        </p:txBody>
      </p:sp>
    </p:spTree>
    <p:extLst>
      <p:ext uri="{BB962C8B-B14F-4D97-AF65-F5344CB8AC3E}">
        <p14:creationId xmlns:p14="http://schemas.microsoft.com/office/powerpoint/2010/main" val="337043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http://www.annemergmed.com/article/S0196-0644(13)00506-4/fulltext</a:t>
            </a:r>
            <a:endParaRPr lang="en-US"/>
          </a:p>
        </p:txBody>
      </p:sp>
      <p:sp>
        <p:nvSpPr>
          <p:cNvPr id="4" name="Slide Number Placeholder 3"/>
          <p:cNvSpPr>
            <a:spLocks noGrp="1"/>
          </p:cNvSpPr>
          <p:nvPr>
            <p:ph type="sldNum" sz="quarter" idx="10"/>
          </p:nvPr>
        </p:nvSpPr>
        <p:spPr/>
        <p:txBody>
          <a:bodyPr/>
          <a:lstStyle/>
          <a:p>
            <a:fld id="{960F1BF2-5E04-4374-9CF9-507A548431D6}" type="slidenum">
              <a:rPr lang="en-US" smtClean="0"/>
              <a:t>3</a:t>
            </a:fld>
            <a:endParaRPr lang="en-US"/>
          </a:p>
        </p:txBody>
      </p:sp>
    </p:spTree>
    <p:extLst>
      <p:ext uri="{BB962C8B-B14F-4D97-AF65-F5344CB8AC3E}">
        <p14:creationId xmlns:p14="http://schemas.microsoft.com/office/powerpoint/2010/main" val="2677318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B5EDC4-2E80-495E-811F-61A3F68C68C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3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3269755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BE4541-F2CA-4626-960A-81F5E880089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95283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85363C-25E3-4162-B1DC-1F45DF6AF90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2949016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E66E48-39DF-4C85-A5E4-27FDE2278E31}"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9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2104736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C34961-D7EF-4BB3-90BE-E08416E2351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94652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391BB8-66FE-4DDC-84DF-E3D1A3501E0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357728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C8165-6B6E-4903-9A66-093BC1B7646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787442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FEEED8-733E-49E6-A94E-A4D1402E499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7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7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170262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A6E948-4211-4ABD-8206-517F2166765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9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1707616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4FF523-9A81-4ECD-BB1B-8DB6A8B8356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72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1396085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http://www.bos.frb.org/economic/conf/conf50/conf50i.pdf, citing the Center for Information Technology Leadership in Boston.</a:t>
            </a:r>
          </a:p>
          <a:p>
            <a:pPr fontAlgn="base"/>
            <a:r>
              <a:rPr lang="en-US" smtClean="0"/>
              <a:t>This</a:t>
            </a:r>
            <a:r>
              <a:rPr lang="en-US" baseline="0" smtClean="0"/>
              <a:t> paper draws on David </a:t>
            </a:r>
            <a:r>
              <a:rPr lang="en-US" b="0" baseline="0" smtClean="0"/>
              <a:t>Brailer, </a:t>
            </a:r>
            <a:r>
              <a:rPr lang="en-US" sz="1300"/>
              <a:t>Economic perspectives on health information technology: aggressive adoption will reduce costs and improve quality in health care, </a:t>
            </a:r>
            <a:r>
              <a:rPr lang="en-US" sz="1300" i="1">
                <a:hlinkClick r:id="rId3"/>
              </a:rPr>
              <a:t>Business Economics</a:t>
            </a:r>
            <a:r>
              <a:rPr lang="en-US" sz="1300" i="1"/>
              <a:t>.</a:t>
            </a:r>
            <a:r>
              <a:rPr lang="en-US" sz="1300"/>
              <a:t> 40.3 (July 2005)</a:t>
            </a:r>
          </a:p>
          <a:p>
            <a:endParaRPr lang="en-US" b="0"/>
          </a:p>
        </p:txBody>
      </p:sp>
      <p:sp>
        <p:nvSpPr>
          <p:cNvPr id="4" name="Slide Number Placeholder 3"/>
          <p:cNvSpPr>
            <a:spLocks noGrp="1"/>
          </p:cNvSpPr>
          <p:nvPr>
            <p:ph type="sldNum" sz="quarter" idx="10"/>
          </p:nvPr>
        </p:nvSpPr>
        <p:spPr/>
        <p:txBody>
          <a:bodyPr/>
          <a:lstStyle/>
          <a:p>
            <a:fld id="{960F1BF2-5E04-4374-9CF9-507A548431D6}" type="slidenum">
              <a:rPr lang="en-US" smtClean="0"/>
              <a:t>5</a:t>
            </a:fld>
            <a:endParaRPr lang="en-US"/>
          </a:p>
        </p:txBody>
      </p:sp>
    </p:spTree>
    <p:extLst>
      <p:ext uri="{BB962C8B-B14F-4D97-AF65-F5344CB8AC3E}">
        <p14:creationId xmlns:p14="http://schemas.microsoft.com/office/powerpoint/2010/main" val="364682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http://ehr.softwareinsider.com/</a:t>
            </a:r>
            <a:endParaRPr lang="en-US"/>
          </a:p>
        </p:txBody>
      </p:sp>
      <p:sp>
        <p:nvSpPr>
          <p:cNvPr id="4" name="Slide Number Placeholder 3"/>
          <p:cNvSpPr>
            <a:spLocks noGrp="1"/>
          </p:cNvSpPr>
          <p:nvPr>
            <p:ph type="sldNum" sz="quarter" idx="10"/>
          </p:nvPr>
        </p:nvSpPr>
        <p:spPr/>
        <p:txBody>
          <a:bodyPr/>
          <a:lstStyle/>
          <a:p>
            <a:fld id="{960F1BF2-5E04-4374-9CF9-507A548431D6}" type="slidenum">
              <a:rPr lang="en-US" smtClean="0"/>
              <a:t>11</a:t>
            </a:fld>
            <a:endParaRPr lang="en-US"/>
          </a:p>
        </p:txBody>
      </p:sp>
    </p:spTree>
    <p:extLst>
      <p:ext uri="{BB962C8B-B14F-4D97-AF65-F5344CB8AC3E}">
        <p14:creationId xmlns:p14="http://schemas.microsoft.com/office/powerpoint/2010/main" val="1585553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F1BF2-5E04-4374-9CF9-507A548431D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876517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F1BF2-5E04-4374-9CF9-507A548431D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69911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http://www.healthcareitnews.com/blog/vista-epic-tale-two-systems</a:t>
            </a:r>
            <a:endParaRPr lang="en-US"/>
          </a:p>
        </p:txBody>
      </p:sp>
      <p:sp>
        <p:nvSpPr>
          <p:cNvPr id="4" name="Slide Number Placeholder 3"/>
          <p:cNvSpPr>
            <a:spLocks noGrp="1"/>
          </p:cNvSpPr>
          <p:nvPr>
            <p:ph type="sldNum" sz="quarter" idx="10"/>
          </p:nvPr>
        </p:nvSpPr>
        <p:spPr/>
        <p:txBody>
          <a:bodyPr/>
          <a:lstStyle/>
          <a:p>
            <a:fld id="{960F1BF2-5E04-4374-9CF9-507A548431D6}" type="slidenum">
              <a:rPr lang="en-US" smtClean="0"/>
              <a:t>17</a:t>
            </a:fld>
            <a:endParaRPr lang="en-US"/>
          </a:p>
        </p:txBody>
      </p:sp>
    </p:spTree>
    <p:extLst>
      <p:ext uri="{BB962C8B-B14F-4D97-AF65-F5344CB8AC3E}">
        <p14:creationId xmlns:p14="http://schemas.microsoft.com/office/powerpoint/2010/main" val="2336502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http://www.healthcareitnews.com/blog/vista-epic-tale-two-systems</a:t>
            </a:r>
            <a:endParaRPr lang="en-US"/>
          </a:p>
        </p:txBody>
      </p:sp>
      <p:sp>
        <p:nvSpPr>
          <p:cNvPr id="4" name="Slide Number Placeholder 3"/>
          <p:cNvSpPr>
            <a:spLocks noGrp="1"/>
          </p:cNvSpPr>
          <p:nvPr>
            <p:ph type="sldNum" sz="quarter" idx="10"/>
          </p:nvPr>
        </p:nvSpPr>
        <p:spPr/>
        <p:txBody>
          <a:bodyPr/>
          <a:lstStyle/>
          <a:p>
            <a:fld id="{960F1BF2-5E04-4374-9CF9-507A548431D6}" type="slidenum">
              <a:rPr lang="en-US" smtClean="0"/>
              <a:t>20</a:t>
            </a:fld>
            <a:endParaRPr lang="en-US"/>
          </a:p>
        </p:txBody>
      </p:sp>
    </p:spTree>
    <p:extLst>
      <p:ext uri="{BB962C8B-B14F-4D97-AF65-F5344CB8AC3E}">
        <p14:creationId xmlns:p14="http://schemas.microsoft.com/office/powerpoint/2010/main" val="240443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 2011 Thomas G. Murphy, MD. </a:t>
            </a:r>
            <a:r>
              <a:rPr lang="en-US" smtClean="0"/>
              <a:t>http://jama.jamanetwork.com/article.aspx?articleid=1187932</a:t>
            </a:r>
            <a:endParaRPr lang="en-US"/>
          </a:p>
        </p:txBody>
      </p:sp>
      <p:sp>
        <p:nvSpPr>
          <p:cNvPr id="4" name="Slide Number Placeholder 3"/>
          <p:cNvSpPr>
            <a:spLocks noGrp="1"/>
          </p:cNvSpPr>
          <p:nvPr>
            <p:ph type="sldNum" sz="quarter" idx="10"/>
          </p:nvPr>
        </p:nvSpPr>
        <p:spPr/>
        <p:txBody>
          <a:bodyPr/>
          <a:lstStyle/>
          <a:p>
            <a:fld id="{960F1BF2-5E04-4374-9CF9-507A548431D6}" type="slidenum">
              <a:rPr lang="en-US" smtClean="0"/>
              <a:t>30</a:t>
            </a:fld>
            <a:endParaRPr lang="en-US"/>
          </a:p>
        </p:txBody>
      </p:sp>
    </p:spTree>
    <p:extLst>
      <p:ext uri="{BB962C8B-B14F-4D97-AF65-F5344CB8AC3E}">
        <p14:creationId xmlns:p14="http://schemas.microsoft.com/office/powerpoint/2010/main" val="311852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3821D5-B7C6-4140-B9C0-0017300721B3}" type="datetime1">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3A1D1-A82A-4567-B934-E095EE4C47FC}" type="slidenum">
              <a:rPr lang="en-US" smtClean="0"/>
              <a:t>‹#›</a:t>
            </a:fld>
            <a:endParaRPr lang="en-US"/>
          </a:p>
        </p:txBody>
      </p:sp>
    </p:spTree>
    <p:extLst>
      <p:ext uri="{BB962C8B-B14F-4D97-AF65-F5344CB8AC3E}">
        <p14:creationId xmlns:p14="http://schemas.microsoft.com/office/powerpoint/2010/main" val="37055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32FF64-4DFD-4CCC-92B9-549B5CF7344F}" type="datetime1">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3A1D1-A82A-4567-B934-E095EE4C47FC}" type="slidenum">
              <a:rPr lang="en-US" smtClean="0"/>
              <a:t>‹#›</a:t>
            </a:fld>
            <a:endParaRPr lang="en-US"/>
          </a:p>
        </p:txBody>
      </p:sp>
    </p:spTree>
    <p:extLst>
      <p:ext uri="{BB962C8B-B14F-4D97-AF65-F5344CB8AC3E}">
        <p14:creationId xmlns:p14="http://schemas.microsoft.com/office/powerpoint/2010/main" val="2480154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354C9C-5BE8-4CE4-9E88-7908816B8A1B}" type="datetime1">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3A1D1-A82A-4567-B934-E095EE4C47FC}" type="slidenum">
              <a:rPr lang="en-US" smtClean="0"/>
              <a:t>‹#›</a:t>
            </a:fld>
            <a:endParaRPr lang="en-US"/>
          </a:p>
        </p:txBody>
      </p:sp>
    </p:spTree>
    <p:extLst>
      <p:ext uri="{BB962C8B-B14F-4D97-AF65-F5344CB8AC3E}">
        <p14:creationId xmlns:p14="http://schemas.microsoft.com/office/powerpoint/2010/main" val="1765276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D05C2FB-C7B5-43D5-957F-E9A0E5036EFF}" type="datetime1">
              <a:rPr lang="en-US" smtClean="0"/>
              <a:t>3/24/2016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962338-5CE0-48E8-A4D9-95BFE7348027}" type="slidenum">
              <a:rPr lang="en-US"/>
              <a:pPr>
                <a:defRPr/>
              </a:pPr>
              <a:t>‹#›</a:t>
            </a:fld>
            <a:endParaRPr lang="en-US"/>
          </a:p>
        </p:txBody>
      </p:sp>
    </p:spTree>
    <p:extLst>
      <p:ext uri="{BB962C8B-B14F-4D97-AF65-F5344CB8AC3E}">
        <p14:creationId xmlns:p14="http://schemas.microsoft.com/office/powerpoint/2010/main" val="3977392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267F8B7-049C-4092-A025-802CC067297F}" type="datetime1">
              <a:rPr lang="en-US" smtClean="0"/>
              <a:t>3/24/2016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C6533D-52C5-4EA9-BB72-4292478FF1F8}" type="slidenum">
              <a:rPr lang="en-US"/>
              <a:pPr>
                <a:defRPr/>
              </a:pPr>
              <a:t>‹#›</a:t>
            </a:fld>
            <a:endParaRPr lang="en-US"/>
          </a:p>
        </p:txBody>
      </p:sp>
    </p:spTree>
    <p:extLst>
      <p:ext uri="{BB962C8B-B14F-4D97-AF65-F5344CB8AC3E}">
        <p14:creationId xmlns:p14="http://schemas.microsoft.com/office/powerpoint/2010/main" val="3100806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1375146-D442-4DF0-A264-B1F211A76C11}" type="datetime1">
              <a:rPr lang="en-US" smtClean="0"/>
              <a:t>3/24/2016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EF10C7-05E8-4054-9FF9-E8BC8502CEBD}" type="slidenum">
              <a:rPr lang="en-US"/>
              <a:pPr>
                <a:defRPr/>
              </a:pPr>
              <a:t>‹#›</a:t>
            </a:fld>
            <a:endParaRPr lang="en-US"/>
          </a:p>
        </p:txBody>
      </p:sp>
    </p:spTree>
    <p:extLst>
      <p:ext uri="{BB962C8B-B14F-4D97-AF65-F5344CB8AC3E}">
        <p14:creationId xmlns:p14="http://schemas.microsoft.com/office/powerpoint/2010/main" val="232790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37719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81500" y="1524000"/>
            <a:ext cx="37719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5B5FD3B-B73A-4B67-987D-A8C45D16EB27}" type="datetime1">
              <a:rPr lang="en-US" smtClean="0"/>
              <a:t>3/24/2016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70F1A4-9136-49A2-B1D9-2CA8BE920785}" type="slidenum">
              <a:rPr lang="en-US"/>
              <a:pPr>
                <a:defRPr/>
              </a:pPr>
              <a:t>‹#›</a:t>
            </a:fld>
            <a:endParaRPr lang="en-US"/>
          </a:p>
        </p:txBody>
      </p:sp>
    </p:spTree>
    <p:extLst>
      <p:ext uri="{BB962C8B-B14F-4D97-AF65-F5344CB8AC3E}">
        <p14:creationId xmlns:p14="http://schemas.microsoft.com/office/powerpoint/2010/main" val="3120417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17B495F-4E37-46EF-A061-89B90EA408D5}" type="datetime1">
              <a:rPr lang="en-US" smtClean="0"/>
              <a:t>3/24/2016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10857F-2504-459C-9E9A-F1ADD82B4CA3}" type="slidenum">
              <a:rPr lang="en-US"/>
              <a:pPr>
                <a:defRPr/>
              </a:pPr>
              <a:t>‹#›</a:t>
            </a:fld>
            <a:endParaRPr lang="en-US"/>
          </a:p>
        </p:txBody>
      </p:sp>
    </p:spTree>
    <p:extLst>
      <p:ext uri="{BB962C8B-B14F-4D97-AF65-F5344CB8AC3E}">
        <p14:creationId xmlns:p14="http://schemas.microsoft.com/office/powerpoint/2010/main" val="2268645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D149701-77C7-42D6-9AB6-3D39F7B3B4A3}" type="datetime1">
              <a:rPr lang="en-US" smtClean="0"/>
              <a:t>3/24/2016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CDDBB5-3C63-4A63-BCD4-DACE1264ED7D}" type="slidenum">
              <a:rPr lang="en-US"/>
              <a:pPr>
                <a:defRPr/>
              </a:pPr>
              <a:t>‹#›</a:t>
            </a:fld>
            <a:endParaRPr lang="en-US"/>
          </a:p>
        </p:txBody>
      </p:sp>
    </p:spTree>
    <p:extLst>
      <p:ext uri="{BB962C8B-B14F-4D97-AF65-F5344CB8AC3E}">
        <p14:creationId xmlns:p14="http://schemas.microsoft.com/office/powerpoint/2010/main" val="2913018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24D34A4-6613-4781-9DCA-1C8EC7A55D5D}" type="datetime1">
              <a:rPr lang="en-US" smtClean="0"/>
              <a:t>3/24/2016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A0A90B-77E5-4DCE-8F78-E99B4B52F5A0}" type="slidenum">
              <a:rPr lang="en-US"/>
              <a:pPr>
                <a:defRPr/>
              </a:pPr>
              <a:t>‹#›</a:t>
            </a:fld>
            <a:endParaRPr lang="en-US"/>
          </a:p>
        </p:txBody>
      </p:sp>
    </p:spTree>
    <p:extLst>
      <p:ext uri="{BB962C8B-B14F-4D97-AF65-F5344CB8AC3E}">
        <p14:creationId xmlns:p14="http://schemas.microsoft.com/office/powerpoint/2010/main" val="589857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F42D1A5-62C0-46E4-B15C-E1F2EB607F09}" type="datetime1">
              <a:rPr lang="en-US" smtClean="0"/>
              <a:t>3/24/2016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DF71F9-985A-4250-80BD-A65F923DE085}" type="slidenum">
              <a:rPr lang="en-US"/>
              <a:pPr>
                <a:defRPr/>
              </a:pPr>
              <a:t>‹#›</a:t>
            </a:fld>
            <a:endParaRPr lang="en-US"/>
          </a:p>
        </p:txBody>
      </p:sp>
    </p:spTree>
    <p:extLst>
      <p:ext uri="{BB962C8B-B14F-4D97-AF65-F5344CB8AC3E}">
        <p14:creationId xmlns:p14="http://schemas.microsoft.com/office/powerpoint/2010/main" val="2879582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70A8CE-67B7-4814-982C-82C8C58FB94B}" type="datetime1">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3A1D1-A82A-4567-B934-E095EE4C47FC}" type="slidenum">
              <a:rPr lang="en-US" smtClean="0"/>
              <a:t>‹#›</a:t>
            </a:fld>
            <a:endParaRPr lang="en-US"/>
          </a:p>
        </p:txBody>
      </p:sp>
    </p:spTree>
    <p:extLst>
      <p:ext uri="{BB962C8B-B14F-4D97-AF65-F5344CB8AC3E}">
        <p14:creationId xmlns:p14="http://schemas.microsoft.com/office/powerpoint/2010/main" val="2684237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55DC79B-542B-458D-8DBD-6EB21C5523F7}" type="datetime1">
              <a:rPr lang="en-US" smtClean="0"/>
              <a:t>3/24/2016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D4AEF2-F0B2-4091-96A9-647B47492848}" type="slidenum">
              <a:rPr lang="en-US"/>
              <a:pPr>
                <a:defRPr/>
              </a:pPr>
              <a:t>‹#›</a:t>
            </a:fld>
            <a:endParaRPr lang="en-US"/>
          </a:p>
        </p:txBody>
      </p:sp>
    </p:spTree>
    <p:extLst>
      <p:ext uri="{BB962C8B-B14F-4D97-AF65-F5344CB8AC3E}">
        <p14:creationId xmlns:p14="http://schemas.microsoft.com/office/powerpoint/2010/main" val="3239966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A83CFC2-420C-48FD-A60B-B98EAA009B71}" type="datetime1">
              <a:rPr lang="en-US" smtClean="0"/>
              <a:t>3/24/2016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433977-9BD4-4454-871C-8C49A9EF5FF4}" type="slidenum">
              <a:rPr lang="en-US"/>
              <a:pPr>
                <a:defRPr/>
              </a:pPr>
              <a:t>‹#›</a:t>
            </a:fld>
            <a:endParaRPr lang="en-US"/>
          </a:p>
        </p:txBody>
      </p:sp>
    </p:spTree>
    <p:extLst>
      <p:ext uri="{BB962C8B-B14F-4D97-AF65-F5344CB8AC3E}">
        <p14:creationId xmlns:p14="http://schemas.microsoft.com/office/powerpoint/2010/main" val="2636698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9403FEF-D737-4662-A7A8-AD94E267809A}" type="datetime1">
              <a:rPr lang="en-US" smtClean="0"/>
              <a:t>3/24/2016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D490B8-8450-4B24-9527-CFEF07CC7A1C}" type="slidenum">
              <a:rPr lang="en-US"/>
              <a:pPr>
                <a:defRPr/>
              </a:pPr>
              <a:t>‹#›</a:t>
            </a:fld>
            <a:endParaRPr lang="en-US"/>
          </a:p>
        </p:txBody>
      </p:sp>
    </p:spTree>
    <p:extLst>
      <p:ext uri="{BB962C8B-B14F-4D97-AF65-F5344CB8AC3E}">
        <p14:creationId xmlns:p14="http://schemas.microsoft.com/office/powerpoint/2010/main" val="2100019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24000"/>
            <a:ext cx="3771900" cy="4602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81500" y="1524000"/>
            <a:ext cx="3771900" cy="222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81500" y="3900488"/>
            <a:ext cx="3771900" cy="2225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F0732BEE-A1B1-44D5-961D-4EFA56B2C3EC}" type="datetime1">
              <a:rPr lang="en-US" smtClean="0"/>
              <a:t>3/24/2016</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4AD99AC-83E2-4174-85A5-96102FD04789}" type="slidenum">
              <a:rPr lang="en-US"/>
              <a:pPr>
                <a:defRPr/>
              </a:pPr>
              <a:t>‹#›</a:t>
            </a:fld>
            <a:endParaRPr lang="en-US"/>
          </a:p>
        </p:txBody>
      </p:sp>
    </p:spTree>
    <p:extLst>
      <p:ext uri="{BB962C8B-B14F-4D97-AF65-F5344CB8AC3E}">
        <p14:creationId xmlns:p14="http://schemas.microsoft.com/office/powerpoint/2010/main" val="2833913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24000"/>
            <a:ext cx="3771900" cy="4602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81500" y="1524000"/>
            <a:ext cx="3771900" cy="4602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C4713BD-25DE-4FA7-8EDD-2BC7757E9698}" type="datetime1">
              <a:rPr lang="en-US" smtClean="0"/>
              <a:t>3/24/2016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BC961E-B5DC-48C6-BAB2-AD18C71B883B}" type="slidenum">
              <a:rPr lang="en-US"/>
              <a:pPr>
                <a:defRPr/>
              </a:pPr>
              <a:t>‹#›</a:t>
            </a:fld>
            <a:endParaRPr lang="en-US"/>
          </a:p>
        </p:txBody>
      </p:sp>
    </p:spTree>
    <p:extLst>
      <p:ext uri="{BB962C8B-B14F-4D97-AF65-F5344CB8AC3E}">
        <p14:creationId xmlns:p14="http://schemas.microsoft.com/office/powerpoint/2010/main" val="1600154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3771900" cy="4602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81500" y="1524000"/>
            <a:ext cx="3771900" cy="222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81500" y="3900488"/>
            <a:ext cx="3771900" cy="2225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1B5AEC0C-B140-4B46-9F8A-6D8884914D12}" type="datetime1">
              <a:rPr lang="en-US" smtClean="0"/>
              <a:t>3/24/2016</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34F1A93-3C5A-41E7-B5F5-B58D1464E7F7}" type="slidenum">
              <a:rPr lang="en-US"/>
              <a:pPr>
                <a:defRPr/>
              </a:pPr>
              <a:t>‹#›</a:t>
            </a:fld>
            <a:endParaRPr lang="en-US"/>
          </a:p>
        </p:txBody>
      </p:sp>
    </p:spTree>
    <p:extLst>
      <p:ext uri="{BB962C8B-B14F-4D97-AF65-F5344CB8AC3E}">
        <p14:creationId xmlns:p14="http://schemas.microsoft.com/office/powerpoint/2010/main" val="3910041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524000"/>
            <a:ext cx="7696200" cy="46021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15893287-A62C-4A7E-8867-38A6C7444F2E}" type="datetime1">
              <a:rPr lang="en-US" smtClean="0"/>
              <a:t>3/24/2016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AFCEDB-2A41-4D20-B75D-5197BAA18ED2}" type="slidenum">
              <a:rPr lang="en-US"/>
              <a:pPr>
                <a:defRPr/>
              </a:pPr>
              <a:t>‹#›</a:t>
            </a:fld>
            <a:endParaRPr lang="en-US"/>
          </a:p>
        </p:txBody>
      </p:sp>
    </p:spTree>
    <p:extLst>
      <p:ext uri="{BB962C8B-B14F-4D97-AF65-F5344CB8AC3E}">
        <p14:creationId xmlns:p14="http://schemas.microsoft.com/office/powerpoint/2010/main" val="2277719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8077200" cy="4602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54106003-4E8F-4466-BE2E-25544F85C5E8}" type="datetime1">
              <a:rPr lang="en-US" smtClean="0"/>
              <a:t>3/24/2016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8E0522-D4BD-460A-80D1-BE8AF89E3AAD}" type="slidenum">
              <a:rPr lang="en-US"/>
              <a:pPr>
                <a:defRPr/>
              </a:pPr>
              <a:t>‹#›</a:t>
            </a:fld>
            <a:endParaRPr lang="en-US"/>
          </a:p>
        </p:txBody>
      </p:sp>
    </p:spTree>
    <p:extLst>
      <p:ext uri="{BB962C8B-B14F-4D97-AF65-F5344CB8AC3E}">
        <p14:creationId xmlns:p14="http://schemas.microsoft.com/office/powerpoint/2010/main" val="1901947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6964363" y="1198563"/>
            <a:ext cx="0" cy="5038725"/>
          </a:xfrm>
          <a:prstGeom prst="line">
            <a:avLst/>
          </a:prstGeom>
          <a:noFill/>
          <a:ln w="9525">
            <a:solidFill>
              <a:srgbClr val="008DC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5" name="Line 8"/>
          <p:cNvSpPr>
            <a:spLocks noChangeShapeType="1"/>
          </p:cNvSpPr>
          <p:nvPr/>
        </p:nvSpPr>
        <p:spPr bwMode="auto">
          <a:xfrm>
            <a:off x="974725" y="3251200"/>
            <a:ext cx="7558088" cy="0"/>
          </a:xfrm>
          <a:prstGeom prst="line">
            <a:avLst/>
          </a:prstGeom>
          <a:noFill/>
          <a:ln w="6350">
            <a:solidFill>
              <a:srgbClr val="008DC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 name="Picture 11" descr="CI_KS94199_KSI-094199-600K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3588" y="1298575"/>
            <a:ext cx="1490662"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7019925" y="2484438"/>
            <a:ext cx="1655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defRPr/>
            </a:pPr>
            <a:r>
              <a:rPr lang="en-AU" sz="1200" b="1" smtClean="0">
                <a:solidFill>
                  <a:srgbClr val="000000"/>
                </a:solidFill>
              </a:rPr>
              <a:t>Brisbane, </a:t>
            </a:r>
          </a:p>
          <a:p>
            <a:pPr algn="ctr" fontAlgn="base">
              <a:spcBef>
                <a:spcPct val="0"/>
              </a:spcBef>
              <a:spcAft>
                <a:spcPct val="0"/>
              </a:spcAft>
              <a:defRPr/>
            </a:pPr>
            <a:r>
              <a:rPr lang="en-AU" sz="1200" b="1" smtClean="0">
                <a:solidFill>
                  <a:srgbClr val="000000"/>
                </a:solidFill>
              </a:rPr>
              <a:t>September, 2005</a:t>
            </a:r>
          </a:p>
        </p:txBody>
      </p:sp>
      <p:pic>
        <p:nvPicPr>
          <p:cNvPr id="8" name="Picture 13" descr="openEHR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83438" y="5876925"/>
            <a:ext cx="1439862"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OceanB_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40575" y="3500438"/>
            <a:ext cx="1463675"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368300" y="898525"/>
            <a:ext cx="6494463" cy="2133600"/>
          </a:xfrm>
        </p:spPr>
        <p:txBody>
          <a:bodyPr/>
          <a:lstStyle>
            <a:lvl1pPr algn="r">
              <a:defRPr sz="4800">
                <a:solidFill>
                  <a:srgbClr val="040305"/>
                </a:solidFill>
              </a:defRPr>
            </a:lvl1pPr>
          </a:lstStyle>
          <a:p>
            <a:r>
              <a:rPr lang="en-US" altLang="en-US"/>
              <a:t>Presentation Title</a:t>
            </a:r>
          </a:p>
        </p:txBody>
      </p:sp>
      <p:sp>
        <p:nvSpPr>
          <p:cNvPr id="4100" name="Rectangle 4"/>
          <p:cNvSpPr>
            <a:spLocks noGrp="1" noChangeArrowheads="1"/>
          </p:cNvSpPr>
          <p:nvPr>
            <p:ph type="subTitle" idx="1"/>
          </p:nvPr>
        </p:nvSpPr>
        <p:spPr>
          <a:xfrm>
            <a:off x="3995738" y="3481388"/>
            <a:ext cx="2867025" cy="2362200"/>
          </a:xfrm>
        </p:spPr>
        <p:txBody>
          <a:bodyPr/>
          <a:lstStyle>
            <a:lvl1pPr marL="0" indent="0">
              <a:defRPr sz="2400"/>
            </a:lvl1pPr>
          </a:lstStyle>
          <a:p>
            <a:r>
              <a:rPr lang="en-US" altLang="en-US"/>
              <a:t>Author</a:t>
            </a:r>
          </a:p>
          <a:p>
            <a:r>
              <a:rPr lang="en-AU" altLang="en-US"/>
              <a:t>Date</a:t>
            </a:r>
            <a:endParaRPr lang="en-US" altLang="en-US"/>
          </a:p>
        </p:txBody>
      </p:sp>
      <p:sp>
        <p:nvSpPr>
          <p:cNvPr id="10" name="Rectangle 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000" b="0">
                <a:solidFill>
                  <a:srgbClr val="000000"/>
                </a:solidFill>
              </a:defRPr>
            </a:lvl1pPr>
          </a:lstStyle>
          <a:p>
            <a:pPr fontAlgn="base">
              <a:spcBef>
                <a:spcPct val="0"/>
              </a:spcBef>
              <a:spcAft>
                <a:spcPct val="0"/>
              </a:spcAft>
              <a:defRPr/>
            </a:pPr>
            <a:fld id="{E2885E88-9420-4620-8E10-F1D945D02F8A}" type="datetime1">
              <a:rPr lang="en-US" altLang="en-US" smtClean="0"/>
              <a:t>3/24/2016</a:t>
            </a:fld>
            <a:endParaRPr lang="en-US" altLang="en-US"/>
          </a:p>
        </p:txBody>
      </p:sp>
      <p:sp>
        <p:nvSpPr>
          <p:cNvPr id="11"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b="0">
                <a:solidFill>
                  <a:srgbClr val="000000"/>
                </a:solidFill>
              </a:defRPr>
            </a:lvl1pPr>
          </a:lstStyle>
          <a:p>
            <a:pPr fontAlgn="base">
              <a:spcBef>
                <a:spcPct val="0"/>
              </a:spcBef>
              <a:spcAft>
                <a:spcPct val="0"/>
              </a:spcAft>
              <a:defRPr/>
            </a:pPr>
            <a:endParaRPr lang="en-US" altLang="en-US"/>
          </a:p>
        </p:txBody>
      </p:sp>
    </p:spTree>
    <p:extLst>
      <p:ext uri="{BB962C8B-B14F-4D97-AF65-F5344CB8AC3E}">
        <p14:creationId xmlns:p14="http://schemas.microsoft.com/office/powerpoint/2010/main" val="12693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eaLnBrk="0" hangingPunct="0">
              <a:defRPr>
                <a:latin typeface="Arial" charset="0"/>
              </a:defRPr>
            </a:lvl1pPr>
          </a:lstStyle>
          <a:p>
            <a:pPr>
              <a:defRPr/>
            </a:pPr>
            <a:endParaRPr lang="en-US" altLang="en-US"/>
          </a:p>
          <a:p>
            <a:pPr>
              <a:defRPr/>
            </a:pPr>
            <a:r>
              <a:rPr lang="en-US" altLang="en-US"/>
              <a:t>4.</a:t>
            </a:r>
            <a:fld id="{E210CF75-23C0-436A-BBEB-251140B50986}" type="slidenum">
              <a:rPr lang="en-US" altLang="en-US"/>
              <a:pPr>
                <a:defRPr/>
              </a:pPr>
              <a:t>‹#›</a:t>
            </a:fld>
            <a:endParaRPr lang="en-US" altLang="en-US"/>
          </a:p>
        </p:txBody>
      </p:sp>
    </p:spTree>
    <p:extLst>
      <p:ext uri="{BB962C8B-B14F-4D97-AF65-F5344CB8AC3E}">
        <p14:creationId xmlns:p14="http://schemas.microsoft.com/office/powerpoint/2010/main" val="3826097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2EF55D-099A-41CB-B210-EFDF3202E0B7}" type="datetime1">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3A1D1-A82A-4567-B934-E095EE4C47FC}" type="slidenum">
              <a:rPr lang="en-US" smtClean="0"/>
              <a:t>‹#›</a:t>
            </a:fld>
            <a:endParaRPr lang="en-US"/>
          </a:p>
        </p:txBody>
      </p:sp>
    </p:spTree>
    <p:extLst>
      <p:ext uri="{BB962C8B-B14F-4D97-AF65-F5344CB8AC3E}">
        <p14:creationId xmlns:p14="http://schemas.microsoft.com/office/powerpoint/2010/main" val="3553470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eaLnBrk="0" hangingPunct="0">
              <a:defRPr>
                <a:latin typeface="Arial" charset="0"/>
              </a:defRPr>
            </a:lvl1pPr>
          </a:lstStyle>
          <a:p>
            <a:pPr>
              <a:defRPr/>
            </a:pPr>
            <a:endParaRPr lang="en-US" altLang="en-US"/>
          </a:p>
          <a:p>
            <a:pPr>
              <a:defRPr/>
            </a:pPr>
            <a:r>
              <a:rPr lang="en-US" altLang="en-US"/>
              <a:t>4.</a:t>
            </a:r>
            <a:fld id="{C5DBEC8F-C498-4B1E-B430-836BBB91181C}" type="slidenum">
              <a:rPr lang="en-US" altLang="en-US"/>
              <a:pPr>
                <a:defRPr/>
              </a:pPr>
              <a:t>‹#›</a:t>
            </a:fld>
            <a:endParaRPr lang="en-US" altLang="en-US"/>
          </a:p>
        </p:txBody>
      </p:sp>
    </p:spTree>
    <p:extLst>
      <p:ext uri="{BB962C8B-B14F-4D97-AF65-F5344CB8AC3E}">
        <p14:creationId xmlns:p14="http://schemas.microsoft.com/office/powerpoint/2010/main" val="1216326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00113" y="1341438"/>
            <a:ext cx="3816350" cy="4789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68863" y="1341438"/>
            <a:ext cx="3817937" cy="4789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eaLnBrk="0" hangingPunct="0">
              <a:defRPr>
                <a:latin typeface="Arial" charset="0"/>
              </a:defRPr>
            </a:lvl1pPr>
          </a:lstStyle>
          <a:p>
            <a:pPr>
              <a:defRPr/>
            </a:pPr>
            <a:endParaRPr lang="en-US" altLang="en-US"/>
          </a:p>
          <a:p>
            <a:pPr>
              <a:defRPr/>
            </a:pPr>
            <a:r>
              <a:rPr lang="en-US" altLang="en-US"/>
              <a:t>4.</a:t>
            </a:r>
            <a:fld id="{5186F3B2-A701-451B-B275-68004999A3D3}" type="slidenum">
              <a:rPr lang="en-US" altLang="en-US"/>
              <a:pPr>
                <a:defRPr/>
              </a:pPr>
              <a:t>‹#›</a:t>
            </a:fld>
            <a:endParaRPr lang="en-US" altLang="en-US"/>
          </a:p>
        </p:txBody>
      </p:sp>
    </p:spTree>
    <p:extLst>
      <p:ext uri="{BB962C8B-B14F-4D97-AF65-F5344CB8AC3E}">
        <p14:creationId xmlns:p14="http://schemas.microsoft.com/office/powerpoint/2010/main" val="3471766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eaLnBrk="0" hangingPunct="0">
              <a:defRPr>
                <a:latin typeface="Arial" charset="0"/>
              </a:defRPr>
            </a:lvl1pPr>
          </a:lstStyle>
          <a:p>
            <a:pPr>
              <a:defRPr/>
            </a:pPr>
            <a:endParaRPr lang="en-US" altLang="en-US"/>
          </a:p>
          <a:p>
            <a:pPr>
              <a:defRPr/>
            </a:pPr>
            <a:r>
              <a:rPr lang="en-US" altLang="en-US"/>
              <a:t>4.</a:t>
            </a:r>
            <a:fld id="{F2805CF7-E602-4452-A14E-C9B76EA4BAF2}" type="slidenum">
              <a:rPr lang="en-US" altLang="en-US"/>
              <a:pPr>
                <a:defRPr/>
              </a:pPr>
              <a:t>‹#›</a:t>
            </a:fld>
            <a:endParaRPr lang="en-US" altLang="en-US"/>
          </a:p>
        </p:txBody>
      </p:sp>
    </p:spTree>
    <p:extLst>
      <p:ext uri="{BB962C8B-B14F-4D97-AF65-F5344CB8AC3E}">
        <p14:creationId xmlns:p14="http://schemas.microsoft.com/office/powerpoint/2010/main" val="3915718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eaLnBrk="0" hangingPunct="0">
              <a:defRPr>
                <a:latin typeface="Arial" charset="0"/>
              </a:defRPr>
            </a:lvl1pPr>
          </a:lstStyle>
          <a:p>
            <a:pPr>
              <a:defRPr/>
            </a:pPr>
            <a:endParaRPr lang="en-US" altLang="en-US"/>
          </a:p>
          <a:p>
            <a:pPr>
              <a:defRPr/>
            </a:pPr>
            <a:r>
              <a:rPr lang="en-US" altLang="en-US"/>
              <a:t>4.</a:t>
            </a:r>
            <a:fld id="{2A1AE1D6-774B-4625-93DF-9361E8CB68D0}" type="slidenum">
              <a:rPr lang="en-US" altLang="en-US"/>
              <a:pPr>
                <a:defRPr/>
              </a:pPr>
              <a:t>‹#›</a:t>
            </a:fld>
            <a:endParaRPr lang="en-US" altLang="en-US"/>
          </a:p>
        </p:txBody>
      </p:sp>
    </p:spTree>
    <p:extLst>
      <p:ext uri="{BB962C8B-B14F-4D97-AF65-F5344CB8AC3E}">
        <p14:creationId xmlns:p14="http://schemas.microsoft.com/office/powerpoint/2010/main" val="6135719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a:latin typeface="Arial" charset="0"/>
              </a:defRPr>
            </a:lvl1pPr>
          </a:lstStyle>
          <a:p>
            <a:pPr>
              <a:defRPr/>
            </a:pPr>
            <a:endParaRPr lang="en-US" altLang="en-US"/>
          </a:p>
          <a:p>
            <a:pPr>
              <a:defRPr/>
            </a:pPr>
            <a:r>
              <a:rPr lang="en-US" altLang="en-US"/>
              <a:t>4.</a:t>
            </a:r>
            <a:fld id="{569234CE-D080-45B9-B527-CA1ACFE6E7C0}" type="slidenum">
              <a:rPr lang="en-US" altLang="en-US"/>
              <a:pPr>
                <a:defRPr/>
              </a:pPr>
              <a:t>‹#›</a:t>
            </a:fld>
            <a:endParaRPr lang="en-US" altLang="en-US"/>
          </a:p>
        </p:txBody>
      </p:sp>
    </p:spTree>
    <p:extLst>
      <p:ext uri="{BB962C8B-B14F-4D97-AF65-F5344CB8AC3E}">
        <p14:creationId xmlns:p14="http://schemas.microsoft.com/office/powerpoint/2010/main" val="1060275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eaLnBrk="0" hangingPunct="0">
              <a:defRPr>
                <a:latin typeface="Arial" charset="0"/>
              </a:defRPr>
            </a:lvl1pPr>
          </a:lstStyle>
          <a:p>
            <a:pPr>
              <a:defRPr/>
            </a:pPr>
            <a:endParaRPr lang="en-US" altLang="en-US"/>
          </a:p>
          <a:p>
            <a:pPr>
              <a:defRPr/>
            </a:pPr>
            <a:r>
              <a:rPr lang="en-US" altLang="en-US"/>
              <a:t>4.</a:t>
            </a:r>
            <a:fld id="{4EAC8ACD-57E6-4A56-A19C-3F75BAFA2B2A}" type="slidenum">
              <a:rPr lang="en-US" altLang="en-US"/>
              <a:pPr>
                <a:defRPr/>
              </a:pPr>
              <a:t>‹#›</a:t>
            </a:fld>
            <a:endParaRPr lang="en-US" altLang="en-US"/>
          </a:p>
        </p:txBody>
      </p:sp>
    </p:spTree>
    <p:extLst>
      <p:ext uri="{BB962C8B-B14F-4D97-AF65-F5344CB8AC3E}">
        <p14:creationId xmlns:p14="http://schemas.microsoft.com/office/powerpoint/2010/main" val="1827894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eaLnBrk="0" hangingPunct="0">
              <a:defRPr>
                <a:latin typeface="Arial" charset="0"/>
              </a:defRPr>
            </a:lvl1pPr>
          </a:lstStyle>
          <a:p>
            <a:pPr>
              <a:defRPr/>
            </a:pPr>
            <a:endParaRPr lang="en-US" altLang="en-US"/>
          </a:p>
          <a:p>
            <a:pPr>
              <a:defRPr/>
            </a:pPr>
            <a:r>
              <a:rPr lang="en-US" altLang="en-US"/>
              <a:t>4.</a:t>
            </a:r>
            <a:fld id="{F782E08D-17E0-43CF-A4DD-11BBEFAD7F24}" type="slidenum">
              <a:rPr lang="en-US" altLang="en-US"/>
              <a:pPr>
                <a:defRPr/>
              </a:pPr>
              <a:t>‹#›</a:t>
            </a:fld>
            <a:endParaRPr lang="en-US" altLang="en-US"/>
          </a:p>
        </p:txBody>
      </p:sp>
    </p:spTree>
    <p:extLst>
      <p:ext uri="{BB962C8B-B14F-4D97-AF65-F5344CB8AC3E}">
        <p14:creationId xmlns:p14="http://schemas.microsoft.com/office/powerpoint/2010/main" val="1232196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eaLnBrk="0" hangingPunct="0">
              <a:defRPr>
                <a:latin typeface="Arial" charset="0"/>
              </a:defRPr>
            </a:lvl1pPr>
          </a:lstStyle>
          <a:p>
            <a:pPr>
              <a:defRPr/>
            </a:pPr>
            <a:endParaRPr lang="en-US" altLang="en-US"/>
          </a:p>
          <a:p>
            <a:pPr>
              <a:defRPr/>
            </a:pPr>
            <a:r>
              <a:rPr lang="en-US" altLang="en-US"/>
              <a:t>4.</a:t>
            </a:r>
            <a:fld id="{E3F4DFA8-DE4B-4904-9EC8-FCB34E866081}" type="slidenum">
              <a:rPr lang="en-US" altLang="en-US"/>
              <a:pPr>
                <a:defRPr/>
              </a:pPr>
              <a:t>‹#›</a:t>
            </a:fld>
            <a:endParaRPr lang="en-US" altLang="en-US"/>
          </a:p>
        </p:txBody>
      </p:sp>
    </p:spTree>
    <p:extLst>
      <p:ext uri="{BB962C8B-B14F-4D97-AF65-F5344CB8AC3E}">
        <p14:creationId xmlns:p14="http://schemas.microsoft.com/office/powerpoint/2010/main" val="8566218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58775"/>
            <a:ext cx="2057400" cy="5772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58775"/>
            <a:ext cx="6019800" cy="5772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eaLnBrk="0" hangingPunct="0">
              <a:defRPr>
                <a:latin typeface="Arial" charset="0"/>
              </a:defRPr>
            </a:lvl1pPr>
          </a:lstStyle>
          <a:p>
            <a:pPr>
              <a:defRPr/>
            </a:pPr>
            <a:endParaRPr lang="en-US" altLang="en-US"/>
          </a:p>
          <a:p>
            <a:pPr>
              <a:defRPr/>
            </a:pPr>
            <a:r>
              <a:rPr lang="en-US" altLang="en-US"/>
              <a:t>4.</a:t>
            </a:r>
            <a:fld id="{21953C2B-0244-47E5-A2B6-0EA732EF88A3}" type="slidenum">
              <a:rPr lang="en-US" altLang="en-US"/>
              <a:pPr>
                <a:defRPr/>
              </a:pPr>
              <a:t>‹#›</a:t>
            </a:fld>
            <a:endParaRPr lang="en-US" altLang="en-US"/>
          </a:p>
        </p:txBody>
      </p:sp>
    </p:spTree>
    <p:extLst>
      <p:ext uri="{BB962C8B-B14F-4D97-AF65-F5344CB8AC3E}">
        <p14:creationId xmlns:p14="http://schemas.microsoft.com/office/powerpoint/2010/main" val="31640573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GB"/>
          </a:p>
        </p:txBody>
      </p:sp>
      <p:sp>
        <p:nvSpPr>
          <p:cNvPr id="5" name="Rectangle 4"/>
          <p:cNvSpPr>
            <a:spLocks noGrp="1" noChangeArrowheads="1"/>
          </p:cNvSpPr>
          <p:nvPr>
            <p:ph type="sldNum" sz="quarter" idx="11"/>
          </p:nvPr>
        </p:nvSpPr>
        <p:spPr>
          <a:ln/>
        </p:spPr>
        <p:txBody>
          <a:bodyPr/>
          <a:lstStyle>
            <a:lvl1pPr>
              <a:defRPr/>
            </a:lvl1pPr>
          </a:lstStyle>
          <a:p>
            <a:pPr>
              <a:defRPr/>
            </a:pPr>
            <a:fld id="{24D324B2-4201-42EB-B9DB-3A1F37EC81A2}" type="slidenum">
              <a:rPr lang="en-GB"/>
              <a:pPr>
                <a:defRPr/>
              </a:pPr>
              <a:t>‹#›</a:t>
            </a:fld>
            <a:endParaRPr lang="en-GB"/>
          </a:p>
        </p:txBody>
      </p:sp>
    </p:spTree>
    <p:extLst>
      <p:ext uri="{BB962C8B-B14F-4D97-AF65-F5344CB8AC3E}">
        <p14:creationId xmlns:p14="http://schemas.microsoft.com/office/powerpoint/2010/main" val="1950658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EF916F-04B8-4736-B51B-F1F585A1E47C}" type="datetime1">
              <a:rPr lang="en-US" smtClean="0"/>
              <a:t>3/24/2016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3A1D1-A82A-4567-B934-E095EE4C47FC}" type="slidenum">
              <a:rPr lang="en-US" smtClean="0"/>
              <a:t>‹#›</a:t>
            </a:fld>
            <a:endParaRPr lang="en-US"/>
          </a:p>
        </p:txBody>
      </p:sp>
    </p:spTree>
    <p:extLst>
      <p:ext uri="{BB962C8B-B14F-4D97-AF65-F5344CB8AC3E}">
        <p14:creationId xmlns:p14="http://schemas.microsoft.com/office/powerpoint/2010/main" val="959437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GB"/>
          </a:p>
        </p:txBody>
      </p:sp>
      <p:sp>
        <p:nvSpPr>
          <p:cNvPr id="5" name="Rectangle 4"/>
          <p:cNvSpPr>
            <a:spLocks noGrp="1" noChangeArrowheads="1"/>
          </p:cNvSpPr>
          <p:nvPr>
            <p:ph type="sldNum" sz="quarter" idx="11"/>
          </p:nvPr>
        </p:nvSpPr>
        <p:spPr>
          <a:ln/>
        </p:spPr>
        <p:txBody>
          <a:bodyPr/>
          <a:lstStyle>
            <a:lvl1pPr>
              <a:defRPr/>
            </a:lvl1pPr>
          </a:lstStyle>
          <a:p>
            <a:pPr>
              <a:defRPr/>
            </a:pPr>
            <a:fld id="{64FE67EC-7515-457C-AE97-A6FA549AC5C2}" type="slidenum">
              <a:rPr lang="en-GB"/>
              <a:pPr>
                <a:defRPr/>
              </a:pPr>
              <a:t>‹#›</a:t>
            </a:fld>
            <a:endParaRPr lang="en-GB"/>
          </a:p>
        </p:txBody>
      </p:sp>
    </p:spTree>
    <p:extLst>
      <p:ext uri="{BB962C8B-B14F-4D97-AF65-F5344CB8AC3E}">
        <p14:creationId xmlns:p14="http://schemas.microsoft.com/office/powerpoint/2010/main" val="1018410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GB"/>
          </a:p>
        </p:txBody>
      </p:sp>
      <p:sp>
        <p:nvSpPr>
          <p:cNvPr id="5" name="Rectangle 4"/>
          <p:cNvSpPr>
            <a:spLocks noGrp="1" noChangeArrowheads="1"/>
          </p:cNvSpPr>
          <p:nvPr>
            <p:ph type="sldNum" sz="quarter" idx="11"/>
          </p:nvPr>
        </p:nvSpPr>
        <p:spPr>
          <a:ln/>
        </p:spPr>
        <p:txBody>
          <a:bodyPr/>
          <a:lstStyle>
            <a:lvl1pPr>
              <a:defRPr/>
            </a:lvl1pPr>
          </a:lstStyle>
          <a:p>
            <a:pPr>
              <a:defRPr/>
            </a:pPr>
            <a:fld id="{38B939C9-B681-4349-9A5A-0F8209667BE8}" type="slidenum">
              <a:rPr lang="en-GB"/>
              <a:pPr>
                <a:defRPr/>
              </a:pPr>
              <a:t>‹#›</a:t>
            </a:fld>
            <a:endParaRPr lang="en-GB"/>
          </a:p>
        </p:txBody>
      </p:sp>
    </p:spTree>
    <p:extLst>
      <p:ext uri="{BB962C8B-B14F-4D97-AF65-F5344CB8AC3E}">
        <p14:creationId xmlns:p14="http://schemas.microsoft.com/office/powerpoint/2010/main" val="2062197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GB"/>
          </a:p>
        </p:txBody>
      </p:sp>
      <p:sp>
        <p:nvSpPr>
          <p:cNvPr id="6" name="Rectangle 4"/>
          <p:cNvSpPr>
            <a:spLocks noGrp="1" noChangeArrowheads="1"/>
          </p:cNvSpPr>
          <p:nvPr>
            <p:ph type="sldNum" sz="quarter" idx="11"/>
          </p:nvPr>
        </p:nvSpPr>
        <p:spPr>
          <a:ln/>
        </p:spPr>
        <p:txBody>
          <a:bodyPr/>
          <a:lstStyle>
            <a:lvl1pPr>
              <a:defRPr/>
            </a:lvl1pPr>
          </a:lstStyle>
          <a:p>
            <a:pPr>
              <a:defRPr/>
            </a:pPr>
            <a:fld id="{503BA0BE-2655-4F3D-8F19-FC881C9DA25E}" type="slidenum">
              <a:rPr lang="en-GB"/>
              <a:pPr>
                <a:defRPr/>
              </a:pPr>
              <a:t>‹#›</a:t>
            </a:fld>
            <a:endParaRPr lang="en-GB"/>
          </a:p>
        </p:txBody>
      </p:sp>
    </p:spTree>
    <p:extLst>
      <p:ext uri="{BB962C8B-B14F-4D97-AF65-F5344CB8AC3E}">
        <p14:creationId xmlns:p14="http://schemas.microsoft.com/office/powerpoint/2010/main" val="3059176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endParaRPr lang="en-GB"/>
          </a:p>
        </p:txBody>
      </p:sp>
      <p:sp>
        <p:nvSpPr>
          <p:cNvPr id="8" name="Rectangle 4"/>
          <p:cNvSpPr>
            <a:spLocks noGrp="1" noChangeArrowheads="1"/>
          </p:cNvSpPr>
          <p:nvPr>
            <p:ph type="sldNum" sz="quarter" idx="11"/>
          </p:nvPr>
        </p:nvSpPr>
        <p:spPr>
          <a:ln/>
        </p:spPr>
        <p:txBody>
          <a:bodyPr/>
          <a:lstStyle>
            <a:lvl1pPr>
              <a:defRPr/>
            </a:lvl1pPr>
          </a:lstStyle>
          <a:p>
            <a:pPr>
              <a:defRPr/>
            </a:pPr>
            <a:fld id="{BCBC282E-CBB2-439F-80E5-F8150842FCBE}" type="slidenum">
              <a:rPr lang="en-GB"/>
              <a:pPr>
                <a:defRPr/>
              </a:pPr>
              <a:t>‹#›</a:t>
            </a:fld>
            <a:endParaRPr lang="en-GB"/>
          </a:p>
        </p:txBody>
      </p:sp>
    </p:spTree>
    <p:extLst>
      <p:ext uri="{BB962C8B-B14F-4D97-AF65-F5344CB8AC3E}">
        <p14:creationId xmlns:p14="http://schemas.microsoft.com/office/powerpoint/2010/main" val="33526880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endParaRPr lang="en-GB"/>
          </a:p>
        </p:txBody>
      </p:sp>
      <p:sp>
        <p:nvSpPr>
          <p:cNvPr id="4" name="Rectangle 4"/>
          <p:cNvSpPr>
            <a:spLocks noGrp="1" noChangeArrowheads="1"/>
          </p:cNvSpPr>
          <p:nvPr>
            <p:ph type="sldNum" sz="quarter" idx="11"/>
          </p:nvPr>
        </p:nvSpPr>
        <p:spPr>
          <a:ln/>
        </p:spPr>
        <p:txBody>
          <a:bodyPr/>
          <a:lstStyle>
            <a:lvl1pPr>
              <a:defRPr/>
            </a:lvl1pPr>
          </a:lstStyle>
          <a:p>
            <a:pPr>
              <a:defRPr/>
            </a:pPr>
            <a:fld id="{1C5506D8-380A-47BE-BFAC-17332C402F8E}" type="slidenum">
              <a:rPr lang="en-GB"/>
              <a:pPr>
                <a:defRPr/>
              </a:pPr>
              <a:t>‹#›</a:t>
            </a:fld>
            <a:endParaRPr lang="en-GB"/>
          </a:p>
        </p:txBody>
      </p:sp>
    </p:spTree>
    <p:extLst>
      <p:ext uri="{BB962C8B-B14F-4D97-AF65-F5344CB8AC3E}">
        <p14:creationId xmlns:p14="http://schemas.microsoft.com/office/powerpoint/2010/main" val="1911015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GB"/>
          </a:p>
        </p:txBody>
      </p:sp>
      <p:sp>
        <p:nvSpPr>
          <p:cNvPr id="3" name="Rectangle 4"/>
          <p:cNvSpPr>
            <a:spLocks noGrp="1" noChangeArrowheads="1"/>
          </p:cNvSpPr>
          <p:nvPr>
            <p:ph type="sldNum" sz="quarter" idx="11"/>
          </p:nvPr>
        </p:nvSpPr>
        <p:spPr>
          <a:ln/>
        </p:spPr>
        <p:txBody>
          <a:bodyPr/>
          <a:lstStyle>
            <a:lvl1pPr>
              <a:defRPr/>
            </a:lvl1pPr>
          </a:lstStyle>
          <a:p>
            <a:pPr>
              <a:defRPr/>
            </a:pPr>
            <a:fld id="{EC236813-3CF5-4963-8E21-D7261F3BFF77}" type="slidenum">
              <a:rPr lang="en-GB"/>
              <a:pPr>
                <a:defRPr/>
              </a:pPr>
              <a:t>‹#›</a:t>
            </a:fld>
            <a:endParaRPr lang="en-GB"/>
          </a:p>
        </p:txBody>
      </p:sp>
    </p:spTree>
    <p:extLst>
      <p:ext uri="{BB962C8B-B14F-4D97-AF65-F5344CB8AC3E}">
        <p14:creationId xmlns:p14="http://schemas.microsoft.com/office/powerpoint/2010/main" val="33794909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GB"/>
          </a:p>
        </p:txBody>
      </p:sp>
      <p:sp>
        <p:nvSpPr>
          <p:cNvPr id="6" name="Rectangle 4"/>
          <p:cNvSpPr>
            <a:spLocks noGrp="1" noChangeArrowheads="1"/>
          </p:cNvSpPr>
          <p:nvPr>
            <p:ph type="sldNum" sz="quarter" idx="11"/>
          </p:nvPr>
        </p:nvSpPr>
        <p:spPr>
          <a:ln/>
        </p:spPr>
        <p:txBody>
          <a:bodyPr/>
          <a:lstStyle>
            <a:lvl1pPr>
              <a:defRPr/>
            </a:lvl1pPr>
          </a:lstStyle>
          <a:p>
            <a:pPr>
              <a:defRPr/>
            </a:pPr>
            <a:fld id="{26E26D7C-7F83-490F-8E45-C2359CEADEB3}" type="slidenum">
              <a:rPr lang="en-GB"/>
              <a:pPr>
                <a:defRPr/>
              </a:pPr>
              <a:t>‹#›</a:t>
            </a:fld>
            <a:endParaRPr lang="en-GB"/>
          </a:p>
        </p:txBody>
      </p:sp>
    </p:spTree>
    <p:extLst>
      <p:ext uri="{BB962C8B-B14F-4D97-AF65-F5344CB8AC3E}">
        <p14:creationId xmlns:p14="http://schemas.microsoft.com/office/powerpoint/2010/main" val="740561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GB"/>
          </a:p>
        </p:txBody>
      </p:sp>
      <p:sp>
        <p:nvSpPr>
          <p:cNvPr id="6" name="Rectangle 4"/>
          <p:cNvSpPr>
            <a:spLocks noGrp="1" noChangeArrowheads="1"/>
          </p:cNvSpPr>
          <p:nvPr>
            <p:ph type="sldNum" sz="quarter" idx="11"/>
          </p:nvPr>
        </p:nvSpPr>
        <p:spPr>
          <a:ln/>
        </p:spPr>
        <p:txBody>
          <a:bodyPr/>
          <a:lstStyle>
            <a:lvl1pPr>
              <a:defRPr/>
            </a:lvl1pPr>
          </a:lstStyle>
          <a:p>
            <a:pPr>
              <a:defRPr/>
            </a:pPr>
            <a:fld id="{7E00667B-D5A2-403E-BFD0-064A25BD9D4F}" type="slidenum">
              <a:rPr lang="en-GB"/>
              <a:pPr>
                <a:defRPr/>
              </a:pPr>
              <a:t>‹#›</a:t>
            </a:fld>
            <a:endParaRPr lang="en-GB"/>
          </a:p>
        </p:txBody>
      </p:sp>
    </p:spTree>
    <p:extLst>
      <p:ext uri="{BB962C8B-B14F-4D97-AF65-F5344CB8AC3E}">
        <p14:creationId xmlns:p14="http://schemas.microsoft.com/office/powerpoint/2010/main" val="2027947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GB"/>
          </a:p>
        </p:txBody>
      </p:sp>
      <p:sp>
        <p:nvSpPr>
          <p:cNvPr id="5" name="Rectangle 4"/>
          <p:cNvSpPr>
            <a:spLocks noGrp="1" noChangeArrowheads="1"/>
          </p:cNvSpPr>
          <p:nvPr>
            <p:ph type="sldNum" sz="quarter" idx="11"/>
          </p:nvPr>
        </p:nvSpPr>
        <p:spPr>
          <a:ln/>
        </p:spPr>
        <p:txBody>
          <a:bodyPr/>
          <a:lstStyle>
            <a:lvl1pPr>
              <a:defRPr/>
            </a:lvl1pPr>
          </a:lstStyle>
          <a:p>
            <a:pPr>
              <a:defRPr/>
            </a:pPr>
            <a:fld id="{EA646FAF-9E7C-45B8-BA85-40DEBEEC6046}" type="slidenum">
              <a:rPr lang="en-GB"/>
              <a:pPr>
                <a:defRPr/>
              </a:pPr>
              <a:t>‹#›</a:t>
            </a:fld>
            <a:endParaRPr lang="en-GB"/>
          </a:p>
        </p:txBody>
      </p:sp>
    </p:spTree>
    <p:extLst>
      <p:ext uri="{BB962C8B-B14F-4D97-AF65-F5344CB8AC3E}">
        <p14:creationId xmlns:p14="http://schemas.microsoft.com/office/powerpoint/2010/main" val="36183377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9388" y="152400"/>
            <a:ext cx="1946275"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91188"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GB"/>
          </a:p>
        </p:txBody>
      </p:sp>
      <p:sp>
        <p:nvSpPr>
          <p:cNvPr id="5" name="Rectangle 4"/>
          <p:cNvSpPr>
            <a:spLocks noGrp="1" noChangeArrowheads="1"/>
          </p:cNvSpPr>
          <p:nvPr>
            <p:ph type="sldNum" sz="quarter" idx="11"/>
          </p:nvPr>
        </p:nvSpPr>
        <p:spPr>
          <a:ln/>
        </p:spPr>
        <p:txBody>
          <a:bodyPr/>
          <a:lstStyle>
            <a:lvl1pPr>
              <a:defRPr/>
            </a:lvl1pPr>
          </a:lstStyle>
          <a:p>
            <a:pPr>
              <a:defRPr/>
            </a:pPr>
            <a:fld id="{B256BE44-960F-4423-B4B3-80ABD87E5CA7}" type="slidenum">
              <a:rPr lang="en-GB"/>
              <a:pPr>
                <a:defRPr/>
              </a:pPr>
              <a:t>‹#›</a:t>
            </a:fld>
            <a:endParaRPr lang="en-GB"/>
          </a:p>
        </p:txBody>
      </p:sp>
    </p:spTree>
    <p:extLst>
      <p:ext uri="{BB962C8B-B14F-4D97-AF65-F5344CB8AC3E}">
        <p14:creationId xmlns:p14="http://schemas.microsoft.com/office/powerpoint/2010/main" val="2951468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5F104F-A3F2-40A4-8887-66BF502C6081}" type="datetime1">
              <a:rPr lang="en-US" smtClean="0"/>
              <a:t>3/24/2016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73A1D1-A82A-4567-B934-E095EE4C47FC}" type="slidenum">
              <a:rPr lang="en-US" smtClean="0"/>
              <a:t>‹#›</a:t>
            </a:fld>
            <a:endParaRPr lang="en-US"/>
          </a:p>
        </p:txBody>
      </p:sp>
    </p:spTree>
    <p:extLst>
      <p:ext uri="{BB962C8B-B14F-4D97-AF65-F5344CB8AC3E}">
        <p14:creationId xmlns:p14="http://schemas.microsoft.com/office/powerpoint/2010/main" val="17448037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3263"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GB"/>
          </a:p>
        </p:txBody>
      </p:sp>
      <p:sp>
        <p:nvSpPr>
          <p:cNvPr id="6" name="Rectangle 4"/>
          <p:cNvSpPr>
            <a:spLocks noGrp="1" noChangeArrowheads="1"/>
          </p:cNvSpPr>
          <p:nvPr>
            <p:ph type="sldNum" sz="quarter" idx="11"/>
          </p:nvPr>
        </p:nvSpPr>
        <p:spPr>
          <a:ln/>
        </p:spPr>
        <p:txBody>
          <a:bodyPr/>
          <a:lstStyle>
            <a:lvl1pPr>
              <a:defRPr/>
            </a:lvl1pPr>
          </a:lstStyle>
          <a:p>
            <a:pPr>
              <a:defRPr/>
            </a:pPr>
            <a:fld id="{69F8C4D8-CD11-409C-A031-61FFA70DBDB0}" type="slidenum">
              <a:rPr lang="en-GB"/>
              <a:pPr>
                <a:defRPr/>
              </a:pPr>
              <a:t>‹#›</a:t>
            </a:fld>
            <a:endParaRPr lang="en-GB"/>
          </a:p>
        </p:txBody>
      </p:sp>
    </p:spTree>
    <p:extLst>
      <p:ext uri="{BB962C8B-B14F-4D97-AF65-F5344CB8AC3E}">
        <p14:creationId xmlns:p14="http://schemas.microsoft.com/office/powerpoint/2010/main" val="5461652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03263" y="1524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371600"/>
            <a:ext cx="7772400" cy="4724400"/>
          </a:xfrm>
        </p:spPr>
        <p:txBody>
          <a:bodyPr/>
          <a:lstStyle/>
          <a:p>
            <a:pPr lvl="0"/>
            <a:endParaRPr lang="en-US" noProof="0" smtClean="0"/>
          </a:p>
        </p:txBody>
      </p:sp>
      <p:sp>
        <p:nvSpPr>
          <p:cNvPr id="4" name="Rectangle 3"/>
          <p:cNvSpPr>
            <a:spLocks noGrp="1" noChangeArrowheads="1"/>
          </p:cNvSpPr>
          <p:nvPr>
            <p:ph type="ftr" sz="quarter" idx="10"/>
          </p:nvPr>
        </p:nvSpPr>
        <p:spPr>
          <a:ln/>
        </p:spPr>
        <p:txBody>
          <a:bodyPr/>
          <a:lstStyle>
            <a:lvl1pPr>
              <a:defRPr/>
            </a:lvl1pPr>
          </a:lstStyle>
          <a:p>
            <a:pPr>
              <a:defRPr/>
            </a:pPr>
            <a:endParaRPr lang="en-GB"/>
          </a:p>
        </p:txBody>
      </p:sp>
      <p:sp>
        <p:nvSpPr>
          <p:cNvPr id="5" name="Rectangle 4"/>
          <p:cNvSpPr>
            <a:spLocks noGrp="1" noChangeArrowheads="1"/>
          </p:cNvSpPr>
          <p:nvPr>
            <p:ph type="sldNum" sz="quarter" idx="11"/>
          </p:nvPr>
        </p:nvSpPr>
        <p:spPr>
          <a:ln/>
        </p:spPr>
        <p:txBody>
          <a:bodyPr/>
          <a:lstStyle>
            <a:lvl1pPr>
              <a:defRPr/>
            </a:lvl1pPr>
          </a:lstStyle>
          <a:p>
            <a:pPr>
              <a:defRPr/>
            </a:pPr>
            <a:fld id="{D986D6AF-F0B2-463A-8BD1-B85866D18324}" type="slidenum">
              <a:rPr lang="en-GB"/>
              <a:pPr>
                <a:defRPr/>
              </a:pPr>
              <a:t>‹#›</a:t>
            </a:fld>
            <a:endParaRPr lang="en-GB"/>
          </a:p>
        </p:txBody>
      </p:sp>
    </p:spTree>
    <p:extLst>
      <p:ext uri="{BB962C8B-B14F-4D97-AF65-F5344CB8AC3E}">
        <p14:creationId xmlns:p14="http://schemas.microsoft.com/office/powerpoint/2010/main" val="36874668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03263" y="1524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
          <p:cNvSpPr>
            <a:spLocks noGrp="1" noChangeArrowheads="1"/>
          </p:cNvSpPr>
          <p:nvPr>
            <p:ph type="ftr" sz="quarter" idx="10"/>
          </p:nvPr>
        </p:nvSpPr>
        <p:spPr>
          <a:ln/>
        </p:spPr>
        <p:txBody>
          <a:bodyPr/>
          <a:lstStyle>
            <a:lvl1pPr>
              <a:defRPr/>
            </a:lvl1pPr>
          </a:lstStyle>
          <a:p>
            <a:pPr>
              <a:defRPr/>
            </a:pPr>
            <a:endParaRPr lang="en-GB"/>
          </a:p>
        </p:txBody>
      </p:sp>
      <p:sp>
        <p:nvSpPr>
          <p:cNvPr id="7" name="Rectangle 4"/>
          <p:cNvSpPr>
            <a:spLocks noGrp="1" noChangeArrowheads="1"/>
          </p:cNvSpPr>
          <p:nvPr>
            <p:ph type="sldNum" sz="quarter" idx="11"/>
          </p:nvPr>
        </p:nvSpPr>
        <p:spPr>
          <a:ln/>
        </p:spPr>
        <p:txBody>
          <a:bodyPr/>
          <a:lstStyle>
            <a:lvl1pPr>
              <a:defRPr/>
            </a:lvl1pPr>
          </a:lstStyle>
          <a:p>
            <a:pPr>
              <a:defRPr/>
            </a:pPr>
            <a:fld id="{CF9C2205-1AD6-4B03-97E0-B4DA25505A1E}" type="slidenum">
              <a:rPr lang="en-GB"/>
              <a:pPr>
                <a:defRPr/>
              </a:pPr>
              <a:t>‹#›</a:t>
            </a:fld>
            <a:endParaRPr lang="en-GB"/>
          </a:p>
        </p:txBody>
      </p:sp>
    </p:spTree>
    <p:extLst>
      <p:ext uri="{BB962C8B-B14F-4D97-AF65-F5344CB8AC3E}">
        <p14:creationId xmlns:p14="http://schemas.microsoft.com/office/powerpoint/2010/main" val="3490331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5A6D74-7F36-42D8-9DCB-1E7433BD8E88}" type="datetime1">
              <a:rPr lang="en-US" smtClean="0">
                <a:solidFill>
                  <a:prstClr val="black">
                    <a:tint val="75000"/>
                  </a:prstClr>
                </a:solidFill>
              </a:rPr>
              <a:pPr/>
              <a:t>3/24/2016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A84D64-125A-4BA4-B197-9AE1B81277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122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1143C2-47F5-4C2B-9013-6FF7C452E401}" type="datetime1">
              <a:rPr lang="en-US" smtClean="0">
                <a:solidFill>
                  <a:prstClr val="black">
                    <a:tint val="75000"/>
                  </a:prstClr>
                </a:solidFill>
              </a:rPr>
              <a:pPr/>
              <a:t>3/24/2016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A84D64-125A-4BA4-B197-9AE1B81277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788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1C81C0-F45F-4C97-918D-69C4CDFABE36}" type="datetime1">
              <a:rPr lang="en-US" smtClean="0">
                <a:solidFill>
                  <a:prstClr val="black">
                    <a:tint val="75000"/>
                  </a:prstClr>
                </a:solidFill>
              </a:rPr>
              <a:pPr/>
              <a:t>3/24/2016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A84D64-125A-4BA4-B197-9AE1B81277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879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82D230-CD84-4E96-9539-E0D2D20852B1}" type="datetime1">
              <a:rPr lang="en-US" smtClean="0">
                <a:solidFill>
                  <a:prstClr val="black">
                    <a:tint val="75000"/>
                  </a:prstClr>
                </a:solidFill>
              </a:rPr>
              <a:pPr/>
              <a:t>3/24/2016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A84D64-125A-4BA4-B197-9AE1B81277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0744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603A55-DB3B-4CFB-964F-36B6641DC7C6}" type="datetime1">
              <a:rPr lang="en-US" smtClean="0">
                <a:solidFill>
                  <a:prstClr val="black">
                    <a:tint val="75000"/>
                  </a:prstClr>
                </a:solidFill>
              </a:rPr>
              <a:pPr/>
              <a:t>3/24/2016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A84D64-125A-4BA4-B197-9AE1B81277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536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D01257-3608-4E40-95F6-F2D036D54BD9}" type="datetime1">
              <a:rPr lang="en-US" smtClean="0">
                <a:solidFill>
                  <a:prstClr val="black">
                    <a:tint val="75000"/>
                  </a:prstClr>
                </a:solidFill>
              </a:rPr>
              <a:pPr/>
              <a:t>3/24/2016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A84D64-125A-4BA4-B197-9AE1B81277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3788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20EED-7C8F-439A-9112-D16594EC6438}" type="datetime1">
              <a:rPr lang="en-US" smtClean="0">
                <a:solidFill>
                  <a:prstClr val="black">
                    <a:tint val="75000"/>
                  </a:prstClr>
                </a:solidFill>
              </a:rPr>
              <a:pPr/>
              <a:t>3/24/2016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A84D64-125A-4BA4-B197-9AE1B81277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753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C93C15-1A11-457E-A1E7-7F671C1C784E}" type="datetime1">
              <a:rPr lang="en-US" smtClean="0"/>
              <a:t>3/24/2016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73A1D1-A82A-4567-B934-E095EE4C47FC}" type="slidenum">
              <a:rPr lang="en-US" smtClean="0"/>
              <a:t>‹#›</a:t>
            </a:fld>
            <a:endParaRPr lang="en-US"/>
          </a:p>
        </p:txBody>
      </p:sp>
    </p:spTree>
    <p:extLst>
      <p:ext uri="{BB962C8B-B14F-4D97-AF65-F5344CB8AC3E}">
        <p14:creationId xmlns:p14="http://schemas.microsoft.com/office/powerpoint/2010/main" val="3681133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450AF0-9B3A-4D67-8C5F-941CE767A768}" type="datetime1">
              <a:rPr lang="en-US" smtClean="0">
                <a:solidFill>
                  <a:prstClr val="black">
                    <a:tint val="75000"/>
                  </a:prstClr>
                </a:solidFill>
              </a:rPr>
              <a:pPr/>
              <a:t>3/24/2016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A84D64-125A-4BA4-B197-9AE1B81277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1510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195DB8-494D-4BA3-BB9F-3955BE282786}" type="datetime1">
              <a:rPr lang="en-US" smtClean="0">
                <a:solidFill>
                  <a:prstClr val="black">
                    <a:tint val="75000"/>
                  </a:prstClr>
                </a:solidFill>
              </a:rPr>
              <a:pPr/>
              <a:t>3/24/2016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A84D64-125A-4BA4-B197-9AE1B81277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419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836F0A-A685-44EC-A3BF-9D71B7F80A69}" type="datetime1">
              <a:rPr lang="en-US" smtClean="0">
                <a:solidFill>
                  <a:prstClr val="black">
                    <a:tint val="75000"/>
                  </a:prstClr>
                </a:solidFill>
              </a:rPr>
              <a:pPr/>
              <a:t>3/24/2016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A84D64-125A-4BA4-B197-9AE1B81277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5692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203711-F549-4418-A872-F626666FBA3D}" type="datetime1">
              <a:rPr lang="en-US" smtClean="0">
                <a:solidFill>
                  <a:prstClr val="black">
                    <a:tint val="75000"/>
                  </a:prstClr>
                </a:solidFill>
              </a:rPr>
              <a:pPr/>
              <a:t>3/24/2016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A84D64-125A-4BA4-B197-9AE1B81277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5891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46185D-81F4-4DE0-B206-8D8E700C92A3}" type="datetimeFigureOut">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DC10E-9C01-4C05-B0BD-4A13E3BA24D5}" type="slidenum">
              <a:rPr lang="en-US" smtClean="0"/>
              <a:t>‹#›</a:t>
            </a:fld>
            <a:endParaRPr lang="en-US"/>
          </a:p>
        </p:txBody>
      </p:sp>
    </p:spTree>
    <p:extLst>
      <p:ext uri="{BB962C8B-B14F-4D97-AF65-F5344CB8AC3E}">
        <p14:creationId xmlns:p14="http://schemas.microsoft.com/office/powerpoint/2010/main" val="39757928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46185D-81F4-4DE0-B206-8D8E700C92A3}" type="datetimeFigureOut">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DC10E-9C01-4C05-B0BD-4A13E3BA24D5}" type="slidenum">
              <a:rPr lang="en-US" smtClean="0"/>
              <a:t>‹#›</a:t>
            </a:fld>
            <a:endParaRPr lang="en-US"/>
          </a:p>
        </p:txBody>
      </p:sp>
    </p:spTree>
    <p:extLst>
      <p:ext uri="{BB962C8B-B14F-4D97-AF65-F5344CB8AC3E}">
        <p14:creationId xmlns:p14="http://schemas.microsoft.com/office/powerpoint/2010/main" val="40833519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46185D-81F4-4DE0-B206-8D8E700C92A3}" type="datetimeFigureOut">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DC10E-9C01-4C05-B0BD-4A13E3BA24D5}" type="slidenum">
              <a:rPr lang="en-US" smtClean="0"/>
              <a:t>‹#›</a:t>
            </a:fld>
            <a:endParaRPr lang="en-US"/>
          </a:p>
        </p:txBody>
      </p:sp>
    </p:spTree>
    <p:extLst>
      <p:ext uri="{BB962C8B-B14F-4D97-AF65-F5344CB8AC3E}">
        <p14:creationId xmlns:p14="http://schemas.microsoft.com/office/powerpoint/2010/main" val="37090942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46185D-81F4-4DE0-B206-8D8E700C92A3}" type="datetimeFigureOut">
              <a:rPr lang="en-US" smtClean="0"/>
              <a:t>3/24/2016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DC10E-9C01-4C05-B0BD-4A13E3BA24D5}" type="slidenum">
              <a:rPr lang="en-US" smtClean="0"/>
              <a:t>‹#›</a:t>
            </a:fld>
            <a:endParaRPr lang="en-US"/>
          </a:p>
        </p:txBody>
      </p:sp>
    </p:spTree>
    <p:extLst>
      <p:ext uri="{BB962C8B-B14F-4D97-AF65-F5344CB8AC3E}">
        <p14:creationId xmlns:p14="http://schemas.microsoft.com/office/powerpoint/2010/main" val="19088084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46185D-81F4-4DE0-B206-8D8E700C92A3}" type="datetimeFigureOut">
              <a:rPr lang="en-US" smtClean="0"/>
              <a:t>3/24/2016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1DC10E-9C01-4C05-B0BD-4A13E3BA24D5}" type="slidenum">
              <a:rPr lang="en-US" smtClean="0"/>
              <a:t>‹#›</a:t>
            </a:fld>
            <a:endParaRPr lang="en-US"/>
          </a:p>
        </p:txBody>
      </p:sp>
    </p:spTree>
    <p:extLst>
      <p:ext uri="{BB962C8B-B14F-4D97-AF65-F5344CB8AC3E}">
        <p14:creationId xmlns:p14="http://schemas.microsoft.com/office/powerpoint/2010/main" val="3812218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46185D-81F4-4DE0-B206-8D8E700C92A3}" type="datetimeFigureOut">
              <a:rPr lang="en-US" smtClean="0"/>
              <a:t>3/24/2016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1DC10E-9C01-4C05-B0BD-4A13E3BA24D5}" type="slidenum">
              <a:rPr lang="en-US" smtClean="0"/>
              <a:t>‹#›</a:t>
            </a:fld>
            <a:endParaRPr lang="en-US"/>
          </a:p>
        </p:txBody>
      </p:sp>
    </p:spTree>
    <p:extLst>
      <p:ext uri="{BB962C8B-B14F-4D97-AF65-F5344CB8AC3E}">
        <p14:creationId xmlns:p14="http://schemas.microsoft.com/office/powerpoint/2010/main" val="4287654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B36A2-BAA1-4B4C-AE84-C021BE222EE5}" type="datetime1">
              <a:rPr lang="en-US" smtClean="0"/>
              <a:t>3/24/2016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a:t>
            </a:fld>
            <a:endParaRPr lang="en-US"/>
          </a:p>
        </p:txBody>
      </p:sp>
    </p:spTree>
    <p:extLst>
      <p:ext uri="{BB962C8B-B14F-4D97-AF65-F5344CB8AC3E}">
        <p14:creationId xmlns:p14="http://schemas.microsoft.com/office/powerpoint/2010/main" val="3365292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46185D-81F4-4DE0-B206-8D8E700C92A3}" type="datetimeFigureOut">
              <a:rPr lang="en-US" smtClean="0"/>
              <a:t>3/24/2016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1DC10E-9C01-4C05-B0BD-4A13E3BA24D5}" type="slidenum">
              <a:rPr lang="en-US" smtClean="0"/>
              <a:t>‹#›</a:t>
            </a:fld>
            <a:endParaRPr lang="en-US"/>
          </a:p>
        </p:txBody>
      </p:sp>
    </p:spTree>
    <p:extLst>
      <p:ext uri="{BB962C8B-B14F-4D97-AF65-F5344CB8AC3E}">
        <p14:creationId xmlns:p14="http://schemas.microsoft.com/office/powerpoint/2010/main" val="7384657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46185D-81F4-4DE0-B206-8D8E700C92A3}" type="datetimeFigureOut">
              <a:rPr lang="en-US" smtClean="0"/>
              <a:t>3/24/2016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DC10E-9C01-4C05-B0BD-4A13E3BA24D5}" type="slidenum">
              <a:rPr lang="en-US" smtClean="0"/>
              <a:t>‹#›</a:t>
            </a:fld>
            <a:endParaRPr lang="en-US"/>
          </a:p>
        </p:txBody>
      </p:sp>
    </p:spTree>
    <p:extLst>
      <p:ext uri="{BB962C8B-B14F-4D97-AF65-F5344CB8AC3E}">
        <p14:creationId xmlns:p14="http://schemas.microsoft.com/office/powerpoint/2010/main" val="41813911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46185D-81F4-4DE0-B206-8D8E700C92A3}" type="datetimeFigureOut">
              <a:rPr lang="en-US" smtClean="0"/>
              <a:t>3/24/2016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DC10E-9C01-4C05-B0BD-4A13E3BA24D5}" type="slidenum">
              <a:rPr lang="en-US" smtClean="0"/>
              <a:t>‹#›</a:t>
            </a:fld>
            <a:endParaRPr lang="en-US"/>
          </a:p>
        </p:txBody>
      </p:sp>
    </p:spTree>
    <p:extLst>
      <p:ext uri="{BB962C8B-B14F-4D97-AF65-F5344CB8AC3E}">
        <p14:creationId xmlns:p14="http://schemas.microsoft.com/office/powerpoint/2010/main" val="24111277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46185D-81F4-4DE0-B206-8D8E700C92A3}" type="datetimeFigureOut">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DC10E-9C01-4C05-B0BD-4A13E3BA24D5}" type="slidenum">
              <a:rPr lang="en-US" smtClean="0"/>
              <a:t>‹#›</a:t>
            </a:fld>
            <a:endParaRPr lang="en-US"/>
          </a:p>
        </p:txBody>
      </p:sp>
    </p:spTree>
    <p:extLst>
      <p:ext uri="{BB962C8B-B14F-4D97-AF65-F5344CB8AC3E}">
        <p14:creationId xmlns:p14="http://schemas.microsoft.com/office/powerpoint/2010/main" val="32685959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46185D-81F4-4DE0-B206-8D8E700C92A3}" type="datetimeFigureOut">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DC10E-9C01-4C05-B0BD-4A13E3BA24D5}" type="slidenum">
              <a:rPr lang="en-US" smtClean="0"/>
              <a:t>‹#›</a:t>
            </a:fld>
            <a:endParaRPr lang="en-US"/>
          </a:p>
        </p:txBody>
      </p:sp>
    </p:spTree>
    <p:extLst>
      <p:ext uri="{BB962C8B-B14F-4D97-AF65-F5344CB8AC3E}">
        <p14:creationId xmlns:p14="http://schemas.microsoft.com/office/powerpoint/2010/main" val="4244640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GB"/>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B3463BD2-25D0-4F4C-9021-DDD6D101210C}" type="slidenum">
              <a:rPr lang="en-GB" altLang="en-US"/>
              <a:pPr>
                <a:defRPr/>
              </a:pPr>
              <a:t>‹#›</a:t>
            </a:fld>
            <a:endParaRPr lang="en-GB" altLang="en-US"/>
          </a:p>
        </p:txBody>
      </p:sp>
    </p:spTree>
    <p:extLst>
      <p:ext uri="{BB962C8B-B14F-4D97-AF65-F5344CB8AC3E}">
        <p14:creationId xmlns:p14="http://schemas.microsoft.com/office/powerpoint/2010/main" val="160944340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5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24000"/>
            <a:ext cx="8229600" cy="4602163"/>
          </a:xfrm>
        </p:spPr>
        <p:txBody>
          <a:bodyPr/>
          <a:lstStyle>
            <a:lvl1pPr>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8DCF0F7B-7220-4417-B422-2FEA41FBAC5C}" type="slidenum">
              <a:rPr lang="en-US" altLang="en-US"/>
              <a:pPr>
                <a:defRPr/>
              </a:pPr>
              <a:t>‹#›</a:t>
            </a:fld>
            <a:endParaRPr lang="en-US" altLang="en-US"/>
          </a:p>
        </p:txBody>
      </p:sp>
    </p:spTree>
    <p:extLst>
      <p:ext uri="{BB962C8B-B14F-4D97-AF65-F5344CB8AC3E}">
        <p14:creationId xmlns:p14="http://schemas.microsoft.com/office/powerpoint/2010/main" val="29204830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524000"/>
            <a:ext cx="8229600" cy="4602163"/>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solidFill>
                  <a:srgbClr val="000000"/>
                </a:solidFill>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solidFill>
                  <a:srgbClr val="000000"/>
                </a:solidFill>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solidFill>
                  <a:srgbClr val="000000"/>
                </a:solidFill>
              </a:defRPr>
            </a:lvl1pPr>
          </a:lstStyle>
          <a:p>
            <a:pPr>
              <a:defRPr/>
            </a:pPr>
            <a:fld id="{66444B06-CD73-4CB0-95BD-66B135916AB7}" type="slidenum">
              <a:rPr lang="en-US" altLang="en-US"/>
              <a:pPr>
                <a:defRPr/>
              </a:pPr>
              <a:t>‹#›</a:t>
            </a:fld>
            <a:endParaRPr lang="en-US" altLang="en-US"/>
          </a:p>
        </p:txBody>
      </p:sp>
    </p:spTree>
    <p:extLst>
      <p:ext uri="{BB962C8B-B14F-4D97-AF65-F5344CB8AC3E}">
        <p14:creationId xmlns:p14="http://schemas.microsoft.com/office/powerpoint/2010/main" val="1099236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3B43E8-ADB3-430F-B744-11E12E76CCB9}" type="datetime1">
              <a:rPr lang="en-US" smtClean="0"/>
              <a:t>3/24/2016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3A1D1-A82A-4567-B934-E095EE4C47FC}" type="slidenum">
              <a:rPr lang="en-US" smtClean="0"/>
              <a:t>‹#›</a:t>
            </a:fld>
            <a:endParaRPr lang="en-US"/>
          </a:p>
        </p:txBody>
      </p:sp>
    </p:spTree>
    <p:extLst>
      <p:ext uri="{BB962C8B-B14F-4D97-AF65-F5344CB8AC3E}">
        <p14:creationId xmlns:p14="http://schemas.microsoft.com/office/powerpoint/2010/main" val="3055200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5A6DAF-42A5-425F-9EE9-51EACF175788}" type="datetime1">
              <a:rPr lang="en-US" smtClean="0"/>
              <a:t>3/24/2016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3A1D1-A82A-4567-B934-E095EE4C47FC}" type="slidenum">
              <a:rPr lang="en-US" smtClean="0"/>
              <a:t>‹#›</a:t>
            </a:fld>
            <a:endParaRPr lang="en-US"/>
          </a:p>
        </p:txBody>
      </p:sp>
    </p:spTree>
    <p:extLst>
      <p:ext uri="{BB962C8B-B14F-4D97-AF65-F5344CB8AC3E}">
        <p14:creationId xmlns:p14="http://schemas.microsoft.com/office/powerpoint/2010/main" val="4137300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46A70-0E02-4EA9-915F-B62805F44A8E}" type="datetime1">
              <a:rPr lang="en-US" smtClean="0"/>
              <a:t>3/24/2016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3A1D1-A82A-4567-B934-E095EE4C47FC}" type="slidenum">
              <a:rPr lang="en-US" smtClean="0"/>
              <a:t>‹#›</a:t>
            </a:fld>
            <a:endParaRPr lang="en-US"/>
          </a:p>
        </p:txBody>
      </p:sp>
    </p:spTree>
    <p:extLst>
      <p:ext uri="{BB962C8B-B14F-4D97-AF65-F5344CB8AC3E}">
        <p14:creationId xmlns:p14="http://schemas.microsoft.com/office/powerpoint/2010/main" val="449549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524000"/>
            <a:ext cx="76962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325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fld id="{E540BD0E-A0A8-464D-986A-1FDD6087DE9E}" type="datetime1">
              <a:rPr lang="en-US" smtClean="0"/>
              <a:t>3/24/2016</a:t>
            </a:fld>
            <a:endParaRPr lang="en-US"/>
          </a:p>
        </p:txBody>
      </p:sp>
      <p:sp>
        <p:nvSpPr>
          <p:cNvPr id="325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325638"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fontAlgn="base">
              <a:spcBef>
                <a:spcPct val="0"/>
              </a:spcBef>
              <a:spcAft>
                <a:spcPct val="0"/>
              </a:spcAft>
              <a:defRPr/>
            </a:pPr>
            <a:fld id="{0E9F9E46-DC77-4310-975C-3F989560143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03413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58775"/>
            <a:ext cx="8218488"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Page Title</a:t>
            </a:r>
          </a:p>
        </p:txBody>
      </p:sp>
      <p:sp>
        <p:nvSpPr>
          <p:cNvPr id="4099" name="Rectangle 3"/>
          <p:cNvSpPr>
            <a:spLocks noGrp="1" noChangeArrowheads="1"/>
          </p:cNvSpPr>
          <p:nvPr>
            <p:ph type="body" idx="1"/>
          </p:nvPr>
        </p:nvSpPr>
        <p:spPr bwMode="auto">
          <a:xfrm>
            <a:off x="900113" y="1341438"/>
            <a:ext cx="7786687" cy="478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4100" name="Picture 5" descr="openEH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21538" y="6315075"/>
            <a:ext cx="14763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6"/>
          <p:cNvSpPr>
            <a:spLocks noGrp="1" noChangeArrowheads="1"/>
          </p:cNvSpPr>
          <p:nvPr>
            <p:ph type="sldNum" sz="quarter" idx="4"/>
          </p:nvPr>
        </p:nvSpPr>
        <p:spPr bwMode="auto">
          <a:xfrm>
            <a:off x="8128000" y="6237288"/>
            <a:ext cx="98107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solidFill>
                  <a:srgbClr val="000000"/>
                </a:solidFill>
              </a:defRPr>
            </a:lvl1pPr>
          </a:lstStyle>
          <a:p>
            <a:pPr fontAlgn="base">
              <a:spcBef>
                <a:spcPct val="0"/>
              </a:spcBef>
              <a:spcAft>
                <a:spcPct val="0"/>
              </a:spcAft>
              <a:defRPr/>
            </a:pPr>
            <a:endParaRPr lang="en-US" altLang="en-US"/>
          </a:p>
          <a:p>
            <a:pPr fontAlgn="base">
              <a:spcBef>
                <a:spcPct val="0"/>
              </a:spcBef>
              <a:spcAft>
                <a:spcPct val="0"/>
              </a:spcAft>
              <a:defRPr/>
            </a:pPr>
            <a:r>
              <a:rPr lang="en-US" altLang="en-US"/>
              <a:t>4.</a:t>
            </a:r>
            <a:fld id="{6E0A9A1C-0F66-4073-8FDB-D92A89256A7A}" type="slidenum">
              <a:rPr lang="en-US" altLang="en-US"/>
              <a:pPr fontAlgn="base">
                <a:spcBef>
                  <a:spcPct val="0"/>
                </a:spcBef>
                <a:spcAft>
                  <a:spcPct val="0"/>
                </a:spcAft>
                <a:defRPr/>
              </a:pPr>
              <a:t>‹#›</a:t>
            </a:fld>
            <a:endParaRPr lang="en-US" altLang="en-US"/>
          </a:p>
        </p:txBody>
      </p:sp>
      <p:sp>
        <p:nvSpPr>
          <p:cNvPr id="4102" name="Text Box 7"/>
          <p:cNvSpPr txBox="1">
            <a:spLocks noChangeArrowheads="1"/>
          </p:cNvSpPr>
          <p:nvPr userDrawn="1"/>
        </p:nvSpPr>
        <p:spPr bwMode="auto">
          <a:xfrm>
            <a:off x="2843213" y="6437313"/>
            <a:ext cx="3024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206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buClr>
                <a:srgbClr val="330066"/>
              </a:buClr>
              <a:buSzPct val="70000"/>
              <a:buFont typeface="Wingdings" pitchFamily="2" charset="2"/>
              <a:buNone/>
              <a:defRPr/>
            </a:pPr>
            <a:r>
              <a:rPr lang="en-US" sz="1000" smtClean="0">
                <a:solidFill>
                  <a:srgbClr val="292627"/>
                </a:solidFill>
              </a:rPr>
              <a:t>© Ocean Informatics 2005</a:t>
            </a:r>
          </a:p>
        </p:txBody>
      </p:sp>
      <p:pic>
        <p:nvPicPr>
          <p:cNvPr id="4103" name="Picture 8" descr="Ocean"/>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14400" y="6270625"/>
            <a:ext cx="12954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85688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3900" b="1">
          <a:solidFill>
            <a:srgbClr val="008DC9"/>
          </a:solidFill>
          <a:latin typeface="+mj-lt"/>
          <a:ea typeface="+mj-ea"/>
          <a:cs typeface="+mj-cs"/>
        </a:defRPr>
      </a:lvl1pPr>
      <a:lvl2pPr algn="ctr" rtl="0" eaLnBrk="0" fontAlgn="base" hangingPunct="0">
        <a:spcBef>
          <a:spcPct val="0"/>
        </a:spcBef>
        <a:spcAft>
          <a:spcPct val="0"/>
        </a:spcAft>
        <a:defRPr sz="3900" b="1">
          <a:solidFill>
            <a:srgbClr val="008DC9"/>
          </a:solidFill>
          <a:latin typeface="Arial" pitchFamily="34" charset="0"/>
          <a:cs typeface="Arial" pitchFamily="34" charset="0"/>
        </a:defRPr>
      </a:lvl2pPr>
      <a:lvl3pPr algn="ctr" rtl="0" eaLnBrk="0" fontAlgn="base" hangingPunct="0">
        <a:spcBef>
          <a:spcPct val="0"/>
        </a:spcBef>
        <a:spcAft>
          <a:spcPct val="0"/>
        </a:spcAft>
        <a:defRPr sz="3900" b="1">
          <a:solidFill>
            <a:srgbClr val="008DC9"/>
          </a:solidFill>
          <a:latin typeface="Arial" pitchFamily="34" charset="0"/>
          <a:cs typeface="Arial" pitchFamily="34" charset="0"/>
        </a:defRPr>
      </a:lvl3pPr>
      <a:lvl4pPr algn="ctr" rtl="0" eaLnBrk="0" fontAlgn="base" hangingPunct="0">
        <a:spcBef>
          <a:spcPct val="0"/>
        </a:spcBef>
        <a:spcAft>
          <a:spcPct val="0"/>
        </a:spcAft>
        <a:defRPr sz="3900" b="1">
          <a:solidFill>
            <a:srgbClr val="008DC9"/>
          </a:solidFill>
          <a:latin typeface="Arial" pitchFamily="34" charset="0"/>
          <a:cs typeface="Arial" pitchFamily="34" charset="0"/>
        </a:defRPr>
      </a:lvl4pPr>
      <a:lvl5pPr algn="ctr" rtl="0" eaLnBrk="0" fontAlgn="base" hangingPunct="0">
        <a:spcBef>
          <a:spcPct val="0"/>
        </a:spcBef>
        <a:spcAft>
          <a:spcPct val="0"/>
        </a:spcAft>
        <a:defRPr sz="3900" b="1">
          <a:solidFill>
            <a:srgbClr val="008DC9"/>
          </a:solidFill>
          <a:latin typeface="Arial" pitchFamily="34" charset="0"/>
          <a:cs typeface="Arial" pitchFamily="34" charset="0"/>
        </a:defRPr>
      </a:lvl5pPr>
      <a:lvl6pPr marL="457200" algn="ctr" rtl="0" fontAlgn="base">
        <a:spcBef>
          <a:spcPct val="0"/>
        </a:spcBef>
        <a:spcAft>
          <a:spcPct val="0"/>
        </a:spcAft>
        <a:defRPr sz="3900" b="1">
          <a:solidFill>
            <a:srgbClr val="008DC9"/>
          </a:solidFill>
          <a:latin typeface="Arial" pitchFamily="34" charset="0"/>
          <a:cs typeface="Arial" pitchFamily="34" charset="0"/>
        </a:defRPr>
      </a:lvl6pPr>
      <a:lvl7pPr marL="914400" algn="ctr" rtl="0" fontAlgn="base">
        <a:spcBef>
          <a:spcPct val="0"/>
        </a:spcBef>
        <a:spcAft>
          <a:spcPct val="0"/>
        </a:spcAft>
        <a:defRPr sz="3900" b="1">
          <a:solidFill>
            <a:srgbClr val="008DC9"/>
          </a:solidFill>
          <a:latin typeface="Arial" pitchFamily="34" charset="0"/>
          <a:cs typeface="Arial" pitchFamily="34" charset="0"/>
        </a:defRPr>
      </a:lvl7pPr>
      <a:lvl8pPr marL="1371600" algn="ctr" rtl="0" fontAlgn="base">
        <a:spcBef>
          <a:spcPct val="0"/>
        </a:spcBef>
        <a:spcAft>
          <a:spcPct val="0"/>
        </a:spcAft>
        <a:defRPr sz="3900" b="1">
          <a:solidFill>
            <a:srgbClr val="008DC9"/>
          </a:solidFill>
          <a:latin typeface="Arial" pitchFamily="34" charset="0"/>
          <a:cs typeface="Arial" pitchFamily="34" charset="0"/>
        </a:defRPr>
      </a:lvl8pPr>
      <a:lvl9pPr marL="1828800" algn="ctr" rtl="0" fontAlgn="base">
        <a:spcBef>
          <a:spcPct val="0"/>
        </a:spcBef>
        <a:spcAft>
          <a:spcPct val="0"/>
        </a:spcAft>
        <a:defRPr sz="3900" b="1">
          <a:solidFill>
            <a:srgbClr val="008DC9"/>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defRPr sz="3000">
          <a:solidFill>
            <a:srgbClr val="292627"/>
          </a:solidFill>
          <a:latin typeface="+mn-lt"/>
          <a:ea typeface="+mn-ea"/>
          <a:cs typeface="+mn-cs"/>
        </a:defRPr>
      </a:lvl1pPr>
      <a:lvl2pPr marL="692150" indent="-347663" algn="l" rtl="0" eaLnBrk="0" fontAlgn="base" hangingPunct="0">
        <a:spcBef>
          <a:spcPct val="20000"/>
        </a:spcBef>
        <a:spcAft>
          <a:spcPct val="0"/>
        </a:spcAft>
        <a:buClr>
          <a:srgbClr val="008DC9"/>
        </a:buClr>
        <a:buSzPct val="70000"/>
        <a:buFont typeface="Wingdings" pitchFamily="2" charset="2"/>
        <a:buChar char="l"/>
        <a:defRPr sz="2600">
          <a:solidFill>
            <a:srgbClr val="292627"/>
          </a:solidFill>
          <a:latin typeface="+mn-lt"/>
          <a:cs typeface="+mn-cs"/>
        </a:defRPr>
      </a:lvl2pPr>
      <a:lvl3pPr marL="987425" indent="-293688" algn="l" rtl="0" eaLnBrk="0" fontAlgn="base" hangingPunct="0">
        <a:spcBef>
          <a:spcPct val="20000"/>
        </a:spcBef>
        <a:spcAft>
          <a:spcPct val="0"/>
        </a:spcAft>
        <a:buClr>
          <a:srgbClr val="FFCB05"/>
        </a:buClr>
        <a:buSzPct val="70000"/>
        <a:buFont typeface="Wingdings" pitchFamily="2" charset="2"/>
        <a:buChar char="l"/>
        <a:defRPr sz="2300">
          <a:solidFill>
            <a:srgbClr val="292627"/>
          </a:solidFill>
          <a:latin typeface="+mn-lt"/>
          <a:cs typeface="+mn-cs"/>
        </a:defRPr>
      </a:lvl3pPr>
      <a:lvl4pPr marL="1281113" indent="-292100" algn="l" rtl="0" eaLnBrk="0" fontAlgn="base" hangingPunct="0">
        <a:spcBef>
          <a:spcPct val="20000"/>
        </a:spcBef>
        <a:spcAft>
          <a:spcPct val="0"/>
        </a:spcAft>
        <a:buClr>
          <a:srgbClr val="008DC9"/>
        </a:buClr>
        <a:buSzPct val="75000"/>
        <a:buFont typeface="Wingdings" pitchFamily="2" charset="2"/>
        <a:buChar char="§"/>
        <a:defRPr sz="2000">
          <a:solidFill>
            <a:srgbClr val="292627"/>
          </a:solidFill>
          <a:latin typeface="+mn-lt"/>
          <a:cs typeface="+mn-cs"/>
        </a:defRPr>
      </a:lvl4pPr>
      <a:lvl5pPr marL="1598613" indent="-315913" algn="l" rtl="0" eaLnBrk="0" fontAlgn="base" hangingPunct="0">
        <a:spcBef>
          <a:spcPct val="20000"/>
        </a:spcBef>
        <a:spcAft>
          <a:spcPct val="0"/>
        </a:spcAft>
        <a:buClr>
          <a:srgbClr val="FFCB05"/>
        </a:buClr>
        <a:buSzPct val="80000"/>
        <a:buFont typeface="Wingdings" pitchFamily="2" charset="2"/>
        <a:buChar char="§"/>
        <a:defRPr sz="2000">
          <a:solidFill>
            <a:srgbClr val="292627"/>
          </a:solidFill>
          <a:latin typeface="+mn-lt"/>
          <a:cs typeface="+mn-cs"/>
        </a:defRPr>
      </a:lvl5pPr>
      <a:lvl6pPr marL="2055813" indent="-315913" algn="l" rtl="0" fontAlgn="base">
        <a:spcBef>
          <a:spcPct val="20000"/>
        </a:spcBef>
        <a:spcAft>
          <a:spcPct val="0"/>
        </a:spcAft>
        <a:buClr>
          <a:srgbClr val="FFCB05"/>
        </a:buClr>
        <a:buSzPct val="80000"/>
        <a:buFont typeface="Wingdings" pitchFamily="2" charset="2"/>
        <a:buChar char="§"/>
        <a:defRPr sz="2000">
          <a:solidFill>
            <a:srgbClr val="292627"/>
          </a:solidFill>
          <a:latin typeface="+mn-lt"/>
          <a:cs typeface="+mn-cs"/>
        </a:defRPr>
      </a:lvl6pPr>
      <a:lvl7pPr marL="2513013" indent="-315913" algn="l" rtl="0" fontAlgn="base">
        <a:spcBef>
          <a:spcPct val="20000"/>
        </a:spcBef>
        <a:spcAft>
          <a:spcPct val="0"/>
        </a:spcAft>
        <a:buClr>
          <a:srgbClr val="FFCB05"/>
        </a:buClr>
        <a:buSzPct val="80000"/>
        <a:buFont typeface="Wingdings" pitchFamily="2" charset="2"/>
        <a:buChar char="§"/>
        <a:defRPr sz="2000">
          <a:solidFill>
            <a:srgbClr val="292627"/>
          </a:solidFill>
          <a:latin typeface="+mn-lt"/>
          <a:cs typeface="+mn-cs"/>
        </a:defRPr>
      </a:lvl7pPr>
      <a:lvl8pPr marL="2970213" indent="-315913" algn="l" rtl="0" fontAlgn="base">
        <a:spcBef>
          <a:spcPct val="20000"/>
        </a:spcBef>
        <a:spcAft>
          <a:spcPct val="0"/>
        </a:spcAft>
        <a:buClr>
          <a:srgbClr val="FFCB05"/>
        </a:buClr>
        <a:buSzPct val="80000"/>
        <a:buFont typeface="Wingdings" pitchFamily="2" charset="2"/>
        <a:buChar char="§"/>
        <a:defRPr sz="2000">
          <a:solidFill>
            <a:srgbClr val="292627"/>
          </a:solidFill>
          <a:latin typeface="+mn-lt"/>
          <a:cs typeface="+mn-cs"/>
        </a:defRPr>
      </a:lvl8pPr>
      <a:lvl9pPr marL="3427413" indent="-315913" algn="l" rtl="0" fontAlgn="base">
        <a:spcBef>
          <a:spcPct val="20000"/>
        </a:spcBef>
        <a:spcAft>
          <a:spcPct val="0"/>
        </a:spcAft>
        <a:buClr>
          <a:srgbClr val="FFCB05"/>
        </a:buClr>
        <a:buSzPct val="80000"/>
        <a:buFont typeface="Wingdings" pitchFamily="2" charset="2"/>
        <a:buChar char="§"/>
        <a:defRPr sz="2000">
          <a:solidFill>
            <a:srgbClr val="292627"/>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100000"/>
                <a:invGamma/>
              </a:schemeClr>
            </a:gs>
          </a:gsLst>
          <a:lin ang="5400000" scaled="1"/>
        </a:gra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ftr" sz="quarter" idx="3"/>
          </p:nvPr>
        </p:nvSpPr>
        <p:spPr bwMode="auto">
          <a:xfrm>
            <a:off x="0" y="6400800"/>
            <a:ext cx="28130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1">
                <a:solidFill>
                  <a:srgbClr val="000000"/>
                </a:solidFill>
                <a:latin typeface="Arial" charset="0"/>
              </a:defRPr>
            </a:lvl1pPr>
          </a:lstStyle>
          <a:p>
            <a:pPr eaLnBrk="0" fontAlgn="base" hangingPunct="0">
              <a:spcBef>
                <a:spcPct val="0"/>
              </a:spcBef>
              <a:spcAft>
                <a:spcPct val="0"/>
              </a:spcAft>
              <a:defRPr/>
            </a:pPr>
            <a:endParaRPr lang="en-GB"/>
          </a:p>
        </p:txBody>
      </p:sp>
      <p:sp>
        <p:nvSpPr>
          <p:cNvPr id="1028" name="Rectangle 4"/>
          <p:cNvSpPr>
            <a:spLocks noGrp="1" noChangeArrowheads="1"/>
          </p:cNvSpPr>
          <p:nvPr>
            <p:ph type="sldNum" sz="quarter" idx="4"/>
          </p:nvPr>
        </p:nvSpPr>
        <p:spPr bwMode="auto">
          <a:xfrm>
            <a:off x="7245350" y="6400800"/>
            <a:ext cx="18986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Arial" charset="0"/>
              </a:defRPr>
            </a:lvl1pPr>
          </a:lstStyle>
          <a:p>
            <a:pPr eaLnBrk="0" fontAlgn="base" hangingPunct="0">
              <a:spcBef>
                <a:spcPct val="0"/>
              </a:spcBef>
              <a:spcAft>
                <a:spcPct val="0"/>
              </a:spcAft>
              <a:defRPr/>
            </a:pPr>
            <a:fld id="{40D09FFC-BF15-4B20-B352-2D37B57F18AC}" type="slidenum">
              <a:rPr lang="en-GB"/>
              <a:pPr eaLnBrk="0" fontAlgn="base" hangingPunct="0">
                <a:spcBef>
                  <a:spcPct val="0"/>
                </a:spcBef>
                <a:spcAft>
                  <a:spcPct val="0"/>
                </a:spcAft>
                <a:defRPr/>
              </a:pPr>
              <a:t>‹#›</a:t>
            </a:fld>
            <a:endParaRPr lang="en-GB"/>
          </a:p>
        </p:txBody>
      </p:sp>
      <p:sp>
        <p:nvSpPr>
          <p:cNvPr id="5124" name="Rectangle 5"/>
          <p:cNvSpPr>
            <a:spLocks noGrp="1" noChangeArrowheads="1"/>
          </p:cNvSpPr>
          <p:nvPr>
            <p:ph type="title"/>
          </p:nvPr>
        </p:nvSpPr>
        <p:spPr bwMode="auto">
          <a:xfrm>
            <a:off x="703263"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GB" smtClean="0"/>
              <a:t>Click to edit Master title style</a:t>
            </a:r>
          </a:p>
        </p:txBody>
      </p:sp>
      <p:sp>
        <p:nvSpPr>
          <p:cNvPr id="5125" name="Rectangle 6"/>
          <p:cNvSpPr>
            <a:spLocks noGrp="1" noChangeArrowheads="1"/>
          </p:cNvSpPr>
          <p:nvPr>
            <p:ph type="body" idx="1"/>
          </p:nvPr>
        </p:nvSpPr>
        <p:spPr bwMode="auto">
          <a:xfrm>
            <a:off x="685800" y="13716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extLst>
      <p:ext uri="{BB962C8B-B14F-4D97-AF65-F5344CB8AC3E}">
        <p14:creationId xmlns:p14="http://schemas.microsoft.com/office/powerpoint/2010/main" val="56925279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SzPct val="100000"/>
        <a:buFont typeface="Times New Roman" pitchFamily="18"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SzPct val="100000"/>
        <a:buFont typeface="Times New Roman" pitchFamily="18" charset="0"/>
        <a:buChar char="–"/>
        <a:defRPr sz="2400">
          <a:solidFill>
            <a:schemeClr val="tx1"/>
          </a:solidFill>
          <a:latin typeface="+mn-lt"/>
        </a:defRPr>
      </a:lvl2pPr>
      <a:lvl3pPr marL="1143000" indent="-228600" algn="l" rtl="0" eaLnBrk="0" fontAlgn="base" hangingPunct="0">
        <a:spcBef>
          <a:spcPct val="20000"/>
        </a:spcBef>
        <a:spcAft>
          <a:spcPct val="0"/>
        </a:spcAft>
        <a:buSzPct val="100000"/>
        <a:buFont typeface="Times New Roman" pitchFamily="18" charset="0"/>
        <a:buChar char="•"/>
        <a:defRPr sz="2000">
          <a:solidFill>
            <a:schemeClr val="tx1"/>
          </a:solidFill>
          <a:latin typeface="+mn-lt"/>
        </a:defRPr>
      </a:lvl3pPr>
      <a:lvl4pPr marL="1600200" indent="-228600" algn="l" rtl="0" eaLnBrk="0" fontAlgn="base" hangingPunct="0">
        <a:spcBef>
          <a:spcPct val="20000"/>
        </a:spcBef>
        <a:spcAft>
          <a:spcPct val="0"/>
        </a:spcAft>
        <a:buSzPct val="100000"/>
        <a:buFont typeface="Times New Roman" pitchFamily="18" charset="0"/>
        <a:buChar char="–"/>
        <a:defRPr sz="2000">
          <a:solidFill>
            <a:schemeClr val="tx1"/>
          </a:solidFill>
          <a:latin typeface="+mn-lt"/>
        </a:defRPr>
      </a:lvl4pPr>
      <a:lvl5pPr marL="2057400" indent="-228600" algn="l" rtl="0" eaLnBrk="0" fontAlgn="base" hangingPunct="0">
        <a:spcBef>
          <a:spcPct val="20000"/>
        </a:spcBef>
        <a:spcAft>
          <a:spcPct val="0"/>
        </a:spcAft>
        <a:buSzPct val="100000"/>
        <a:buFont typeface="Times New Roman" pitchFamily="18" charset="0"/>
        <a:buChar char="•"/>
        <a:defRPr sz="2000">
          <a:solidFill>
            <a:schemeClr val="tx1"/>
          </a:solidFill>
          <a:latin typeface="+mn-lt"/>
        </a:defRPr>
      </a:lvl5pPr>
      <a:lvl6pPr marL="2514600" indent="-228600" algn="l" rtl="0" eaLnBrk="0" fontAlgn="base" hangingPunct="0">
        <a:spcBef>
          <a:spcPct val="20000"/>
        </a:spcBef>
        <a:spcAft>
          <a:spcPct val="0"/>
        </a:spcAft>
        <a:buSzPct val="100000"/>
        <a:buFont typeface="Times New Roman" pitchFamily="18" charset="0"/>
        <a:buChar char="•"/>
        <a:defRPr>
          <a:solidFill>
            <a:schemeClr val="tx1"/>
          </a:solidFill>
          <a:latin typeface="+mn-lt"/>
        </a:defRPr>
      </a:lvl6pPr>
      <a:lvl7pPr marL="2971800" indent="-228600" algn="l" rtl="0" eaLnBrk="0" fontAlgn="base" hangingPunct="0">
        <a:spcBef>
          <a:spcPct val="20000"/>
        </a:spcBef>
        <a:spcAft>
          <a:spcPct val="0"/>
        </a:spcAft>
        <a:buSzPct val="100000"/>
        <a:buFont typeface="Times New Roman" pitchFamily="18" charset="0"/>
        <a:buChar char="•"/>
        <a:defRPr>
          <a:solidFill>
            <a:schemeClr val="tx1"/>
          </a:solidFill>
          <a:latin typeface="+mn-lt"/>
        </a:defRPr>
      </a:lvl7pPr>
      <a:lvl8pPr marL="3429000" indent="-228600" algn="l" rtl="0" eaLnBrk="0" fontAlgn="base" hangingPunct="0">
        <a:spcBef>
          <a:spcPct val="20000"/>
        </a:spcBef>
        <a:spcAft>
          <a:spcPct val="0"/>
        </a:spcAft>
        <a:buSzPct val="100000"/>
        <a:buFont typeface="Times New Roman" pitchFamily="18" charset="0"/>
        <a:buChar char="•"/>
        <a:defRPr>
          <a:solidFill>
            <a:schemeClr val="tx1"/>
          </a:solidFill>
          <a:latin typeface="+mn-lt"/>
        </a:defRPr>
      </a:lvl8pPr>
      <a:lvl9pPr marL="3886200" indent="-228600" algn="l" rtl="0" eaLnBrk="0" fontAlgn="base" hangingPunct="0">
        <a:spcBef>
          <a:spcPct val="20000"/>
        </a:spcBef>
        <a:spcAft>
          <a:spcPct val="0"/>
        </a:spcAft>
        <a:buSzPct val="100000"/>
        <a:buFont typeface="Times New Roman" pitchFamily="18"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4AB0AAD-3F1A-4859-981F-84141724B5BF}" type="datetime1">
              <a:rPr lang="en-US" smtClean="0">
                <a:solidFill>
                  <a:prstClr val="black">
                    <a:tint val="75000"/>
                  </a:prstClr>
                </a:solidFill>
              </a:rPr>
              <a:pPr/>
              <a:t>3/24/2016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A84D64-125A-4BA4-B197-9AE1B81277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44298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6185D-81F4-4DE0-B206-8D8E700C92A3}" type="datetimeFigureOut">
              <a:rPr lang="en-US" smtClean="0"/>
              <a:t>3/24/2016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DC10E-9C01-4C05-B0BD-4A13E3BA24D5}" type="slidenum">
              <a:rPr lang="en-US" smtClean="0"/>
              <a:t>‹#›</a:t>
            </a:fld>
            <a:endParaRPr lang="en-US"/>
          </a:p>
        </p:txBody>
      </p:sp>
    </p:spTree>
    <p:extLst>
      <p:ext uri="{BB962C8B-B14F-4D97-AF65-F5344CB8AC3E}">
        <p14:creationId xmlns:p14="http://schemas.microsoft.com/office/powerpoint/2010/main" val="72474782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333333"/>
                </a:solidFill>
                <a:latin typeface="Arial" charset="0"/>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b="0">
                <a:solidFill>
                  <a:srgbClr val="000000"/>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333333"/>
                </a:solidFill>
              </a:defRPr>
            </a:lvl1pPr>
          </a:lstStyle>
          <a:p>
            <a:pPr>
              <a:defRPr/>
            </a:pPr>
            <a:fld id="{90FB2CD0-085B-4A16-8D7B-9DDEF4A5752D}" type="slidenum">
              <a:rPr lang="en-GB" altLang="en-US"/>
              <a:pPr>
                <a:defRPr/>
              </a:pPr>
              <a:t>‹#›</a:t>
            </a:fld>
            <a:endParaRPr lang="en-GB" altLang="en-US"/>
          </a:p>
        </p:txBody>
      </p:sp>
      <p:sp>
        <p:nvSpPr>
          <p:cNvPr id="2055" name="Text Box 7"/>
          <p:cNvSpPr txBox="1">
            <a:spLocks noChangeArrowheads="1"/>
          </p:cNvSpPr>
          <p:nvPr userDrawn="1"/>
        </p:nvSpPr>
        <p:spPr bwMode="auto">
          <a:xfrm>
            <a:off x="6397625" y="6521450"/>
            <a:ext cx="3465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defRPr/>
            </a:pPr>
            <a:r>
              <a:rPr lang="en-US" altLang="en-US" sz="1400" smtClean="0">
                <a:solidFill>
                  <a:srgbClr val="333333"/>
                </a:solidFill>
              </a:rPr>
              <a:t>:.</a:t>
            </a:r>
          </a:p>
        </p:txBody>
      </p:sp>
    </p:spTree>
    <p:extLst>
      <p:ext uri="{BB962C8B-B14F-4D97-AF65-F5344CB8AC3E}">
        <p14:creationId xmlns:p14="http://schemas.microsoft.com/office/powerpoint/2010/main" val="1780378330"/>
      </p:ext>
    </p:extLst>
  </p:cSld>
  <p:clrMap bg1="lt1" tx1="dk1" bg2="lt2" tx2="dk2" accent1="accent1" accent2="accent2" accent3="accent3" accent4="accent4" accent5="accent5" accent6="accent6" hlink="hlink" folHlink="folHlink"/>
  <p:sldLayoutIdLst>
    <p:sldLayoutId id="2147483737" r:id="rId1"/>
    <p:sldLayoutId id="2147483739" r:id="rId2"/>
    <p:sldLayoutId id="2147483740" r:id="rId3"/>
  </p:sldLayoutIdLst>
  <p:transition/>
  <p:hf hdr="0" ftr="0" dt="0"/>
  <p:txStyles>
    <p:titleStyle>
      <a:lvl1pPr algn="ctr" rtl="0" eaLnBrk="0" fontAlgn="base" hangingPunct="0">
        <a:spcBef>
          <a:spcPct val="0"/>
        </a:spcBef>
        <a:spcAft>
          <a:spcPct val="0"/>
        </a:spcAft>
        <a:defRPr sz="4400">
          <a:solidFill>
            <a:srgbClr val="333333"/>
          </a:solidFill>
          <a:latin typeface="+mj-lt"/>
          <a:ea typeface="+mj-ea"/>
          <a:cs typeface="+mj-cs"/>
        </a:defRPr>
      </a:lvl1pPr>
      <a:lvl2pPr algn="ctr" rtl="0" eaLnBrk="0" fontAlgn="base" hangingPunct="0">
        <a:spcBef>
          <a:spcPct val="0"/>
        </a:spcBef>
        <a:spcAft>
          <a:spcPct val="0"/>
        </a:spcAft>
        <a:defRPr sz="4400">
          <a:solidFill>
            <a:srgbClr val="333333"/>
          </a:solidFill>
          <a:latin typeface="Trebuchet MS" pitchFamily="34" charset="0"/>
        </a:defRPr>
      </a:lvl2pPr>
      <a:lvl3pPr algn="ctr" rtl="0" eaLnBrk="0" fontAlgn="base" hangingPunct="0">
        <a:spcBef>
          <a:spcPct val="0"/>
        </a:spcBef>
        <a:spcAft>
          <a:spcPct val="0"/>
        </a:spcAft>
        <a:defRPr sz="4400">
          <a:solidFill>
            <a:srgbClr val="333333"/>
          </a:solidFill>
          <a:latin typeface="Trebuchet MS" pitchFamily="34" charset="0"/>
        </a:defRPr>
      </a:lvl3pPr>
      <a:lvl4pPr algn="ctr" rtl="0" eaLnBrk="0" fontAlgn="base" hangingPunct="0">
        <a:spcBef>
          <a:spcPct val="0"/>
        </a:spcBef>
        <a:spcAft>
          <a:spcPct val="0"/>
        </a:spcAft>
        <a:defRPr sz="4400">
          <a:solidFill>
            <a:srgbClr val="333333"/>
          </a:solidFill>
          <a:latin typeface="Trebuchet MS" pitchFamily="34" charset="0"/>
        </a:defRPr>
      </a:lvl4pPr>
      <a:lvl5pPr algn="ctr" rtl="0" eaLnBrk="0" fontAlgn="base" hangingPunct="0">
        <a:spcBef>
          <a:spcPct val="0"/>
        </a:spcBef>
        <a:spcAft>
          <a:spcPct val="0"/>
        </a:spcAft>
        <a:defRPr sz="4400">
          <a:solidFill>
            <a:srgbClr val="333333"/>
          </a:solidFill>
          <a:latin typeface="Trebuchet MS" pitchFamily="34" charset="0"/>
        </a:defRPr>
      </a:lvl5pPr>
      <a:lvl6pPr marL="457200" algn="ctr" rtl="0" fontAlgn="base">
        <a:spcBef>
          <a:spcPct val="0"/>
        </a:spcBef>
        <a:spcAft>
          <a:spcPct val="0"/>
        </a:spcAft>
        <a:defRPr sz="4400">
          <a:solidFill>
            <a:srgbClr val="333333"/>
          </a:solidFill>
          <a:latin typeface="Trebuchet MS" pitchFamily="34" charset="0"/>
        </a:defRPr>
      </a:lvl6pPr>
      <a:lvl7pPr marL="914400" algn="ctr" rtl="0" fontAlgn="base">
        <a:spcBef>
          <a:spcPct val="0"/>
        </a:spcBef>
        <a:spcAft>
          <a:spcPct val="0"/>
        </a:spcAft>
        <a:defRPr sz="4400">
          <a:solidFill>
            <a:srgbClr val="333333"/>
          </a:solidFill>
          <a:latin typeface="Trebuchet MS" pitchFamily="34" charset="0"/>
        </a:defRPr>
      </a:lvl7pPr>
      <a:lvl8pPr marL="1371600" algn="ctr" rtl="0" fontAlgn="base">
        <a:spcBef>
          <a:spcPct val="0"/>
        </a:spcBef>
        <a:spcAft>
          <a:spcPct val="0"/>
        </a:spcAft>
        <a:defRPr sz="4400">
          <a:solidFill>
            <a:srgbClr val="333333"/>
          </a:solidFill>
          <a:latin typeface="Trebuchet MS" pitchFamily="34" charset="0"/>
        </a:defRPr>
      </a:lvl8pPr>
      <a:lvl9pPr marL="1828800" algn="ctr" rtl="0" fontAlgn="base">
        <a:spcBef>
          <a:spcPct val="0"/>
        </a:spcBef>
        <a:spcAft>
          <a:spcPct val="0"/>
        </a:spcAft>
        <a:defRPr sz="4400">
          <a:solidFill>
            <a:srgbClr val="333333"/>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rgbClr val="333333"/>
          </a:solidFill>
          <a:latin typeface="+mn-lt"/>
          <a:ea typeface="+mn-ea"/>
          <a:cs typeface="+mn-cs"/>
        </a:defRPr>
      </a:lvl1pPr>
      <a:lvl2pPr marL="742950" indent="-285750" algn="l" rtl="0" eaLnBrk="0" fontAlgn="base" hangingPunct="0">
        <a:spcBef>
          <a:spcPct val="20000"/>
        </a:spcBef>
        <a:spcAft>
          <a:spcPct val="0"/>
        </a:spcAft>
        <a:buChar char="–"/>
        <a:defRPr sz="2800">
          <a:solidFill>
            <a:srgbClr val="333333"/>
          </a:solidFill>
          <a:latin typeface="+mn-lt"/>
        </a:defRPr>
      </a:lvl2pPr>
      <a:lvl3pPr marL="1143000" indent="-228600" algn="l" rtl="0" eaLnBrk="0" fontAlgn="base" hangingPunct="0">
        <a:spcBef>
          <a:spcPct val="20000"/>
        </a:spcBef>
        <a:spcAft>
          <a:spcPct val="0"/>
        </a:spcAft>
        <a:buChar char="•"/>
        <a:defRPr sz="2400">
          <a:solidFill>
            <a:srgbClr val="333333"/>
          </a:solidFill>
          <a:latin typeface="+mn-lt"/>
        </a:defRPr>
      </a:lvl3pPr>
      <a:lvl4pPr marL="1600200" indent="-228600" algn="l" rtl="0" eaLnBrk="0" fontAlgn="base" hangingPunct="0">
        <a:spcBef>
          <a:spcPct val="20000"/>
        </a:spcBef>
        <a:spcAft>
          <a:spcPct val="0"/>
        </a:spcAft>
        <a:buChar char="–"/>
        <a:defRPr sz="2000">
          <a:solidFill>
            <a:srgbClr val="333333"/>
          </a:solidFill>
          <a:latin typeface="+mn-lt"/>
        </a:defRPr>
      </a:lvl4pPr>
      <a:lvl5pPr marL="2057400" indent="-228600" algn="l" rtl="0" eaLnBrk="0" fontAlgn="base" hangingPunct="0">
        <a:spcBef>
          <a:spcPct val="20000"/>
        </a:spcBef>
        <a:spcAft>
          <a:spcPct val="0"/>
        </a:spcAft>
        <a:buChar char="»"/>
        <a:defRPr sz="2000">
          <a:solidFill>
            <a:srgbClr val="333333"/>
          </a:solidFill>
          <a:latin typeface="+mn-lt"/>
        </a:defRPr>
      </a:lvl5pPr>
      <a:lvl6pPr marL="2514600" indent="-228600" algn="l" rtl="0" fontAlgn="base">
        <a:spcBef>
          <a:spcPct val="20000"/>
        </a:spcBef>
        <a:spcAft>
          <a:spcPct val="0"/>
        </a:spcAft>
        <a:buChar char="»"/>
        <a:defRPr sz="2000">
          <a:solidFill>
            <a:srgbClr val="333333"/>
          </a:solidFill>
          <a:latin typeface="+mn-lt"/>
        </a:defRPr>
      </a:lvl6pPr>
      <a:lvl7pPr marL="2971800" indent="-228600" algn="l" rtl="0" fontAlgn="base">
        <a:spcBef>
          <a:spcPct val="20000"/>
        </a:spcBef>
        <a:spcAft>
          <a:spcPct val="0"/>
        </a:spcAft>
        <a:buChar char="»"/>
        <a:defRPr sz="2000">
          <a:solidFill>
            <a:srgbClr val="333333"/>
          </a:solidFill>
          <a:latin typeface="+mn-lt"/>
        </a:defRPr>
      </a:lvl7pPr>
      <a:lvl8pPr marL="3429000" indent="-228600" algn="l" rtl="0" fontAlgn="base">
        <a:spcBef>
          <a:spcPct val="20000"/>
        </a:spcBef>
        <a:spcAft>
          <a:spcPct val="0"/>
        </a:spcAft>
        <a:buChar char="»"/>
        <a:defRPr sz="2000">
          <a:solidFill>
            <a:srgbClr val="333333"/>
          </a:solidFill>
          <a:latin typeface="+mn-lt"/>
        </a:defRPr>
      </a:lvl8pPr>
      <a:lvl9pPr marL="3886200" indent="-228600" algn="l" rtl="0" fontAlgn="base">
        <a:spcBef>
          <a:spcPct val="20000"/>
        </a:spcBef>
        <a:spcAft>
          <a:spcPct val="0"/>
        </a:spcAft>
        <a:buChar char="»"/>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5.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5.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5.xml"/></Relationships>
</file>

<file path=ppt/slides/_rels/slide74.xml.rels><?xml version="1.0" encoding="UTF-8" standalone="yes"?>
<Relationships xmlns="http://schemas.openxmlformats.org/package/2006/relationships"><Relationship Id="rId2" Type="http://schemas.openxmlformats.org/officeDocument/2006/relationships/hyperlink" Target="http://ncorwiki.buffalo.edu/index.php/Clinical_and_Translational_Science_Ontology_Group" TargetMode="Externa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mtClean="0"/>
              <a:t>The Glory and Misery of Electronic Health Records</a:t>
            </a:r>
            <a:endParaRPr lang="en-US" dirty="0"/>
          </a:p>
        </p:txBody>
      </p:sp>
      <p:sp>
        <p:nvSpPr>
          <p:cNvPr id="3" name="Subtitle 2"/>
          <p:cNvSpPr>
            <a:spLocks noGrp="1"/>
          </p:cNvSpPr>
          <p:nvPr>
            <p:ph type="subTitle" idx="1"/>
          </p:nvPr>
        </p:nvSpPr>
        <p:spPr/>
        <p:txBody>
          <a:bodyPr/>
          <a:lstStyle/>
          <a:p>
            <a:r>
              <a:rPr lang="en-US" smtClean="0"/>
              <a:t>Barry </a:t>
            </a:r>
            <a:r>
              <a:rPr lang="en-US" smtClean="0"/>
              <a:t>Smith</a:t>
            </a:r>
          </a:p>
          <a:p>
            <a:r>
              <a:rPr lang="en-US" smtClean="0"/>
              <a:t>University of Pennsylvania</a:t>
            </a:r>
            <a:endParaRPr lang="en-US" dirty="0" smtClean="0"/>
          </a:p>
          <a:p>
            <a:r>
              <a:rPr lang="en-US" smtClean="0"/>
              <a:t>March 23, 2016</a:t>
            </a:r>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1</a:t>
            </a:fld>
            <a:endParaRPr lang="en-US"/>
          </a:p>
        </p:txBody>
      </p:sp>
    </p:spTree>
    <p:extLst>
      <p:ext uri="{BB962C8B-B14F-4D97-AF65-F5344CB8AC3E}">
        <p14:creationId xmlns:p14="http://schemas.microsoft.com/office/powerpoint/2010/main" val="1461122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a:t>
            </a:r>
            <a:r>
              <a:rPr lang="en-US" smtClean="0"/>
              <a:t>he Misery 1. Interoperability</a:t>
            </a:r>
            <a:endParaRPr lang="en-US"/>
          </a:p>
        </p:txBody>
      </p:sp>
      <p:sp>
        <p:nvSpPr>
          <p:cNvPr id="3" name="Content Placeholder 2"/>
          <p:cNvSpPr>
            <a:spLocks noGrp="1"/>
          </p:cNvSpPr>
          <p:nvPr>
            <p:ph idx="1"/>
          </p:nvPr>
        </p:nvSpPr>
        <p:spPr>
          <a:xfrm>
            <a:off x="457200" y="1439409"/>
            <a:ext cx="8229600" cy="4525963"/>
          </a:xfrm>
        </p:spPr>
        <p:txBody>
          <a:bodyPr>
            <a:normAutofit lnSpcReduction="10000"/>
          </a:bodyPr>
          <a:lstStyle/>
          <a:p>
            <a:pPr marL="0" indent="0">
              <a:buNone/>
            </a:pPr>
            <a:r>
              <a:rPr lang="en-US" smtClean="0"/>
              <a:t>Interoperability =Def. Two systems A and B are interoperable if the system A-data can be used by system B in the same way that it is used by system A and </a:t>
            </a:r>
            <a:r>
              <a:rPr lang="en-US" i="1" smtClean="0"/>
              <a:t>vice versa</a:t>
            </a:r>
          </a:p>
          <a:p>
            <a:pPr marL="0" indent="0">
              <a:buNone/>
            </a:pPr>
            <a:endParaRPr lang="en-US" i="1"/>
          </a:p>
          <a:p>
            <a:pPr marL="0" indent="0">
              <a:buNone/>
            </a:pPr>
            <a:r>
              <a:rPr lang="en-US"/>
              <a:t>As </a:t>
            </a:r>
            <a:r>
              <a:rPr lang="en-US" smtClean="0"/>
              <a:t>even David Brailer </a:t>
            </a:r>
            <a:r>
              <a:rPr lang="en-US"/>
              <a:t>recognized, most of the glories will be realized only if EHR systems are interoperable – and in the US (at least) they </a:t>
            </a:r>
            <a:r>
              <a:rPr lang="en-US" smtClean="0"/>
              <a:t>still (2016) mostly </a:t>
            </a:r>
            <a:r>
              <a:rPr lang="en-US"/>
              <a:t>aren’t</a:t>
            </a:r>
          </a:p>
          <a:p>
            <a:pPr marL="0" indent="0">
              <a:buNone/>
            </a:pPr>
            <a:endParaRPr lang="en-US" i="1" smtClean="0"/>
          </a:p>
          <a:p>
            <a:pPr marL="0" indent="0">
              <a:buNone/>
            </a:pPr>
            <a:endParaRPr lang="en-US" i="1" smtClean="0"/>
          </a:p>
          <a:p>
            <a:pPr marL="0" indent="0">
              <a:buNone/>
            </a:pPr>
            <a:endParaRPr lang="en-US" smtClean="0"/>
          </a:p>
          <a:p>
            <a:pPr marL="0" indent="0">
              <a:buNone/>
            </a:pPr>
            <a:endParaRPr lang="en-US" smtClean="0"/>
          </a:p>
          <a:p>
            <a:endParaRPr lang="en-US"/>
          </a:p>
          <a:p>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10</a:t>
            </a:fld>
            <a:endParaRPr lang="en-US"/>
          </a:p>
        </p:txBody>
      </p:sp>
    </p:spTree>
    <p:extLst>
      <p:ext uri="{BB962C8B-B14F-4D97-AF65-F5344CB8AC3E}">
        <p14:creationId xmlns:p14="http://schemas.microsoft.com/office/powerpoint/2010/main" val="21218402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11</a:t>
            </a:fld>
            <a:endParaRPr lang="en-US"/>
          </a:p>
        </p:txBody>
      </p:sp>
      <p:pic>
        <p:nvPicPr>
          <p:cNvPr id="3074" name="Picture 2" descr="https://s.graphiq.com/sites/default/files/6450/media/images/_56455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07" y="-71530"/>
            <a:ext cx="8077853" cy="692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382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410200"/>
            <a:ext cx="8229600" cy="792163"/>
          </a:xfrm>
        </p:spPr>
        <p:txBody>
          <a:bodyPr>
            <a:noAutofit/>
          </a:bodyPr>
          <a:lstStyle/>
          <a:p>
            <a:r>
              <a:rPr lang="en-US" sz="2800" smtClean="0"/>
              <a:t>Perhaps Epic (Prop: Judy Faulkner</a:t>
            </a:r>
            <a:r>
              <a:rPr lang="en-US" sz="2800"/>
              <a:t>) will solve the problem </a:t>
            </a:r>
          </a:p>
        </p:txBody>
      </p:sp>
      <p:sp>
        <p:nvSpPr>
          <p:cNvPr id="4" name="Slide Number Placeholder 3"/>
          <p:cNvSpPr>
            <a:spLocks noGrp="1"/>
          </p:cNvSpPr>
          <p:nvPr>
            <p:ph type="sldNum" sz="quarter" idx="12"/>
          </p:nvPr>
        </p:nvSpPr>
        <p:spPr/>
        <p:txBody>
          <a:bodyPr/>
          <a:lstStyle/>
          <a:p>
            <a:fld id="{F373A1D1-A82A-4567-B934-E095EE4C47FC}" type="slidenum">
              <a:rPr lang="en-US" smtClean="0">
                <a:solidFill>
                  <a:prstClr val="black">
                    <a:tint val="75000"/>
                  </a:prstClr>
                </a:solidFill>
              </a:rPr>
              <a:pPr/>
              <a:t>12</a:t>
            </a:fld>
            <a:endParaRPr lang="en-US">
              <a:solidFill>
                <a:prstClr val="black">
                  <a:tint val="75000"/>
                </a:prstClr>
              </a:solidFill>
            </a:endParaRPr>
          </a:p>
        </p:txBody>
      </p:sp>
      <p:pic>
        <p:nvPicPr>
          <p:cNvPr id="5" name="Picture 4"/>
          <p:cNvPicPr>
            <a:picLocks noChangeAspect="1"/>
          </p:cNvPicPr>
          <p:nvPr/>
        </p:nvPicPr>
        <p:blipFill rotWithShape="1">
          <a:blip r:embed="rId3"/>
          <a:srcRect l="1666" t="26134" r="29167" b="5185"/>
          <a:stretch/>
        </p:blipFill>
        <p:spPr>
          <a:xfrm>
            <a:off x="0" y="152400"/>
            <a:ext cx="8589818" cy="4797846"/>
          </a:xfrm>
          <a:prstGeom prst="rect">
            <a:avLst/>
          </a:prstGeom>
        </p:spPr>
      </p:pic>
    </p:spTree>
    <p:extLst>
      <p:ext uri="{BB962C8B-B14F-4D97-AF65-F5344CB8AC3E}">
        <p14:creationId xmlns:p14="http://schemas.microsoft.com/office/powerpoint/2010/main" val="21718329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410200"/>
            <a:ext cx="8229600" cy="792163"/>
          </a:xfrm>
        </p:spPr>
        <p:txBody>
          <a:bodyPr>
            <a:noAutofit/>
          </a:bodyPr>
          <a:lstStyle/>
          <a:p>
            <a:r>
              <a:rPr lang="en-US" sz="2800" smtClean="0"/>
              <a:t>slowly, but surely, </a:t>
            </a:r>
            <a:r>
              <a:rPr lang="en-US" sz="2800" i="1" smtClean="0"/>
              <a:t>everyone</a:t>
            </a:r>
            <a:r>
              <a:rPr lang="en-US" sz="2800" smtClean="0"/>
              <a:t> will use Epic</a:t>
            </a:r>
            <a:endParaRPr lang="en-US" sz="2800"/>
          </a:p>
        </p:txBody>
      </p:sp>
      <p:sp>
        <p:nvSpPr>
          <p:cNvPr id="4" name="Slide Number Placeholder 3"/>
          <p:cNvSpPr>
            <a:spLocks noGrp="1"/>
          </p:cNvSpPr>
          <p:nvPr>
            <p:ph type="sldNum" sz="quarter" idx="12"/>
          </p:nvPr>
        </p:nvSpPr>
        <p:spPr/>
        <p:txBody>
          <a:bodyPr/>
          <a:lstStyle/>
          <a:p>
            <a:fld id="{F373A1D1-A82A-4567-B934-E095EE4C47FC}" type="slidenum">
              <a:rPr lang="en-US" smtClean="0">
                <a:solidFill>
                  <a:prstClr val="black">
                    <a:tint val="75000"/>
                  </a:prstClr>
                </a:solidFill>
              </a:rPr>
              <a:pPr/>
              <a:t>13</a:t>
            </a:fld>
            <a:endParaRPr lang="en-US">
              <a:solidFill>
                <a:prstClr val="black">
                  <a:tint val="75000"/>
                </a:prstClr>
              </a:solidFill>
            </a:endParaRPr>
          </a:p>
        </p:txBody>
      </p:sp>
      <p:pic>
        <p:nvPicPr>
          <p:cNvPr id="5" name="Picture 4"/>
          <p:cNvPicPr>
            <a:picLocks noChangeAspect="1"/>
          </p:cNvPicPr>
          <p:nvPr/>
        </p:nvPicPr>
        <p:blipFill rotWithShape="1">
          <a:blip r:embed="rId3"/>
          <a:srcRect l="1666" t="26134" r="29167" b="5185"/>
          <a:stretch/>
        </p:blipFill>
        <p:spPr>
          <a:xfrm>
            <a:off x="0" y="152400"/>
            <a:ext cx="8589818" cy="4797846"/>
          </a:xfrm>
          <a:prstGeom prst="rect">
            <a:avLst/>
          </a:prstGeom>
        </p:spPr>
      </p:pic>
    </p:spTree>
    <p:extLst>
      <p:ext uri="{BB962C8B-B14F-4D97-AF65-F5344CB8AC3E}">
        <p14:creationId xmlns:p14="http://schemas.microsoft.com/office/powerpoint/2010/main" val="1710041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solidFill>
                  <a:prstClr val="black">
                    <a:tint val="75000"/>
                  </a:prstClr>
                </a:solidFill>
              </a:rPr>
              <a:pPr/>
              <a:t>14</a:t>
            </a:fld>
            <a:endParaRPr lang="en-US">
              <a:solidFill>
                <a:prstClr val="black">
                  <a:tint val="75000"/>
                </a:prstClr>
              </a:solidFill>
            </a:endParaRPr>
          </a:p>
        </p:txBody>
      </p:sp>
      <p:pic>
        <p:nvPicPr>
          <p:cNvPr id="5" name="Picture 4"/>
          <p:cNvPicPr>
            <a:picLocks noChangeAspect="1"/>
          </p:cNvPicPr>
          <p:nvPr/>
        </p:nvPicPr>
        <p:blipFill rotWithShape="1">
          <a:blip r:embed="rId2"/>
          <a:srcRect l="5219" t="19885" r="21812" b="8520"/>
          <a:stretch/>
        </p:blipFill>
        <p:spPr>
          <a:xfrm>
            <a:off x="0" y="1600200"/>
            <a:ext cx="9251957" cy="5106407"/>
          </a:xfrm>
          <a:prstGeom prst="rect">
            <a:avLst/>
          </a:prstGeom>
        </p:spPr>
      </p:pic>
      <p:pic>
        <p:nvPicPr>
          <p:cNvPr id="10242" name="Picture 2" descr="Image result for stars and stripes flying"/>
          <p:cNvPicPr>
            <a:picLocks noChangeAspect="1" noChangeArrowheads="1"/>
          </p:cNvPicPr>
          <p:nvPr/>
        </p:nvPicPr>
        <p:blipFill rotWithShape="1">
          <a:blip r:embed="rId3">
            <a:extLst>
              <a:ext uri="{28A0092B-C50C-407E-A947-70E740481C1C}">
                <a14:useLocalDpi xmlns:a14="http://schemas.microsoft.com/office/drawing/2010/main" val="0"/>
              </a:ext>
            </a:extLst>
          </a:blip>
          <a:srcRect t="15465" b="19670"/>
          <a:stretch/>
        </p:blipFill>
        <p:spPr bwMode="auto">
          <a:xfrm>
            <a:off x="-26020" y="-1588"/>
            <a:ext cx="2616820" cy="16600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52861" y="558091"/>
            <a:ext cx="3515642" cy="646331"/>
          </a:xfrm>
          <a:prstGeom prst="rect">
            <a:avLst/>
          </a:prstGeom>
          <a:noFill/>
        </p:spPr>
        <p:txBody>
          <a:bodyPr wrap="none" rtlCol="0">
            <a:spAutoFit/>
          </a:bodyPr>
          <a:lstStyle/>
          <a:p>
            <a:r>
              <a:rPr lang="en-US" sz="3600" b="1" smtClean="0"/>
              <a:t>start with the US </a:t>
            </a:r>
            <a:endParaRPr lang="en-US" sz="2800" b="1"/>
          </a:p>
        </p:txBody>
      </p:sp>
    </p:spTree>
    <p:extLst>
      <p:ext uri="{BB962C8B-B14F-4D97-AF65-F5344CB8AC3E}">
        <p14:creationId xmlns:p14="http://schemas.microsoft.com/office/powerpoint/2010/main" val="32580682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15</a:t>
            </a:fld>
            <a:endParaRPr lang="en-US"/>
          </a:p>
        </p:txBody>
      </p:sp>
      <p:pic>
        <p:nvPicPr>
          <p:cNvPr id="5" name="Picture 4"/>
          <p:cNvPicPr>
            <a:picLocks noChangeAspect="1"/>
          </p:cNvPicPr>
          <p:nvPr/>
        </p:nvPicPr>
        <p:blipFill rotWithShape="1">
          <a:blip r:embed="rId2"/>
          <a:srcRect l="8036" t="35714" r="38928" b="14444"/>
          <a:stretch/>
        </p:blipFill>
        <p:spPr>
          <a:xfrm>
            <a:off x="-26021" y="1343992"/>
            <a:ext cx="9481975" cy="5377483"/>
          </a:xfrm>
          <a:prstGeom prst="rect">
            <a:avLst/>
          </a:prstGeom>
        </p:spPr>
      </p:pic>
      <p:pic>
        <p:nvPicPr>
          <p:cNvPr id="6" name="Picture 5"/>
          <p:cNvPicPr>
            <a:picLocks noChangeAspect="1"/>
          </p:cNvPicPr>
          <p:nvPr/>
        </p:nvPicPr>
        <p:blipFill rotWithShape="1">
          <a:blip r:embed="rId3"/>
          <a:srcRect t="12963" r="40446" b="72625"/>
          <a:stretch/>
        </p:blipFill>
        <p:spPr>
          <a:xfrm>
            <a:off x="0" y="44451"/>
            <a:ext cx="9470160" cy="1289049"/>
          </a:xfrm>
          <a:prstGeom prst="rect">
            <a:avLst/>
          </a:prstGeom>
        </p:spPr>
      </p:pic>
      <p:sp>
        <p:nvSpPr>
          <p:cNvPr id="10" name="Left Arrow 9"/>
          <p:cNvSpPr/>
          <p:nvPr/>
        </p:nvSpPr>
        <p:spPr>
          <a:xfrm>
            <a:off x="5181600" y="5562600"/>
            <a:ext cx="1905000" cy="50275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2403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tomorrow, the galaxy</a:t>
            </a:r>
            <a:endParaRPr lang="en-US"/>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086" t="25755" r="5740"/>
          <a:stretch/>
        </p:blipFill>
        <p:spPr>
          <a:xfrm rot="10800000">
            <a:off x="-88487" y="1417638"/>
            <a:ext cx="9320974" cy="5443503"/>
          </a:xfrm>
        </p:spPr>
      </p:pic>
      <p:sp>
        <p:nvSpPr>
          <p:cNvPr id="4" name="Slide Number Placeholder 3"/>
          <p:cNvSpPr>
            <a:spLocks noGrp="1"/>
          </p:cNvSpPr>
          <p:nvPr>
            <p:ph type="sldNum" sz="quarter" idx="12"/>
          </p:nvPr>
        </p:nvSpPr>
        <p:spPr/>
        <p:txBody>
          <a:bodyPr/>
          <a:lstStyle/>
          <a:p>
            <a:fld id="{F373A1D1-A82A-4567-B934-E095EE4C47FC}" type="slidenum">
              <a:rPr lang="en-US" smtClean="0"/>
              <a:t>16</a:t>
            </a:fld>
            <a:endParaRPr lang="en-US"/>
          </a:p>
        </p:txBody>
      </p:sp>
    </p:spTree>
    <p:extLst>
      <p:ext uri="{BB962C8B-B14F-4D97-AF65-F5344CB8AC3E}">
        <p14:creationId xmlns:p14="http://schemas.microsoft.com/office/powerpoint/2010/main" val="2174303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 y="76200"/>
            <a:ext cx="8229600" cy="1143000"/>
          </a:xfrm>
        </p:spPr>
        <p:txBody>
          <a:bodyPr>
            <a:normAutofit fontScale="90000"/>
          </a:bodyPr>
          <a:lstStyle/>
          <a:p>
            <a:r>
              <a:rPr lang="en-US" smtClean="0"/>
              <a:t>even total victory of Epic would not imply interoperability</a:t>
            </a:r>
            <a:endParaRPr lang="en-US"/>
          </a:p>
        </p:txBody>
      </p:sp>
      <p:sp>
        <p:nvSpPr>
          <p:cNvPr id="3" name="Content Placeholder 2"/>
          <p:cNvSpPr>
            <a:spLocks noGrp="1"/>
          </p:cNvSpPr>
          <p:nvPr>
            <p:ph idx="1"/>
          </p:nvPr>
        </p:nvSpPr>
        <p:spPr>
          <a:xfrm>
            <a:off x="286512" y="1830387"/>
            <a:ext cx="8382000" cy="4525963"/>
          </a:xfrm>
        </p:spPr>
        <p:txBody>
          <a:bodyPr>
            <a:noAutofit/>
          </a:bodyPr>
          <a:lstStyle/>
          <a:p>
            <a:r>
              <a:rPr lang="en-US" sz="3600" smtClean="0"/>
              <a:t>RAND Corporation: Epic is a “closed system” that makes it “challenging and costly” for hospitals to interconnect. (New York Times, September 13, 2014)</a:t>
            </a:r>
            <a:endParaRPr lang="en-US" sz="3600"/>
          </a:p>
        </p:txBody>
      </p:sp>
      <p:sp>
        <p:nvSpPr>
          <p:cNvPr id="4" name="Slide Number Placeholder 3"/>
          <p:cNvSpPr>
            <a:spLocks noGrp="1"/>
          </p:cNvSpPr>
          <p:nvPr>
            <p:ph type="sldNum" sz="quarter" idx="12"/>
          </p:nvPr>
        </p:nvSpPr>
        <p:spPr/>
        <p:txBody>
          <a:bodyPr/>
          <a:lstStyle/>
          <a:p>
            <a:fld id="{F373A1D1-A82A-4567-B934-E095EE4C47FC}" type="slidenum">
              <a:rPr lang="en-US" smtClean="0"/>
              <a:t>17</a:t>
            </a:fld>
            <a:endParaRPr lang="en-US"/>
          </a:p>
        </p:txBody>
      </p:sp>
    </p:spTree>
    <p:extLst>
      <p:ext uri="{BB962C8B-B14F-4D97-AF65-F5344CB8AC3E}">
        <p14:creationId xmlns:p14="http://schemas.microsoft.com/office/powerpoint/2010/main" val="41282344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smtClean="0"/>
              <a:t>Epic is in some respects the best thing there is </a:t>
            </a:r>
            <a:endParaRPr lang="en-US" sz="4800"/>
          </a:p>
        </p:txBody>
      </p:sp>
      <p:sp>
        <p:nvSpPr>
          <p:cNvPr id="3" name="Content Placeholder 2"/>
          <p:cNvSpPr>
            <a:spLocks noGrp="1"/>
          </p:cNvSpPr>
          <p:nvPr>
            <p:ph idx="1"/>
          </p:nvPr>
        </p:nvSpPr>
        <p:spPr>
          <a:xfrm>
            <a:off x="457200" y="1752600"/>
            <a:ext cx="8229600" cy="4373563"/>
          </a:xfrm>
        </p:spPr>
        <p:txBody>
          <a:bodyPr/>
          <a:lstStyle/>
          <a:p>
            <a:pPr marL="0" indent="0">
              <a:buNone/>
            </a:pPr>
            <a:r>
              <a:rPr lang="en-US" sz="3600" smtClean="0"/>
              <a:t>The Epic bundle provides for all your needs; you do not need to glue together software items from different vendors …</a:t>
            </a:r>
          </a:p>
          <a:p>
            <a:pPr marL="0" indent="0">
              <a:buNone/>
            </a:pPr>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18</a:t>
            </a:fld>
            <a:endParaRPr lang="en-US"/>
          </a:p>
        </p:txBody>
      </p:sp>
    </p:spTree>
    <p:extLst>
      <p:ext uri="{BB962C8B-B14F-4D97-AF65-F5344CB8AC3E}">
        <p14:creationId xmlns:p14="http://schemas.microsoft.com/office/powerpoint/2010/main" val="24764441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193799" y="812796"/>
            <a:ext cx="6908804" cy="5181602"/>
          </a:xfr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3A1D1-A82A-4567-B934-E095EE4C47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55646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Electronic </a:t>
            </a:r>
            <a:r>
              <a:rPr lang="en-US" smtClean="0"/>
              <a:t>Health Records – the Glory</a:t>
            </a:r>
            <a:endParaRPr lang="en-US" dirty="0"/>
          </a:p>
        </p:txBody>
      </p:sp>
      <p:sp>
        <p:nvSpPr>
          <p:cNvPr id="3" name="Content Placeholder 2"/>
          <p:cNvSpPr>
            <a:spLocks noGrp="1"/>
          </p:cNvSpPr>
          <p:nvPr>
            <p:ph idx="1"/>
          </p:nvPr>
        </p:nvSpPr>
        <p:spPr/>
        <p:txBody>
          <a:bodyPr>
            <a:normAutofit/>
          </a:bodyPr>
          <a:lstStyle/>
          <a:p>
            <a:r>
              <a:rPr lang="en-US" sz="3600" smtClean="0"/>
              <a:t>no more redundant tests</a:t>
            </a:r>
          </a:p>
          <a:p>
            <a:r>
              <a:rPr lang="en-US" sz="3600" smtClean="0"/>
              <a:t>continuity of </a:t>
            </a:r>
            <a:r>
              <a:rPr lang="en-US" sz="3600" i="1" smtClean="0"/>
              <a:t>care</a:t>
            </a:r>
            <a:r>
              <a:rPr lang="en-US" sz="3600" smtClean="0"/>
              <a:t> improved</a:t>
            </a:r>
          </a:p>
          <a:p>
            <a:r>
              <a:rPr lang="en-US" sz="3600" smtClean="0"/>
              <a:t>quality of </a:t>
            </a:r>
            <a:r>
              <a:rPr lang="en-US" sz="3600" i="1" smtClean="0"/>
              <a:t>information</a:t>
            </a:r>
            <a:r>
              <a:rPr lang="en-US" sz="3600" smtClean="0"/>
              <a:t> improved</a:t>
            </a:r>
          </a:p>
          <a:p>
            <a:pPr lvl="1"/>
            <a:r>
              <a:rPr lang="en-US" sz="3200" smtClean="0"/>
              <a:t>no more lost charts</a:t>
            </a:r>
          </a:p>
          <a:p>
            <a:pPr lvl="1"/>
            <a:r>
              <a:rPr lang="en-US" sz="3200" smtClean="0"/>
              <a:t>no more illegible handwriting </a:t>
            </a:r>
          </a:p>
          <a:p>
            <a:pPr lvl="1"/>
            <a:r>
              <a:rPr lang="en-US" sz="3200" smtClean="0"/>
              <a:t>no more non-standard codes</a:t>
            </a:r>
          </a:p>
        </p:txBody>
      </p:sp>
      <p:sp>
        <p:nvSpPr>
          <p:cNvPr id="4" name="Slide Number Placeholder 3"/>
          <p:cNvSpPr>
            <a:spLocks noGrp="1"/>
          </p:cNvSpPr>
          <p:nvPr>
            <p:ph type="sldNum" sz="quarter" idx="12"/>
          </p:nvPr>
        </p:nvSpPr>
        <p:spPr/>
        <p:txBody>
          <a:bodyPr/>
          <a:lstStyle/>
          <a:p>
            <a:fld id="{F373A1D1-A82A-4567-B934-E095EE4C47FC}" type="slidenum">
              <a:rPr lang="en-US" smtClean="0"/>
              <a:t>2</a:t>
            </a:fld>
            <a:endParaRPr lang="en-US" dirty="0"/>
          </a:p>
        </p:txBody>
      </p:sp>
    </p:spTree>
    <p:extLst>
      <p:ext uri="{BB962C8B-B14F-4D97-AF65-F5344CB8AC3E}">
        <p14:creationId xmlns:p14="http://schemas.microsoft.com/office/powerpoint/2010/main" val="1453506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71600"/>
            <a:ext cx="8229600" cy="1143000"/>
          </a:xfrm>
        </p:spPr>
        <p:txBody>
          <a:bodyPr>
            <a:noAutofit/>
          </a:bodyPr>
          <a:lstStyle/>
          <a:p>
            <a:r>
              <a:rPr lang="en-US" sz="5400" smtClean="0"/>
              <a:t>The problem: “Best” does not imply good</a:t>
            </a:r>
            <a:endParaRPr lang="en-US" sz="5400"/>
          </a:p>
        </p:txBody>
      </p:sp>
      <p:sp>
        <p:nvSpPr>
          <p:cNvPr id="4" name="Slide Number Placeholder 3"/>
          <p:cNvSpPr>
            <a:spLocks noGrp="1"/>
          </p:cNvSpPr>
          <p:nvPr>
            <p:ph type="sldNum" sz="quarter" idx="12"/>
          </p:nvPr>
        </p:nvSpPr>
        <p:spPr/>
        <p:txBody>
          <a:bodyPr/>
          <a:lstStyle/>
          <a:p>
            <a:fld id="{F373A1D1-A82A-4567-B934-E095EE4C47FC}" type="slidenum">
              <a:rPr lang="en-US" smtClean="0"/>
              <a:t>20</a:t>
            </a:fld>
            <a:endParaRPr lang="en-US"/>
          </a:p>
        </p:txBody>
      </p:sp>
    </p:spTree>
    <p:extLst>
      <p:ext uri="{BB962C8B-B14F-4D97-AF65-F5344CB8AC3E}">
        <p14:creationId xmlns:p14="http://schemas.microsoft.com/office/powerpoint/2010/main" val="145730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srcRect l="10898" t="67036" r="42308" b="15671"/>
          <a:stretch/>
        </p:blipFill>
        <p:spPr>
          <a:xfrm>
            <a:off x="97536" y="3886200"/>
            <a:ext cx="8069968" cy="1677550"/>
          </a:xfrm>
          <a:prstGeom prst="rect">
            <a:avLst/>
          </a:prstGeom>
        </p:spPr>
      </p:pic>
      <p:sp>
        <p:nvSpPr>
          <p:cNvPr id="4" name="Slide Number Placeholder 3"/>
          <p:cNvSpPr>
            <a:spLocks noGrp="1"/>
          </p:cNvSpPr>
          <p:nvPr>
            <p:ph type="sldNum" sz="quarter" idx="12"/>
          </p:nvPr>
        </p:nvSpPr>
        <p:spPr/>
        <p:txBody>
          <a:bodyPr/>
          <a:lstStyle/>
          <a:p>
            <a:fld id="{F373A1D1-A82A-4567-B934-E095EE4C47FC}" type="slidenum">
              <a:rPr lang="en-US" smtClean="0"/>
              <a:t>21</a:t>
            </a:fld>
            <a:endParaRPr lang="en-US"/>
          </a:p>
        </p:txBody>
      </p:sp>
      <p:pic>
        <p:nvPicPr>
          <p:cNvPr id="5" name="Picture 4"/>
          <p:cNvPicPr>
            <a:picLocks noChangeAspect="1"/>
          </p:cNvPicPr>
          <p:nvPr/>
        </p:nvPicPr>
        <p:blipFill rotWithShape="1">
          <a:blip r:embed="rId3"/>
          <a:srcRect l="12501" t="8519" r="13750" b="44074"/>
          <a:stretch/>
        </p:blipFill>
        <p:spPr>
          <a:xfrm>
            <a:off x="91440" y="6096"/>
            <a:ext cx="9052560" cy="3273242"/>
          </a:xfrm>
          <a:prstGeom prst="rect">
            <a:avLst/>
          </a:prstGeom>
        </p:spPr>
      </p:pic>
      <p:sp>
        <p:nvSpPr>
          <p:cNvPr id="7" name="Rectangle 6"/>
          <p:cNvSpPr/>
          <p:nvPr/>
        </p:nvSpPr>
        <p:spPr>
          <a:xfrm>
            <a:off x="76200" y="3714313"/>
            <a:ext cx="4038600" cy="781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46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6200"/>
            <a:ext cx="8229600" cy="1143000"/>
          </a:xfrm>
        </p:spPr>
        <p:txBody>
          <a:bodyPr>
            <a:normAutofit fontScale="90000"/>
          </a:bodyPr>
          <a:lstStyle/>
          <a:p>
            <a:r>
              <a:rPr lang="en-US" smtClean="0"/>
              <a:t>Cambridge University (Addenbrooks) Hospitals</a:t>
            </a:r>
            <a:endParaRPr lang="en-US"/>
          </a:p>
        </p:txBody>
      </p:sp>
      <p:sp>
        <p:nvSpPr>
          <p:cNvPr id="3" name="Content Placeholder 2"/>
          <p:cNvSpPr>
            <a:spLocks noGrp="1"/>
          </p:cNvSpPr>
          <p:nvPr>
            <p:ph idx="1"/>
          </p:nvPr>
        </p:nvSpPr>
        <p:spPr>
          <a:xfrm>
            <a:off x="381000" y="1578960"/>
            <a:ext cx="8458200" cy="4970462"/>
          </a:xfrm>
        </p:spPr>
        <p:txBody>
          <a:bodyPr>
            <a:normAutofit/>
          </a:bodyPr>
          <a:lstStyle/>
          <a:p>
            <a:pPr marL="0" indent="0">
              <a:buNone/>
            </a:pPr>
            <a:r>
              <a:rPr lang="en-US" sz="3600" smtClean="0"/>
              <a:t>2014: first </a:t>
            </a:r>
            <a:r>
              <a:rPr lang="en-US" sz="3600"/>
              <a:t>installation of an Epic system in the UK </a:t>
            </a:r>
            <a:r>
              <a:rPr lang="en-US" sz="3600" smtClean="0"/>
              <a:t>(£</a:t>
            </a:r>
            <a:r>
              <a:rPr lang="en-US" sz="3600"/>
              <a:t>200 </a:t>
            </a:r>
            <a:r>
              <a:rPr lang="en-US" sz="3600" smtClean="0"/>
              <a:t>million)</a:t>
            </a:r>
            <a:endParaRPr lang="en-US" sz="3600"/>
          </a:p>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3A1D1-A82A-4567-B934-E095EE4C47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p:cNvSpPr/>
          <p:nvPr/>
        </p:nvSpPr>
        <p:spPr>
          <a:xfrm>
            <a:off x="925506" y="6426498"/>
            <a:ext cx="562769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https://en.wikipedia.org/wiki/Epic_Systems</a:t>
            </a:r>
          </a:p>
        </p:txBody>
      </p:sp>
    </p:spTree>
    <p:extLst>
      <p:ext uri="{BB962C8B-B14F-4D97-AF65-F5344CB8AC3E}">
        <p14:creationId xmlns:p14="http://schemas.microsoft.com/office/powerpoint/2010/main" val="2054483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www.iconicplace.com/wp-content/uploads/2015/04/o-CAMBRIDGE-face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8" y="-441325"/>
            <a:ext cx="11056966" cy="72993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3A1D1-A82A-4567-B934-E095EE4C47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14868" y="-481368"/>
            <a:ext cx="2542630" cy="1829079"/>
          </a:xfrm>
          <a:prstGeom prst="rect">
            <a:avLst/>
          </a:prstGeom>
        </p:spPr>
      </p:pic>
    </p:spTree>
    <p:extLst>
      <p:ext uri="{BB962C8B-B14F-4D97-AF65-F5344CB8AC3E}">
        <p14:creationId xmlns:p14="http://schemas.microsoft.com/office/powerpoint/2010/main" val="32615888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 y="259080"/>
            <a:ext cx="2133600" cy="1143000"/>
          </a:xfrm>
        </p:spPr>
        <p:txBody>
          <a:bodyPr>
            <a:noAutofit/>
          </a:bodyPr>
          <a:lstStyle/>
          <a:p>
            <a:pPr algn="l"/>
            <a:r>
              <a:rPr lang="en-US" sz="3600" smtClean="0"/>
              <a:t>December 2014</a:t>
            </a:r>
            <a:endParaRPr lang="en-US" sz="360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3A1D1-A82A-4567-B934-E095EE4C47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p:nvPicPr>
        <p:blipFill rotWithShape="1">
          <a:blip r:embed="rId2"/>
          <a:srcRect l="16250" t="7777" r="38750" b="12222"/>
          <a:stretch/>
        </p:blipFill>
        <p:spPr>
          <a:xfrm>
            <a:off x="2362200" y="0"/>
            <a:ext cx="6781800" cy="6781800"/>
          </a:xfrm>
          <a:prstGeom prst="rect">
            <a:avLst/>
          </a:prstGeom>
        </p:spPr>
      </p:pic>
    </p:spTree>
    <p:extLst>
      <p:ext uri="{BB962C8B-B14F-4D97-AF65-F5344CB8AC3E}">
        <p14:creationId xmlns:p14="http://schemas.microsoft.com/office/powerpoint/2010/main" val="916752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6200"/>
            <a:ext cx="8229600" cy="1143000"/>
          </a:xfrm>
        </p:spPr>
        <p:txBody>
          <a:bodyPr/>
          <a:lstStyle/>
          <a:p>
            <a:r>
              <a:rPr lang="en-US" smtClean="0"/>
              <a:t>Cambridge University Hospitals</a:t>
            </a:r>
            <a:endParaRPr lang="en-US"/>
          </a:p>
        </p:txBody>
      </p:sp>
      <p:sp>
        <p:nvSpPr>
          <p:cNvPr id="3" name="Content Placeholder 2"/>
          <p:cNvSpPr>
            <a:spLocks noGrp="1"/>
          </p:cNvSpPr>
          <p:nvPr>
            <p:ph idx="1"/>
          </p:nvPr>
        </p:nvSpPr>
        <p:spPr>
          <a:xfrm>
            <a:off x="457200" y="1219200"/>
            <a:ext cx="8458200" cy="4970462"/>
          </a:xfrm>
        </p:spPr>
        <p:txBody>
          <a:bodyPr>
            <a:normAutofit/>
          </a:bodyPr>
          <a:lstStyle/>
          <a:p>
            <a:r>
              <a:rPr lang="en-US" sz="3600" smtClean="0"/>
              <a:t>After </a:t>
            </a:r>
            <a:r>
              <a:rPr lang="en-US" sz="3600"/>
              <a:t>2.1 million records were transferred to </a:t>
            </a:r>
            <a:r>
              <a:rPr lang="en-US" sz="3600" smtClean="0"/>
              <a:t>… system developed </a:t>
            </a:r>
            <a:r>
              <a:rPr lang="en-US" sz="3600"/>
              <a:t>serious problems and </a:t>
            </a:r>
            <a:r>
              <a:rPr lang="en-US" sz="3600" smtClean="0"/>
              <a:t>became unstable.</a:t>
            </a:r>
            <a:r>
              <a:rPr lang="en-US" sz="3600"/>
              <a:t> </a:t>
            </a:r>
            <a:r>
              <a:rPr lang="en-US" sz="3600" smtClean="0"/>
              <a:t>Ambulances </a:t>
            </a:r>
            <a:r>
              <a:rPr lang="en-US" sz="3600"/>
              <a:t>were diverted to other hospitals for five hours </a:t>
            </a:r>
            <a:r>
              <a:rPr lang="en-US" sz="3600" smtClean="0"/>
              <a:t>… hospital </a:t>
            </a:r>
            <a:r>
              <a:rPr lang="en-US" sz="3600"/>
              <a:t>consultants noted issues with blood transfusion and pathology services</a:t>
            </a:r>
            <a:r>
              <a:rPr lang="en-US" sz="3600" smtClean="0"/>
              <a:t>.</a:t>
            </a:r>
            <a:r>
              <a:rPr lang="en-US" sz="3600"/>
              <a:t> </a:t>
            </a:r>
            <a:r>
              <a:rPr lang="en-US" sz="3600" smtClean="0"/>
              <a:t>…</a:t>
            </a:r>
          </a:p>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3A1D1-A82A-4567-B934-E095EE4C47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p:cNvSpPr/>
          <p:nvPr/>
        </p:nvSpPr>
        <p:spPr>
          <a:xfrm>
            <a:off x="925506" y="6426498"/>
            <a:ext cx="562769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https://en.wikipedia.org/wiki/Epic_Systems</a:t>
            </a:r>
          </a:p>
        </p:txBody>
      </p:sp>
    </p:spTree>
    <p:extLst>
      <p:ext uri="{BB962C8B-B14F-4D97-AF65-F5344CB8AC3E}">
        <p14:creationId xmlns:p14="http://schemas.microsoft.com/office/powerpoint/2010/main" val="1362986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858" y="287338"/>
            <a:ext cx="8458200" cy="4970462"/>
          </a:xfrm>
        </p:spPr>
        <p:txBody>
          <a:bodyPr>
            <a:normAutofit lnSpcReduction="10000"/>
          </a:bodyPr>
          <a:lstStyle/>
          <a:p>
            <a:pPr marL="0" indent="0">
              <a:buNone/>
            </a:pPr>
            <a:r>
              <a:rPr lang="en-US" sz="3600" smtClean="0"/>
              <a:t>July 2015 </a:t>
            </a:r>
          </a:p>
          <a:p>
            <a:pPr marL="400050" lvl="1" indent="0">
              <a:buNone/>
            </a:pPr>
            <a:endParaRPr lang="en-US" sz="4000" smtClean="0"/>
          </a:p>
          <a:p>
            <a:pPr marL="400050" lvl="1" indent="0">
              <a:buNone/>
            </a:pPr>
            <a:r>
              <a:rPr lang="en-US" sz="4000" smtClean="0"/>
              <a:t>… the finances of Cambridge </a:t>
            </a:r>
            <a:r>
              <a:rPr lang="en-US" sz="4000"/>
              <a:t>University </a:t>
            </a:r>
            <a:r>
              <a:rPr lang="en-US" sz="4000" smtClean="0"/>
              <a:t>Hospitals are being investigated.</a:t>
            </a:r>
            <a:r>
              <a:rPr lang="en-US" sz="4000" baseline="30000" smtClean="0"/>
              <a:t> </a:t>
            </a:r>
            <a:r>
              <a:rPr lang="en-US" sz="4000" smtClean="0"/>
              <a:t>Problems </a:t>
            </a:r>
            <a:r>
              <a:rPr lang="en-US" sz="4000"/>
              <a:t>with the </a:t>
            </a:r>
            <a:r>
              <a:rPr lang="en-US" sz="4000" smtClean="0"/>
              <a:t>Epic system were </a:t>
            </a:r>
            <a:r>
              <a:rPr lang="en-US" sz="4000"/>
              <a:t>held to be contributory factors in the organisation's sudden </a:t>
            </a:r>
            <a:r>
              <a:rPr lang="en-US" sz="4000" smtClean="0"/>
              <a:t>failure.</a:t>
            </a:r>
            <a:endParaRPr lang="en-US" sz="4000"/>
          </a:p>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3A1D1-A82A-4567-B934-E095EE4C47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p:cNvSpPr/>
          <p:nvPr/>
        </p:nvSpPr>
        <p:spPr>
          <a:xfrm>
            <a:off x="925506" y="6426498"/>
            <a:ext cx="562769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https://en.wikipedia.org/wiki/Epic_Systems</a:t>
            </a:r>
          </a:p>
        </p:txBody>
      </p:sp>
    </p:spTree>
    <p:extLst>
      <p:ext uri="{BB962C8B-B14F-4D97-AF65-F5344CB8AC3E}">
        <p14:creationId xmlns:p14="http://schemas.microsoft.com/office/powerpoint/2010/main" val="2758781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53213"/>
            <a:ext cx="8458200" cy="831893"/>
          </a:xfrm>
        </p:spPr>
        <p:txBody>
          <a:bodyPr>
            <a:normAutofit fontScale="90000"/>
          </a:bodyPr>
          <a:lstStyle/>
          <a:p>
            <a:r>
              <a:rPr lang="en-US" sz="4000" smtClean="0"/>
              <a:t>Honey</a:t>
            </a:r>
            <a:r>
              <a:rPr lang="en-US" sz="4000"/>
              <a:t>, </a:t>
            </a:r>
            <a:r>
              <a:rPr lang="en-US" sz="4000" smtClean="0"/>
              <a:t>the </a:t>
            </a:r>
            <a:r>
              <a:rPr lang="en-US" sz="4000"/>
              <a:t>EHR system crashed </a:t>
            </a:r>
            <a:r>
              <a:rPr lang="en-US" sz="4000" smtClean="0"/>
              <a:t>my hospital!</a:t>
            </a:r>
            <a:endParaRPr lang="en-US"/>
          </a:p>
        </p:txBody>
      </p:sp>
      <p:sp>
        <p:nvSpPr>
          <p:cNvPr id="3" name="Content Placeholder 2"/>
          <p:cNvSpPr>
            <a:spLocks noGrp="1"/>
          </p:cNvSpPr>
          <p:nvPr>
            <p:ph idx="1"/>
          </p:nvPr>
        </p:nvSpPr>
        <p:spPr/>
        <p:txBody>
          <a:bodyPr>
            <a:normAutofit/>
          </a:bodyPr>
          <a:lstStyle/>
          <a:p>
            <a:endParaRPr lang="en-US" sz="400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3A1D1-A82A-4567-B934-E095EE4C47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1266" name="Picture 2" descr="http://ichef.bbci.co.uk/arts/yourpaintings/images/locations/main/AH_location_imag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7608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853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294967295"/>
          </p:nvPr>
        </p:nvSpPr>
        <p:spPr>
          <a:xfrm>
            <a:off x="6553200" y="635641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429D8-2DD7-AE45-A4FD-572D138492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56" t="31701" r="37921" b="43299"/>
          <a:stretch/>
        </p:blipFill>
        <p:spPr bwMode="auto">
          <a:xfrm>
            <a:off x="-10160" y="1"/>
            <a:ext cx="9144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093" t="11459" r="37921" b="83299"/>
          <a:stretch/>
        </p:blipFill>
        <p:spPr bwMode="auto">
          <a:xfrm>
            <a:off x="4262120" y="228600"/>
            <a:ext cx="4876800" cy="479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2413338"/>
            <a:ext cx="8153400"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I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interviewed Boeing’s top cockpit designers, who wouldn’t dream of green-lighting a new plane until they had spent thousands of hours watching pilots in simulators and on test flights. This principle of user-centered design is part of aviation’s DNA, yet has been woefully lacking in health care software design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0" y="0"/>
            <a:ext cx="563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392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More misery: The costs</a:t>
            </a:r>
            <a:endParaRPr lang="en-US"/>
          </a:p>
        </p:txBody>
      </p:sp>
      <p:sp>
        <p:nvSpPr>
          <p:cNvPr id="3" name="Content Placeholder 2"/>
          <p:cNvSpPr>
            <a:spLocks noGrp="1"/>
          </p:cNvSpPr>
          <p:nvPr>
            <p:ph idx="1"/>
          </p:nvPr>
        </p:nvSpPr>
        <p:spPr>
          <a:xfrm>
            <a:off x="457200" y="1295400"/>
            <a:ext cx="8686800" cy="5562600"/>
          </a:xfrm>
        </p:spPr>
        <p:txBody>
          <a:bodyPr>
            <a:normAutofit fontScale="92500"/>
          </a:bodyPr>
          <a:lstStyle/>
          <a:p>
            <a:r>
              <a:rPr lang="en-US"/>
              <a:t>cost of updating, retraining, recovery after crashes</a:t>
            </a:r>
          </a:p>
          <a:p>
            <a:r>
              <a:rPr lang="en-US" smtClean="0"/>
              <a:t>cost </a:t>
            </a:r>
            <a:r>
              <a:rPr lang="en-US"/>
              <a:t>of training</a:t>
            </a:r>
          </a:p>
          <a:p>
            <a:r>
              <a:rPr lang="en-US"/>
              <a:t>cost of adoption of new working practices</a:t>
            </a:r>
          </a:p>
          <a:p>
            <a:r>
              <a:rPr lang="en-US"/>
              <a:t>cost of time that could otherwise go to patient care</a:t>
            </a:r>
          </a:p>
          <a:p>
            <a:r>
              <a:rPr lang="en-US" smtClean="0"/>
              <a:t>cost of (never-ending?) local tweaks </a:t>
            </a:r>
            <a:endParaRPr lang="en-US"/>
          </a:p>
          <a:p>
            <a:r>
              <a:rPr lang="en-US" smtClean="0"/>
              <a:t>cost of trying to get at the data for secondary uses</a:t>
            </a:r>
            <a:endParaRPr lang="en-US"/>
          </a:p>
          <a:p>
            <a:r>
              <a:rPr lang="en-US" smtClean="0"/>
              <a:t>cost </a:t>
            </a:r>
            <a:r>
              <a:rPr lang="en-US"/>
              <a:t>of alerts </a:t>
            </a:r>
          </a:p>
          <a:p>
            <a:pPr lvl="1"/>
            <a:r>
              <a:rPr lang="en-US"/>
              <a:t>disruption of workflows</a:t>
            </a:r>
          </a:p>
          <a:p>
            <a:pPr lvl="1"/>
            <a:r>
              <a:rPr lang="en-US"/>
              <a:t>alert fatigue from clinically insignificant </a:t>
            </a:r>
            <a:r>
              <a:rPr lang="en-US" smtClean="0"/>
              <a:t>alerts</a:t>
            </a:r>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29</a:t>
            </a:fld>
            <a:endParaRPr lang="en-US"/>
          </a:p>
        </p:txBody>
      </p:sp>
    </p:spTree>
    <p:extLst>
      <p:ext uri="{BB962C8B-B14F-4D97-AF65-F5344CB8AC3E}">
        <p14:creationId xmlns:p14="http://schemas.microsoft.com/office/powerpoint/2010/main" val="2850313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t>
            </a:r>
            <a:r>
              <a:rPr lang="en-US" smtClean="0"/>
              <a:t>ore </a:t>
            </a:r>
            <a:r>
              <a:rPr lang="en-US"/>
              <a:t>G</a:t>
            </a:r>
            <a:r>
              <a:rPr lang="en-US" smtClean="0"/>
              <a:t>lory</a:t>
            </a:r>
            <a:endParaRPr lang="en-US"/>
          </a:p>
        </p:txBody>
      </p:sp>
      <p:sp>
        <p:nvSpPr>
          <p:cNvPr id="3" name="Content Placeholder 2"/>
          <p:cNvSpPr>
            <a:spLocks noGrp="1"/>
          </p:cNvSpPr>
          <p:nvPr>
            <p:ph idx="1"/>
          </p:nvPr>
        </p:nvSpPr>
        <p:spPr>
          <a:xfrm>
            <a:off x="457200" y="1600200"/>
            <a:ext cx="8229600" cy="4953000"/>
          </a:xfrm>
        </p:spPr>
        <p:txBody>
          <a:bodyPr>
            <a:normAutofit/>
          </a:bodyPr>
          <a:lstStyle/>
          <a:p>
            <a:r>
              <a:rPr lang="en-US" sz="4000" smtClean="0"/>
              <a:t>charts are accessible </a:t>
            </a:r>
            <a:r>
              <a:rPr lang="en-US" sz="4000"/>
              <a:t>from multiple sites </a:t>
            </a:r>
            <a:r>
              <a:rPr lang="en-US" sz="4000" smtClean="0"/>
              <a:t>simultaneously</a:t>
            </a:r>
          </a:p>
          <a:p>
            <a:r>
              <a:rPr lang="en-US" sz="4000" smtClean="0"/>
              <a:t>efficient </a:t>
            </a:r>
            <a:r>
              <a:rPr lang="en-US" sz="4000"/>
              <a:t>transfer of </a:t>
            </a:r>
            <a:r>
              <a:rPr lang="en-US" sz="4000" smtClean="0"/>
              <a:t>lab and patient demographics information </a:t>
            </a:r>
          </a:p>
          <a:p>
            <a:r>
              <a:rPr lang="en-US" sz="4000" smtClean="0"/>
              <a:t>e-prescribing </a:t>
            </a:r>
            <a:endParaRPr lang="en-US" sz="4000"/>
          </a:p>
          <a:p>
            <a:r>
              <a:rPr lang="en-US" sz="4000" smtClean="0"/>
              <a:t>recording accountability</a:t>
            </a:r>
          </a:p>
          <a:p>
            <a:r>
              <a:rPr lang="en-US" sz="4000" smtClean="0"/>
              <a:t>finding candidate subjects for trials</a:t>
            </a:r>
          </a:p>
        </p:txBody>
      </p:sp>
      <p:sp>
        <p:nvSpPr>
          <p:cNvPr id="4" name="Slide Number Placeholder 3"/>
          <p:cNvSpPr>
            <a:spLocks noGrp="1"/>
          </p:cNvSpPr>
          <p:nvPr>
            <p:ph type="sldNum" sz="quarter" idx="12"/>
          </p:nvPr>
        </p:nvSpPr>
        <p:spPr/>
        <p:txBody>
          <a:bodyPr/>
          <a:lstStyle/>
          <a:p>
            <a:fld id="{F373A1D1-A82A-4567-B934-E095EE4C47FC}" type="slidenum">
              <a:rPr lang="en-US" smtClean="0"/>
              <a:t>3</a:t>
            </a:fld>
            <a:endParaRPr lang="en-US"/>
          </a:p>
        </p:txBody>
      </p:sp>
    </p:spTree>
    <p:extLst>
      <p:ext uri="{BB962C8B-B14F-4D97-AF65-F5344CB8AC3E}">
        <p14:creationId xmlns:p14="http://schemas.microsoft.com/office/powerpoint/2010/main" val="5873542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mtClean="0"/>
              <a:t>the computer becomes the conduit for all aspects of patient care</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30</a:t>
            </a:fld>
            <a:endParaRPr lang="en-US"/>
          </a:p>
        </p:txBody>
      </p:sp>
      <p:pic>
        <p:nvPicPr>
          <p:cNvPr id="3074" name="Picture 2" descr="Image no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515" y="1436688"/>
            <a:ext cx="7016969" cy="541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5287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000" smtClean="0"/>
              <a:t>“The Cost of Technology”, </a:t>
            </a:r>
            <a:r>
              <a:rPr lang="en-US" sz="3000" i="1" smtClean="0"/>
              <a:t>Journal of the American Medical Association</a:t>
            </a:r>
            <a:r>
              <a:rPr lang="en-US" sz="3000" smtClean="0"/>
              <a:t>,</a:t>
            </a:r>
            <a:r>
              <a:rPr lang="nl-NL" sz="3000"/>
              <a:t> June 20, 2012, Vol 307, No. 23</a:t>
            </a:r>
            <a:endParaRPr lang="en-US" sz="300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31</a:t>
            </a:fld>
            <a:endParaRPr lang="en-US"/>
          </a:p>
        </p:txBody>
      </p:sp>
      <p:pic>
        <p:nvPicPr>
          <p:cNvPr id="3074" name="Picture 2" descr="Image not available."/>
          <p:cNvPicPr>
            <a:picLocks noChangeAspect="1" noChangeArrowheads="1"/>
          </p:cNvPicPr>
          <p:nvPr/>
        </p:nvPicPr>
        <p:blipFill rotWithShape="1">
          <a:blip r:embed="rId3">
            <a:extLst>
              <a:ext uri="{28A0092B-C50C-407E-A947-70E740481C1C}">
                <a14:useLocalDpi xmlns:a14="http://schemas.microsoft.com/office/drawing/2010/main" val="0"/>
              </a:ext>
            </a:extLst>
          </a:blip>
          <a:srcRect t="29777" r="31539"/>
          <a:stretch/>
        </p:blipFill>
        <p:spPr bwMode="auto">
          <a:xfrm>
            <a:off x="1143000" y="1370481"/>
            <a:ext cx="6937485" cy="5487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6666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Epic, again</a:t>
            </a:r>
            <a:endParaRPr lang="en-US"/>
          </a:p>
        </p:txBody>
      </p:sp>
      <p:sp>
        <p:nvSpPr>
          <p:cNvPr id="3" name="Content Placeholder 2"/>
          <p:cNvSpPr>
            <a:spLocks noGrp="1"/>
          </p:cNvSpPr>
          <p:nvPr>
            <p:ph idx="1"/>
          </p:nvPr>
        </p:nvSpPr>
        <p:spPr/>
        <p:txBody>
          <a:bodyPr/>
          <a:lstStyle/>
          <a:p>
            <a:pPr marL="0" indent="0">
              <a:buNone/>
            </a:pPr>
            <a:r>
              <a:rPr lang="en-US"/>
              <a:t>Kaiser: Epic led to “a persistent two-minute increase in the length of time of an average patient encounter” </a:t>
            </a:r>
          </a:p>
          <a:p>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32</a:t>
            </a:fld>
            <a:endParaRPr lang="en-US"/>
          </a:p>
        </p:txBody>
      </p:sp>
    </p:spTree>
    <p:extLst>
      <p:ext uri="{BB962C8B-B14F-4D97-AF65-F5344CB8AC3E}">
        <p14:creationId xmlns:p14="http://schemas.microsoft.com/office/powerpoint/2010/main" val="21483763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In some ways, paper is better</a:t>
            </a:r>
            <a:endParaRPr lang="en-US"/>
          </a:p>
        </p:txBody>
      </p:sp>
      <p:sp>
        <p:nvSpPr>
          <p:cNvPr id="3" name="Content Placeholder 2"/>
          <p:cNvSpPr>
            <a:spLocks noGrp="1"/>
          </p:cNvSpPr>
          <p:nvPr>
            <p:ph idx="1"/>
          </p:nvPr>
        </p:nvSpPr>
        <p:spPr>
          <a:xfrm>
            <a:off x="304800" y="1874837"/>
            <a:ext cx="8229600" cy="4525963"/>
          </a:xfrm>
        </p:spPr>
        <p:txBody>
          <a:bodyPr>
            <a:normAutofit/>
          </a:bodyPr>
          <a:lstStyle/>
          <a:p>
            <a:r>
              <a:rPr lang="en-US" sz="4000"/>
              <a:t>cost of security protections </a:t>
            </a:r>
          </a:p>
          <a:p>
            <a:pPr lvl="1"/>
            <a:r>
              <a:rPr lang="en-US" sz="3600" smtClean="0"/>
              <a:t>digitalized records can be stolen in gigantic quantities</a:t>
            </a:r>
            <a:endParaRPr lang="en-US" sz="4000" smtClean="0"/>
          </a:p>
          <a:p>
            <a:endParaRPr lang="en-US" sz="4000"/>
          </a:p>
        </p:txBody>
      </p:sp>
      <p:sp>
        <p:nvSpPr>
          <p:cNvPr id="4" name="Slide Number Placeholder 3"/>
          <p:cNvSpPr>
            <a:spLocks noGrp="1"/>
          </p:cNvSpPr>
          <p:nvPr>
            <p:ph type="sldNum" sz="quarter" idx="12"/>
          </p:nvPr>
        </p:nvSpPr>
        <p:spPr/>
        <p:txBody>
          <a:bodyPr/>
          <a:lstStyle/>
          <a:p>
            <a:fld id="{F373A1D1-A82A-4567-B934-E095EE4C47FC}" type="slidenum">
              <a:rPr lang="en-US" smtClean="0"/>
              <a:t>33</a:t>
            </a:fld>
            <a:endParaRPr lang="en-US"/>
          </a:p>
        </p:txBody>
      </p:sp>
    </p:spTree>
    <p:extLst>
      <p:ext uri="{BB962C8B-B14F-4D97-AF65-F5344CB8AC3E}">
        <p14:creationId xmlns:p14="http://schemas.microsoft.com/office/powerpoint/2010/main" val="34150565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6A64996B-A112-4D13-BDF0-7F2EDB1423DC}" type="slidenum">
              <a:rPr lang="en-US" altLang="en-US" smtClean="0"/>
              <a:pPr/>
              <a:t>34</a:t>
            </a:fld>
            <a:endParaRPr lang="en-US" altLang="en-US"/>
          </a:p>
        </p:txBody>
      </p:sp>
      <p:pic>
        <p:nvPicPr>
          <p:cNvPr id="3" name="Picture 2"/>
          <p:cNvPicPr>
            <a:picLocks noChangeAspect="1"/>
          </p:cNvPicPr>
          <p:nvPr/>
        </p:nvPicPr>
        <p:blipFill rotWithShape="1">
          <a:blip r:embed="rId2"/>
          <a:srcRect t="11596" r="1666" b="11367"/>
          <a:stretch/>
        </p:blipFill>
        <p:spPr>
          <a:xfrm>
            <a:off x="-1" y="1143000"/>
            <a:ext cx="9164515" cy="4038600"/>
          </a:xfrm>
          <a:prstGeom prst="rect">
            <a:avLst/>
          </a:prstGeom>
        </p:spPr>
      </p:pic>
      <p:sp>
        <p:nvSpPr>
          <p:cNvPr id="4" name="Rectangle 3"/>
          <p:cNvSpPr/>
          <p:nvPr/>
        </p:nvSpPr>
        <p:spPr>
          <a:xfrm>
            <a:off x="990600" y="304800"/>
            <a:ext cx="7467600" cy="523220"/>
          </a:xfrm>
          <a:prstGeom prst="rect">
            <a:avLst/>
          </a:prstGeom>
        </p:spPr>
        <p:txBody>
          <a:bodyPr wrap="square">
            <a:spAutoFit/>
          </a:bodyPr>
          <a:lstStyle/>
          <a:p>
            <a:r>
              <a:rPr lang="en-US" sz="2800" smtClean="0">
                <a:solidFill>
                  <a:srgbClr val="000000"/>
                </a:solidFill>
              </a:rPr>
              <a:t>American Medical Association cry for help</a:t>
            </a:r>
            <a:endParaRPr lang="en-US" sz="2800">
              <a:solidFill>
                <a:srgbClr val="000000"/>
              </a:solidFill>
            </a:endParaRPr>
          </a:p>
        </p:txBody>
      </p:sp>
    </p:spTree>
    <p:extLst>
      <p:ext uri="{BB962C8B-B14F-4D97-AF65-F5344CB8AC3E}">
        <p14:creationId xmlns:p14="http://schemas.microsoft.com/office/powerpoint/2010/main" val="622072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fontScale="90000"/>
          </a:bodyPr>
          <a:lstStyle/>
          <a:p>
            <a:r>
              <a:rPr lang="en-US" smtClean="0"/>
              <a:t>Why is the US stuck with EHR systems which are so clunky and distracting?</a:t>
            </a:r>
            <a:endParaRPr lang="en-US"/>
          </a:p>
        </p:txBody>
      </p:sp>
      <p:sp>
        <p:nvSpPr>
          <p:cNvPr id="3" name="Content Placeholder 2"/>
          <p:cNvSpPr>
            <a:spLocks noGrp="1"/>
          </p:cNvSpPr>
          <p:nvPr>
            <p:ph idx="1"/>
          </p:nvPr>
        </p:nvSpPr>
        <p:spPr>
          <a:xfrm>
            <a:off x="457200" y="1830387"/>
            <a:ext cx="8229600" cy="4525963"/>
          </a:xfrm>
        </p:spPr>
        <p:txBody>
          <a:bodyPr>
            <a:normAutofit/>
          </a:bodyPr>
          <a:lstStyle/>
          <a:p>
            <a:r>
              <a:rPr lang="en-US" smtClean="0"/>
              <a:t>the </a:t>
            </a:r>
            <a:r>
              <a:rPr lang="en-US"/>
              <a:t>“rush to capitalize on the huge federal investment of $30 billion for the adoption of electronic medical records led to some unfortunate and unintended consequences” tied to “communication failure, poor data display, wrong order/wrong patient errors and alert fatigue</a:t>
            </a:r>
            <a:r>
              <a:rPr lang="en-US" smtClean="0"/>
              <a:t>.”</a:t>
            </a:r>
          </a:p>
          <a:p>
            <a:pPr marL="0" indent="0">
              <a:buNone/>
            </a:pPr>
            <a:r>
              <a:rPr lang="en-US" i="1" smtClean="0"/>
              <a:t>	Annals </a:t>
            </a:r>
            <a:r>
              <a:rPr lang="en-US" i="1"/>
              <a:t>of Emergency </a:t>
            </a:r>
            <a:r>
              <a:rPr lang="en-US" i="1" smtClean="0"/>
              <a:t>Medicine</a:t>
            </a:r>
            <a:r>
              <a:rPr lang="en-US" smtClean="0"/>
              <a:t>, June 2013</a:t>
            </a:r>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35</a:t>
            </a:fld>
            <a:endParaRPr lang="en-US"/>
          </a:p>
        </p:txBody>
      </p:sp>
    </p:spTree>
    <p:extLst>
      <p:ext uri="{BB962C8B-B14F-4D97-AF65-F5344CB8AC3E}">
        <p14:creationId xmlns:p14="http://schemas.microsoft.com/office/powerpoint/2010/main" val="26504672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3A1D1-A82A-4567-B934-E095EE4C47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p:cNvSpPr/>
          <p:nvPr/>
        </p:nvSpPr>
        <p:spPr>
          <a:xfrm>
            <a:off x="762000" y="457200"/>
            <a:ext cx="7467600" cy="55707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Calibri"/>
                <a:ea typeface="+mn-ea"/>
                <a:cs typeface="+mn-cs"/>
              </a:rPr>
              <a:t>Question: Why </a:t>
            </a:r>
            <a:r>
              <a:rPr kumimoji="0" lang="en-US" sz="3600" b="0" i="0" u="none" strike="noStrike" kern="1200" cap="none" spc="0" normalizeH="0" baseline="0" noProof="0">
                <a:ln>
                  <a:noFill/>
                </a:ln>
                <a:solidFill>
                  <a:prstClr val="black"/>
                </a:solidFill>
                <a:effectLst/>
                <a:uLnTx/>
                <a:uFillTx/>
                <a:latin typeface="Calibri"/>
                <a:ea typeface="+mn-ea"/>
                <a:cs typeface="+mn-cs"/>
              </a:rPr>
              <a:t>do it so quickly, when there </a:t>
            </a:r>
            <a:r>
              <a:rPr kumimoji="0" lang="en-US" sz="3600" b="0" i="0" u="none" strike="noStrike" kern="1200" cap="none" spc="0" normalizeH="0" baseline="0" noProof="0" smtClean="0">
                <a:ln>
                  <a:noFill/>
                </a:ln>
                <a:solidFill>
                  <a:prstClr val="black"/>
                </a:solidFill>
                <a:effectLst/>
                <a:uLnTx/>
                <a:uFillTx/>
                <a:latin typeface="Calibri"/>
                <a:ea typeface="+mn-ea"/>
                <a:cs typeface="+mn-cs"/>
              </a:rPr>
              <a:t>are </a:t>
            </a:r>
            <a:r>
              <a:rPr kumimoji="0" lang="en-US" sz="3600" b="0" i="0" u="none" strike="noStrike" kern="1200" cap="none" spc="0" normalizeH="0" baseline="0" noProof="0">
                <a:ln>
                  <a:noFill/>
                </a:ln>
                <a:solidFill>
                  <a:prstClr val="black"/>
                </a:solidFill>
                <a:effectLst/>
                <a:uLnTx/>
                <a:uFillTx/>
                <a:latin typeface="Calibri"/>
                <a:ea typeface="+mn-ea"/>
                <a:cs typeface="+mn-cs"/>
              </a:rPr>
              <a:t>so few </a:t>
            </a:r>
            <a:r>
              <a:rPr kumimoji="0" lang="en-US" sz="3600" b="0" i="0" u="none" strike="noStrike" kern="1200" cap="none" spc="0" normalizeH="0" baseline="0" noProof="0" smtClean="0">
                <a:ln>
                  <a:noFill/>
                </a:ln>
                <a:solidFill>
                  <a:prstClr val="black"/>
                </a:solidFill>
                <a:effectLst/>
                <a:uLnTx/>
                <a:uFillTx/>
                <a:latin typeface="Calibri"/>
                <a:ea typeface="+mn-ea"/>
                <a:cs typeface="+mn-cs"/>
              </a:rPr>
              <a:t>talented, trained </a:t>
            </a:r>
            <a:r>
              <a:rPr kumimoji="0" lang="en-US" sz="3600" b="0" i="0" u="none" strike="noStrike" kern="1200" cap="none" spc="0" normalizeH="0" baseline="0" noProof="0">
                <a:ln>
                  <a:noFill/>
                </a:ln>
                <a:solidFill>
                  <a:prstClr val="black"/>
                </a:solidFill>
                <a:effectLst/>
                <a:uLnTx/>
                <a:uFillTx/>
                <a:latin typeface="Calibri"/>
                <a:ea typeface="+mn-ea"/>
                <a:cs typeface="+mn-cs"/>
              </a:rPr>
              <a:t>personnel, and when </a:t>
            </a:r>
            <a:r>
              <a:rPr kumimoji="0" lang="en-US" sz="3600" b="0" i="0" u="none" strike="noStrike" kern="1200" cap="none" spc="0" normalizeH="0" baseline="0" noProof="0" smtClean="0">
                <a:ln>
                  <a:noFill/>
                </a:ln>
                <a:solidFill>
                  <a:prstClr val="black"/>
                </a:solidFill>
                <a:effectLst/>
                <a:uLnTx/>
                <a:uFillTx/>
                <a:latin typeface="Calibri"/>
                <a:ea typeface="+mn-ea"/>
                <a:cs typeface="+mn-cs"/>
              </a:rPr>
              <a:t>EHR systems </a:t>
            </a:r>
            <a:r>
              <a:rPr kumimoji="0" lang="en-US" sz="3600" b="0" i="0" u="none" strike="noStrike" kern="1200" cap="none" spc="0" normalizeH="0" baseline="0" noProof="0">
                <a:ln>
                  <a:noFill/>
                </a:ln>
                <a:solidFill>
                  <a:prstClr val="black"/>
                </a:solidFill>
                <a:effectLst/>
                <a:uLnTx/>
                <a:uFillTx/>
                <a:latin typeface="Calibri"/>
                <a:ea typeface="+mn-ea"/>
                <a:cs typeface="+mn-cs"/>
              </a:rPr>
              <a:t>are so </a:t>
            </a:r>
            <a:r>
              <a:rPr kumimoji="0" lang="en-US" sz="3600" b="0" i="0" u="none" strike="noStrike" kern="1200" cap="none" spc="0" normalizeH="0" baseline="0" noProof="0" smtClean="0">
                <a:ln>
                  <a:noFill/>
                </a:ln>
                <a:solidFill>
                  <a:prstClr val="black"/>
                </a:solidFill>
                <a:effectLst/>
                <a:uLnTx/>
                <a:uFillTx/>
                <a:latin typeface="Calibri"/>
                <a:ea typeface="+mn-ea"/>
                <a:cs typeface="+mn-cs"/>
              </a:rPr>
              <a:t>bad, and when there are so many systems, and when the systems are not interoperable?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Calibri"/>
                <a:ea typeface="+mn-ea"/>
                <a:cs typeface="+mn-cs"/>
              </a:rPr>
              <a:t>Answer: Magical thinking*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Calibri"/>
                <a:ea typeface="+mn-ea"/>
                <a:cs typeface="+mn-cs"/>
              </a:rPr>
              <a:t>*What, after all, could go wrong?</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9511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Answer:</a:t>
            </a:r>
            <a:endParaRPr lang="en-US"/>
          </a:p>
        </p:txBody>
      </p:sp>
      <p:sp>
        <p:nvSpPr>
          <p:cNvPr id="3" name="Content Placeholder 2"/>
          <p:cNvSpPr>
            <a:spLocks noGrp="1"/>
          </p:cNvSpPr>
          <p:nvPr>
            <p:ph idx="1"/>
          </p:nvPr>
        </p:nvSpPr>
        <p:spPr>
          <a:xfrm>
            <a:off x="457200" y="1951037"/>
            <a:ext cx="8229600" cy="4525963"/>
          </a:xfrm>
        </p:spPr>
        <p:txBody>
          <a:bodyPr>
            <a:normAutofit/>
          </a:bodyPr>
          <a:lstStyle/>
          <a:p>
            <a:pPr marL="0" indent="0" algn="ctr">
              <a:buNone/>
            </a:pPr>
            <a:r>
              <a:rPr lang="en-US" sz="4800" smtClean="0"/>
              <a:t>e-iatrogenesis</a:t>
            </a:r>
          </a:p>
          <a:p>
            <a:pPr marL="0" indent="0" algn="ctr">
              <a:buNone/>
            </a:pPr>
            <a:endParaRPr lang="en-US" sz="4800"/>
          </a:p>
          <a:p>
            <a:pPr marL="0" indent="0" algn="ctr">
              <a:buNone/>
            </a:pPr>
            <a:r>
              <a:rPr lang="en-US" sz="4800" smtClean="0"/>
              <a:t>(diseases caused by health IT)</a:t>
            </a:r>
          </a:p>
          <a:p>
            <a:pPr marL="0" indent="0" algn="ctr">
              <a:buNone/>
            </a:pPr>
            <a:endParaRPr lang="en-US" sz="480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3A1D1-A82A-4567-B934-E095EE4C47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79821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24920" y="4876800"/>
            <a:ext cx="3690079" cy="457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noAutofit/>
          </a:bodyPr>
          <a:lstStyle/>
          <a:p>
            <a:r>
              <a:rPr lang="en-US" sz="3600" i="1" smtClean="0"/>
              <a:t>Health </a:t>
            </a:r>
            <a:r>
              <a:rPr lang="en-US" sz="3600" i="1"/>
              <a:t>IT and Patient Safety</a:t>
            </a:r>
            <a:r>
              <a:rPr lang="en-US" sz="3600" i="1" smtClean="0"/>
              <a:t>: </a:t>
            </a:r>
            <a:br>
              <a:rPr lang="en-US" sz="3600" i="1" smtClean="0"/>
            </a:br>
            <a:r>
              <a:rPr lang="en-US" sz="3600" i="1" smtClean="0"/>
              <a:t>Building </a:t>
            </a:r>
            <a:r>
              <a:rPr lang="en-US" sz="3600" i="1"/>
              <a:t>Safer Systems for Better </a:t>
            </a:r>
            <a:r>
              <a:rPr lang="en-US" sz="3600" i="1" smtClean="0"/>
              <a:t>Care </a:t>
            </a:r>
            <a:r>
              <a:rPr lang="en-US" sz="3600" smtClean="0"/>
              <a:t/>
            </a:r>
            <a:br>
              <a:rPr lang="en-US" sz="3600" smtClean="0"/>
            </a:br>
            <a:r>
              <a:rPr lang="en-US" sz="3200" smtClean="0"/>
              <a:t>Institute of Medicine Report, 2011</a:t>
            </a:r>
            <a:endParaRPr lang="en-US" sz="2400"/>
          </a:p>
        </p:txBody>
      </p:sp>
      <p:sp>
        <p:nvSpPr>
          <p:cNvPr id="3" name="Content Placeholder 2"/>
          <p:cNvSpPr>
            <a:spLocks noGrp="1"/>
          </p:cNvSpPr>
          <p:nvPr>
            <p:ph idx="1"/>
          </p:nvPr>
        </p:nvSpPr>
        <p:spPr>
          <a:xfrm>
            <a:off x="304800" y="1981200"/>
            <a:ext cx="8382000" cy="3867150"/>
          </a:xfrm>
        </p:spPr>
        <p:txBody>
          <a:bodyPr>
            <a:normAutofit fontScale="92500"/>
          </a:bodyPr>
          <a:lstStyle/>
          <a:p>
            <a:pPr marL="0" indent="0">
              <a:buNone/>
            </a:pPr>
            <a:r>
              <a:rPr lang="en-US" b="1" smtClean="0"/>
              <a:t>Recommendations</a:t>
            </a:r>
          </a:p>
          <a:p>
            <a:pPr marL="0" indent="0">
              <a:buNone/>
            </a:pPr>
            <a:r>
              <a:rPr lang="en-US" smtClean="0"/>
              <a:t>Current </a:t>
            </a:r>
            <a:r>
              <a:rPr lang="en-US"/>
              <a:t>market forces are not adequately addressing the </a:t>
            </a:r>
            <a:r>
              <a:rPr lang="en-US" smtClean="0"/>
              <a:t>potential </a:t>
            </a:r>
            <a:r>
              <a:rPr lang="en-US"/>
              <a:t>risks associated with use of health </a:t>
            </a:r>
            <a:r>
              <a:rPr lang="en-US" smtClean="0"/>
              <a:t>IT. All </a:t>
            </a:r>
            <a:r>
              <a:rPr lang="en-US"/>
              <a:t>stakeholders must coordinate efforts to identify and </a:t>
            </a:r>
            <a:r>
              <a:rPr lang="en-US" smtClean="0"/>
              <a:t>understand </a:t>
            </a:r>
            <a:r>
              <a:rPr lang="en-US"/>
              <a:t>patient safety risks associated with health IT </a:t>
            </a:r>
            <a:r>
              <a:rPr lang="en-US" smtClean="0"/>
              <a:t>by … creating </a:t>
            </a:r>
            <a:r>
              <a:rPr lang="en-US"/>
              <a:t>a reporting and investigating system for </a:t>
            </a:r>
            <a:r>
              <a:rPr lang="en-US" smtClean="0"/>
              <a:t>health IT-related </a:t>
            </a:r>
            <a:r>
              <a:rPr lang="en-US"/>
              <a:t>deaths, serious injuries, or unsafe conditions</a:t>
            </a:r>
          </a:p>
          <a:p>
            <a:pPr marL="0" indent="0">
              <a:buNone/>
            </a:pPr>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3A1D1-A82A-4567-B934-E095EE4C47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6994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1143000"/>
          </a:xfrm>
        </p:spPr>
        <p:txBody>
          <a:bodyPr>
            <a:noAutofit/>
          </a:bodyPr>
          <a:lstStyle/>
          <a:p>
            <a:pPr algn="l"/>
            <a:r>
              <a:rPr lang="en-US" sz="3800" smtClean="0"/>
              <a:t>HITECH Act (2009): let’s bribe physicians to adopt these mumpsy EHR systems quickly, and then penalize them if they fail to do so</a:t>
            </a:r>
            <a:endParaRPr lang="en-US" sz="3800"/>
          </a:p>
        </p:txBody>
      </p:sp>
      <p:sp>
        <p:nvSpPr>
          <p:cNvPr id="3" name="Content Placeholder 2"/>
          <p:cNvSpPr>
            <a:spLocks noGrp="1"/>
          </p:cNvSpPr>
          <p:nvPr>
            <p:ph idx="1"/>
          </p:nvPr>
        </p:nvSpPr>
        <p:spPr>
          <a:xfrm>
            <a:off x="457200" y="2286000"/>
            <a:ext cx="8229600" cy="4068763"/>
          </a:xfrm>
        </p:spPr>
        <p:txBody>
          <a:bodyPr>
            <a:normAutofit/>
          </a:bodyPr>
          <a:lstStyle/>
          <a:p>
            <a:pPr marL="0" indent="0">
              <a:buNone/>
            </a:pPr>
            <a:r>
              <a:rPr lang="en-US" smtClean="0"/>
              <a:t>Eligible </a:t>
            </a:r>
            <a:r>
              <a:rPr lang="en-US"/>
              <a:t>health care </a:t>
            </a:r>
            <a:r>
              <a:rPr lang="en-US" smtClean="0"/>
              <a:t> professionals </a:t>
            </a:r>
            <a:r>
              <a:rPr lang="en-US"/>
              <a:t>and hospitals can qualify for more than $27 billion in Medicare and Medicaid </a:t>
            </a:r>
            <a:r>
              <a:rPr lang="en-US" smtClean="0"/>
              <a:t>incentive </a:t>
            </a:r>
            <a:r>
              <a:rPr lang="en-US"/>
              <a:t>payments </a:t>
            </a:r>
            <a:r>
              <a:rPr lang="en-US" smtClean="0"/>
              <a:t>available to eligible </a:t>
            </a:r>
            <a:r>
              <a:rPr lang="en-US"/>
              <a:t>providers and hospitals </a:t>
            </a:r>
            <a:endParaRPr lang="en-US" smtClean="0"/>
          </a:p>
          <a:p>
            <a:pPr marL="0" indent="0">
              <a:buNone/>
            </a:pPr>
            <a:endParaRPr lang="en-US"/>
          </a:p>
          <a:p>
            <a:pPr marL="0" indent="0">
              <a:buNone/>
            </a:pPr>
            <a:r>
              <a:rPr lang="en-US" smtClean="0"/>
              <a:t>https</a:t>
            </a:r>
            <a:r>
              <a:rPr lang="en-US"/>
              <a:t>://www.cms.gov/ehrincentiveprograms/. </a:t>
            </a:r>
          </a:p>
        </p:txBody>
      </p:sp>
      <p:sp>
        <p:nvSpPr>
          <p:cNvPr id="4" name="Slide Number Placeholder 3"/>
          <p:cNvSpPr>
            <a:spLocks noGrp="1"/>
          </p:cNvSpPr>
          <p:nvPr>
            <p:ph type="sldNum" sz="quarter" idx="12"/>
          </p:nvPr>
        </p:nvSpPr>
        <p:spPr/>
        <p:txBody>
          <a:bodyPr/>
          <a:lstStyle/>
          <a:p>
            <a:fld id="{F373A1D1-A82A-4567-B934-E095EE4C47FC}" type="slidenum">
              <a:rPr lang="en-US" smtClean="0"/>
              <a:t>39</a:t>
            </a:fld>
            <a:endParaRPr lang="en-US"/>
          </a:p>
        </p:txBody>
      </p:sp>
    </p:spTree>
    <p:extLst>
      <p:ext uri="{BB962C8B-B14F-4D97-AF65-F5344CB8AC3E}">
        <p14:creationId xmlns:p14="http://schemas.microsoft.com/office/powerpoint/2010/main" val="4060629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and potential future glory</a:t>
            </a:r>
            <a:endParaRPr lang="en-US"/>
          </a:p>
        </p:txBody>
      </p:sp>
      <p:sp>
        <p:nvSpPr>
          <p:cNvPr id="3" name="Content Placeholder 2"/>
          <p:cNvSpPr>
            <a:spLocks noGrp="1"/>
          </p:cNvSpPr>
          <p:nvPr>
            <p:ph idx="1"/>
          </p:nvPr>
        </p:nvSpPr>
        <p:spPr>
          <a:xfrm>
            <a:off x="457200" y="1447800"/>
            <a:ext cx="8229600" cy="5334000"/>
          </a:xfrm>
        </p:spPr>
        <p:txBody>
          <a:bodyPr>
            <a:normAutofit/>
          </a:bodyPr>
          <a:lstStyle/>
          <a:p>
            <a:pPr lvl="1"/>
            <a:r>
              <a:rPr lang="en-US" sz="3600" smtClean="0"/>
              <a:t>patients can see their own data</a:t>
            </a:r>
            <a:endParaRPr lang="en-US" sz="3600"/>
          </a:p>
          <a:p>
            <a:pPr lvl="1"/>
            <a:r>
              <a:rPr lang="en-US" sz="3600" smtClean="0"/>
              <a:t>evidence-based </a:t>
            </a:r>
            <a:r>
              <a:rPr lang="en-US" sz="3600"/>
              <a:t>medicine</a:t>
            </a:r>
          </a:p>
          <a:p>
            <a:pPr lvl="1"/>
            <a:r>
              <a:rPr lang="en-US" sz="3600" smtClean="0"/>
              <a:t>diagnostic </a:t>
            </a:r>
            <a:r>
              <a:rPr lang="en-US" sz="3600"/>
              <a:t>decision support</a:t>
            </a:r>
          </a:p>
          <a:p>
            <a:pPr marL="457200" lvl="1" indent="0">
              <a:buNone/>
            </a:pPr>
            <a:endParaRPr lang="en-US" sz="3600" smtClean="0"/>
          </a:p>
          <a:p>
            <a:pPr marL="457200" lvl="1" indent="0">
              <a:buNone/>
            </a:pPr>
            <a:r>
              <a:rPr lang="en-US" sz="3600" smtClean="0"/>
              <a:t>… and come the day, when every patient’s genome is sequenced as they walk through the door …</a:t>
            </a:r>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4</a:t>
            </a:fld>
            <a:endParaRPr lang="en-US"/>
          </a:p>
        </p:txBody>
      </p:sp>
    </p:spTree>
    <p:extLst>
      <p:ext uri="{BB962C8B-B14F-4D97-AF65-F5344CB8AC3E}">
        <p14:creationId xmlns:p14="http://schemas.microsoft.com/office/powerpoint/2010/main" val="3493244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73A1D1-A82A-4567-B934-E095EE4C47FC}" type="slidenum">
              <a:rPr lang="en-US" smtClean="0"/>
              <a:t>40</a:t>
            </a:fld>
            <a:endParaRPr lang="en-US"/>
          </a:p>
        </p:txBody>
      </p:sp>
      <p:graphicFrame>
        <p:nvGraphicFramePr>
          <p:cNvPr id="3" name="Group 77"/>
          <p:cNvGraphicFramePr>
            <a:graphicFrameLocks/>
          </p:cNvGraphicFramePr>
          <p:nvPr>
            <p:extLst>
              <p:ext uri="{D42A27DB-BD31-4B8C-83A1-F6EECF244321}">
                <p14:modId xmlns:p14="http://schemas.microsoft.com/office/powerpoint/2010/main" val="1347297175"/>
              </p:ext>
            </p:extLst>
          </p:nvPr>
        </p:nvGraphicFramePr>
        <p:xfrm>
          <a:off x="0" y="1219200"/>
          <a:ext cx="9144000" cy="4876800"/>
        </p:xfrm>
        <a:graphic>
          <a:graphicData uri="http://schemas.openxmlformats.org/drawingml/2006/table">
            <a:tbl>
              <a:tblPr/>
              <a:tblGrid>
                <a:gridCol w="831273">
                  <a:extLst>
                    <a:ext uri="{9D8B030D-6E8A-4147-A177-3AD203B41FA5}">
                      <a16:colId xmlns:a16="http://schemas.microsoft.com/office/drawing/2014/main" val="20000"/>
                    </a:ext>
                  </a:extLst>
                </a:gridCol>
                <a:gridCol w="997527">
                  <a:extLst>
                    <a:ext uri="{9D8B030D-6E8A-4147-A177-3AD203B41FA5}">
                      <a16:colId xmlns:a16="http://schemas.microsoft.com/office/drawing/2014/main" val="20001"/>
                    </a:ext>
                  </a:extLst>
                </a:gridCol>
                <a:gridCol w="976746">
                  <a:extLst>
                    <a:ext uri="{9D8B030D-6E8A-4147-A177-3AD203B41FA5}">
                      <a16:colId xmlns:a16="http://schemas.microsoft.com/office/drawing/2014/main" val="20002"/>
                    </a:ext>
                  </a:extLst>
                </a:gridCol>
                <a:gridCol w="1201882">
                  <a:extLst>
                    <a:ext uri="{9D8B030D-6E8A-4147-A177-3AD203B41FA5}">
                      <a16:colId xmlns:a16="http://schemas.microsoft.com/office/drawing/2014/main" val="20003"/>
                    </a:ext>
                  </a:extLst>
                </a:gridCol>
                <a:gridCol w="1122218">
                  <a:extLst>
                    <a:ext uri="{9D8B030D-6E8A-4147-A177-3AD203B41FA5}">
                      <a16:colId xmlns:a16="http://schemas.microsoft.com/office/drawing/2014/main" val="20004"/>
                    </a:ext>
                  </a:extLst>
                </a:gridCol>
                <a:gridCol w="938645">
                  <a:extLst>
                    <a:ext uri="{9D8B030D-6E8A-4147-A177-3AD203B41FA5}">
                      <a16:colId xmlns:a16="http://schemas.microsoft.com/office/drawing/2014/main" val="20005"/>
                    </a:ext>
                  </a:extLst>
                </a:gridCol>
                <a:gridCol w="1080655">
                  <a:extLst>
                    <a:ext uri="{9D8B030D-6E8A-4147-A177-3AD203B41FA5}">
                      <a16:colId xmlns:a16="http://schemas.microsoft.com/office/drawing/2014/main" val="20006"/>
                    </a:ext>
                  </a:extLst>
                </a:gridCol>
                <a:gridCol w="829541">
                  <a:extLst>
                    <a:ext uri="{9D8B030D-6E8A-4147-A177-3AD203B41FA5}">
                      <a16:colId xmlns:a16="http://schemas.microsoft.com/office/drawing/2014/main" val="20007"/>
                    </a:ext>
                  </a:extLst>
                </a:gridCol>
                <a:gridCol w="1165513">
                  <a:extLst>
                    <a:ext uri="{9D8B030D-6E8A-4147-A177-3AD203B41FA5}">
                      <a16:colId xmlns:a16="http://schemas.microsoft.com/office/drawing/2014/main" val="20008"/>
                    </a:ext>
                  </a:extLst>
                </a:gridCol>
              </a:tblGrid>
              <a:tr h="555499">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pitchFamily="34" charset="0"/>
                          <a:ea typeface="MS PGothic" pitchFamily="34" charset="-128"/>
                        </a:rPr>
                        <a:t> </a:t>
                      </a:r>
                      <a:endParaRPr kumimoji="0" lang="en-US" sz="1300" b="0" i="0" u="none" strike="noStrike" cap="none" normalizeH="0" baseline="0" smtClean="0">
                        <a:ln>
                          <a:noFill/>
                        </a:ln>
                        <a:solidFill>
                          <a:schemeClr val="tx1"/>
                        </a:solidFill>
                        <a:effectLst/>
                        <a:latin typeface="Arial" pitchFamily="34" charset="0"/>
                        <a:ea typeface="MS PGothic" pitchFamily="34" charset="-128"/>
                      </a:endParaRPr>
                    </a:p>
                  </a:txBody>
                  <a:tcPr marT="45713" marB="4571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MS PGothic" pitchFamily="34" charset="-128"/>
                        </a:rPr>
                        <a:t>2011</a:t>
                      </a:r>
                    </a:p>
                  </a:txBody>
                  <a:tcPr marT="45713" marB="4571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MS PGothic" pitchFamily="34" charset="-128"/>
                        </a:rPr>
                        <a:t>2012</a:t>
                      </a:r>
                    </a:p>
                  </a:txBody>
                  <a:tcPr marT="45713" marB="4571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MS PGothic" pitchFamily="34" charset="-128"/>
                        </a:rPr>
                        <a:t>2013</a:t>
                      </a:r>
                    </a:p>
                  </a:txBody>
                  <a:tcPr marT="45713" marB="4571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MS PGothic" pitchFamily="34" charset="-128"/>
                        </a:rPr>
                        <a:t>2014</a:t>
                      </a:r>
                    </a:p>
                  </a:txBody>
                  <a:tcPr marT="45713" marB="4571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MS PGothic" pitchFamily="34" charset="-128"/>
                        </a:rPr>
                        <a:t>2015</a:t>
                      </a:r>
                    </a:p>
                  </a:txBody>
                  <a:tcPr marT="45713" marB="4571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MS PGothic" pitchFamily="34" charset="-128"/>
                        </a:rPr>
                        <a:t>2016</a:t>
                      </a:r>
                    </a:p>
                  </a:txBody>
                  <a:tcPr marT="45713" marB="4571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MS PGothic" pitchFamily="34" charset="-128"/>
                        </a:rPr>
                        <a:t>2017</a:t>
                      </a:r>
                    </a:p>
                  </a:txBody>
                  <a:tcPr marT="45713" marB="4571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MS PGothic" pitchFamily="34" charset="-128"/>
                        </a:rPr>
                        <a:t>TOTAL</a:t>
                      </a:r>
                    </a:p>
                  </a:txBody>
                  <a:tcPr marT="45713" marB="4571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75828">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ea typeface="MS PGothic" pitchFamily="34" charset="-128"/>
                        </a:rPr>
                        <a:t> Adopt 2011 </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$18,000</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$12,000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$8,000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$4,000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$2,000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1" i="1" u="none" strike="noStrike" cap="none" normalizeH="0" baseline="0" smtClean="0">
                          <a:ln>
                            <a:noFill/>
                          </a:ln>
                          <a:solidFill>
                            <a:schemeClr val="tx1"/>
                          </a:solidFill>
                          <a:effectLst/>
                          <a:latin typeface="Arial" pitchFamily="34" charset="0"/>
                          <a:ea typeface="MS PGothic" pitchFamily="34" charset="-128"/>
                        </a:rPr>
                        <a:t>$44,000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2532">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ea typeface="MS PGothic" pitchFamily="34" charset="-128"/>
                        </a:rPr>
                        <a:t> Adopt 2012 </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$18,000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$12,000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$8,000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$4,000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$2,000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1" i="1" u="none" strike="noStrike" cap="none" normalizeH="0" baseline="0" smtClean="0">
                          <a:ln>
                            <a:noFill/>
                          </a:ln>
                          <a:solidFill>
                            <a:schemeClr val="tx1"/>
                          </a:solidFill>
                          <a:effectLst/>
                          <a:latin typeface="Arial" pitchFamily="34" charset="0"/>
                          <a:ea typeface="MS PGothic" pitchFamily="34" charset="-128"/>
                        </a:rPr>
                        <a:t>$44,000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4180">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ea typeface="MS PGothic" pitchFamily="34" charset="-128"/>
                        </a:rPr>
                        <a:t> Adopt 2013 </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$15,000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$12,000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$8,000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$4,000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1" i="1" u="none" strike="noStrike" cap="none" normalizeH="0" baseline="0" smtClean="0">
                          <a:ln>
                            <a:noFill/>
                          </a:ln>
                          <a:solidFill>
                            <a:schemeClr val="tx1"/>
                          </a:solidFill>
                          <a:effectLst/>
                          <a:latin typeface="Arial" pitchFamily="34" charset="0"/>
                          <a:ea typeface="MS PGothic" pitchFamily="34" charset="-128"/>
                        </a:rPr>
                        <a:t>$39,000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5939">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ea typeface="MS PGothic" pitchFamily="34" charset="-128"/>
                        </a:rPr>
                        <a:t> Adopt 2014 </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$12,000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$8,000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$4,000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1" i="1" u="none" strike="noStrike" cap="none" normalizeH="0" baseline="0" smtClean="0">
                          <a:ln>
                            <a:noFill/>
                          </a:ln>
                          <a:solidFill>
                            <a:schemeClr val="tx1"/>
                          </a:solidFill>
                          <a:effectLst/>
                          <a:latin typeface="Arial" pitchFamily="34" charset="0"/>
                          <a:ea typeface="MS PGothic" pitchFamily="34" charset="-128"/>
                        </a:rPr>
                        <a:t>$24,000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54511">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ea typeface="MS PGothic" pitchFamily="34" charset="-128"/>
                        </a:rPr>
                        <a:t> Adopt 2015 + </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kumimoji="0" lang="en-US" sz="1600" b="1" i="1" u="none" strike="noStrike" cap="none" normalizeH="0" baseline="0" smtClean="0">
                          <a:ln>
                            <a:noFill/>
                          </a:ln>
                          <a:solidFill>
                            <a:schemeClr val="tx1"/>
                          </a:solidFill>
                          <a:effectLst/>
                          <a:latin typeface="Arial" pitchFamily="34" charset="0"/>
                          <a:ea typeface="MS PGothic" pitchFamily="34" charset="-128"/>
                        </a:rPr>
                        <a:t>$0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78311">
                <a:tc>
                  <a:txBody>
                    <a:bodyPr/>
                    <a:lstStyle/>
                    <a:p>
                      <a:pPr marL="0" marR="0" lvl="0" indent="0" algn="ctr" defTabSz="914400" rtl="0" eaLnBrk="1" fontAlgn="b" latinLnBrk="0" hangingPunct="1">
                        <a:lnSpc>
                          <a:spcPct val="100000"/>
                        </a:lnSpc>
                        <a:spcBef>
                          <a:spcPct val="20000"/>
                        </a:spcBef>
                        <a:spcAft>
                          <a:spcPct val="0"/>
                        </a:spcAft>
                        <a:buClrTx/>
                        <a:buSzTx/>
                        <a:buFontTx/>
                        <a:buNone/>
                        <a:tabLst/>
                      </a:pPr>
                      <a:r>
                        <a:rPr lang="en-US" sz="1200" b="1" smtClean="0">
                          <a:latin typeface="Arial" pitchFamily="34" charset="0"/>
                          <a:cs typeface="Arial" pitchFamily="34" charset="0"/>
                        </a:rPr>
                        <a:t>After ~2018</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8">
                  <a:txBody>
                    <a:bodyPr/>
                    <a:lstStyle/>
                    <a:p>
                      <a:pPr marL="0" marR="0" lvl="0" indent="0" algn="ctr" defTabSz="914400" rtl="0" eaLnBrk="1" fontAlgn="b" latinLnBrk="0" hangingPunct="1">
                        <a:lnSpc>
                          <a:spcPct val="100000"/>
                        </a:lnSpc>
                        <a:spcBef>
                          <a:spcPts val="876"/>
                        </a:spcBef>
                        <a:spcAft>
                          <a:spcPct val="0"/>
                        </a:spcAft>
                        <a:buClrTx/>
                        <a:buSzTx/>
                        <a:buFontTx/>
                        <a:buNone/>
                        <a:tabLst/>
                        <a:defRPr/>
                      </a:pPr>
                      <a:r>
                        <a:rPr lang="en-US" sz="2400" b="1" smtClean="0"/>
                        <a:t>penalties, in the form of reduced Medicare reimbursements</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a typeface="MS PGothic" pitchFamily="34" charset="-128"/>
                      </a:endParaRP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a typeface="MS PGothic" pitchFamily="34" charset="-128"/>
                      </a:endParaRP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a typeface="MS PGothic" pitchFamily="34" charset="-128"/>
                      </a:endParaRP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a typeface="MS PGothic" pitchFamily="34" charset="-128"/>
                      </a:endParaRP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a typeface="MS PGothic" pitchFamily="34" charset="-128"/>
                      </a:endParaRP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a typeface="MS PGothic" pitchFamily="34" charset="-128"/>
                      </a:endParaRP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 latinLnBrk="0" hangingPunct="1">
                        <a:lnSpc>
                          <a:spcPct val="100000"/>
                        </a:lnSpc>
                        <a:spcBef>
                          <a:spcPct val="20000"/>
                        </a:spcBef>
                        <a:spcAft>
                          <a:spcPct val="0"/>
                        </a:spcAft>
                        <a:buClrTx/>
                        <a:buSzTx/>
                        <a:buFontTx/>
                        <a:buNone/>
                        <a:tabLst/>
                      </a:pPr>
                      <a:endParaRPr kumimoji="0" lang="en-US" sz="1600" b="1" i="1" u="none" strike="noStrike" cap="none" normalizeH="0" baseline="0" dirty="0" smtClean="0">
                        <a:ln>
                          <a:noFill/>
                        </a:ln>
                        <a:solidFill>
                          <a:schemeClr val="tx1"/>
                        </a:solidFill>
                        <a:effectLst/>
                        <a:latin typeface="Arial" pitchFamily="34" charset="0"/>
                        <a:ea typeface="MS PGothic" pitchFamily="34" charset="-128"/>
                      </a:endParaRP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 name="TextBox 3"/>
          <p:cNvSpPr txBox="1"/>
          <p:nvPr/>
        </p:nvSpPr>
        <p:spPr>
          <a:xfrm>
            <a:off x="145742" y="304800"/>
            <a:ext cx="8922058" cy="646331"/>
          </a:xfrm>
          <a:prstGeom prst="rect">
            <a:avLst/>
          </a:prstGeom>
          <a:noFill/>
        </p:spPr>
        <p:txBody>
          <a:bodyPr wrap="none" rtlCol="0">
            <a:spAutoFit/>
          </a:bodyPr>
          <a:lstStyle/>
          <a:p>
            <a:r>
              <a:rPr lang="en-US" sz="3600" smtClean="0"/>
              <a:t>EHR incentive payments to Medicare providers</a:t>
            </a:r>
            <a:endParaRPr lang="en-US" sz="3600"/>
          </a:p>
        </p:txBody>
      </p:sp>
    </p:spTree>
    <p:extLst>
      <p:ext uri="{BB962C8B-B14F-4D97-AF65-F5344CB8AC3E}">
        <p14:creationId xmlns:p14="http://schemas.microsoft.com/office/powerpoint/2010/main" val="531318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882" y="274638"/>
            <a:ext cx="5401917" cy="1143000"/>
          </a:xfrm>
        </p:spPr>
        <p:txBody>
          <a:bodyPr/>
          <a:lstStyle/>
          <a:p>
            <a:r>
              <a:rPr lang="en-US" smtClean="0"/>
              <a:t>COMPUTECH Act 1959</a:t>
            </a:r>
            <a:endParaRPr lang="en-US"/>
          </a:p>
        </p:txBody>
      </p:sp>
      <p:sp>
        <p:nvSpPr>
          <p:cNvPr id="3" name="Content Placeholder 2"/>
          <p:cNvSpPr>
            <a:spLocks noGrp="1"/>
          </p:cNvSpPr>
          <p:nvPr>
            <p:ph idx="1"/>
          </p:nvPr>
        </p:nvSpPr>
        <p:spPr>
          <a:xfrm>
            <a:off x="3657600" y="1600200"/>
            <a:ext cx="5029200" cy="4525963"/>
          </a:xfrm>
        </p:spPr>
        <p:txBody>
          <a:bodyPr/>
          <a:lstStyle/>
          <a:p>
            <a:pPr marL="0" indent="0">
              <a:buNone/>
            </a:pPr>
            <a:r>
              <a:rPr lang="en-US" smtClean="0"/>
              <a:t>Let’s </a:t>
            </a:r>
            <a:r>
              <a:rPr lang="en-US"/>
              <a:t>bribe </a:t>
            </a:r>
            <a:r>
              <a:rPr lang="en-US" smtClean="0"/>
              <a:t>computer users to use </a:t>
            </a:r>
            <a:r>
              <a:rPr lang="en-US" i="1" smtClean="0"/>
              <a:t>only</a:t>
            </a:r>
            <a:r>
              <a:rPr lang="en-US" smtClean="0"/>
              <a:t> this new-fangled COBOL language in all the work they do … and </a:t>
            </a:r>
            <a:r>
              <a:rPr lang="en-US"/>
              <a:t>then penalize them </a:t>
            </a:r>
            <a:r>
              <a:rPr lang="en-US" smtClean="0"/>
              <a:t>with bigger and bigger fines each year until they all do so, forever and ever</a:t>
            </a:r>
          </a:p>
          <a:p>
            <a:pPr marL="0" indent="0">
              <a:buNone/>
            </a:pPr>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3A1D1-A82A-4567-B934-E095EE4C47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074" name="Picture 2" descr="http://archive.i2p.com.au/images/article/318/D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83" y="261386"/>
            <a:ext cx="2857500" cy="59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879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08" name="Group 20"/>
          <p:cNvGraphicFramePr>
            <a:graphicFrameLocks noGrp="1"/>
          </p:cNvGraphicFramePr>
          <p:nvPr>
            <p:ph idx="4294967295"/>
            <p:extLst>
              <p:ext uri="{D42A27DB-BD31-4B8C-83A1-F6EECF244321}">
                <p14:modId xmlns:p14="http://schemas.microsoft.com/office/powerpoint/2010/main" val="1681482526"/>
              </p:ext>
            </p:extLst>
          </p:nvPr>
        </p:nvGraphicFramePr>
        <p:xfrm>
          <a:off x="76200" y="1295400"/>
          <a:ext cx="8991600" cy="6026141"/>
        </p:xfrm>
        <a:graphic>
          <a:graphicData uri="http://schemas.openxmlformats.org/drawingml/2006/table">
            <a:tbl>
              <a:tblPr/>
              <a:tblGrid>
                <a:gridCol w="28194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35833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pitchFamily="34" charset="0"/>
                          <a:ea typeface="MS PGothic" pitchFamily="34" charset="-128"/>
                        </a:rPr>
                        <a:t>Stage 1: 2011-2012</a:t>
                      </a:r>
                    </a:p>
                  </a:txBody>
                  <a:tcPr marT="45715" marB="45715"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pitchFamily="34" charset="0"/>
                          <a:ea typeface="MS PGothic" pitchFamily="34" charset="-128"/>
                        </a:rPr>
                        <a:t>Stage 2: 2014</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pitchFamily="34" charset="0"/>
                          <a:ea typeface="MS PGothic" pitchFamily="34" charset="-128"/>
                        </a:rPr>
                        <a:t>Stage 3: 2016</a:t>
                      </a:r>
                    </a:p>
                  </a:txBody>
                  <a:tcPr marT="45715" marB="45715"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299192">
                <a:tc>
                  <a:txBody>
                    <a:bodyPr/>
                    <a:lstStyle/>
                    <a:p>
                      <a:pPr marL="38100" marR="0" lvl="0" indent="0" algn="l" defTabSz="914400" rtl="0" eaLnBrk="1" fontAlgn="base" latinLnBrk="0" hangingPunct="1">
                        <a:lnSpc>
                          <a:spcPct val="95000"/>
                        </a:lnSpc>
                        <a:spcBef>
                          <a:spcPct val="40000"/>
                        </a:spcBef>
                        <a:spcAft>
                          <a:spcPct val="0"/>
                        </a:spcAft>
                        <a:buClr>
                          <a:schemeClr val="tx1"/>
                        </a:buClr>
                        <a:buSzTx/>
                        <a:buFontTx/>
                        <a:buNone/>
                        <a:tabLst/>
                      </a:pPr>
                      <a:endParaRPr kumimoji="0" lang="en-US" sz="1600" b="0" i="0" u="none" strike="noStrike" cap="none" normalizeH="0" baseline="0" smtClean="0">
                        <a:ln>
                          <a:noFill/>
                        </a:ln>
                        <a:solidFill>
                          <a:schemeClr val="tx1"/>
                        </a:solidFill>
                        <a:effectLst/>
                        <a:latin typeface="Arial" pitchFamily="34" charset="0"/>
                        <a:ea typeface="MS PGothic" pitchFamily="34" charset="-128"/>
                      </a:endParaRPr>
                    </a:p>
                    <a:p>
                      <a:pPr marL="3429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Capturing health information in a coded format </a:t>
                      </a:r>
                    </a:p>
                    <a:p>
                      <a:pPr marL="3429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Using the information to track key clinical conditions</a:t>
                      </a:r>
                    </a:p>
                    <a:p>
                      <a:pPr marL="3429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Communicating captured information for care coordination purposes</a:t>
                      </a:r>
                    </a:p>
                    <a:p>
                      <a:pPr marL="3429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Reporting of clinical quality measures and public health information</a:t>
                      </a:r>
                    </a:p>
                  </a:txBody>
                  <a:tcPr marT="45715" marB="45715"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304800" marR="0" lvl="0" indent="-304800" algn="l" defTabSz="914400" rtl="0" eaLnBrk="1" fontAlgn="base" latinLnBrk="0" hangingPunct="1">
                        <a:lnSpc>
                          <a:spcPct val="100000"/>
                        </a:lnSpc>
                        <a:spcBef>
                          <a:spcPct val="20000"/>
                        </a:spcBef>
                        <a:spcAft>
                          <a:spcPct val="0"/>
                        </a:spcAft>
                        <a:buClr>
                          <a:schemeClr val="tx1"/>
                        </a:buClr>
                        <a:buSzTx/>
                        <a:buFontTx/>
                        <a:buAutoNum type="arabicPeriod"/>
                        <a:tabLst/>
                      </a:pPr>
                      <a:endParaRPr kumimoji="0" lang="en-US" sz="1600" b="0" i="0" u="none" strike="noStrike" cap="none" normalizeH="0" baseline="0" smtClean="0">
                        <a:ln>
                          <a:noFill/>
                        </a:ln>
                        <a:solidFill>
                          <a:schemeClr val="tx1"/>
                        </a:solidFill>
                        <a:effectLst/>
                        <a:latin typeface="Arial" pitchFamily="34" charset="0"/>
                        <a:ea typeface="MS PGothic" pitchFamily="34" charset="-128"/>
                      </a:endParaRPr>
                    </a:p>
                    <a:p>
                      <a:pPr marL="304800" marR="0" lvl="0" indent="-304800" algn="l" defTabSz="914400" rtl="0" eaLnBrk="1" fontAlgn="base" latinLnBrk="0" hangingPunct="1">
                        <a:lnSpc>
                          <a:spcPct val="100000"/>
                        </a:lnSpc>
                        <a:spcBef>
                          <a:spcPct val="2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Disease management, clinical decision support</a:t>
                      </a:r>
                    </a:p>
                    <a:p>
                      <a:pPr marL="304800" marR="0" lvl="0" indent="-304800" algn="l" defTabSz="914400" rtl="0" eaLnBrk="1" fontAlgn="base" latinLnBrk="0" hangingPunct="1">
                        <a:lnSpc>
                          <a:spcPct val="100000"/>
                        </a:lnSpc>
                        <a:spcBef>
                          <a:spcPct val="2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Medication management</a:t>
                      </a:r>
                    </a:p>
                    <a:p>
                      <a:pPr marL="304800" marR="0" lvl="0" indent="-304800" algn="l" defTabSz="914400" rtl="0" eaLnBrk="1" fontAlgn="base" latinLnBrk="0" hangingPunct="1">
                        <a:lnSpc>
                          <a:spcPct val="100000"/>
                        </a:lnSpc>
                        <a:spcBef>
                          <a:spcPct val="2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Support for patient access to their health information</a:t>
                      </a:r>
                    </a:p>
                    <a:p>
                      <a:pPr marL="304800" marR="0" lvl="0" indent="-304800" algn="l" defTabSz="914400" rtl="0" eaLnBrk="1" fontAlgn="base" latinLnBrk="0" hangingPunct="1">
                        <a:lnSpc>
                          <a:spcPct val="100000"/>
                        </a:lnSpc>
                        <a:spcBef>
                          <a:spcPct val="2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Transitions in care </a:t>
                      </a:r>
                    </a:p>
                    <a:p>
                      <a:pPr marL="304800" marR="0" lvl="0" indent="-304800" algn="l" defTabSz="914400" rtl="0" eaLnBrk="1" fontAlgn="base" latinLnBrk="0" hangingPunct="1">
                        <a:lnSpc>
                          <a:spcPct val="100000"/>
                        </a:lnSpc>
                        <a:spcBef>
                          <a:spcPct val="2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Quality measurement </a:t>
                      </a:r>
                    </a:p>
                    <a:p>
                      <a:pPr marL="304800" marR="0" lvl="0" indent="-304800" algn="l" defTabSz="914400" rtl="0" eaLnBrk="1" fontAlgn="base" latinLnBrk="0" hangingPunct="1">
                        <a:lnSpc>
                          <a:spcPct val="100000"/>
                        </a:lnSpc>
                        <a:spcBef>
                          <a:spcPct val="2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Research</a:t>
                      </a:r>
                    </a:p>
                    <a:p>
                      <a:pPr marL="304800" marR="0" lvl="0" indent="-304800" algn="l" defTabSz="914400" rtl="0" eaLnBrk="1" fontAlgn="base" latinLnBrk="0" hangingPunct="1">
                        <a:lnSpc>
                          <a:spcPct val="100000"/>
                        </a:lnSpc>
                        <a:spcBef>
                          <a:spcPct val="2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Bi-directional communi-cation with public health agencies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048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endParaRPr kumimoji="0" lang="en-US" sz="1600" b="0" i="0" u="none" strike="noStrike" cap="none" normalizeH="0" baseline="0" smtClean="0">
                        <a:ln>
                          <a:noFill/>
                        </a:ln>
                        <a:solidFill>
                          <a:schemeClr val="tx1"/>
                        </a:solidFill>
                        <a:effectLst/>
                        <a:latin typeface="Arial" pitchFamily="34" charset="0"/>
                        <a:ea typeface="MS PGothic" pitchFamily="34" charset="-128"/>
                      </a:endParaRPr>
                    </a:p>
                    <a:p>
                      <a:pPr marL="3048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Achieving improvements in quality, safety and efficiency</a:t>
                      </a:r>
                    </a:p>
                    <a:p>
                      <a:pPr marL="3048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Focusing on decision support for national high priority conditions</a:t>
                      </a:r>
                    </a:p>
                    <a:p>
                      <a:pPr marL="3048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Patient access to self-management tools</a:t>
                      </a:r>
                    </a:p>
                    <a:p>
                      <a:pPr marL="3048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Access to comprehensive patient data </a:t>
                      </a:r>
                    </a:p>
                    <a:p>
                      <a:pPr marL="3048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Improving population health outcomes</a:t>
                      </a:r>
                    </a:p>
                  </a:txBody>
                  <a:tcPr marT="45715" marB="45715"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1330719">
                <a:tc>
                  <a:txBody>
                    <a:bodyPr/>
                    <a:lstStyle/>
                    <a:p>
                      <a:pPr marL="0" marR="0" lvl="0" indent="0" algn="ctr" defTabSz="914400" rtl="0" eaLnBrk="1" fontAlgn="base" latinLnBrk="0" hangingPunct="1">
                        <a:lnSpc>
                          <a:spcPct val="95000"/>
                        </a:lnSpc>
                        <a:spcBef>
                          <a:spcPct val="40000"/>
                        </a:spcBef>
                        <a:spcAft>
                          <a:spcPct val="0"/>
                        </a:spcAft>
                        <a:buClr>
                          <a:schemeClr val="tx1"/>
                        </a:buClr>
                        <a:buSzTx/>
                        <a:buFontTx/>
                        <a:buNone/>
                        <a:tabLst/>
                        <a:defRPr/>
                      </a:pPr>
                      <a:r>
                        <a:rPr kumimoji="0" lang="en-US" sz="2000" b="1" i="0" u="none" strike="noStrike" cap="none" normalizeH="0" baseline="0" smtClean="0">
                          <a:ln>
                            <a:noFill/>
                          </a:ln>
                          <a:solidFill>
                            <a:schemeClr val="tx1"/>
                          </a:solidFill>
                          <a:effectLst/>
                          <a:latin typeface="Arial" pitchFamily="34" charset="0"/>
                          <a:ea typeface="MS PGothic" pitchFamily="34" charset="-128"/>
                        </a:rPr>
                        <a:t>Data capture and sharing</a:t>
                      </a:r>
                    </a:p>
                  </a:txBody>
                  <a:tcPr marT="45715" marB="45715"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304800" marR="0" lvl="0" indent="-304800" algn="ctr" defTabSz="914400" rtl="0" eaLnBrk="1" fontAlgn="base" latinLnBrk="0" hangingPunct="1">
                        <a:lnSpc>
                          <a:spcPct val="100000"/>
                        </a:lnSpc>
                        <a:spcBef>
                          <a:spcPct val="20000"/>
                        </a:spcBef>
                        <a:spcAft>
                          <a:spcPct val="0"/>
                        </a:spcAft>
                        <a:buClr>
                          <a:schemeClr val="tx1"/>
                        </a:buClr>
                        <a:buSzTx/>
                        <a:buFontTx/>
                        <a:buNone/>
                        <a:tabLst/>
                      </a:pPr>
                      <a:r>
                        <a:rPr kumimoji="0" lang="en-US" sz="2000" b="1" i="0" u="none" strike="noStrike" cap="none" normalizeH="0" baseline="0" smtClean="0">
                          <a:ln>
                            <a:noFill/>
                          </a:ln>
                          <a:solidFill>
                            <a:schemeClr val="tx1"/>
                          </a:solidFill>
                          <a:effectLst/>
                          <a:latin typeface="Arial" pitchFamily="34" charset="0"/>
                          <a:ea typeface="MS PGothic" pitchFamily="34" charset="-128"/>
                        </a:rPr>
                        <a:t>Advance clinical processes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4288" marR="0" lvl="0" indent="-14288" algn="ctr" defTabSz="914400" rtl="0" eaLnBrk="1" fontAlgn="base" latinLnBrk="0" hangingPunct="1">
                        <a:lnSpc>
                          <a:spcPct val="100000"/>
                        </a:lnSpc>
                        <a:spcBef>
                          <a:spcPct val="20000"/>
                        </a:spcBef>
                        <a:spcAft>
                          <a:spcPct val="0"/>
                        </a:spcAft>
                        <a:buClr>
                          <a:schemeClr val="tx2"/>
                        </a:buClr>
                        <a:buSzTx/>
                        <a:buFontTx/>
                        <a:buNone/>
                        <a:tabLst/>
                        <a:defRPr/>
                      </a:pPr>
                      <a:r>
                        <a:rPr kumimoji="0" lang="en-US" sz="2000" b="1" i="0" u="none" strike="noStrike" cap="none" normalizeH="0" baseline="0" smtClean="0">
                          <a:ln>
                            <a:noFill/>
                          </a:ln>
                          <a:solidFill>
                            <a:schemeClr val="tx1"/>
                          </a:solidFill>
                          <a:effectLst/>
                          <a:latin typeface="Arial" pitchFamily="34" charset="0"/>
                          <a:ea typeface="MS PGothic" pitchFamily="34" charset="-128"/>
                        </a:rPr>
                        <a:t>Leverage information to improve outcomes </a:t>
                      </a:r>
                    </a:p>
                  </a:txBody>
                  <a:tcPr marT="45715" marB="45715"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
        <p:nvSpPr>
          <p:cNvPr id="3" name="Rectangle 2"/>
          <p:cNvSpPr/>
          <p:nvPr/>
        </p:nvSpPr>
        <p:spPr>
          <a:xfrm>
            <a:off x="495300" y="-2628"/>
            <a:ext cx="81534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Calibri"/>
                <a:ea typeface="+mn-ea"/>
                <a:cs typeface="+mn-cs"/>
              </a:rPr>
              <a:t>To</a:t>
            </a:r>
            <a:r>
              <a:rPr kumimoji="0" lang="en-US" sz="3600" b="0" i="0" u="none" strike="noStrike" kern="1200" cap="none" spc="0" normalizeH="0" noProof="0" smtClean="0">
                <a:ln>
                  <a:noFill/>
                </a:ln>
                <a:solidFill>
                  <a:prstClr val="black"/>
                </a:solidFill>
                <a:effectLst/>
                <a:uLnTx/>
                <a:uFillTx/>
                <a:latin typeface="Calibri"/>
                <a:ea typeface="+mn-ea"/>
                <a:cs typeface="+mn-cs"/>
              </a:rPr>
              <a:t> get paid under the Hitech act, you must show “</a:t>
            </a:r>
            <a:r>
              <a:rPr kumimoji="0" lang="en-US" sz="3600" b="0" i="0" u="none" strike="noStrike" kern="1200" cap="none" spc="0" normalizeH="0" baseline="0" noProof="0" smtClean="0">
                <a:ln>
                  <a:noFill/>
                </a:ln>
                <a:solidFill>
                  <a:prstClr val="black"/>
                </a:solidFill>
                <a:effectLst/>
                <a:uLnTx/>
                <a:uFillTx/>
                <a:latin typeface="Calibri"/>
                <a:ea typeface="+mn-ea"/>
                <a:cs typeface="+mn-cs"/>
              </a:rPr>
              <a:t>Meaningful Use”</a:t>
            </a: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8438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smtClean="0"/>
              <a:t>“Pressure on hospitals to receive meaningful use payments will cost lives”</a:t>
            </a:r>
            <a:endParaRPr lang="en-US" sz="3600"/>
          </a:p>
        </p:txBody>
      </p:sp>
      <p:sp>
        <p:nvSpPr>
          <p:cNvPr id="3" name="Content Placeholder 2"/>
          <p:cNvSpPr>
            <a:spLocks noGrp="1"/>
          </p:cNvSpPr>
          <p:nvPr>
            <p:ph idx="1"/>
          </p:nvPr>
        </p:nvSpPr>
        <p:spPr>
          <a:xfrm>
            <a:off x="152400" y="1600200"/>
            <a:ext cx="8839200" cy="4953000"/>
          </a:xfrm>
        </p:spPr>
        <p:txBody>
          <a:bodyPr>
            <a:normAutofit/>
          </a:bodyPr>
          <a:lstStyle/>
          <a:p>
            <a:pPr marL="0" indent="0">
              <a:buNone/>
            </a:pPr>
            <a:r>
              <a:rPr lang="en-US" smtClean="0"/>
              <a:t>Sam </a:t>
            </a:r>
            <a:r>
              <a:rPr lang="en-US" err="1"/>
              <a:t>Bierstock</a:t>
            </a:r>
            <a:r>
              <a:rPr lang="en-US"/>
              <a:t>, </a:t>
            </a:r>
            <a:r>
              <a:rPr lang="en-US" smtClean="0"/>
              <a:t>MD</a:t>
            </a:r>
            <a:r>
              <a:rPr lang="en-US"/>
              <a:t> </a:t>
            </a:r>
            <a:r>
              <a:rPr lang="en-US" smtClean="0"/>
              <a:t>(2015)</a:t>
            </a:r>
          </a:p>
          <a:p>
            <a:r>
              <a:rPr lang="en-US" smtClean="0"/>
              <a:t>hospital </a:t>
            </a:r>
            <a:r>
              <a:rPr lang="en-US"/>
              <a:t>EHRs “are simply not yet adequately intuitive to meet the needs of clinicians</a:t>
            </a:r>
            <a:r>
              <a:rPr lang="en-US" smtClean="0"/>
              <a:t>.”</a:t>
            </a:r>
          </a:p>
          <a:p>
            <a:r>
              <a:rPr lang="en-US"/>
              <a:t>“Most EHRs result in a 20-30 percent decrease in efficiency of emergency room doctors and an increase in the people who leave without being seen due to extended wait times. </a:t>
            </a:r>
          </a:p>
          <a:p>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43</a:t>
            </a:fld>
            <a:endParaRPr lang="en-US"/>
          </a:p>
        </p:txBody>
      </p:sp>
    </p:spTree>
    <p:extLst>
      <p:ext uri="{BB962C8B-B14F-4D97-AF65-F5344CB8AC3E}">
        <p14:creationId xmlns:p14="http://schemas.microsoft.com/office/powerpoint/2010/main" val="8990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One doctor </a:t>
            </a:r>
            <a:r>
              <a:rPr lang="en-US"/>
              <a:t>abandoned the Obamacare </a:t>
            </a:r>
            <a:r>
              <a:rPr lang="en-US" smtClean="0"/>
              <a:t>EHR </a:t>
            </a:r>
            <a:r>
              <a:rPr lang="en-US"/>
              <a:t>“incentive” program</a:t>
            </a:r>
          </a:p>
        </p:txBody>
      </p:sp>
      <p:sp>
        <p:nvSpPr>
          <p:cNvPr id="3" name="Content Placeholder 2"/>
          <p:cNvSpPr>
            <a:spLocks noGrp="1"/>
          </p:cNvSpPr>
          <p:nvPr>
            <p:ph idx="1"/>
          </p:nvPr>
        </p:nvSpPr>
        <p:spPr>
          <a:xfrm>
            <a:off x="457200" y="1951037"/>
            <a:ext cx="8229600" cy="4525963"/>
          </a:xfrm>
        </p:spPr>
        <p:txBody>
          <a:bodyPr>
            <a:normAutofit/>
          </a:bodyPr>
          <a:lstStyle/>
          <a:p>
            <a:pPr marL="0" indent="0">
              <a:buNone/>
            </a:pPr>
            <a:r>
              <a:rPr lang="en-US" smtClean="0"/>
              <a:t>when </a:t>
            </a:r>
            <a:r>
              <a:rPr lang="en-US"/>
              <a:t>he realized that he “spent the first two to five minutes of each visit endlessly clicking a bunch of garbage to make all the green lights show up on the [meaningful use] meter</a:t>
            </a:r>
            <a:r>
              <a:rPr lang="en-US" smtClean="0"/>
              <a:t>, … : </a:t>
            </a:r>
            <a:r>
              <a:rPr lang="en-US"/>
              <a:t>‘I’m not wasting precious seconds of my life and my patients’ time to ensure some database gets filled with data. I didn’t go into medicine for this.’” (Dr. Michael Laidlaw of Rocklin, </a:t>
            </a:r>
            <a:r>
              <a:rPr lang="en-US" smtClean="0"/>
              <a:t>CA)</a:t>
            </a:r>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44</a:t>
            </a:fld>
            <a:endParaRPr lang="en-US"/>
          </a:p>
        </p:txBody>
      </p:sp>
    </p:spTree>
    <p:extLst>
      <p:ext uri="{BB962C8B-B14F-4D97-AF65-F5344CB8AC3E}">
        <p14:creationId xmlns:p14="http://schemas.microsoft.com/office/powerpoint/2010/main" val="2577169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08" name="Group 20"/>
          <p:cNvGraphicFramePr>
            <a:graphicFrameLocks noGrp="1"/>
          </p:cNvGraphicFramePr>
          <p:nvPr>
            <p:ph idx="4294967295"/>
            <p:extLst>
              <p:ext uri="{D42A27DB-BD31-4B8C-83A1-F6EECF244321}">
                <p14:modId xmlns:p14="http://schemas.microsoft.com/office/powerpoint/2010/main" val="3648261253"/>
              </p:ext>
            </p:extLst>
          </p:nvPr>
        </p:nvGraphicFramePr>
        <p:xfrm>
          <a:off x="76200" y="762000"/>
          <a:ext cx="8991600" cy="6026141"/>
        </p:xfrm>
        <a:graphic>
          <a:graphicData uri="http://schemas.openxmlformats.org/drawingml/2006/table">
            <a:tbl>
              <a:tblPr/>
              <a:tblGrid>
                <a:gridCol w="28194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35833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pitchFamily="34" charset="0"/>
                          <a:ea typeface="MS PGothic" pitchFamily="34" charset="-128"/>
                        </a:rPr>
                        <a:t>Stage 1: 2011-2012</a:t>
                      </a:r>
                    </a:p>
                  </a:txBody>
                  <a:tcPr marT="45715" marB="45715"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pitchFamily="34" charset="0"/>
                          <a:ea typeface="MS PGothic" pitchFamily="34" charset="-128"/>
                        </a:rPr>
                        <a:t>Stage 2: 2014</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smtClean="0">
                          <a:ln>
                            <a:noFill/>
                          </a:ln>
                          <a:solidFill>
                            <a:schemeClr val="tx1"/>
                          </a:solidFill>
                          <a:effectLst/>
                          <a:latin typeface="Arial" pitchFamily="34" charset="0"/>
                          <a:ea typeface="MS PGothic" pitchFamily="34" charset="-128"/>
                        </a:rPr>
                        <a:t>Stage 3: 2016</a:t>
                      </a:r>
                    </a:p>
                  </a:txBody>
                  <a:tcPr marT="45715" marB="45715"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299192">
                <a:tc>
                  <a:txBody>
                    <a:bodyPr/>
                    <a:lstStyle/>
                    <a:p>
                      <a:pPr marL="38100" marR="0" lvl="0" indent="0" algn="l" defTabSz="914400" rtl="0" eaLnBrk="1" fontAlgn="base" latinLnBrk="0" hangingPunct="1">
                        <a:lnSpc>
                          <a:spcPct val="95000"/>
                        </a:lnSpc>
                        <a:spcBef>
                          <a:spcPct val="40000"/>
                        </a:spcBef>
                        <a:spcAft>
                          <a:spcPct val="0"/>
                        </a:spcAft>
                        <a:buClr>
                          <a:schemeClr val="tx1"/>
                        </a:buClr>
                        <a:buSzTx/>
                        <a:buFontTx/>
                        <a:buNone/>
                        <a:tabLst/>
                      </a:pPr>
                      <a:endParaRPr kumimoji="0" lang="en-US" sz="1600" b="0" i="0" u="none" strike="noStrike" cap="none" normalizeH="0" baseline="0" smtClean="0">
                        <a:ln>
                          <a:noFill/>
                        </a:ln>
                        <a:solidFill>
                          <a:schemeClr val="tx1"/>
                        </a:solidFill>
                        <a:effectLst/>
                        <a:latin typeface="Arial" pitchFamily="34" charset="0"/>
                        <a:ea typeface="MS PGothic" pitchFamily="34" charset="-128"/>
                      </a:endParaRPr>
                    </a:p>
                    <a:p>
                      <a:pPr marL="3429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Capturing health information in a coded format </a:t>
                      </a:r>
                    </a:p>
                    <a:p>
                      <a:pPr marL="3429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Using the information to track key clinical conditions</a:t>
                      </a:r>
                    </a:p>
                    <a:p>
                      <a:pPr marL="3429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Communicating captured information for care coordination purposes</a:t>
                      </a:r>
                    </a:p>
                    <a:p>
                      <a:pPr marL="3429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600" b="0" i="0" u="none" strike="noStrike" cap="none" normalizeH="0" baseline="0" smtClean="0">
                          <a:ln>
                            <a:noFill/>
                          </a:ln>
                          <a:solidFill>
                            <a:schemeClr val="tx1"/>
                          </a:solidFill>
                          <a:effectLst/>
                          <a:latin typeface="Arial" pitchFamily="34" charset="0"/>
                          <a:ea typeface="MS PGothic" pitchFamily="34" charset="-128"/>
                        </a:rPr>
                        <a:t>Reporting of clinical quality measures and public health information</a:t>
                      </a:r>
                    </a:p>
                  </a:txBody>
                  <a:tcPr marT="45715" marB="45715"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304800" marR="0" lvl="0" indent="-304800" algn="l" defTabSz="914400" rtl="0" eaLnBrk="1" fontAlgn="base" latinLnBrk="0" hangingPunct="1">
                        <a:lnSpc>
                          <a:spcPct val="100000"/>
                        </a:lnSpc>
                        <a:spcBef>
                          <a:spcPct val="20000"/>
                        </a:spcBef>
                        <a:spcAft>
                          <a:spcPct val="0"/>
                        </a:spcAft>
                        <a:buClr>
                          <a:schemeClr val="tx1"/>
                        </a:buClr>
                        <a:buSzTx/>
                        <a:buFontTx/>
                        <a:buAutoNum type="arabicPeriod"/>
                        <a:tabLst/>
                      </a:pPr>
                      <a:endParaRPr kumimoji="0" lang="en-US" sz="1600" b="0" i="0" u="none" strike="noStrike" cap="none" normalizeH="0" baseline="0" smtClean="0">
                        <a:ln>
                          <a:noFill/>
                        </a:ln>
                        <a:solidFill>
                          <a:schemeClr val="tx1"/>
                        </a:solidFill>
                        <a:effectLst/>
                        <a:latin typeface="Arial" pitchFamily="34" charset="0"/>
                        <a:ea typeface="MS PGothic" pitchFamily="34" charset="-128"/>
                      </a:endParaRPr>
                    </a:p>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800" b="0" i="0" u="none" strike="noStrike" cap="none" normalizeH="0" baseline="0" smtClean="0">
                          <a:ln>
                            <a:noFill/>
                          </a:ln>
                          <a:solidFill>
                            <a:schemeClr val="tx1"/>
                          </a:solidFill>
                          <a:effectLst/>
                          <a:latin typeface="Arial" pitchFamily="34" charset="0"/>
                          <a:ea typeface="MS PGothic" pitchFamily="34" charset="-128"/>
                        </a:rPr>
                        <a:t>Problem lists must be “stored” using codes from SNOMED-CT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048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endParaRPr kumimoji="0" lang="en-US" sz="1600" b="0" i="0" u="none" strike="noStrike" cap="none" normalizeH="0" baseline="0" smtClean="0">
                        <a:ln>
                          <a:noFill/>
                        </a:ln>
                        <a:solidFill>
                          <a:schemeClr val="tx1"/>
                        </a:solidFill>
                        <a:effectLst/>
                        <a:latin typeface="Arial" pitchFamily="34" charset="0"/>
                        <a:ea typeface="MS PGothic" pitchFamily="34" charset="-128"/>
                      </a:endParaRPr>
                    </a:p>
                    <a:p>
                      <a:pPr marL="3048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Achieving improvements in quality, safety and efficiency</a:t>
                      </a:r>
                    </a:p>
                    <a:p>
                      <a:pPr marL="3048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Focusing on decision support for national high priority conditions</a:t>
                      </a:r>
                    </a:p>
                    <a:p>
                      <a:pPr marL="3048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Patient access to self-management tools</a:t>
                      </a:r>
                    </a:p>
                    <a:p>
                      <a:pPr marL="3048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Access to comprehensive patient data </a:t>
                      </a:r>
                    </a:p>
                    <a:p>
                      <a:pPr marL="304800" marR="0" lvl="0" indent="-304800" algn="l" defTabSz="914400" rtl="0" eaLnBrk="1" fontAlgn="base" latinLnBrk="0" hangingPunct="1">
                        <a:lnSpc>
                          <a:spcPct val="95000"/>
                        </a:lnSpc>
                        <a:spcBef>
                          <a:spcPct val="40000"/>
                        </a:spcBef>
                        <a:spcAft>
                          <a:spcPct val="0"/>
                        </a:spcAft>
                        <a:buClr>
                          <a:schemeClr val="tx1"/>
                        </a:buClr>
                        <a:buSzTx/>
                        <a:buFontTx/>
                        <a:buAutoNum type="arabicPeriod"/>
                        <a:tabLst/>
                      </a:pPr>
                      <a:r>
                        <a:rPr kumimoji="0" lang="en-US" sz="1800" b="0" i="0" u="none" strike="noStrike" cap="none" normalizeH="0" baseline="0" smtClean="0">
                          <a:ln>
                            <a:noFill/>
                          </a:ln>
                          <a:solidFill>
                            <a:schemeClr val="tx1"/>
                          </a:solidFill>
                          <a:effectLst/>
                          <a:latin typeface="Arial" pitchFamily="34" charset="0"/>
                          <a:ea typeface="MS PGothic" pitchFamily="34" charset="-128"/>
                        </a:rPr>
                        <a:t>Improving population health outcomes</a:t>
                      </a:r>
                    </a:p>
                  </a:txBody>
                  <a:tcPr marT="45715" marB="45715"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1330719">
                <a:tc>
                  <a:txBody>
                    <a:bodyPr/>
                    <a:lstStyle/>
                    <a:p>
                      <a:pPr marL="0" marR="0" lvl="0" indent="0" algn="ctr" defTabSz="914400" rtl="0" eaLnBrk="1" fontAlgn="base" latinLnBrk="0" hangingPunct="1">
                        <a:lnSpc>
                          <a:spcPct val="95000"/>
                        </a:lnSpc>
                        <a:spcBef>
                          <a:spcPct val="40000"/>
                        </a:spcBef>
                        <a:spcAft>
                          <a:spcPct val="0"/>
                        </a:spcAft>
                        <a:buClr>
                          <a:schemeClr val="tx1"/>
                        </a:buClr>
                        <a:buSzTx/>
                        <a:buFontTx/>
                        <a:buNone/>
                        <a:tabLst/>
                        <a:defRPr/>
                      </a:pPr>
                      <a:r>
                        <a:rPr kumimoji="0" lang="en-US" sz="2000" b="1" i="0" u="none" strike="noStrike" cap="none" normalizeH="0" baseline="0" smtClean="0">
                          <a:ln>
                            <a:noFill/>
                          </a:ln>
                          <a:solidFill>
                            <a:schemeClr val="tx1"/>
                          </a:solidFill>
                          <a:effectLst/>
                          <a:latin typeface="Arial" pitchFamily="34" charset="0"/>
                          <a:ea typeface="MS PGothic" pitchFamily="34" charset="-128"/>
                        </a:rPr>
                        <a:t>Data capture and sharing</a:t>
                      </a:r>
                    </a:p>
                  </a:txBody>
                  <a:tcPr marT="45715" marB="45715"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304800" marR="0" lvl="0" indent="-304800" algn="ctr" defTabSz="914400" rtl="0" eaLnBrk="1" fontAlgn="base" latinLnBrk="0" hangingPunct="1">
                        <a:lnSpc>
                          <a:spcPct val="100000"/>
                        </a:lnSpc>
                        <a:spcBef>
                          <a:spcPct val="20000"/>
                        </a:spcBef>
                        <a:spcAft>
                          <a:spcPct val="0"/>
                        </a:spcAft>
                        <a:buClr>
                          <a:schemeClr val="tx1"/>
                        </a:buClr>
                        <a:buSzTx/>
                        <a:buFontTx/>
                        <a:buNone/>
                        <a:tabLst/>
                      </a:pPr>
                      <a:r>
                        <a:rPr kumimoji="0" lang="en-US" sz="2000" b="1" i="0" u="none" strike="noStrike" cap="none" normalizeH="0" baseline="0" smtClean="0">
                          <a:ln>
                            <a:noFill/>
                          </a:ln>
                          <a:solidFill>
                            <a:schemeClr val="tx1"/>
                          </a:solidFill>
                          <a:effectLst/>
                          <a:latin typeface="Arial" pitchFamily="34" charset="0"/>
                          <a:ea typeface="MS PGothic" pitchFamily="34" charset="-128"/>
                        </a:rPr>
                        <a:t>Advance clinical processes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4288" marR="0" lvl="0" indent="-14288" algn="ctr" defTabSz="914400" rtl="0" eaLnBrk="1" fontAlgn="base" latinLnBrk="0" hangingPunct="1">
                        <a:lnSpc>
                          <a:spcPct val="100000"/>
                        </a:lnSpc>
                        <a:spcBef>
                          <a:spcPct val="20000"/>
                        </a:spcBef>
                        <a:spcAft>
                          <a:spcPct val="0"/>
                        </a:spcAft>
                        <a:buClr>
                          <a:schemeClr val="tx2"/>
                        </a:buClr>
                        <a:buSzTx/>
                        <a:buFontTx/>
                        <a:buNone/>
                        <a:tabLst/>
                        <a:defRPr/>
                      </a:pPr>
                      <a:r>
                        <a:rPr kumimoji="0" lang="en-US" sz="2000" b="1" i="0" u="none" strike="noStrike" cap="none" normalizeH="0" baseline="0" smtClean="0">
                          <a:ln>
                            <a:noFill/>
                          </a:ln>
                          <a:solidFill>
                            <a:schemeClr val="tx1"/>
                          </a:solidFill>
                          <a:effectLst/>
                          <a:latin typeface="Arial" pitchFamily="34" charset="0"/>
                          <a:ea typeface="MS PGothic" pitchFamily="34" charset="-128"/>
                        </a:rPr>
                        <a:t>Leverage information to improve outcomes </a:t>
                      </a:r>
                    </a:p>
                  </a:txBody>
                  <a:tcPr marT="45715" marB="45715"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
        <p:nvSpPr>
          <p:cNvPr id="3" name="Rectangle 2"/>
          <p:cNvSpPr/>
          <p:nvPr/>
        </p:nvSpPr>
        <p:spPr>
          <a:xfrm>
            <a:off x="495300" y="-2628"/>
            <a:ext cx="8153400" cy="646331"/>
          </a:xfrm>
          <a:prstGeom prst="rect">
            <a:avLst/>
          </a:prstGeom>
        </p:spPr>
        <p:txBody>
          <a:bodyPr wrap="square">
            <a:spAutoFit/>
          </a:bodyPr>
          <a:lstStyle/>
          <a:p>
            <a:pPr lvl="0" algn="ctr">
              <a:defRPr/>
            </a:pPr>
            <a:r>
              <a:rPr lang="en-US" sz="3600">
                <a:solidFill>
                  <a:srgbClr val="000000"/>
                </a:solidFill>
                <a:latin typeface="Arial"/>
              </a:rPr>
              <a:t>Meaningful Use and Interoperability</a:t>
            </a:r>
          </a:p>
        </p:txBody>
      </p:sp>
      <p:sp>
        <p:nvSpPr>
          <p:cNvPr id="2" name="Rectangle 1"/>
          <p:cNvSpPr/>
          <p:nvPr/>
        </p:nvSpPr>
        <p:spPr>
          <a:xfrm>
            <a:off x="381000" y="6324600"/>
            <a:ext cx="8763000" cy="369332"/>
          </a:xfrm>
          <a:prstGeom prst="rect">
            <a:avLst/>
          </a:prstGeom>
        </p:spPr>
        <p:txBody>
          <a:bodyPr wrap="square">
            <a:spAutoFit/>
          </a:bodyPr>
          <a:lstStyle/>
          <a:p>
            <a:r>
              <a:rPr lang="en-US">
                <a:latin typeface="Arial" pitchFamily="34" charset="0"/>
              </a:rPr>
              <a:t>https://www.healthit.gov/sites/default/files/meaningfulusetablesseries2_110112.pdf</a:t>
            </a:r>
          </a:p>
        </p:txBody>
      </p:sp>
    </p:spTree>
    <p:extLst>
      <p:ext uri="{BB962C8B-B14F-4D97-AF65-F5344CB8AC3E}">
        <p14:creationId xmlns:p14="http://schemas.microsoft.com/office/powerpoint/2010/main" val="568871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Problems with Problem Lists</a:t>
            </a:r>
            <a:endParaRPr lang="en-US"/>
          </a:p>
        </p:txBody>
      </p:sp>
      <p:sp>
        <p:nvSpPr>
          <p:cNvPr id="3" name="Content Placeholder 2"/>
          <p:cNvSpPr>
            <a:spLocks noGrp="1"/>
          </p:cNvSpPr>
          <p:nvPr>
            <p:ph idx="1"/>
          </p:nvPr>
        </p:nvSpPr>
        <p:spPr>
          <a:xfrm>
            <a:off x="457200" y="1600200"/>
            <a:ext cx="8382000" cy="4800600"/>
          </a:xfrm>
        </p:spPr>
        <p:txBody>
          <a:bodyPr>
            <a:normAutofit/>
          </a:bodyPr>
          <a:lstStyle/>
          <a:p>
            <a:r>
              <a:rPr lang="en-US" smtClean="0"/>
              <a:t>What is a problem?</a:t>
            </a:r>
          </a:p>
          <a:p>
            <a:r>
              <a:rPr lang="en-US"/>
              <a:t>W</a:t>
            </a:r>
            <a:r>
              <a:rPr lang="en-US" smtClean="0"/>
              <a:t>ill generating a problem list really provide the sort of interoperability that is needed for the EHR to support (for instance) continuity of care?</a:t>
            </a:r>
          </a:p>
          <a:p>
            <a:r>
              <a:rPr lang="en-US" smtClean="0"/>
              <a:t>Why SNOMED CT* ?</a:t>
            </a:r>
          </a:p>
          <a:p>
            <a:endParaRPr lang="en-US" smtClean="0"/>
          </a:p>
          <a:p>
            <a:endParaRPr lang="en-US"/>
          </a:p>
          <a:p>
            <a:endParaRPr lang="en-US" smtClean="0"/>
          </a:p>
          <a:p>
            <a:pPr marL="0" indent="0">
              <a:buNone/>
            </a:pPr>
            <a:r>
              <a:rPr lang="en-US" sz="2400"/>
              <a:t>*</a:t>
            </a:r>
            <a:r>
              <a:rPr lang="en-US" sz="2400" smtClean="0"/>
              <a:t>Systematized </a:t>
            </a:r>
            <a:r>
              <a:rPr lang="en-US" sz="2400"/>
              <a:t>Nomenclature of Medicine – Clinical Terms</a:t>
            </a:r>
          </a:p>
          <a:p>
            <a:endParaRPr lang="en-US"/>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3A1D1-A82A-4567-B934-E095EE4C47FC}"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03589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sz="half" idx="1"/>
          </p:nvPr>
        </p:nvSpPr>
        <p:spPr>
          <a:xfrm>
            <a:off x="457200" y="1524000"/>
            <a:ext cx="8077200" cy="4602163"/>
          </a:xfrm>
        </p:spPr>
        <p:txBody>
          <a:bodyPr/>
          <a:lstStyle/>
          <a:p>
            <a:r>
              <a:rPr lang="en-US" smtClean="0"/>
              <a:t>Coding with SNOMED-CT still not standard practice among physicians in US </a:t>
            </a:r>
          </a:p>
          <a:p>
            <a:r>
              <a:rPr lang="en-US" smtClean="0"/>
              <a:t>Human coding </a:t>
            </a:r>
            <a:r>
              <a:rPr lang="en-US"/>
              <a:t>with SNOMED-CT is unreliable and </a:t>
            </a:r>
            <a:r>
              <a:rPr lang="en-US" smtClean="0"/>
              <a:t>inconsistent</a:t>
            </a:r>
          </a:p>
          <a:p>
            <a:r>
              <a:rPr lang="en-US" smtClean="0"/>
              <a:t>The organization of SNOMED-CT allows many alternative ways of coding what is medically the same phenomenon</a:t>
            </a:r>
          </a:p>
          <a:p>
            <a:endParaRPr lang="en-US" smtClean="0"/>
          </a:p>
        </p:txBody>
      </p:sp>
      <p:sp>
        <p:nvSpPr>
          <p:cNvPr id="5120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4B4030C-02CD-4FBF-9E77-EDE9AE941E76}" type="slidenum">
              <a:rPr lang="en-US" smtClean="0">
                <a:solidFill>
                  <a:srgbClr val="000000"/>
                </a:solidFill>
              </a:rPr>
              <a:pPr/>
              <a:t>47</a:t>
            </a:fld>
            <a:endParaRPr lang="en-US" smtClean="0">
              <a:solidFill>
                <a:srgbClr val="000000"/>
              </a:solidFill>
            </a:endParaRPr>
          </a:p>
        </p:txBody>
      </p:sp>
      <p:sp>
        <p:nvSpPr>
          <p:cNvPr id="6" name="Title 1"/>
          <p:cNvSpPr txBox="1">
            <a:spLocks/>
          </p:cNvSpPr>
          <p:nvPr/>
        </p:nvSpPr>
        <p:spPr bwMode="auto">
          <a:xfrm>
            <a:off x="0" y="76200"/>
            <a:ext cx="9144000" cy="1524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800" kern="0">
                <a:solidFill>
                  <a:srgbClr val="000000"/>
                </a:solidFill>
              </a:rPr>
              <a:t>SNOMED </a:t>
            </a:r>
            <a:r>
              <a:rPr lang="en-US" sz="4800" kern="0" smtClean="0">
                <a:solidFill>
                  <a:srgbClr val="000000"/>
                </a:solidFill>
              </a:rPr>
              <a:t>CT</a:t>
            </a:r>
            <a:endParaRPr lang="en-US" sz="4800" kern="0">
              <a:solidFill>
                <a:srgbClr val="000000"/>
              </a:solidFill>
            </a:endParaRPr>
          </a:p>
        </p:txBody>
      </p:sp>
    </p:spTree>
    <p:extLst>
      <p:ext uri="{BB962C8B-B14F-4D97-AF65-F5344CB8AC3E}">
        <p14:creationId xmlns:p14="http://schemas.microsoft.com/office/powerpoint/2010/main" val="1563383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20053" y="5334000"/>
            <a:ext cx="9144000" cy="1524000"/>
          </a:xfrm>
        </p:spPr>
        <p:txBody>
          <a:bodyPr/>
          <a:lstStyle/>
          <a:p>
            <a:r>
              <a:rPr lang="en-US" sz="2400"/>
              <a:t>http://</a:t>
            </a:r>
            <a:r>
              <a:rPr lang="en-US" sz="2400" smtClean="0"/>
              <a:t>www.snomedbrowser.com/Codes/Details/254769006</a:t>
            </a:r>
            <a:br>
              <a:rPr lang="en-US" sz="2400" smtClean="0"/>
            </a:br>
            <a:r>
              <a:rPr lang="en-US" sz="2400"/>
              <a:t>http://www.snomedbrowser.com/Codes/Details/44598004</a:t>
            </a:r>
            <a:endParaRPr lang="en-US" sz="2400" smtClean="0"/>
          </a:p>
        </p:txBody>
      </p:sp>
      <p:sp>
        <p:nvSpPr>
          <p:cNvPr id="5325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D5246BF-2550-4666-8113-DB39D837C7A1}" type="slidenum">
              <a:rPr lang="en-US" smtClean="0">
                <a:solidFill>
                  <a:srgbClr val="000000"/>
                </a:solidFill>
              </a:rPr>
              <a:pPr/>
              <a:t>48</a:t>
            </a:fld>
            <a:endParaRPr lang="en-US" smtClean="0">
              <a:solidFill>
                <a:srgbClr val="000000"/>
              </a:solidFill>
            </a:endParaRPr>
          </a:p>
        </p:txBody>
      </p:sp>
      <p:sp>
        <p:nvSpPr>
          <p:cNvPr id="53252" name="Rectangle 4"/>
          <p:cNvSpPr>
            <a:spLocks noChangeArrowheads="1"/>
          </p:cNvSpPr>
          <p:nvPr/>
        </p:nvSpPr>
        <p:spPr bwMode="auto">
          <a:xfrm>
            <a:off x="990600" y="1474807"/>
            <a:ext cx="7620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2800" smtClean="0">
                <a:solidFill>
                  <a:srgbClr val="000000"/>
                </a:solidFill>
              </a:rPr>
              <a:t>SNOMED: </a:t>
            </a:r>
            <a:r>
              <a:rPr lang="en-US" sz="2800" b="1" smtClean="0">
                <a:solidFill>
                  <a:srgbClr val="000000"/>
                </a:solidFill>
              </a:rPr>
              <a:t>Solitary leiomyoma (disorder)</a:t>
            </a:r>
          </a:p>
          <a:p>
            <a:pPr eaLnBrk="0" fontAlgn="base" hangingPunct="0">
              <a:spcBef>
                <a:spcPct val="0"/>
              </a:spcBef>
              <a:spcAft>
                <a:spcPct val="0"/>
              </a:spcAft>
            </a:pPr>
            <a:r>
              <a:rPr lang="en-US" sz="2800">
                <a:solidFill>
                  <a:srgbClr val="000000"/>
                </a:solidFill>
              </a:rPr>
              <a:t>Concept ID: 254769006</a:t>
            </a:r>
            <a:endParaRPr lang="en-US" sz="2800" smtClean="0">
              <a:solidFill>
                <a:srgbClr val="000000"/>
              </a:solidFill>
            </a:endParaRPr>
          </a:p>
          <a:p>
            <a:pPr eaLnBrk="0" fontAlgn="base" hangingPunct="0">
              <a:spcBef>
                <a:spcPct val="0"/>
              </a:spcBef>
              <a:spcAft>
                <a:spcPct val="0"/>
              </a:spcAft>
            </a:pPr>
            <a:endParaRPr lang="en-US" sz="2800" smtClean="0">
              <a:solidFill>
                <a:srgbClr val="000000"/>
              </a:solidFill>
            </a:endParaRPr>
          </a:p>
          <a:p>
            <a:pPr eaLnBrk="0" fontAlgn="base" hangingPunct="0">
              <a:spcBef>
                <a:spcPct val="0"/>
              </a:spcBef>
              <a:spcAft>
                <a:spcPct val="0"/>
              </a:spcAft>
            </a:pPr>
            <a:r>
              <a:rPr lang="en-US" sz="2800" smtClean="0">
                <a:solidFill>
                  <a:srgbClr val="000000"/>
                </a:solidFill>
              </a:rPr>
              <a:t>SNOMED: </a:t>
            </a:r>
            <a:r>
              <a:rPr lang="en-US" sz="2800" b="1">
                <a:solidFill>
                  <a:srgbClr val="000000"/>
                </a:solidFill>
              </a:rPr>
              <a:t>Leiomyoma (morphologic abnormality)</a:t>
            </a:r>
            <a:r>
              <a:rPr lang="en-US" sz="2800">
                <a:solidFill>
                  <a:srgbClr val="000000"/>
                </a:solidFill>
              </a:rPr>
              <a:t> </a:t>
            </a:r>
            <a:endParaRPr lang="en-US" sz="2800" smtClean="0">
              <a:solidFill>
                <a:srgbClr val="000000"/>
              </a:solidFill>
            </a:endParaRPr>
          </a:p>
          <a:p>
            <a:pPr eaLnBrk="0" fontAlgn="base" hangingPunct="0">
              <a:spcBef>
                <a:spcPct val="0"/>
              </a:spcBef>
              <a:spcAft>
                <a:spcPct val="0"/>
              </a:spcAft>
            </a:pPr>
            <a:r>
              <a:rPr lang="en-US" sz="2800" smtClean="0">
                <a:solidFill>
                  <a:srgbClr val="000000"/>
                </a:solidFill>
              </a:rPr>
              <a:t>Concept </a:t>
            </a:r>
            <a:r>
              <a:rPr lang="en-US" sz="2800">
                <a:solidFill>
                  <a:srgbClr val="000000"/>
                </a:solidFill>
              </a:rPr>
              <a:t>ID: 44598004</a:t>
            </a:r>
          </a:p>
          <a:p>
            <a:pPr eaLnBrk="0" fontAlgn="base" hangingPunct="0">
              <a:spcBef>
                <a:spcPct val="0"/>
              </a:spcBef>
              <a:spcAft>
                <a:spcPct val="0"/>
              </a:spcAft>
            </a:pPr>
            <a:endParaRPr lang="en-US" sz="2800" smtClean="0">
              <a:solidFill>
                <a:srgbClr val="000000"/>
              </a:solidFill>
            </a:endParaRPr>
          </a:p>
        </p:txBody>
      </p:sp>
      <p:sp>
        <p:nvSpPr>
          <p:cNvPr id="5" name="Title 1"/>
          <p:cNvSpPr txBox="1">
            <a:spLocks/>
          </p:cNvSpPr>
          <p:nvPr/>
        </p:nvSpPr>
        <p:spPr bwMode="auto">
          <a:xfrm>
            <a:off x="-56148" y="2664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smtClean="0">
                <a:solidFill>
                  <a:srgbClr val="000000"/>
                </a:solidFill>
              </a:rPr>
              <a:t>Example: Two problems or one?</a:t>
            </a:r>
            <a:endParaRPr lang="en-US" sz="2400" kern="0" smtClean="0">
              <a:solidFill>
                <a:srgbClr val="000000"/>
              </a:solidFill>
            </a:endParaRPr>
          </a:p>
        </p:txBody>
      </p:sp>
    </p:spTree>
    <p:extLst>
      <p:ext uri="{BB962C8B-B14F-4D97-AF65-F5344CB8AC3E}">
        <p14:creationId xmlns:p14="http://schemas.microsoft.com/office/powerpoint/2010/main" val="3614658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956"/>
            <a:ext cx="9144000" cy="1268413"/>
          </a:xfrm>
        </p:spPr>
        <p:txBody>
          <a:bodyPr/>
          <a:lstStyle/>
          <a:p>
            <a:r>
              <a:rPr lang="en-US" b="1" smtClean="0"/>
              <a:t>Where do we go for help?</a:t>
            </a:r>
            <a:endParaRPr lang="en-US" b="1"/>
          </a:p>
        </p:txBody>
      </p:sp>
      <p:sp>
        <p:nvSpPr>
          <p:cNvPr id="3" name="Content Placeholder 2"/>
          <p:cNvSpPr>
            <a:spLocks noGrp="1"/>
          </p:cNvSpPr>
          <p:nvPr>
            <p:ph idx="1"/>
          </p:nvPr>
        </p:nvSpPr>
        <p:spPr/>
        <p:txBody>
          <a:bodyPr/>
          <a:lstStyle/>
          <a:p>
            <a:pPr marL="0" indent="0" algn="ctr">
              <a:buNone/>
            </a:pPr>
            <a:endParaRPr lang="en-US"/>
          </a:p>
        </p:txBody>
      </p:sp>
      <p:sp>
        <p:nvSpPr>
          <p:cNvPr id="4" name="Slide Number Placeholder 3"/>
          <p:cNvSpPr>
            <a:spLocks noGrp="1"/>
          </p:cNvSpPr>
          <p:nvPr>
            <p:ph type="sldNum" sz="quarter" idx="12"/>
          </p:nvPr>
        </p:nvSpPr>
        <p:spPr/>
        <p:txBody>
          <a:bodyPr/>
          <a:lstStyle/>
          <a:p>
            <a:pPr>
              <a:defRPr/>
            </a:pPr>
            <a:fld id="{93C6533D-52C5-4EA9-BB72-4292478FF1F8}" type="slidenum">
              <a:rPr lang="en-US" smtClean="0"/>
              <a:pPr>
                <a:defRPr/>
              </a:pPr>
              <a:t>49</a:t>
            </a:fld>
            <a:endParaRPr lang="en-US"/>
          </a:p>
        </p:txBody>
      </p:sp>
      <p:pic>
        <p:nvPicPr>
          <p:cNvPr id="5" name="Picture 4"/>
          <p:cNvPicPr>
            <a:picLocks noChangeAspect="1"/>
          </p:cNvPicPr>
          <p:nvPr/>
        </p:nvPicPr>
        <p:blipFill rotWithShape="1">
          <a:blip r:embed="rId2"/>
          <a:srcRect l="1666" t="12964" r="17500" b="5873"/>
          <a:stretch/>
        </p:blipFill>
        <p:spPr>
          <a:xfrm>
            <a:off x="9939" y="1744663"/>
            <a:ext cx="9053412" cy="5113337"/>
          </a:xfrm>
          <a:prstGeom prst="rect">
            <a:avLst/>
          </a:prstGeom>
        </p:spPr>
      </p:pic>
    </p:spTree>
    <p:extLst>
      <p:ext uri="{BB962C8B-B14F-4D97-AF65-F5344CB8AC3E}">
        <p14:creationId xmlns:p14="http://schemas.microsoft.com/office/powerpoint/2010/main" val="1240744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r>
              <a:rPr lang="en-US" sz="4800"/>
              <a:t>B</a:t>
            </a:r>
            <a:r>
              <a:rPr lang="en-US" sz="4800" smtClean="0"/>
              <a:t>ut still more gloriously</a:t>
            </a:r>
            <a:br>
              <a:rPr lang="en-US" sz="4800" smtClean="0"/>
            </a:br>
            <a:r>
              <a:rPr lang="en-US" sz="4800" smtClean="0"/>
              <a:t>(they said, 2005) </a:t>
            </a:r>
            <a:br>
              <a:rPr lang="en-US" sz="4800" smtClean="0"/>
            </a:br>
            <a:r>
              <a:rPr lang="en-US" sz="4800" i="1" smtClean="0"/>
              <a:t>money will be saved</a:t>
            </a:r>
            <a:endParaRPr lang="en-US" sz="4800" i="1"/>
          </a:p>
        </p:txBody>
      </p:sp>
      <p:sp>
        <p:nvSpPr>
          <p:cNvPr id="3" name="Content Placeholder 2"/>
          <p:cNvSpPr>
            <a:spLocks noGrp="1"/>
          </p:cNvSpPr>
          <p:nvPr>
            <p:ph idx="1"/>
          </p:nvPr>
        </p:nvSpPr>
        <p:spPr>
          <a:xfrm>
            <a:off x="457200" y="2484437"/>
            <a:ext cx="8458200" cy="3840163"/>
          </a:xfrm>
        </p:spPr>
        <p:txBody>
          <a:bodyPr>
            <a:normAutofit/>
          </a:bodyPr>
          <a:lstStyle/>
          <a:p>
            <a:pPr marL="0" indent="0">
              <a:buNone/>
            </a:pPr>
            <a:r>
              <a:rPr lang="en-US" smtClean="0"/>
              <a:t>if patients’ information were shared across health care settings so that personal health information seamlessly followed any patient through various settings of care—$77 billion would be saved annually </a:t>
            </a:r>
          </a:p>
          <a:p>
            <a:pPr marL="0" indent="0">
              <a:buNone/>
            </a:pPr>
            <a:endParaRPr lang="en-US" sz="2400" smtClean="0"/>
          </a:p>
          <a:p>
            <a:pPr marL="0" indent="0">
              <a:buNone/>
            </a:pPr>
            <a:r>
              <a:rPr lang="en-US" sz="2400" smtClean="0"/>
              <a:t>– David Brailer (first U.S. National Coordinator for Health IT), “Economic Perspectives on Health Information Technology”, 2005</a:t>
            </a:r>
          </a:p>
        </p:txBody>
      </p:sp>
      <p:sp>
        <p:nvSpPr>
          <p:cNvPr id="4" name="Slide Number Placeholder 3"/>
          <p:cNvSpPr>
            <a:spLocks noGrp="1"/>
          </p:cNvSpPr>
          <p:nvPr>
            <p:ph type="sldNum" sz="quarter" idx="12"/>
          </p:nvPr>
        </p:nvSpPr>
        <p:spPr/>
        <p:txBody>
          <a:bodyPr/>
          <a:lstStyle/>
          <a:p>
            <a:fld id="{F373A1D1-A82A-4567-B934-E095EE4C47FC}" type="slidenum">
              <a:rPr lang="en-US" smtClean="0"/>
              <a:t>5</a:t>
            </a:fld>
            <a:endParaRPr lang="en-US"/>
          </a:p>
        </p:txBody>
      </p:sp>
    </p:spTree>
    <p:extLst>
      <p:ext uri="{BB962C8B-B14F-4D97-AF65-F5344CB8AC3E}">
        <p14:creationId xmlns:p14="http://schemas.microsoft.com/office/powerpoint/2010/main" val="3693958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a problem?</a:t>
            </a:r>
            <a:endParaRPr lang="en-US"/>
          </a:p>
        </p:txBody>
      </p:sp>
      <p:sp>
        <p:nvSpPr>
          <p:cNvPr id="3" name="Content Placeholder 2"/>
          <p:cNvSpPr>
            <a:spLocks noGrp="1"/>
          </p:cNvSpPr>
          <p:nvPr>
            <p:ph idx="1"/>
          </p:nvPr>
        </p:nvSpPr>
        <p:spPr/>
        <p:txBody>
          <a:bodyPr/>
          <a:lstStyle/>
          <a:p>
            <a:pPr marL="0" indent="0">
              <a:buNone/>
            </a:pPr>
            <a:r>
              <a:rPr lang="en-US" smtClean="0"/>
              <a:t>HL7 Glossary</a:t>
            </a:r>
          </a:p>
          <a:p>
            <a:pPr marL="0" indent="0">
              <a:buNone/>
            </a:pPr>
            <a:endParaRPr lang="en-US"/>
          </a:p>
          <a:p>
            <a:pPr marL="0" indent="0">
              <a:buNone/>
            </a:pPr>
            <a:r>
              <a:rPr lang="en-US" smtClean="0"/>
              <a:t>Problem =Def. a </a:t>
            </a:r>
            <a:r>
              <a:rPr lang="en-US"/>
              <a:t>clinical statement that a clinician chooses to add to a problem list</a:t>
            </a:r>
            <a:r>
              <a:rPr lang="en-US" smtClean="0"/>
              <a:t>.</a:t>
            </a:r>
          </a:p>
          <a:p>
            <a:pPr marL="0" indent="0">
              <a:buNone/>
            </a:pPr>
            <a:endParaRPr lang="en-US"/>
          </a:p>
          <a:p>
            <a:pPr marL="0" indent="0">
              <a:buNone/>
            </a:pPr>
            <a:r>
              <a:rPr lang="en-US" smtClean="0"/>
              <a:t>‘</a:t>
            </a:r>
            <a:r>
              <a:rPr lang="en-US"/>
              <a:t>C</a:t>
            </a:r>
            <a:r>
              <a:rPr lang="en-US" smtClean="0"/>
              <a:t>linical statement’ is not defined</a:t>
            </a:r>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a:p>
        </p:txBody>
      </p:sp>
      <p:sp>
        <p:nvSpPr>
          <p:cNvPr id="4" name="Slide Number Placeholder 3"/>
          <p:cNvSpPr>
            <a:spLocks noGrp="1"/>
          </p:cNvSpPr>
          <p:nvPr>
            <p:ph type="sldNum" sz="quarter" idx="11"/>
          </p:nvPr>
        </p:nvSpPr>
        <p:spPr/>
        <p:txBody>
          <a:bodyPr/>
          <a:lstStyle/>
          <a:p>
            <a:pPr>
              <a:defRPr/>
            </a:pPr>
            <a:fld id="{64FE67EC-7515-457C-AE97-A6FA549AC5C2}" type="slidenum">
              <a:rPr lang="en-GB" smtClean="0"/>
              <a:pPr>
                <a:defRPr/>
              </a:pPr>
              <a:t>50</a:t>
            </a:fld>
            <a:endParaRPr lang="en-GB"/>
          </a:p>
        </p:txBody>
      </p:sp>
    </p:spTree>
    <p:extLst>
      <p:ext uri="{BB962C8B-B14F-4D97-AF65-F5344CB8AC3E}">
        <p14:creationId xmlns:p14="http://schemas.microsoft.com/office/powerpoint/2010/main" val="493399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HL7 Glossary</a:t>
            </a:r>
            <a:endParaRPr lang="en-US"/>
          </a:p>
        </p:txBody>
      </p:sp>
      <p:sp>
        <p:nvSpPr>
          <p:cNvPr id="3" name="Content Placeholder 2"/>
          <p:cNvSpPr>
            <a:spLocks noGrp="1"/>
          </p:cNvSpPr>
          <p:nvPr>
            <p:ph idx="1"/>
          </p:nvPr>
        </p:nvSpPr>
        <p:spPr>
          <a:xfrm>
            <a:off x="533400" y="1371600"/>
            <a:ext cx="8077200" cy="4724400"/>
          </a:xfrm>
        </p:spPr>
        <p:txBody>
          <a:bodyPr/>
          <a:lstStyle/>
          <a:p>
            <a:pPr marL="0" indent="0">
              <a:buNone/>
            </a:pPr>
            <a:endParaRPr lang="en-US"/>
          </a:p>
          <a:p>
            <a:pPr marL="0" indent="0">
              <a:buNone/>
            </a:pPr>
            <a:r>
              <a:rPr lang="en-US" smtClean="0"/>
              <a:t>Concept =Def. A clinical concept to which a unique ConceptID has been assigned</a:t>
            </a:r>
          </a:p>
          <a:p>
            <a:pPr marL="0" indent="0">
              <a:buNone/>
            </a:pPr>
            <a:endParaRPr lang="en-US" smtClean="0"/>
          </a:p>
          <a:p>
            <a:pPr marL="0" indent="0">
              <a:buNone/>
            </a:pPr>
            <a:r>
              <a:rPr lang="en-US" sz="2400" smtClean="0"/>
              <a:t>wiki.hl7.org/images/f/f0/TermInfo_Jan2014_Glossary.docx</a:t>
            </a:r>
          </a:p>
          <a:p>
            <a:pPr marL="0" indent="0">
              <a:buNone/>
            </a:pPr>
            <a:endParaRPr lang="en-US" sz="2400"/>
          </a:p>
          <a:p>
            <a:pPr marL="0" indent="0">
              <a:buNone/>
            </a:pPr>
            <a:endParaRPr lang="en-US" sz="2400"/>
          </a:p>
          <a:p>
            <a:pPr marL="0" indent="0">
              <a:buNone/>
            </a:pPr>
            <a:endParaRPr lang="en-US"/>
          </a:p>
        </p:txBody>
      </p:sp>
      <p:sp>
        <p:nvSpPr>
          <p:cNvPr id="4" name="Slide Number Placeholder 3"/>
          <p:cNvSpPr>
            <a:spLocks noGrp="1"/>
          </p:cNvSpPr>
          <p:nvPr>
            <p:ph type="sldNum" sz="quarter" idx="11"/>
          </p:nvPr>
        </p:nvSpPr>
        <p:spPr/>
        <p:txBody>
          <a:bodyPr/>
          <a:lstStyle/>
          <a:p>
            <a:pPr>
              <a:defRPr/>
            </a:pPr>
            <a:fld id="{64FE67EC-7515-457C-AE97-A6FA549AC5C2}" type="slidenum">
              <a:rPr lang="en-GB" smtClean="0"/>
              <a:pPr>
                <a:defRPr/>
              </a:pPr>
              <a:t>51</a:t>
            </a:fld>
            <a:endParaRPr lang="en-GB"/>
          </a:p>
        </p:txBody>
      </p:sp>
    </p:spTree>
    <p:extLst>
      <p:ext uri="{BB962C8B-B14F-4D97-AF65-F5344CB8AC3E}">
        <p14:creationId xmlns:p14="http://schemas.microsoft.com/office/powerpoint/2010/main" val="2685651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Ontological incoherence</a:t>
            </a:r>
            <a:endParaRPr lang="en-US"/>
          </a:p>
        </p:txBody>
      </p:sp>
      <p:sp>
        <p:nvSpPr>
          <p:cNvPr id="3" name="Content Placeholder 2"/>
          <p:cNvSpPr>
            <a:spLocks noGrp="1"/>
          </p:cNvSpPr>
          <p:nvPr>
            <p:ph idx="1"/>
          </p:nvPr>
        </p:nvSpPr>
        <p:spPr/>
        <p:txBody>
          <a:bodyPr/>
          <a:lstStyle/>
          <a:p>
            <a:r>
              <a:rPr lang="en-US" smtClean="0"/>
              <a:t>People don’t know what ‘problem’ means</a:t>
            </a:r>
          </a:p>
          <a:p>
            <a:r>
              <a:rPr lang="en-US" smtClean="0"/>
              <a:t>Machines will not know what ‘problem’ means either </a:t>
            </a:r>
          </a:p>
          <a:p>
            <a:r>
              <a:rPr lang="en-US" smtClean="0"/>
              <a:t>And so they will fail to auto-generate </a:t>
            </a:r>
            <a:r>
              <a:rPr lang="en-US"/>
              <a:t>SNOMED-conformant problem lists from EHRs in a way that promotes </a:t>
            </a:r>
            <a:r>
              <a:rPr lang="en-US" smtClean="0"/>
              <a:t>interoperability</a:t>
            </a:r>
            <a:endParaRPr lang="en-US"/>
          </a:p>
          <a:p>
            <a:endParaRPr lang="en-US"/>
          </a:p>
        </p:txBody>
      </p:sp>
      <p:sp>
        <p:nvSpPr>
          <p:cNvPr id="4" name="Slide Number Placeholder 3"/>
          <p:cNvSpPr>
            <a:spLocks noGrp="1"/>
          </p:cNvSpPr>
          <p:nvPr>
            <p:ph type="sldNum" sz="quarter" idx="11"/>
          </p:nvPr>
        </p:nvSpPr>
        <p:spPr/>
        <p:txBody>
          <a:bodyPr/>
          <a:lstStyle/>
          <a:p>
            <a:pPr>
              <a:defRPr/>
            </a:pPr>
            <a:fld id="{64FE67EC-7515-457C-AE97-A6FA549AC5C2}" type="slidenum">
              <a:rPr lang="en-GB" smtClean="0"/>
              <a:pPr>
                <a:defRPr/>
              </a:pPr>
              <a:t>52</a:t>
            </a:fld>
            <a:endParaRPr lang="en-GB"/>
          </a:p>
        </p:txBody>
      </p:sp>
    </p:spTree>
    <p:extLst>
      <p:ext uri="{BB962C8B-B14F-4D97-AF65-F5344CB8AC3E}">
        <p14:creationId xmlns:p14="http://schemas.microsoft.com/office/powerpoint/2010/main" val="22874485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57400"/>
            <a:ext cx="7772400" cy="1143000"/>
          </a:xfrm>
        </p:spPr>
        <p:txBody>
          <a:bodyPr/>
          <a:lstStyle/>
          <a:p>
            <a:r>
              <a:rPr lang="en-US" smtClean="0"/>
              <a:t>FHIR: Fast Healthcare Interoperability Resources</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64FE67EC-7515-457C-AE97-A6FA549AC5C2}" type="slidenum">
              <a:rPr lang="en-GB" smtClean="0"/>
              <a:pPr>
                <a:defRPr/>
              </a:pPr>
              <a:t>53</a:t>
            </a:fld>
            <a:endParaRPr lang="en-GB"/>
          </a:p>
        </p:txBody>
      </p:sp>
    </p:spTree>
    <p:extLst>
      <p:ext uri="{BB962C8B-B14F-4D97-AF65-F5344CB8AC3E}">
        <p14:creationId xmlns:p14="http://schemas.microsoft.com/office/powerpoint/2010/main" val="3101008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294967295"/>
          </p:nvPr>
        </p:nvSpPr>
        <p:spPr>
          <a:xfrm>
            <a:off x="6553200" y="5624514"/>
            <a:ext cx="2133600" cy="273844"/>
          </a:xfrm>
          <a:prstGeom prst="rect">
            <a:avLst/>
          </a:prstGeom>
        </p:spPr>
        <p:txBody>
          <a:bodyPr/>
          <a:lstStyle/>
          <a:p>
            <a:fld id="{B4B780B6-CA4C-4650-B838-2FF87117C085}" type="slidenum">
              <a:rPr lang="en-US" altLang="en-US" smtClean="0"/>
              <a:pPr/>
              <a:t>54</a:t>
            </a:fld>
            <a:endParaRPr lang="en-US" altLang="en-US"/>
          </a:p>
        </p:txBody>
      </p:sp>
      <p:pic>
        <p:nvPicPr>
          <p:cNvPr id="4" name="Picture 3"/>
          <p:cNvPicPr>
            <a:picLocks noChangeAspect="1"/>
          </p:cNvPicPr>
          <p:nvPr/>
        </p:nvPicPr>
        <p:blipFill rotWithShape="1">
          <a:blip r:embed="rId2"/>
          <a:srcRect l="12560" t="23968" r="38691" b="11905"/>
          <a:stretch/>
        </p:blipFill>
        <p:spPr>
          <a:xfrm>
            <a:off x="1164204" y="769462"/>
            <a:ext cx="7286059" cy="5391150"/>
          </a:xfrm>
          <a:prstGeom prst="rect">
            <a:avLst/>
          </a:prstGeom>
        </p:spPr>
      </p:pic>
    </p:spTree>
    <p:extLst>
      <p:ext uri="{BB962C8B-B14F-4D97-AF65-F5344CB8AC3E}">
        <p14:creationId xmlns:p14="http://schemas.microsoft.com/office/powerpoint/2010/main" val="4286876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FHIR: Condition</a:t>
            </a:r>
            <a:endParaRPr lang="en-US"/>
          </a:p>
        </p:txBody>
      </p:sp>
      <p:sp>
        <p:nvSpPr>
          <p:cNvPr id="3" name="Content Placeholder 2"/>
          <p:cNvSpPr>
            <a:spLocks noGrp="1"/>
          </p:cNvSpPr>
          <p:nvPr>
            <p:ph idx="1"/>
          </p:nvPr>
        </p:nvSpPr>
        <p:spPr/>
        <p:txBody>
          <a:bodyPr/>
          <a:lstStyle/>
          <a:p>
            <a:pPr marL="0" indent="0">
              <a:buNone/>
            </a:pPr>
            <a:r>
              <a:rPr lang="en-US" smtClean="0"/>
              <a:t>=Def. Use </a:t>
            </a:r>
            <a:r>
              <a:rPr lang="en-US"/>
              <a:t>to record detailed information about conditions, problems or diagnoses recognized by a clinician. </a:t>
            </a:r>
            <a:r>
              <a:rPr lang="en-US" smtClean="0"/>
              <a:t>There are many uses including: recording a diagnosis during an encounter; populating a problem list or a summary statement, such as a discharge summary.</a:t>
            </a:r>
          </a:p>
          <a:p>
            <a:pPr marL="0" indent="0">
              <a:buNone/>
            </a:pPr>
            <a:r>
              <a:rPr lang="en-US" smtClean="0"/>
              <a:t>  </a:t>
            </a:r>
          </a:p>
          <a:p>
            <a:pPr marL="0" indent="0">
              <a:buNone/>
            </a:pPr>
            <a:endParaRPr lang="en-US"/>
          </a:p>
          <a:p>
            <a:pPr marL="0" indent="0">
              <a:buNone/>
            </a:pPr>
            <a:endParaRPr lang="en-US"/>
          </a:p>
          <a:p>
            <a:pPr marL="0" indent="0">
              <a:buNone/>
            </a:pPr>
            <a:endParaRPr lang="en-US"/>
          </a:p>
        </p:txBody>
      </p:sp>
      <p:sp>
        <p:nvSpPr>
          <p:cNvPr id="4" name="Slide Number Placeholder 3"/>
          <p:cNvSpPr>
            <a:spLocks noGrp="1"/>
          </p:cNvSpPr>
          <p:nvPr>
            <p:ph type="sldNum" sz="quarter" idx="11"/>
          </p:nvPr>
        </p:nvSpPr>
        <p:spPr/>
        <p:txBody>
          <a:bodyPr/>
          <a:lstStyle/>
          <a:p>
            <a:pPr>
              <a:defRPr/>
            </a:pPr>
            <a:fld id="{64FE67EC-7515-457C-AE97-A6FA549AC5C2}" type="slidenum">
              <a:rPr lang="en-GB" smtClean="0"/>
              <a:pPr>
                <a:defRPr/>
              </a:pPr>
              <a:t>55</a:t>
            </a:fld>
            <a:endParaRPr lang="en-GB"/>
          </a:p>
        </p:txBody>
      </p:sp>
    </p:spTree>
    <p:extLst>
      <p:ext uri="{BB962C8B-B14F-4D97-AF65-F5344CB8AC3E}">
        <p14:creationId xmlns:p14="http://schemas.microsoft.com/office/powerpoint/2010/main" val="4035702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fhir:ElementDefinitionBaseComponent</a:t>
            </a:r>
            <a:endParaRPr lang="en-US"/>
          </a:p>
        </p:txBody>
      </p:sp>
      <p:sp>
        <p:nvSpPr>
          <p:cNvPr id="3" name="Content Placeholder 2"/>
          <p:cNvSpPr>
            <a:spLocks noGrp="1"/>
          </p:cNvSpPr>
          <p:nvPr>
            <p:ph idx="1"/>
          </p:nvPr>
        </p:nvSpPr>
        <p:spPr>
          <a:xfrm>
            <a:off x="628650" y="1686678"/>
            <a:ext cx="7886700" cy="4561722"/>
          </a:xfrm>
        </p:spPr>
        <p:txBody>
          <a:bodyPr>
            <a:normAutofit/>
          </a:bodyPr>
          <a:lstStyle/>
          <a:p>
            <a:pPr marL="0" indent="0">
              <a:buNone/>
            </a:pPr>
            <a:r>
              <a:rPr lang="en-US" sz="2700" smtClean="0"/>
              <a:t>=Def. Information </a:t>
            </a:r>
            <a:r>
              <a:rPr lang="en-US" sz="2700"/>
              <a:t>about the base definition of the element, provided to make it unncessary for tools to </a:t>
            </a:r>
            <a:r>
              <a:rPr lang="en-US" sz="2700" b="1"/>
              <a:t>trace the </a:t>
            </a:r>
            <a:r>
              <a:rPr lang="en-US" sz="2700" b="1" smtClean="0"/>
              <a:t>deviation* </a:t>
            </a:r>
            <a:r>
              <a:rPr lang="en-US" sz="2700" b="1"/>
              <a:t>of the element through </a:t>
            </a:r>
            <a:r>
              <a:rPr lang="en-US" sz="2700"/>
              <a:t>the derived and related profiles. This information is only provided where the element definition represents a constraint on another element definition, and must be present if there is a base element definition</a:t>
            </a:r>
            <a:r>
              <a:rPr lang="en-US" sz="2700" smtClean="0"/>
              <a:t>.</a:t>
            </a:r>
          </a:p>
          <a:p>
            <a:pPr marL="0" indent="0">
              <a:buNone/>
            </a:pPr>
            <a:endParaRPr lang="en-US" sz="2700"/>
          </a:p>
          <a:p>
            <a:pPr marL="0" indent="0">
              <a:buNone/>
            </a:pPr>
            <a:r>
              <a:rPr lang="en-US" sz="2700" smtClean="0"/>
              <a:t>“deviation” – or “derivation”</a:t>
            </a:r>
          </a:p>
          <a:p>
            <a:pPr marL="0" indent="0">
              <a:buNone/>
            </a:pPr>
            <a:r>
              <a:rPr lang="en-US" smtClean="0"/>
              <a:t> </a:t>
            </a:r>
          </a:p>
        </p:txBody>
      </p:sp>
      <p:sp>
        <p:nvSpPr>
          <p:cNvPr id="4" name="Slide Number Placeholder 3"/>
          <p:cNvSpPr>
            <a:spLocks noGrp="1"/>
          </p:cNvSpPr>
          <p:nvPr>
            <p:ph type="sldNum" sz="quarter" idx="12"/>
          </p:nvPr>
        </p:nvSpPr>
        <p:spPr/>
        <p:txBody>
          <a:bodyPr/>
          <a:lstStyle/>
          <a:p>
            <a:fld id="{02A84D64-125A-4BA4-B197-9AE1B8127741}"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1481893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600200"/>
            <a:ext cx="8382000" cy="4525963"/>
          </a:xfrm>
        </p:spPr>
        <p:txBody>
          <a:bodyPr>
            <a:normAutofit/>
          </a:bodyPr>
          <a:lstStyle/>
          <a:p>
            <a:pPr marL="457200" lvl="1" indent="0">
              <a:buNone/>
            </a:pPr>
            <a:r>
              <a:rPr lang="en-US" sz="4000" smtClean="0"/>
              <a:t>come the day when </a:t>
            </a:r>
            <a:r>
              <a:rPr lang="en-US" sz="4000"/>
              <a:t>every patient’s genome is sequenced as they walk through the </a:t>
            </a:r>
            <a:r>
              <a:rPr lang="en-US" sz="4000" smtClean="0"/>
              <a:t>hospital door …</a:t>
            </a:r>
            <a:endParaRPr lang="en-US" sz="3200"/>
          </a:p>
        </p:txBody>
      </p:sp>
      <p:sp>
        <p:nvSpPr>
          <p:cNvPr id="4" name="Slide Number Placeholder 3"/>
          <p:cNvSpPr>
            <a:spLocks noGrp="1"/>
          </p:cNvSpPr>
          <p:nvPr>
            <p:ph type="sldNum" sz="quarter" idx="12"/>
          </p:nvPr>
        </p:nvSpPr>
        <p:spPr/>
        <p:txBody>
          <a:bodyPr/>
          <a:lstStyle/>
          <a:p>
            <a:fld id="{F373A1D1-A82A-4567-B934-E095EE4C47FC}" type="slidenum">
              <a:rPr lang="en-US" smtClean="0"/>
              <a:t>57</a:t>
            </a:fld>
            <a:endParaRPr lang="en-US"/>
          </a:p>
        </p:txBody>
      </p:sp>
    </p:spTree>
    <p:extLst>
      <p:ext uri="{BB962C8B-B14F-4D97-AF65-F5344CB8AC3E}">
        <p14:creationId xmlns:p14="http://schemas.microsoft.com/office/powerpoint/2010/main" val="7696681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68512" cy="4525963"/>
          </a:xfrm>
        </p:spPr>
        <p:txBody>
          <a:bodyPr/>
          <a:lstStyle/>
          <a:p>
            <a:pPr marL="457200" lvl="1" indent="0">
              <a:buNone/>
            </a:pPr>
            <a:r>
              <a:rPr lang="en-US" sz="4000" smtClean="0"/>
              <a:t>How ensure </a:t>
            </a:r>
            <a:r>
              <a:rPr lang="en-US" sz="4000"/>
              <a:t>that we </a:t>
            </a:r>
            <a:r>
              <a:rPr lang="en-US" sz="4000" smtClean="0"/>
              <a:t>will have </a:t>
            </a:r>
            <a:r>
              <a:rPr lang="en-US" sz="4000"/>
              <a:t>in digital form the needed clinical information onto which this sequence information can smoothly dock?</a:t>
            </a:r>
            <a:endParaRPr lang="en-US" sz="3200"/>
          </a:p>
        </p:txBody>
      </p:sp>
      <p:sp>
        <p:nvSpPr>
          <p:cNvPr id="4" name="Slide Number Placeholder 3"/>
          <p:cNvSpPr>
            <a:spLocks noGrp="1"/>
          </p:cNvSpPr>
          <p:nvPr>
            <p:ph type="sldNum" sz="quarter" idx="12"/>
          </p:nvPr>
        </p:nvSpPr>
        <p:spPr/>
        <p:txBody>
          <a:bodyPr/>
          <a:lstStyle/>
          <a:p>
            <a:fld id="{F373A1D1-A82A-4567-B934-E095EE4C47FC}" type="slidenum">
              <a:rPr lang="en-US" smtClean="0"/>
              <a:t>58</a:t>
            </a:fld>
            <a:endParaRPr lang="en-US"/>
          </a:p>
        </p:txBody>
      </p:sp>
      <p:pic>
        <p:nvPicPr>
          <p:cNvPr id="4098" name="Picture 2" descr="http://previews.123rf.com/images/Krisdog/Krisdog1502/Krisdog150200049/36326730-Two-men-or-mascot-figures-with-giant-machine-cogs-or-gears-Stock-Vector.jpg"/>
          <p:cNvPicPr>
            <a:picLocks noChangeAspect="1" noChangeArrowheads="1"/>
          </p:cNvPicPr>
          <p:nvPr/>
        </p:nvPicPr>
        <p:blipFill rotWithShape="1">
          <a:blip r:embed="rId2">
            <a:extLst>
              <a:ext uri="{28A0092B-C50C-407E-A947-70E740481C1C}">
                <a14:useLocalDpi xmlns:a14="http://schemas.microsoft.com/office/drawing/2010/main" val="0"/>
              </a:ext>
            </a:extLst>
          </a:blip>
          <a:srcRect t="4544" b="6199"/>
          <a:stretch/>
        </p:blipFill>
        <p:spPr bwMode="auto">
          <a:xfrm>
            <a:off x="3033835" y="2408850"/>
            <a:ext cx="6110165" cy="4449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62200" y="5857595"/>
            <a:ext cx="3276600" cy="1077218"/>
          </a:xfrm>
          <a:prstGeom prst="rect">
            <a:avLst/>
          </a:prstGeom>
          <a:noFill/>
        </p:spPr>
        <p:txBody>
          <a:bodyPr wrap="square" rtlCol="0">
            <a:spAutoFit/>
          </a:bodyPr>
          <a:lstStyle/>
          <a:p>
            <a:pPr algn="ctr"/>
            <a:r>
              <a:rPr lang="en-US" sz="3200" smtClean="0"/>
              <a:t>computational bioscience</a:t>
            </a:r>
            <a:endParaRPr lang="en-US" sz="3200"/>
          </a:p>
        </p:txBody>
      </p:sp>
      <p:sp>
        <p:nvSpPr>
          <p:cNvPr id="7" name="TextBox 6"/>
          <p:cNvSpPr txBox="1"/>
          <p:nvPr/>
        </p:nvSpPr>
        <p:spPr>
          <a:xfrm>
            <a:off x="6781800" y="4633425"/>
            <a:ext cx="3276600" cy="584775"/>
          </a:xfrm>
          <a:prstGeom prst="rect">
            <a:avLst/>
          </a:prstGeom>
          <a:noFill/>
        </p:spPr>
        <p:txBody>
          <a:bodyPr wrap="square" rtlCol="0">
            <a:spAutoFit/>
          </a:bodyPr>
          <a:lstStyle/>
          <a:p>
            <a:pPr algn="ctr"/>
            <a:r>
              <a:rPr lang="en-US" sz="3200" smtClean="0"/>
              <a:t>clinic</a:t>
            </a:r>
            <a:endParaRPr lang="en-US" sz="3200"/>
          </a:p>
        </p:txBody>
      </p:sp>
    </p:spTree>
    <p:extLst>
      <p:ext uri="{BB962C8B-B14F-4D97-AF65-F5344CB8AC3E}">
        <p14:creationId xmlns:p14="http://schemas.microsoft.com/office/powerpoint/2010/main" val="14280186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71600"/>
            <a:ext cx="7886700" cy="1325563"/>
          </a:xfrm>
        </p:spPr>
        <p:txBody>
          <a:bodyPr>
            <a:normAutofit fontScale="90000"/>
          </a:bodyPr>
          <a:lstStyle/>
          <a:p>
            <a:r>
              <a:rPr lang="en-US" sz="5400"/>
              <a:t>Personalized medicine needs large cohorts with rich </a:t>
            </a:r>
            <a:r>
              <a:rPr lang="en-US" sz="5400" smtClean="0"/>
              <a:t>phenotypic data </a:t>
            </a:r>
            <a:r>
              <a:rPr lang="en-US" sz="5400"/>
              <a:t>conforming to common </a:t>
            </a:r>
            <a:r>
              <a:rPr lang="en-US" sz="5400" smtClean="0"/>
              <a:t>standards. How to get there?</a:t>
            </a:r>
            <a:endParaRPr lang="en-US" sz="5400"/>
          </a:p>
        </p:txBody>
      </p:sp>
      <p:sp>
        <p:nvSpPr>
          <p:cNvPr id="3" name="Content Placeholder 2"/>
          <p:cNvSpPr>
            <a:spLocks noGrp="1"/>
          </p:cNvSpPr>
          <p:nvPr>
            <p:ph idx="1"/>
          </p:nvPr>
        </p:nvSpPr>
        <p:spPr>
          <a:xfrm>
            <a:off x="628650" y="3886199"/>
            <a:ext cx="7886700" cy="2290763"/>
          </a:xfrm>
        </p:spPr>
        <p:txBody>
          <a:bodyPr>
            <a:normAutofit/>
          </a:bodyPr>
          <a:lstStyle/>
          <a:p>
            <a:pPr marL="0" indent="0">
              <a:buNone/>
            </a:pPr>
            <a:r>
              <a:rPr lang="en-US" sz="3400" smtClean="0"/>
              <a:t>1. Everyone uses Epic</a:t>
            </a:r>
          </a:p>
          <a:p>
            <a:pPr marL="0" indent="0">
              <a:buNone/>
            </a:pPr>
            <a:r>
              <a:rPr lang="en-US" sz="3400" smtClean="0"/>
              <a:t>2. Government enforces common standards</a:t>
            </a:r>
          </a:p>
          <a:p>
            <a:pPr marL="0" indent="0">
              <a:buNone/>
            </a:pPr>
            <a:r>
              <a:rPr lang="en-US" sz="3600" smtClean="0"/>
              <a:t>3.  </a:t>
            </a:r>
            <a:endParaRPr lang="en-US" sz="360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84D64-125A-4BA4-B197-9AE1B812774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842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882" y="274638"/>
            <a:ext cx="5401917" cy="1143000"/>
          </a:xfrm>
        </p:spPr>
        <p:txBody>
          <a:bodyPr/>
          <a:lstStyle/>
          <a:p>
            <a:r>
              <a:rPr lang="en-US" smtClean="0"/>
              <a:t>$77 billion</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6</a:t>
            </a:fld>
            <a:endParaRPr lang="en-US"/>
          </a:p>
        </p:txBody>
      </p:sp>
      <p:pic>
        <p:nvPicPr>
          <p:cNvPr id="3074" name="Picture 2" descr="http://archive.i2p.com.au/images/article/318/D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83" y="261386"/>
            <a:ext cx="2857500" cy="59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6953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019800"/>
            <a:ext cx="8229600" cy="563563"/>
          </a:xfrm>
        </p:spPr>
        <p:txBody>
          <a:bodyPr>
            <a:normAutofit lnSpcReduction="10000"/>
          </a:bodyPr>
          <a:lstStyle/>
          <a:p>
            <a:pPr marL="0" indent="0" algn="ctr">
              <a:buNone/>
            </a:pPr>
            <a:r>
              <a:rPr lang="en-US" sz="3600" dirty="0" smtClean="0"/>
              <a:t>http://ontology.buffalo.edu/BOBFO</a:t>
            </a:r>
            <a:endParaRPr lang="en-US" sz="36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C8144-B4B9-4BC0-A0DC-63F4AE84402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10" t="10207" r="12152" b="4375"/>
          <a:stretch/>
        </p:blipFill>
        <p:spPr bwMode="auto">
          <a:xfrm>
            <a:off x="0" y="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07377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r>
              <a:rPr lang="en-US" altLang="en-US" smtClean="0"/>
              <a:t>Users of BFO</a:t>
            </a:r>
          </a:p>
        </p:txBody>
      </p:sp>
      <p:sp>
        <p:nvSpPr>
          <p:cNvPr id="110595" name="Text Placeholder 2"/>
          <p:cNvSpPr>
            <a:spLocks noGrp="1"/>
          </p:cNvSpPr>
          <p:nvPr>
            <p:ph type="body" sz="half" idx="1"/>
          </p:nvPr>
        </p:nvSpPr>
        <p:spPr>
          <a:xfrm>
            <a:off x="457200" y="1371600"/>
            <a:ext cx="8229600" cy="4602163"/>
          </a:xfrm>
        </p:spPr>
        <p:txBody>
          <a:bodyPr/>
          <a:lstStyle/>
          <a:p>
            <a:pPr eaLnBrk="1" hangingPunct="1"/>
            <a:r>
              <a:rPr lang="en-US" altLang="en-US" sz="2400" smtClean="0"/>
              <a:t>PharmaOntology (W3C HCLS SIG)</a:t>
            </a:r>
          </a:p>
          <a:p>
            <a:pPr eaLnBrk="1" hangingPunct="1"/>
            <a:r>
              <a:rPr lang="en-US" altLang="en-US" sz="2400" smtClean="0"/>
              <a:t>MediCognos / Microsoft Healthvault</a:t>
            </a:r>
          </a:p>
          <a:p>
            <a:pPr eaLnBrk="1" hangingPunct="1"/>
            <a:r>
              <a:rPr lang="en-US" altLang="en-US" sz="2400" smtClean="0"/>
              <a:t>Cleveland Clinic Semantic Database in Cardiothoracic Surgery</a:t>
            </a:r>
          </a:p>
          <a:p>
            <a:pPr eaLnBrk="1" hangingPunct="1"/>
            <a:r>
              <a:rPr lang="en-US" altLang="en-US" sz="2400" smtClean="0"/>
              <a:t>Major Histocompatibility Complex (MHC) Ontology (NIAID)</a:t>
            </a:r>
          </a:p>
          <a:p>
            <a:pPr eaLnBrk="1" hangingPunct="1"/>
            <a:r>
              <a:rPr lang="en-US" altLang="en-US" sz="2400" smtClean="0"/>
              <a:t>Neuroscience Information Framework Standard (NIFSTD) and Constituent Ontologies</a:t>
            </a:r>
          </a:p>
          <a:p>
            <a:pPr eaLnBrk="1" hangingPunct="1"/>
            <a:r>
              <a:rPr lang="en-US" altLang="en-US" sz="2400" smtClean="0"/>
              <a:t>Interdisciplinary Prostate Ontology (IPO)</a:t>
            </a:r>
          </a:p>
          <a:p>
            <a:pPr eaLnBrk="1" hangingPunct="1"/>
            <a:r>
              <a:rPr lang="en-US" altLang="en-US" sz="2400" smtClean="0"/>
              <a:t>Nanoparticle Ontology (NPO): Ontology for Cancer Nanotechnology Research</a:t>
            </a:r>
          </a:p>
          <a:p>
            <a:pPr eaLnBrk="1" hangingPunct="1"/>
            <a:r>
              <a:rPr lang="en-US" altLang="en-US" sz="2400" smtClean="0"/>
              <a:t>Neural Electromagnetic Ontologies (NEMO)</a:t>
            </a:r>
          </a:p>
          <a:p>
            <a:pPr eaLnBrk="1" hangingPunct="1"/>
            <a:r>
              <a:rPr lang="en-US" altLang="en-US" sz="2400" smtClean="0"/>
              <a:t>ChemAxiom – Ontology for Chemistry</a:t>
            </a:r>
          </a:p>
          <a:p>
            <a:pPr eaLnBrk="1" hangingPunct="1"/>
            <a:endParaRPr lang="en-US" altLang="en-US" sz="2400" smtClean="0"/>
          </a:p>
          <a:p>
            <a:pPr eaLnBrk="1" hangingPunct="1"/>
            <a:endParaRPr lang="en-US" altLang="en-US" smtClean="0"/>
          </a:p>
          <a:p>
            <a:pPr eaLnBrk="1" hangingPunct="1"/>
            <a:endParaRPr lang="en-US" altLang="en-US" smtClean="0"/>
          </a:p>
        </p:txBody>
      </p:sp>
      <p:sp>
        <p:nvSpPr>
          <p:cNvPr id="11059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333333"/>
                </a:solidFill>
                <a:latin typeface="Trebuchet MS" panose="020B0603020202020204" pitchFamily="34" charset="0"/>
              </a:defRPr>
            </a:lvl1pPr>
            <a:lvl2pPr marL="742950" indent="-285750">
              <a:spcBef>
                <a:spcPct val="20000"/>
              </a:spcBef>
              <a:buChar char="–"/>
              <a:defRPr sz="2800">
                <a:solidFill>
                  <a:srgbClr val="333333"/>
                </a:solidFill>
                <a:latin typeface="Trebuchet MS" panose="020B0603020202020204" pitchFamily="34" charset="0"/>
              </a:defRPr>
            </a:lvl2pPr>
            <a:lvl3pPr marL="1143000" indent="-228600">
              <a:spcBef>
                <a:spcPct val="20000"/>
              </a:spcBef>
              <a:buChar char="•"/>
              <a:defRPr sz="2400">
                <a:solidFill>
                  <a:srgbClr val="333333"/>
                </a:solidFill>
                <a:latin typeface="Trebuchet MS" panose="020B0603020202020204" pitchFamily="34" charset="0"/>
              </a:defRPr>
            </a:lvl3pPr>
            <a:lvl4pPr marL="1600200" indent="-228600">
              <a:spcBef>
                <a:spcPct val="20000"/>
              </a:spcBef>
              <a:buChar char="–"/>
              <a:defRPr sz="2000">
                <a:solidFill>
                  <a:srgbClr val="333333"/>
                </a:solidFill>
                <a:latin typeface="Trebuchet MS" panose="020B0603020202020204" pitchFamily="34" charset="0"/>
              </a:defRPr>
            </a:lvl4pPr>
            <a:lvl5pPr marL="2057400" indent="-228600">
              <a:spcBef>
                <a:spcPct val="20000"/>
              </a:spcBef>
              <a:buChar char="»"/>
              <a:defRPr sz="2000">
                <a:solidFill>
                  <a:srgbClr val="333333"/>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333333"/>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333333"/>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333333"/>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333333"/>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EC227B-D03C-4438-A465-53126C34B0F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rotWithShape="1">
          <a:blip r:embed="rId2"/>
          <a:srcRect l="15417" t="24814" r="40131" b="18889"/>
          <a:stretch/>
        </p:blipFill>
        <p:spPr>
          <a:xfrm>
            <a:off x="-6626" y="0"/>
            <a:ext cx="9626758" cy="6858000"/>
          </a:xfrm>
          <a:prstGeom prst="rect">
            <a:avLst/>
          </a:prstGeom>
        </p:spPr>
      </p:pic>
    </p:spTree>
    <p:extLst>
      <p:ext uri="{BB962C8B-B14F-4D97-AF65-F5344CB8AC3E}">
        <p14:creationId xmlns:p14="http://schemas.microsoft.com/office/powerpoint/2010/main" val="303112504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Line 2"/>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835" name="Line 3"/>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472109" name="Group 45"/>
          <p:cNvGraphicFramePr>
            <a:graphicFrameLocks noGrp="1"/>
          </p:cNvGraphicFramePr>
          <p:nvPr>
            <p:extLst/>
          </p:nvPr>
        </p:nvGraphicFramePr>
        <p:xfrm>
          <a:off x="228600" y="304800"/>
          <a:ext cx="8686800" cy="5724630"/>
        </p:xfrm>
        <a:graphic>
          <a:graphicData uri="http://schemas.openxmlformats.org/drawingml/2006/table">
            <a:tbl>
              <a:tblPr/>
              <a:tblGrid>
                <a:gridCol w="1942249">
                  <a:extLst>
                    <a:ext uri="{9D8B030D-6E8A-4147-A177-3AD203B41FA5}">
                      <a16:colId xmlns:a16="http://schemas.microsoft.com/office/drawing/2014/main" val="20000"/>
                    </a:ext>
                  </a:extLst>
                </a:gridCol>
                <a:gridCol w="1237741">
                  <a:extLst>
                    <a:ext uri="{9D8B030D-6E8A-4147-A177-3AD203B41FA5}">
                      <a16:colId xmlns:a16="http://schemas.microsoft.com/office/drawing/2014/main" val="20001"/>
                    </a:ext>
                  </a:extLst>
                </a:gridCol>
                <a:gridCol w="1396092">
                  <a:extLst>
                    <a:ext uri="{9D8B030D-6E8A-4147-A177-3AD203B41FA5}">
                      <a16:colId xmlns:a16="http://schemas.microsoft.com/office/drawing/2014/main" val="20002"/>
                    </a:ext>
                  </a:extLst>
                </a:gridCol>
                <a:gridCol w="542925">
                  <a:extLst>
                    <a:ext uri="{9D8B030D-6E8A-4147-A177-3AD203B41FA5}">
                      <a16:colId xmlns:a16="http://schemas.microsoft.com/office/drawing/2014/main" val="20003"/>
                    </a:ext>
                  </a:extLst>
                </a:gridCol>
                <a:gridCol w="930728">
                  <a:extLst>
                    <a:ext uri="{9D8B030D-6E8A-4147-A177-3AD203B41FA5}">
                      <a16:colId xmlns:a16="http://schemas.microsoft.com/office/drawing/2014/main" val="20004"/>
                    </a:ext>
                  </a:extLst>
                </a:gridCol>
                <a:gridCol w="1163411">
                  <a:extLst>
                    <a:ext uri="{9D8B030D-6E8A-4147-A177-3AD203B41FA5}">
                      <a16:colId xmlns:a16="http://schemas.microsoft.com/office/drawing/2014/main" val="20005"/>
                    </a:ext>
                  </a:extLst>
                </a:gridCol>
                <a:gridCol w="1473654">
                  <a:extLst>
                    <a:ext uri="{9D8B030D-6E8A-4147-A177-3AD203B41FA5}">
                      <a16:colId xmlns:a16="http://schemas.microsoft.com/office/drawing/2014/main" val="20006"/>
                    </a:ext>
                  </a:extLst>
                </a:gridCol>
              </a:tblGrid>
              <a:tr h="72705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Palatino Linotype" pitchFamily="18" charset="0"/>
                          <a:cs typeface="Arial" charset="0"/>
                        </a:rPr>
                        <a:t>                     </a:t>
                      </a:r>
                      <a:r>
                        <a:rPr kumimoji="0" lang="en-US" sz="1600" b="0" i="0" u="none" strike="noStrike" cap="none" normalizeH="0" baseline="0" dirty="0" smtClean="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Palatino Linotype" pitchFamily="18" charset="0"/>
                          <a:cs typeface="Arial" charset="0"/>
                        </a:rPr>
                        <a:t> </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 GRANULARITY</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Arial" charset="0"/>
                        </a:rPr>
                        <a:t>CONTINUANT</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Arial" charset="0"/>
                        </a:rPr>
                        <a:t>OCCURRENT</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09">
                <a:tc v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INDEPENDENT</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Arial" charset="0"/>
                        </a:rPr>
                        <a:t>DEPENDENT</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Palatino Linotype" pitchFamily="18"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27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COMPLEX OF</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ORGANISMS</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Family, Community, </a:t>
                      </a:r>
                      <a:r>
                        <a:rPr kumimoji="0" lang="en-US" sz="1600" b="0" i="0" u="none" strike="noStrike" cap="none" normalizeH="0" baseline="0" dirty="0" err="1" smtClean="0">
                          <a:ln>
                            <a:noFill/>
                          </a:ln>
                          <a:solidFill>
                            <a:schemeClr val="tx1"/>
                          </a:solidFill>
                          <a:effectLst/>
                          <a:latin typeface="Palatino Linotype" pitchFamily="18" charset="0"/>
                          <a:cs typeface="Arial" charset="0"/>
                        </a:rPr>
                        <a:t>Deme</a:t>
                      </a:r>
                      <a:r>
                        <a:rPr kumimoji="0" lang="en-US" sz="1600" b="0" i="0" u="none" strike="noStrike" cap="none" normalizeH="0" baseline="0" dirty="0" smtClean="0">
                          <a:ln>
                            <a:noFill/>
                          </a:ln>
                          <a:solidFill>
                            <a:schemeClr val="tx1"/>
                          </a:solidFill>
                          <a:effectLst/>
                          <a:latin typeface="Palatino Linotype" pitchFamily="18" charset="0"/>
                          <a:cs typeface="Arial" charset="0"/>
                        </a:rPr>
                        <a:t>, Population</a:t>
                      </a: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3">
                  <a:txBody>
                    <a:bodyPr/>
                    <a:lstStyle/>
                    <a:p>
                      <a:endParaRPr lang="en-US" dirty="0"/>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rPr>
                        <a:t>Population Phenotype</a:t>
                      </a: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Population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Process</a:t>
                      </a:r>
                      <a:endParaRPr kumimoji="0" lang="en-US" sz="1600" b="0"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1310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ORGAN AND</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ORGANISM</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b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a:t>
                      </a:r>
                      <a:r>
                        <a:rPr kumimoji="0" lang="en-US" sz="1600" b="0" i="0" u="none" strike="noStrike" cap="none" normalizeH="0" baseline="0" dirty="0" err="1" smtClean="0">
                          <a:ln>
                            <a:noFill/>
                          </a:ln>
                          <a:solidFill>
                            <a:schemeClr val="tx1"/>
                          </a:solidFill>
                          <a:effectLst/>
                          <a:latin typeface="Palatino Linotype" pitchFamily="18" charset="0"/>
                          <a:cs typeface="Times New Roman" pitchFamily="18" charset="0"/>
                        </a:rPr>
                        <a:t>PaTO</a:t>
                      </a: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a:t>
                      </a:r>
                      <a:endParaRPr kumimoji="0" lang="en-US" sz="1600" b="0" i="0" u="none" strike="noStrike" cap="none" normalizeH="0" baseline="0" dirty="0" smtClean="0">
                        <a:ln>
                          <a:noFill/>
                        </a:ln>
                        <a:solidFill>
                          <a:schemeClr val="tx1"/>
                        </a:solidFill>
                        <a:effectLst/>
                        <a:latin typeface="Palatino Linotype"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Biological </a:t>
                      </a:r>
                      <a:b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b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Process</a:t>
                      </a:r>
                      <a:endParaRPr kumimoji="0" lang="en-US" sz="1600" b="0"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10367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Cellular Component</a:t>
                      </a:r>
                      <a:endParaRPr kumimoji="0" lang="en-US" sz="1600" b="0"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041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Arial" charset="0"/>
                        </a:rPr>
                        <a:t>MOLECULE</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92D05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smtClean="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20876" name="Line 40"/>
          <p:cNvSpPr>
            <a:spLocks noChangeShapeType="1"/>
          </p:cNvSpPr>
          <p:nvPr/>
        </p:nvSpPr>
        <p:spPr bwMode="auto">
          <a:xfrm>
            <a:off x="317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877" name="Text Box 41"/>
          <p:cNvSpPr txBox="1">
            <a:spLocks noChangeArrowheads="1"/>
          </p:cNvSpPr>
          <p:nvPr/>
        </p:nvSpPr>
        <p:spPr bwMode="auto">
          <a:xfrm>
            <a:off x="0" y="6248400"/>
            <a:ext cx="9144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Arial" charset="0"/>
                <a:ea typeface="+mn-ea"/>
                <a:cs typeface="Arial" charset="0"/>
              </a:rPr>
              <a:t>OBO Foundry (Gene Ontology in yellow)</a:t>
            </a:r>
            <a:endParaRPr kumimoji="0" lang="en-US" sz="3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22F7E7-706F-4326-91C4-EA37AB4E488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p:cNvSpPr txBox="1"/>
          <p:nvPr/>
        </p:nvSpPr>
        <p:spPr>
          <a:xfrm rot="5400000">
            <a:off x="3777734" y="3472934"/>
            <a:ext cx="2590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Times New Roman" panose="02020603050405020304" pitchFamily="18" charset="0"/>
              </a:rPr>
              <a:t>Environment (</a:t>
            </a:r>
            <a:r>
              <a:rPr kumimoji="0" lang="en-US" sz="1800" b="0" i="0" u="none" strike="noStrike" kern="1200" cap="none" spc="0" normalizeH="0" baseline="0" noProof="0" dirty="0" err="1" smtClean="0">
                <a:ln>
                  <a:noFill/>
                </a:ln>
                <a:solidFill>
                  <a:prstClr val="black"/>
                </a:solidFill>
                <a:effectLst/>
                <a:uLnTx/>
                <a:uFillTx/>
                <a:latin typeface="Palatino Linotype" panose="02040502050505030304" pitchFamily="18" charset="0"/>
                <a:ea typeface="+mn-ea"/>
                <a:cs typeface="Times New Roman" panose="02020603050405020304" pitchFamily="18" charset="0"/>
              </a:rPr>
              <a:t>EnvO</a:t>
            </a:r>
            <a:r>
              <a:rPr kumimoji="0" lang="en-US"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mn-ea"/>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762257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762000" y="609600"/>
            <a:ext cx="7696200" cy="1143000"/>
          </a:xfrm>
        </p:spPr>
        <p:txBody>
          <a:bodyPr/>
          <a:lstStyle/>
          <a:p>
            <a:pPr algn="l"/>
            <a:r>
              <a:rPr lang="en-US" altLang="en-US" sz="4800" b="1" smtClean="0"/>
              <a:t>Disposition</a:t>
            </a:r>
          </a:p>
        </p:txBody>
      </p:sp>
      <p:sp>
        <p:nvSpPr>
          <p:cNvPr id="147459" name="Content Placeholder 2"/>
          <p:cNvSpPr>
            <a:spLocks noGrp="1"/>
          </p:cNvSpPr>
          <p:nvPr>
            <p:ph idx="1"/>
          </p:nvPr>
        </p:nvSpPr>
        <p:spPr>
          <a:xfrm>
            <a:off x="457200" y="1676400"/>
            <a:ext cx="8458200" cy="4602163"/>
          </a:xfrm>
        </p:spPr>
        <p:txBody>
          <a:bodyPr/>
          <a:lstStyle/>
          <a:p>
            <a:pPr>
              <a:buFontTx/>
              <a:buNone/>
            </a:pPr>
            <a:r>
              <a:rPr lang="en-US" altLang="en-US" sz="3600" smtClean="0"/>
              <a:t>	- of a glass vase, to shatter if dropped</a:t>
            </a:r>
          </a:p>
          <a:p>
            <a:pPr>
              <a:buFontTx/>
              <a:buNone/>
            </a:pPr>
            <a:r>
              <a:rPr lang="en-US" altLang="en-US" sz="3600" smtClean="0"/>
              <a:t>	- of a human, to eat </a:t>
            </a:r>
          </a:p>
          <a:p>
            <a:pPr>
              <a:buFontTx/>
              <a:buNone/>
            </a:pPr>
            <a:r>
              <a:rPr lang="en-US" altLang="en-US" sz="3600" smtClean="0"/>
              <a:t>	- of a banana, to ripen</a:t>
            </a:r>
          </a:p>
          <a:p>
            <a:pPr>
              <a:buFontTx/>
              <a:buNone/>
            </a:pPr>
            <a:r>
              <a:rPr lang="en-US" altLang="en-US" sz="3600" smtClean="0"/>
              <a:t>	- of John, to lose hair</a:t>
            </a:r>
          </a:p>
          <a:p>
            <a:pPr>
              <a:buFontTx/>
              <a:buNone/>
            </a:pPr>
            <a:r>
              <a:rPr lang="en-US" altLang="en-US" sz="4400" smtClean="0"/>
              <a:t>Diseases are dispositions</a:t>
            </a:r>
          </a:p>
        </p:txBody>
      </p:sp>
      <p:sp>
        <p:nvSpPr>
          <p:cNvPr id="1474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333333"/>
                </a:solidFill>
                <a:latin typeface="Trebuchet MS" panose="020B0603020202020204" pitchFamily="34" charset="0"/>
              </a:defRPr>
            </a:lvl1pPr>
            <a:lvl2pPr marL="742950" indent="-285750">
              <a:spcBef>
                <a:spcPct val="20000"/>
              </a:spcBef>
              <a:buChar char="–"/>
              <a:defRPr sz="2800">
                <a:solidFill>
                  <a:srgbClr val="333333"/>
                </a:solidFill>
                <a:latin typeface="Trebuchet MS" panose="020B0603020202020204" pitchFamily="34" charset="0"/>
              </a:defRPr>
            </a:lvl2pPr>
            <a:lvl3pPr marL="1143000" indent="-228600">
              <a:spcBef>
                <a:spcPct val="20000"/>
              </a:spcBef>
              <a:buChar char="•"/>
              <a:defRPr sz="2400">
                <a:solidFill>
                  <a:srgbClr val="333333"/>
                </a:solidFill>
                <a:latin typeface="Trebuchet MS" panose="020B0603020202020204" pitchFamily="34" charset="0"/>
              </a:defRPr>
            </a:lvl3pPr>
            <a:lvl4pPr marL="1600200" indent="-228600">
              <a:spcBef>
                <a:spcPct val="20000"/>
              </a:spcBef>
              <a:buChar char="–"/>
              <a:defRPr sz="2000">
                <a:solidFill>
                  <a:srgbClr val="333333"/>
                </a:solidFill>
                <a:latin typeface="Trebuchet MS" panose="020B0603020202020204" pitchFamily="34" charset="0"/>
              </a:defRPr>
            </a:lvl4pPr>
            <a:lvl5pPr marL="2057400" indent="-228600">
              <a:spcBef>
                <a:spcPct val="20000"/>
              </a:spcBef>
              <a:buChar char="»"/>
              <a:defRPr sz="2000">
                <a:solidFill>
                  <a:srgbClr val="333333"/>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333333"/>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333333"/>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333333"/>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333333"/>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C4C56E-C040-4D22-AB7B-DE9F8A8BB719}" type="slidenum">
              <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449071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4" descr="Big Picture v3"/>
          <p:cNvPicPr>
            <a:picLocks noChangeAspect="1" noChangeArrowheads="1"/>
          </p:cNvPicPr>
          <p:nvPr/>
        </p:nvPicPr>
        <p:blipFill>
          <a:blip r:embed="rId3">
            <a:extLst>
              <a:ext uri="{28A0092B-C50C-407E-A947-70E740481C1C}">
                <a14:useLocalDpi xmlns:a14="http://schemas.microsoft.com/office/drawing/2010/main" val="0"/>
              </a:ext>
            </a:extLst>
          </a:blip>
          <a:srcRect l="2499" t="12131" r="62013" b="51649"/>
          <a:stretch>
            <a:fillRect/>
          </a:stretch>
        </p:blipFill>
        <p:spPr bwMode="auto">
          <a:xfrm>
            <a:off x="685800" y="381000"/>
            <a:ext cx="7924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333333"/>
                </a:solidFill>
                <a:latin typeface="Trebuchet MS" panose="020B0603020202020204" pitchFamily="34" charset="0"/>
              </a:defRPr>
            </a:lvl1pPr>
            <a:lvl2pPr marL="742950" indent="-285750">
              <a:spcBef>
                <a:spcPct val="20000"/>
              </a:spcBef>
              <a:buChar char="–"/>
              <a:defRPr sz="2800">
                <a:solidFill>
                  <a:srgbClr val="333333"/>
                </a:solidFill>
                <a:latin typeface="Trebuchet MS" panose="020B0603020202020204" pitchFamily="34" charset="0"/>
              </a:defRPr>
            </a:lvl2pPr>
            <a:lvl3pPr marL="1143000" indent="-228600">
              <a:spcBef>
                <a:spcPct val="20000"/>
              </a:spcBef>
              <a:buChar char="•"/>
              <a:defRPr sz="2400">
                <a:solidFill>
                  <a:srgbClr val="333333"/>
                </a:solidFill>
                <a:latin typeface="Trebuchet MS" panose="020B0603020202020204" pitchFamily="34" charset="0"/>
              </a:defRPr>
            </a:lvl3pPr>
            <a:lvl4pPr marL="1600200" indent="-228600">
              <a:spcBef>
                <a:spcPct val="20000"/>
              </a:spcBef>
              <a:buChar char="–"/>
              <a:defRPr sz="2000">
                <a:solidFill>
                  <a:srgbClr val="333333"/>
                </a:solidFill>
                <a:latin typeface="Trebuchet MS" panose="020B0603020202020204" pitchFamily="34" charset="0"/>
              </a:defRPr>
            </a:lvl4pPr>
            <a:lvl5pPr marL="2057400" indent="-228600">
              <a:spcBef>
                <a:spcPct val="20000"/>
              </a:spcBef>
              <a:buChar char="»"/>
              <a:defRPr sz="2000">
                <a:solidFill>
                  <a:srgbClr val="333333"/>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333333"/>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333333"/>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333333"/>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333333"/>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10FE31-C912-43B2-8582-BD0CE688EE37}" type="slidenum">
              <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152580" name="Title 4"/>
          <p:cNvSpPr>
            <a:spLocks noGrp="1"/>
          </p:cNvSpPr>
          <p:nvPr>
            <p:ph type="title"/>
          </p:nvPr>
        </p:nvSpPr>
        <p:spPr>
          <a:xfrm>
            <a:off x="685800" y="533400"/>
            <a:ext cx="7772400" cy="1143000"/>
          </a:xfrm>
        </p:spPr>
        <p:txBody>
          <a:bodyPr/>
          <a:lstStyle/>
          <a:p>
            <a:r>
              <a:rPr lang="en-US" altLang="en-US" smtClean="0"/>
              <a:t>Physical Disorder</a:t>
            </a:r>
          </a:p>
        </p:txBody>
      </p:sp>
    </p:spTree>
    <p:extLst>
      <p:ext uri="{BB962C8B-B14F-4D97-AF65-F5344CB8AC3E}">
        <p14:creationId xmlns:p14="http://schemas.microsoft.com/office/powerpoint/2010/main" val="1063215124"/>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altLang="en-US" smtClean="0"/>
              <a:t>Physical Disorder</a:t>
            </a:r>
          </a:p>
        </p:txBody>
      </p:sp>
      <p:sp>
        <p:nvSpPr>
          <p:cNvPr id="78851" name="Text Placeholder 2"/>
          <p:cNvSpPr>
            <a:spLocks noGrp="1"/>
          </p:cNvSpPr>
          <p:nvPr>
            <p:ph type="body" sz="half" idx="1"/>
          </p:nvPr>
        </p:nvSpPr>
        <p:spPr>
          <a:xfrm>
            <a:off x="0" y="1524000"/>
            <a:ext cx="6324600" cy="4602163"/>
          </a:xfrm>
        </p:spPr>
        <p:txBody>
          <a:bodyPr/>
          <a:lstStyle/>
          <a:p>
            <a:pPr marL="914400" lvl="1" indent="-514350">
              <a:buFontTx/>
              <a:buNone/>
              <a:defRPr/>
            </a:pPr>
            <a:r>
              <a:rPr lang="en-US" sz="4000" dirty="0" smtClean="0">
                <a:latin typeface="Arial" pitchFamily="34" charset="0"/>
                <a:ea typeface="Calibri" pitchFamily="34" charset="0"/>
                <a:cs typeface="Arial" pitchFamily="34" charset="0"/>
                <a:sym typeface="Wingdings" pitchFamily="2" charset="2"/>
              </a:rPr>
              <a:t>– independent continuant (part of the extended organism)</a:t>
            </a:r>
          </a:p>
          <a:p>
            <a:pPr marL="1314450" lvl="2" indent="-514350">
              <a:buFontTx/>
              <a:buNone/>
              <a:defRPr/>
            </a:pPr>
            <a:endParaRPr lang="en-US" sz="3200" u="sng" dirty="0" smtClean="0">
              <a:latin typeface="Arial" pitchFamily="34" charset="0"/>
              <a:ea typeface="Calibri" pitchFamily="34" charset="0"/>
              <a:cs typeface="Arial" pitchFamily="34" charset="0"/>
              <a:sym typeface="Wingdings" pitchFamily="2" charset="2"/>
            </a:endParaRPr>
          </a:p>
          <a:p>
            <a:pPr marL="514350" lvl="2" indent="-514350">
              <a:buFontTx/>
              <a:buNone/>
              <a:defRPr/>
            </a:pPr>
            <a:r>
              <a:rPr lang="en-US" sz="3200" dirty="0" smtClean="0">
                <a:latin typeface="Arial" pitchFamily="34" charset="0"/>
                <a:ea typeface="Calibri" pitchFamily="34" charset="0"/>
                <a:cs typeface="Arial" pitchFamily="34" charset="0"/>
                <a:sym typeface="Wingdings" pitchFamily="2" charset="2"/>
              </a:rPr>
              <a:t>	A causally linked combination of physical components that is clinically abnormal.</a:t>
            </a:r>
          </a:p>
          <a:p>
            <a:pPr marL="514350" indent="-514350">
              <a:buFontTx/>
              <a:buAutoNum type="arabicPeriod"/>
              <a:defRPr/>
            </a:pPr>
            <a:endParaRPr lang="en-US" dirty="0" smtClean="0">
              <a:latin typeface="Times New Roman" pitchFamily="18" charset="0"/>
              <a:ea typeface="Calibri" pitchFamily="34" charset="0"/>
              <a:cs typeface="Times New Roman" pitchFamily="18" charset="0"/>
              <a:sym typeface="Wingdings" pitchFamily="2" charset="2"/>
            </a:endParaRPr>
          </a:p>
          <a:p>
            <a:pPr marL="514350" indent="-514350">
              <a:defRPr/>
            </a:pPr>
            <a:endParaRPr lang="en-US" dirty="0" smtClean="0">
              <a:latin typeface="Times New Roman" pitchFamily="18" charset="0"/>
              <a:ea typeface="Calibri" pitchFamily="34" charset="0"/>
              <a:cs typeface="Times New Roman" pitchFamily="18" charset="0"/>
              <a:sym typeface="Wingdings" pitchFamily="2" charset="2"/>
            </a:endParaRPr>
          </a:p>
          <a:p>
            <a:pPr marL="514350" indent="-514350">
              <a:defRPr/>
            </a:pPr>
            <a:endParaRPr lang="en-US" dirty="0" smtClean="0"/>
          </a:p>
        </p:txBody>
      </p:sp>
      <p:sp>
        <p:nvSpPr>
          <p:cNvPr id="1546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333333"/>
                </a:solidFill>
                <a:latin typeface="Trebuchet MS" panose="020B0603020202020204" pitchFamily="34" charset="0"/>
              </a:defRPr>
            </a:lvl1pPr>
            <a:lvl2pPr marL="742950" indent="-285750">
              <a:spcBef>
                <a:spcPct val="20000"/>
              </a:spcBef>
              <a:buChar char="–"/>
              <a:defRPr sz="2800">
                <a:solidFill>
                  <a:srgbClr val="333333"/>
                </a:solidFill>
                <a:latin typeface="Trebuchet MS" panose="020B0603020202020204" pitchFamily="34" charset="0"/>
              </a:defRPr>
            </a:lvl2pPr>
            <a:lvl3pPr marL="1143000" indent="-228600">
              <a:spcBef>
                <a:spcPct val="20000"/>
              </a:spcBef>
              <a:buChar char="•"/>
              <a:defRPr sz="2400">
                <a:solidFill>
                  <a:srgbClr val="333333"/>
                </a:solidFill>
                <a:latin typeface="Trebuchet MS" panose="020B0603020202020204" pitchFamily="34" charset="0"/>
              </a:defRPr>
            </a:lvl3pPr>
            <a:lvl4pPr marL="1600200" indent="-228600">
              <a:spcBef>
                <a:spcPct val="20000"/>
              </a:spcBef>
              <a:buChar char="–"/>
              <a:defRPr sz="2000">
                <a:solidFill>
                  <a:srgbClr val="333333"/>
                </a:solidFill>
                <a:latin typeface="Trebuchet MS" panose="020B0603020202020204" pitchFamily="34" charset="0"/>
              </a:defRPr>
            </a:lvl4pPr>
            <a:lvl5pPr marL="2057400" indent="-228600">
              <a:spcBef>
                <a:spcPct val="20000"/>
              </a:spcBef>
              <a:buChar char="»"/>
              <a:defRPr sz="2000">
                <a:solidFill>
                  <a:srgbClr val="333333"/>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333333"/>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333333"/>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333333"/>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333333"/>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780D71-FF47-4779-8425-85360BAF90C8}" type="slidenum">
              <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endParaRPr>
          </a:p>
        </p:txBody>
      </p:sp>
      <p:pic>
        <p:nvPicPr>
          <p:cNvPr id="154629" name="Picture 4" descr="Big Picture v3"/>
          <p:cNvPicPr>
            <a:picLocks noChangeAspect="1" noChangeArrowheads="1"/>
          </p:cNvPicPr>
          <p:nvPr/>
        </p:nvPicPr>
        <p:blipFill>
          <a:blip r:embed="rId3">
            <a:extLst>
              <a:ext uri="{28A0092B-C50C-407E-A947-70E740481C1C}">
                <a14:useLocalDpi xmlns:a14="http://schemas.microsoft.com/office/drawing/2010/main" val="0"/>
              </a:ext>
            </a:extLst>
          </a:blip>
          <a:srcRect l="20787" t="21719" r="71461" b="51324"/>
          <a:stretch>
            <a:fillRect/>
          </a:stretch>
        </p:blipFill>
        <p:spPr bwMode="auto">
          <a:xfrm>
            <a:off x="6477000" y="1219200"/>
            <a:ext cx="22336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630" name="Straight Arrow Connector 6"/>
          <p:cNvCxnSpPr>
            <a:cxnSpLocks noChangeShapeType="1"/>
          </p:cNvCxnSpPr>
          <p:nvPr/>
        </p:nvCxnSpPr>
        <p:spPr bwMode="auto">
          <a:xfrm rot="5400000">
            <a:off x="8229600" y="3124200"/>
            <a:ext cx="914400" cy="914400"/>
          </a:xfrm>
          <a:prstGeom prst="straightConnector1">
            <a:avLst/>
          </a:prstGeom>
          <a:noFill/>
          <a:ln w="476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1141298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457200" y="274638"/>
            <a:ext cx="7924800" cy="868362"/>
          </a:xfrm>
        </p:spPr>
        <p:txBody>
          <a:bodyPr/>
          <a:lstStyle/>
          <a:p>
            <a:pPr eaLnBrk="1" hangingPunct="1"/>
            <a:r>
              <a:rPr lang="en-US" altLang="en-US" smtClean="0">
                <a:latin typeface="Arial" panose="020B0604020202020204" pitchFamily="34" charset="0"/>
                <a:cs typeface="Arial" panose="020B0604020202020204" pitchFamily="34" charset="0"/>
              </a:rPr>
              <a:t>Clinically abnormal</a:t>
            </a:r>
          </a:p>
        </p:txBody>
      </p:sp>
      <p:sp>
        <p:nvSpPr>
          <p:cNvPr id="156675" name="Rectangle 3"/>
          <p:cNvSpPr>
            <a:spLocks noGrp="1" noChangeArrowheads="1"/>
          </p:cNvSpPr>
          <p:nvPr>
            <p:ph type="body" idx="1"/>
          </p:nvPr>
        </p:nvSpPr>
        <p:spPr>
          <a:xfrm>
            <a:off x="533400" y="1676400"/>
            <a:ext cx="7620000" cy="4800600"/>
          </a:xfrm>
        </p:spPr>
        <p:txBody>
          <a:bodyPr/>
          <a:lstStyle/>
          <a:p>
            <a:pPr lvl="1" eaLnBrk="1" hangingPunct="1"/>
            <a:r>
              <a:rPr lang="en-US" altLang="en-US" smtClean="0">
                <a:latin typeface="Arial" panose="020B0604020202020204" pitchFamily="34" charset="0"/>
                <a:cs typeface="Arial" panose="020B0604020202020204" pitchFamily="34" charset="0"/>
              </a:rPr>
              <a:t>(1) not part of the life plan for an organism of the relevant type (unlike aging or pregnancy), </a:t>
            </a:r>
          </a:p>
          <a:p>
            <a:pPr lvl="1" eaLnBrk="1" hangingPunct="1"/>
            <a:r>
              <a:rPr lang="en-US" altLang="en-US" smtClean="0">
                <a:latin typeface="Arial" panose="020B0604020202020204" pitchFamily="34" charset="0"/>
                <a:cs typeface="Arial" panose="020B0604020202020204" pitchFamily="34" charset="0"/>
              </a:rPr>
              <a:t>(2) causally linked to an elevated risk either of pain or other feelings of illness, or of death or dysfunction, and </a:t>
            </a:r>
          </a:p>
          <a:p>
            <a:pPr lvl="1" eaLnBrk="1" hangingPunct="1"/>
            <a:r>
              <a:rPr lang="en-US" altLang="en-US" smtClean="0">
                <a:latin typeface="Arial" panose="020B0604020202020204" pitchFamily="34" charset="0"/>
                <a:cs typeface="Arial" panose="020B0604020202020204" pitchFamily="34" charset="0"/>
              </a:rPr>
              <a:t>(3) such that the elevated risk exceeds a certain threshold level.*</a:t>
            </a:r>
            <a:br>
              <a:rPr lang="en-US" altLang="en-US" smtClean="0">
                <a:latin typeface="Arial" panose="020B0604020202020204" pitchFamily="34" charset="0"/>
                <a:cs typeface="Arial" panose="020B0604020202020204" pitchFamily="34" charset="0"/>
              </a:rPr>
            </a:br>
            <a:endParaRPr lang="en-US" altLang="en-US" smtClean="0">
              <a:latin typeface="Arial" panose="020B0604020202020204" pitchFamily="34" charset="0"/>
              <a:cs typeface="Arial" panose="020B0604020202020204" pitchFamily="34" charset="0"/>
            </a:endParaRPr>
          </a:p>
          <a:p>
            <a:pPr lvl="1" eaLnBrk="1" hangingPunct="1">
              <a:lnSpc>
                <a:spcPct val="90000"/>
              </a:lnSpc>
              <a:buFont typeface="Wingdings" panose="05000000000000000000" pitchFamily="2" charset="2"/>
              <a:buNone/>
            </a:pPr>
            <a:r>
              <a:rPr lang="en-US" altLang="en-US" sz="2400" smtClean="0">
                <a:latin typeface="Arial" panose="020B0604020202020204" pitchFamily="34" charset="0"/>
                <a:cs typeface="Arial" panose="020B0604020202020204" pitchFamily="34" charset="0"/>
              </a:rPr>
              <a:t>*Compare: baldness</a:t>
            </a:r>
          </a:p>
        </p:txBody>
      </p:sp>
      <p:sp>
        <p:nvSpPr>
          <p:cNvPr id="1566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333333"/>
                </a:solidFill>
                <a:latin typeface="Trebuchet MS" panose="020B0603020202020204" pitchFamily="34" charset="0"/>
              </a:defRPr>
            </a:lvl1pPr>
            <a:lvl2pPr marL="742950" indent="-285750">
              <a:spcBef>
                <a:spcPct val="20000"/>
              </a:spcBef>
              <a:buChar char="–"/>
              <a:defRPr sz="2800">
                <a:solidFill>
                  <a:srgbClr val="333333"/>
                </a:solidFill>
                <a:latin typeface="Trebuchet MS" panose="020B0603020202020204" pitchFamily="34" charset="0"/>
              </a:defRPr>
            </a:lvl2pPr>
            <a:lvl3pPr marL="1143000" indent="-228600">
              <a:spcBef>
                <a:spcPct val="20000"/>
              </a:spcBef>
              <a:buChar char="•"/>
              <a:defRPr sz="2400">
                <a:solidFill>
                  <a:srgbClr val="333333"/>
                </a:solidFill>
                <a:latin typeface="Trebuchet MS" panose="020B0603020202020204" pitchFamily="34" charset="0"/>
              </a:defRPr>
            </a:lvl3pPr>
            <a:lvl4pPr marL="1600200" indent="-228600">
              <a:spcBef>
                <a:spcPct val="20000"/>
              </a:spcBef>
              <a:buChar char="–"/>
              <a:defRPr sz="2000">
                <a:solidFill>
                  <a:srgbClr val="333333"/>
                </a:solidFill>
                <a:latin typeface="Trebuchet MS" panose="020B0603020202020204" pitchFamily="34" charset="0"/>
              </a:defRPr>
            </a:lvl4pPr>
            <a:lvl5pPr marL="2057400" indent="-228600">
              <a:spcBef>
                <a:spcPct val="20000"/>
              </a:spcBef>
              <a:buChar char="»"/>
              <a:defRPr sz="2000">
                <a:solidFill>
                  <a:srgbClr val="333333"/>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333333"/>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333333"/>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333333"/>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333333"/>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92C0A-18CE-43DF-8DC5-0C8A6039629A}" type="slidenum">
              <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2066419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4" descr="Big Picture v3"/>
          <p:cNvPicPr>
            <a:picLocks noChangeAspect="1" noChangeArrowheads="1"/>
          </p:cNvPicPr>
          <p:nvPr/>
        </p:nvPicPr>
        <p:blipFill>
          <a:blip r:embed="rId3">
            <a:extLst>
              <a:ext uri="{28A0092B-C50C-407E-A947-70E740481C1C}">
                <a14:useLocalDpi xmlns:a14="http://schemas.microsoft.com/office/drawing/2010/main" val="0"/>
              </a:ext>
            </a:extLst>
          </a:blip>
          <a:srcRect l="2499" t="7011" r="4861" b="8989"/>
          <a:stretch>
            <a:fillRect/>
          </a:stretch>
        </p:blipFill>
        <p:spPr bwMode="auto">
          <a:xfrm>
            <a:off x="165100" y="671513"/>
            <a:ext cx="8813800" cy="617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Rectangle 2"/>
          <p:cNvSpPr>
            <a:spLocks noGrp="1" noChangeArrowheads="1"/>
          </p:cNvSpPr>
          <p:nvPr>
            <p:ph type="title"/>
          </p:nvPr>
        </p:nvSpPr>
        <p:spPr>
          <a:xfrm>
            <a:off x="457200" y="190500"/>
            <a:ext cx="8153400" cy="495300"/>
          </a:xfrm>
          <a:noFill/>
        </p:spPr>
        <p:txBody>
          <a:bodyPr/>
          <a:lstStyle/>
          <a:p>
            <a:pPr eaLnBrk="1" hangingPunct="1"/>
            <a:r>
              <a:rPr lang="en-US" altLang="en-US" sz="3600" smtClean="0">
                <a:latin typeface="Arial" panose="020B0604020202020204" pitchFamily="34" charset="0"/>
                <a:cs typeface="Arial" panose="020B0604020202020204" pitchFamily="34" charset="0"/>
              </a:rPr>
              <a:t>Big Picture</a:t>
            </a:r>
          </a:p>
        </p:txBody>
      </p:sp>
      <p:sp>
        <p:nvSpPr>
          <p:cNvPr id="158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333333"/>
                </a:solidFill>
                <a:latin typeface="Trebuchet MS" panose="020B0603020202020204" pitchFamily="34" charset="0"/>
              </a:defRPr>
            </a:lvl1pPr>
            <a:lvl2pPr marL="742950" indent="-285750">
              <a:spcBef>
                <a:spcPct val="20000"/>
              </a:spcBef>
              <a:buChar char="–"/>
              <a:defRPr sz="2800">
                <a:solidFill>
                  <a:srgbClr val="333333"/>
                </a:solidFill>
                <a:latin typeface="Trebuchet MS" panose="020B0603020202020204" pitchFamily="34" charset="0"/>
              </a:defRPr>
            </a:lvl2pPr>
            <a:lvl3pPr marL="1143000" indent="-228600">
              <a:spcBef>
                <a:spcPct val="20000"/>
              </a:spcBef>
              <a:buChar char="•"/>
              <a:defRPr sz="2400">
                <a:solidFill>
                  <a:srgbClr val="333333"/>
                </a:solidFill>
                <a:latin typeface="Trebuchet MS" panose="020B0603020202020204" pitchFamily="34" charset="0"/>
              </a:defRPr>
            </a:lvl3pPr>
            <a:lvl4pPr marL="1600200" indent="-228600">
              <a:spcBef>
                <a:spcPct val="20000"/>
              </a:spcBef>
              <a:buChar char="–"/>
              <a:defRPr sz="2000">
                <a:solidFill>
                  <a:srgbClr val="333333"/>
                </a:solidFill>
                <a:latin typeface="Trebuchet MS" panose="020B0603020202020204" pitchFamily="34" charset="0"/>
              </a:defRPr>
            </a:lvl4pPr>
            <a:lvl5pPr marL="2057400" indent="-228600">
              <a:spcBef>
                <a:spcPct val="20000"/>
              </a:spcBef>
              <a:buChar char="»"/>
              <a:defRPr sz="2000">
                <a:solidFill>
                  <a:srgbClr val="333333"/>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333333"/>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333333"/>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333333"/>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333333"/>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FB7DAC-5ABA-4297-9B8A-3616D34FB8F2}" type="slidenum">
              <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787103"/>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792163" y="792163"/>
            <a:ext cx="7772400" cy="1143000"/>
          </a:xfrm>
          <a:noFill/>
        </p:spPr>
        <p:txBody>
          <a:bodyPr/>
          <a:lstStyle/>
          <a:p>
            <a:pPr algn="l" eaLnBrk="1" hangingPunct="1"/>
            <a:r>
              <a:rPr lang="en-US" altLang="en-US" sz="3600" b="1" smtClean="0">
                <a:latin typeface="Arial" panose="020B0604020202020204" pitchFamily="34" charset="0"/>
                <a:cs typeface="Arial" panose="020B0604020202020204" pitchFamily="34" charset="0"/>
              </a:rPr>
              <a:t>Pathological Process</a:t>
            </a:r>
            <a:endParaRPr lang="en-US" altLang="en-US" sz="3200" smtClean="0">
              <a:latin typeface="Arial" panose="020B0604020202020204" pitchFamily="34" charset="0"/>
              <a:cs typeface="Arial" panose="020B0604020202020204" pitchFamily="34" charset="0"/>
            </a:endParaRPr>
          </a:p>
        </p:txBody>
      </p:sp>
      <p:sp>
        <p:nvSpPr>
          <p:cNvPr id="160771" name="Rectangle 3"/>
          <p:cNvSpPr>
            <a:spLocks noGrp="1" noChangeArrowheads="1"/>
          </p:cNvSpPr>
          <p:nvPr>
            <p:ph type="body" idx="1"/>
          </p:nvPr>
        </p:nvSpPr>
        <p:spPr>
          <a:xfrm>
            <a:off x="457200" y="1676400"/>
            <a:ext cx="8229600" cy="4229100"/>
          </a:xfrm>
          <a:noFill/>
        </p:spPr>
        <p:txBody>
          <a:bodyPr/>
          <a:lstStyle/>
          <a:p>
            <a:pPr algn="just" eaLnBrk="1" hangingPunct="1">
              <a:spcAft>
                <a:spcPts val="300"/>
              </a:spcAft>
              <a:buFontTx/>
              <a:buNone/>
            </a:pPr>
            <a:r>
              <a:rPr lang="en-US" altLang="en-US" smtClean="0">
                <a:latin typeface="Arial" panose="020B0604020202020204" pitchFamily="34" charset="0"/>
                <a:cs typeface="Arial" panose="020B0604020202020204" pitchFamily="34" charset="0"/>
              </a:rPr>
              <a:t>	</a:t>
            </a:r>
            <a:r>
              <a:rPr lang="en-US" altLang="en-US" b="1" smtClean="0">
                <a:latin typeface="Arial" panose="020B0604020202020204" pitchFamily="34" charset="0"/>
                <a:cs typeface="Arial" panose="020B0604020202020204" pitchFamily="34" charset="0"/>
              </a:rPr>
              <a:t>=def. </a:t>
            </a:r>
            <a:r>
              <a:rPr lang="en-US" altLang="en-US" smtClean="0">
                <a:latin typeface="Arial" panose="020B0604020202020204" pitchFamily="34" charset="0"/>
                <a:cs typeface="Arial" panose="020B0604020202020204" pitchFamily="34" charset="0"/>
              </a:rPr>
              <a:t>A bodily process that is a manifestation of a disorder and is clinically abnormal</a:t>
            </a:r>
            <a:r>
              <a:rPr lang="en-US" altLang="en-US" i="1" smtClean="0">
                <a:latin typeface="Arial" panose="020B0604020202020204" pitchFamily="34" charset="0"/>
                <a:cs typeface="Arial" panose="020B0604020202020204" pitchFamily="34" charset="0"/>
              </a:rPr>
              <a:t>.</a:t>
            </a:r>
          </a:p>
          <a:p>
            <a:pPr algn="just" eaLnBrk="1" hangingPunct="1">
              <a:spcAft>
                <a:spcPts val="300"/>
              </a:spcAft>
              <a:buFontTx/>
              <a:buNone/>
            </a:pPr>
            <a:endParaRPr lang="en-US" altLang="en-US" smtClean="0">
              <a:latin typeface="Arial" panose="020B0604020202020204" pitchFamily="34" charset="0"/>
              <a:cs typeface="Arial" panose="020B0604020202020204" pitchFamily="34" charset="0"/>
            </a:endParaRPr>
          </a:p>
          <a:p>
            <a:pPr algn="just" eaLnBrk="1" hangingPunct="1">
              <a:spcAft>
                <a:spcPts val="300"/>
              </a:spcAft>
              <a:buFontTx/>
              <a:buNone/>
            </a:pPr>
            <a:r>
              <a:rPr lang="en-US" altLang="en-US" b="1" smtClean="0">
                <a:latin typeface="Arial" panose="020B0604020202020204" pitchFamily="34" charset="0"/>
                <a:cs typeface="Arial" panose="020B0604020202020204" pitchFamily="34" charset="0"/>
              </a:rPr>
              <a:t>	Disease =def. – </a:t>
            </a:r>
            <a:r>
              <a:rPr lang="en-US" altLang="en-US" smtClean="0">
                <a:latin typeface="Arial" panose="020B0604020202020204" pitchFamily="34" charset="0"/>
                <a:cs typeface="Arial" panose="020B0604020202020204" pitchFamily="34" charset="0"/>
              </a:rPr>
              <a:t>A disposition to undergo pathological processes that exists in an organism because of one or more disorders in that organism. </a:t>
            </a:r>
          </a:p>
        </p:txBody>
      </p:sp>
      <p:sp>
        <p:nvSpPr>
          <p:cNvPr id="16077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333333"/>
                </a:solidFill>
                <a:latin typeface="Trebuchet MS" panose="020B0603020202020204" pitchFamily="34" charset="0"/>
              </a:defRPr>
            </a:lvl1pPr>
            <a:lvl2pPr marL="742950" indent="-285750">
              <a:spcBef>
                <a:spcPct val="20000"/>
              </a:spcBef>
              <a:buChar char="–"/>
              <a:defRPr sz="2800">
                <a:solidFill>
                  <a:srgbClr val="333333"/>
                </a:solidFill>
                <a:latin typeface="Trebuchet MS" panose="020B0603020202020204" pitchFamily="34" charset="0"/>
              </a:defRPr>
            </a:lvl2pPr>
            <a:lvl3pPr marL="1143000" indent="-228600">
              <a:spcBef>
                <a:spcPct val="20000"/>
              </a:spcBef>
              <a:buChar char="•"/>
              <a:defRPr sz="2400">
                <a:solidFill>
                  <a:srgbClr val="333333"/>
                </a:solidFill>
                <a:latin typeface="Trebuchet MS" panose="020B0603020202020204" pitchFamily="34" charset="0"/>
              </a:defRPr>
            </a:lvl3pPr>
            <a:lvl4pPr marL="1600200" indent="-228600">
              <a:spcBef>
                <a:spcPct val="20000"/>
              </a:spcBef>
              <a:buChar char="–"/>
              <a:defRPr sz="2000">
                <a:solidFill>
                  <a:srgbClr val="333333"/>
                </a:solidFill>
                <a:latin typeface="Trebuchet MS" panose="020B0603020202020204" pitchFamily="34" charset="0"/>
              </a:defRPr>
            </a:lvl4pPr>
            <a:lvl5pPr marL="2057400" indent="-228600">
              <a:spcBef>
                <a:spcPct val="20000"/>
              </a:spcBef>
              <a:buChar char="»"/>
              <a:defRPr sz="2000">
                <a:solidFill>
                  <a:srgbClr val="333333"/>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333333"/>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333333"/>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333333"/>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333333"/>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75720B-A99F-4D1E-AC42-9354E9DF290E}" type="slidenum">
              <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035175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57200" y="274638"/>
            <a:ext cx="7543800" cy="838200"/>
          </a:xfrm>
          <a:noFill/>
        </p:spPr>
        <p:txBody>
          <a:bodyPr/>
          <a:lstStyle/>
          <a:p>
            <a:pPr eaLnBrk="1" hangingPunct="1"/>
            <a:r>
              <a:rPr lang="en-US" altLang="en-US" sz="3600" smtClean="0">
                <a:latin typeface="Arial" panose="020B0604020202020204" pitchFamily="34" charset="0"/>
                <a:cs typeface="Arial" panose="020B0604020202020204" pitchFamily="34" charset="0"/>
              </a:rPr>
              <a:t>Cirrhosis - environmental exposure</a:t>
            </a:r>
          </a:p>
        </p:txBody>
      </p:sp>
      <p:sp>
        <p:nvSpPr>
          <p:cNvPr id="162819" name="Rectangle 3"/>
          <p:cNvSpPr>
            <a:spLocks noGrp="1" noChangeArrowheads="1"/>
          </p:cNvSpPr>
          <p:nvPr>
            <p:ph type="body" idx="1"/>
          </p:nvPr>
        </p:nvSpPr>
        <p:spPr>
          <a:xfrm>
            <a:off x="457200" y="1296988"/>
            <a:ext cx="8001000" cy="5205412"/>
          </a:xfrm>
          <a:noFill/>
        </p:spPr>
        <p:txBody>
          <a:bodyPr/>
          <a:lstStyle/>
          <a:p>
            <a:pPr eaLnBrk="1" hangingPunct="1"/>
            <a:r>
              <a:rPr lang="en-US" altLang="en-US" sz="2000" smtClean="0">
                <a:latin typeface="Arial" panose="020B0604020202020204" pitchFamily="34" charset="0"/>
                <a:cs typeface="Arial" panose="020B0604020202020204" pitchFamily="34" charset="0"/>
              </a:rPr>
              <a:t>Etiological process - </a:t>
            </a:r>
            <a:r>
              <a:rPr lang="en-US" altLang="en-US" sz="2000" smtClean="0">
                <a:solidFill>
                  <a:schemeClr val="tx2"/>
                </a:solidFill>
                <a:latin typeface="Arial" panose="020B0604020202020204" pitchFamily="34" charset="0"/>
                <a:cs typeface="Arial" panose="020B0604020202020204" pitchFamily="34" charset="0"/>
              </a:rPr>
              <a:t>phenobarbitol-induced hepatic cell death</a:t>
            </a:r>
            <a:endParaRPr lang="en-US" altLang="en-US" sz="2000" smtClean="0">
              <a:latin typeface="Arial" panose="020B0604020202020204" pitchFamily="34" charset="0"/>
              <a:cs typeface="Arial" panose="020B0604020202020204" pitchFamily="34" charset="0"/>
            </a:endParaRPr>
          </a:p>
          <a:p>
            <a:pPr lvl="1" eaLnBrk="1" hangingPunct="1"/>
            <a:r>
              <a:rPr lang="en-US" altLang="en-US" sz="2000" i="1" smtClean="0">
                <a:latin typeface="Arial" panose="020B0604020202020204" pitchFamily="34" charset="0"/>
                <a:cs typeface="Arial" panose="020B0604020202020204" pitchFamily="34" charset="0"/>
              </a:rPr>
              <a:t>produces</a:t>
            </a:r>
            <a:endParaRPr lang="en-US" altLang="en-US" sz="2000" smtClean="0">
              <a:latin typeface="Arial" panose="020B0604020202020204" pitchFamily="34" charset="0"/>
              <a:cs typeface="Arial" panose="020B0604020202020204" pitchFamily="34" charset="0"/>
            </a:endParaRPr>
          </a:p>
          <a:p>
            <a:pPr eaLnBrk="1" hangingPunct="1"/>
            <a:r>
              <a:rPr lang="en-US" altLang="en-US" sz="2000" smtClean="0">
                <a:latin typeface="Arial" panose="020B0604020202020204" pitchFamily="34" charset="0"/>
                <a:cs typeface="Arial" panose="020B0604020202020204" pitchFamily="34" charset="0"/>
              </a:rPr>
              <a:t>Disorder - </a:t>
            </a:r>
            <a:r>
              <a:rPr lang="en-US" altLang="en-US" sz="2000" smtClean="0">
                <a:solidFill>
                  <a:schemeClr val="tx2"/>
                </a:solidFill>
                <a:latin typeface="Arial" panose="020B0604020202020204" pitchFamily="34" charset="0"/>
                <a:cs typeface="Arial" panose="020B0604020202020204" pitchFamily="34" charset="0"/>
              </a:rPr>
              <a:t>necrotic liver</a:t>
            </a:r>
            <a:endParaRPr lang="en-US" altLang="en-US" sz="2000" smtClean="0">
              <a:latin typeface="Arial" panose="020B0604020202020204" pitchFamily="34" charset="0"/>
              <a:cs typeface="Arial" panose="020B0604020202020204" pitchFamily="34" charset="0"/>
            </a:endParaRPr>
          </a:p>
          <a:p>
            <a:pPr lvl="1" eaLnBrk="1" hangingPunct="1"/>
            <a:r>
              <a:rPr lang="en-US" altLang="en-US" sz="2000" i="1" smtClean="0">
                <a:latin typeface="Arial" panose="020B0604020202020204" pitchFamily="34" charset="0"/>
                <a:cs typeface="Arial" panose="020B0604020202020204" pitchFamily="34" charset="0"/>
              </a:rPr>
              <a:t>bears</a:t>
            </a:r>
            <a:endParaRPr lang="en-US" altLang="en-US" sz="2000" smtClean="0">
              <a:latin typeface="Arial" panose="020B0604020202020204" pitchFamily="34" charset="0"/>
              <a:cs typeface="Arial" panose="020B0604020202020204" pitchFamily="34" charset="0"/>
            </a:endParaRPr>
          </a:p>
          <a:p>
            <a:pPr eaLnBrk="1" hangingPunct="1"/>
            <a:r>
              <a:rPr lang="en-US" altLang="en-US" sz="2000" smtClean="0">
                <a:latin typeface="Arial" panose="020B0604020202020204" pitchFamily="34" charset="0"/>
                <a:cs typeface="Arial" panose="020B0604020202020204" pitchFamily="34" charset="0"/>
              </a:rPr>
              <a:t>Disposition (disease) - </a:t>
            </a:r>
            <a:r>
              <a:rPr lang="en-US" altLang="en-US" sz="2000" smtClean="0">
                <a:solidFill>
                  <a:schemeClr val="tx2"/>
                </a:solidFill>
                <a:latin typeface="Arial" panose="020B0604020202020204" pitchFamily="34" charset="0"/>
                <a:cs typeface="Arial" panose="020B0604020202020204" pitchFamily="34" charset="0"/>
              </a:rPr>
              <a:t>cirrhosis</a:t>
            </a:r>
            <a:endParaRPr lang="en-US" altLang="en-US" sz="2000" smtClean="0">
              <a:latin typeface="Arial" panose="020B0604020202020204" pitchFamily="34" charset="0"/>
              <a:cs typeface="Arial" panose="020B0604020202020204" pitchFamily="34" charset="0"/>
            </a:endParaRPr>
          </a:p>
          <a:p>
            <a:pPr lvl="1" eaLnBrk="1" hangingPunct="1"/>
            <a:r>
              <a:rPr lang="en-US" altLang="en-US" sz="2000" i="1" smtClean="0">
                <a:latin typeface="Arial" panose="020B0604020202020204" pitchFamily="34" charset="0"/>
                <a:cs typeface="Arial" panose="020B0604020202020204" pitchFamily="34" charset="0"/>
              </a:rPr>
              <a:t>realized_in</a:t>
            </a:r>
            <a:endParaRPr lang="en-US" altLang="en-US" sz="2000" smtClean="0">
              <a:latin typeface="Arial" panose="020B0604020202020204" pitchFamily="34" charset="0"/>
              <a:cs typeface="Arial" panose="020B0604020202020204" pitchFamily="34" charset="0"/>
            </a:endParaRPr>
          </a:p>
          <a:p>
            <a:pPr eaLnBrk="1" hangingPunct="1"/>
            <a:r>
              <a:rPr lang="en-US" altLang="en-US" sz="2000" smtClean="0">
                <a:latin typeface="Arial" panose="020B0604020202020204" pitchFamily="34" charset="0"/>
                <a:cs typeface="Arial" panose="020B0604020202020204" pitchFamily="34" charset="0"/>
              </a:rPr>
              <a:t>Pathological process - </a:t>
            </a:r>
            <a:r>
              <a:rPr lang="en-US" altLang="en-US" sz="2000" smtClean="0">
                <a:solidFill>
                  <a:schemeClr val="tx2"/>
                </a:solidFill>
                <a:latin typeface="Arial" panose="020B0604020202020204" pitchFamily="34" charset="0"/>
                <a:cs typeface="Arial" panose="020B0604020202020204" pitchFamily="34" charset="0"/>
              </a:rPr>
              <a:t>abnormal tissue repair with cell proliferation and fibrosis that exceed a certain threshold; hypoxia-induced cell death</a:t>
            </a:r>
            <a:endParaRPr lang="en-US" altLang="en-US" sz="2000" smtClean="0">
              <a:latin typeface="Arial" panose="020B0604020202020204" pitchFamily="34" charset="0"/>
              <a:cs typeface="Arial" panose="020B0604020202020204" pitchFamily="34" charset="0"/>
            </a:endParaRPr>
          </a:p>
          <a:p>
            <a:pPr lvl="1" eaLnBrk="1" hangingPunct="1"/>
            <a:r>
              <a:rPr lang="en-US" altLang="en-US" sz="2000" i="1" smtClean="0">
                <a:latin typeface="Arial" panose="020B0604020202020204" pitchFamily="34" charset="0"/>
                <a:cs typeface="Arial" panose="020B0604020202020204" pitchFamily="34" charset="0"/>
              </a:rPr>
              <a:t>produces</a:t>
            </a:r>
            <a:endParaRPr lang="en-US" altLang="en-US" sz="2000" smtClean="0">
              <a:latin typeface="Arial" panose="020B0604020202020204" pitchFamily="34" charset="0"/>
              <a:cs typeface="Arial" panose="020B0604020202020204" pitchFamily="34" charset="0"/>
            </a:endParaRPr>
          </a:p>
          <a:p>
            <a:pPr eaLnBrk="1" hangingPunct="1"/>
            <a:r>
              <a:rPr lang="en-US" altLang="en-US" sz="2000" smtClean="0">
                <a:latin typeface="Arial" panose="020B0604020202020204" pitchFamily="34" charset="0"/>
                <a:cs typeface="Arial" panose="020B0604020202020204" pitchFamily="34" charset="0"/>
              </a:rPr>
              <a:t>Abnormal bodily features</a:t>
            </a:r>
          </a:p>
          <a:p>
            <a:pPr lvl="1" eaLnBrk="1" hangingPunct="1"/>
            <a:r>
              <a:rPr lang="en-US" altLang="en-US" sz="2000" i="1" smtClean="0">
                <a:latin typeface="Arial" panose="020B0604020202020204" pitchFamily="34" charset="0"/>
                <a:cs typeface="Arial" panose="020B0604020202020204" pitchFamily="34" charset="0"/>
              </a:rPr>
              <a:t>recognized_as</a:t>
            </a:r>
            <a:endParaRPr lang="en-US" altLang="en-US" sz="2000" smtClean="0">
              <a:latin typeface="Arial" panose="020B0604020202020204" pitchFamily="34" charset="0"/>
              <a:cs typeface="Arial" panose="020B0604020202020204" pitchFamily="34" charset="0"/>
            </a:endParaRPr>
          </a:p>
          <a:p>
            <a:pPr eaLnBrk="1" hangingPunct="1"/>
            <a:r>
              <a:rPr lang="en-US" altLang="en-US" sz="2000" smtClean="0">
                <a:latin typeface="Arial" panose="020B0604020202020204" pitchFamily="34" charset="0"/>
                <a:cs typeface="Arial" panose="020B0604020202020204" pitchFamily="34" charset="0"/>
              </a:rPr>
              <a:t>Symptoms - </a:t>
            </a:r>
            <a:r>
              <a:rPr lang="en-US" altLang="en-US" sz="2000" smtClean="0">
                <a:solidFill>
                  <a:schemeClr val="tx2"/>
                </a:solidFill>
                <a:latin typeface="Arial" panose="020B0604020202020204" pitchFamily="34" charset="0"/>
                <a:cs typeface="Arial" panose="020B0604020202020204" pitchFamily="34" charset="0"/>
              </a:rPr>
              <a:t>fatigue, anorexia</a:t>
            </a:r>
            <a:endParaRPr lang="en-US" altLang="en-US" sz="2000" smtClean="0">
              <a:latin typeface="Arial" panose="020B0604020202020204" pitchFamily="34" charset="0"/>
              <a:cs typeface="Arial" panose="020B0604020202020204" pitchFamily="34" charset="0"/>
            </a:endParaRPr>
          </a:p>
          <a:p>
            <a:pPr eaLnBrk="1" hangingPunct="1"/>
            <a:r>
              <a:rPr lang="en-US" altLang="en-US" sz="2000" smtClean="0">
                <a:latin typeface="Arial" panose="020B0604020202020204" pitchFamily="34" charset="0"/>
                <a:cs typeface="Arial" panose="020B0604020202020204" pitchFamily="34" charset="0"/>
              </a:rPr>
              <a:t>Signs - </a:t>
            </a:r>
            <a:r>
              <a:rPr lang="en-US" altLang="en-US" sz="2000" smtClean="0">
                <a:solidFill>
                  <a:schemeClr val="tx2"/>
                </a:solidFill>
                <a:latin typeface="Arial" panose="020B0604020202020204" pitchFamily="34" charset="0"/>
                <a:cs typeface="Arial" panose="020B0604020202020204" pitchFamily="34" charset="0"/>
              </a:rPr>
              <a:t>jaundice, enlarged spleen</a:t>
            </a:r>
            <a:endParaRPr lang="en-US" altLang="en-US" sz="2000" smtClean="0">
              <a:latin typeface="Arial" panose="020B0604020202020204" pitchFamily="34" charset="0"/>
              <a:cs typeface="Arial" panose="020B0604020202020204" pitchFamily="34" charset="0"/>
            </a:endParaRPr>
          </a:p>
        </p:txBody>
      </p:sp>
      <p:sp>
        <p:nvSpPr>
          <p:cNvPr id="1628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333333"/>
                </a:solidFill>
                <a:latin typeface="Trebuchet MS" panose="020B0603020202020204" pitchFamily="34" charset="0"/>
              </a:defRPr>
            </a:lvl1pPr>
            <a:lvl2pPr marL="742950" indent="-285750">
              <a:spcBef>
                <a:spcPct val="20000"/>
              </a:spcBef>
              <a:buChar char="–"/>
              <a:defRPr sz="2800">
                <a:solidFill>
                  <a:srgbClr val="333333"/>
                </a:solidFill>
                <a:latin typeface="Trebuchet MS" panose="020B0603020202020204" pitchFamily="34" charset="0"/>
              </a:defRPr>
            </a:lvl2pPr>
            <a:lvl3pPr marL="1143000" indent="-228600">
              <a:spcBef>
                <a:spcPct val="20000"/>
              </a:spcBef>
              <a:buChar char="•"/>
              <a:defRPr sz="2400">
                <a:solidFill>
                  <a:srgbClr val="333333"/>
                </a:solidFill>
                <a:latin typeface="Trebuchet MS" panose="020B0603020202020204" pitchFamily="34" charset="0"/>
              </a:defRPr>
            </a:lvl3pPr>
            <a:lvl4pPr marL="1600200" indent="-228600">
              <a:spcBef>
                <a:spcPct val="20000"/>
              </a:spcBef>
              <a:buChar char="–"/>
              <a:defRPr sz="2000">
                <a:solidFill>
                  <a:srgbClr val="333333"/>
                </a:solidFill>
                <a:latin typeface="Trebuchet MS" panose="020B0603020202020204" pitchFamily="34" charset="0"/>
              </a:defRPr>
            </a:lvl4pPr>
            <a:lvl5pPr marL="2057400" indent="-228600">
              <a:spcBef>
                <a:spcPct val="20000"/>
              </a:spcBef>
              <a:buChar char="»"/>
              <a:defRPr sz="2000">
                <a:solidFill>
                  <a:srgbClr val="333333"/>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333333"/>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333333"/>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333333"/>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333333"/>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0D34C5-4372-4DD6-B488-6E79B81FCB0B}" type="slidenum">
              <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478702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882" y="274638"/>
            <a:ext cx="5401917" cy="1143000"/>
          </a:xfrm>
        </p:spPr>
        <p:txBody>
          <a:bodyPr/>
          <a:lstStyle/>
          <a:p>
            <a:r>
              <a:rPr lang="en-US" i="1" smtClean="0"/>
              <a:t>annually</a:t>
            </a:r>
            <a:endParaRPr lang="en-US" i="1"/>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7</a:t>
            </a:fld>
            <a:endParaRPr lang="en-US"/>
          </a:p>
        </p:txBody>
      </p:sp>
      <p:pic>
        <p:nvPicPr>
          <p:cNvPr id="3074" name="Picture 2" descr="http://archive.i2p.com.au/images/article/318/D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83" y="261386"/>
            <a:ext cx="2857500" cy="59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2635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 y="274638"/>
            <a:ext cx="7543800" cy="838200"/>
          </a:xfrm>
          <a:noFill/>
        </p:spPr>
        <p:txBody>
          <a:bodyPr/>
          <a:lstStyle/>
          <a:p>
            <a:pPr eaLnBrk="1" hangingPunct="1"/>
            <a:r>
              <a:rPr lang="en-US" altLang="en-US" sz="4000" smtClean="0">
                <a:latin typeface="Arial" panose="020B0604020202020204" pitchFamily="34" charset="0"/>
                <a:cs typeface="Arial" panose="020B0604020202020204" pitchFamily="34" charset="0"/>
              </a:rPr>
              <a:t>Influenza - infectious</a:t>
            </a:r>
          </a:p>
        </p:txBody>
      </p:sp>
      <p:sp>
        <p:nvSpPr>
          <p:cNvPr id="164867" name="Rectangle 3"/>
          <p:cNvSpPr>
            <a:spLocks noGrp="1" noChangeArrowheads="1"/>
          </p:cNvSpPr>
          <p:nvPr>
            <p:ph type="body" idx="1"/>
          </p:nvPr>
        </p:nvSpPr>
        <p:spPr>
          <a:xfrm>
            <a:off x="457200" y="1296988"/>
            <a:ext cx="8382000" cy="5205412"/>
          </a:xfrm>
          <a:noFill/>
        </p:spPr>
        <p:txBody>
          <a:bodyPr/>
          <a:lstStyle/>
          <a:p>
            <a:pPr eaLnBrk="1" hangingPunct="1"/>
            <a:r>
              <a:rPr lang="en-US" altLang="en-US" sz="2200" smtClean="0">
                <a:latin typeface="Arial" panose="020B0604020202020204" pitchFamily="34" charset="0"/>
                <a:cs typeface="Arial" panose="020B0604020202020204" pitchFamily="34" charset="0"/>
              </a:rPr>
              <a:t>Etiological process - </a:t>
            </a:r>
            <a:r>
              <a:rPr lang="en-US" altLang="en-US" sz="2200" smtClean="0">
                <a:solidFill>
                  <a:schemeClr val="tx2"/>
                </a:solidFill>
                <a:latin typeface="Arial" panose="020B0604020202020204" pitchFamily="34" charset="0"/>
                <a:cs typeface="Arial" panose="020B0604020202020204" pitchFamily="34" charset="0"/>
              </a:rPr>
              <a:t>infection of airway epithelial cells with influenza virus</a:t>
            </a:r>
            <a:endParaRPr lang="en-US" altLang="en-US" sz="2200" smtClean="0">
              <a:latin typeface="Arial" panose="020B0604020202020204" pitchFamily="34" charset="0"/>
              <a:cs typeface="Arial" panose="020B0604020202020204" pitchFamily="34" charset="0"/>
            </a:endParaRPr>
          </a:p>
          <a:p>
            <a:pPr lvl="1" eaLnBrk="1" hangingPunct="1"/>
            <a:r>
              <a:rPr lang="en-US" altLang="en-US" sz="2200" i="1" smtClean="0">
                <a:latin typeface="Arial" panose="020B0604020202020204" pitchFamily="34" charset="0"/>
                <a:cs typeface="Arial" panose="020B0604020202020204" pitchFamily="34" charset="0"/>
              </a:rPr>
              <a:t>produces</a:t>
            </a:r>
            <a:endParaRPr lang="en-US" altLang="en-US" sz="2200" smtClean="0">
              <a:latin typeface="Arial" panose="020B0604020202020204" pitchFamily="34" charset="0"/>
              <a:cs typeface="Arial" panose="020B0604020202020204" pitchFamily="34" charset="0"/>
            </a:endParaRPr>
          </a:p>
          <a:p>
            <a:pPr eaLnBrk="1" hangingPunct="1"/>
            <a:r>
              <a:rPr lang="en-US" altLang="en-US" sz="2200" smtClean="0">
                <a:latin typeface="Arial" panose="020B0604020202020204" pitchFamily="34" charset="0"/>
                <a:cs typeface="Arial" panose="020B0604020202020204" pitchFamily="34" charset="0"/>
              </a:rPr>
              <a:t>Disorder - </a:t>
            </a:r>
            <a:r>
              <a:rPr lang="en-US" altLang="en-US" sz="2200" smtClean="0">
                <a:solidFill>
                  <a:schemeClr val="tx2"/>
                </a:solidFill>
                <a:latin typeface="Arial" panose="020B0604020202020204" pitchFamily="34" charset="0"/>
                <a:cs typeface="Arial" panose="020B0604020202020204" pitchFamily="34" charset="0"/>
              </a:rPr>
              <a:t>viable cells with influenza virus</a:t>
            </a:r>
            <a:endParaRPr lang="en-US" altLang="en-US" sz="2200" smtClean="0">
              <a:latin typeface="Arial" panose="020B0604020202020204" pitchFamily="34" charset="0"/>
              <a:cs typeface="Arial" panose="020B0604020202020204" pitchFamily="34" charset="0"/>
            </a:endParaRPr>
          </a:p>
          <a:p>
            <a:pPr lvl="1" eaLnBrk="1" hangingPunct="1"/>
            <a:r>
              <a:rPr lang="en-US" altLang="en-US" sz="2200" i="1" smtClean="0">
                <a:latin typeface="Arial" panose="020B0604020202020204" pitchFamily="34" charset="0"/>
                <a:cs typeface="Arial" panose="020B0604020202020204" pitchFamily="34" charset="0"/>
              </a:rPr>
              <a:t>bears</a:t>
            </a:r>
            <a:endParaRPr lang="en-US" altLang="en-US" sz="2200" smtClean="0">
              <a:latin typeface="Arial" panose="020B0604020202020204" pitchFamily="34" charset="0"/>
              <a:cs typeface="Arial" panose="020B0604020202020204" pitchFamily="34" charset="0"/>
            </a:endParaRPr>
          </a:p>
          <a:p>
            <a:pPr eaLnBrk="1" hangingPunct="1"/>
            <a:r>
              <a:rPr lang="en-US" altLang="en-US" sz="2200" smtClean="0">
                <a:latin typeface="Arial" panose="020B0604020202020204" pitchFamily="34" charset="0"/>
                <a:cs typeface="Arial" panose="020B0604020202020204" pitchFamily="34" charset="0"/>
              </a:rPr>
              <a:t>Disposition (disease) - </a:t>
            </a:r>
            <a:r>
              <a:rPr lang="en-US" altLang="en-US" sz="2200" smtClean="0">
                <a:solidFill>
                  <a:schemeClr val="tx2"/>
                </a:solidFill>
                <a:latin typeface="Arial" panose="020B0604020202020204" pitchFamily="34" charset="0"/>
                <a:cs typeface="Arial" panose="020B0604020202020204" pitchFamily="34" charset="0"/>
              </a:rPr>
              <a:t>flu</a:t>
            </a:r>
            <a:endParaRPr lang="en-US" altLang="en-US" sz="2200" smtClean="0">
              <a:latin typeface="Arial" panose="020B0604020202020204" pitchFamily="34" charset="0"/>
              <a:cs typeface="Arial" panose="020B0604020202020204" pitchFamily="34" charset="0"/>
            </a:endParaRPr>
          </a:p>
          <a:p>
            <a:pPr lvl="1" eaLnBrk="1" hangingPunct="1"/>
            <a:r>
              <a:rPr lang="en-US" altLang="en-US" sz="2200" i="1" smtClean="0">
                <a:latin typeface="Arial" panose="020B0604020202020204" pitchFamily="34" charset="0"/>
                <a:cs typeface="Arial" panose="020B0604020202020204" pitchFamily="34" charset="0"/>
              </a:rPr>
              <a:t>realized_in</a:t>
            </a:r>
            <a:endParaRPr lang="en-US" altLang="en-US" sz="2200" smtClean="0">
              <a:latin typeface="Arial" panose="020B0604020202020204" pitchFamily="34" charset="0"/>
              <a:cs typeface="Arial" panose="020B0604020202020204" pitchFamily="34" charset="0"/>
            </a:endParaRPr>
          </a:p>
          <a:p>
            <a:pPr eaLnBrk="1" hangingPunct="1"/>
            <a:r>
              <a:rPr lang="en-US" altLang="en-US" sz="2200" smtClean="0">
                <a:latin typeface="Arial" panose="020B0604020202020204" pitchFamily="34" charset="0"/>
                <a:cs typeface="Arial" panose="020B0604020202020204" pitchFamily="34" charset="0"/>
              </a:rPr>
              <a:t>Pathological process - </a:t>
            </a:r>
            <a:r>
              <a:rPr lang="en-US" altLang="en-US" sz="2200" smtClean="0">
                <a:solidFill>
                  <a:schemeClr val="tx2"/>
                </a:solidFill>
                <a:latin typeface="Arial" panose="020B0604020202020204" pitchFamily="34" charset="0"/>
                <a:cs typeface="Arial" panose="020B0604020202020204" pitchFamily="34" charset="0"/>
              </a:rPr>
              <a:t>acute inflammation</a:t>
            </a:r>
            <a:endParaRPr lang="en-US" altLang="en-US" sz="2200" smtClean="0">
              <a:latin typeface="Arial" panose="020B0604020202020204" pitchFamily="34" charset="0"/>
              <a:cs typeface="Arial" panose="020B0604020202020204" pitchFamily="34" charset="0"/>
            </a:endParaRPr>
          </a:p>
          <a:p>
            <a:pPr lvl="1" eaLnBrk="1" hangingPunct="1"/>
            <a:r>
              <a:rPr lang="en-US" altLang="en-US" sz="2200" i="1" smtClean="0">
                <a:latin typeface="Arial" panose="020B0604020202020204" pitchFamily="34" charset="0"/>
                <a:cs typeface="Arial" panose="020B0604020202020204" pitchFamily="34" charset="0"/>
              </a:rPr>
              <a:t>produces</a:t>
            </a:r>
            <a:endParaRPr lang="en-US" altLang="en-US" sz="2200" smtClean="0">
              <a:latin typeface="Arial" panose="020B0604020202020204" pitchFamily="34" charset="0"/>
              <a:cs typeface="Arial" panose="020B0604020202020204" pitchFamily="34" charset="0"/>
            </a:endParaRPr>
          </a:p>
          <a:p>
            <a:pPr eaLnBrk="1" hangingPunct="1"/>
            <a:r>
              <a:rPr lang="en-US" altLang="en-US" sz="2200" smtClean="0">
                <a:latin typeface="Arial" panose="020B0604020202020204" pitchFamily="34" charset="0"/>
                <a:cs typeface="Arial" panose="020B0604020202020204" pitchFamily="34" charset="0"/>
              </a:rPr>
              <a:t>Abnormal bodily features</a:t>
            </a:r>
          </a:p>
          <a:p>
            <a:pPr lvl="1" eaLnBrk="1" hangingPunct="1"/>
            <a:r>
              <a:rPr lang="en-US" altLang="en-US" sz="2200" i="1" smtClean="0">
                <a:latin typeface="Arial" panose="020B0604020202020204" pitchFamily="34" charset="0"/>
                <a:cs typeface="Arial" panose="020B0604020202020204" pitchFamily="34" charset="0"/>
              </a:rPr>
              <a:t>recognized_as</a:t>
            </a:r>
            <a:endParaRPr lang="en-US" altLang="en-US" sz="2200" smtClean="0">
              <a:latin typeface="Arial" panose="020B0604020202020204" pitchFamily="34" charset="0"/>
              <a:cs typeface="Arial" panose="020B0604020202020204" pitchFamily="34" charset="0"/>
            </a:endParaRPr>
          </a:p>
          <a:p>
            <a:pPr eaLnBrk="1" hangingPunct="1"/>
            <a:r>
              <a:rPr lang="en-US" altLang="en-US" sz="2200" smtClean="0">
                <a:latin typeface="Arial" panose="020B0604020202020204" pitchFamily="34" charset="0"/>
                <a:cs typeface="Arial" panose="020B0604020202020204" pitchFamily="34" charset="0"/>
              </a:rPr>
              <a:t>Symptoms - </a:t>
            </a:r>
            <a:r>
              <a:rPr lang="en-US" altLang="en-US" sz="2200" smtClean="0">
                <a:solidFill>
                  <a:schemeClr val="tx2"/>
                </a:solidFill>
                <a:latin typeface="Arial" panose="020B0604020202020204" pitchFamily="34" charset="0"/>
                <a:cs typeface="Arial" panose="020B0604020202020204" pitchFamily="34" charset="0"/>
              </a:rPr>
              <a:t>weakness, dizziness</a:t>
            </a:r>
            <a:endParaRPr lang="en-US" altLang="en-US" sz="2200" smtClean="0">
              <a:latin typeface="Arial" panose="020B0604020202020204" pitchFamily="34" charset="0"/>
              <a:cs typeface="Arial" panose="020B0604020202020204" pitchFamily="34" charset="0"/>
            </a:endParaRPr>
          </a:p>
          <a:p>
            <a:pPr eaLnBrk="1" hangingPunct="1"/>
            <a:r>
              <a:rPr lang="en-US" altLang="en-US" sz="2200" smtClean="0">
                <a:latin typeface="Arial" panose="020B0604020202020204" pitchFamily="34" charset="0"/>
                <a:cs typeface="Arial" panose="020B0604020202020204" pitchFamily="34" charset="0"/>
              </a:rPr>
              <a:t>Signs - </a:t>
            </a:r>
            <a:r>
              <a:rPr lang="en-US" altLang="en-US" sz="2200" smtClean="0">
                <a:solidFill>
                  <a:schemeClr val="tx2"/>
                </a:solidFill>
                <a:latin typeface="Arial" panose="020B0604020202020204" pitchFamily="34" charset="0"/>
                <a:cs typeface="Arial" panose="020B0604020202020204" pitchFamily="34" charset="0"/>
              </a:rPr>
              <a:t>fever</a:t>
            </a:r>
            <a:endParaRPr lang="en-US" altLang="en-US" sz="2200" smtClean="0">
              <a:latin typeface="Arial" panose="020B0604020202020204" pitchFamily="34" charset="0"/>
              <a:cs typeface="Arial" panose="020B0604020202020204" pitchFamily="34" charset="0"/>
            </a:endParaRPr>
          </a:p>
        </p:txBody>
      </p:sp>
      <p:sp>
        <p:nvSpPr>
          <p:cNvPr id="164868"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333333"/>
                </a:solidFill>
                <a:latin typeface="Trebuchet MS" panose="020B0603020202020204" pitchFamily="34" charset="0"/>
              </a:defRPr>
            </a:lvl1pPr>
            <a:lvl2pPr marL="742950" indent="-285750">
              <a:spcBef>
                <a:spcPct val="20000"/>
              </a:spcBef>
              <a:buChar char="–"/>
              <a:defRPr sz="2800">
                <a:solidFill>
                  <a:srgbClr val="333333"/>
                </a:solidFill>
                <a:latin typeface="Trebuchet MS" panose="020B0603020202020204" pitchFamily="34" charset="0"/>
              </a:defRPr>
            </a:lvl2pPr>
            <a:lvl3pPr marL="1143000" indent="-228600">
              <a:spcBef>
                <a:spcPct val="20000"/>
              </a:spcBef>
              <a:buChar char="•"/>
              <a:defRPr sz="2400">
                <a:solidFill>
                  <a:srgbClr val="333333"/>
                </a:solidFill>
                <a:latin typeface="Trebuchet MS" panose="020B0603020202020204" pitchFamily="34" charset="0"/>
              </a:defRPr>
            </a:lvl3pPr>
            <a:lvl4pPr marL="1600200" indent="-228600">
              <a:spcBef>
                <a:spcPct val="20000"/>
              </a:spcBef>
              <a:buChar char="–"/>
              <a:defRPr sz="2000">
                <a:solidFill>
                  <a:srgbClr val="333333"/>
                </a:solidFill>
                <a:latin typeface="Trebuchet MS" panose="020B0603020202020204" pitchFamily="34" charset="0"/>
              </a:defRPr>
            </a:lvl4pPr>
            <a:lvl5pPr marL="2057400" indent="-228600">
              <a:spcBef>
                <a:spcPct val="20000"/>
              </a:spcBef>
              <a:buChar char="»"/>
              <a:defRPr sz="2000">
                <a:solidFill>
                  <a:srgbClr val="333333"/>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333333"/>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333333"/>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333333"/>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333333"/>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A9F6C3-BBEE-46F8-9F7E-35BD529E29FF}" type="slidenum">
              <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4134610"/>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274638"/>
            <a:ext cx="8229600" cy="944562"/>
          </a:xfrm>
        </p:spPr>
        <p:txBody>
          <a:bodyPr/>
          <a:lstStyle/>
          <a:p>
            <a:pPr eaLnBrk="1" hangingPunct="1">
              <a:defRPr/>
            </a:pPr>
            <a:r>
              <a:rPr lang="en-US" sz="4000" b="1" dirty="0" smtClean="0">
                <a:latin typeface="Arial" pitchFamily="34" charset="0"/>
                <a:ea typeface="+mn-ea"/>
                <a:cs typeface="Arial" pitchFamily="34" charset="0"/>
              </a:rPr>
              <a:t>Dispositions and Predispositions</a:t>
            </a:r>
          </a:p>
        </p:txBody>
      </p:sp>
      <p:sp>
        <p:nvSpPr>
          <p:cNvPr id="166915" name="Rectangle 3"/>
          <p:cNvSpPr>
            <a:spLocks noGrp="1" noChangeArrowheads="1"/>
          </p:cNvSpPr>
          <p:nvPr>
            <p:ph type="body" idx="1"/>
          </p:nvPr>
        </p:nvSpPr>
        <p:spPr>
          <a:xfrm>
            <a:off x="457200" y="1373188"/>
            <a:ext cx="8305800" cy="4418012"/>
          </a:xfrm>
          <a:noFill/>
        </p:spPr>
        <p:txBody>
          <a:bodyPr/>
          <a:lstStyle/>
          <a:p>
            <a:pPr eaLnBrk="1" hangingPunct="1">
              <a:buFontTx/>
              <a:buNone/>
            </a:pPr>
            <a:r>
              <a:rPr lang="en-US" altLang="en-US" smtClean="0">
                <a:latin typeface="Arial" panose="020B0604020202020204" pitchFamily="34" charset="0"/>
                <a:cs typeface="Arial" panose="020B0604020202020204" pitchFamily="34" charset="0"/>
              </a:rPr>
              <a:t>	All diseases are dispositions; not all dispositions are diseases.</a:t>
            </a:r>
          </a:p>
          <a:p>
            <a:pPr algn="just" eaLnBrk="1" hangingPunct="1">
              <a:spcAft>
                <a:spcPts val="300"/>
              </a:spcAft>
              <a:buFontTx/>
              <a:buNone/>
            </a:pPr>
            <a:r>
              <a:rPr lang="en-US" altLang="en-US" b="1" smtClean="0">
                <a:latin typeface="Arial" panose="020B0604020202020204" pitchFamily="34" charset="0"/>
                <a:cs typeface="Arial" panose="020B0604020202020204" pitchFamily="34" charset="0"/>
              </a:rPr>
              <a:t>	</a:t>
            </a:r>
          </a:p>
          <a:p>
            <a:pPr algn="just" eaLnBrk="1" hangingPunct="1">
              <a:spcAft>
                <a:spcPts val="300"/>
              </a:spcAft>
              <a:buFontTx/>
              <a:buNone/>
            </a:pPr>
            <a:r>
              <a:rPr lang="en-US" altLang="en-US" b="1" smtClean="0">
                <a:latin typeface="Arial" panose="020B0604020202020204" pitchFamily="34" charset="0"/>
                <a:cs typeface="Arial" panose="020B0604020202020204" pitchFamily="34" charset="0"/>
              </a:rPr>
              <a:t>	Predisposition to Disease </a:t>
            </a:r>
          </a:p>
          <a:p>
            <a:pPr algn="just" eaLnBrk="1" hangingPunct="1">
              <a:spcAft>
                <a:spcPts val="300"/>
              </a:spcAft>
              <a:buFontTx/>
              <a:buNone/>
            </a:pPr>
            <a:r>
              <a:rPr lang="en-US" altLang="en-US" b="1" smtClean="0">
                <a:latin typeface="Arial" panose="020B0604020202020204" pitchFamily="34" charset="0"/>
                <a:cs typeface="Arial" panose="020B0604020202020204" pitchFamily="34" charset="0"/>
              </a:rPr>
              <a:t>	=def.</a:t>
            </a:r>
            <a:r>
              <a:rPr lang="en-US" altLang="en-US" smtClean="0">
                <a:latin typeface="Arial" panose="020B0604020202020204" pitchFamily="34" charset="0"/>
                <a:cs typeface="Arial" panose="020B0604020202020204" pitchFamily="34" charset="0"/>
              </a:rPr>
              <a:t> </a:t>
            </a:r>
            <a:r>
              <a:rPr lang="en-US" altLang="en-US" b="1" smtClean="0">
                <a:latin typeface="Arial" panose="020B0604020202020204" pitchFamily="34" charset="0"/>
                <a:cs typeface="Arial" panose="020B0604020202020204" pitchFamily="34" charset="0"/>
              </a:rPr>
              <a:t>– </a:t>
            </a:r>
            <a:r>
              <a:rPr lang="en-US" altLang="en-US" smtClean="0">
                <a:latin typeface="Arial" panose="020B0604020202020204" pitchFamily="34" charset="0"/>
                <a:cs typeface="Arial" panose="020B0604020202020204" pitchFamily="34" charset="0"/>
              </a:rPr>
              <a:t>A disposition in an organism that constitutes an increased risk of the organism’s subsequently developing some disease.</a:t>
            </a:r>
          </a:p>
        </p:txBody>
      </p:sp>
      <p:sp>
        <p:nvSpPr>
          <p:cNvPr id="1669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333333"/>
                </a:solidFill>
                <a:latin typeface="Trebuchet MS" panose="020B0603020202020204" pitchFamily="34" charset="0"/>
              </a:defRPr>
            </a:lvl1pPr>
            <a:lvl2pPr marL="742950" indent="-285750">
              <a:spcBef>
                <a:spcPct val="20000"/>
              </a:spcBef>
              <a:buChar char="–"/>
              <a:defRPr sz="2800">
                <a:solidFill>
                  <a:srgbClr val="333333"/>
                </a:solidFill>
                <a:latin typeface="Trebuchet MS" panose="020B0603020202020204" pitchFamily="34" charset="0"/>
              </a:defRPr>
            </a:lvl2pPr>
            <a:lvl3pPr marL="1143000" indent="-228600">
              <a:spcBef>
                <a:spcPct val="20000"/>
              </a:spcBef>
              <a:buChar char="•"/>
              <a:defRPr sz="2400">
                <a:solidFill>
                  <a:srgbClr val="333333"/>
                </a:solidFill>
                <a:latin typeface="Trebuchet MS" panose="020B0603020202020204" pitchFamily="34" charset="0"/>
              </a:defRPr>
            </a:lvl3pPr>
            <a:lvl4pPr marL="1600200" indent="-228600">
              <a:spcBef>
                <a:spcPct val="20000"/>
              </a:spcBef>
              <a:buChar char="–"/>
              <a:defRPr sz="2000">
                <a:solidFill>
                  <a:srgbClr val="333333"/>
                </a:solidFill>
                <a:latin typeface="Trebuchet MS" panose="020B0603020202020204" pitchFamily="34" charset="0"/>
              </a:defRPr>
            </a:lvl4pPr>
            <a:lvl5pPr marL="2057400" indent="-228600">
              <a:spcBef>
                <a:spcPct val="20000"/>
              </a:spcBef>
              <a:buChar char="»"/>
              <a:defRPr sz="2000">
                <a:solidFill>
                  <a:srgbClr val="333333"/>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333333"/>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333333"/>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333333"/>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333333"/>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F678AD-EEBE-4AE0-8C70-37719789DB57}" type="slidenum">
              <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141859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76200"/>
            <a:ext cx="8153400" cy="838200"/>
          </a:xfrm>
          <a:noFill/>
        </p:spPr>
        <p:txBody>
          <a:bodyPr/>
          <a:lstStyle/>
          <a:p>
            <a:pPr eaLnBrk="1" hangingPunct="1"/>
            <a:r>
              <a:rPr lang="en-US" altLang="en-US" sz="3200" smtClean="0">
                <a:latin typeface="Arial" panose="020B0604020202020204" pitchFamily="34" charset="0"/>
                <a:cs typeface="Arial" panose="020B0604020202020204" pitchFamily="34" charset="0"/>
              </a:rPr>
              <a:t>Huntington’s Disease – genetic</a:t>
            </a:r>
          </a:p>
        </p:txBody>
      </p:sp>
      <p:sp>
        <p:nvSpPr>
          <p:cNvPr id="168963" name="Rectangle 3"/>
          <p:cNvSpPr>
            <a:spLocks noGrp="1" noChangeArrowheads="1"/>
          </p:cNvSpPr>
          <p:nvPr>
            <p:ph type="body" idx="1"/>
          </p:nvPr>
        </p:nvSpPr>
        <p:spPr>
          <a:xfrm>
            <a:off x="457200" y="1066800"/>
            <a:ext cx="8077200" cy="5205413"/>
          </a:xfrm>
          <a:noFill/>
        </p:spPr>
        <p:txBody>
          <a:bodyPr/>
          <a:lstStyle/>
          <a:p>
            <a:pPr eaLnBrk="1" hangingPunct="1">
              <a:lnSpc>
                <a:spcPct val="90000"/>
              </a:lnSpc>
            </a:pPr>
            <a:r>
              <a:rPr lang="en-US" altLang="en-US" sz="2200" smtClean="0">
                <a:latin typeface="Arial" panose="020B0604020202020204" pitchFamily="34" charset="0"/>
                <a:cs typeface="Arial" panose="020B0604020202020204" pitchFamily="34" charset="0"/>
              </a:rPr>
              <a:t>Etiological process - </a:t>
            </a:r>
            <a:r>
              <a:rPr lang="en-US" altLang="en-US" sz="2200" smtClean="0">
                <a:solidFill>
                  <a:schemeClr val="tx2"/>
                </a:solidFill>
                <a:latin typeface="Arial" panose="020B0604020202020204" pitchFamily="34" charset="0"/>
                <a:cs typeface="Arial" panose="020B0604020202020204" pitchFamily="34" charset="0"/>
              </a:rPr>
              <a:t>inheritance of &gt;39 CAG repeats in the HTT gene</a:t>
            </a:r>
            <a:endParaRPr lang="en-US" altLang="en-US" sz="2200" smtClean="0">
              <a:latin typeface="Arial" panose="020B0604020202020204" pitchFamily="34" charset="0"/>
              <a:cs typeface="Arial" panose="020B0604020202020204" pitchFamily="34" charset="0"/>
            </a:endParaRPr>
          </a:p>
          <a:p>
            <a:pPr lvl="1" eaLnBrk="1" hangingPunct="1">
              <a:lnSpc>
                <a:spcPct val="90000"/>
              </a:lnSpc>
            </a:pPr>
            <a:r>
              <a:rPr lang="en-US" altLang="en-US" sz="2200" i="1" smtClean="0">
                <a:latin typeface="Arial" panose="020B0604020202020204" pitchFamily="34" charset="0"/>
                <a:cs typeface="Arial" panose="020B0604020202020204" pitchFamily="34" charset="0"/>
              </a:rPr>
              <a:t>produces</a:t>
            </a:r>
            <a:endParaRPr lang="en-US" altLang="en-US" sz="2200" smtClean="0">
              <a:latin typeface="Arial" panose="020B0604020202020204" pitchFamily="34" charset="0"/>
              <a:cs typeface="Arial" panose="020B0604020202020204" pitchFamily="34" charset="0"/>
            </a:endParaRPr>
          </a:p>
          <a:p>
            <a:pPr eaLnBrk="1" hangingPunct="1">
              <a:lnSpc>
                <a:spcPct val="90000"/>
              </a:lnSpc>
            </a:pPr>
            <a:r>
              <a:rPr lang="en-US" altLang="en-US" sz="2200" smtClean="0">
                <a:latin typeface="Arial" panose="020B0604020202020204" pitchFamily="34" charset="0"/>
                <a:cs typeface="Arial" panose="020B0604020202020204" pitchFamily="34" charset="0"/>
              </a:rPr>
              <a:t>Disorder - </a:t>
            </a:r>
            <a:r>
              <a:rPr lang="en-US" altLang="en-US" sz="2200" smtClean="0">
                <a:solidFill>
                  <a:schemeClr val="tx2"/>
                </a:solidFill>
                <a:latin typeface="Arial" panose="020B0604020202020204" pitchFamily="34" charset="0"/>
                <a:cs typeface="Arial" panose="020B0604020202020204" pitchFamily="34" charset="0"/>
              </a:rPr>
              <a:t>chromosome 4 with abnormal mHTT</a:t>
            </a:r>
            <a:endParaRPr lang="en-US" altLang="en-US" sz="2200" smtClean="0">
              <a:latin typeface="Arial" panose="020B0604020202020204" pitchFamily="34" charset="0"/>
              <a:cs typeface="Arial" panose="020B0604020202020204" pitchFamily="34" charset="0"/>
            </a:endParaRPr>
          </a:p>
          <a:p>
            <a:pPr lvl="1" eaLnBrk="1" hangingPunct="1">
              <a:lnSpc>
                <a:spcPct val="90000"/>
              </a:lnSpc>
            </a:pPr>
            <a:r>
              <a:rPr lang="en-US" altLang="en-US" sz="2200" i="1" smtClean="0">
                <a:latin typeface="Arial" panose="020B0604020202020204" pitchFamily="34" charset="0"/>
                <a:cs typeface="Arial" panose="020B0604020202020204" pitchFamily="34" charset="0"/>
              </a:rPr>
              <a:t>bears</a:t>
            </a:r>
            <a:endParaRPr lang="en-US" altLang="en-US" sz="2200" smtClean="0">
              <a:latin typeface="Arial" panose="020B0604020202020204" pitchFamily="34" charset="0"/>
              <a:cs typeface="Arial" panose="020B0604020202020204" pitchFamily="34" charset="0"/>
            </a:endParaRPr>
          </a:p>
          <a:p>
            <a:pPr eaLnBrk="1" hangingPunct="1">
              <a:lnSpc>
                <a:spcPct val="90000"/>
              </a:lnSpc>
            </a:pPr>
            <a:r>
              <a:rPr lang="en-US" altLang="en-US" sz="2200" smtClean="0">
                <a:latin typeface="Arial" panose="020B0604020202020204" pitchFamily="34" charset="0"/>
                <a:cs typeface="Arial" panose="020B0604020202020204" pitchFamily="34" charset="0"/>
              </a:rPr>
              <a:t>Disposition (disease) - </a:t>
            </a:r>
            <a:r>
              <a:rPr lang="en-US" altLang="en-US" sz="2200" smtClean="0">
                <a:solidFill>
                  <a:schemeClr val="tx2"/>
                </a:solidFill>
                <a:latin typeface="Arial" panose="020B0604020202020204" pitchFamily="34" charset="0"/>
                <a:cs typeface="Arial" panose="020B0604020202020204" pitchFamily="34" charset="0"/>
              </a:rPr>
              <a:t>Huntington’s disease</a:t>
            </a:r>
            <a:endParaRPr lang="en-US" altLang="en-US" sz="2200" smtClean="0">
              <a:latin typeface="Arial" panose="020B0604020202020204" pitchFamily="34" charset="0"/>
              <a:cs typeface="Arial" panose="020B0604020202020204" pitchFamily="34" charset="0"/>
            </a:endParaRPr>
          </a:p>
          <a:p>
            <a:pPr lvl="1" eaLnBrk="1" hangingPunct="1">
              <a:lnSpc>
                <a:spcPct val="90000"/>
              </a:lnSpc>
            </a:pPr>
            <a:r>
              <a:rPr lang="en-US" altLang="en-US" sz="2200" i="1" smtClean="0">
                <a:latin typeface="Arial" panose="020B0604020202020204" pitchFamily="34" charset="0"/>
                <a:cs typeface="Arial" panose="020B0604020202020204" pitchFamily="34" charset="0"/>
              </a:rPr>
              <a:t>realized_in</a:t>
            </a:r>
            <a:endParaRPr lang="en-US" altLang="en-US" sz="2200" smtClean="0">
              <a:latin typeface="Arial" panose="020B0604020202020204" pitchFamily="34" charset="0"/>
              <a:cs typeface="Arial" panose="020B0604020202020204" pitchFamily="34" charset="0"/>
            </a:endParaRPr>
          </a:p>
          <a:p>
            <a:pPr eaLnBrk="1" hangingPunct="1">
              <a:lnSpc>
                <a:spcPct val="90000"/>
              </a:lnSpc>
            </a:pPr>
            <a:r>
              <a:rPr lang="en-US" altLang="en-US" sz="2200" smtClean="0">
                <a:latin typeface="Arial" panose="020B0604020202020204" pitchFamily="34" charset="0"/>
                <a:cs typeface="Arial" panose="020B0604020202020204" pitchFamily="34" charset="0"/>
              </a:rPr>
              <a:t>Pathological process - </a:t>
            </a:r>
            <a:r>
              <a:rPr lang="en-US" altLang="en-US" sz="2200" smtClean="0">
                <a:solidFill>
                  <a:schemeClr val="tx2"/>
                </a:solidFill>
                <a:latin typeface="Arial" panose="020B0604020202020204" pitchFamily="34" charset="0"/>
                <a:cs typeface="Arial" panose="020B0604020202020204" pitchFamily="34" charset="0"/>
              </a:rPr>
              <a:t>accumulation of mHTT protein fragments, abnormal transcription regulation, neuronal cell death in striatum</a:t>
            </a:r>
            <a:endParaRPr lang="en-US" altLang="en-US" sz="2200" smtClean="0">
              <a:latin typeface="Arial" panose="020B0604020202020204" pitchFamily="34" charset="0"/>
              <a:cs typeface="Arial" panose="020B0604020202020204" pitchFamily="34" charset="0"/>
            </a:endParaRPr>
          </a:p>
          <a:p>
            <a:pPr lvl="1" eaLnBrk="1" hangingPunct="1">
              <a:lnSpc>
                <a:spcPct val="90000"/>
              </a:lnSpc>
            </a:pPr>
            <a:r>
              <a:rPr lang="en-US" altLang="en-US" sz="2200" i="1" smtClean="0">
                <a:latin typeface="Arial" panose="020B0604020202020204" pitchFamily="34" charset="0"/>
                <a:cs typeface="Arial" panose="020B0604020202020204" pitchFamily="34" charset="0"/>
              </a:rPr>
              <a:t>produces</a:t>
            </a:r>
            <a:endParaRPr lang="en-US" altLang="en-US" sz="2200" smtClean="0">
              <a:latin typeface="Arial" panose="020B0604020202020204" pitchFamily="34" charset="0"/>
              <a:cs typeface="Arial" panose="020B0604020202020204" pitchFamily="34" charset="0"/>
            </a:endParaRPr>
          </a:p>
          <a:p>
            <a:pPr eaLnBrk="1" hangingPunct="1">
              <a:lnSpc>
                <a:spcPct val="90000"/>
              </a:lnSpc>
            </a:pPr>
            <a:r>
              <a:rPr lang="en-US" altLang="en-US" sz="2200" smtClean="0">
                <a:latin typeface="Arial" panose="020B0604020202020204" pitchFamily="34" charset="0"/>
                <a:cs typeface="Arial" panose="020B0604020202020204" pitchFamily="34" charset="0"/>
              </a:rPr>
              <a:t>Abnormal bodily features</a:t>
            </a:r>
          </a:p>
          <a:p>
            <a:pPr lvl="1" eaLnBrk="1" hangingPunct="1">
              <a:lnSpc>
                <a:spcPct val="90000"/>
              </a:lnSpc>
            </a:pPr>
            <a:r>
              <a:rPr lang="en-US" altLang="en-US" sz="2200" i="1" smtClean="0">
                <a:latin typeface="Arial" panose="020B0604020202020204" pitchFamily="34" charset="0"/>
                <a:cs typeface="Arial" panose="020B0604020202020204" pitchFamily="34" charset="0"/>
              </a:rPr>
              <a:t>recognized_as</a:t>
            </a:r>
            <a:endParaRPr lang="en-US" altLang="en-US" sz="2200" smtClean="0">
              <a:latin typeface="Arial" panose="020B0604020202020204" pitchFamily="34" charset="0"/>
              <a:cs typeface="Arial" panose="020B0604020202020204" pitchFamily="34" charset="0"/>
            </a:endParaRPr>
          </a:p>
          <a:p>
            <a:pPr eaLnBrk="1" hangingPunct="1">
              <a:lnSpc>
                <a:spcPct val="90000"/>
              </a:lnSpc>
            </a:pPr>
            <a:r>
              <a:rPr lang="en-US" altLang="en-US" sz="2200" smtClean="0">
                <a:latin typeface="Arial" panose="020B0604020202020204" pitchFamily="34" charset="0"/>
                <a:cs typeface="Arial" panose="020B0604020202020204" pitchFamily="34" charset="0"/>
              </a:rPr>
              <a:t>Symptoms - </a:t>
            </a:r>
            <a:r>
              <a:rPr lang="en-US" altLang="en-US" sz="2200" smtClean="0">
                <a:solidFill>
                  <a:schemeClr val="tx2"/>
                </a:solidFill>
                <a:latin typeface="Arial" panose="020B0604020202020204" pitchFamily="34" charset="0"/>
                <a:cs typeface="Arial" panose="020B0604020202020204" pitchFamily="34" charset="0"/>
              </a:rPr>
              <a:t>anxiety, depression</a:t>
            </a:r>
            <a:endParaRPr lang="en-US" altLang="en-US" sz="2200" smtClean="0">
              <a:latin typeface="Arial" panose="020B0604020202020204" pitchFamily="34" charset="0"/>
              <a:cs typeface="Arial" panose="020B0604020202020204" pitchFamily="34" charset="0"/>
            </a:endParaRPr>
          </a:p>
          <a:p>
            <a:pPr eaLnBrk="1" hangingPunct="1">
              <a:lnSpc>
                <a:spcPct val="90000"/>
              </a:lnSpc>
            </a:pPr>
            <a:r>
              <a:rPr lang="en-US" altLang="en-US" sz="2200" smtClean="0">
                <a:latin typeface="Arial" panose="020B0604020202020204" pitchFamily="34" charset="0"/>
                <a:cs typeface="Arial" panose="020B0604020202020204" pitchFamily="34" charset="0"/>
              </a:rPr>
              <a:t>Signs - </a:t>
            </a:r>
            <a:r>
              <a:rPr lang="en-US" altLang="en-US" sz="2200" smtClean="0">
                <a:solidFill>
                  <a:schemeClr val="tx2"/>
                </a:solidFill>
                <a:latin typeface="Arial" panose="020B0604020202020204" pitchFamily="34" charset="0"/>
                <a:cs typeface="Arial" panose="020B0604020202020204" pitchFamily="34" charset="0"/>
              </a:rPr>
              <a:t>difficulties in speaking and swallowing</a:t>
            </a:r>
            <a:endParaRPr lang="en-US" altLang="en-US" sz="2200" smtClean="0">
              <a:latin typeface="Arial" panose="020B0604020202020204" pitchFamily="34" charset="0"/>
              <a:cs typeface="Arial" panose="020B0604020202020204" pitchFamily="34" charset="0"/>
            </a:endParaRPr>
          </a:p>
        </p:txBody>
      </p:sp>
      <p:sp>
        <p:nvSpPr>
          <p:cNvPr id="1689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333333"/>
                </a:solidFill>
                <a:latin typeface="Trebuchet MS" panose="020B0603020202020204" pitchFamily="34" charset="0"/>
              </a:defRPr>
            </a:lvl1pPr>
            <a:lvl2pPr marL="742950" indent="-285750">
              <a:spcBef>
                <a:spcPct val="20000"/>
              </a:spcBef>
              <a:buChar char="–"/>
              <a:defRPr sz="2800">
                <a:solidFill>
                  <a:srgbClr val="333333"/>
                </a:solidFill>
                <a:latin typeface="Trebuchet MS" panose="020B0603020202020204" pitchFamily="34" charset="0"/>
              </a:defRPr>
            </a:lvl2pPr>
            <a:lvl3pPr marL="1143000" indent="-228600">
              <a:spcBef>
                <a:spcPct val="20000"/>
              </a:spcBef>
              <a:buChar char="•"/>
              <a:defRPr sz="2400">
                <a:solidFill>
                  <a:srgbClr val="333333"/>
                </a:solidFill>
                <a:latin typeface="Trebuchet MS" panose="020B0603020202020204" pitchFamily="34" charset="0"/>
              </a:defRPr>
            </a:lvl3pPr>
            <a:lvl4pPr marL="1600200" indent="-228600">
              <a:spcBef>
                <a:spcPct val="20000"/>
              </a:spcBef>
              <a:buChar char="–"/>
              <a:defRPr sz="2000">
                <a:solidFill>
                  <a:srgbClr val="333333"/>
                </a:solidFill>
                <a:latin typeface="Trebuchet MS" panose="020B0603020202020204" pitchFamily="34" charset="0"/>
              </a:defRPr>
            </a:lvl4pPr>
            <a:lvl5pPr marL="2057400" indent="-228600">
              <a:spcBef>
                <a:spcPct val="20000"/>
              </a:spcBef>
              <a:buChar char="»"/>
              <a:defRPr sz="2000">
                <a:solidFill>
                  <a:srgbClr val="333333"/>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333333"/>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333333"/>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333333"/>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333333"/>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7CA594-AF12-4305-B155-946D02A6090B}" type="slidenum">
              <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5769042"/>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762000" y="0"/>
            <a:ext cx="7543800" cy="838200"/>
          </a:xfrm>
          <a:noFill/>
        </p:spPr>
        <p:txBody>
          <a:bodyPr/>
          <a:lstStyle/>
          <a:p>
            <a:pPr eaLnBrk="1" hangingPunct="1"/>
            <a:r>
              <a:rPr lang="en-US" altLang="en-US" sz="3200" smtClean="0">
                <a:latin typeface="Arial" panose="020B0604020202020204" pitchFamily="34" charset="0"/>
                <a:cs typeface="Arial" panose="020B0604020202020204" pitchFamily="34" charset="0"/>
              </a:rPr>
              <a:t>HNPCC - genetic pre-disposition</a:t>
            </a:r>
          </a:p>
        </p:txBody>
      </p:sp>
      <p:sp>
        <p:nvSpPr>
          <p:cNvPr id="171011" name="Rectangle 3"/>
          <p:cNvSpPr>
            <a:spLocks noGrp="1" noChangeArrowheads="1"/>
          </p:cNvSpPr>
          <p:nvPr>
            <p:ph type="body" idx="1"/>
          </p:nvPr>
        </p:nvSpPr>
        <p:spPr>
          <a:xfrm>
            <a:off x="381000" y="877888"/>
            <a:ext cx="8382000" cy="4684712"/>
          </a:xfrm>
          <a:noFill/>
        </p:spPr>
        <p:txBody>
          <a:bodyPr/>
          <a:lstStyle/>
          <a:p>
            <a:pPr eaLnBrk="1" hangingPunct="1">
              <a:lnSpc>
                <a:spcPct val="90000"/>
              </a:lnSpc>
            </a:pPr>
            <a:r>
              <a:rPr lang="en-US" altLang="en-US" sz="2200" smtClean="0">
                <a:latin typeface="Arial" panose="020B0604020202020204" pitchFamily="34" charset="0"/>
                <a:cs typeface="Arial" panose="020B0604020202020204" pitchFamily="34" charset="0"/>
              </a:rPr>
              <a:t>Etiological process - </a:t>
            </a:r>
            <a:r>
              <a:rPr lang="en-US" altLang="en-US" sz="2200" smtClean="0">
                <a:solidFill>
                  <a:schemeClr val="tx2"/>
                </a:solidFill>
                <a:latin typeface="Arial" panose="020B0604020202020204" pitchFamily="34" charset="0"/>
                <a:cs typeface="Arial" panose="020B0604020202020204" pitchFamily="34" charset="0"/>
              </a:rPr>
              <a:t>inheritance of a mutant mismatch repair gene</a:t>
            </a:r>
            <a:endParaRPr lang="en-US" altLang="en-US" sz="2200" smtClean="0">
              <a:latin typeface="Arial" panose="020B0604020202020204" pitchFamily="34" charset="0"/>
              <a:cs typeface="Arial" panose="020B0604020202020204" pitchFamily="34" charset="0"/>
            </a:endParaRPr>
          </a:p>
          <a:p>
            <a:pPr lvl="1" eaLnBrk="1" hangingPunct="1">
              <a:lnSpc>
                <a:spcPct val="90000"/>
              </a:lnSpc>
            </a:pPr>
            <a:r>
              <a:rPr lang="en-US" altLang="en-US" sz="2200" i="1" smtClean="0">
                <a:latin typeface="Arial" panose="020B0604020202020204" pitchFamily="34" charset="0"/>
                <a:cs typeface="Arial" panose="020B0604020202020204" pitchFamily="34" charset="0"/>
              </a:rPr>
              <a:t>produces</a:t>
            </a:r>
            <a:endParaRPr lang="en-US" altLang="en-US" sz="2200" smtClean="0">
              <a:latin typeface="Arial" panose="020B0604020202020204" pitchFamily="34" charset="0"/>
              <a:cs typeface="Arial" panose="020B0604020202020204" pitchFamily="34" charset="0"/>
            </a:endParaRPr>
          </a:p>
          <a:p>
            <a:pPr eaLnBrk="1" hangingPunct="1">
              <a:lnSpc>
                <a:spcPct val="90000"/>
              </a:lnSpc>
            </a:pPr>
            <a:r>
              <a:rPr lang="en-US" altLang="en-US" sz="2200" smtClean="0">
                <a:latin typeface="Arial" panose="020B0604020202020204" pitchFamily="34" charset="0"/>
                <a:cs typeface="Arial" panose="020B0604020202020204" pitchFamily="34" charset="0"/>
              </a:rPr>
              <a:t>Disorder - </a:t>
            </a:r>
            <a:r>
              <a:rPr lang="en-US" altLang="en-US" sz="2200" smtClean="0">
                <a:solidFill>
                  <a:schemeClr val="tx2"/>
                </a:solidFill>
                <a:latin typeface="Arial" panose="020B0604020202020204" pitchFamily="34" charset="0"/>
                <a:cs typeface="Arial" panose="020B0604020202020204" pitchFamily="34" charset="0"/>
              </a:rPr>
              <a:t>chromosome 3 with abnormal hMLH1</a:t>
            </a:r>
            <a:endParaRPr lang="en-US" altLang="en-US" sz="2200" smtClean="0">
              <a:latin typeface="Arial" panose="020B0604020202020204" pitchFamily="34" charset="0"/>
              <a:cs typeface="Arial" panose="020B0604020202020204" pitchFamily="34" charset="0"/>
            </a:endParaRPr>
          </a:p>
          <a:p>
            <a:pPr lvl="1" eaLnBrk="1" hangingPunct="1">
              <a:lnSpc>
                <a:spcPct val="90000"/>
              </a:lnSpc>
            </a:pPr>
            <a:r>
              <a:rPr lang="en-US" altLang="en-US" sz="2200" i="1" smtClean="0">
                <a:latin typeface="Arial" panose="020B0604020202020204" pitchFamily="34" charset="0"/>
                <a:cs typeface="Arial" panose="020B0604020202020204" pitchFamily="34" charset="0"/>
              </a:rPr>
              <a:t>bears</a:t>
            </a:r>
            <a:endParaRPr lang="en-US" altLang="en-US" sz="2200" smtClean="0">
              <a:latin typeface="Arial" panose="020B0604020202020204" pitchFamily="34" charset="0"/>
              <a:cs typeface="Arial" panose="020B0604020202020204" pitchFamily="34" charset="0"/>
            </a:endParaRPr>
          </a:p>
          <a:p>
            <a:pPr eaLnBrk="1" hangingPunct="1">
              <a:lnSpc>
                <a:spcPct val="90000"/>
              </a:lnSpc>
            </a:pPr>
            <a:r>
              <a:rPr lang="en-US" altLang="en-US" sz="2200" smtClean="0">
                <a:latin typeface="Arial" panose="020B0604020202020204" pitchFamily="34" charset="0"/>
                <a:cs typeface="Arial" panose="020B0604020202020204" pitchFamily="34" charset="0"/>
              </a:rPr>
              <a:t>Disposition (disease) - </a:t>
            </a:r>
            <a:r>
              <a:rPr lang="en-US" altLang="en-US" sz="2200" smtClean="0">
                <a:solidFill>
                  <a:schemeClr val="tx2"/>
                </a:solidFill>
                <a:latin typeface="Arial" panose="020B0604020202020204" pitchFamily="34" charset="0"/>
                <a:cs typeface="Arial" panose="020B0604020202020204" pitchFamily="34" charset="0"/>
              </a:rPr>
              <a:t>Lynch syndrome</a:t>
            </a:r>
            <a:endParaRPr lang="en-US" altLang="en-US" sz="2200" smtClean="0">
              <a:latin typeface="Arial" panose="020B0604020202020204" pitchFamily="34" charset="0"/>
              <a:cs typeface="Arial" panose="020B0604020202020204" pitchFamily="34" charset="0"/>
            </a:endParaRPr>
          </a:p>
          <a:p>
            <a:pPr lvl="1" eaLnBrk="1" hangingPunct="1">
              <a:lnSpc>
                <a:spcPct val="90000"/>
              </a:lnSpc>
            </a:pPr>
            <a:r>
              <a:rPr lang="en-US" altLang="en-US" sz="2200" i="1" smtClean="0">
                <a:latin typeface="Arial" panose="020B0604020202020204" pitchFamily="34" charset="0"/>
                <a:cs typeface="Arial" panose="020B0604020202020204" pitchFamily="34" charset="0"/>
              </a:rPr>
              <a:t>realized_in</a:t>
            </a:r>
            <a:endParaRPr lang="en-US" altLang="en-US" sz="2200" smtClean="0">
              <a:latin typeface="Arial" panose="020B0604020202020204" pitchFamily="34" charset="0"/>
              <a:cs typeface="Arial" panose="020B0604020202020204" pitchFamily="34" charset="0"/>
            </a:endParaRPr>
          </a:p>
          <a:p>
            <a:pPr eaLnBrk="1" hangingPunct="1">
              <a:lnSpc>
                <a:spcPct val="90000"/>
              </a:lnSpc>
            </a:pPr>
            <a:r>
              <a:rPr lang="en-US" altLang="en-US" sz="2200" smtClean="0">
                <a:latin typeface="Arial" panose="020B0604020202020204" pitchFamily="34" charset="0"/>
                <a:cs typeface="Arial" panose="020B0604020202020204" pitchFamily="34" charset="0"/>
              </a:rPr>
              <a:t>Pathological process - </a:t>
            </a:r>
            <a:r>
              <a:rPr lang="en-US" altLang="en-US" sz="2200" smtClean="0">
                <a:solidFill>
                  <a:schemeClr val="tx2"/>
                </a:solidFill>
                <a:latin typeface="Arial" panose="020B0604020202020204" pitchFamily="34" charset="0"/>
                <a:cs typeface="Arial" panose="020B0604020202020204" pitchFamily="34" charset="0"/>
              </a:rPr>
              <a:t>abnormal repair of DNA mismatches</a:t>
            </a:r>
            <a:endParaRPr lang="en-US" altLang="en-US" sz="2200" smtClean="0">
              <a:latin typeface="Arial" panose="020B0604020202020204" pitchFamily="34" charset="0"/>
              <a:cs typeface="Arial" panose="020B0604020202020204" pitchFamily="34" charset="0"/>
            </a:endParaRPr>
          </a:p>
          <a:p>
            <a:pPr lvl="1" eaLnBrk="1" hangingPunct="1">
              <a:lnSpc>
                <a:spcPct val="90000"/>
              </a:lnSpc>
            </a:pPr>
            <a:r>
              <a:rPr lang="en-US" altLang="en-US" sz="2200" i="1" smtClean="0">
                <a:latin typeface="Arial" panose="020B0604020202020204" pitchFamily="34" charset="0"/>
                <a:cs typeface="Arial" panose="020B0604020202020204" pitchFamily="34" charset="0"/>
              </a:rPr>
              <a:t>produces</a:t>
            </a:r>
            <a:endParaRPr lang="en-US" altLang="en-US" sz="2200" smtClean="0">
              <a:latin typeface="Arial" panose="020B0604020202020204" pitchFamily="34" charset="0"/>
              <a:cs typeface="Arial" panose="020B0604020202020204" pitchFamily="34" charset="0"/>
            </a:endParaRPr>
          </a:p>
          <a:p>
            <a:pPr eaLnBrk="1" hangingPunct="1">
              <a:lnSpc>
                <a:spcPct val="90000"/>
              </a:lnSpc>
            </a:pPr>
            <a:r>
              <a:rPr lang="en-US" altLang="en-US" sz="2200" smtClean="0">
                <a:latin typeface="Arial" panose="020B0604020202020204" pitchFamily="34" charset="0"/>
                <a:cs typeface="Arial" panose="020B0604020202020204" pitchFamily="34" charset="0"/>
              </a:rPr>
              <a:t>Disorder - </a:t>
            </a:r>
            <a:r>
              <a:rPr lang="en-US" altLang="en-US" sz="2200" smtClean="0">
                <a:solidFill>
                  <a:schemeClr val="tx2"/>
                </a:solidFill>
                <a:latin typeface="Arial" panose="020B0604020202020204" pitchFamily="34" charset="0"/>
                <a:cs typeface="Arial" panose="020B0604020202020204" pitchFamily="34" charset="0"/>
              </a:rPr>
              <a:t>mutations in proto-oncogenes and tumor suppressor genes with microsatellite repeats (e.g. TGF-beta R2)</a:t>
            </a:r>
            <a:endParaRPr lang="en-US" altLang="en-US" sz="2200" smtClean="0">
              <a:latin typeface="Arial" panose="020B0604020202020204" pitchFamily="34" charset="0"/>
              <a:cs typeface="Arial" panose="020B0604020202020204" pitchFamily="34" charset="0"/>
            </a:endParaRPr>
          </a:p>
          <a:p>
            <a:pPr lvl="1" eaLnBrk="1" hangingPunct="1">
              <a:lnSpc>
                <a:spcPct val="90000"/>
              </a:lnSpc>
            </a:pPr>
            <a:r>
              <a:rPr lang="en-US" altLang="en-US" sz="2200" i="1" smtClean="0">
                <a:latin typeface="Arial" panose="020B0604020202020204" pitchFamily="34" charset="0"/>
                <a:cs typeface="Arial" panose="020B0604020202020204" pitchFamily="34" charset="0"/>
              </a:rPr>
              <a:t>bears</a:t>
            </a:r>
            <a:endParaRPr lang="en-US" altLang="en-US" sz="2200" smtClean="0">
              <a:latin typeface="Arial" panose="020B0604020202020204" pitchFamily="34" charset="0"/>
              <a:cs typeface="Arial" panose="020B0604020202020204" pitchFamily="34" charset="0"/>
            </a:endParaRPr>
          </a:p>
          <a:p>
            <a:pPr eaLnBrk="1" hangingPunct="1">
              <a:lnSpc>
                <a:spcPct val="90000"/>
              </a:lnSpc>
            </a:pPr>
            <a:r>
              <a:rPr lang="en-US" altLang="en-US" sz="2200" smtClean="0">
                <a:latin typeface="Arial" panose="020B0604020202020204" pitchFamily="34" charset="0"/>
                <a:cs typeface="Arial" panose="020B0604020202020204" pitchFamily="34" charset="0"/>
              </a:rPr>
              <a:t>Disposition (disease) - </a:t>
            </a:r>
            <a:r>
              <a:rPr lang="en-US" altLang="en-US" sz="2200" smtClean="0">
                <a:solidFill>
                  <a:schemeClr val="tx2"/>
                </a:solidFill>
                <a:latin typeface="Arial" panose="020B0604020202020204" pitchFamily="34" charset="0"/>
                <a:cs typeface="Arial" panose="020B0604020202020204" pitchFamily="34" charset="0"/>
              </a:rPr>
              <a:t>non-polyposis colon cancer</a:t>
            </a:r>
          </a:p>
          <a:p>
            <a:pPr lvl="1" eaLnBrk="1" hangingPunct="1">
              <a:lnSpc>
                <a:spcPct val="90000"/>
              </a:lnSpc>
            </a:pPr>
            <a:r>
              <a:rPr lang="en-US" altLang="en-US" sz="2200" i="1" smtClean="0">
                <a:latin typeface="Arial" panose="020B0604020202020204" pitchFamily="34" charset="0"/>
                <a:cs typeface="Arial" panose="020B0604020202020204" pitchFamily="34" charset="0"/>
              </a:rPr>
              <a:t>realized in</a:t>
            </a:r>
          </a:p>
          <a:p>
            <a:pPr eaLnBrk="1" hangingPunct="1">
              <a:lnSpc>
                <a:spcPct val="90000"/>
              </a:lnSpc>
            </a:pPr>
            <a:r>
              <a:rPr lang="en-US" altLang="en-US" sz="2200" smtClean="0">
                <a:latin typeface="Arial" panose="020B0604020202020204" pitchFamily="34" charset="0"/>
                <a:cs typeface="Arial" panose="020B0604020202020204" pitchFamily="34" charset="0"/>
              </a:rPr>
              <a:t>Symptoms (including pain)</a:t>
            </a:r>
          </a:p>
        </p:txBody>
      </p:sp>
      <p:sp>
        <p:nvSpPr>
          <p:cNvPr id="1710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333333"/>
                </a:solidFill>
                <a:latin typeface="Trebuchet MS" panose="020B0603020202020204" pitchFamily="34" charset="0"/>
              </a:defRPr>
            </a:lvl1pPr>
            <a:lvl2pPr marL="742950" indent="-285750">
              <a:spcBef>
                <a:spcPct val="20000"/>
              </a:spcBef>
              <a:buChar char="–"/>
              <a:defRPr sz="2800">
                <a:solidFill>
                  <a:srgbClr val="333333"/>
                </a:solidFill>
                <a:latin typeface="Trebuchet MS" panose="020B0603020202020204" pitchFamily="34" charset="0"/>
              </a:defRPr>
            </a:lvl2pPr>
            <a:lvl3pPr marL="1143000" indent="-228600">
              <a:spcBef>
                <a:spcPct val="20000"/>
              </a:spcBef>
              <a:buChar char="•"/>
              <a:defRPr sz="2400">
                <a:solidFill>
                  <a:srgbClr val="333333"/>
                </a:solidFill>
                <a:latin typeface="Trebuchet MS" panose="020B0603020202020204" pitchFamily="34" charset="0"/>
              </a:defRPr>
            </a:lvl3pPr>
            <a:lvl4pPr marL="1600200" indent="-228600">
              <a:spcBef>
                <a:spcPct val="20000"/>
              </a:spcBef>
              <a:buChar char="–"/>
              <a:defRPr sz="2000">
                <a:solidFill>
                  <a:srgbClr val="333333"/>
                </a:solidFill>
                <a:latin typeface="Trebuchet MS" panose="020B0603020202020204" pitchFamily="34" charset="0"/>
              </a:defRPr>
            </a:lvl4pPr>
            <a:lvl5pPr marL="2057400" indent="-228600">
              <a:spcBef>
                <a:spcPct val="20000"/>
              </a:spcBef>
              <a:buChar char="»"/>
              <a:defRPr sz="2000">
                <a:solidFill>
                  <a:srgbClr val="333333"/>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333333"/>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333333"/>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333333"/>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333333"/>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4E5392-BEB0-4CEA-8590-040766C68E80}" type="slidenum">
              <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400" b="0" i="0" u="none" strike="noStrike" kern="1200" cap="none" spc="0" normalizeH="0" baseline="0" noProof="0" smtClean="0">
              <a:ln>
                <a:noFill/>
              </a:ln>
              <a:solidFill>
                <a:srgbClr val="3333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26683413"/>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Clinical Terminology Shock and Awe</a:t>
            </a:r>
            <a:br>
              <a:rPr lang="en-US"/>
            </a:br>
            <a:r>
              <a:rPr lang="en-US" smtClean="0"/>
              <a:t>(CTSA)</a:t>
            </a:r>
            <a:endParaRPr lang="en-US"/>
          </a:p>
        </p:txBody>
      </p:sp>
      <p:sp>
        <p:nvSpPr>
          <p:cNvPr id="3" name="Content Placeholder 2"/>
          <p:cNvSpPr>
            <a:spLocks noGrp="1"/>
          </p:cNvSpPr>
          <p:nvPr>
            <p:ph idx="1"/>
          </p:nvPr>
        </p:nvSpPr>
        <p:spPr>
          <a:xfrm>
            <a:off x="457200" y="1600200"/>
            <a:ext cx="8229600" cy="5257800"/>
          </a:xfrm>
        </p:spPr>
        <p:txBody>
          <a:bodyPr>
            <a:normAutofit fontScale="85000" lnSpcReduction="10000"/>
          </a:bodyPr>
          <a:lstStyle/>
          <a:p>
            <a:r>
              <a:rPr lang="en-US" smtClean="0"/>
              <a:t>Fifth </a:t>
            </a:r>
            <a:r>
              <a:rPr lang="en-US"/>
              <a:t>Annual Workshop of the Clinical and Translational Science Ontology Group</a:t>
            </a:r>
          </a:p>
          <a:p>
            <a:r>
              <a:rPr lang="en-US" b="1"/>
              <a:t>Date</a:t>
            </a:r>
            <a:r>
              <a:rPr lang="en-US"/>
              <a:t>: September 7-8, 2016</a:t>
            </a:r>
          </a:p>
          <a:p>
            <a:r>
              <a:rPr lang="en-US" b="1"/>
              <a:t>Venue</a:t>
            </a:r>
            <a:r>
              <a:rPr lang="en-US"/>
              <a:t>: Ramada Hotel, Amherst, NY</a:t>
            </a:r>
          </a:p>
          <a:p>
            <a:r>
              <a:rPr lang="en-US" b="1"/>
              <a:t>Goals</a:t>
            </a:r>
            <a:r>
              <a:rPr lang="en-US"/>
              <a:t>: The </a:t>
            </a:r>
            <a:r>
              <a:rPr lang="en-US">
                <a:hlinkClick r:id="rId2"/>
              </a:rPr>
              <a:t>Clinical and Translational Science Ontology Group</a:t>
            </a:r>
            <a:r>
              <a:rPr lang="en-US"/>
              <a:t> was established in 2012 to leverage the use of common ontologies to support different aspects of information-driven clinical and translational research. The focus of this meeting is to explore new and existing uses of common ontologies to support sharing and discovery of data and resources, researcher networking, and particularly to support the evaluation of research</a:t>
            </a:r>
            <a:r>
              <a:rPr lang="en-US" smtClean="0"/>
              <a:t>.</a:t>
            </a:r>
            <a:endParaRPr lang="en-US"/>
          </a:p>
        </p:txBody>
      </p:sp>
    </p:spTree>
    <p:extLst>
      <p:ext uri="{BB962C8B-B14F-4D97-AF65-F5344CB8AC3E}">
        <p14:creationId xmlns:p14="http://schemas.microsoft.com/office/powerpoint/2010/main" val="3611249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problem</a:t>
            </a:r>
            <a:endParaRPr lang="en-US"/>
          </a:p>
        </p:txBody>
      </p:sp>
      <p:sp>
        <p:nvSpPr>
          <p:cNvPr id="3" name="Content Placeholder 2"/>
          <p:cNvSpPr>
            <a:spLocks noGrp="1"/>
          </p:cNvSpPr>
          <p:nvPr>
            <p:ph idx="1"/>
          </p:nvPr>
        </p:nvSpPr>
        <p:spPr/>
        <p:txBody>
          <a:bodyPr/>
          <a:lstStyle/>
          <a:p>
            <a:pPr marL="0" indent="0">
              <a:buNone/>
            </a:pPr>
            <a:r>
              <a:rPr lang="en-US" sz="4000" smtClean="0"/>
              <a:t>to </a:t>
            </a:r>
            <a:r>
              <a:rPr lang="en-US" sz="4000" i="1"/>
              <a:t>obtain </a:t>
            </a:r>
            <a:r>
              <a:rPr lang="en-US" sz="4000"/>
              <a:t>the data </a:t>
            </a:r>
            <a:r>
              <a:rPr lang="en-US" sz="4000" smtClean="0"/>
              <a:t>we </a:t>
            </a:r>
            <a:r>
              <a:rPr lang="en-US" sz="4000"/>
              <a:t>first have to get the data inside the computer and in a form that allows it to be shared</a:t>
            </a:r>
          </a:p>
          <a:p>
            <a:pPr marL="0" indent="0">
              <a:buNone/>
            </a:pPr>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8</a:t>
            </a:fld>
            <a:endParaRPr lang="en-US"/>
          </a:p>
        </p:txBody>
      </p:sp>
    </p:spTree>
    <p:extLst>
      <p:ext uri="{BB962C8B-B14F-4D97-AF65-F5344CB8AC3E}">
        <p14:creationId xmlns:p14="http://schemas.microsoft.com/office/powerpoint/2010/main" val="3343644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misery: two issues</a:t>
            </a:r>
            <a:endParaRPr lang="en-US"/>
          </a:p>
        </p:txBody>
      </p:sp>
      <p:sp>
        <p:nvSpPr>
          <p:cNvPr id="3" name="Content Placeholder 2"/>
          <p:cNvSpPr>
            <a:spLocks noGrp="1"/>
          </p:cNvSpPr>
          <p:nvPr>
            <p:ph idx="1"/>
          </p:nvPr>
        </p:nvSpPr>
        <p:spPr/>
        <p:txBody>
          <a:bodyPr/>
          <a:lstStyle/>
          <a:p>
            <a:pPr marL="514350" indent="-514350">
              <a:buFont typeface="+mj-lt"/>
              <a:buAutoNum type="arabicPeriod"/>
            </a:pPr>
            <a:r>
              <a:rPr lang="en-US"/>
              <a:t>I</a:t>
            </a:r>
            <a:r>
              <a:rPr lang="en-US" smtClean="0"/>
              <a:t>nteroperability</a:t>
            </a:r>
          </a:p>
          <a:p>
            <a:pPr marL="514350" indent="-514350">
              <a:buFont typeface="+mj-lt"/>
              <a:buAutoNum type="arabicPeriod"/>
            </a:pPr>
            <a:r>
              <a:rPr lang="en-US" smtClean="0"/>
              <a:t>Costs (of getting the data inside the computer, safely)</a:t>
            </a:r>
          </a:p>
          <a:p>
            <a:pPr marL="0" indent="0">
              <a:buNone/>
            </a:pPr>
            <a:endParaRPr lang="en-US"/>
          </a:p>
        </p:txBody>
      </p:sp>
      <p:sp>
        <p:nvSpPr>
          <p:cNvPr id="4" name="Slide Number Placeholder 3"/>
          <p:cNvSpPr>
            <a:spLocks noGrp="1"/>
          </p:cNvSpPr>
          <p:nvPr>
            <p:ph type="sldNum" sz="quarter" idx="12"/>
          </p:nvPr>
        </p:nvSpPr>
        <p:spPr/>
        <p:txBody>
          <a:bodyPr/>
          <a:lstStyle/>
          <a:p>
            <a:fld id="{F373A1D1-A82A-4567-B934-E095EE4C47FC}" type="slidenum">
              <a:rPr lang="en-US" smtClean="0"/>
              <a:t>9</a:t>
            </a:fld>
            <a:endParaRPr lang="en-US"/>
          </a:p>
        </p:txBody>
      </p:sp>
    </p:spTree>
    <p:extLst>
      <p:ext uri="{BB962C8B-B14F-4D97-AF65-F5344CB8AC3E}">
        <p14:creationId xmlns:p14="http://schemas.microsoft.com/office/powerpoint/2010/main" val="31001688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ceanMasterdraft">
  <a:themeElements>
    <a:clrScheme name="OceanMasterdraft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OceanMasterdraf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16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16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OceanMasterdraft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OceanMasterdraft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OceanMasterdraft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OceanMasterdraft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OceanMasterdraft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OceanMasterdraft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OceanMasterdraft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OceanMasterdraft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OceanMasterdraft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OceanMasterdraft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ISO TC184">
  <a:themeElements>
    <a:clrScheme name="">
      <a:dk1>
        <a:srgbClr val="000000"/>
      </a:dk1>
      <a:lt1>
        <a:srgbClr val="FFFFFF"/>
      </a:lt1>
      <a:dk2>
        <a:srgbClr val="000000"/>
      </a:dk2>
      <a:lt2>
        <a:srgbClr val="919191"/>
      </a:lt2>
      <a:accent1>
        <a:srgbClr val="F3FF85"/>
      </a:accent1>
      <a:accent2>
        <a:srgbClr val="0000EC"/>
      </a:accent2>
      <a:accent3>
        <a:srgbClr val="FFFFFF"/>
      </a:accent3>
      <a:accent4>
        <a:srgbClr val="000000"/>
      </a:accent4>
      <a:accent5>
        <a:srgbClr val="F8FFC2"/>
      </a:accent5>
      <a:accent6>
        <a:srgbClr val="0000D6"/>
      </a:accent6>
      <a:hlink>
        <a:srgbClr val="FC0128"/>
      </a:hlink>
      <a:folHlink>
        <a:srgbClr val="CB10D4"/>
      </a:folHlink>
    </a:clrScheme>
    <a:fontScheme name="ISO TC18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ISO TC184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SO TC18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ISO TC184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SO TC184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SO TC184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SO TC184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ISO TC184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Default Design">
  <a:themeElements>
    <a:clrScheme name="">
      <a:dk1>
        <a:srgbClr val="000000"/>
      </a:dk1>
      <a:lt1>
        <a:srgbClr val="CEC6A8"/>
      </a:lt1>
      <a:dk2>
        <a:srgbClr val="000000"/>
      </a:dk2>
      <a:lt2>
        <a:srgbClr val="333333"/>
      </a:lt2>
      <a:accent1>
        <a:srgbClr val="DDDDDD"/>
      </a:accent1>
      <a:accent2>
        <a:srgbClr val="808080"/>
      </a:accent2>
      <a:accent3>
        <a:srgbClr val="E3DFD1"/>
      </a:accent3>
      <a:accent4>
        <a:srgbClr val="000000"/>
      </a:accent4>
      <a:accent5>
        <a:srgbClr val="EBEBEB"/>
      </a:accent5>
      <a:accent6>
        <a:srgbClr val="737373"/>
      </a:accent6>
      <a:hlink>
        <a:srgbClr val="4D4D4D"/>
      </a:hlink>
      <a:folHlink>
        <a:srgbClr val="EAEAEA"/>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11638</TotalTime>
  <Words>2581</Words>
  <Application>Microsoft Office PowerPoint</Application>
  <PresentationFormat>On-screen Show (4:3)</PresentationFormat>
  <Paragraphs>530</Paragraphs>
  <Slides>74</Slides>
  <Notes>29</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74</vt:i4>
      </vt:variant>
    </vt:vector>
  </HeadingPairs>
  <TitlesOfParts>
    <vt:vector size="89" baseType="lpstr">
      <vt:lpstr>MS PGothic</vt:lpstr>
      <vt:lpstr>Arial</vt:lpstr>
      <vt:lpstr>Calibri</vt:lpstr>
      <vt:lpstr>Calibri Light</vt:lpstr>
      <vt:lpstr>Palatino Linotype</vt:lpstr>
      <vt:lpstr>Times New Roman</vt:lpstr>
      <vt:lpstr>Trebuchet MS</vt:lpstr>
      <vt:lpstr>Wingdings</vt:lpstr>
      <vt:lpstr>Office Theme</vt:lpstr>
      <vt:lpstr>Default Design</vt:lpstr>
      <vt:lpstr>OceanMasterdraft</vt:lpstr>
      <vt:lpstr>ISO TC184</vt:lpstr>
      <vt:lpstr>1_Office Theme</vt:lpstr>
      <vt:lpstr>2_Office Theme</vt:lpstr>
      <vt:lpstr>1_Default Design</vt:lpstr>
      <vt:lpstr>The Glory and Misery of Electronic Health Records</vt:lpstr>
      <vt:lpstr>Electronic Health Records – the Glory</vt:lpstr>
      <vt:lpstr>More Glory</vt:lpstr>
      <vt:lpstr>and potential future glory</vt:lpstr>
      <vt:lpstr>But still more gloriously (they said, 2005)  money will be saved</vt:lpstr>
      <vt:lpstr>$77 billion</vt:lpstr>
      <vt:lpstr>annually</vt:lpstr>
      <vt:lpstr>The problem</vt:lpstr>
      <vt:lpstr>The misery: two issues</vt:lpstr>
      <vt:lpstr>The Misery 1. Interoperability</vt:lpstr>
      <vt:lpstr>PowerPoint Presentation</vt:lpstr>
      <vt:lpstr>PowerPoint Presentation</vt:lpstr>
      <vt:lpstr>PowerPoint Presentation</vt:lpstr>
      <vt:lpstr>PowerPoint Presentation</vt:lpstr>
      <vt:lpstr>PowerPoint Presentation</vt:lpstr>
      <vt:lpstr>tomorrow, the galaxy</vt:lpstr>
      <vt:lpstr>even total victory of Epic would not imply interoperability</vt:lpstr>
      <vt:lpstr>Epic is in some respects the best thing there is </vt:lpstr>
      <vt:lpstr>PowerPoint Presentation</vt:lpstr>
      <vt:lpstr>The problem: “Best” does not imply good</vt:lpstr>
      <vt:lpstr>PowerPoint Presentation</vt:lpstr>
      <vt:lpstr>Cambridge University (Addenbrooks) Hospitals</vt:lpstr>
      <vt:lpstr>PowerPoint Presentation</vt:lpstr>
      <vt:lpstr>December 2014</vt:lpstr>
      <vt:lpstr>Cambridge University Hospitals</vt:lpstr>
      <vt:lpstr>PowerPoint Presentation</vt:lpstr>
      <vt:lpstr>Honey, the EHR system crashed my hospital!</vt:lpstr>
      <vt:lpstr>PowerPoint Presentation</vt:lpstr>
      <vt:lpstr>More misery: The costs</vt:lpstr>
      <vt:lpstr>the computer becomes the conduit for all aspects of patient care</vt:lpstr>
      <vt:lpstr>“The Cost of Technology”, Journal of the American Medical Association, June 20, 2012, Vol 307, No. 23</vt:lpstr>
      <vt:lpstr>Epic, again</vt:lpstr>
      <vt:lpstr>In some ways, paper is better</vt:lpstr>
      <vt:lpstr>PowerPoint Presentation</vt:lpstr>
      <vt:lpstr>Why is the US stuck with EHR systems which are so clunky and distracting?</vt:lpstr>
      <vt:lpstr>PowerPoint Presentation</vt:lpstr>
      <vt:lpstr>Answer:</vt:lpstr>
      <vt:lpstr>Health IT and Patient Safety:  Building Safer Systems for Better Care  Institute of Medicine Report, 2011</vt:lpstr>
      <vt:lpstr>HITECH Act (2009): let’s bribe physicians to adopt these mumpsy EHR systems quickly, and then penalize them if they fail to do so</vt:lpstr>
      <vt:lpstr>PowerPoint Presentation</vt:lpstr>
      <vt:lpstr>COMPUTECH Act 1959</vt:lpstr>
      <vt:lpstr>PowerPoint Presentation</vt:lpstr>
      <vt:lpstr>“Pressure on hospitals to receive meaningful use payments will cost lives”</vt:lpstr>
      <vt:lpstr>One doctor abandoned the Obamacare EHR “incentive” program</vt:lpstr>
      <vt:lpstr>PowerPoint Presentation</vt:lpstr>
      <vt:lpstr>Problems with Problem Lists</vt:lpstr>
      <vt:lpstr>PowerPoint Presentation</vt:lpstr>
      <vt:lpstr>http://www.snomedbrowser.com/Codes/Details/254769006 http://www.snomedbrowser.com/Codes/Details/44598004</vt:lpstr>
      <vt:lpstr>Where do we go for help?</vt:lpstr>
      <vt:lpstr>What is a problem?</vt:lpstr>
      <vt:lpstr>HL7 Glossary</vt:lpstr>
      <vt:lpstr>Ontological incoherence</vt:lpstr>
      <vt:lpstr>FHIR: Fast Healthcare Interoperability Resources</vt:lpstr>
      <vt:lpstr>PowerPoint Presentation</vt:lpstr>
      <vt:lpstr>FHIR: Condition</vt:lpstr>
      <vt:lpstr>fhir:ElementDefinitionBaseComponent</vt:lpstr>
      <vt:lpstr>PowerPoint Presentation</vt:lpstr>
      <vt:lpstr>PowerPoint Presentation</vt:lpstr>
      <vt:lpstr>Personalized medicine needs large cohorts with rich phenotypic data conforming to common standards. How to get there?</vt:lpstr>
      <vt:lpstr>PowerPoint Presentation</vt:lpstr>
      <vt:lpstr>Users of BFO</vt:lpstr>
      <vt:lpstr>PowerPoint Presentation</vt:lpstr>
      <vt:lpstr>Disposition</vt:lpstr>
      <vt:lpstr>Physical Disorder</vt:lpstr>
      <vt:lpstr>Physical Disorder</vt:lpstr>
      <vt:lpstr>Clinically abnormal</vt:lpstr>
      <vt:lpstr>Big Picture</vt:lpstr>
      <vt:lpstr>Pathological Process</vt:lpstr>
      <vt:lpstr>Cirrhosis - environmental exposure</vt:lpstr>
      <vt:lpstr>Influenza - infectious</vt:lpstr>
      <vt:lpstr>Dispositions and Predispositions</vt:lpstr>
      <vt:lpstr>Huntington’s Disease – genetic</vt:lpstr>
      <vt:lpstr>HNPCC - genetic pre-disposition</vt:lpstr>
      <vt:lpstr>Clinical Terminology Shock and Awe (CTSA)</vt:lpstr>
    </vt:vector>
  </TitlesOfParts>
  <Company>SUNY Campus Agreement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phismith</dc:creator>
  <cp:lastModifiedBy>phismith@buffalo.edu</cp:lastModifiedBy>
  <cp:revision>328</cp:revision>
  <cp:lastPrinted>2015-10-20T13:15:43Z</cp:lastPrinted>
  <dcterms:created xsi:type="dcterms:W3CDTF">2012-11-13T19:37:12Z</dcterms:created>
  <dcterms:modified xsi:type="dcterms:W3CDTF">2016-03-24T13:26:58Z</dcterms:modified>
</cp:coreProperties>
</file>