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  <p:sldMasterId id="2147483697" r:id="rId4"/>
    <p:sldMasterId id="2147483712" r:id="rId5"/>
    <p:sldMasterId id="2147483724" r:id="rId6"/>
    <p:sldMasterId id="2147483741" r:id="rId7"/>
    <p:sldMasterId id="2147483753" r:id="rId8"/>
    <p:sldMasterId id="2147483770" r:id="rId9"/>
    <p:sldMasterId id="2147483784" r:id="rId10"/>
    <p:sldMasterId id="2147483830" r:id="rId11"/>
  </p:sldMasterIdLst>
  <p:notesMasterIdLst>
    <p:notesMasterId r:id="rId51"/>
  </p:notesMasterIdLst>
  <p:sldIdLst>
    <p:sldId id="427" r:id="rId12"/>
    <p:sldId id="597" r:id="rId13"/>
    <p:sldId id="561" r:id="rId14"/>
    <p:sldId id="476" r:id="rId15"/>
    <p:sldId id="493" r:id="rId16"/>
    <p:sldId id="591" r:id="rId17"/>
    <p:sldId id="494" r:id="rId18"/>
    <p:sldId id="562" r:id="rId19"/>
    <p:sldId id="539" r:id="rId20"/>
    <p:sldId id="602" r:id="rId21"/>
    <p:sldId id="621" r:id="rId22"/>
    <p:sldId id="490" r:id="rId23"/>
    <p:sldId id="612" r:id="rId24"/>
    <p:sldId id="629" r:id="rId25"/>
    <p:sldId id="632" r:id="rId26"/>
    <p:sldId id="574" r:id="rId27"/>
    <p:sldId id="704" r:id="rId28"/>
    <p:sldId id="575" r:id="rId29"/>
    <p:sldId id="637" r:id="rId30"/>
    <p:sldId id="552" r:id="rId31"/>
    <p:sldId id="626" r:id="rId32"/>
    <p:sldId id="547" r:id="rId33"/>
    <p:sldId id="548" r:id="rId34"/>
    <p:sldId id="567" r:id="rId35"/>
    <p:sldId id="611" r:id="rId36"/>
    <p:sldId id="615" r:id="rId37"/>
    <p:sldId id="681" r:id="rId38"/>
    <p:sldId id="703" r:id="rId39"/>
    <p:sldId id="702" r:id="rId40"/>
    <p:sldId id="638" r:id="rId41"/>
    <p:sldId id="684" r:id="rId42"/>
    <p:sldId id="690" r:id="rId43"/>
    <p:sldId id="692" r:id="rId44"/>
    <p:sldId id="693" r:id="rId45"/>
    <p:sldId id="701" r:id="rId46"/>
    <p:sldId id="685" r:id="rId47"/>
    <p:sldId id="683" r:id="rId48"/>
    <p:sldId id="688" r:id="rId49"/>
    <p:sldId id="641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02" autoAdjust="0"/>
    <p:restoredTop sz="94125" autoAdjust="0"/>
  </p:normalViewPr>
  <p:slideViewPr>
    <p:cSldViewPr>
      <p:cViewPr varScale="1">
        <p:scale>
          <a:sx n="105" d="100"/>
          <a:sy n="105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300"/>
            </a:lvl1pPr>
          </a:lstStyle>
          <a:p>
            <a:fld id="{F3B4E363-A5C1-4912-9835-A8B22436B7A0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300"/>
            </a:lvl1pPr>
          </a:lstStyle>
          <a:p>
            <a:fld id="{960F1BF2-5E04-4374-9CF9-507A5484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egis.usgs.gov/ontology.html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80">
              <a:defRPr/>
            </a:pPr>
            <a:r>
              <a:rPr lang="en-US" dirty="0" smtClean="0"/>
              <a:t> Jonathan Cohn, </a:t>
            </a:r>
            <a:r>
              <a:rPr lang="en-US" i="1" dirty="0" smtClean="0"/>
              <a:t>The New Republic</a:t>
            </a:r>
            <a:r>
              <a:rPr lang="en-US" dirty="0" smtClean="0"/>
              <a:t>, (January 21, 2011); http://www.healthcare.gov/law/resources/reports/nationalqualitystrategy032011.pdf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1BF2-5E04-4374-9CF9-507A548431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0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1607" indent="-28523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2612" indent="-22818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598986" indent="-22818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5359" indent="-22818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38578" indent="-228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021796" indent="-228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505016" indent="-228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988234" indent="-228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36B5E-06F8-43D3-A5C1-554318CAD89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77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hlinkClick r:id="rId3"/>
              </a:rPr>
              <a:t>http://cegis.usgs.gov/ontology.html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1607" indent="-28523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2612" indent="-22818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598986" indent="-22818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5359" indent="-22818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38578" indent="-228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021796" indent="-228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505016" indent="-228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988234" indent="-228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36B5E-06F8-43D3-A5C1-554318CAD89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87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Growth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Micro ontologies for particular diseases that inherit terms and axioms about host-pathogen interaction.  Evolve in a cross-producty way…so if you are interested in frog pneumonia, IDO Core has you covered.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289B6-5DBF-472D-988F-B01E10EBFC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19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Growth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Micro ontologies for particular diseases that inherit terms and axioms about host-pathogen interaction.  Evolve in a cross-producty way…so if you are interested in frog pneumonia, IDO Core has you covered.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2AE840-59B7-4DFF-AEDE-6BF91219BF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3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http://ehr.softwareinsider.com/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1BF2-5E04-4374-9CF9-507A548431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1BF2-5E04-4374-9CF9-507A548431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1BF2-5E04-4374-9CF9-507A548431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1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http://www.healthcareitnews.com/blog/vista-epic-tale-two-systems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1BF2-5E04-4374-9CF9-507A548431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80">
              <a:defRPr/>
            </a:pPr>
            <a:r>
              <a:rPr lang="en-US" smtClean="0"/>
              <a:t>http://newsroom.acep.org/Hello-Electronic-Medical-Records-It-s-Me-Unintended-Consequences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1BF2-5E04-4374-9CF9-507A548431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62964" indent="-293448"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73791" indent="-234758"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43306" indent="-234758"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112823" indent="-234758"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82339" indent="-234758" defTabSz="9667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3051856" indent="-234758" defTabSz="9667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521372" indent="-234758" defTabSz="9667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990888" indent="-234758" defTabSz="9667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002035C-5D19-421B-B68E-BEACCF438CE0}" type="slidenum">
              <a:rPr lang="en-US" sz="1300">
                <a:solidFill>
                  <a:prstClr val="black"/>
                </a:solidFill>
              </a:rPr>
              <a:pPr/>
              <a:t>14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49" y="4561261"/>
            <a:ext cx="5851504" cy="43194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2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62964" indent="-293448"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73791" indent="-234758"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43306" indent="-234758"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112823" indent="-234758" defTabSz="966747" eaLnBrk="0" hangingPunct="0"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82339" indent="-234758" defTabSz="9667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3051856" indent="-234758" defTabSz="9667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521372" indent="-234758" defTabSz="9667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990888" indent="-234758" defTabSz="9667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002035C-5D19-421B-B68E-BEACCF438CE0}" type="slidenum">
              <a:rPr lang="en-US" sz="1300">
                <a:solidFill>
                  <a:prstClr val="black"/>
                </a:solidFill>
              </a:rPr>
              <a:pPr/>
              <a:t>15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49" y="4561261"/>
            <a:ext cx="5851504" cy="43194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1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99185" indent="-76610">
              <a:defRPr>
                <a:solidFill>
                  <a:schemeClr val="tx1"/>
                </a:solidFill>
                <a:latin typeface="Arial" charset="0"/>
              </a:defRPr>
            </a:lvl2pPr>
            <a:lvl3pPr marL="306438" indent="-61288">
              <a:defRPr>
                <a:solidFill>
                  <a:schemeClr val="tx1"/>
                </a:solidFill>
                <a:latin typeface="Arial" charset="0"/>
              </a:defRPr>
            </a:lvl3pPr>
            <a:lvl4pPr marL="429014" indent="-61288">
              <a:defRPr>
                <a:solidFill>
                  <a:schemeClr val="tx1"/>
                </a:solidFill>
                <a:latin typeface="Arial" charset="0"/>
              </a:defRPr>
            </a:lvl4pPr>
            <a:lvl5pPr marL="551589" indent="-61288">
              <a:defRPr>
                <a:solidFill>
                  <a:schemeClr val="tx1"/>
                </a:solidFill>
                <a:latin typeface="Arial" charset="0"/>
              </a:defRPr>
            </a:lvl5pPr>
            <a:lvl6pPr marL="674164" indent="-61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96740" indent="-61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919315" indent="-61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041890" indent="-61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45151"/>
            <a:fld id="{7D31E001-041C-435C-8BA5-052856792EAD}" type="slidenum">
              <a:rPr lang="en-US" sz="300">
                <a:solidFill>
                  <a:srgbClr val="000000"/>
                </a:solidFill>
                <a:cs typeface="Arial" charset="0"/>
              </a:rPr>
              <a:pPr defTabSz="245151"/>
              <a:t>29</a:t>
            </a:fld>
            <a:endParaRPr lang="en-US" sz="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2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21D5-B7C6-4140-B9C0-0017300721B3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FF64-4DFD-4CCC-92B9-549B5CF7344F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48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E03A8B14-8139-43BC-93BF-AC8DA1281C33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9063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2057400"/>
            <a:ext cx="8458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03E928F2-06BF-4DAE-910F-2F6C127824AC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2602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44AC-56E8-4E3F-9774-6BC5768594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83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8144-B4B9-4BC0-A0DC-63F4AE844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378F-5F2D-4535-B18F-9B7A4A1DF1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052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54AF-E941-46BF-8587-A0AA659610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656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0F6E-6F3F-4E07-B527-FB5632806B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290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500E-D5AE-4C51-B8E8-E13BFBA3A3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55FF-23E9-4DC3-84B3-921AC3E391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908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EED6-8CD7-44C1-9747-7678AE6367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6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4C9C-5BE8-4CE4-9E88-7908816B8A1B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6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A98B-A26C-49BE-B75E-BFC5667AFC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766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3C38-56D4-46C8-B32B-B529748628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179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ADD5-A681-49C1-9D98-D162F07E51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81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2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0ADD11-5FEA-4066-972E-888A098A92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989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0FBC52-C3B1-48C5-86D1-FE4C14E1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235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1D9B3D8-322D-414F-B3EA-E1F113ED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89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64ED41-69E9-49BF-9A66-925BD04CB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17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7EA720-69B9-40C4-936A-007387A1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08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44CD09-4C34-4F22-A437-62704E949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76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419139-403A-4655-A52B-0424C271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C2FB-C7B5-43D5-957F-E9A0E5036EFF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62338-5CE0-48E8-A4D9-95BFE7348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25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B7968A-4724-4781-A016-8BB75A44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9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68F7AE-7CF4-46DB-91C3-99FA8C77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260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B324E7-9391-43A0-85EA-C3B180EAA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900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C411A3-68A6-427F-9B9C-06DE834D5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2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76AFEB-65A5-47CF-BF77-B4388BF04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974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2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0ADD11-5FEA-4066-972E-888A098A9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006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8298F-0740-43B3-AE22-9A65F46DE4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922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B430-1624-4FD6-B14B-C9A984EFDB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309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D6463-39A5-4309-921C-F5B2296736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880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A17C-9048-4CB2-85DD-1F34A41C41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59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F8B7-049C-4092-A025-802CC067297F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6533D-52C5-4EA9-BB72-4292478FF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75146-D442-4DF0-A264-B1F211A76C11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10C7-05E8-4054-9FF9-E8BC8502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5FD3B-B73A-4B67-987D-A8C45D16EB27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F1A4-9136-49A2-B1D9-2CA8BE920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1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495F-4E37-46EF-A061-89B90EA408D5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857F-2504-459C-9E9A-F1ADD82B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9701-77C7-42D6-9AB6-3D39F7B3B4A3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DBB5-3C63-4A63-BCD4-DACE1264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8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34A4-6613-4781-9DCA-1C8EC7A55D5D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A90B-77E5-4DCE-8F78-E99B4B52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2D1A5-62C0-46E4-B15C-E1F2EB607F09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71F9-985A-4250-80BD-A65F923DE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A8CE-67B7-4814-982C-82C8C58FB94B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C79B-542B-458D-8DBD-6EB21C5523F7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AEF2-F0B2-4091-96A9-647B4749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6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CFC2-420C-48FD-A60B-B98EAA009B71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3977-9BD4-4454-871C-8C49A9EF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98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03FEF-D737-4662-A7A8-AD94E267809A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490B8-8450-4B24-9527-CFEF07CC7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19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1524000"/>
            <a:ext cx="37719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1500" y="3900488"/>
            <a:ext cx="37719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32BEE-A1B1-44D5-961D-4EFA56B2C3EC}" type="datetime1">
              <a:rPr lang="en-US" smtClean="0"/>
              <a:t>4/6/2016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99AC-83E2-4174-85A5-96102FD04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1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13BD-25DE-4FA7-8EDD-2BC7757E9698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961E-B5DC-48C6-BAB2-AD18C71B8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54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1524000"/>
            <a:ext cx="37719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1500" y="3900488"/>
            <a:ext cx="37719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AEC0C-B140-4B46-9F8A-6D8884914D12}" type="datetime1">
              <a:rPr lang="en-US" smtClean="0"/>
              <a:t>4/6/2016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1A93-3C5A-41E7-B5F5-B58D1464E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1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7696200" cy="46021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93287-A62C-4A7E-8867-38A6C7444F2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FCEDB-2A41-4D20-B75D-5197BAA1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9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6003-4E8F-4466-BE2E-25544F85C5E8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E0522-D4BD-460A-80D1-BE8AF89E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7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6964363" y="1198563"/>
            <a:ext cx="0" cy="5038725"/>
          </a:xfrm>
          <a:prstGeom prst="line">
            <a:avLst/>
          </a:prstGeom>
          <a:noFill/>
          <a:ln w="9525">
            <a:solidFill>
              <a:srgbClr val="008D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974725" y="3251200"/>
            <a:ext cx="7558088" cy="0"/>
          </a:xfrm>
          <a:prstGeom prst="line">
            <a:avLst/>
          </a:prstGeom>
          <a:noFill/>
          <a:ln w="6350">
            <a:solidFill>
              <a:srgbClr val="008D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" name="Picture 11" descr="CI_KS94199_KSI-094199-600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298575"/>
            <a:ext cx="14906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19925" y="2484438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200" b="1" smtClean="0">
                <a:solidFill>
                  <a:srgbClr val="000000"/>
                </a:solidFill>
              </a:rPr>
              <a:t>Brisbane,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200" b="1" smtClean="0">
                <a:solidFill>
                  <a:srgbClr val="000000"/>
                </a:solidFill>
              </a:rPr>
              <a:t>September, 2005</a:t>
            </a:r>
          </a:p>
        </p:txBody>
      </p:sp>
      <p:pic>
        <p:nvPicPr>
          <p:cNvPr id="8" name="Picture 13" descr="openEHR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5876925"/>
            <a:ext cx="14398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OceanB_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3500438"/>
            <a:ext cx="146367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8300" y="898525"/>
            <a:ext cx="6494463" cy="2133600"/>
          </a:xfrm>
        </p:spPr>
        <p:txBody>
          <a:bodyPr/>
          <a:lstStyle>
            <a:lvl1pPr algn="r">
              <a:defRPr sz="4800">
                <a:solidFill>
                  <a:srgbClr val="040305"/>
                </a:solidFill>
              </a:defRPr>
            </a:lvl1pPr>
          </a:lstStyle>
          <a:p>
            <a:r>
              <a:rPr lang="en-US" altLang="en-US"/>
              <a:t>Presentation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3481388"/>
            <a:ext cx="2867025" cy="23622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altLang="en-US"/>
              <a:t>Author</a:t>
            </a:r>
          </a:p>
          <a:p>
            <a:r>
              <a:rPr lang="en-AU" altLang="en-US"/>
              <a:t>Date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85E88-9420-4620-8E10-F1D945D02F8A}" type="datetime1">
              <a:rPr lang="en-US" altLang="en-US" smtClean="0"/>
              <a:t>4/6/2016</a:t>
            </a:fld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43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E210CF75-23C0-436A-BBEB-251140B50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09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55D-099A-41CB-B210-EFDF3202E0B7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0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C5DBEC8F-C498-4B1E-B430-836BBB911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326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41438"/>
            <a:ext cx="381635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341438"/>
            <a:ext cx="3817937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5186F3B2-A701-451B-B275-68004999A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66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F2805CF7-E602-4452-A14E-C9B76EA4B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718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2A1AE1D6-774B-4625-93DF-9361E8CB6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71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569234CE-D080-45B9-B527-CA1ACFE6E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275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4EAC8ACD-57E6-4A56-A19C-3F75BAFA2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94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F782E08D-17E0-43CF-A4DD-11BBEFAD7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196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E3F4DFA8-DE4B-4904-9EC8-FCB34E866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621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8775"/>
            <a:ext cx="20574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8775"/>
            <a:ext cx="60198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4.</a:t>
            </a:r>
            <a:fld id="{21953C2B-0244-47E5-A2B6-0EA732EF8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057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24B2-4201-42EB-B9DB-3A1F37EC8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5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916F-04B8-4736-B51B-F1F585A1E47C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37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67EC-7515-457C-AE97-A6FA549AC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10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39C9-B681-4349-9A5A-0F8209667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97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A0BE-2655-4F3D-8F19-FC881C9DA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76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282E-CBB2-439F-80E5-F8150842FC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88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06D8-380A-47BE-BFAC-17332C402F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15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6813-3CF5-4963-8E21-D7261F3BF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90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6D7C-7F83-490F-8E45-C2359CEADE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61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667B-D5A2-403E-BFD0-064A25BD9D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47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6FAF-9E7C-45B8-BA85-40DEBEEC6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37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194627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91188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BE44-960F-4423-B4B3-80ABD87E5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6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104F-A3F2-40A4-8887-66BF502C6081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3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8C4D8-CD11-409C-A031-61FFA70DB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65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D6AF-F0B2-463A-8BD1-B85866D183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66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C2205-1AD6-4B03-97E0-B4DA25505A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3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6D74-7F36-42D8-9DCB-1E7433BD8E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22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43C2-47F5-4C2B-9013-6FF7C452E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78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81C0-F45F-4C97-918D-69C4CDFABE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79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D230-CD84-4E96-9539-E0D2D20852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74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3A55-DB3B-4CFB-964F-36B6641DC7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36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257-3608-4E40-95F6-F2D036D54B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78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0EED-7C8F-439A-9112-D16594EC64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15-1A11-457E-A1E7-7F671C1C784E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0AF0-9B3A-4D67-8C5F-941CE767A7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51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DB8-494D-4BA3-BB9F-3955BE2827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19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6F0A-A685-44EC-A3BF-9D71B7F80A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69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3711-F549-4418-A872-F626666FBA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9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19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08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18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36A2-BAA1-4B4C-AE84-C021BE222EE5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5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7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5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40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6364-05FF-4EA8-909E-59EDC1691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0249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CF4A4-F88C-4E4B-B77F-871E37C30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732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5683-3E60-46EC-9220-047664CA1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97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92388-6A1F-460B-A1FF-772C8F09D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968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913E-F697-4EA3-BBDD-D190C0F58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14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43E8-ADB3-430F-B744-11E12E76CCB9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04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F6F54-8377-43A3-8C68-2BA9B6A00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381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3F31E-79B2-4622-8B9E-6AD306396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38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0CB93-CB5F-4DB5-B20A-1B1275EB2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40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FEAB5-57DA-4D31-9315-CFA7F8A3B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923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C268F-F720-4063-92C8-0D46494C3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3090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6298-31DB-4AD3-BB70-F10794508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729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A5DEB52C-11F7-4705-B5BC-2201698883CB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249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AE104EA5-2C09-4C84-8E49-F3EFE1B256C4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2575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57B65FDE-3457-4DAF-B32C-F42437157813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62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695F5D40-FF87-4B11-BED3-97472528007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40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6DAF-42A5-425F-9EE9-51EACF175788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0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824B90CC-41B2-4A7A-84E4-EF60F0DA62C1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1465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EB1FFAAB-137A-4787-B934-02EEC924595A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296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859ADD93-7C3D-41CB-BDBF-AD26059CC5E2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79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355D18A7-3847-40B6-BCF3-EE02737076E8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07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62C9F93D-D3AB-4DF2-8120-69005A9459FE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8431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D23FFC1C-9575-4B8F-B5EA-EBB98870F30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082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9144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2C3BD21B-64A7-4481-9235-1668A9B9259D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275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20574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053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2DA1C59D-489D-47E9-BE01-AD572C31D388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50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D7D877F0-5FDA-42D6-9628-9B4A64B9D83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0336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9D7201D5-DCEE-49F7-93D5-153081FB1CB4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99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6A70-0E02-4EA9-915F-B62805F44A8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A1D1-A82A-4567-B934-E095EE4C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79E5387C-1BC4-41BA-92C3-3330C0EBE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EF044-EF08-4005-B7A0-3554C270AAB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56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696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0BD0E-A0A8-464D-986A-1FDD6087DE9E}" type="datetime1">
              <a:rPr lang="en-US" smtClean="0"/>
              <a:t>4/6/2016</a:t>
            </a:fld>
            <a:endParaRPr lang="en-US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9E46-DC77-4310-975C-3F98956014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8775"/>
            <a:ext cx="821848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Page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41438"/>
            <a:ext cx="7786687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100" name="Picture 5" descr="openEHR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315075"/>
            <a:ext cx="1476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8000" y="623728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4.</a:t>
            </a:r>
            <a:fld id="{6E0A9A1C-0F66-4073-8FDB-D92A89256A7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4102" name="Text Box 7"/>
          <p:cNvSpPr txBox="1">
            <a:spLocks noChangeArrowheads="1"/>
          </p:cNvSpPr>
          <p:nvPr userDrawn="1"/>
        </p:nvSpPr>
        <p:spPr bwMode="auto">
          <a:xfrm>
            <a:off x="2843213" y="6437313"/>
            <a:ext cx="3024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206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None/>
              <a:defRPr/>
            </a:pPr>
            <a:r>
              <a:rPr lang="en-US" sz="1000" smtClean="0">
                <a:solidFill>
                  <a:srgbClr val="292627"/>
                </a:solidFill>
              </a:rPr>
              <a:t>© Ocean Informatics 2005</a:t>
            </a:r>
          </a:p>
        </p:txBody>
      </p:sp>
      <p:pic>
        <p:nvPicPr>
          <p:cNvPr id="4103" name="Picture 8" descr="Ocea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70625"/>
            <a:ext cx="1295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5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900" b="1">
          <a:solidFill>
            <a:srgbClr val="008DC9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3000">
          <a:solidFill>
            <a:srgbClr val="292627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008DC9"/>
        </a:buClr>
        <a:buSzPct val="70000"/>
        <a:buFont typeface="Wingdings" pitchFamily="2" charset="2"/>
        <a:buChar char="l"/>
        <a:defRPr sz="2600">
          <a:solidFill>
            <a:srgbClr val="292627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rgbClr val="FFCB05"/>
        </a:buClr>
        <a:buSzPct val="70000"/>
        <a:buFont typeface="Wingdings" pitchFamily="2" charset="2"/>
        <a:buChar char="l"/>
        <a:defRPr sz="2300">
          <a:solidFill>
            <a:srgbClr val="292627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rgbClr val="008DC9"/>
        </a:buClr>
        <a:buSzPct val="75000"/>
        <a:buFont typeface="Wingdings" pitchFamily="2" charset="2"/>
        <a:buChar char="§"/>
        <a:defRPr sz="2000">
          <a:solidFill>
            <a:srgbClr val="292627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rgbClr val="FFCB05"/>
        </a:buClr>
        <a:buSzPct val="80000"/>
        <a:buFont typeface="Wingdings" pitchFamily="2" charset="2"/>
        <a:buChar char="§"/>
        <a:defRPr sz="2000">
          <a:solidFill>
            <a:srgbClr val="292627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rgbClr val="FFCB05"/>
        </a:buClr>
        <a:buSzPct val="80000"/>
        <a:buFont typeface="Wingdings" pitchFamily="2" charset="2"/>
        <a:buChar char="§"/>
        <a:defRPr sz="2000">
          <a:solidFill>
            <a:srgbClr val="292627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rgbClr val="FFCB05"/>
        </a:buClr>
        <a:buSzPct val="80000"/>
        <a:buFont typeface="Wingdings" pitchFamily="2" charset="2"/>
        <a:buChar char="§"/>
        <a:defRPr sz="2000">
          <a:solidFill>
            <a:srgbClr val="292627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rgbClr val="FFCB05"/>
        </a:buClr>
        <a:buSzPct val="80000"/>
        <a:buFont typeface="Wingdings" pitchFamily="2" charset="2"/>
        <a:buChar char="§"/>
        <a:defRPr sz="2000">
          <a:solidFill>
            <a:srgbClr val="292627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rgbClr val="FFCB05"/>
        </a:buClr>
        <a:buSzPct val="80000"/>
        <a:buFont typeface="Wingdings" pitchFamily="2" charset="2"/>
        <a:buChar char="§"/>
        <a:defRPr sz="2000">
          <a:solidFill>
            <a:srgbClr val="292627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5350" y="64008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D09FFC-BF15-4B20-B352-2D37B57F18AC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25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 New Roman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0AAD-3F1A-4859-981F-84141724B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4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185D-81F4-4DE0-B206-8D8E700C92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C10E-9C01-4C05-B0BD-4A13E3BA2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A5F646-BD91-40DC-AD67-2365BF2F4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46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 userDrawn="1"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13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458200" cy="1143000"/>
          </a:xfrm>
          <a:prstGeom prst="rect">
            <a:avLst/>
          </a:prstGeom>
          <a:gradFill rotWithShape="1">
            <a:gsLst>
              <a:gs pos="0">
                <a:schemeClr val="tx1">
                  <a:alpha val="67999"/>
                </a:schemeClr>
              </a:gs>
              <a:gs pos="50000">
                <a:schemeClr val="accent2">
                  <a:alpha val="67000"/>
                </a:schemeClr>
              </a:gs>
              <a:gs pos="100000">
                <a:schemeClr val="tx1"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 lvl="2" algn="r">
              <a:defRPr sz="788">
                <a:solidFill>
                  <a:srgbClr val="000000"/>
                </a:solidFill>
              </a:defRPr>
            </a:lvl3pPr>
          </a:lstStyle>
          <a:p>
            <a:pPr lvl="2" fontAlgn="base">
              <a:spcBef>
                <a:spcPct val="0"/>
              </a:spcBef>
              <a:spcAft>
                <a:spcPct val="0"/>
              </a:spcAft>
            </a:pPr>
            <a:fld id="{84A7BDB3-CF4D-48A0-A9D4-4D3AC50048D2}" type="slidenum">
              <a:rPr lang="en-US" altLang="en-US" smtClean="0"/>
              <a:pPr lvl="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31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Arial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Arial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Arial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Arial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Arial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30186C-FDDB-443F-B3CC-1D4D8BFD7A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2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 Ontology Ecosystem Approach to Electronic Health Record Interoperability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Barry Smith</a:t>
            </a:r>
          </a:p>
          <a:p>
            <a:r>
              <a:rPr lang="en-US" smtClean="0"/>
              <a:t>Ontology Summit </a:t>
            </a:r>
            <a:endParaRPr lang="en-US" dirty="0" smtClean="0"/>
          </a:p>
          <a:p>
            <a:r>
              <a:rPr lang="en-US" smtClean="0"/>
              <a:t>April 7,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98" t="67036" r="42308" b="15671"/>
          <a:stretch/>
        </p:blipFill>
        <p:spPr>
          <a:xfrm>
            <a:off x="97536" y="3886200"/>
            <a:ext cx="8069968" cy="1677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01" t="8519" r="13750" b="44074"/>
          <a:stretch/>
        </p:blipFill>
        <p:spPr>
          <a:xfrm>
            <a:off x="91440" y="6096"/>
            <a:ext cx="9052560" cy="3273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3714313"/>
            <a:ext cx="4038600" cy="7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429D8-2DD7-AE45-A4FD-572D13849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31701" r="37921" b="43299"/>
          <a:stretch/>
        </p:blipFill>
        <p:spPr bwMode="auto">
          <a:xfrm>
            <a:off x="-10160" y="1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3" t="11459" r="37921" b="83299"/>
          <a:stretch/>
        </p:blipFill>
        <p:spPr bwMode="auto">
          <a:xfrm>
            <a:off x="4262120" y="228600"/>
            <a:ext cx="4876800" cy="4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413338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interviewed Boeing’s top cockpit designers, who wouldn’t dream of green-lighting a new plane until they had spent thousands of hours watching pilots in simulators and on test flights. This principle of user-centered design is part of aviation’s DNA, yet has been woefully lacking in health care software design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638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96300" cy="1143000"/>
          </a:xfrm>
        </p:spPr>
        <p:txBody>
          <a:bodyPr>
            <a:noAutofit/>
          </a:bodyPr>
          <a:lstStyle/>
          <a:p>
            <a:pPr algn="l"/>
            <a:r>
              <a:rPr lang="en-US" sz="3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Why is the US stuck with EHR systems which are so clunky and distracting, and which address hardly at all the issue of interoperability?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0288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mtClean="0">
                <a:solidFill>
                  <a:prstClr val="black"/>
                </a:solidFill>
              </a:rPr>
              <a:t>Why was </a:t>
            </a:r>
            <a:r>
              <a:rPr lang="en-US">
                <a:solidFill>
                  <a:prstClr val="black"/>
                </a:solidFill>
              </a:rPr>
              <a:t>it </a:t>
            </a:r>
            <a:r>
              <a:rPr lang="en-US" smtClean="0">
                <a:solidFill>
                  <a:prstClr val="black"/>
                </a:solidFill>
              </a:rPr>
              <a:t>all done so </a:t>
            </a:r>
            <a:r>
              <a:rPr lang="en-US">
                <a:solidFill>
                  <a:prstClr val="black"/>
                </a:solidFill>
              </a:rPr>
              <a:t>quickly, when there </a:t>
            </a:r>
            <a:r>
              <a:rPr lang="en-US" smtClean="0">
                <a:solidFill>
                  <a:prstClr val="black"/>
                </a:solidFill>
              </a:rPr>
              <a:t>were </a:t>
            </a:r>
            <a:r>
              <a:rPr lang="en-US">
                <a:solidFill>
                  <a:prstClr val="black"/>
                </a:solidFill>
              </a:rPr>
              <a:t>so few talented, trained personnel, with the needed sorts of expertise? </a:t>
            </a:r>
            <a:endParaRPr lang="en-US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mtClean="0">
                <a:solidFill>
                  <a:prstClr val="black"/>
                </a:solidFill>
              </a:rPr>
              <a:t>Answer</a:t>
            </a:r>
            <a:r>
              <a:rPr lang="en-US">
                <a:solidFill>
                  <a:prstClr val="black"/>
                </a:solidFill>
              </a:rPr>
              <a:t>: the </a:t>
            </a:r>
            <a:r>
              <a:rPr lang="en-US" b="1">
                <a:solidFill>
                  <a:prstClr val="black"/>
                </a:solidFill>
              </a:rPr>
              <a:t>HITECH Act (2009)</a:t>
            </a:r>
            <a:r>
              <a:rPr lang="en-US">
                <a:solidFill>
                  <a:prstClr val="black"/>
                </a:solidFill>
              </a:rPr>
              <a:t>: let’s bribe physicians to adopt these Mumps-based EHR systems quickly, and then penalize them if they fail to do so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89638"/>
            <a:ext cx="2133600" cy="365125"/>
          </a:xfrm>
        </p:spPr>
        <p:txBody>
          <a:bodyPr/>
          <a:lstStyle/>
          <a:p>
            <a:fld id="{F373A1D1-A82A-4567-B934-E095EE4C4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9" y="685800"/>
            <a:ext cx="5029200" cy="1143000"/>
          </a:xfrm>
        </p:spPr>
        <p:txBody>
          <a:bodyPr>
            <a:noAutofit/>
          </a:bodyPr>
          <a:lstStyle/>
          <a:p>
            <a:pPr algn="l"/>
            <a:r>
              <a:rPr lang="en-US" sz="3600" smtClean="0"/>
              <a:t>Compare: the</a:t>
            </a:r>
            <a:br>
              <a:rPr lang="en-US" sz="3600" smtClean="0"/>
            </a:br>
            <a:r>
              <a:rPr lang="en-US" sz="3600" b="1" smtClean="0"/>
              <a:t>COMPUTECH Act (1959)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9" y="2049525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Let’s </a:t>
            </a:r>
            <a:r>
              <a:rPr lang="en-US"/>
              <a:t>bribe </a:t>
            </a:r>
            <a:r>
              <a:rPr lang="en-US" smtClean="0"/>
              <a:t>computer users to use </a:t>
            </a:r>
            <a:r>
              <a:rPr lang="en-US" i="1" smtClean="0"/>
              <a:t>only</a:t>
            </a:r>
            <a:r>
              <a:rPr lang="en-US" smtClean="0"/>
              <a:t> this new-fangled COBOL language in all the work they do … and </a:t>
            </a:r>
            <a:r>
              <a:rPr lang="en-US"/>
              <a:t>then penalize them </a:t>
            </a:r>
            <a:r>
              <a:rPr lang="en-US" smtClean="0"/>
              <a:t>with bigger and bigger fines each year until they all do so, forever and ever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3A1D1-A82A-4567-B934-E095EE4C47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archive.i2p.com.au/images/article/318/D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3" y="261386"/>
            <a:ext cx="28575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08" name="Group 2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1482526"/>
              </p:ext>
            </p:extLst>
          </p:nvPr>
        </p:nvGraphicFramePr>
        <p:xfrm>
          <a:off x="76200" y="1295400"/>
          <a:ext cx="8991600" cy="6026141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Stage 1: 2011-2012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Stage 2: 2014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Stage 3: 2016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19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Capturing health information in a coded format </a:t>
                      </a:r>
                    </a:p>
                    <a:p>
                      <a:pPr marL="3429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Using the information to track key clinical conditions</a:t>
                      </a:r>
                    </a:p>
                    <a:p>
                      <a:pPr marL="3429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Communicating captured information for care coordination purposes</a:t>
                      </a:r>
                    </a:p>
                    <a:p>
                      <a:pPr marL="3429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Reporting of clinical quality measures and public health information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Disease management, clinical decision support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Medication management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Support for patient access to their health information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Transitions in care 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Quality measurement 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Research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Bi-directional communi-cation with public health agencies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Achieving improvements in quality, safety and efficiency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Focusing on decision support for national high priority conditions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Patient access to self-management tools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Access to comprehensive patient data 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Improving population health outcomes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Data capture and sharing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Advance clinical processes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8" marR="0" lvl="0" indent="-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Leverage information to improve outcomes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5300" y="-2628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get paid under the Hitech act, you must show “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Meaningful Use”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4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08" name="Group 2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0105009"/>
              </p:ext>
            </p:extLst>
          </p:nvPr>
        </p:nvGraphicFramePr>
        <p:xfrm>
          <a:off x="76200" y="762000"/>
          <a:ext cx="8991600" cy="6026141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Stage 1: 2011-2012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Stage 2: 2014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Stage 3: 2016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19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Capturing health information in a coded format </a:t>
                      </a:r>
                    </a:p>
                    <a:p>
                      <a:pPr marL="3429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Using the information to track key clinical conditions</a:t>
                      </a:r>
                    </a:p>
                    <a:p>
                      <a:pPr marL="3429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Communicating captured information for care coordination purposes</a:t>
                      </a:r>
                    </a:p>
                    <a:p>
                      <a:pPr marL="3429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Reporting of clinical quality measures and public health information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Problem lists must be “stored” using codes from SNOMED-CT*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smtClean="0"/>
                        <a:t>*Systematized Nomenclature of Medicine – Clinical Terms</a:t>
                      </a:r>
                      <a:endParaRPr lang="en-US" sz="2800" smtClean="0"/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Achieving improvements in quality, safety and efficiency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Focusing on decision support for national high priority conditions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Patient access to self-management tools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Access to comprehensive patient data 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Improving population health outcomes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Data capture and sharing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Advance clinical processes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8" marR="0" lvl="0" indent="-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Leverage information to improve outcomes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5300" y="-2628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>
                <a:solidFill>
                  <a:srgbClr val="000000"/>
                </a:solidFill>
                <a:latin typeface="Arial"/>
              </a:rPr>
              <a:t>Meaningful Use and Interoperability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6324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itchFamily="34" charset="0"/>
              </a:rPr>
              <a:t>https://www.healthit.gov/sites/default/files/meaningfulusetablesseries2_110112.pdf</a:t>
            </a:r>
          </a:p>
        </p:txBody>
      </p:sp>
    </p:spTree>
    <p:extLst>
      <p:ext uri="{BB962C8B-B14F-4D97-AF65-F5344CB8AC3E}">
        <p14:creationId xmlns:p14="http://schemas.microsoft.com/office/powerpoint/2010/main" val="5688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r>
              <a:rPr lang="en-US" smtClean="0"/>
              <a:t>Coding with SNOMED-CT still not standard practice among physicians in US </a:t>
            </a:r>
          </a:p>
          <a:p>
            <a:r>
              <a:rPr lang="en-US" smtClean="0"/>
              <a:t>Human coding </a:t>
            </a:r>
            <a:r>
              <a:rPr lang="en-US"/>
              <a:t>with SNOMED-CT is unreliable and </a:t>
            </a:r>
            <a:r>
              <a:rPr lang="en-US" smtClean="0"/>
              <a:t>inconsistent</a:t>
            </a:r>
          </a:p>
          <a:p>
            <a:r>
              <a:rPr lang="en-US" smtClean="0"/>
              <a:t>The organization of SNOMED-CT allows many alternative ways of coding what is medically the same phenomenon</a:t>
            </a:r>
          </a:p>
          <a:p>
            <a:endParaRPr lang="en-US" smtClean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B4030C-02CD-4FBF-9E77-EDE9AE941E76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6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0">
                <a:solidFill>
                  <a:srgbClr val="000000"/>
                </a:solidFill>
              </a:rPr>
              <a:t>SNOMED </a:t>
            </a:r>
            <a:r>
              <a:rPr lang="en-US" sz="4800" kern="0" smtClean="0">
                <a:solidFill>
                  <a:srgbClr val="000000"/>
                </a:solidFill>
              </a:rPr>
              <a:t>CT</a:t>
            </a:r>
            <a:endParaRPr lang="en-US" sz="48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No Allergies</a:t>
            </a:r>
          </a:p>
          <a:p>
            <a:r>
              <a:rPr lang="en-US" smtClean="0"/>
              <a:t>No Known Allergies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0F1A4-9136-49A2-B1D9-2CA8BE9207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 of a problem list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2819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Two problems ?</a:t>
            </a:r>
          </a:p>
          <a:p>
            <a:r>
              <a:rPr lang="en-US" sz="3200" smtClean="0"/>
              <a:t>Or one ?</a:t>
            </a:r>
          </a:p>
          <a:p>
            <a:r>
              <a:rPr lang="en-US" sz="3200" smtClean="0"/>
              <a:t>Or zero 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645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-20053" y="5334000"/>
            <a:ext cx="9144000" cy="1524000"/>
          </a:xfrm>
        </p:spPr>
        <p:txBody>
          <a:bodyPr/>
          <a:lstStyle/>
          <a:p>
            <a:r>
              <a:rPr lang="en-US" sz="2400"/>
              <a:t>http://</a:t>
            </a:r>
            <a:r>
              <a:rPr lang="en-US" sz="2400" smtClean="0"/>
              <a:t>www.snomedbrowser.com/Codes/Details/254769006</a:t>
            </a:r>
            <a:br>
              <a:rPr lang="en-US" sz="2400" smtClean="0"/>
            </a:br>
            <a:r>
              <a:rPr lang="en-US" sz="2400"/>
              <a:t>http://www.snomedbrowser.com/Codes/Details/44598004</a:t>
            </a:r>
            <a:endParaRPr lang="en-US" sz="240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5246BF-2550-4666-8113-DB39D837C7A1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990600" y="1474807"/>
            <a:ext cx="7620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SNOMED: </a:t>
            </a:r>
            <a:r>
              <a:rPr lang="en-US" sz="2800" b="1" smtClean="0">
                <a:solidFill>
                  <a:srgbClr val="000000"/>
                </a:solidFill>
              </a:rPr>
              <a:t>Solitary leiomyoma (disorder)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Concept ID: 254769006</a:t>
            </a:r>
            <a:endParaRPr lang="en-US" sz="28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SNOMED: </a:t>
            </a:r>
            <a:r>
              <a:rPr lang="en-US" sz="2800" b="1">
                <a:solidFill>
                  <a:srgbClr val="000000"/>
                </a:solidFill>
              </a:rPr>
              <a:t>Leiomyoma (morphologic abnormality)</a:t>
            </a:r>
            <a:r>
              <a:rPr lang="en-US" sz="2800">
                <a:solidFill>
                  <a:srgbClr val="000000"/>
                </a:solidFill>
              </a:rPr>
              <a:t> </a:t>
            </a:r>
            <a:endParaRPr lang="en-US" sz="28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Concept </a:t>
            </a:r>
            <a:r>
              <a:rPr lang="en-US" sz="2800">
                <a:solidFill>
                  <a:srgbClr val="000000"/>
                </a:solidFill>
              </a:rPr>
              <a:t>ID: </a:t>
            </a:r>
            <a:r>
              <a:rPr lang="en-US" sz="2800" smtClean="0">
                <a:solidFill>
                  <a:srgbClr val="000000"/>
                </a:solidFill>
              </a:rPr>
              <a:t>44598004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Two problems or one?</a:t>
            </a:r>
            <a:endParaRPr lang="en-US" sz="2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56148" y="2664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solidFill>
                  <a:srgbClr val="000000"/>
                </a:solidFill>
              </a:rPr>
              <a:t>What is a problem?</a:t>
            </a:r>
            <a:endParaRPr lang="en-US" sz="2400" kern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956"/>
            <a:ext cx="9144000" cy="1268413"/>
          </a:xfrm>
        </p:spPr>
        <p:txBody>
          <a:bodyPr/>
          <a:lstStyle/>
          <a:p>
            <a:r>
              <a:rPr lang="en-US" b="1" smtClean="0"/>
              <a:t>Where do we go for help?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6533D-52C5-4EA9-BB72-4292478FF1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6" t="12964" r="17500" b="5873"/>
          <a:stretch/>
        </p:blipFill>
        <p:spPr>
          <a:xfrm>
            <a:off x="9939" y="1744663"/>
            <a:ext cx="9053412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</a:t>
            </a:r>
            <a:r>
              <a:rPr lang="en-US" smtClean="0"/>
              <a:t>Health Records –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792"/>
            <a:ext cx="8229600" cy="5029200"/>
          </a:xfrm>
        </p:spPr>
        <p:txBody>
          <a:bodyPr>
            <a:noAutofit/>
          </a:bodyPr>
          <a:lstStyle/>
          <a:p>
            <a:r>
              <a:rPr lang="en-US" smtClean="0"/>
              <a:t>no more redundant tests</a:t>
            </a:r>
          </a:p>
          <a:p>
            <a:r>
              <a:rPr lang="en-US" smtClean="0"/>
              <a:t>continuity of care improved</a:t>
            </a:r>
          </a:p>
          <a:p>
            <a:r>
              <a:rPr lang="en-US" smtClean="0"/>
              <a:t>quality of information improved</a:t>
            </a:r>
          </a:p>
          <a:p>
            <a:pPr lvl="1"/>
            <a:r>
              <a:rPr lang="en-US" smtClean="0"/>
              <a:t>no more lost charts</a:t>
            </a:r>
          </a:p>
          <a:p>
            <a:pPr lvl="1"/>
            <a:r>
              <a:rPr lang="en-US" smtClean="0"/>
              <a:t>no more illegible handwriting </a:t>
            </a:r>
          </a:p>
          <a:p>
            <a:pPr lvl="1"/>
            <a:r>
              <a:rPr lang="en-US" smtClean="0"/>
              <a:t>no more non-standard codes</a:t>
            </a:r>
          </a:p>
          <a:p>
            <a:r>
              <a:rPr lang="en-US"/>
              <a:t>charts are accessible from multiple sites </a:t>
            </a:r>
            <a:r>
              <a:rPr lang="en-US" smtClean="0"/>
              <a:t>simultaneously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problem?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HL7 Glossary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Problem =Def. a </a:t>
            </a:r>
            <a:r>
              <a:rPr lang="en-US"/>
              <a:t>clinical statement that a clinician chooses to add to a problem list</a:t>
            </a:r>
            <a:r>
              <a:rPr lang="en-US" smtClean="0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‘</a:t>
            </a:r>
            <a:r>
              <a:rPr lang="en-US"/>
              <a:t>C</a:t>
            </a:r>
            <a:r>
              <a:rPr lang="en-US" smtClean="0"/>
              <a:t>linical statement’ is not defined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FE67EC-7515-457C-AE97-A6FA549AC5C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Ontological incoherence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People don’t know what ‘problem’ means</a:t>
            </a:r>
          </a:p>
          <a:p>
            <a:r>
              <a:rPr lang="en-US" smtClean="0"/>
              <a:t>Machines will not know what ‘problem’ means either </a:t>
            </a:r>
          </a:p>
          <a:p>
            <a:r>
              <a:rPr lang="en-US" smtClean="0"/>
              <a:t>And so they will fail to auto-generate </a:t>
            </a:r>
            <a:r>
              <a:rPr lang="en-US"/>
              <a:t>SNOMED-conformant problem lists from EHRs in a way that promotes </a:t>
            </a:r>
            <a:r>
              <a:rPr lang="en-US" smtClean="0"/>
              <a:t>interoperability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FE67EC-7515-457C-AE97-A6FA549AC5C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143000"/>
          </a:xfrm>
        </p:spPr>
        <p:txBody>
          <a:bodyPr/>
          <a:lstStyle/>
          <a:p>
            <a:r>
              <a:rPr lang="en-US" smtClean="0"/>
              <a:t>FHIR: Fast Healthcare Interoperability 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Perhaps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 algn="r">
              <a:buNone/>
            </a:pPr>
            <a:r>
              <a:rPr lang="en-US" sz="4000" smtClean="0"/>
              <a:t>can help</a:t>
            </a: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FE67EC-7515-457C-AE97-A6FA549AC5C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624514"/>
            <a:ext cx="2133600" cy="273844"/>
          </a:xfrm>
          <a:prstGeom prst="rect">
            <a:avLst/>
          </a:prstGeom>
        </p:spPr>
        <p:txBody>
          <a:bodyPr/>
          <a:lstStyle/>
          <a:p>
            <a:fld id="{B4B780B6-CA4C-4650-B838-2FF87117C085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60" t="23968" r="38691" b="11905"/>
          <a:stretch/>
        </p:blipFill>
        <p:spPr>
          <a:xfrm>
            <a:off x="1164204" y="769462"/>
            <a:ext cx="7286059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FHIR: Condition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=Def. Use </a:t>
            </a:r>
            <a:r>
              <a:rPr lang="en-US"/>
              <a:t>to record detailed information about conditions, problems or diagnoses recognized by a clinician.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There are many uses including: recording a diagnosis during an encounter; populating a problem list or a summary statement, such as a discharge summary.</a:t>
            </a:r>
          </a:p>
          <a:p>
            <a:pPr marL="0" indent="0">
              <a:buNone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FE67EC-7515-457C-AE97-A6FA549AC5C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7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Something like FHIR will be needed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smtClean="0"/>
              <a:t>… come </a:t>
            </a:r>
            <a:r>
              <a:rPr lang="en-US" sz="4000" smtClean="0"/>
              <a:t>the day when </a:t>
            </a:r>
            <a:r>
              <a:rPr lang="en-US" sz="4000"/>
              <a:t>every patient’s genome is sequenced as they walk through the </a:t>
            </a:r>
            <a:r>
              <a:rPr lang="en-US" sz="4000" smtClean="0"/>
              <a:t>hospital door …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68512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smtClean="0"/>
              <a:t>How ensure </a:t>
            </a:r>
            <a:r>
              <a:rPr lang="en-US" sz="4000"/>
              <a:t>that we </a:t>
            </a:r>
            <a:r>
              <a:rPr lang="en-US" sz="4000" smtClean="0"/>
              <a:t>will have </a:t>
            </a:r>
            <a:r>
              <a:rPr lang="en-US" sz="4000"/>
              <a:t>in digital form the needed clinical information onto which this sequence information can smoothly </a:t>
            </a:r>
            <a:r>
              <a:rPr lang="en-US" sz="4000" smtClean="0"/>
              <a:t>and securely dock</a:t>
            </a:r>
            <a:r>
              <a:rPr lang="en-US" sz="4000"/>
              <a:t>?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 descr="http://previews.123rf.com/images/Krisdog/Krisdog1502/Krisdog150200049/36326730-Two-men-or-mascot-figures-with-giant-machine-cogs-or-gears-Stock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6199"/>
          <a:stretch/>
        </p:blipFill>
        <p:spPr bwMode="auto">
          <a:xfrm>
            <a:off x="3033835" y="2667000"/>
            <a:ext cx="61101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5857595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computational bioscience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6781800" y="46334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clinic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280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160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900">
                <a:latin typeface="+mn-lt"/>
              </a:rPr>
              <a:t>Personalized medicine needs large cohorts with rich </a:t>
            </a:r>
            <a:r>
              <a:rPr lang="en-US" sz="4900" smtClean="0">
                <a:latin typeface="+mn-lt"/>
              </a:rPr>
              <a:t>phenotypic data </a:t>
            </a:r>
            <a:r>
              <a:rPr lang="en-US" sz="4900">
                <a:latin typeface="+mn-lt"/>
              </a:rPr>
              <a:t>conforming to common </a:t>
            </a:r>
            <a:r>
              <a:rPr lang="en-US" sz="4900" smtClean="0">
                <a:latin typeface="+mn-lt"/>
              </a:rPr>
              <a:t>standards. How to get there?</a:t>
            </a:r>
            <a:endParaRPr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86199"/>
            <a:ext cx="7886700" cy="27432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400" smtClean="0"/>
              <a:t>1. Everyone uses Epic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400" smtClean="0"/>
              <a:t>2. Government enforces common standards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smtClean="0"/>
              <a:t>3. Let’s start again from scratch, using the same approach we should have used from the beginning: rigorous testing-based development of EHRs by leading medical research institutions until we see what technologies will work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84D64-125A-4BA4-B197-9AE1B812774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8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4" t="12331" r="27344" b="5363"/>
          <a:stretch/>
        </p:blipFill>
        <p:spPr>
          <a:xfrm>
            <a:off x="0" y="-13757"/>
            <a:ext cx="9126164" cy="59573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D64-125A-4BA4-B197-9AE1B8127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28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>
            <p:extLst/>
          </p:nvPr>
        </p:nvGraphicFramePr>
        <p:xfrm>
          <a:off x="228600" y="304800"/>
          <a:ext cx="8686800" cy="5724630"/>
        </p:xfrm>
        <a:graphic>
          <a:graphicData uri="http://schemas.openxmlformats.org/drawingml/2006/table">
            <a:tbl>
              <a:tblPr/>
              <a:tblGrid>
                <a:gridCol w="194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3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7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COMPLEX OF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Family, Community,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, Population</a:t>
                      </a: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Population Phenotype</a:t>
                      </a: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Population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PaTO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9" marB="45719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876" name="Line 40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877" name="Text Box 41"/>
          <p:cNvSpPr txBox="1">
            <a:spLocks noChangeArrowheads="1"/>
          </p:cNvSpPr>
          <p:nvPr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OBO Foundry (Gene Ontology in yellow)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2F7E7-706F-4326-91C4-EA37AB4E48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3777734" y="34729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Environment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EnvO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Health Records – </a:t>
            </a:r>
            <a:r>
              <a:rPr lang="en-US" smtClean="0"/>
              <a:t>con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AutoNum type="arabicPeriod"/>
            </a:pPr>
            <a:r>
              <a:rPr lang="en-US" sz="4000" smtClean="0"/>
              <a:t>to reep these benefits we have </a:t>
            </a:r>
            <a:r>
              <a:rPr lang="en-US" sz="4000"/>
              <a:t>to get the data inside the computer </a:t>
            </a:r>
            <a:endParaRPr lang="en-US" sz="4000" smtClean="0"/>
          </a:p>
          <a:p>
            <a:pPr marL="742950" indent="-742950">
              <a:buAutoNum type="arabicPeriod"/>
            </a:pPr>
            <a:r>
              <a:rPr lang="en-US" sz="4000" smtClean="0"/>
              <a:t>in </a:t>
            </a:r>
            <a:r>
              <a:rPr lang="en-US" sz="4000"/>
              <a:t>a form that allows it to be </a:t>
            </a:r>
            <a:r>
              <a:rPr lang="en-US" sz="4000" smtClean="0"/>
              <a:t>shared</a:t>
            </a:r>
          </a:p>
          <a:p>
            <a:pPr marL="0" indent="0">
              <a:buNone/>
            </a:pPr>
            <a:r>
              <a:rPr lang="en-US" sz="4000" smtClean="0"/>
              <a:t>Addressing 1. brings costs/risks in areas such as privacy, safety, clinician distraction, </a:t>
            </a:r>
          </a:p>
          <a:p>
            <a:pPr marL="0" indent="0">
              <a:buNone/>
            </a:pPr>
            <a:r>
              <a:rPr lang="en-US" sz="4000" smtClean="0"/>
              <a:t>Addressing 2. requires EHR system interoperability</a:t>
            </a:r>
          </a:p>
          <a:p>
            <a:pPr marL="0" indent="0">
              <a:buNone/>
            </a:pPr>
            <a:endParaRPr lang="en-US" sz="4000" smtClean="0"/>
          </a:p>
          <a:p>
            <a:pPr marL="0" indent="0">
              <a:buNone/>
            </a:pPr>
            <a:endParaRPr lang="en-US" sz="4000"/>
          </a:p>
          <a:p>
            <a:endParaRPr lang="en-US" sz="40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http://ontology.buffalo.edu/BOBFO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C8144-B4B9-4BC0-A0DC-63F4AE8440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10207" r="12152" b="4375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Navy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t="6239" r="2631" b="10570"/>
          <a:stretch>
            <a:fillRect/>
          </a:stretch>
        </p:blipFill>
        <p:spPr bwMode="auto">
          <a:xfrm>
            <a:off x="1136142" y="1494027"/>
            <a:ext cx="6640830" cy="521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302B4-CAA2-4962-8203-A59A3DFAB18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1644" y="573572"/>
            <a:ext cx="8510590" cy="3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BFO-based hub and spokes strategy for developing interoperable ontology modules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78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examples </a:t>
            </a:r>
            <a:r>
              <a:rPr lang="en-US" altLang="en-US" smtClean="0"/>
              <a:t>of the BFO/OBO Foundry ontology ecosystem approach extended to </a:t>
            </a:r>
            <a:r>
              <a:rPr lang="en-US" altLang="en-US" dirty="0" smtClean="0"/>
              <a:t>other domains</a:t>
            </a:r>
          </a:p>
        </p:txBody>
      </p:sp>
      <p:sp>
        <p:nvSpPr>
          <p:cNvPr id="195587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000251"/>
            <a:ext cx="6172200" cy="3451622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9558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624514"/>
            <a:ext cx="1950720" cy="273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fld id="{EBEA57B3-C71D-4F52-905B-C5E4494F3AAB}" type="slidenum"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685800" eaLnBrk="1" hangingPunct="1">
                <a:spcBef>
                  <a:spcPct val="0"/>
                </a:spcBef>
                <a:buNone/>
              </a:pPr>
              <a:t>32</a:t>
            </a:fld>
            <a:endParaRPr lang="en-US" altLang="en-US" sz="9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85625"/>
              </p:ext>
            </p:extLst>
          </p:nvPr>
        </p:nvGraphicFramePr>
        <p:xfrm>
          <a:off x="1657350" y="2286000"/>
          <a:ext cx="6000750" cy="28875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 smtClean="0"/>
                        <a:t>NIF Standard</a:t>
                      </a:r>
                    </a:p>
                    <a:p>
                      <a:endParaRPr lang="en-US" sz="2100" b="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/>
                        <a:t>Neuroscience Information Framework </a:t>
                      </a:r>
                      <a:endParaRPr lang="en-US" sz="2100" b="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81">
                <a:tc>
                  <a:txBody>
                    <a:bodyPr/>
                    <a:lstStyle/>
                    <a:p>
                      <a:r>
                        <a:rPr lang="en-US" sz="2100" smtClean="0"/>
                        <a:t>eagle-I / VIVO</a:t>
                      </a:r>
                      <a:r>
                        <a:rPr lang="en-US" sz="2100" baseline="0" smtClean="0"/>
                        <a:t> Core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r>
                        <a:rPr lang="en-US" sz="2100" smtClean="0"/>
                        <a:t>Integrated Semantic</a:t>
                      </a:r>
                      <a:r>
                        <a:rPr lang="en-US" sz="2100" baseline="0" smtClean="0"/>
                        <a:t> Framework / CTSA Connect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IDO Core</a:t>
                      </a:r>
                      <a:r>
                        <a:rPr lang="en-US" sz="2100" baseline="0" dirty="0" smtClean="0"/>
                        <a:t> / IDO extensions</a:t>
                      </a:r>
                      <a:endParaRPr lang="en-US" sz="21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Infectious</a:t>
                      </a:r>
                      <a:r>
                        <a:rPr lang="en-US" sz="2100" baseline="0" dirty="0" smtClean="0"/>
                        <a:t> Disease Ontology Suite</a:t>
                      </a:r>
                      <a:endParaRPr lang="en-US" sz="210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507"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cROP</a:t>
                      </a:r>
                      <a:r>
                        <a:rPr lang="en-US" sz="2100" dirty="0" smtClean="0"/>
                        <a:t> /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Planteome</a:t>
                      </a:r>
                      <a:endParaRPr lang="en-US" sz="21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Common Reference Ontologies for Plants</a:t>
                      </a:r>
                      <a:endParaRPr lang="en-US" sz="21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302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/>
              <a:t>Examples of BFO/OBO Foundry </a:t>
            </a:r>
            <a:r>
              <a:rPr lang="en-US" altLang="en-US" sz="3000"/>
              <a:t>approach </a:t>
            </a:r>
            <a:br>
              <a:rPr lang="en-US" altLang="en-US" sz="3000"/>
            </a:br>
            <a:r>
              <a:rPr lang="en-US" altLang="en-US" sz="3000"/>
              <a:t>extended </a:t>
            </a:r>
            <a:r>
              <a:rPr lang="en-US" altLang="en-US" sz="3000" dirty="0"/>
              <a:t>into yet further domains</a:t>
            </a:r>
          </a:p>
        </p:txBody>
      </p:sp>
      <p:sp>
        <p:nvSpPr>
          <p:cNvPr id="195587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000251"/>
            <a:ext cx="6172200" cy="3451622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9558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624514"/>
            <a:ext cx="1802130" cy="273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fld id="{EBEA57B3-C71D-4F52-905B-C5E4494F3AAB}" type="slidenum"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685800" eaLnBrk="1" hangingPunct="1">
                <a:spcBef>
                  <a:spcPct val="0"/>
                </a:spcBef>
                <a:buNone/>
              </a:pPr>
              <a:t>33</a:t>
            </a:fld>
            <a:endParaRPr lang="en-US" altLang="en-US" sz="9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28750" y="2388738"/>
          <a:ext cx="6572251" cy="3154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0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 smtClean="0"/>
                        <a:t>UNEP Ontology Framework</a:t>
                      </a: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/>
                        <a:t>Unite</a:t>
                      </a:r>
                      <a:r>
                        <a:rPr lang="en-US" sz="2100" b="0" baseline="0" dirty="0" smtClean="0"/>
                        <a:t>d Nations Environment </a:t>
                      </a:r>
                      <a:r>
                        <a:rPr lang="en-US" sz="2100" b="0" baseline="0" dirty="0" err="1" smtClean="0"/>
                        <a:t>Programme</a:t>
                      </a:r>
                      <a:r>
                        <a:rPr lang="en-US" sz="2100" b="0" baseline="0" dirty="0" smtClean="0"/>
                        <a:t> </a:t>
                      </a: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81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USGS National Map Ontologies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United States Geological</a:t>
                      </a:r>
                      <a:r>
                        <a:rPr lang="en-US" sz="2100" baseline="0" dirty="0" smtClean="0"/>
                        <a:t> Survey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Joint</a:t>
                      </a:r>
                      <a:r>
                        <a:rPr lang="en-US" sz="2100" baseline="0" dirty="0" smtClean="0"/>
                        <a:t> Doctrine Ontologies</a:t>
                      </a:r>
                      <a:endParaRPr lang="en-US" sz="21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US Air Force Research Labs / Training and Doctrine</a:t>
                      </a:r>
                      <a:r>
                        <a:rPr lang="en-US" sz="2100" baseline="0" dirty="0" smtClean="0"/>
                        <a:t> Command (</a:t>
                      </a:r>
                      <a:r>
                        <a:rPr lang="en-US" sz="2100" dirty="0" smtClean="0"/>
                        <a:t>TRADOC</a:t>
                      </a:r>
                      <a:r>
                        <a:rPr lang="en-US" sz="2100" baseline="0" dirty="0" smtClean="0"/>
                        <a:t>)</a:t>
                      </a:r>
                      <a:endParaRPr lang="en-US" sz="210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TRIP Ontologies</a:t>
                      </a:r>
                      <a:endParaRPr lang="en-US" sz="21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Federal Highway Administration (FHWA) Transportation Research Informatics Platform (TRIP)</a:t>
                      </a: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82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E6C8144-B4B9-4BC0-A0DC-63F4AE84402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859095"/>
            <a:ext cx="7658100" cy="7486195"/>
            <a:chOff x="0" y="2458"/>
            <a:chExt cx="10210800" cy="998159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" t="9778" r="9873" b="10182"/>
            <a:stretch/>
          </p:blipFill>
          <p:spPr bwMode="auto">
            <a:xfrm>
              <a:off x="0" y="2458"/>
              <a:ext cx="9182215" cy="47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" t="10988"/>
            <a:stretch/>
          </p:blipFill>
          <p:spPr bwMode="auto">
            <a:xfrm>
              <a:off x="0" y="4724401"/>
              <a:ext cx="10210800" cy="525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286008"/>
            <a:ext cx="7086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/>
            <a:r>
              <a:rPr lang="en-US" altLang="en-US" sz="3300" smtClean="0">
                <a:solidFill>
                  <a:prstClr val="black"/>
                </a:solidFill>
                <a:latin typeface="Calibri"/>
              </a:rPr>
              <a:t>165+ ontologies </a:t>
            </a:r>
            <a:r>
              <a:rPr lang="en-US" altLang="en-US" sz="3300">
                <a:solidFill>
                  <a:prstClr val="black"/>
                </a:solidFill>
                <a:latin typeface="Calibri"/>
              </a:rPr>
              <a:t>re-using </a:t>
            </a:r>
            <a:r>
              <a:rPr lang="en-US" altLang="en-US" sz="3300" smtClean="0">
                <a:solidFill>
                  <a:prstClr val="black"/>
                </a:solidFill>
                <a:latin typeface="Calibri"/>
              </a:rPr>
              <a:t>BFO</a:t>
            </a:r>
            <a:endParaRPr lang="en-US" altLang="en-US" sz="33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5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57200"/>
            <a:ext cx="2362200" cy="1313769"/>
          </a:xfrm>
          <a:ln w="60325">
            <a:solidFill>
              <a:srgbClr val="FF0000"/>
            </a:solidFill>
          </a:ln>
        </p:spPr>
        <p:txBody>
          <a:bodyPr/>
          <a:lstStyle/>
          <a:p>
            <a:pPr algn="ctr"/>
            <a:endParaRPr lang="en-US" sz="1600" dirty="0" smtClean="0"/>
          </a:p>
          <a:p>
            <a:pPr algn="ctr"/>
            <a:r>
              <a:rPr lang="en-US" dirty="0" smtClean="0"/>
              <a:t>BFO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AB430-1624-4FD6-B14B-C9A984EFDBF7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2743200" y="1325881"/>
            <a:ext cx="4038600" cy="1798320"/>
          </a:xfrm>
          <a:prstGeom prst="trapezoid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447804"/>
            <a:ext cx="3581400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Ontology for General Medical Science (OGMS)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3240" y="2092576"/>
            <a:ext cx="4404360" cy="29854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Cardiovascular Disease Ontology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Genetic Disease Ontology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Cancer Disease Ontology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Genetic Disease Ontology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Immune Disease Ontology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Environmental Disease Ontology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Oral Disease Ontology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Infectious Disease Ontology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3810000" y="4724400"/>
            <a:ext cx="5105400" cy="2209800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724400"/>
            <a:ext cx="4389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IDO Staph Aureus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IDO MRSA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   IDO Australian MRSA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          IDO Australian Hospital MRSA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	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IDO Core </a:t>
            </a:r>
            <a:r>
              <a:rPr lang="en-US"/>
              <a:t>and </a:t>
            </a:r>
            <a:r>
              <a:rPr lang="en-US" smtClean="0"/>
              <a:t>IDO Extensions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600" y="1752600"/>
          <a:ext cx="8610600" cy="404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IDO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Infectious Disease </a:t>
                      </a:r>
                      <a:r>
                        <a:rPr lang="en-US" sz="2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IDO-BRU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Brucellosis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IDO-HIV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6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IDO-FLU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Influenza</a:t>
                      </a:r>
                      <a:r>
                        <a:rPr lang="en-US" sz="26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IDO-DENGUE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Dengue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IDO-STAPH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Staph.</a:t>
                      </a:r>
                      <a:r>
                        <a:rPr lang="en-US" sz="26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Aureus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IDO-PLANT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Plant</a:t>
                      </a:r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Infectious Disease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IDO-MRSA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Methicillin-Resistant</a:t>
                      </a:r>
                      <a:r>
                        <a:rPr lang="en-US" sz="26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Staph. Aureus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IDO-Vector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Vector-Borne</a:t>
                      </a:r>
                      <a:r>
                        <a:rPr lang="en-US" sz="26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Infectious Disease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ID</a:t>
                      </a:r>
                      <a:r>
                        <a:rPr lang="en-US" sz="26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O-MAL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Malaria</a:t>
                      </a:r>
                      <a:r>
                        <a:rPr lang="en-US" sz="26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Ontology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0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IDO evolves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00400" y="1600200"/>
            <a:ext cx="97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IDOCore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3352800"/>
            <a:ext cx="754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IDOSa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14400" y="4724400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IDOHumanSa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0800" y="2590800"/>
            <a:ext cx="106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IDORatSa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38600" y="3276600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IDOStrep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000" y="2590800"/>
            <a:ext cx="1344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IDORatStrep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33800" y="4724400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IDOHumanStrep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90800" y="3886200"/>
            <a:ext cx="109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IDOMRSA</a:t>
            </a:r>
          </a:p>
        </p:txBody>
      </p:sp>
      <p:cxnSp>
        <p:nvCxnSpPr>
          <p:cNvPr id="25" name="Straight Connector 24"/>
          <p:cNvCxnSpPr>
            <a:stCxn id="17" idx="2"/>
            <a:endCxn id="18" idx="0"/>
          </p:cNvCxnSpPr>
          <p:nvPr/>
        </p:nvCxnSpPr>
        <p:spPr>
          <a:xfrm rot="16200000" flipH="1">
            <a:off x="1101726" y="4140200"/>
            <a:ext cx="1001712" cy="16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2"/>
            <a:endCxn id="17" idx="0"/>
          </p:cNvCxnSpPr>
          <p:nvPr/>
        </p:nvCxnSpPr>
        <p:spPr>
          <a:xfrm rot="5400000">
            <a:off x="1912145" y="1577181"/>
            <a:ext cx="1382712" cy="216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2"/>
            <a:endCxn id="14" idx="0"/>
          </p:cNvCxnSpPr>
          <p:nvPr/>
        </p:nvCxnSpPr>
        <p:spPr>
          <a:xfrm rot="16200000" flipH="1">
            <a:off x="3468688" y="2189163"/>
            <a:ext cx="1306512" cy="868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0"/>
            <a:endCxn id="19" idx="2"/>
          </p:cNvCxnSpPr>
          <p:nvPr/>
        </p:nvCxnSpPr>
        <p:spPr>
          <a:xfrm rot="5400000" flipH="1" flipV="1">
            <a:off x="2124870" y="2355056"/>
            <a:ext cx="392112" cy="16033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0"/>
            <a:endCxn id="15" idx="2"/>
          </p:cNvCxnSpPr>
          <p:nvPr/>
        </p:nvCxnSpPr>
        <p:spPr>
          <a:xfrm rot="5400000" flipH="1" flipV="1">
            <a:off x="4933157" y="2583656"/>
            <a:ext cx="315912" cy="10699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23" idx="2"/>
          </p:cNvCxnSpPr>
          <p:nvPr/>
        </p:nvCxnSpPr>
        <p:spPr>
          <a:xfrm flipV="1">
            <a:off x="1676400" y="4256088"/>
            <a:ext cx="1460500" cy="4794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3" idx="0"/>
          </p:cNvCxnSpPr>
          <p:nvPr/>
        </p:nvCxnSpPr>
        <p:spPr>
          <a:xfrm rot="16200000" flipH="1">
            <a:off x="2678906" y="3428207"/>
            <a:ext cx="903287" cy="12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2"/>
            <a:endCxn id="22" idx="0"/>
          </p:cNvCxnSpPr>
          <p:nvPr/>
        </p:nvCxnSpPr>
        <p:spPr>
          <a:xfrm rot="16200000" flipH="1">
            <a:off x="4035426" y="4167187"/>
            <a:ext cx="1077912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505200" y="5867400"/>
            <a:ext cx="219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IDOHumanBacterial</a:t>
            </a:r>
          </a:p>
        </p:txBody>
      </p:sp>
      <p:cxnSp>
        <p:nvCxnSpPr>
          <p:cNvPr id="57" name="Straight Connector 56"/>
          <p:cNvCxnSpPr>
            <a:stCxn id="18" idx="2"/>
            <a:endCxn id="56" idx="0"/>
          </p:cNvCxnSpPr>
          <p:nvPr/>
        </p:nvCxnSpPr>
        <p:spPr>
          <a:xfrm rot="16200000" flipH="1">
            <a:off x="2759076" y="4021137"/>
            <a:ext cx="773112" cy="2919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2" idx="2"/>
            <a:endCxn id="56" idx="0"/>
          </p:cNvCxnSpPr>
          <p:nvPr/>
        </p:nvCxnSpPr>
        <p:spPr>
          <a:xfrm rot="16200000" flipH="1">
            <a:off x="4212432" y="5474494"/>
            <a:ext cx="773112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876800" y="3886200"/>
            <a:ext cx="228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IDOAntibioticResistant</a:t>
            </a:r>
          </a:p>
        </p:txBody>
      </p:sp>
      <p:cxnSp>
        <p:nvCxnSpPr>
          <p:cNvPr id="64" name="Straight Connector 63"/>
          <p:cNvCxnSpPr>
            <a:stCxn id="23" idx="3"/>
            <a:endCxn id="63" idx="1"/>
          </p:cNvCxnSpPr>
          <p:nvPr/>
        </p:nvCxnSpPr>
        <p:spPr>
          <a:xfrm>
            <a:off x="3684588" y="4070350"/>
            <a:ext cx="11922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33400" y="16002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IDOMAL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96000" y="1600200"/>
            <a:ext cx="87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IDOHIV</a:t>
            </a:r>
          </a:p>
        </p:txBody>
      </p:sp>
      <p:cxnSp>
        <p:nvCxnSpPr>
          <p:cNvPr id="75" name="Straight Connector 74"/>
          <p:cNvCxnSpPr>
            <a:stCxn id="13" idx="1"/>
            <a:endCxn id="73" idx="3"/>
          </p:cNvCxnSpPr>
          <p:nvPr/>
        </p:nvCxnSpPr>
        <p:spPr>
          <a:xfrm rot="10800000">
            <a:off x="1498600" y="1784350"/>
            <a:ext cx="170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4" idx="1"/>
            <a:endCxn id="13" idx="3"/>
          </p:cNvCxnSpPr>
          <p:nvPr/>
        </p:nvCxnSpPr>
        <p:spPr>
          <a:xfrm rot="10800000">
            <a:off x="4175125" y="1784350"/>
            <a:ext cx="1920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391400" y="1828800"/>
            <a:ext cx="1214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CORE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SPOKES: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Domain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ontologies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086600" y="3810000"/>
            <a:ext cx="2057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SEMI-LATTICE: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By subject matter experts in different communities of interest.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23622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IDOFLU</a:t>
            </a:r>
          </a:p>
        </p:txBody>
      </p:sp>
      <p:cxnSp>
        <p:nvCxnSpPr>
          <p:cNvPr id="32" name="Straight Connector 31"/>
          <p:cNvCxnSpPr>
            <a:stCxn id="13" idx="2"/>
            <a:endCxn id="30" idx="3"/>
          </p:cNvCxnSpPr>
          <p:nvPr/>
        </p:nvCxnSpPr>
        <p:spPr>
          <a:xfrm rot="5400000">
            <a:off x="2343151" y="1201737"/>
            <a:ext cx="576262" cy="211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0880E6-032A-4C8E-A376-62BD1AE862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244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15" grpId="0"/>
      <p:bldP spid="22" grpId="0"/>
      <p:bldP spid="23" grpId="0"/>
      <p:bldP spid="56" grpId="0"/>
      <p:bldP spid="63" grpId="0"/>
      <p:bldP spid="73" grpId="0"/>
      <p:bldP spid="74" grpId="0"/>
      <p:bldP spid="84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How IDO STAPH evolves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54425" y="1600200"/>
            <a:ext cx="97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IDOCore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97025" y="3352800"/>
            <a:ext cx="1184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 STAPH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68425" y="4724400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IDOHumanSa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44825" y="2590800"/>
            <a:ext cx="106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IDORatSa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92625" y="3276600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IDOStrep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07025" y="2590800"/>
            <a:ext cx="1344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IDORatStrep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87825" y="4724400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IDOHumanStrep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44825" y="3886200"/>
            <a:ext cx="107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IDOMRSa</a:t>
            </a:r>
          </a:p>
        </p:txBody>
      </p:sp>
      <p:cxnSp>
        <p:nvCxnSpPr>
          <p:cNvPr id="25" name="Straight Connector 24"/>
          <p:cNvCxnSpPr>
            <a:stCxn id="17" idx="2"/>
            <a:endCxn id="18" idx="0"/>
          </p:cNvCxnSpPr>
          <p:nvPr/>
        </p:nvCxnSpPr>
        <p:spPr>
          <a:xfrm flipH="1">
            <a:off x="2139950" y="3722132"/>
            <a:ext cx="49353" cy="100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2"/>
            <a:endCxn id="17" idx="0"/>
          </p:cNvCxnSpPr>
          <p:nvPr/>
        </p:nvCxnSpPr>
        <p:spPr>
          <a:xfrm flipH="1">
            <a:off x="2189303" y="1970088"/>
            <a:ext cx="1952485" cy="138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2"/>
            <a:endCxn id="14" idx="0"/>
          </p:cNvCxnSpPr>
          <p:nvPr/>
        </p:nvCxnSpPr>
        <p:spPr>
          <a:xfrm rot="16200000" flipH="1">
            <a:off x="3922713" y="2189163"/>
            <a:ext cx="1306512" cy="868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0"/>
            <a:endCxn id="19" idx="2"/>
          </p:cNvCxnSpPr>
          <p:nvPr/>
        </p:nvCxnSpPr>
        <p:spPr>
          <a:xfrm flipV="1">
            <a:off x="2189303" y="2960688"/>
            <a:ext cx="1387335" cy="3921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0"/>
            <a:endCxn id="15" idx="2"/>
          </p:cNvCxnSpPr>
          <p:nvPr/>
        </p:nvCxnSpPr>
        <p:spPr>
          <a:xfrm rot="5400000" flipH="1" flipV="1">
            <a:off x="5387182" y="2583656"/>
            <a:ext cx="315912" cy="10699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23" idx="2"/>
          </p:cNvCxnSpPr>
          <p:nvPr/>
        </p:nvCxnSpPr>
        <p:spPr>
          <a:xfrm flipV="1">
            <a:off x="2130425" y="4256088"/>
            <a:ext cx="1450975" cy="4794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3" idx="0"/>
          </p:cNvCxnSpPr>
          <p:nvPr/>
        </p:nvCxnSpPr>
        <p:spPr>
          <a:xfrm rot="16200000" flipH="1">
            <a:off x="3128169" y="3432969"/>
            <a:ext cx="903287" cy="3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2"/>
            <a:endCxn id="22" idx="0"/>
          </p:cNvCxnSpPr>
          <p:nvPr/>
        </p:nvCxnSpPr>
        <p:spPr>
          <a:xfrm rot="16200000" flipH="1">
            <a:off x="4489451" y="4167187"/>
            <a:ext cx="1077912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959225" y="5867400"/>
            <a:ext cx="219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IDOHumanBacterial</a:t>
            </a:r>
          </a:p>
        </p:txBody>
      </p:sp>
      <p:cxnSp>
        <p:nvCxnSpPr>
          <p:cNvPr id="57" name="Straight Connector 56"/>
          <p:cNvCxnSpPr>
            <a:stCxn id="18" idx="2"/>
            <a:endCxn id="56" idx="0"/>
          </p:cNvCxnSpPr>
          <p:nvPr/>
        </p:nvCxnSpPr>
        <p:spPr>
          <a:xfrm rot="16200000" flipH="1">
            <a:off x="3213101" y="4021137"/>
            <a:ext cx="773112" cy="2919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2" idx="2"/>
            <a:endCxn id="56" idx="0"/>
          </p:cNvCxnSpPr>
          <p:nvPr/>
        </p:nvCxnSpPr>
        <p:spPr>
          <a:xfrm rot="16200000" flipH="1">
            <a:off x="4666457" y="5474494"/>
            <a:ext cx="773112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330825" y="3886200"/>
            <a:ext cx="228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IDOAntibioticResistant</a:t>
            </a:r>
          </a:p>
        </p:txBody>
      </p:sp>
      <p:cxnSp>
        <p:nvCxnSpPr>
          <p:cNvPr id="64" name="Straight Connector 63"/>
          <p:cNvCxnSpPr>
            <a:stCxn id="23" idx="3"/>
            <a:endCxn id="63" idx="1"/>
          </p:cNvCxnSpPr>
          <p:nvPr/>
        </p:nvCxnSpPr>
        <p:spPr>
          <a:xfrm>
            <a:off x="4117975" y="4070350"/>
            <a:ext cx="12128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987425" y="16002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IDOMAL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550025" y="1600200"/>
            <a:ext cx="87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IDOHIV</a:t>
            </a:r>
          </a:p>
        </p:txBody>
      </p:sp>
      <p:cxnSp>
        <p:nvCxnSpPr>
          <p:cNvPr id="75" name="Straight Connector 74"/>
          <p:cNvCxnSpPr>
            <a:stCxn id="13" idx="1"/>
            <a:endCxn id="73" idx="3"/>
          </p:cNvCxnSpPr>
          <p:nvPr/>
        </p:nvCxnSpPr>
        <p:spPr>
          <a:xfrm rot="10800000">
            <a:off x="1952625" y="1784350"/>
            <a:ext cx="170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4" idx="1"/>
            <a:endCxn id="13" idx="3"/>
          </p:cNvCxnSpPr>
          <p:nvPr/>
        </p:nvCxnSpPr>
        <p:spPr>
          <a:xfrm rot="10800000">
            <a:off x="4629150" y="1784350"/>
            <a:ext cx="1920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63625" y="23622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IDOFLU</a:t>
            </a:r>
          </a:p>
        </p:txBody>
      </p:sp>
      <p:cxnSp>
        <p:nvCxnSpPr>
          <p:cNvPr id="32" name="Straight Connector 31"/>
          <p:cNvCxnSpPr>
            <a:stCxn id="13" idx="2"/>
            <a:endCxn id="30" idx="3"/>
          </p:cNvCxnSpPr>
          <p:nvPr/>
        </p:nvCxnSpPr>
        <p:spPr>
          <a:xfrm rot="5400000">
            <a:off x="2797176" y="1201737"/>
            <a:ext cx="576262" cy="211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82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Clinical Terminology Shock and Awe</a:t>
            </a:r>
            <a:br>
              <a:rPr lang="en-US"/>
            </a:br>
            <a:r>
              <a:rPr lang="en-US" smtClean="0"/>
              <a:t>(CTSA)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mtClean="0"/>
              <a:t>Fifth </a:t>
            </a:r>
            <a:r>
              <a:rPr lang="en-US"/>
              <a:t>Annual Workshop of the Clinical and Translational Science Ontology Group</a:t>
            </a:r>
          </a:p>
          <a:p>
            <a:r>
              <a:rPr lang="en-US" b="1"/>
              <a:t>Date</a:t>
            </a:r>
            <a:r>
              <a:rPr lang="en-US"/>
              <a:t>: September 7-8, 2016</a:t>
            </a:r>
          </a:p>
          <a:p>
            <a:r>
              <a:rPr lang="en-US" b="1"/>
              <a:t>Venue</a:t>
            </a:r>
            <a:r>
              <a:rPr lang="en-US"/>
              <a:t>: Ramada Hotel, Amherst, NY</a:t>
            </a:r>
          </a:p>
          <a:p>
            <a:r>
              <a:rPr lang="en-US" b="1"/>
              <a:t>Goals</a:t>
            </a:r>
            <a:r>
              <a:rPr lang="en-US"/>
              <a:t>: </a:t>
            </a:r>
            <a:r>
              <a:rPr lang="en-US" smtClean="0"/>
              <a:t>To explore uses </a:t>
            </a:r>
            <a:r>
              <a:rPr lang="en-US"/>
              <a:t>of common ontologies to support sharing and discovery of </a:t>
            </a:r>
            <a:r>
              <a:rPr lang="en-US" smtClean="0"/>
              <a:t>clinical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Interoperability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Definition: Two systems A and B are interoperable if the system A-data can be used by system B in the same way that it is used by system A and </a:t>
            </a:r>
            <a:r>
              <a:rPr lang="en-US" sz="2800" i="1" smtClean="0"/>
              <a:t>vice versa</a:t>
            </a:r>
          </a:p>
          <a:p>
            <a:r>
              <a:rPr lang="en-US" sz="2800" smtClean="0"/>
              <a:t>EHR </a:t>
            </a:r>
            <a:r>
              <a:rPr lang="en-US" sz="2800"/>
              <a:t>systems </a:t>
            </a:r>
            <a:r>
              <a:rPr lang="en-US" sz="2800" smtClean="0"/>
              <a:t>in </a:t>
            </a:r>
            <a:r>
              <a:rPr lang="en-US" sz="2800"/>
              <a:t>the US (at least</a:t>
            </a:r>
            <a:r>
              <a:rPr lang="en-US" sz="2800" smtClean="0"/>
              <a:t>) are still (2016) a long way from interoperability</a:t>
            </a:r>
            <a:endParaRPr lang="en-US" sz="2800"/>
          </a:p>
          <a:p>
            <a:pPr marL="0" indent="0">
              <a:buNone/>
            </a:pPr>
            <a:endParaRPr lang="en-US" sz="2800" i="1" smtClean="0"/>
          </a:p>
          <a:p>
            <a:pPr marL="0" indent="0">
              <a:buNone/>
            </a:pPr>
            <a:endParaRPr lang="en-US" sz="2800" i="1" smtClean="0"/>
          </a:p>
          <a:p>
            <a:pPr marL="0" indent="0">
              <a:buNone/>
            </a:pPr>
            <a:endParaRPr lang="en-US" sz="2800" smtClean="0"/>
          </a:p>
          <a:p>
            <a:pPr marL="0" indent="0">
              <a:buNone/>
            </a:pPr>
            <a:endParaRPr lang="en-US" sz="2800" smtClean="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https://s.graphiq.com/sites/default/files/6450/media/images/_56455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14" y="3681054"/>
            <a:ext cx="3651830" cy="31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92163"/>
          </a:xfrm>
        </p:spPr>
        <p:txBody>
          <a:bodyPr>
            <a:noAutofit/>
          </a:bodyPr>
          <a:lstStyle/>
          <a:p>
            <a:r>
              <a:rPr lang="en-US" sz="2800" smtClean="0"/>
              <a:t>Perhaps Epic (Prop: Judy Faulkner</a:t>
            </a:r>
            <a:r>
              <a:rPr lang="en-US" sz="2800"/>
              <a:t>) will solve the problem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66" t="26134" r="29167" b="5185"/>
          <a:stretch/>
        </p:blipFill>
        <p:spPr>
          <a:xfrm>
            <a:off x="0" y="152400"/>
            <a:ext cx="8589818" cy="47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92163"/>
          </a:xfrm>
        </p:spPr>
        <p:txBody>
          <a:bodyPr>
            <a:noAutofit/>
          </a:bodyPr>
          <a:lstStyle/>
          <a:p>
            <a:r>
              <a:rPr lang="en-US" sz="2800" smtClean="0"/>
              <a:t>slowly, but surely, </a:t>
            </a:r>
            <a:r>
              <a:rPr lang="en-US" sz="2800" i="1" smtClean="0"/>
              <a:t>everyone</a:t>
            </a:r>
            <a:r>
              <a:rPr lang="en-US" sz="2800" smtClean="0"/>
              <a:t> will use Epic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66" t="26134" r="29167" b="5185"/>
          <a:stretch/>
        </p:blipFill>
        <p:spPr>
          <a:xfrm>
            <a:off x="0" y="152400"/>
            <a:ext cx="8589818" cy="47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19" t="19885" r="21812" b="8520"/>
          <a:stretch/>
        </p:blipFill>
        <p:spPr>
          <a:xfrm>
            <a:off x="0" y="1600200"/>
            <a:ext cx="9251957" cy="5106407"/>
          </a:xfrm>
          <a:prstGeom prst="rect">
            <a:avLst/>
          </a:prstGeom>
        </p:spPr>
      </p:pic>
      <p:pic>
        <p:nvPicPr>
          <p:cNvPr id="10242" name="Picture 2" descr="Image result for stars and stripes fly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 b="19670"/>
          <a:stretch/>
        </p:blipFill>
        <p:spPr bwMode="auto">
          <a:xfrm>
            <a:off x="-26020" y="-1588"/>
            <a:ext cx="2616820" cy="16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2861" y="558091"/>
            <a:ext cx="351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start with the US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580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tomorrow, the galaxy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" t="25755" r="5740"/>
          <a:stretch/>
        </p:blipFill>
        <p:spPr>
          <a:xfrm rot="10800000">
            <a:off x="-88487" y="1417638"/>
            <a:ext cx="9320974" cy="54435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even total victory of Epic would not imply interoperability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12" y="1830387"/>
            <a:ext cx="8382000" cy="4525963"/>
          </a:xfrm>
        </p:spPr>
        <p:txBody>
          <a:bodyPr>
            <a:noAutofit/>
          </a:bodyPr>
          <a:lstStyle/>
          <a:p>
            <a:r>
              <a:rPr lang="en-US" sz="3600" smtClean="0"/>
              <a:t>RAND Corporation: Epic is a “closed system” that makes it “challenging and costly” for hospitals to interconnect. (New York Times, September 13, 2014)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A1D1-A82A-4567-B934-E095EE4C4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Masterdraft">
  <a:themeElements>
    <a:clrScheme name="OceanMasterdraft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ceanMasterdraf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ceanMasterdraf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Masterdraf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Masterdraf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Masterdraf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Masterdraf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Masterdraf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Masterdraf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Masterdraf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Masterdraf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eanMasterdraf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O TC18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3FF85"/>
      </a:accent1>
      <a:accent2>
        <a:srgbClr val="0000EC"/>
      </a:accent2>
      <a:accent3>
        <a:srgbClr val="FFFFFF"/>
      </a:accent3>
      <a:accent4>
        <a:srgbClr val="000000"/>
      </a:accent4>
      <a:accent5>
        <a:srgbClr val="F8FFC2"/>
      </a:accent5>
      <a:accent6>
        <a:srgbClr val="0000D6"/>
      </a:accent6>
      <a:hlink>
        <a:srgbClr val="FC0128"/>
      </a:hlink>
      <a:folHlink>
        <a:srgbClr val="CB10D4"/>
      </a:folHlink>
    </a:clrScheme>
    <a:fontScheme name="ISO TC18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O TC184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 TC18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 TC184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 TC184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 TC184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 TC184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 TC184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13477</TotalTime>
  <Words>1526</Words>
  <Application>Microsoft Office PowerPoint</Application>
  <PresentationFormat>On-screen Show (4:3)</PresentationFormat>
  <Paragraphs>342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MS PGothic</vt:lpstr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Default Design</vt:lpstr>
      <vt:lpstr>OceanMasterdraft</vt:lpstr>
      <vt:lpstr>ISO TC184</vt:lpstr>
      <vt:lpstr>1_Office Theme</vt:lpstr>
      <vt:lpstr>2_Office Theme</vt:lpstr>
      <vt:lpstr>3_Office Theme</vt:lpstr>
      <vt:lpstr>11_Default Design</vt:lpstr>
      <vt:lpstr>4_Office Theme</vt:lpstr>
      <vt:lpstr>5_Office Theme</vt:lpstr>
      <vt:lpstr>Standarddesign</vt:lpstr>
      <vt:lpstr>An Ontology Ecosystem Approach to Electronic Health Record Interoperability </vt:lpstr>
      <vt:lpstr>Electronic Health Records – pro</vt:lpstr>
      <vt:lpstr>Electronic Health Records – con</vt:lpstr>
      <vt:lpstr>Interoperability</vt:lpstr>
      <vt:lpstr>PowerPoint Presentation</vt:lpstr>
      <vt:lpstr>PowerPoint Presentation</vt:lpstr>
      <vt:lpstr>PowerPoint Presentation</vt:lpstr>
      <vt:lpstr>tomorrow, the galaxy</vt:lpstr>
      <vt:lpstr>even total victory of Epic would not imply interoperability</vt:lpstr>
      <vt:lpstr>PowerPoint Presentation</vt:lpstr>
      <vt:lpstr>PowerPoint Presentation</vt:lpstr>
      <vt:lpstr>Why is the US stuck with EHR systems which are so clunky and distracting, and which address hardly at all the issue of interoperability?</vt:lpstr>
      <vt:lpstr>Compare: the COMPUTECH Act (1959)</vt:lpstr>
      <vt:lpstr>PowerPoint Presentation</vt:lpstr>
      <vt:lpstr>PowerPoint Presentation</vt:lpstr>
      <vt:lpstr>PowerPoint Presentation</vt:lpstr>
      <vt:lpstr>An example of a problem list</vt:lpstr>
      <vt:lpstr>http://www.snomedbrowser.com/Codes/Details/254769006 http://www.snomedbrowser.com/Codes/Details/44598004</vt:lpstr>
      <vt:lpstr>Where do we go for help?</vt:lpstr>
      <vt:lpstr>What is a problem?</vt:lpstr>
      <vt:lpstr>Ontological incoherence</vt:lpstr>
      <vt:lpstr>FHIR: Fast Healthcare Interoperability Resources</vt:lpstr>
      <vt:lpstr>PowerPoint Presentation</vt:lpstr>
      <vt:lpstr>FHIR: Condition</vt:lpstr>
      <vt:lpstr>Something like FHIR will be needed</vt:lpstr>
      <vt:lpstr>PowerPoint Presentation</vt:lpstr>
      <vt:lpstr>Personalized medicine needs large cohorts with rich phenotypic data conforming to common standards. How to get there?</vt:lpstr>
      <vt:lpstr>PowerPoint Presentation</vt:lpstr>
      <vt:lpstr>PowerPoint Presentation</vt:lpstr>
      <vt:lpstr>PowerPoint Presentation</vt:lpstr>
      <vt:lpstr>PowerPoint Presentation</vt:lpstr>
      <vt:lpstr>examples of the BFO/OBO Foundry ontology ecosystem approach extended to other domains</vt:lpstr>
      <vt:lpstr>Examples of BFO/OBO Foundry approach  extended into yet further domains</vt:lpstr>
      <vt:lpstr>PowerPoint Presentation</vt:lpstr>
      <vt:lpstr>PowerPoint Presentation</vt:lpstr>
      <vt:lpstr>IDO Core and IDO Extensions</vt:lpstr>
      <vt:lpstr>How IDO evolves</vt:lpstr>
      <vt:lpstr>How IDO STAPH evolves</vt:lpstr>
      <vt:lpstr>Clinical Terminology Shock and Awe (CTSA)</vt:lpstr>
    </vt:vector>
  </TitlesOfParts>
  <Company>SUNY Campus Agreement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phismith</dc:creator>
  <cp:lastModifiedBy>phismith@buffalo.edu</cp:lastModifiedBy>
  <cp:revision>347</cp:revision>
  <cp:lastPrinted>2015-10-20T13:15:43Z</cp:lastPrinted>
  <dcterms:created xsi:type="dcterms:W3CDTF">2012-11-13T19:37:12Z</dcterms:created>
  <dcterms:modified xsi:type="dcterms:W3CDTF">2016-04-06T18:38:49Z</dcterms:modified>
</cp:coreProperties>
</file>