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04" r:id="rId3"/>
    <p:sldMasterId id="2147483916" r:id="rId4"/>
  </p:sldMasterIdLst>
  <p:notesMasterIdLst>
    <p:notesMasterId r:id="rId55"/>
  </p:notesMasterIdLst>
  <p:sldIdLst>
    <p:sldId id="256" r:id="rId5"/>
    <p:sldId id="445" r:id="rId6"/>
    <p:sldId id="457" r:id="rId7"/>
    <p:sldId id="455" r:id="rId8"/>
    <p:sldId id="458" r:id="rId9"/>
    <p:sldId id="459" r:id="rId10"/>
    <p:sldId id="456" r:id="rId11"/>
    <p:sldId id="468" r:id="rId12"/>
    <p:sldId id="463" r:id="rId13"/>
    <p:sldId id="460" r:id="rId14"/>
    <p:sldId id="507" r:id="rId15"/>
    <p:sldId id="483" r:id="rId16"/>
    <p:sldId id="484" r:id="rId17"/>
    <p:sldId id="477" r:id="rId18"/>
    <p:sldId id="439" r:id="rId19"/>
    <p:sldId id="408" r:id="rId20"/>
    <p:sldId id="412" r:id="rId21"/>
    <p:sldId id="409" r:id="rId22"/>
    <p:sldId id="411" r:id="rId23"/>
    <p:sldId id="413" r:id="rId24"/>
    <p:sldId id="509" r:id="rId25"/>
    <p:sldId id="415" r:id="rId26"/>
    <p:sldId id="420" r:id="rId27"/>
    <p:sldId id="418" r:id="rId28"/>
    <p:sldId id="479" r:id="rId29"/>
    <p:sldId id="465" r:id="rId30"/>
    <p:sldId id="466" r:id="rId31"/>
    <p:sldId id="485" r:id="rId32"/>
    <p:sldId id="486" r:id="rId33"/>
    <p:sldId id="487" r:id="rId34"/>
    <p:sldId id="425" r:id="rId35"/>
    <p:sldId id="427" r:id="rId36"/>
    <p:sldId id="426" r:id="rId37"/>
    <p:sldId id="419" r:id="rId38"/>
    <p:sldId id="490" r:id="rId39"/>
    <p:sldId id="493" r:id="rId40"/>
    <p:sldId id="492" r:id="rId41"/>
    <p:sldId id="494" r:id="rId42"/>
    <p:sldId id="495" r:id="rId43"/>
    <p:sldId id="496" r:id="rId44"/>
    <p:sldId id="498" r:id="rId45"/>
    <p:sldId id="499" r:id="rId46"/>
    <p:sldId id="283" r:id="rId47"/>
    <p:sldId id="508" r:id="rId48"/>
    <p:sldId id="328" r:id="rId49"/>
    <p:sldId id="504" r:id="rId50"/>
    <p:sldId id="505" r:id="rId51"/>
    <p:sldId id="506" r:id="rId52"/>
    <p:sldId id="461" r:id="rId53"/>
    <p:sldId id="453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 Ruttenberg" initials="AR" lastIdx="16" clrIdx="0"/>
  <p:cmAuthor id="1" name="phismith" initials="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71" autoAdjust="0"/>
  </p:normalViewPr>
  <p:slideViewPr>
    <p:cSldViewPr snapToGrid="0">
      <p:cViewPr>
        <p:scale>
          <a:sx n="60" d="100"/>
          <a:sy n="60" d="100"/>
        </p:scale>
        <p:origin x="-1548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96E48D-718E-4DF6-9466-FA9933D74930}" type="datetimeFigureOut">
              <a:rPr lang="en-US"/>
              <a:pPr>
                <a:defRPr/>
              </a:pPr>
              <a:t>2/28/2014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CE5E68-8536-4ED3-B8D8-EB71589ADE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6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CE5E68-8536-4ED3-B8D8-EB71589ADE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6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CE5E68-8536-4ED3-B8D8-EB71589ADE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6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CE5E68-8536-4ED3-B8D8-EB71589ADE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6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http://bioportal.bioontology.org/ontologies/BTO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CE5E68-8536-4ED3-B8D8-EB71589ADE8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7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58B6D-F314-4BA1-9ACC-21B15DF17047}" type="datetimeFigureOut">
              <a:rPr lang="en-US"/>
              <a:pPr>
                <a:defRPr/>
              </a:pPr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1CE6-A83B-4BD5-92DC-C251AD113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3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E70CF-D783-4219-B6DA-B34831718521}" type="datetimeFigureOut">
              <a:rPr lang="en-US"/>
              <a:pPr>
                <a:defRPr/>
              </a:pPr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929A6-5245-449F-83FF-443F474B44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2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8E92-7966-496E-9D00-9E1AED58A550}" type="datetimeFigureOut">
              <a:rPr lang="en-US"/>
              <a:pPr>
                <a:defRPr/>
              </a:pPr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B29E8-3A82-495D-9B1D-1126C7D67D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00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11B13D0-D5B4-4BCA-8DC0-5A21B203F91E}" type="datetimeFigureOut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F2F5F77-ED40-47F2-A0AF-D8BA44B0D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80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B8C2625-3339-4262-8F18-41A1CDC850B5}" type="datetimeFigureOut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87B1942-7EA8-419C-93C6-9BA2081CB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79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6EDD095-B1FD-4F15-A4B8-989B12975F99}" type="datetimeFigureOut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30152CD-0140-43E8-8D36-B4CF58BD1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27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AFDE8F1-4E8B-4677-A0CB-B6DCAAD960DF}" type="datetimeFigureOut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174A64F-BF1B-4D3E-859B-9067EB0CB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17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283CBF9-A982-4E35-A371-D3097128A34E}" type="datetimeFigureOut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F1409CE-AFE1-4986-86B3-CFD17AF44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66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E517074-6E31-4ACE-B1FF-42CA67448F6C}" type="datetimeFigureOut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071523E-5573-4CC7-9028-98BCB685D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77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D1CCC34-86D8-459E-969A-94F0EA679C32}" type="datetimeFigureOut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421C6EA-9F2B-46DC-BE69-A208112EA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21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B29D3F4-7712-4E4A-AD25-88CCD2AF5F7F}" type="datetimeFigureOut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9D79275-F742-44FF-9716-9066798DC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0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66C5-722E-4FE2-9369-279F6BB03DBA}" type="datetimeFigureOut">
              <a:rPr lang="en-US"/>
              <a:pPr>
                <a:defRPr/>
              </a:pPr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239E-7CF3-4654-8E07-DEFBB05301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37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A9AEFEF-E69D-4995-A603-82D2532DA8EB}" type="datetimeFigureOut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F84C96B-BCB6-4013-9A50-807996771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24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ABCF97C-71FE-4DB3-9C0F-E68C99B8A6EE}" type="datetimeFigureOut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8053FEB-4A6E-460A-AF9B-5DA7A46DC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73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37818CB-2BD4-4393-9310-FCC7D8032C1E}" type="datetimeFigureOut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56EA37E-8EEA-44D1-A532-2DAF01DEC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08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58B6D-F314-4BA1-9ACC-21B15DF170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1CE6-A83B-4BD5-92DC-C251AD1139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70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66C5-722E-4FE2-9369-279F6BB03D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239E-7CF3-4654-8E07-DEFBB05301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02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8AF9-E1C1-43C5-90D2-5159A65DFB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6B62E-58DA-4384-8F45-F914F9D845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43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AE56-92FC-4CD5-8320-1955ACDF0D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51B79-4131-4A8B-9335-9E0B7D556C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68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8259-5325-4A53-9D46-5CF3394EE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AD3D8-D46C-41B2-B1E9-2135BDDEC5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F833C-176A-4BD1-B1CC-2F01232C9D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D62D-BFCC-4D2D-A93F-77444E3DF1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39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663E0-3CFC-4CD6-B4F9-938BBC8417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CD34-5C50-4441-B5A0-48ECA88FCC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9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8AF9-E1C1-43C5-90D2-5159A65DFBB2}" type="datetimeFigureOut">
              <a:rPr lang="en-US"/>
              <a:pPr>
                <a:defRPr/>
              </a:pPr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6B62E-58DA-4384-8F45-F914F9D845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46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FB288-6195-42F1-946B-A0104BAA76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D0A4C-EDFD-4215-A201-4C4247005B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29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EE042-0518-48DA-A9B1-1DA497496B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B7A29-24E4-4DF1-B95B-E340FA77B3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1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E70CF-D783-4219-B6DA-B348317185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929A6-5245-449F-83FF-443F474B44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26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8E92-7966-496E-9D00-9E1AED58A5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B29E8-3A82-495D-9B1D-1126C7D67D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6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58B6D-F314-4BA1-9ACC-21B15DF170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1CE6-A83B-4BD5-92DC-C251AD1139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46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66C5-722E-4FE2-9369-279F6BB03D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239E-7CF3-4654-8E07-DEFBB05301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19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8AF9-E1C1-43C5-90D2-5159A65DFB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6B62E-58DA-4384-8F45-F914F9D845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65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AE56-92FC-4CD5-8320-1955ACDF0D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51B79-4131-4A8B-9335-9E0B7D556C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2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8259-5325-4A53-9D46-5CF3394EE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AD3D8-D46C-41B2-B1E9-2135BDDEC5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85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F833C-176A-4BD1-B1CC-2F01232C9D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D62D-BFCC-4D2D-A93F-77444E3DF1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8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AE56-92FC-4CD5-8320-1955ACDF0D5A}" type="datetimeFigureOut">
              <a:rPr lang="en-US"/>
              <a:pPr>
                <a:defRPr/>
              </a:pPr>
              <a:t>2/28/2014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51B79-4131-4A8B-9335-9E0B7D556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808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663E0-3CFC-4CD6-B4F9-938BBC8417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CD34-5C50-4441-B5A0-48ECA88FCC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419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FB288-6195-42F1-946B-A0104BAA76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D0A4C-EDFD-4215-A201-4C4247005B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36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EE042-0518-48DA-A9B1-1DA497496B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B7A29-24E4-4DF1-B95B-E340FA77B3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54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E70CF-D783-4219-B6DA-B348317185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929A6-5245-449F-83FF-443F474B44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80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8E92-7966-496E-9D00-9E1AED58A5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B29E8-3A82-495D-9B1D-1126C7D67D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0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8259-5325-4A53-9D46-5CF3394EE0EF}" type="datetimeFigureOut">
              <a:rPr lang="en-US"/>
              <a:pPr>
                <a:defRPr/>
              </a:pPr>
              <a:t>2/28/2014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AD3D8-D46C-41B2-B1E9-2135BDDEC5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F833C-176A-4BD1-B1CC-2F01232C9DF3}" type="datetimeFigureOut">
              <a:rPr lang="en-US"/>
              <a:pPr>
                <a:defRPr/>
              </a:pPr>
              <a:t>2/28/2014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D62D-BFCC-4D2D-A93F-77444E3DF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8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663E0-3CFC-4CD6-B4F9-938BBC841757}" type="datetimeFigureOut">
              <a:rPr lang="en-US"/>
              <a:pPr>
                <a:defRPr/>
              </a:pPr>
              <a:t>2/28/2014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CD34-5C50-4441-B5A0-48ECA88FCC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5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FB288-6195-42F1-946B-A0104BAA765B}" type="datetimeFigureOut">
              <a:rPr lang="en-US"/>
              <a:pPr>
                <a:defRPr/>
              </a:pPr>
              <a:t>2/28/2014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D0A4C-EDFD-4215-A201-4C4247005B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0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EE042-0518-48DA-A9B1-1DA497496B54}" type="datetimeFigureOut">
              <a:rPr lang="en-US"/>
              <a:pPr>
                <a:defRPr/>
              </a:pPr>
              <a:t>2/28/2014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B7A29-24E4-4DF1-B95B-E340FA77B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99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57EA4D-B2E0-464D-9E78-087FD2F52A7D}" type="datetimeFigureOut">
              <a:rPr lang="en-US"/>
              <a:pPr>
                <a:defRPr/>
              </a:pPr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48E4B-9CC2-44B7-B693-C136B7578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4CE0BC-F0A0-4B61-8768-737FF1954AA2}" type="datetimeFigureOut">
              <a:rPr lang="en-US"/>
              <a:pPr>
                <a:defRPr/>
              </a:pPr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E6FFAC-3524-4A05-9D8D-71F90CCB2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57EA4D-B2E0-464D-9E78-087FD2F52A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48E4B-9CC2-44B7-B693-C136B75780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7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57EA4D-B2E0-464D-9E78-087FD2F52A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48E4B-9CC2-44B7-B693-C136B75780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2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Enhancing the Quality of </a:t>
            </a:r>
            <a:r>
              <a:rPr lang="en-US" altLang="en-US" dirty="0" err="1" smtClean="0"/>
              <a:t>ImmPort</a:t>
            </a:r>
            <a:r>
              <a:rPr lang="en-US" altLang="en-US" dirty="0" smtClean="0"/>
              <a:t> Data</a:t>
            </a:r>
          </a:p>
        </p:txBody>
      </p:sp>
      <p:sp>
        <p:nvSpPr>
          <p:cNvPr id="26627" name="Subtitle 2"/>
          <p:cNvSpPr>
            <a:spLocks noGrp="1"/>
          </p:cNvSpPr>
          <p:nvPr>
            <p:ph type="subTitle" idx="1"/>
          </p:nvPr>
        </p:nvSpPr>
        <p:spPr>
          <a:xfrm>
            <a:off x="1109816" y="3882257"/>
            <a:ext cx="6858000" cy="1655762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Barry Smith</a:t>
            </a:r>
          </a:p>
          <a:p>
            <a:pPr eaLnBrk="1" hangingPunct="1"/>
            <a:r>
              <a:rPr lang="en-US" altLang="en-US" dirty="0" err="1" smtClean="0"/>
              <a:t>ImmPort</a:t>
            </a:r>
            <a:r>
              <a:rPr lang="en-US" altLang="en-US" dirty="0" smtClean="0"/>
              <a:t> Science Meeting, February 27, 2014</a:t>
            </a:r>
          </a:p>
          <a:p>
            <a:pPr eaLnBrk="1" hangingPunct="1"/>
            <a:r>
              <a:rPr lang="en-US" altLang="en-US" dirty="0" smtClean="0"/>
              <a:t>With thanks to Anna Maria </a:t>
            </a:r>
            <a:r>
              <a:rPr lang="en-US" altLang="en-US" dirty="0" err="1" smtClean="0"/>
              <a:t>Masci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1" cy="6878234"/>
            <a:chOff x="0" y="-1"/>
            <a:chExt cx="9144001" cy="6878234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3" t="11136" r="19755" b="15682"/>
            <a:stretch/>
          </p:blipFill>
          <p:spPr bwMode="auto">
            <a:xfrm>
              <a:off x="0" y="-1"/>
              <a:ext cx="9133155" cy="600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72" t="59350" r="20933" b="15682"/>
            <a:stretch/>
          </p:blipFill>
          <p:spPr bwMode="auto">
            <a:xfrm>
              <a:off x="7158601" y="3973483"/>
              <a:ext cx="1985400" cy="290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3" t="59350" r="47529" b="15682"/>
            <a:stretch/>
          </p:blipFill>
          <p:spPr bwMode="auto">
            <a:xfrm>
              <a:off x="0" y="3973483"/>
              <a:ext cx="7158601" cy="2884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775" y="814645"/>
            <a:ext cx="9144001" cy="6249238"/>
            <a:chOff x="0" y="628995"/>
            <a:chExt cx="9144001" cy="624923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01" t="20225" r="52105" b="76532"/>
            <a:stretch/>
          </p:blipFill>
          <p:spPr bwMode="auto">
            <a:xfrm>
              <a:off x="2025535" y="628995"/>
              <a:ext cx="3402794" cy="416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72" t="59350" r="20933" b="15682"/>
            <a:stretch/>
          </p:blipFill>
          <p:spPr bwMode="auto">
            <a:xfrm>
              <a:off x="7158601" y="3973483"/>
              <a:ext cx="1985400" cy="290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3" t="59350" r="47529" b="15682"/>
            <a:stretch/>
          </p:blipFill>
          <p:spPr bwMode="auto">
            <a:xfrm>
              <a:off x="0" y="3973483"/>
              <a:ext cx="7158601" cy="2884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98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1" cy="6878234"/>
            <a:chOff x="0" y="-1"/>
            <a:chExt cx="9144001" cy="6878234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3" t="11136" r="19755" b="15682"/>
            <a:stretch/>
          </p:blipFill>
          <p:spPr bwMode="auto">
            <a:xfrm>
              <a:off x="0" y="-1"/>
              <a:ext cx="9133155" cy="600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72" t="59350" r="20933" b="15682"/>
            <a:stretch/>
          </p:blipFill>
          <p:spPr bwMode="auto">
            <a:xfrm>
              <a:off x="7158601" y="3973483"/>
              <a:ext cx="1985400" cy="290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3" t="59350" r="47529" b="15682"/>
            <a:stretch/>
          </p:blipFill>
          <p:spPr bwMode="auto">
            <a:xfrm>
              <a:off x="0" y="3973483"/>
              <a:ext cx="7158601" cy="2884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775" y="814645"/>
            <a:ext cx="9144001" cy="6249238"/>
            <a:chOff x="0" y="628995"/>
            <a:chExt cx="9144001" cy="624923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01" t="20225" r="52105" b="76532"/>
            <a:stretch/>
          </p:blipFill>
          <p:spPr bwMode="auto">
            <a:xfrm>
              <a:off x="2025535" y="628995"/>
              <a:ext cx="3402794" cy="416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72" t="59350" r="20933" b="15682"/>
            <a:stretch/>
          </p:blipFill>
          <p:spPr bwMode="auto">
            <a:xfrm>
              <a:off x="7158601" y="3973483"/>
              <a:ext cx="1985400" cy="290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3" t="59350" r="47529" b="15682"/>
            <a:stretch/>
          </p:blipFill>
          <p:spPr bwMode="auto">
            <a:xfrm>
              <a:off x="0" y="3973483"/>
              <a:ext cx="7158601" cy="2884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7158601" y="4156359"/>
            <a:ext cx="1985400" cy="2394066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VSAC</a:t>
            </a:r>
            <a:r>
              <a:rPr lang="en-US" dirty="0"/>
              <a:t> </a:t>
            </a:r>
            <a:r>
              <a:rPr lang="en-US" dirty="0" smtClean="0"/>
              <a:t>each value set involves: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7" y="1825625"/>
            <a:ext cx="8329352" cy="4558550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lvl="1"/>
            <a:r>
              <a:rPr lang="en-US" sz="2800" dirty="0"/>
              <a:t>natural language </a:t>
            </a:r>
            <a:r>
              <a:rPr lang="en-US" sz="2800" dirty="0" smtClean="0"/>
              <a:t>noun phrases from a controlled vocabulary (can in principle vary between communities / disciplines)</a:t>
            </a:r>
          </a:p>
          <a:p>
            <a:pPr lvl="1"/>
            <a:r>
              <a:rPr lang="en-US" sz="2800" dirty="0" smtClean="0"/>
              <a:t>official name for code system / ontology / version</a:t>
            </a:r>
          </a:p>
          <a:p>
            <a:pPr lvl="1"/>
            <a:r>
              <a:rPr lang="en-US" sz="2800" dirty="0"/>
              <a:t>alphanumeric IDs</a:t>
            </a:r>
          </a:p>
          <a:p>
            <a:pPr lvl="1"/>
            <a:r>
              <a:rPr lang="en-US" sz="2800" dirty="0" smtClean="0"/>
              <a:t>URLs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17727" r="65627" b="38409"/>
          <a:stretch/>
        </p:blipFill>
        <p:spPr bwMode="auto">
          <a:xfrm>
            <a:off x="698250" y="0"/>
            <a:ext cx="5649120" cy="645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8" t="17955" r="18322" b="35329"/>
          <a:stretch/>
        </p:blipFill>
        <p:spPr bwMode="auto">
          <a:xfrm>
            <a:off x="3466107" y="49871"/>
            <a:ext cx="5651483" cy="68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t="53222" r="78533" b="39544"/>
          <a:stretch/>
        </p:blipFill>
        <p:spPr bwMode="auto">
          <a:xfrm>
            <a:off x="403965" y="5733022"/>
            <a:ext cx="2580433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2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6369"/>
            <a:ext cx="7886700" cy="4351338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tep </a:t>
            </a:r>
            <a:r>
              <a:rPr lang="en-US" dirty="0"/>
              <a:t>by </a:t>
            </a:r>
            <a:r>
              <a:rPr lang="en-US" dirty="0" smtClean="0"/>
              <a:t>step, </a:t>
            </a:r>
            <a:r>
              <a:rPr lang="en-US" dirty="0" err="1" smtClean="0"/>
              <a:t>ImmPort</a:t>
            </a:r>
            <a:r>
              <a:rPr lang="en-US" dirty="0" smtClean="0"/>
              <a:t> </a:t>
            </a:r>
            <a:r>
              <a:rPr lang="en-US" dirty="0"/>
              <a:t>should move </a:t>
            </a:r>
            <a:r>
              <a:rPr lang="en-US" dirty="0" smtClean="0"/>
              <a:t>away </a:t>
            </a:r>
            <a:r>
              <a:rPr lang="en-US" dirty="0"/>
              <a:t>from use of free text fields</a:t>
            </a:r>
          </a:p>
          <a:p>
            <a:r>
              <a:rPr lang="en-US" dirty="0" smtClean="0"/>
              <a:t>Use of common value sets increases discoverability and comparability by third-party users</a:t>
            </a:r>
          </a:p>
          <a:p>
            <a:r>
              <a:rPr lang="en-US" dirty="0" smtClean="0"/>
              <a:t>Ideally these value sets should be used also by clinicians, researchers and literature curators in neighboring fields </a:t>
            </a:r>
          </a:p>
          <a:p>
            <a:r>
              <a:rPr lang="en-US" dirty="0" err="1" smtClean="0"/>
              <a:t>ImmPort</a:t>
            </a:r>
            <a:r>
              <a:rPr lang="en-US" dirty="0" smtClean="0"/>
              <a:t> and its users will benefit if value sets are well-maintained in light of scientific advance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30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730876"/>
            <a:ext cx="8132965" cy="1325563"/>
          </a:xfrm>
        </p:spPr>
        <p:txBody>
          <a:bodyPr/>
          <a:lstStyle/>
          <a:p>
            <a:r>
              <a:rPr lang="en-US" dirty="0" smtClean="0"/>
              <a:t>Which controlled vocabularies + code systems should we use when composing value sets for use as </a:t>
            </a:r>
            <a:r>
              <a:rPr lang="en-US" dirty="0" err="1" smtClean="0"/>
              <a:t>ImmPort</a:t>
            </a:r>
            <a:r>
              <a:rPr lang="en-US" dirty="0" smtClean="0"/>
              <a:t> templates?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73" y="3072525"/>
            <a:ext cx="7886700" cy="233073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VSAC Coding Systems</a:t>
            </a:r>
          </a:p>
          <a:p>
            <a:r>
              <a:rPr lang="en-US" dirty="0" smtClean="0"/>
              <a:t>FDA mandated terminologies (CDICSC, </a:t>
            </a:r>
            <a:r>
              <a:rPr lang="en-US" dirty="0" err="1" smtClean="0"/>
              <a:t>MedDRA</a:t>
            </a:r>
            <a:r>
              <a:rPr lang="en-US" dirty="0" smtClean="0"/>
              <a:t>)</a:t>
            </a:r>
          </a:p>
          <a:p>
            <a:r>
              <a:rPr lang="en-US" dirty="0" smtClean="0"/>
              <a:t>OBO Foundry ontologies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2" r="26677" b="6250"/>
          <a:stretch/>
        </p:blipFill>
        <p:spPr bwMode="auto">
          <a:xfrm>
            <a:off x="0" y="0"/>
            <a:ext cx="9144000" cy="579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4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Figure 3: Typical examples for code lists with multiple names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8650" y="5796115"/>
            <a:ext cx="7886700" cy="38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dirty="0" smtClean="0"/>
              <a:t>http://www.ncbi.nlm.nih.gov/pmc/articles/PMC3540585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t="45006" r="21055" b="16082"/>
          <a:stretch/>
        </p:blipFill>
        <p:spPr bwMode="auto">
          <a:xfrm>
            <a:off x="0" y="1579418"/>
            <a:ext cx="9150253" cy="277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5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2" r="26677" b="6250"/>
          <a:stretch/>
        </p:blipFill>
        <p:spPr bwMode="auto">
          <a:xfrm>
            <a:off x="0" y="0"/>
            <a:ext cx="9144000" cy="579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7987" y="4690373"/>
            <a:ext cx="8908025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existence of duplicate and highly-similar value sets suggests the need for an authoritative repository of value sets and related tooling in order to support the development of quality measures.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11710" y="4321041"/>
            <a:ext cx="7359446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200" dirty="0"/>
              <a:t>Invalid codes affect a large proportion of the value sets (19%).</a:t>
            </a:r>
          </a:p>
        </p:txBody>
      </p:sp>
    </p:spTree>
    <p:extLst>
      <p:ext uri="{BB962C8B-B14F-4D97-AF65-F5344CB8AC3E}">
        <p14:creationId xmlns:p14="http://schemas.microsoft.com/office/powerpoint/2010/main" val="4664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2" r="26677" b="6250"/>
          <a:stretch/>
        </p:blipFill>
        <p:spPr bwMode="auto">
          <a:xfrm>
            <a:off x="0" y="0"/>
            <a:ext cx="9144000" cy="579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7987" y="4690373"/>
            <a:ext cx="8908025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existence of duplicate and highly-similar value sets suggests the need for an authoritative repository of value sets and related tooling in order to support the development of quality measures.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11710" y="4321041"/>
            <a:ext cx="7359446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dirty="0"/>
              <a:t>Invalid codes affect a large proportion of the value sets (19%).</a:t>
            </a:r>
          </a:p>
        </p:txBody>
      </p:sp>
    </p:spTree>
    <p:extLst>
      <p:ext uri="{BB962C8B-B14F-4D97-AF65-F5344CB8AC3E}">
        <p14:creationId xmlns:p14="http://schemas.microsoft.com/office/powerpoint/2010/main" val="33114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356" r="64973" b="42954"/>
          <a:stretch/>
        </p:blipFill>
        <p:spPr bwMode="auto">
          <a:xfrm>
            <a:off x="18079" y="0"/>
            <a:ext cx="9125921" cy="596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5" t="39318" r="64791" b="48211"/>
          <a:stretch/>
        </p:blipFill>
        <p:spPr bwMode="auto">
          <a:xfrm>
            <a:off x="5336772" y="4846320"/>
            <a:ext cx="3850178" cy="18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79" y="6082128"/>
            <a:ext cx="5597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Example of a data submission template to </a:t>
            </a:r>
          </a:p>
          <a:p>
            <a:r>
              <a:rPr lang="en-US" sz="2400" b="1" dirty="0" smtClean="0"/>
              <a:t>https</a:t>
            </a:r>
            <a:r>
              <a:rPr lang="en-US" sz="2400" b="1" dirty="0"/>
              <a:t>://immport.niaid.nih.gov/</a:t>
            </a:r>
          </a:p>
        </p:txBody>
      </p:sp>
    </p:spTree>
    <p:extLst>
      <p:ext uri="{BB962C8B-B14F-4D97-AF65-F5344CB8AC3E}">
        <p14:creationId xmlns:p14="http://schemas.microsoft.com/office/powerpoint/2010/main" val="28774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796115"/>
            <a:ext cx="7886700" cy="38084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http://</a:t>
            </a:r>
            <a:r>
              <a:rPr lang="en-US" sz="2400" dirty="0" smtClean="0"/>
              <a:t>www.ncbi.nlm.nih.gov/pmc/articles/PMC3540585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29497" y="309716"/>
            <a:ext cx="8981768" cy="4940710"/>
            <a:chOff x="29497" y="309716"/>
            <a:chExt cx="8981768" cy="494071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0" t="28771" r="59692" b="29846"/>
            <a:stretch/>
          </p:blipFill>
          <p:spPr bwMode="auto">
            <a:xfrm>
              <a:off x="29497" y="309716"/>
              <a:ext cx="7543709" cy="470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12" t="29647" r="37271" b="27741"/>
            <a:stretch/>
          </p:blipFill>
          <p:spPr bwMode="auto">
            <a:xfrm>
              <a:off x="2368679" y="402936"/>
              <a:ext cx="6642586" cy="484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3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Figure 3: Typical examples for code lists with multiple names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8650" y="5796115"/>
            <a:ext cx="7886700" cy="38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dirty="0" smtClean="0"/>
              <a:t>http://www.ncbi.nlm.nih.gov/pmc/articles/PMC3540585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t="45006" r="21055" b="16082"/>
          <a:stretch/>
        </p:blipFill>
        <p:spPr bwMode="auto">
          <a:xfrm>
            <a:off x="0" y="1579418"/>
            <a:ext cx="9150253" cy="277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5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796115"/>
            <a:ext cx="7886700" cy="38084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http://</a:t>
            </a:r>
            <a:r>
              <a:rPr lang="en-US" sz="2400" dirty="0" smtClean="0"/>
              <a:t>www.ncbi.nlm.nih.gov/pmc/articles/PMC3540585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29497" y="309716"/>
            <a:ext cx="8981768" cy="4940710"/>
            <a:chOff x="29497" y="309716"/>
            <a:chExt cx="8981768" cy="494071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0" t="28771" r="59692" b="29846"/>
            <a:stretch/>
          </p:blipFill>
          <p:spPr bwMode="auto">
            <a:xfrm>
              <a:off x="29497" y="309716"/>
              <a:ext cx="7543709" cy="470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12" t="29647" r="37271" b="27741"/>
            <a:stretch/>
          </p:blipFill>
          <p:spPr bwMode="auto">
            <a:xfrm>
              <a:off x="2368679" y="402936"/>
              <a:ext cx="6642586" cy="484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0" y="560438"/>
            <a:ext cx="5574890" cy="2103105"/>
          </a:xfrm>
          <a:prstGeom prst="rect">
            <a:avLst/>
          </a:prstGeom>
          <a:solidFill>
            <a:schemeClr val="bg1">
              <a:alpha val="0"/>
            </a:schemeClr>
          </a:solidFill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245070"/>
          </a:xfrm>
        </p:spPr>
        <p:txBody>
          <a:bodyPr/>
          <a:lstStyle/>
          <a:p>
            <a:r>
              <a:rPr lang="en-US" dirty="0" smtClean="0"/>
              <a:t>Should </a:t>
            </a:r>
            <a:r>
              <a:rPr lang="en-US" dirty="0"/>
              <a:t>(</a:t>
            </a:r>
            <a:r>
              <a:rPr lang="en-US" dirty="0" smtClean="0"/>
              <a:t>can) </a:t>
            </a:r>
            <a:r>
              <a:rPr lang="en-US" dirty="0" err="1"/>
              <a:t>ImmPort</a:t>
            </a:r>
            <a:r>
              <a:rPr lang="en-US" dirty="0"/>
              <a:t> </a:t>
            </a:r>
            <a:r>
              <a:rPr lang="en-US" dirty="0" smtClean="0"/>
              <a:t>adopt </a:t>
            </a:r>
            <a:r>
              <a:rPr lang="en-US" dirty="0"/>
              <a:t>SNOMED CT </a:t>
            </a:r>
            <a:r>
              <a:rPr lang="en-US" dirty="0" smtClean="0"/>
              <a:t>as a source for value sets?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28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SNOMED CT (Clinical Terms): 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&gt;</a:t>
            </a:r>
            <a:r>
              <a:rPr lang="en-US" dirty="0"/>
              <a:t> </a:t>
            </a:r>
            <a:r>
              <a:rPr lang="en-US" dirty="0" smtClean="0"/>
              <a:t>311,000 concepts; 1,360,000 relationships </a:t>
            </a:r>
          </a:p>
          <a:p>
            <a:r>
              <a:rPr lang="en-US" dirty="0" smtClean="0"/>
              <a:t>DHHS / NLM mandated use as core exchange terminology </a:t>
            </a:r>
            <a:r>
              <a:rPr lang="en-US" dirty="0"/>
              <a:t>for </a:t>
            </a:r>
            <a:r>
              <a:rPr lang="en-US" dirty="0" smtClean="0"/>
              <a:t>all US </a:t>
            </a:r>
            <a:r>
              <a:rPr lang="en-US" dirty="0"/>
              <a:t>electronic health records </a:t>
            </a:r>
            <a:endParaRPr lang="en-US" dirty="0" smtClean="0"/>
          </a:p>
          <a:p>
            <a:r>
              <a:rPr lang="en-US" dirty="0" smtClean="0"/>
              <a:t>international </a:t>
            </a:r>
            <a:r>
              <a:rPr lang="en-US" dirty="0"/>
              <a:t>standard;  </a:t>
            </a:r>
            <a:r>
              <a:rPr lang="en-US" dirty="0" smtClean="0"/>
              <a:t>multi-language </a:t>
            </a:r>
          </a:p>
          <a:p>
            <a:r>
              <a:rPr lang="en-US" dirty="0" smtClean="0"/>
              <a:t>perpetual guaranteed funding from &gt; 15 countries</a:t>
            </a:r>
          </a:p>
          <a:p>
            <a:r>
              <a:rPr lang="en-US" dirty="0" smtClean="0"/>
              <a:t>agreement with LOINC to coordinate on mappings (albeit after 10 years of negotiation)</a:t>
            </a:r>
            <a:endParaRPr lang="en-US" dirty="0"/>
          </a:p>
          <a:p>
            <a:r>
              <a:rPr lang="en-US" dirty="0" smtClean="0"/>
              <a:t>similar agreement with ICD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" y="10"/>
            <a:ext cx="8990837" cy="6882940"/>
            <a:chOff x="-1" y="10"/>
            <a:chExt cx="8990837" cy="6882940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40" r="65627" b="38409"/>
            <a:stretch/>
          </p:blipFill>
          <p:spPr bwMode="auto">
            <a:xfrm>
              <a:off x="-1" y="10"/>
              <a:ext cx="8990837" cy="605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28" t="53222" r="78533" b="39544"/>
            <a:stretch/>
          </p:blipFill>
          <p:spPr bwMode="auto">
            <a:xfrm>
              <a:off x="3047431" y="5816151"/>
              <a:ext cx="2580433" cy="1066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46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" y="10"/>
            <a:ext cx="8990837" cy="6882940"/>
            <a:chOff x="-1" y="10"/>
            <a:chExt cx="8990837" cy="6882940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40" r="65627" b="38409"/>
            <a:stretch/>
          </p:blipFill>
          <p:spPr bwMode="auto">
            <a:xfrm>
              <a:off x="-1" y="10"/>
              <a:ext cx="8990837" cy="605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28" t="53222" r="78533" b="39544"/>
            <a:stretch/>
          </p:blipFill>
          <p:spPr bwMode="auto">
            <a:xfrm>
              <a:off x="3047431" y="5816151"/>
              <a:ext cx="2580433" cy="1066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22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17727" r="65627" b="38409"/>
          <a:stretch/>
        </p:blipFill>
        <p:spPr bwMode="auto">
          <a:xfrm>
            <a:off x="698250" y="0"/>
            <a:ext cx="5649120" cy="645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8" t="17955" r="18322" b="35329"/>
          <a:stretch/>
        </p:blipFill>
        <p:spPr bwMode="auto">
          <a:xfrm>
            <a:off x="3466107" y="49871"/>
            <a:ext cx="5651483" cy="68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t="53222" r="78533" b="39544"/>
          <a:stretch/>
        </p:blipFill>
        <p:spPr bwMode="auto">
          <a:xfrm>
            <a:off x="403965" y="5733022"/>
            <a:ext cx="2580433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ent-Up Arrow 3"/>
          <p:cNvSpPr/>
          <p:nvPr/>
        </p:nvSpPr>
        <p:spPr>
          <a:xfrm>
            <a:off x="1694182" y="3462248"/>
            <a:ext cx="4407341" cy="2988428"/>
          </a:xfrm>
          <a:prstGeom prst="bentUpArrow">
            <a:avLst>
              <a:gd name="adj1" fmla="val 4952"/>
              <a:gd name="adj2" fmla="val 18273"/>
              <a:gd name="adj3" fmla="val 255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5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8363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26138" cy="1263535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/>
              <a:t>SDY 30 </a:t>
            </a:r>
            <a:r>
              <a:rPr lang="en-US" sz="3200" dirty="0"/>
              <a:t>Comprehensive study of germinal center development and antibody </a:t>
            </a:r>
            <a:r>
              <a:rPr lang="en-US" sz="3200" dirty="0" smtClean="0"/>
              <a:t>response (</a:t>
            </a:r>
            <a:r>
              <a:rPr lang="en-US" sz="3200" dirty="0" err="1" smtClean="0"/>
              <a:t>Kepler</a:t>
            </a:r>
            <a:r>
              <a:rPr lang="en-US" sz="3200" dirty="0" smtClean="0"/>
              <a:t>) - </a:t>
            </a:r>
            <a:r>
              <a:rPr lang="en-US" sz="3200" dirty="0" err="1" smtClean="0"/>
              <a:t>Masci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3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63" y="3126657"/>
            <a:ext cx="7886700" cy="12952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SDY30: Comprehensive study of germinal center development and antibody response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inguinal lymph node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35080" r="11737" b="39315"/>
          <a:stretch/>
        </p:blipFill>
        <p:spPr bwMode="auto">
          <a:xfrm>
            <a:off x="0" y="103239"/>
            <a:ext cx="9182788" cy="281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7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" y="10"/>
            <a:ext cx="8990837" cy="6882940"/>
            <a:chOff x="-1" y="10"/>
            <a:chExt cx="8990837" cy="6882940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40" r="65627" b="38409"/>
            <a:stretch/>
          </p:blipFill>
          <p:spPr bwMode="auto">
            <a:xfrm>
              <a:off x="-1" y="10"/>
              <a:ext cx="8990837" cy="605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28" t="53222" r="78533" b="39544"/>
            <a:stretch/>
          </p:blipFill>
          <p:spPr bwMode="auto">
            <a:xfrm>
              <a:off x="3047431" y="5816151"/>
              <a:ext cx="2580433" cy="1066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65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37" y="4157435"/>
            <a:ext cx="8695113" cy="129524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inguinal lymph node</a:t>
            </a:r>
          </a:p>
          <a:p>
            <a:pPr marL="0" indent="0">
              <a:buNone/>
            </a:pPr>
            <a:r>
              <a:rPr lang="en-US" dirty="0" smtClean="0"/>
              <a:t>right inguinal lymph node from mouse Kepler_011_206</a:t>
            </a:r>
          </a:p>
          <a:p>
            <a:pPr marL="0" indent="0">
              <a:buNone/>
            </a:pPr>
            <a:r>
              <a:rPr lang="en-US" dirty="0" smtClean="0"/>
              <a:t>left inguinal lymph node from mouse Kepler_011_206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35080" r="11737" b="39315"/>
          <a:stretch/>
        </p:blipFill>
        <p:spPr bwMode="auto">
          <a:xfrm>
            <a:off x="0" y="103239"/>
            <a:ext cx="9182788" cy="281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1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99757" y="6461359"/>
            <a:ext cx="6079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https://uts.nlm.nih.gov/snomedctBrowser.html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9" r="43867" b="13012"/>
          <a:stretch/>
        </p:blipFill>
        <p:spPr bwMode="auto">
          <a:xfrm>
            <a:off x="315884" y="-2"/>
            <a:ext cx="8512233" cy="639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7" r="72939" b="47483"/>
          <a:stretch/>
        </p:blipFill>
        <p:spPr bwMode="auto">
          <a:xfrm>
            <a:off x="166258" y="2028304"/>
            <a:ext cx="8921124" cy="166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9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0" y="49875"/>
            <a:ext cx="8482099" cy="650055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Search Results (16)</a:t>
            </a:r>
          </a:p>
          <a:p>
            <a:pPr marL="0" indent="0">
              <a:buNone/>
            </a:pPr>
            <a:r>
              <a:rPr lang="en-US" sz="2000" dirty="0"/>
              <a:t>65266007	</a:t>
            </a:r>
            <a:r>
              <a:rPr lang="en-US" sz="2000" dirty="0" smtClean="0"/>
              <a:t>Structure </a:t>
            </a:r>
            <a:r>
              <a:rPr lang="en-US" sz="2000" dirty="0"/>
              <a:t>of deep inguinal lymph node </a:t>
            </a:r>
          </a:p>
          <a:p>
            <a:pPr marL="0" indent="0">
              <a:buNone/>
            </a:pPr>
            <a:r>
              <a:rPr lang="en-US" sz="2000" dirty="0"/>
              <a:t>113340006	</a:t>
            </a:r>
            <a:r>
              <a:rPr lang="en-US" sz="2000" dirty="0" smtClean="0"/>
              <a:t>Structure </a:t>
            </a:r>
            <a:r>
              <a:rPr lang="en-US" sz="2000" dirty="0"/>
              <a:t>of superficial inguinal lymph node </a:t>
            </a:r>
          </a:p>
          <a:p>
            <a:pPr marL="0" indent="0">
              <a:buNone/>
            </a:pPr>
            <a:r>
              <a:rPr lang="en-US" sz="2000" dirty="0"/>
              <a:t>85380009	</a:t>
            </a:r>
            <a:r>
              <a:rPr lang="en-US" sz="2000" dirty="0" smtClean="0"/>
              <a:t>Structure </a:t>
            </a:r>
            <a:r>
              <a:rPr lang="en-US" sz="2000" dirty="0"/>
              <a:t>of inferior inguinal lymph node </a:t>
            </a:r>
          </a:p>
          <a:p>
            <a:pPr marL="0" indent="0">
              <a:buNone/>
            </a:pPr>
            <a:r>
              <a:rPr lang="en-US" sz="2000" dirty="0"/>
              <a:t>8928004	</a:t>
            </a:r>
            <a:r>
              <a:rPr lang="en-US" sz="2000" dirty="0" smtClean="0"/>
              <a:t> 	Inguinal lymph node structure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181762005	</a:t>
            </a:r>
            <a:r>
              <a:rPr lang="en-US" sz="2000" dirty="0" smtClean="0"/>
              <a:t>Entire </a:t>
            </a:r>
            <a:r>
              <a:rPr lang="en-US" sz="2000" dirty="0"/>
              <a:t>inguinal lymph node </a:t>
            </a:r>
          </a:p>
          <a:p>
            <a:pPr marL="0" indent="0">
              <a:buNone/>
            </a:pPr>
            <a:r>
              <a:rPr lang="en-US" sz="2000" dirty="0"/>
              <a:t>279158001	</a:t>
            </a:r>
            <a:r>
              <a:rPr lang="en-US" sz="2000" dirty="0" smtClean="0"/>
              <a:t>Entire </a:t>
            </a:r>
            <a:r>
              <a:rPr lang="en-US" sz="2000" dirty="0"/>
              <a:t>femoral lymph node </a:t>
            </a:r>
          </a:p>
          <a:p>
            <a:pPr marL="0" indent="0">
              <a:buNone/>
            </a:pPr>
            <a:r>
              <a:rPr lang="en-US" sz="2000" dirty="0"/>
              <a:t>303269009	</a:t>
            </a:r>
            <a:r>
              <a:rPr lang="en-US" sz="2000" dirty="0" smtClean="0"/>
              <a:t>Entire </a:t>
            </a:r>
            <a:r>
              <a:rPr lang="en-US" sz="2000" dirty="0"/>
              <a:t>inferior inguinal lymph node </a:t>
            </a:r>
          </a:p>
          <a:p>
            <a:pPr marL="0" indent="0">
              <a:buNone/>
            </a:pPr>
            <a:r>
              <a:rPr lang="en-US" sz="2000" dirty="0"/>
              <a:t>245312007	</a:t>
            </a:r>
            <a:r>
              <a:rPr lang="en-US" sz="2000" dirty="0" smtClean="0"/>
              <a:t>Inguinal </a:t>
            </a:r>
            <a:r>
              <a:rPr lang="en-US" sz="2000" dirty="0"/>
              <a:t>lymph node group </a:t>
            </a:r>
          </a:p>
          <a:p>
            <a:pPr marL="0" indent="0">
              <a:buNone/>
            </a:pPr>
            <a:r>
              <a:rPr lang="en-US" sz="2000" dirty="0"/>
              <a:t>245317001	</a:t>
            </a:r>
            <a:r>
              <a:rPr lang="en-US" sz="2000" dirty="0" smtClean="0"/>
              <a:t>Deep </a:t>
            </a:r>
            <a:r>
              <a:rPr lang="en-US" sz="2000" dirty="0"/>
              <a:t>inguinal lymph node group </a:t>
            </a:r>
          </a:p>
          <a:p>
            <a:pPr marL="0" indent="0">
              <a:buNone/>
            </a:pPr>
            <a:r>
              <a:rPr lang="en-US" sz="2000" dirty="0"/>
              <a:t>245313002	</a:t>
            </a:r>
            <a:r>
              <a:rPr lang="en-US" sz="2000" dirty="0" smtClean="0"/>
              <a:t>Superficial </a:t>
            </a:r>
            <a:r>
              <a:rPr lang="en-US" sz="2000" dirty="0"/>
              <a:t>inguinal lymph node group </a:t>
            </a:r>
          </a:p>
          <a:p>
            <a:pPr marL="0" indent="0">
              <a:buNone/>
            </a:pPr>
            <a:r>
              <a:rPr lang="en-US" sz="2000" dirty="0"/>
              <a:t>52554005	</a:t>
            </a:r>
            <a:r>
              <a:rPr lang="en-US" sz="2000" dirty="0" smtClean="0"/>
              <a:t>Superior </a:t>
            </a:r>
            <a:r>
              <a:rPr lang="en-US" sz="2000" dirty="0"/>
              <a:t>medial inguinal lymph node </a:t>
            </a:r>
          </a:p>
          <a:p>
            <a:pPr marL="0" indent="0">
              <a:buNone/>
            </a:pPr>
            <a:r>
              <a:rPr lang="en-US" sz="2000" dirty="0"/>
              <a:t>76704003	</a:t>
            </a:r>
            <a:r>
              <a:rPr lang="en-US" sz="2000" dirty="0" smtClean="0"/>
              <a:t>Superior </a:t>
            </a:r>
            <a:r>
              <a:rPr lang="en-US" sz="2000" dirty="0"/>
              <a:t>lateral inguinal lymph node </a:t>
            </a:r>
          </a:p>
          <a:p>
            <a:pPr marL="0" indent="0">
              <a:buNone/>
            </a:pPr>
            <a:r>
              <a:rPr lang="en-US" sz="2000" dirty="0"/>
              <a:t>245370007	</a:t>
            </a:r>
            <a:r>
              <a:rPr lang="en-US" sz="2000" dirty="0" smtClean="0"/>
              <a:t>Entire </a:t>
            </a:r>
            <a:r>
              <a:rPr lang="en-US" sz="2000" dirty="0"/>
              <a:t>superficial inguinal lymph node </a:t>
            </a:r>
          </a:p>
          <a:p>
            <a:pPr marL="0" indent="0">
              <a:buNone/>
            </a:pPr>
            <a:r>
              <a:rPr lang="en-US" sz="2000" dirty="0"/>
              <a:t>245315009	</a:t>
            </a:r>
            <a:r>
              <a:rPr lang="en-US" sz="2000" dirty="0" err="1" smtClean="0"/>
              <a:t>Superolateral</a:t>
            </a:r>
            <a:r>
              <a:rPr lang="en-US" sz="2000" dirty="0" smtClean="0"/>
              <a:t> </a:t>
            </a:r>
            <a:r>
              <a:rPr lang="en-US" sz="2000" dirty="0"/>
              <a:t>superficial inguinal lymph node group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245316005</a:t>
            </a:r>
            <a:r>
              <a:rPr lang="en-US" sz="2000" dirty="0"/>
              <a:t>	</a:t>
            </a:r>
            <a:r>
              <a:rPr lang="en-US" sz="2000" dirty="0" smtClean="0"/>
              <a:t>Inferior </a:t>
            </a:r>
            <a:r>
              <a:rPr lang="en-US" sz="2000" dirty="0"/>
              <a:t>superficial inguinal lymph node group </a:t>
            </a:r>
          </a:p>
          <a:p>
            <a:pPr marL="0" indent="0">
              <a:buNone/>
            </a:pPr>
            <a:r>
              <a:rPr lang="en-US" sz="2000" dirty="0"/>
              <a:t>245314008	</a:t>
            </a:r>
            <a:r>
              <a:rPr lang="en-US" sz="2000" dirty="0" err="1" smtClean="0"/>
              <a:t>Superomedial</a:t>
            </a:r>
            <a:r>
              <a:rPr lang="en-US" sz="2000" dirty="0" smtClean="0"/>
              <a:t> </a:t>
            </a:r>
            <a:r>
              <a:rPr lang="en-US" sz="2000" dirty="0"/>
              <a:t>superficial inguinal lymph node group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31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3" y="881148"/>
            <a:ext cx="8482099" cy="259357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Search Results (16)</a:t>
            </a:r>
          </a:p>
          <a:p>
            <a:pPr marL="0" indent="0">
              <a:buNone/>
            </a:pPr>
            <a:r>
              <a:rPr lang="en-US" sz="3200" dirty="0" smtClean="0"/>
              <a:t>8928004</a:t>
            </a:r>
            <a:r>
              <a:rPr lang="en-US" sz="3200" dirty="0"/>
              <a:t>	</a:t>
            </a:r>
            <a:r>
              <a:rPr lang="en-US" sz="3200" dirty="0" smtClean="0"/>
              <a:t> 	Inguinal </a:t>
            </a:r>
            <a:r>
              <a:rPr lang="en-US" sz="3200" dirty="0"/>
              <a:t>lymph node structure </a:t>
            </a:r>
          </a:p>
          <a:p>
            <a:pPr marL="0" indent="0">
              <a:buNone/>
            </a:pPr>
            <a:r>
              <a:rPr lang="en-US" sz="3200" dirty="0" smtClean="0"/>
              <a:t>181762005	Entire inguinal lymph node </a:t>
            </a:r>
          </a:p>
          <a:p>
            <a:pPr marL="0" indent="0">
              <a:buNone/>
            </a:pPr>
            <a:r>
              <a:rPr lang="en-US" sz="3200" dirty="0" smtClean="0"/>
              <a:t>245312007</a:t>
            </a:r>
            <a:r>
              <a:rPr lang="en-US" sz="3200" dirty="0"/>
              <a:t>	</a:t>
            </a:r>
            <a:r>
              <a:rPr lang="en-US" sz="3200" dirty="0" smtClean="0"/>
              <a:t>Inguinal </a:t>
            </a:r>
            <a:r>
              <a:rPr lang="en-US" sz="3200" dirty="0"/>
              <a:t>lymph </a:t>
            </a:r>
            <a:r>
              <a:rPr lang="en-US" sz="3200" dirty="0" smtClean="0"/>
              <a:t>node </a:t>
            </a:r>
            <a:r>
              <a:rPr lang="en-US" sz="3200" dirty="0"/>
              <a:t>group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28650" y="3374967"/>
            <a:ext cx="7886700" cy="280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Why no term: ‘inguinal lymph node’ ?</a:t>
            </a:r>
          </a:p>
          <a:p>
            <a:r>
              <a:rPr lang="en-US" dirty="0" smtClean="0"/>
              <a:t>Well-intended but mistaken ontological design</a:t>
            </a:r>
          </a:p>
          <a:p>
            <a:r>
              <a:rPr lang="en-US" dirty="0" smtClean="0"/>
              <a:t>Major fix to address an inference problem, now hard to undo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SNOMED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Massive committee structure</a:t>
            </a:r>
          </a:p>
          <a:p>
            <a:pPr marL="0" indent="0">
              <a:buNone/>
            </a:pPr>
            <a:r>
              <a:rPr lang="en-US" dirty="0" smtClean="0"/>
              <a:t>Means: </a:t>
            </a:r>
            <a:r>
              <a:rPr lang="en-US" dirty="0"/>
              <a:t>slow reaction time for needed </a:t>
            </a:r>
            <a:r>
              <a:rPr lang="en-US" dirty="0" smtClean="0"/>
              <a:t>changes</a:t>
            </a:r>
          </a:p>
          <a:p>
            <a:pPr marL="0" indent="0">
              <a:buNone/>
            </a:pPr>
            <a:r>
              <a:rPr lang="en-US" dirty="0" smtClean="0"/>
              <a:t>Causes problems for information-driven translational science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Not quite open (license problems) </a:t>
            </a:r>
          </a:p>
          <a:p>
            <a:pPr marL="0" indent="0">
              <a:buNone/>
            </a:pPr>
            <a:r>
              <a:rPr lang="en-US" dirty="0" smtClean="0"/>
              <a:t>Problems for treatment of non-human subjects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48831"/>
            <a:ext cx="9144000" cy="6757359"/>
            <a:chOff x="0" y="-48831"/>
            <a:chExt cx="9144000" cy="6757359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2" r="59366" b="23409"/>
            <a:stretch/>
          </p:blipFill>
          <p:spPr bwMode="auto">
            <a:xfrm>
              <a:off x="0" y="-48831"/>
              <a:ext cx="9144000" cy="6757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1" t="51988" r="76194" b="35739"/>
            <a:stretch/>
          </p:blipFill>
          <p:spPr bwMode="auto">
            <a:xfrm>
              <a:off x="3341717" y="4472251"/>
              <a:ext cx="2006084" cy="1547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 flipH="1">
            <a:off x="0" y="-27863"/>
            <a:ext cx="18662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Animal subjects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8909" y="3329848"/>
            <a:ext cx="1512058" cy="29546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chicken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duck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fly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macaque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mouse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pig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rat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17727" r="65627" b="38409"/>
          <a:stretch/>
        </p:blipFill>
        <p:spPr bwMode="auto">
          <a:xfrm>
            <a:off x="698250" y="0"/>
            <a:ext cx="5649120" cy="645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8" t="17955" r="18322" b="35329"/>
          <a:stretch/>
        </p:blipFill>
        <p:spPr bwMode="auto">
          <a:xfrm>
            <a:off x="3466107" y="49871"/>
            <a:ext cx="5651483" cy="68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t="53222" r="78533" b="39544"/>
          <a:stretch/>
        </p:blipFill>
        <p:spPr bwMode="auto">
          <a:xfrm>
            <a:off x="403965" y="5733022"/>
            <a:ext cx="2580433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ent-Up Arrow 3"/>
          <p:cNvSpPr/>
          <p:nvPr/>
        </p:nvSpPr>
        <p:spPr>
          <a:xfrm>
            <a:off x="1694182" y="3462248"/>
            <a:ext cx="4407341" cy="2988428"/>
          </a:xfrm>
          <a:prstGeom prst="bentUpArrow">
            <a:avLst>
              <a:gd name="adj1" fmla="val 4952"/>
              <a:gd name="adj2" fmla="val 18273"/>
              <a:gd name="adj3" fmla="val 255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1523" y="2044931"/>
            <a:ext cx="3016067" cy="3458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/>
            <a:r>
              <a:rPr lang="en-US" sz="3200" dirty="0" smtClean="0">
                <a:solidFill>
                  <a:schemeClr val="tx1"/>
                </a:solidFill>
              </a:rPr>
              <a:t>Do we want a different value set here for each different species?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7376"/>
            <a:ext cx="7886700" cy="1325563"/>
          </a:xfrm>
        </p:spPr>
        <p:txBody>
          <a:bodyPr/>
          <a:lstStyle/>
          <a:p>
            <a:r>
              <a:rPr lang="en-US" dirty="0" smtClean="0"/>
              <a:t>Whatever answer we give to questions like this, we should never abandon considerations of feasibility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42953"/>
            <a:ext cx="7886700" cy="333401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can NG cope with?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can the data processing software cope with?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800" dirty="0"/>
              <a:t>Note: only </a:t>
            </a:r>
            <a:r>
              <a:rPr lang="en-US" sz="2800" i="1" dirty="0"/>
              <a:t>small </a:t>
            </a:r>
            <a:r>
              <a:rPr lang="en-US" sz="2800" i="1" dirty="0" smtClean="0"/>
              <a:t>selections </a:t>
            </a:r>
            <a:r>
              <a:rPr lang="en-US" sz="2800" dirty="0" smtClean="0"/>
              <a:t>from big lists will be needed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can data providers cope with?</a:t>
            </a:r>
          </a:p>
          <a:p>
            <a:pPr marL="0" indent="0">
              <a:buNone/>
            </a:pPr>
            <a:r>
              <a:rPr lang="en-US" sz="2800" b="1" dirty="0" smtClean="0"/>
              <a:t>Action item under 3.: Explore potential of LIMS system-generated mappings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59692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Brenda Tissue </a:t>
            </a:r>
            <a:r>
              <a:rPr lang="en-US" dirty="0" smtClean="0"/>
              <a:t>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519651"/>
            <a:ext cx="7886700" cy="6573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http://www.</a:t>
            </a:r>
            <a:r>
              <a:rPr lang="en-US" b="1" dirty="0" smtClean="0"/>
              <a:t>ontobee</a:t>
            </a:r>
            <a:r>
              <a:rPr lang="en-US" dirty="0" smtClean="0"/>
              <a:t>.org/browser/</a:t>
            </a:r>
            <a:r>
              <a:rPr lang="en-US" dirty="0" err="1" smtClean="0"/>
              <a:t>index.php?o</a:t>
            </a:r>
            <a:r>
              <a:rPr lang="en-US" dirty="0" smtClean="0"/>
              <a:t>=BTO</a:t>
            </a:r>
            <a:r>
              <a:rPr lang="en-US" dirty="0"/>
              <a:t>‎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t="10549" r="8894" b="23956"/>
          <a:stretch/>
        </p:blipFill>
        <p:spPr bwMode="auto">
          <a:xfrm>
            <a:off x="0" y="1471448"/>
            <a:ext cx="9144000" cy="391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560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118167"/>
            <a:ext cx="7886700" cy="4821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http://bioportal.bioontology.org/ontologies/BTO/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33172" b="13863"/>
          <a:stretch/>
        </p:blipFill>
        <p:spPr bwMode="auto">
          <a:xfrm>
            <a:off x="2310" y="0"/>
            <a:ext cx="9141690" cy="578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66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artifact is this list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60567" y="1978429"/>
            <a:ext cx="4106487" cy="4403605"/>
            <a:chOff x="3047431" y="3794182"/>
            <a:chExt cx="2580433" cy="308876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8" t="46240" r="79153" b="38409"/>
            <a:stretch/>
          </p:blipFill>
          <p:spPr bwMode="auto">
            <a:xfrm>
              <a:off x="3308466" y="3794182"/>
              <a:ext cx="2144684" cy="225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28" t="53222" r="78533" b="39544"/>
            <a:stretch/>
          </p:blipFill>
          <p:spPr bwMode="auto">
            <a:xfrm>
              <a:off x="3047431" y="5816151"/>
              <a:ext cx="2580433" cy="1066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68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disease-specific cell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438995"/>
            <a:ext cx="7886700" cy="17379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NOT: cell type </a:t>
            </a:r>
            <a:r>
              <a:rPr lang="en-US" i="1" dirty="0" err="1" smtClean="0"/>
              <a:t>is_a</a:t>
            </a:r>
            <a:r>
              <a:rPr lang="en-US" i="1" dirty="0" smtClean="0"/>
              <a:t> </a:t>
            </a:r>
            <a:r>
              <a:rPr lang="en-US" dirty="0" smtClean="0"/>
              <a:t>tissue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34091" r="20393" b="30682"/>
          <a:stretch/>
        </p:blipFill>
        <p:spPr bwMode="auto">
          <a:xfrm>
            <a:off x="0" y="1446415"/>
            <a:ext cx="9360131" cy="257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6299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mollusk terms in Brenda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91591"/>
            <a:ext cx="8515350" cy="278537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429789"/>
            <a:ext cx="9144000" cy="4206240"/>
            <a:chOff x="0" y="1429789"/>
            <a:chExt cx="8113223" cy="3526917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9" t="41818" r="35854" b="31364"/>
            <a:stretch/>
          </p:blipFill>
          <p:spPr bwMode="auto">
            <a:xfrm>
              <a:off x="0" y="1429789"/>
              <a:ext cx="8113223" cy="1961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9" t="49489" r="42660" b="33011"/>
            <a:stretch/>
          </p:blipFill>
          <p:spPr bwMode="auto">
            <a:xfrm>
              <a:off x="0" y="3408231"/>
              <a:ext cx="8113223" cy="154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60368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365126"/>
            <a:ext cx="8282594" cy="1325563"/>
          </a:xfrm>
        </p:spPr>
        <p:txBody>
          <a:bodyPr/>
          <a:lstStyle/>
          <a:p>
            <a:r>
              <a:rPr lang="en-US" dirty="0" smtClean="0"/>
              <a:t>anatomical structures mixed with cell types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t="37272" r="64034" b="12046"/>
          <a:stretch/>
        </p:blipFill>
        <p:spPr bwMode="auto">
          <a:xfrm>
            <a:off x="3374967" y="1405168"/>
            <a:ext cx="4804758" cy="545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4727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Brenda Tissue and </a:t>
            </a:r>
            <a:r>
              <a:rPr lang="en-US" altLang="en-US" b="1" dirty="0" smtClean="0"/>
              <a:t>Enzyme Source </a:t>
            </a:r>
            <a:r>
              <a:rPr lang="en-US" altLang="en-US" dirty="0" smtClean="0"/>
              <a:t>Ontology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Confuses type of tissue vs. source of tissue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Too little structure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Primary hierarchy is a </a:t>
            </a:r>
            <a:r>
              <a:rPr lang="en-US" dirty="0" err="1" smtClean="0"/>
              <a:t>partonomy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 clear treatment of species-specificity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‘Source of enzyme’ is not a coherent way to specify  an ontology domain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Confused definitions (for example the definition provided for “Alzheimer-specific cell” is in fact a definition for Alzheimer’s </a:t>
            </a:r>
            <a:r>
              <a:rPr lang="en-US" i="1" dirty="0" smtClean="0"/>
              <a:t>Disease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Too little attention to developments in ontology in last 5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Explore alternatives to Brenda for Tissue Subtypes, including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Foundational Model of Anatomy Ontology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Uberon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broadly compatible with OBO Foundry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805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28650" y="128643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why go for OBO Foundry ontologies (GO, PRO, CL, …)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44416" y="1573373"/>
            <a:ext cx="8136978" cy="4351338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discoverability (open)</a:t>
            </a:r>
          </a:p>
          <a:p>
            <a:pPr eaLnBrk="1" hangingPunct="1"/>
            <a:r>
              <a:rPr lang="en-US" altLang="en-US" sz="3200" dirty="0" smtClean="0"/>
              <a:t>allows different value sets (and values) to be compared, logically composed </a:t>
            </a:r>
          </a:p>
          <a:p>
            <a:pPr eaLnBrk="1" hangingPunct="1"/>
            <a:r>
              <a:rPr lang="en-US" altLang="en-US" sz="3200" dirty="0" smtClean="0"/>
              <a:t>versioning, update, scientific basis</a:t>
            </a:r>
          </a:p>
          <a:p>
            <a:pPr eaLnBrk="1" hangingPunct="1"/>
            <a:r>
              <a:rPr lang="en-US" altLang="en-US" sz="3200" dirty="0" smtClean="0"/>
              <a:t>huge established annotation resources</a:t>
            </a:r>
          </a:p>
          <a:p>
            <a:pPr eaLnBrk="1" hangingPunct="1"/>
            <a:r>
              <a:rPr lang="en-US" altLang="en-US" sz="3200" dirty="0"/>
              <a:t>clearly determined </a:t>
            </a:r>
            <a:r>
              <a:rPr lang="en-US" altLang="en-US" sz="3200" dirty="0" smtClean="0"/>
              <a:t>domains ensure </a:t>
            </a:r>
            <a:r>
              <a:rPr lang="en-US" altLang="en-US" sz="3200" dirty="0"/>
              <a:t>consistent </a:t>
            </a:r>
            <a:r>
              <a:rPr lang="en-US" altLang="en-US" sz="3200" dirty="0" smtClean="0"/>
              <a:t>annotation and division of labor</a:t>
            </a:r>
            <a:endParaRPr lang="en-US" altLang="en-US" sz="3200" dirty="0"/>
          </a:p>
          <a:p>
            <a:pPr eaLnBrk="1" hangingPunct="1"/>
            <a:r>
              <a:rPr lang="en-US" altLang="en-US" sz="3200" dirty="0" smtClean="0"/>
              <a:t>management, trackers</a:t>
            </a:r>
          </a:p>
          <a:p>
            <a:pPr eaLnBrk="1" hangingPunct="1"/>
            <a:r>
              <a:rPr lang="en-US" altLang="en-US" sz="3200" dirty="0" smtClean="0"/>
              <a:t>quick response (vs. multi-year timelines for some VSAC systems)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reason for using OBO Foundry ontologies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response provides an opportunity to use the </a:t>
            </a:r>
            <a:r>
              <a:rPr lang="en-US" dirty="0" err="1" smtClean="0"/>
              <a:t>ImmPort</a:t>
            </a:r>
            <a:r>
              <a:rPr lang="en-US" dirty="0" smtClean="0"/>
              <a:t> workflow to do real science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2" t="9545" r="19116" b="22202"/>
          <a:stretch/>
        </p:blipFill>
        <p:spPr bwMode="auto">
          <a:xfrm>
            <a:off x="1579415" y="2892830"/>
            <a:ext cx="5945223" cy="4181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731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1" t="10001" r="10938" b="8181"/>
          <a:stretch/>
        </p:blipFill>
        <p:spPr bwMode="auto">
          <a:xfrm>
            <a:off x="0" y="-1"/>
            <a:ext cx="9089967" cy="673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0106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06" y="2244722"/>
            <a:ext cx="8781393" cy="326658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proposed: one column with options</a:t>
            </a:r>
          </a:p>
          <a:p>
            <a:pPr marL="0" indent="0">
              <a:buNone/>
            </a:pPr>
            <a:r>
              <a:rPr lang="en-US" dirty="0" smtClean="0"/>
              <a:t>Better: HIPC data providers should include entries (ideally with URIs) under more than one of B, C, D, E (primarily B and E)</a:t>
            </a:r>
          </a:p>
          <a:p>
            <a:pPr marL="0" indent="0">
              <a:buNone/>
            </a:pPr>
            <a:r>
              <a:rPr lang="en-US" dirty="0" smtClean="0"/>
              <a:t>The results can then be used e.g. to identify issues identified through CL definitions, and thereby advance the quality of CL over time and also advance consistency of </a:t>
            </a:r>
            <a:r>
              <a:rPr lang="en-US" dirty="0"/>
              <a:t>i</a:t>
            </a:r>
            <a:r>
              <a:rPr lang="en-US" dirty="0" smtClean="0"/>
              <a:t>mmunology terminology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2" r="23077" b="53334"/>
          <a:stretch/>
        </p:blipFill>
        <p:spPr bwMode="auto">
          <a:xfrm>
            <a:off x="0" y="312956"/>
            <a:ext cx="9144000" cy="173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3325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69" y="1316421"/>
            <a:ext cx="8229600" cy="4525963"/>
          </a:xfrm>
        </p:spPr>
        <p:txBody>
          <a:bodyPr/>
          <a:lstStyle/>
          <a:p>
            <a:r>
              <a:rPr lang="en-US" dirty="0" smtClean="0"/>
              <a:t>Evaluate SNOMED CT as a potential source for the Subject Phenotype template</a:t>
            </a:r>
          </a:p>
          <a:p>
            <a:r>
              <a:rPr lang="en-US" dirty="0" smtClean="0"/>
              <a:t>Evaluate the VSAC </a:t>
            </a:r>
            <a:r>
              <a:rPr lang="en-US" dirty="0"/>
              <a:t>Value Set Authoring Tool </a:t>
            </a:r>
            <a:r>
              <a:rPr lang="en-US" dirty="0" smtClean="0"/>
              <a:t>(released in October 2013) </a:t>
            </a:r>
          </a:p>
          <a:p>
            <a:r>
              <a:rPr lang="en-US" dirty="0" smtClean="0"/>
              <a:t>Explore developing facility such as </a:t>
            </a: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	http</a:t>
            </a:r>
            <a:r>
              <a:rPr lang="en-US" sz="2400" dirty="0"/>
              <a:t>://neurocommons.org/page/Ontological_term_broker</a:t>
            </a:r>
          </a:p>
          <a:p>
            <a:pPr marL="346075" indent="0">
              <a:buNone/>
            </a:pPr>
            <a:r>
              <a:rPr lang="en-US" dirty="0" smtClean="0"/>
              <a:t>to scoop up the terms used in free text fields for review regarding submission to value sets: replace ‘Other’ in existing templates </a:t>
            </a:r>
            <a:r>
              <a:rPr lang="en-US" dirty="0"/>
              <a:t>with </a:t>
            </a:r>
            <a:r>
              <a:rPr lang="en-US" dirty="0" smtClean="0"/>
              <a:t>a </a:t>
            </a:r>
            <a:r>
              <a:rPr lang="en-US" dirty="0"/>
              <a:t>‘request for new term’ submission field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Diagram showing anonymous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2796" cy="601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41203" y="6018415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Alan Rector, Representing </a:t>
            </a:r>
            <a:r>
              <a:rPr lang="en-US" sz="2400" dirty="0"/>
              <a:t>Specified Values in OWL: "value partitions" and "value sets“ (2005), http://www.w3.org/TR/swbp-specified-values/</a:t>
            </a:r>
          </a:p>
        </p:txBody>
      </p:sp>
    </p:spTree>
    <p:extLst>
      <p:ext uri="{BB962C8B-B14F-4D97-AF65-F5344CB8AC3E}">
        <p14:creationId xmlns:p14="http://schemas.microsoft.com/office/powerpoint/2010/main" val="38936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 more 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catalog of all templates we have</a:t>
            </a:r>
          </a:p>
          <a:p>
            <a:r>
              <a:rPr lang="en-US" dirty="0" smtClean="0"/>
              <a:t>Allow template-focused search across all studies</a:t>
            </a:r>
          </a:p>
          <a:p>
            <a:r>
              <a:rPr lang="en-US" dirty="0" smtClean="0"/>
              <a:t>Prioritize templates that need to be created</a:t>
            </a:r>
          </a:p>
          <a:p>
            <a:r>
              <a:rPr lang="en-US" dirty="0" smtClean="0"/>
              <a:t>Prioritize existing templates that need work</a:t>
            </a:r>
          </a:p>
          <a:p>
            <a:r>
              <a:rPr lang="en-US" dirty="0" smtClean="0"/>
              <a:t>Explore LIMS collaborations to allow automatic input into templates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40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=def. a list of subtypes partitioning a given type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168043"/>
            <a:ext cx="7886700" cy="42455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https://vsac.nlm.nih.gov/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3" r="29722" b="6251"/>
          <a:stretch/>
        </p:blipFill>
        <p:spPr bwMode="auto">
          <a:xfrm>
            <a:off x="0" y="0"/>
            <a:ext cx="9144000" cy="602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3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set (according to the VSAC)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=def. </a:t>
            </a:r>
          </a:p>
          <a:p>
            <a:pPr marL="0" indent="0">
              <a:buNone/>
            </a:pPr>
            <a:r>
              <a:rPr lang="en-US" sz="3200" dirty="0" smtClean="0"/>
              <a:t>a list </a:t>
            </a:r>
            <a:r>
              <a:rPr lang="en-US" sz="3200" dirty="0"/>
              <a:t>of specific values (terms and their codes) derived from </a:t>
            </a:r>
            <a:r>
              <a:rPr lang="en-US" sz="3200" dirty="0" smtClean="0"/>
              <a:t>standard vocabularies or code systems </a:t>
            </a:r>
            <a:r>
              <a:rPr lang="en-US" sz="3200" dirty="0"/>
              <a:t>used to define clinical concepts (e.g. patients with diabetes, clinical visit, reportable diseases</a:t>
            </a:r>
            <a:r>
              <a:rPr lang="en-US" sz="3200" dirty="0" smtClean="0"/>
              <a:t>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03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168043"/>
            <a:ext cx="7886700" cy="42455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https://vsac.nlm.nih.gov/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3" r="29722" b="6251"/>
          <a:stretch/>
        </p:blipFill>
        <p:spPr bwMode="auto">
          <a:xfrm>
            <a:off x="0" y="0"/>
            <a:ext cx="9144000" cy="602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32815" y="3823855"/>
            <a:ext cx="1296785" cy="2394065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8500</TotalTime>
  <Words>942</Words>
  <Application>Microsoft Office PowerPoint</Application>
  <PresentationFormat>On-screen Show (4:3)</PresentationFormat>
  <Paragraphs>162</Paragraphs>
  <Slides>50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Office Theme</vt:lpstr>
      <vt:lpstr>1_Office Theme</vt:lpstr>
      <vt:lpstr>2_Office Theme</vt:lpstr>
      <vt:lpstr>3_Office Theme</vt:lpstr>
      <vt:lpstr>Enhancing the Quality of ImmPort Data</vt:lpstr>
      <vt:lpstr>PowerPoint Presentation</vt:lpstr>
      <vt:lpstr>PowerPoint Presentation</vt:lpstr>
      <vt:lpstr>What kind of artifact is this list?</vt:lpstr>
      <vt:lpstr>PowerPoint Presentation</vt:lpstr>
      <vt:lpstr>Value set</vt:lpstr>
      <vt:lpstr>PowerPoint Presentation</vt:lpstr>
      <vt:lpstr>Value set (according to the VSAC)</vt:lpstr>
      <vt:lpstr>PowerPoint Presentation</vt:lpstr>
      <vt:lpstr>PowerPoint Presentation</vt:lpstr>
      <vt:lpstr>PowerPoint Presentation</vt:lpstr>
      <vt:lpstr>For VSAC each value set involves: </vt:lpstr>
      <vt:lpstr>PowerPoint Presentation</vt:lpstr>
      <vt:lpstr>Basic assumptions</vt:lpstr>
      <vt:lpstr>Which controlled vocabularies + code systems should we use when composing value sets for use as ImmPort templates?</vt:lpstr>
      <vt:lpstr>PowerPoint Presentation</vt:lpstr>
      <vt:lpstr>Figure 3: Typical examples for code lists with multiple names </vt:lpstr>
      <vt:lpstr>PowerPoint Presentation</vt:lpstr>
      <vt:lpstr>PowerPoint Presentation</vt:lpstr>
      <vt:lpstr>PowerPoint Presentation</vt:lpstr>
      <vt:lpstr>Figure 3: Typical examples for code lists with multiple names </vt:lpstr>
      <vt:lpstr>PowerPoint Presentation</vt:lpstr>
      <vt:lpstr>Should (can) ImmPort adopt SNOMED CT as a source for value sets?</vt:lpstr>
      <vt:lpstr>SNOMED CT (Clinical Terms): Pro</vt:lpstr>
      <vt:lpstr>PowerPoint Presentation</vt:lpstr>
      <vt:lpstr>PowerPoint Presentation</vt:lpstr>
      <vt:lpstr>PowerPoint Presentation</vt:lpstr>
      <vt:lpstr>SDY 30 Comprehensive study of germinal center development and antibody response (Kepler) - Masci</vt:lpstr>
      <vt:lpstr>Hypothesis</vt:lpstr>
      <vt:lpstr>Hypothesis</vt:lpstr>
      <vt:lpstr>PowerPoint Presentation</vt:lpstr>
      <vt:lpstr>PowerPoint Presentation</vt:lpstr>
      <vt:lpstr>PowerPoint Presentation</vt:lpstr>
      <vt:lpstr>Problems with SNOMED</vt:lpstr>
      <vt:lpstr>PowerPoint Presentation</vt:lpstr>
      <vt:lpstr>PowerPoint Presentation</vt:lpstr>
      <vt:lpstr>Whatever answer we give to questions like this, we should never abandon considerations of feasibility</vt:lpstr>
      <vt:lpstr>Brenda Tissue Ontology</vt:lpstr>
      <vt:lpstr>PowerPoint Presentation</vt:lpstr>
      <vt:lpstr>disease-specific cell types</vt:lpstr>
      <vt:lpstr>mollusk terms in Brenda</vt:lpstr>
      <vt:lpstr>anatomical structures mixed with cell types</vt:lpstr>
      <vt:lpstr>Brenda Tissue and Enzyme Source Ontology</vt:lpstr>
      <vt:lpstr>Action item</vt:lpstr>
      <vt:lpstr>why go for OBO Foundry ontologies (GO, PRO, CL, …)</vt:lpstr>
      <vt:lpstr>Principal reason for using OBO Foundry ontologies</vt:lpstr>
      <vt:lpstr>PowerPoint Presentation</vt:lpstr>
      <vt:lpstr>PowerPoint Presentation</vt:lpstr>
      <vt:lpstr>More action items</vt:lpstr>
      <vt:lpstr>Yet more action items</vt:lpstr>
    </vt:vector>
  </TitlesOfParts>
  <Company>University at Buffalo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BISC Science Meeting Slides</dc:title>
  <dc:creator>phismith@buffalo.edu</dc:creator>
  <cp:lastModifiedBy>phismith</cp:lastModifiedBy>
  <cp:revision>133</cp:revision>
  <dcterms:created xsi:type="dcterms:W3CDTF">2014-01-12T19:30:24Z</dcterms:created>
  <dcterms:modified xsi:type="dcterms:W3CDTF">2014-03-01T01:41:57Z</dcterms:modified>
</cp:coreProperties>
</file>