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12.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Layouts/slideLayout16.xml" ContentType="application/vnd.openxmlformats-officedocument.presentationml.slideLayout+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19"/>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0" d="100"/>
          <a:sy n="120" d="100"/>
        </p:scale>
        <p:origin x="-126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6C3317-991B-BD44-8FD2-C7094636BF23}" type="datetimeFigureOut">
              <a:rPr lang="en-US" smtClean="0"/>
              <a:pPr/>
              <a:t>9/19/2011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7ED04-176F-6548-A0C7-19A302147A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“Cool </a:t>
            </a:r>
            <a:r>
              <a:rPr lang="en-US" sz="1200" kern="1200" dirty="0" err="1" smtClean="0">
                <a:solidFill>
                  <a:schemeClr val="tx1"/>
                </a:solidFill>
                <a:latin typeface="+mn-lt"/>
                <a:ea typeface="+mn-ea"/>
                <a:cs typeface="+mn-cs"/>
              </a:rPr>
              <a:t>URIs</a:t>
            </a:r>
            <a:r>
              <a:rPr lang="en-US" sz="1200" kern="1200" dirty="0" smtClean="0">
                <a:solidFill>
                  <a:schemeClr val="tx1"/>
                </a:solidFill>
                <a:latin typeface="+mn-lt"/>
                <a:ea typeface="+mn-ea"/>
                <a:cs typeface="+mn-cs"/>
              </a:rPr>
              <a:t> don’t change” – Tim Berners-Lee &lt;http://www.w3.org/Provider/Style/URI.html&gt;</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query reads “Give me only the </a:t>
            </a:r>
            <a:r>
              <a:rPr lang="en-US" dirty="0" err="1" smtClean="0"/>
              <a:t>empl_num</a:t>
            </a:r>
            <a:r>
              <a:rPr lang="en-US" dirty="0" smtClean="0"/>
              <a:t>, position</a:t>
            </a:r>
            <a:r>
              <a:rPr lang="en-US" baseline="0" dirty="0" smtClean="0"/>
              <a:t> and </a:t>
            </a:r>
            <a:r>
              <a:rPr lang="en-US" baseline="0" dirty="0" err="1" smtClean="0"/>
              <a:t>reports_to</a:t>
            </a:r>
            <a:r>
              <a:rPr lang="en-US" baseline="0" dirty="0" smtClean="0"/>
              <a:t> </a:t>
            </a:r>
            <a:r>
              <a:rPr lang="en-US" dirty="0" smtClean="0"/>
              <a:t>from the employees table where the employee’s last name</a:t>
            </a:r>
            <a:r>
              <a:rPr lang="en-US" baseline="0" dirty="0" smtClean="0"/>
              <a:t> starts with an ‘S’ ” .</a:t>
            </a:r>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74</a:t>
            </a:fld>
            <a:endParaRPr lang="en-US"/>
          </a:p>
        </p:txBody>
      </p:sp>
    </p:spTree>
    <p:extLst>
      <p:ext uri="{BB962C8B-B14F-4D97-AF65-F5344CB8AC3E}">
        <p14:creationId xmlns="" xmlns:p14="http://schemas.microsoft.com/office/powerpoint/2010/main" xmlns:mv="urn:schemas-microsoft-com:mac:vml" xmlns:mc="http://schemas.openxmlformats.org/markup-compatibility/2006" val="7211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returned the intersection of these two conditions.  </a:t>
            </a:r>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75</a:t>
            </a:fld>
            <a:endParaRPr lang="en-US"/>
          </a:p>
        </p:txBody>
      </p:sp>
    </p:spTree>
    <p:extLst>
      <p:ext uri="{BB962C8B-B14F-4D97-AF65-F5344CB8AC3E}">
        <p14:creationId xmlns="" xmlns:p14="http://schemas.microsoft.com/office/powerpoint/2010/main" xmlns:mv="urn:schemas-microsoft-com:mac:vml" xmlns:mc="http://schemas.openxmlformats.org/markup-compatibility/2006" val="152644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been working</a:t>
            </a:r>
            <a:r>
              <a:rPr lang="en-US" baseline="0" dirty="0" smtClean="0"/>
              <a:t> with this basic template.  Of course you can get much more sophisticate very quickly.  With JOINS you would add additional tables, the where clause is optional, etc.  However this is sufficient for us to make our point.</a:t>
            </a:r>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76</a:t>
            </a:fld>
            <a:endParaRPr lang="en-US"/>
          </a:p>
        </p:txBody>
      </p:sp>
    </p:spTree>
    <p:extLst>
      <p:ext uri="{BB962C8B-B14F-4D97-AF65-F5344CB8AC3E}">
        <p14:creationId xmlns="" xmlns:p14="http://schemas.microsoft.com/office/powerpoint/2010/main" xmlns:mv="urn:schemas-microsoft-com:mac:vml" xmlns:mc="http://schemas.openxmlformats.org/markup-compatibility/2006" val="1448090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query reads “Give me only the </a:t>
            </a:r>
            <a:r>
              <a:rPr lang="en-US" dirty="0" err="1" smtClean="0"/>
              <a:t>empl_num</a:t>
            </a:r>
            <a:r>
              <a:rPr lang="en-US" dirty="0" smtClean="0"/>
              <a:t>, position</a:t>
            </a:r>
            <a:r>
              <a:rPr lang="en-US" baseline="0" dirty="0" smtClean="0"/>
              <a:t> and </a:t>
            </a:r>
            <a:r>
              <a:rPr lang="en-US" baseline="0" dirty="0" err="1" smtClean="0"/>
              <a:t>reports_to</a:t>
            </a:r>
            <a:r>
              <a:rPr lang="en-US" baseline="0" dirty="0" smtClean="0"/>
              <a:t> </a:t>
            </a:r>
            <a:r>
              <a:rPr lang="en-US" dirty="0" smtClean="0"/>
              <a:t>from the employees table where the employee’s last name</a:t>
            </a:r>
            <a:r>
              <a:rPr lang="en-US" baseline="0" dirty="0" smtClean="0"/>
              <a:t> starts with an “S”.</a:t>
            </a:r>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77</a:t>
            </a:fld>
            <a:endParaRPr lang="en-US"/>
          </a:p>
        </p:txBody>
      </p:sp>
    </p:spTree>
    <p:extLst>
      <p:ext uri="{BB962C8B-B14F-4D97-AF65-F5344CB8AC3E}">
        <p14:creationId xmlns="" xmlns:p14="http://schemas.microsoft.com/office/powerpoint/2010/main" xmlns:mv="urn:schemas-microsoft-com:mac:vml" xmlns:mc="http://schemas.openxmlformats.org/markup-compatibility/2006" val="2640735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query reads “Give me only the </a:t>
            </a:r>
            <a:r>
              <a:rPr lang="en-US" dirty="0" err="1" smtClean="0"/>
              <a:t>empl_num</a:t>
            </a:r>
            <a:r>
              <a:rPr lang="en-US" dirty="0" smtClean="0"/>
              <a:t>, position</a:t>
            </a:r>
            <a:r>
              <a:rPr lang="en-US" baseline="0" dirty="0" smtClean="0"/>
              <a:t> and </a:t>
            </a:r>
            <a:r>
              <a:rPr lang="en-US" baseline="0" dirty="0" err="1" smtClean="0"/>
              <a:t>reports_to</a:t>
            </a:r>
            <a:r>
              <a:rPr lang="en-US" baseline="0" dirty="0" smtClean="0"/>
              <a:t> </a:t>
            </a:r>
            <a:r>
              <a:rPr lang="en-US" dirty="0" smtClean="0"/>
              <a:t>from the employees table where the employee’s last name</a:t>
            </a:r>
            <a:r>
              <a:rPr lang="en-US" baseline="0" dirty="0" smtClean="0"/>
              <a:t> starts with an “S”.</a:t>
            </a:r>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78</a:t>
            </a:fld>
            <a:endParaRPr lang="en-US"/>
          </a:p>
        </p:txBody>
      </p:sp>
    </p:spTree>
    <p:extLst>
      <p:ext uri="{BB962C8B-B14F-4D97-AF65-F5344CB8AC3E}">
        <p14:creationId xmlns="" xmlns:p14="http://schemas.microsoft.com/office/powerpoint/2010/main" xmlns:mv="urn:schemas-microsoft-com:mac:vml" xmlns:mc="http://schemas.openxmlformats.org/markup-compatibility/2006" val="2640735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graph is no longer anonymous, it is named.</a:t>
            </a:r>
            <a:endParaRPr lang="en-US" dirty="0"/>
          </a:p>
        </p:txBody>
      </p:sp>
      <p:sp>
        <p:nvSpPr>
          <p:cNvPr id="4" name="Slide Number Placeholder 3"/>
          <p:cNvSpPr>
            <a:spLocks noGrp="1"/>
          </p:cNvSpPr>
          <p:nvPr>
            <p:ph type="sldNum" sz="quarter" idx="10"/>
          </p:nvPr>
        </p:nvSpPr>
        <p:spPr/>
        <p:txBody>
          <a:bodyPr/>
          <a:lstStyle/>
          <a:p>
            <a:pPr>
              <a:defRPr/>
            </a:pPr>
            <a:fld id="{9ECD5D13-F64E-4E03-836E-DB9DDB42EB62}" type="slidenum">
              <a:rPr lang="en-US" smtClean="0"/>
              <a:pPr>
                <a:defRPr/>
              </a:pPr>
              <a:t>82</a:t>
            </a:fld>
            <a:endParaRPr lang="en-US"/>
          </a:p>
        </p:txBody>
      </p:sp>
    </p:spTree>
    <p:extLst>
      <p:ext uri="{BB962C8B-B14F-4D97-AF65-F5344CB8AC3E}">
        <p14:creationId xmlns="" xmlns:p14="http://schemas.microsoft.com/office/powerpoint/2010/main" xmlns:mv="urn:schemas-microsoft-com:mac:vml" xmlns:mc="http://schemas.openxmlformats.org/markup-compatibility/2006" val="2726936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may nest options within options.</a:t>
            </a:r>
            <a:endParaRPr lang="en-US" dirty="0"/>
          </a:p>
        </p:txBody>
      </p:sp>
      <p:sp>
        <p:nvSpPr>
          <p:cNvPr id="4" name="Slide Number Placeholder 3"/>
          <p:cNvSpPr>
            <a:spLocks noGrp="1"/>
          </p:cNvSpPr>
          <p:nvPr>
            <p:ph type="sldNum" sz="quarter" idx="10"/>
          </p:nvPr>
        </p:nvSpPr>
        <p:spPr/>
        <p:txBody>
          <a:bodyPr/>
          <a:lstStyle/>
          <a:p>
            <a:pPr>
              <a:defRPr/>
            </a:pPr>
            <a:fld id="{51D39758-FD05-404B-959E-A5D48D427104}" type="slidenum">
              <a:rPr lang="en-US" smtClean="0"/>
              <a:pPr>
                <a:defRPr/>
              </a:pPr>
              <a:t>93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1D39758-FD05-404B-959E-A5D48D427104}" type="slidenum">
              <a:rPr lang="en-US" smtClean="0"/>
              <a:pPr>
                <a:defRPr/>
              </a:pPr>
              <a:t>95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that ASK is</a:t>
            </a:r>
            <a:r>
              <a:rPr lang="en-US" baseline="0" dirty="0" smtClean="0"/>
              <a:t> identical to SELECT sans the ?variable list</a:t>
            </a:r>
            <a:endParaRPr lang="en-US" dirty="0"/>
          </a:p>
        </p:txBody>
      </p:sp>
      <p:sp>
        <p:nvSpPr>
          <p:cNvPr id="4" name="Slide Number Placeholder 3"/>
          <p:cNvSpPr>
            <a:spLocks noGrp="1"/>
          </p:cNvSpPr>
          <p:nvPr>
            <p:ph type="sldNum" sz="quarter" idx="10"/>
          </p:nvPr>
        </p:nvSpPr>
        <p:spPr/>
        <p:txBody>
          <a:bodyPr/>
          <a:lstStyle/>
          <a:p>
            <a:pPr>
              <a:defRPr/>
            </a:pPr>
            <a:fld id="{51D39758-FD05-404B-959E-A5D48D427104}" type="slidenum">
              <a:rPr lang="en-US" smtClean="0"/>
              <a:pPr>
                <a:defRPr/>
              </a:pPr>
              <a:t>97</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Doesn’t significantly occur in our example</a:t>
            </a:r>
            <a:r>
              <a:rPr lang="en-US" baseline="0" dirty="0" smtClean="0"/>
              <a:t> data. </a:t>
            </a:r>
            <a:endParaRPr lang="en-US" dirty="0"/>
          </a:p>
        </p:txBody>
      </p:sp>
      <p:sp>
        <p:nvSpPr>
          <p:cNvPr id="4" name="Slide Number Placeholder 3"/>
          <p:cNvSpPr>
            <a:spLocks noGrp="1"/>
          </p:cNvSpPr>
          <p:nvPr>
            <p:ph type="sldNum" sz="quarter" idx="10"/>
          </p:nvPr>
        </p:nvSpPr>
        <p:spPr/>
        <p:txBody>
          <a:bodyPr/>
          <a:lstStyle/>
          <a:p>
            <a:pPr>
              <a:defRPr/>
            </a:pPr>
            <a:fld id="{51D39758-FD05-404B-959E-A5D48D427104}" type="slidenum">
              <a:rPr lang="en-US" smtClean="0"/>
              <a:pPr>
                <a:defRPr/>
              </a:pPr>
              <a:t>106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“Cool </a:t>
            </a:r>
            <a:r>
              <a:rPr lang="en-US" sz="1200" kern="1200" dirty="0" err="1" smtClean="0">
                <a:solidFill>
                  <a:schemeClr val="tx1"/>
                </a:solidFill>
                <a:latin typeface="+mn-lt"/>
                <a:ea typeface="+mn-ea"/>
                <a:cs typeface="+mn-cs"/>
              </a:rPr>
              <a:t>URIs</a:t>
            </a:r>
            <a:r>
              <a:rPr lang="en-US" sz="1200" kern="1200" dirty="0" smtClean="0">
                <a:solidFill>
                  <a:schemeClr val="tx1"/>
                </a:solidFill>
                <a:latin typeface="+mn-lt"/>
                <a:ea typeface="+mn-ea"/>
                <a:cs typeface="+mn-cs"/>
              </a:rPr>
              <a:t> don’t change” – Tim Berners-Lee &lt;http://www.w3.org/Provider/Style/URI.html&gt;</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33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7DA2532-639F-AB4C-BB60-4B115556035F}" type="slidenum">
              <a:rPr lang="en-US" smtClean="0"/>
              <a:pPr/>
              <a:t>57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69</a:t>
            </a:fld>
            <a:endParaRPr lang="en-US"/>
          </a:p>
        </p:txBody>
      </p:sp>
    </p:spTree>
    <p:extLst>
      <p:ext uri="{BB962C8B-B14F-4D97-AF65-F5344CB8AC3E}">
        <p14:creationId xmlns="" xmlns:p14="http://schemas.microsoft.com/office/powerpoint/2010/main" xmlns:mv="urn:schemas-microsoft-com:mac:vml" xmlns:mc="http://schemas.openxmlformats.org/markup-compatibility/2006" val="3769943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query reads “Give me all fields from the employees table where the employee’s last name</a:t>
            </a:r>
            <a:r>
              <a:rPr lang="en-US" baseline="0" dirty="0" smtClean="0"/>
              <a:t> starts with an “S”.</a:t>
            </a:r>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70</a:t>
            </a:fld>
            <a:endParaRPr lang="en-US"/>
          </a:p>
        </p:txBody>
      </p:sp>
    </p:spTree>
    <p:extLst>
      <p:ext uri="{BB962C8B-B14F-4D97-AF65-F5344CB8AC3E}">
        <p14:creationId xmlns="" xmlns:p14="http://schemas.microsoft.com/office/powerpoint/2010/main" xmlns:mv="urn:schemas-microsoft-com:mac:vml" xmlns:mc="http://schemas.openxmlformats.org/markup-compatibility/2006" val="3240195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query reads “Give me only the </a:t>
            </a:r>
            <a:r>
              <a:rPr lang="en-US" dirty="0" err="1" smtClean="0"/>
              <a:t>empl_num</a:t>
            </a:r>
            <a:r>
              <a:rPr lang="en-US" dirty="0" smtClean="0"/>
              <a:t>, position</a:t>
            </a:r>
            <a:r>
              <a:rPr lang="en-US" baseline="0" dirty="0" smtClean="0"/>
              <a:t> and </a:t>
            </a:r>
            <a:r>
              <a:rPr lang="en-US" baseline="0" dirty="0" err="1" smtClean="0"/>
              <a:t>reports_to</a:t>
            </a:r>
            <a:r>
              <a:rPr lang="en-US" baseline="0" dirty="0" smtClean="0"/>
              <a:t> </a:t>
            </a:r>
            <a:r>
              <a:rPr lang="en-US" dirty="0" smtClean="0"/>
              <a:t>from the employees table where the employee’s last name</a:t>
            </a:r>
            <a:r>
              <a:rPr lang="en-US" baseline="0" dirty="0" smtClean="0"/>
              <a:t> starts with an ‘S’ ” .</a:t>
            </a:r>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72</a:t>
            </a:fld>
            <a:endParaRPr lang="en-US"/>
          </a:p>
        </p:txBody>
      </p:sp>
    </p:spTree>
    <p:extLst>
      <p:ext uri="{BB962C8B-B14F-4D97-AF65-F5344CB8AC3E}">
        <p14:creationId xmlns="" xmlns:p14="http://schemas.microsoft.com/office/powerpoint/2010/main" xmlns:mv="urn:schemas-microsoft-com:mac:vml" xmlns:mc="http://schemas.openxmlformats.org/markup-compatibility/2006" val="2640735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“Give me only the </a:t>
            </a:r>
            <a:r>
              <a:rPr lang="en-US" dirty="0" err="1" smtClean="0"/>
              <a:t>empl_num</a:t>
            </a:r>
            <a:r>
              <a:rPr lang="en-US" dirty="0" smtClean="0"/>
              <a:t>, position</a:t>
            </a:r>
            <a:r>
              <a:rPr lang="en-US" baseline="0" dirty="0" smtClean="0"/>
              <a:t> and </a:t>
            </a:r>
            <a:r>
              <a:rPr lang="en-US" baseline="0" dirty="0" err="1" smtClean="0"/>
              <a:t>reports_to</a:t>
            </a:r>
            <a:r>
              <a:rPr lang="en-US" baseline="0" dirty="0" smtClean="0"/>
              <a:t> </a:t>
            </a:r>
            <a:r>
              <a:rPr lang="en-US" dirty="0" smtClean="0"/>
              <a:t>from the employees table.</a:t>
            </a:r>
          </a:p>
          <a:p>
            <a:endParaRPr lang="en-US" dirty="0"/>
          </a:p>
        </p:txBody>
      </p:sp>
      <p:sp>
        <p:nvSpPr>
          <p:cNvPr id="4" name="Slide Number Placeholder 3"/>
          <p:cNvSpPr>
            <a:spLocks noGrp="1"/>
          </p:cNvSpPr>
          <p:nvPr>
            <p:ph type="sldNum" sz="quarter" idx="10"/>
          </p:nvPr>
        </p:nvSpPr>
        <p:spPr/>
        <p:txBody>
          <a:bodyPr/>
          <a:lstStyle/>
          <a:p>
            <a:fld id="{CA011131-5078-074B-A9FD-CB3B18A03A48}" type="slidenum">
              <a:rPr lang="en-US" smtClean="0"/>
              <a:pPr/>
              <a:t>73</a:t>
            </a:fld>
            <a:endParaRPr lang="en-US"/>
          </a:p>
        </p:txBody>
      </p:sp>
    </p:spTree>
    <p:extLst>
      <p:ext uri="{BB962C8B-B14F-4D97-AF65-F5344CB8AC3E}">
        <p14:creationId xmlns="" xmlns:p14="http://schemas.microsoft.com/office/powerpoint/2010/main" xmlns:mv="urn:schemas-microsoft-com:mac:vml" xmlns:mc="http://schemas.openxmlformats.org/markup-compatibility/2006" val="66789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4FB164-86EA-ED4F-9FE3-A94F850CD449}" type="datetimeFigureOut">
              <a:rPr lang="en-US" smtClean="0"/>
              <a:pPr/>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4FB164-86EA-ED4F-9FE3-A94F850CD449}" type="datetimeFigureOut">
              <a:rPr lang="en-US" smtClean="0"/>
              <a:pPr/>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4FB164-86EA-ED4F-9FE3-A94F850CD449}" type="datetimeFigureOut">
              <a:rPr lang="en-US" smtClean="0"/>
              <a:pPr/>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p:cNvPicPr>
            <a:picLocks noChangeAspect="1" noChangeArrowheads="1"/>
          </p:cNvPicPr>
          <p:nvPr/>
        </p:nvPicPr>
        <p:blipFill>
          <a:blip r:embed="rId2" cstate="print"/>
          <a:srcRect/>
          <a:stretch>
            <a:fillRect/>
          </a:stretch>
        </p:blipFill>
        <p:spPr bwMode="auto">
          <a:xfrm>
            <a:off x="1143000" y="6553200"/>
            <a:ext cx="8001000" cy="304800"/>
          </a:xfrm>
          <a:prstGeom prst="rect">
            <a:avLst/>
          </a:prstGeom>
          <a:noFill/>
          <a:ln w="9525">
            <a:noFill/>
            <a:miter lim="800000"/>
            <a:headEnd/>
            <a:tailEnd/>
          </a:ln>
        </p:spPr>
      </p:pic>
      <p:pic>
        <p:nvPicPr>
          <p:cNvPr id="5" name="Picture 8" descr="SPAWAR_PPT_cover5_v5-FINAL.jpg"/>
          <p:cNvPicPr>
            <a:picLocks noChangeAspect="1"/>
          </p:cNvPicPr>
          <p:nvPr/>
        </p:nvPicPr>
        <p:blipFill>
          <a:blip r:embed="rId3" cstate="print"/>
          <a:srcRect/>
          <a:stretch>
            <a:fillRect/>
          </a:stretch>
        </p:blipFill>
        <p:spPr bwMode="auto">
          <a:xfrm>
            <a:off x="1566863" y="0"/>
            <a:ext cx="7577137" cy="1306513"/>
          </a:xfrm>
          <a:prstGeom prst="rect">
            <a:avLst/>
          </a:prstGeom>
          <a:noFill/>
          <a:ln w="9525">
            <a:noFill/>
            <a:miter lim="800000"/>
            <a:headEnd/>
            <a:tailEnd/>
          </a:ln>
        </p:spPr>
      </p:pic>
      <p:pic>
        <p:nvPicPr>
          <p:cNvPr id="6" name="Picture 9" descr="SPAWAR_SSC_LANT_RGB_R.jpg"/>
          <p:cNvPicPr>
            <a:picLocks noChangeAspect="1"/>
          </p:cNvPicPr>
          <p:nvPr/>
        </p:nvPicPr>
        <p:blipFill>
          <a:blip r:embed="rId4" cstate="print"/>
          <a:srcRect/>
          <a:stretch>
            <a:fillRect/>
          </a:stretch>
        </p:blipFill>
        <p:spPr bwMode="auto">
          <a:xfrm>
            <a:off x="381000" y="228600"/>
            <a:ext cx="990600" cy="981075"/>
          </a:xfrm>
          <a:prstGeom prst="rect">
            <a:avLst/>
          </a:prstGeom>
          <a:noFill/>
          <a:ln w="9525">
            <a:noFill/>
            <a:miter lim="800000"/>
            <a:headEnd/>
            <a:tailEnd/>
          </a:ln>
        </p:spPr>
      </p:pic>
      <p:sp>
        <p:nvSpPr>
          <p:cNvPr id="3074" name="Rectangle 2"/>
          <p:cNvSpPr>
            <a:spLocks noGrp="1" noChangeArrowheads="1"/>
          </p:cNvSpPr>
          <p:nvPr>
            <p:ph type="ctrTitle"/>
          </p:nvPr>
        </p:nvSpPr>
        <p:spPr>
          <a:xfrm>
            <a:off x="685800" y="2286000"/>
            <a:ext cx="7772400" cy="1314450"/>
          </a:xfrm>
        </p:spPr>
        <p:txBody>
          <a:bodyPr anchor="t"/>
          <a:lstStyle>
            <a:lvl1pPr algn="ctr">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1371600" y="3886200"/>
            <a:ext cx="6400800" cy="1371600"/>
          </a:xfrm>
        </p:spPr>
        <p:txBody>
          <a:bodyPr/>
          <a:lstStyle>
            <a:lvl1pPr marL="0" indent="0" algn="ctr">
              <a:buFont typeface="Lucida Grande" pitchFamily="-106" charset="0"/>
              <a:buNone/>
              <a:defRPr sz="2400"/>
            </a:lvl1pPr>
          </a:lstStyle>
          <a:p>
            <a:r>
              <a:rPr lang="en-US" smtClean="0"/>
              <a:t>Click to edit Master subtitle style</a:t>
            </a:r>
            <a:endParaRPr lang="en-US"/>
          </a:p>
        </p:txBody>
      </p:sp>
      <p:sp>
        <p:nvSpPr>
          <p:cNvPr id="7" name="Footer Placeholder 4"/>
          <p:cNvSpPr>
            <a:spLocks noGrp="1"/>
          </p:cNvSpPr>
          <p:nvPr>
            <p:ph type="ftr" sz="quarter" idx="10"/>
          </p:nvPr>
        </p:nvSpPr>
        <p:spPr/>
        <p:txBody>
          <a:bodyPr/>
          <a:lstStyle>
            <a:lvl1pPr>
              <a:defRPr smtClean="0">
                <a:solidFill>
                  <a:schemeClr val="bg1"/>
                </a:solidFill>
              </a:defRPr>
            </a:lvl1pPr>
          </a:lstStyle>
          <a:p>
            <a:pPr>
              <a:defRPr/>
            </a:pPr>
            <a:r>
              <a:rPr lang="en-US">
                <a:solidFill>
                  <a:prstClr val="white"/>
                </a:solidFill>
              </a:rPr>
              <a:t>Statement A: Approved for Public Release. Distribution is unlimited (01 September 2011). </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n-US">
                <a:solidFill>
                  <a:prstClr val="black"/>
                </a:solidFill>
              </a:rPr>
              <a:t>Statement A: Approved for Public Release. Distribution is unlimited (01 September 2011). </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US">
                <a:solidFill>
                  <a:prstClr val="black"/>
                </a:solidFill>
              </a:rPr>
              <a:t>Statement A: Approved for Public Release. Distribution is unlimited (01 September 2011).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3716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a:solidFill>
                  <a:prstClr val="black"/>
                </a:solidFill>
              </a:rPr>
              <a:t>Statement A: Approved for Public Release. Distribution is unlimited (01 September 2011). </a:t>
            </a: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1"/>
          <p:cNvSpPr>
            <a:spLocks noGrp="1"/>
          </p:cNvSpPr>
          <p:nvPr>
            <p:ph type="title"/>
          </p:nvPr>
        </p:nvSpPr>
        <p:spPr>
          <a:xfrm>
            <a:off x="1219200" y="198438"/>
            <a:ext cx="7467600" cy="868362"/>
          </a:xfrm>
        </p:spPr>
        <p:txBody>
          <a:bodyPr/>
          <a:lstStyle/>
          <a:p>
            <a:r>
              <a:rPr lang="en-US" smtClean="0"/>
              <a:t>Click to edit Master title style</a:t>
            </a:r>
            <a:endParaRPr lang="en-US" dirty="0"/>
          </a:p>
        </p:txBody>
      </p:sp>
      <p:sp>
        <p:nvSpPr>
          <p:cNvPr id="7" name="Footer Placeholder 4"/>
          <p:cNvSpPr>
            <a:spLocks noGrp="1"/>
          </p:cNvSpPr>
          <p:nvPr>
            <p:ph type="ftr" sz="quarter" idx="10"/>
          </p:nvPr>
        </p:nvSpPr>
        <p:spPr/>
        <p:txBody>
          <a:bodyPr/>
          <a:lstStyle>
            <a:lvl1pPr>
              <a:defRPr/>
            </a:lvl1pPr>
          </a:lstStyle>
          <a:p>
            <a:pPr>
              <a:defRPr/>
            </a:pPr>
            <a:r>
              <a:rPr lang="en-US">
                <a:solidFill>
                  <a:prstClr val="black"/>
                </a:solidFill>
              </a:rPr>
              <a:t>Statement A: Approved for Public Release. Distribution is unlimited (01 September 2011). </a:t>
            </a:r>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n-US">
                <a:solidFill>
                  <a:prstClr val="black"/>
                </a:solidFill>
              </a:rPr>
              <a:t>Statement A: Approved for Public Release. Distribution is unlimited (01 September 2011). </a:t>
            </a: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n-US">
                <a:solidFill>
                  <a:prstClr val="black"/>
                </a:solidFill>
              </a:rPr>
              <a:t>Statement A: Approved for Public Release. Distribution is unlimited (01 September 2011). </a:t>
            </a: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US">
                <a:solidFill>
                  <a:prstClr val="black"/>
                </a:solidFill>
              </a:rPr>
              <a:t>Statement A: Approved for Public Release. Distribution is unlimited (01 September 2011). </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4FB164-86EA-ED4F-9FE3-A94F850CD449}" type="datetimeFigureOut">
              <a:rPr lang="en-US" smtClean="0"/>
              <a:pPr/>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itle 1"/>
          <p:cNvSpPr txBox="1">
            <a:spLocks/>
          </p:cNvSpPr>
          <p:nvPr/>
        </p:nvSpPr>
        <p:spPr bwMode="auto">
          <a:xfrm>
            <a:off x="1219200" y="198438"/>
            <a:ext cx="7467600" cy="868362"/>
          </a:xfrm>
          <a:prstGeom prst="rect">
            <a:avLst/>
          </a:prstGeom>
          <a:noFill/>
          <a:ln w="9525" algn="ctr">
            <a:noFill/>
            <a:miter lim="800000"/>
            <a:headEnd/>
            <a:tailEnd/>
          </a:ln>
        </p:spPr>
        <p:txBody>
          <a:bodyPr anchor="b"/>
          <a:lstStyle/>
          <a:p>
            <a:pPr eaLnBrk="0" fontAlgn="base" hangingPunct="0">
              <a:lnSpc>
                <a:spcPct val="85000"/>
              </a:lnSpc>
              <a:spcBef>
                <a:spcPct val="0"/>
              </a:spcBef>
              <a:spcAft>
                <a:spcPct val="0"/>
              </a:spcAft>
              <a:defRPr/>
            </a:pPr>
            <a:r>
              <a:rPr lang="en-US" sz="3200" kern="0">
                <a:solidFill>
                  <a:srgbClr val="002F5F"/>
                </a:solidFill>
              </a:rPr>
              <a:t>Click to edit Master title style</a:t>
            </a:r>
          </a:p>
        </p:txBody>
      </p:sp>
      <p:sp>
        <p:nvSpPr>
          <p:cNvPr id="2" name="Title 1"/>
          <p:cNvSpPr>
            <a:spLocks noGrp="1"/>
          </p:cNvSpPr>
          <p:nvPr>
            <p:ph type="title"/>
          </p:nvPr>
        </p:nvSpPr>
        <p:spPr>
          <a:xfrm>
            <a:off x="457200" y="137160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371601"/>
            <a:ext cx="5111750" cy="5105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533651"/>
            <a:ext cx="3008313" cy="394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0"/>
          </p:nvPr>
        </p:nvSpPr>
        <p:spPr/>
        <p:txBody>
          <a:bodyPr/>
          <a:lstStyle>
            <a:lvl1pPr>
              <a:defRPr smtClean="0"/>
            </a:lvl1pPr>
          </a:lstStyle>
          <a:p>
            <a:pPr>
              <a:defRPr/>
            </a:pPr>
            <a:r>
              <a:rPr lang="en-US">
                <a:solidFill>
                  <a:prstClr val="black"/>
                </a:solidFill>
              </a:rPr>
              <a:t>Statement A: Approved for Public Release. Distribution is unlimited (01 September 2011). </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itle 1"/>
          <p:cNvSpPr txBox="1">
            <a:spLocks/>
          </p:cNvSpPr>
          <p:nvPr/>
        </p:nvSpPr>
        <p:spPr bwMode="auto">
          <a:xfrm>
            <a:off x="1219200" y="198438"/>
            <a:ext cx="7467600" cy="868362"/>
          </a:xfrm>
          <a:prstGeom prst="rect">
            <a:avLst/>
          </a:prstGeom>
          <a:noFill/>
          <a:ln w="9525" algn="ctr">
            <a:noFill/>
            <a:miter lim="800000"/>
            <a:headEnd/>
            <a:tailEnd/>
          </a:ln>
        </p:spPr>
        <p:txBody>
          <a:bodyPr anchor="b"/>
          <a:lstStyle/>
          <a:p>
            <a:pPr eaLnBrk="0" fontAlgn="base" hangingPunct="0">
              <a:lnSpc>
                <a:spcPct val="85000"/>
              </a:lnSpc>
              <a:spcBef>
                <a:spcPct val="0"/>
              </a:spcBef>
              <a:spcAft>
                <a:spcPct val="0"/>
              </a:spcAft>
              <a:defRPr/>
            </a:pPr>
            <a:r>
              <a:rPr lang="en-US" sz="3200" kern="0">
                <a:solidFill>
                  <a:srgbClr val="002F5F"/>
                </a:solidFill>
              </a:rPr>
              <a:t>Click to edit Master title style</a:t>
            </a:r>
          </a:p>
        </p:txBody>
      </p:sp>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295399"/>
            <a:ext cx="5486400" cy="3432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0"/>
          </p:nvPr>
        </p:nvSpPr>
        <p:spPr/>
        <p:txBody>
          <a:bodyPr/>
          <a:lstStyle>
            <a:lvl1pPr>
              <a:defRPr smtClean="0"/>
            </a:lvl1pPr>
          </a:lstStyle>
          <a:p>
            <a:pPr>
              <a:defRPr/>
            </a:pPr>
            <a:r>
              <a:rPr lang="en-US">
                <a:solidFill>
                  <a:prstClr val="black"/>
                </a:solidFill>
              </a:rPr>
              <a:t>Statement A: Approved for Public Release. Distribution is unlimited (01 September 2011). </a:t>
            </a:r>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n-US">
                <a:solidFill>
                  <a:prstClr val="black"/>
                </a:solidFill>
              </a:rPr>
              <a:t>Statement A: Approved for Public Release. Distribution is unlimited (01 September 2011). </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50838"/>
            <a:ext cx="2057400" cy="6202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50838"/>
            <a:ext cx="6019800" cy="6202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xfrm rot="5400000">
            <a:off x="-2133600" y="3352800"/>
            <a:ext cx="4495800" cy="228600"/>
          </a:xfrm>
        </p:spPr>
        <p:txBody>
          <a:bodyPr/>
          <a:lstStyle>
            <a:lvl1pPr>
              <a:defRPr smtClean="0">
                <a:solidFill>
                  <a:schemeClr val="tx1"/>
                </a:solidFill>
              </a:defRPr>
            </a:lvl1pPr>
          </a:lstStyle>
          <a:p>
            <a:pPr>
              <a:defRPr/>
            </a:pPr>
            <a:r>
              <a:rPr lang="en-US">
                <a:solidFill>
                  <a:prstClr val="black"/>
                </a:solidFill>
              </a:rPr>
              <a:t>Statement A: Approved for Public Release. Distribution is unlimited (01 September 2011). </a:t>
            </a:r>
          </a:p>
        </p:txBody>
      </p:sp>
      <p:sp>
        <p:nvSpPr>
          <p:cNvPr id="5" name="Slide Number Placeholder 5"/>
          <p:cNvSpPr>
            <a:spLocks noGrp="1"/>
          </p:cNvSpPr>
          <p:nvPr>
            <p:ph type="sldNum" sz="quarter" idx="11"/>
          </p:nvPr>
        </p:nvSpPr>
        <p:spPr>
          <a:xfrm rot="5400000">
            <a:off x="-152400" y="6477000"/>
            <a:ext cx="533400" cy="228600"/>
          </a:xfrm>
          <a:prstGeom prst="rect">
            <a:avLst/>
          </a:prstGeom>
        </p:spPr>
        <p:txBody>
          <a:bodyPr/>
          <a:lstStyle>
            <a:lvl1pPr>
              <a:defRPr>
                <a:solidFill>
                  <a:schemeClr val="tx1"/>
                </a:solidFill>
                <a:latin typeface="Arial" pitchFamily="34" charset="0"/>
                <a:ea typeface="MS PGothic" pitchFamily="34" charset="-128"/>
                <a:cs typeface="+mn-cs"/>
              </a:defRPr>
            </a:lvl1pPr>
          </a:lstStyle>
          <a:p>
            <a:pPr defTabSz="914400" fontAlgn="base">
              <a:spcBef>
                <a:spcPct val="0"/>
              </a:spcBef>
              <a:spcAft>
                <a:spcPct val="0"/>
              </a:spcAft>
              <a:defRPr/>
            </a:pPr>
            <a:fld id="{700762E7-2A8F-49E1-9667-0FBF9774A836}" type="slidenum">
              <a:rPr lang="en-US">
                <a:solidFill>
                  <a:prstClr val="black"/>
                </a:solidFill>
              </a:rPr>
              <a:pPr defTabSz="914400" fontAlgn="base">
                <a:spcBef>
                  <a:spcPct val="0"/>
                </a:spcBef>
                <a:spcAft>
                  <a:spcPct val="0"/>
                </a:spcAft>
                <a:defRPr/>
              </a:pPr>
              <a:t>‹#›</a:t>
            </a:fld>
            <a:endParaRPr lang="en-US">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4FB164-86EA-ED4F-9FE3-A94F850CD449}" type="datetimeFigureOut">
              <a:rPr lang="en-US" smtClean="0"/>
              <a:pPr/>
              <a:t>9/19/2011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4FB164-86EA-ED4F-9FE3-A94F850CD449}" type="datetimeFigureOut">
              <a:rPr lang="en-US" smtClean="0"/>
              <a:pPr/>
              <a:t>9/19/2011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4FB164-86EA-ED4F-9FE3-A94F850CD449}" type="datetimeFigureOut">
              <a:rPr lang="en-US" smtClean="0"/>
              <a:pPr/>
              <a:t>9/19/2011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4FB164-86EA-ED4F-9FE3-A94F850CD449}" type="datetimeFigureOut">
              <a:rPr lang="en-US" smtClean="0"/>
              <a:pPr/>
              <a:t>9/19/2011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FB164-86EA-ED4F-9FE3-A94F850CD449}" type="datetimeFigureOut">
              <a:rPr lang="en-US" smtClean="0"/>
              <a:pPr/>
              <a:t>9/19/2011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FB164-86EA-ED4F-9FE3-A94F850CD449}" type="datetimeFigureOut">
              <a:rPr lang="en-US" smtClean="0"/>
              <a:pPr/>
              <a:t>9/19/2011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FB164-86EA-ED4F-9FE3-A94F850CD449}" type="datetimeFigureOut">
              <a:rPr lang="en-US" smtClean="0"/>
              <a:pPr/>
              <a:t>9/19/2011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1A261-1051-1E40-B517-0FA02948A1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4FB164-86EA-ED4F-9FE3-A94F850CD449}" type="datetimeFigureOut">
              <a:rPr lang="en-US" smtClean="0"/>
              <a:pPr/>
              <a:t>9/19/2011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1A261-1051-1E40-B517-0FA02948A1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1219200" y="198438"/>
            <a:ext cx="7467600" cy="868362"/>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371600"/>
            <a:ext cx="8229600" cy="5029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5" name="Footer Placeholder 4"/>
          <p:cNvSpPr>
            <a:spLocks noGrp="1"/>
          </p:cNvSpPr>
          <p:nvPr>
            <p:ph type="ftr" sz="quarter" idx="3"/>
          </p:nvPr>
        </p:nvSpPr>
        <p:spPr>
          <a:xfrm>
            <a:off x="465138" y="6619875"/>
            <a:ext cx="8281987" cy="228600"/>
          </a:xfrm>
          <a:prstGeom prst="rect">
            <a:avLst/>
          </a:prstGeom>
        </p:spPr>
        <p:txBody>
          <a:bodyPr vert="horz" wrap="square" lIns="91440" tIns="45720" rIns="91440" bIns="45720" numCol="1" anchor="ctr" anchorCtr="0" compatLnSpc="1">
            <a:prstTxWarp prst="textNoShape">
              <a:avLst/>
            </a:prstTxWarp>
          </a:bodyPr>
          <a:lstStyle>
            <a:lvl1pPr algn="ctr">
              <a:defRPr sz="900" b="0" smtClean="0">
                <a:solidFill>
                  <a:schemeClr val="tx1"/>
                </a:solidFill>
                <a:latin typeface="+mn-lt"/>
                <a:ea typeface="+mn-ea"/>
                <a:cs typeface="Arial" pitchFamily="34" charset="0"/>
              </a:defRPr>
            </a:lvl1pPr>
          </a:lstStyle>
          <a:p>
            <a:pPr defTabSz="914400" fontAlgn="base">
              <a:spcBef>
                <a:spcPct val="0"/>
              </a:spcBef>
              <a:spcAft>
                <a:spcPct val="0"/>
              </a:spcAft>
              <a:defRPr/>
            </a:pPr>
            <a:r>
              <a:rPr lang="en-US">
                <a:solidFill>
                  <a:prstClr val="black"/>
                </a:solidFill>
              </a:rPr>
              <a:t>Statement A: Approved for Public Release. Distribution is unlimited (01 September 2011). </a:t>
            </a:r>
          </a:p>
        </p:txBody>
      </p:sp>
      <p:pic>
        <p:nvPicPr>
          <p:cNvPr id="6149" name="Picture 16"/>
          <p:cNvPicPr>
            <a:picLocks noChangeAspect="1" noChangeArrowheads="1"/>
          </p:cNvPicPr>
          <p:nvPr/>
        </p:nvPicPr>
        <p:blipFill>
          <a:blip r:embed="rId14" cstate="print"/>
          <a:srcRect/>
          <a:stretch>
            <a:fillRect/>
          </a:stretch>
        </p:blipFill>
        <p:spPr bwMode="auto">
          <a:xfrm>
            <a:off x="0" y="1143000"/>
            <a:ext cx="9144000" cy="76200"/>
          </a:xfrm>
          <a:prstGeom prst="rect">
            <a:avLst/>
          </a:prstGeom>
          <a:noFill/>
          <a:ln w="9525">
            <a:noFill/>
            <a:miter lim="800000"/>
            <a:headEnd/>
            <a:tailEnd/>
          </a:ln>
        </p:spPr>
      </p:pic>
      <p:pic>
        <p:nvPicPr>
          <p:cNvPr id="6150" name="Picture 7" descr="SPAWAR_SSC_LANT_RGB_R.jpg"/>
          <p:cNvPicPr>
            <a:picLocks noChangeAspect="1"/>
          </p:cNvPicPr>
          <p:nvPr/>
        </p:nvPicPr>
        <p:blipFill>
          <a:blip r:embed="rId15" cstate="print"/>
          <a:srcRect/>
          <a:stretch>
            <a:fillRect/>
          </a:stretch>
        </p:blipFill>
        <p:spPr bwMode="auto">
          <a:xfrm>
            <a:off x="152400" y="152400"/>
            <a:ext cx="846138" cy="838200"/>
          </a:xfrm>
          <a:prstGeom prst="rect">
            <a:avLst/>
          </a:prstGeom>
          <a:noFill/>
          <a:ln w="9525">
            <a:noFill/>
            <a:miter lim="800000"/>
            <a:headEnd/>
            <a:tailEnd/>
          </a:ln>
        </p:spPr>
      </p:pic>
      <p:sp>
        <p:nvSpPr>
          <p:cNvPr id="12" name="TextBox 11"/>
          <p:cNvSpPr txBox="1"/>
          <p:nvPr/>
        </p:nvSpPr>
        <p:spPr>
          <a:xfrm>
            <a:off x="8610600" y="6553200"/>
            <a:ext cx="381000" cy="307975"/>
          </a:xfrm>
          <a:prstGeom prst="rect">
            <a:avLst/>
          </a:prstGeom>
          <a:noFill/>
        </p:spPr>
        <p:txBody>
          <a:bodyPr>
            <a:spAutoFit/>
          </a:bodyPr>
          <a:lstStyle/>
          <a:p>
            <a:pPr defTabSz="914400" fontAlgn="base">
              <a:spcBef>
                <a:spcPct val="0"/>
              </a:spcBef>
              <a:spcAft>
                <a:spcPct val="0"/>
              </a:spcAft>
              <a:defRPr/>
            </a:pPr>
            <a:fld id="{5E4E4482-45F8-43A6-B99F-19794D09CD89}" type="slidenum">
              <a:rPr lang="en-US" sz="1400">
                <a:solidFill>
                  <a:prstClr val="black"/>
                </a:solidFill>
              </a:rPr>
              <a:pPr defTabSz="914400" fontAlgn="base">
                <a:spcBef>
                  <a:spcPct val="0"/>
                </a:spcBef>
                <a:spcAft>
                  <a:spcPct val="0"/>
                </a:spcAft>
                <a:defRPr/>
              </a:pPr>
              <a:t>‹#›</a:t>
            </a:fld>
            <a:endParaRPr lang="en-US" sz="1400" dirty="0">
              <a:solidFill>
                <a:prstClr val="black"/>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iming>
    <p:tnLst>
      <p:par>
        <p:cTn id="1" dur="indefinite" restart="never" nodeType="tmRoot"/>
      </p:par>
    </p:tnLst>
  </p:timing>
  <p:hf sldNum="0" hdr="0" dt="0"/>
  <p:txStyles>
    <p:titleStyle>
      <a:lvl1pPr algn="l" defTabSz="457200" rtl="0" eaLnBrk="0" fontAlgn="base" hangingPunct="0">
        <a:lnSpc>
          <a:spcPct val="85000"/>
        </a:lnSpc>
        <a:spcBef>
          <a:spcPct val="0"/>
        </a:spcBef>
        <a:spcAft>
          <a:spcPct val="0"/>
        </a:spcAft>
        <a:defRPr sz="3200" b="1">
          <a:solidFill>
            <a:srgbClr val="002F5F"/>
          </a:solidFill>
          <a:latin typeface="+mj-lt"/>
          <a:ea typeface="MS PGothic" pitchFamily="34" charset="-128"/>
          <a:cs typeface="MS PGothic"/>
        </a:defRPr>
      </a:lvl1pPr>
      <a:lvl2pPr algn="l" defTabSz="457200" rtl="0" eaLnBrk="0" fontAlgn="base" hangingPunct="0">
        <a:lnSpc>
          <a:spcPct val="85000"/>
        </a:lnSpc>
        <a:spcBef>
          <a:spcPct val="0"/>
        </a:spcBef>
        <a:spcAft>
          <a:spcPct val="0"/>
        </a:spcAft>
        <a:defRPr sz="3200" b="1">
          <a:solidFill>
            <a:srgbClr val="002F5F"/>
          </a:solidFill>
          <a:latin typeface="Arial Narrow" pitchFamily="34" charset="0"/>
          <a:ea typeface="MS PGothic" pitchFamily="34" charset="-128"/>
          <a:cs typeface="MS PGothic"/>
        </a:defRPr>
      </a:lvl2pPr>
      <a:lvl3pPr algn="l" defTabSz="457200" rtl="0" eaLnBrk="0" fontAlgn="base" hangingPunct="0">
        <a:lnSpc>
          <a:spcPct val="85000"/>
        </a:lnSpc>
        <a:spcBef>
          <a:spcPct val="0"/>
        </a:spcBef>
        <a:spcAft>
          <a:spcPct val="0"/>
        </a:spcAft>
        <a:defRPr sz="3200" b="1">
          <a:solidFill>
            <a:srgbClr val="002F5F"/>
          </a:solidFill>
          <a:latin typeface="Arial Narrow" pitchFamily="34" charset="0"/>
          <a:ea typeface="MS PGothic" pitchFamily="34" charset="-128"/>
          <a:cs typeface="MS PGothic"/>
        </a:defRPr>
      </a:lvl3pPr>
      <a:lvl4pPr algn="l" defTabSz="457200" rtl="0" eaLnBrk="0" fontAlgn="base" hangingPunct="0">
        <a:lnSpc>
          <a:spcPct val="85000"/>
        </a:lnSpc>
        <a:spcBef>
          <a:spcPct val="0"/>
        </a:spcBef>
        <a:spcAft>
          <a:spcPct val="0"/>
        </a:spcAft>
        <a:defRPr sz="3200" b="1">
          <a:solidFill>
            <a:srgbClr val="002F5F"/>
          </a:solidFill>
          <a:latin typeface="Arial Narrow" pitchFamily="34" charset="0"/>
          <a:ea typeface="MS PGothic" pitchFamily="34" charset="-128"/>
          <a:cs typeface="MS PGothic"/>
        </a:defRPr>
      </a:lvl4pPr>
      <a:lvl5pPr algn="l" defTabSz="457200" rtl="0" eaLnBrk="0" fontAlgn="base" hangingPunct="0">
        <a:lnSpc>
          <a:spcPct val="85000"/>
        </a:lnSpc>
        <a:spcBef>
          <a:spcPct val="0"/>
        </a:spcBef>
        <a:spcAft>
          <a:spcPct val="0"/>
        </a:spcAft>
        <a:defRPr sz="3200" b="1">
          <a:solidFill>
            <a:srgbClr val="002F5F"/>
          </a:solidFill>
          <a:latin typeface="Arial Narrow" pitchFamily="34" charset="0"/>
          <a:ea typeface="MS PGothic" pitchFamily="34" charset="-128"/>
          <a:cs typeface="MS PGothic"/>
        </a:defRPr>
      </a:lvl5pPr>
      <a:lvl6pPr marL="457200" algn="l" defTabSz="457200" rtl="0" eaLnBrk="1" fontAlgn="base" hangingPunct="1">
        <a:spcBef>
          <a:spcPct val="0"/>
        </a:spcBef>
        <a:spcAft>
          <a:spcPct val="0"/>
        </a:spcAft>
        <a:defRPr sz="3200" b="1">
          <a:solidFill>
            <a:srgbClr val="002F5F"/>
          </a:solidFill>
          <a:latin typeface="Arial Narrow" pitchFamily="34" charset="0"/>
          <a:ea typeface="ＭＳ Ｐゴシック" pitchFamily="-106" charset="-128"/>
        </a:defRPr>
      </a:lvl6pPr>
      <a:lvl7pPr marL="914400" algn="l" defTabSz="457200" rtl="0" eaLnBrk="1" fontAlgn="base" hangingPunct="1">
        <a:spcBef>
          <a:spcPct val="0"/>
        </a:spcBef>
        <a:spcAft>
          <a:spcPct val="0"/>
        </a:spcAft>
        <a:defRPr sz="3200" b="1">
          <a:solidFill>
            <a:srgbClr val="002F5F"/>
          </a:solidFill>
          <a:latin typeface="Arial Narrow" pitchFamily="34" charset="0"/>
          <a:ea typeface="ＭＳ Ｐゴシック" pitchFamily="-106" charset="-128"/>
        </a:defRPr>
      </a:lvl7pPr>
      <a:lvl8pPr marL="1371600" algn="l" defTabSz="457200" rtl="0" eaLnBrk="1" fontAlgn="base" hangingPunct="1">
        <a:spcBef>
          <a:spcPct val="0"/>
        </a:spcBef>
        <a:spcAft>
          <a:spcPct val="0"/>
        </a:spcAft>
        <a:defRPr sz="3200" b="1">
          <a:solidFill>
            <a:srgbClr val="002F5F"/>
          </a:solidFill>
          <a:latin typeface="Arial Narrow" pitchFamily="34" charset="0"/>
          <a:ea typeface="ＭＳ Ｐゴシック" pitchFamily="-106" charset="-128"/>
        </a:defRPr>
      </a:lvl8pPr>
      <a:lvl9pPr marL="1828800" algn="l" defTabSz="457200" rtl="0" eaLnBrk="1" fontAlgn="base" hangingPunct="1">
        <a:spcBef>
          <a:spcPct val="0"/>
        </a:spcBef>
        <a:spcAft>
          <a:spcPct val="0"/>
        </a:spcAft>
        <a:defRPr sz="3200" b="1">
          <a:solidFill>
            <a:srgbClr val="002F5F"/>
          </a:solidFill>
          <a:latin typeface="Arial Narrow" pitchFamily="34" charset="0"/>
          <a:ea typeface="ＭＳ Ｐゴシック" pitchFamily="-106" charset="-128"/>
        </a:defRPr>
      </a:lvl9pPr>
    </p:titleStyle>
    <p:bodyStyle>
      <a:lvl1pPr marL="400050" indent="-400050" algn="l" defTabSz="457200" rtl="0" eaLnBrk="0" fontAlgn="base" hangingPunct="0">
        <a:lnSpc>
          <a:spcPct val="90000"/>
        </a:lnSpc>
        <a:spcBef>
          <a:spcPts val="600"/>
        </a:spcBef>
        <a:spcAft>
          <a:spcPct val="0"/>
        </a:spcAft>
        <a:buSzPct val="91000"/>
        <a:buFont typeface="Lucida Grande"/>
        <a:buChar char="▼"/>
        <a:defRPr sz="2800">
          <a:solidFill>
            <a:srgbClr val="002F5F"/>
          </a:solidFill>
          <a:latin typeface="+mn-lt"/>
          <a:ea typeface="MS PGothic" pitchFamily="34" charset="-128"/>
          <a:cs typeface="MS PGothic"/>
        </a:defRPr>
      </a:lvl1pPr>
      <a:lvl2pPr marL="695325" indent="-293688" algn="l" defTabSz="457200" rtl="0" eaLnBrk="0" fontAlgn="base" hangingPunct="0">
        <a:lnSpc>
          <a:spcPct val="95000"/>
        </a:lnSpc>
        <a:spcBef>
          <a:spcPts val="500"/>
        </a:spcBef>
        <a:spcAft>
          <a:spcPct val="0"/>
        </a:spcAft>
        <a:buClr>
          <a:srgbClr val="002F5F"/>
        </a:buClr>
        <a:buFont typeface="Wingdings" pitchFamily="2" charset="2"/>
        <a:buChar char="§"/>
        <a:defRPr sz="2400">
          <a:solidFill>
            <a:schemeClr val="tx1"/>
          </a:solidFill>
          <a:latin typeface="+mn-lt"/>
          <a:ea typeface="MS PGothic" pitchFamily="34" charset="-128"/>
          <a:cs typeface="MS PGothic"/>
        </a:defRPr>
      </a:lvl2pPr>
      <a:lvl3pPr marL="1000125" indent="-295275" algn="l" defTabSz="457200" rtl="0" eaLnBrk="0" fontAlgn="base" hangingPunct="0">
        <a:lnSpc>
          <a:spcPct val="95000"/>
        </a:lnSpc>
        <a:spcBef>
          <a:spcPts val="400"/>
        </a:spcBef>
        <a:spcAft>
          <a:spcPct val="0"/>
        </a:spcAft>
        <a:buClr>
          <a:srgbClr val="002F5F"/>
        </a:buClr>
        <a:buFont typeface="Lucida Grande"/>
        <a:buChar char="−"/>
        <a:defRPr sz="2400">
          <a:solidFill>
            <a:schemeClr val="tx1"/>
          </a:solidFill>
          <a:latin typeface="+mn-lt"/>
          <a:ea typeface="MS PGothic" pitchFamily="34" charset="-128"/>
          <a:cs typeface="MS PGothic"/>
        </a:defRPr>
      </a:lvl3pPr>
      <a:lvl4pPr marL="1601788" indent="-228600" algn="l" defTabSz="457200" rtl="0" eaLnBrk="0" fontAlgn="base" hangingPunct="0">
        <a:lnSpc>
          <a:spcPct val="95000"/>
        </a:lnSpc>
        <a:spcBef>
          <a:spcPts val="400"/>
        </a:spcBef>
        <a:spcAft>
          <a:spcPct val="0"/>
        </a:spcAft>
        <a:buClr>
          <a:srgbClr val="002F5F"/>
        </a:buClr>
        <a:buFont typeface="Lucida Grande"/>
        <a:buChar char="−"/>
        <a:defRPr sz="2400">
          <a:solidFill>
            <a:schemeClr val="tx1"/>
          </a:solidFill>
          <a:latin typeface="+mn-lt"/>
          <a:ea typeface="MS PGothic" pitchFamily="34" charset="-128"/>
          <a:cs typeface="MS PGothic"/>
        </a:defRPr>
      </a:lvl4pPr>
      <a:lvl5pPr marL="2057400" indent="-228600" algn="l" defTabSz="457200" rtl="0" eaLnBrk="0" fontAlgn="base" hangingPunct="0">
        <a:lnSpc>
          <a:spcPct val="95000"/>
        </a:lnSpc>
        <a:spcBef>
          <a:spcPts val="400"/>
        </a:spcBef>
        <a:spcAft>
          <a:spcPct val="0"/>
        </a:spcAft>
        <a:buClr>
          <a:srgbClr val="002F5F"/>
        </a:buClr>
        <a:buFont typeface="Lucida Grande"/>
        <a:buChar char="−"/>
        <a:defRPr sz="2400">
          <a:solidFill>
            <a:schemeClr val="tx1"/>
          </a:solidFill>
          <a:latin typeface="+mn-lt"/>
          <a:ea typeface="MS PGothic" pitchFamily="34" charset="-128"/>
          <a:cs typeface="MS PGothic"/>
        </a:defRPr>
      </a:lvl5pPr>
      <a:lvl6pPr marL="2514600" indent="-228600" algn="l" defTabSz="457200" rtl="0" eaLnBrk="1" fontAlgn="base" hangingPunct="1">
        <a:lnSpc>
          <a:spcPct val="95000"/>
        </a:lnSpc>
        <a:spcBef>
          <a:spcPts val="400"/>
        </a:spcBef>
        <a:spcAft>
          <a:spcPct val="0"/>
        </a:spcAft>
        <a:buClr>
          <a:srgbClr val="002F5F"/>
        </a:buClr>
        <a:buFont typeface="Lucida Grande" pitchFamily="-106" charset="0"/>
        <a:buChar char="−"/>
        <a:defRPr sz="2400">
          <a:solidFill>
            <a:schemeClr val="tx1"/>
          </a:solidFill>
          <a:latin typeface="+mn-lt"/>
          <a:ea typeface="+mn-ea"/>
        </a:defRPr>
      </a:lvl6pPr>
      <a:lvl7pPr marL="2971800" indent="-228600" algn="l" defTabSz="457200" rtl="0" eaLnBrk="1" fontAlgn="base" hangingPunct="1">
        <a:lnSpc>
          <a:spcPct val="95000"/>
        </a:lnSpc>
        <a:spcBef>
          <a:spcPts val="400"/>
        </a:spcBef>
        <a:spcAft>
          <a:spcPct val="0"/>
        </a:spcAft>
        <a:buClr>
          <a:srgbClr val="002F5F"/>
        </a:buClr>
        <a:buFont typeface="Lucida Grande" pitchFamily="-106" charset="0"/>
        <a:buChar char="−"/>
        <a:defRPr sz="2400">
          <a:solidFill>
            <a:schemeClr val="tx1"/>
          </a:solidFill>
          <a:latin typeface="+mn-lt"/>
          <a:ea typeface="+mn-ea"/>
        </a:defRPr>
      </a:lvl7pPr>
      <a:lvl8pPr marL="3429000" indent="-228600" algn="l" defTabSz="457200" rtl="0" eaLnBrk="1" fontAlgn="base" hangingPunct="1">
        <a:lnSpc>
          <a:spcPct val="95000"/>
        </a:lnSpc>
        <a:spcBef>
          <a:spcPts val="400"/>
        </a:spcBef>
        <a:spcAft>
          <a:spcPct val="0"/>
        </a:spcAft>
        <a:buClr>
          <a:srgbClr val="002F5F"/>
        </a:buClr>
        <a:buFont typeface="Lucida Grande" pitchFamily="-106" charset="0"/>
        <a:buChar char="−"/>
        <a:defRPr sz="2400">
          <a:solidFill>
            <a:schemeClr val="tx1"/>
          </a:solidFill>
          <a:latin typeface="+mn-lt"/>
          <a:ea typeface="+mn-ea"/>
        </a:defRPr>
      </a:lvl8pPr>
      <a:lvl9pPr marL="3886200" indent="-228600" algn="l" defTabSz="457200" rtl="0" eaLnBrk="1" fontAlgn="base" hangingPunct="1">
        <a:lnSpc>
          <a:spcPct val="95000"/>
        </a:lnSpc>
        <a:spcBef>
          <a:spcPts val="400"/>
        </a:spcBef>
        <a:spcAft>
          <a:spcPct val="0"/>
        </a:spcAft>
        <a:buClr>
          <a:srgbClr val="002F5F"/>
        </a:buClr>
        <a:buFont typeface="Lucida Grande" pitchFamily="-106" charset="0"/>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en.wikipedia.org/wiki/Ground_sentence" TargetMode="Externa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hyperlink" Target="http://xmlns.com/foaf/0.1/" TargetMode="External"/><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6.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effectLst>
                  <a:outerShdw blurRad="38100" dist="38100" dir="2700000" algn="tl">
                    <a:srgbClr val="000000">
                      <a:alpha val="43137"/>
                    </a:srgbClr>
                  </a:outerShdw>
                </a:effectLst>
              </a:rPr>
              <a:t>The Basic Languages of the Semantic Web</a:t>
            </a:r>
            <a:endParaRPr lang="en-US" sz="4400" dirty="0">
              <a:effectLst>
                <a:outerShdw blurRad="38100" dist="38100" dir="2700000" algn="tl">
                  <a:srgbClr val="000000">
                    <a:alpha val="43137"/>
                  </a:srgbClr>
                </a:outerShdw>
              </a:effectLst>
            </a:endParaRPr>
          </a:p>
        </p:txBody>
      </p:sp>
      <p:sp>
        <p:nvSpPr>
          <p:cNvPr id="3" name="TextBox 2"/>
          <p:cNvSpPr txBox="1"/>
          <p:nvPr/>
        </p:nvSpPr>
        <p:spPr>
          <a:xfrm>
            <a:off x="2186609" y="3912042"/>
            <a:ext cx="5064981" cy="1384995"/>
          </a:xfrm>
          <a:prstGeom prst="rect">
            <a:avLst/>
          </a:prstGeom>
          <a:noFill/>
        </p:spPr>
        <p:txBody>
          <a:bodyPr wrap="square" rtlCol="0">
            <a:spAutoFit/>
          </a:bodyPr>
          <a:lstStyle/>
          <a:p>
            <a:pPr algn="ctr"/>
            <a:r>
              <a:rPr lang="en-US" sz="2800" b="1" dirty="0" smtClean="0">
                <a:solidFill>
                  <a:schemeClr val="tx2"/>
                </a:solidFill>
                <a:latin typeface="+mn-lt"/>
              </a:rPr>
              <a:t>Semantic Technology Boot Camp</a:t>
            </a:r>
          </a:p>
          <a:p>
            <a:pPr algn="ctr"/>
            <a:endParaRPr lang="en-US" sz="2800" b="1" dirty="0" smtClean="0">
              <a:solidFill>
                <a:schemeClr val="tx2"/>
              </a:solidFill>
              <a:latin typeface="+mn-lt"/>
            </a:endParaRPr>
          </a:p>
          <a:p>
            <a:pPr algn="ctr"/>
            <a:r>
              <a:rPr lang="en-US" sz="2800" b="1" dirty="0" smtClean="0">
                <a:solidFill>
                  <a:schemeClr val="tx2"/>
                </a:solidFill>
              </a:rPr>
              <a:t>Day 2</a:t>
            </a:r>
            <a:endParaRPr lang="en-US" sz="2800" b="1" dirty="0" smtClean="0">
              <a:solidFill>
                <a:schemeClr val="tx2"/>
              </a:solidFill>
              <a:latin typeface="+mn-l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Literals</a:t>
            </a:r>
            <a:endParaRPr lang="en-US" dirty="0"/>
          </a:p>
        </p:txBody>
      </p:sp>
      <p:sp>
        <p:nvSpPr>
          <p:cNvPr id="3" name="Content Placeholder 2"/>
          <p:cNvSpPr>
            <a:spLocks noGrp="1"/>
          </p:cNvSpPr>
          <p:nvPr>
            <p:ph idx="4294967295"/>
          </p:nvPr>
        </p:nvSpPr>
        <p:spPr>
          <a:xfrm>
            <a:off x="522514" y="1600200"/>
            <a:ext cx="8164286" cy="4525963"/>
          </a:xfrm>
        </p:spPr>
        <p:txBody>
          <a:bodyPr>
            <a:normAutofit/>
          </a:bodyPr>
          <a:lstStyle/>
          <a:p>
            <a:pPr marL="0" lvl="0">
              <a:lnSpc>
                <a:spcPct val="105000"/>
              </a:lnSpc>
            </a:pPr>
            <a:r>
              <a:rPr lang="en-US" dirty="0" smtClean="0"/>
              <a:t>Literals </a:t>
            </a:r>
            <a:r>
              <a:rPr lang="en-US" dirty="0"/>
              <a:t>may be plain or typed:</a:t>
            </a:r>
          </a:p>
          <a:p>
            <a:pPr marL="0" lvl="1">
              <a:lnSpc>
                <a:spcPct val="105000"/>
              </a:lnSpc>
              <a:spcBef>
                <a:spcPts val="600"/>
              </a:spcBef>
            </a:pPr>
            <a:r>
              <a:rPr lang="en-US" dirty="0"/>
              <a:t>A plain literal is a string combined with an optional language tag</a:t>
            </a:r>
          </a:p>
          <a:p>
            <a:pPr marL="0" lvl="1">
              <a:lnSpc>
                <a:spcPct val="105000"/>
              </a:lnSpc>
              <a:spcBef>
                <a:spcPts val="600"/>
              </a:spcBef>
            </a:pPr>
            <a:r>
              <a:rPr lang="en-US" dirty="0"/>
              <a:t>A typed literal is a string combined with a </a:t>
            </a:r>
            <a:r>
              <a:rPr lang="en-US" dirty="0" err="1"/>
              <a:t>datatype</a:t>
            </a:r>
            <a:r>
              <a:rPr lang="en-US" dirty="0"/>
              <a:t> </a:t>
            </a:r>
            <a:r>
              <a:rPr lang="en-US" dirty="0" smtClean="0"/>
              <a:t>URI</a:t>
            </a:r>
          </a:p>
          <a:p>
            <a:pPr marL="0" lvl="0">
              <a:lnSpc>
                <a:spcPct val="105000"/>
              </a:lnSpc>
            </a:pPr>
            <a:r>
              <a:rPr lang="en-US" dirty="0" smtClean="0"/>
              <a:t>A literal may be the object of an RDF statement, but not the subject or the predicate.</a:t>
            </a:r>
          </a:p>
          <a:p>
            <a:pPr marL="0" lvl="0">
              <a:lnSpc>
                <a:spcPct val="105000"/>
              </a:lnSpc>
            </a:pPr>
            <a:r>
              <a:rPr lang="en-US" dirty="0"/>
              <a:t>Literals are “dead-ends”</a:t>
            </a:r>
          </a:p>
          <a:p>
            <a:endParaRPr lang="en-US" dirty="0"/>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1309" y="2689314"/>
            <a:ext cx="8686800" cy="1624085"/>
          </a:xfrm>
        </p:spPr>
        <p:txBody>
          <a:bodyPr>
            <a:noAutofit/>
          </a:bodyPr>
          <a:lstStyle/>
          <a:p>
            <a:pPr marL="0" lvl="0" indent="0">
              <a:buNone/>
            </a:pPr>
            <a:r>
              <a:rPr lang="en-US" sz="6400" dirty="0"/>
              <a:t>SPARQL CRUD </a:t>
            </a:r>
            <a:r>
              <a:rPr lang="en-US" sz="6400" dirty="0" smtClean="0"/>
              <a:t>Operations</a:t>
            </a:r>
            <a:endParaRPr lang="en-US" sz="6400" dirty="0"/>
          </a:p>
        </p:txBody>
      </p:sp>
    </p:spTree>
    <p:extLst>
      <p:ext uri="{BB962C8B-B14F-4D97-AF65-F5344CB8AC3E}">
        <p14:creationId xmlns="" xmlns:p14="http://schemas.microsoft.com/office/powerpoint/2010/main" xmlns:mv="urn:schemas-microsoft-com:mac:vml" xmlns:mc="http://schemas.openxmlformats.org/markup-compatibility/2006" val="186473249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CONSTRUCT Query</a:t>
            </a:r>
            <a:endParaRPr lang="en-US" dirty="0"/>
          </a:p>
        </p:txBody>
      </p:sp>
      <p:sp>
        <p:nvSpPr>
          <p:cNvPr id="4" name="Content Placeholder 3"/>
          <p:cNvSpPr>
            <a:spLocks noGrp="1"/>
          </p:cNvSpPr>
          <p:nvPr>
            <p:ph idx="1"/>
          </p:nvPr>
        </p:nvSpPr>
        <p:spPr/>
        <p:txBody>
          <a:bodyPr>
            <a:normAutofit fontScale="92500" lnSpcReduction="10000"/>
          </a:bodyPr>
          <a:lstStyle/>
          <a:p>
            <a:r>
              <a:rPr lang="en-US" smtClean="0"/>
              <a:t>Has anyone thought it strange that we query a graph, with a graph (WHERE clause), but then process a tabular result set?</a:t>
            </a:r>
          </a:p>
          <a:p>
            <a:r>
              <a:rPr lang="en-US" smtClean="0"/>
              <a:t>CONSTRUCT allows us to specify a graph to return.</a:t>
            </a:r>
          </a:p>
          <a:p>
            <a:r>
              <a:rPr lang="en-US" smtClean="0"/>
              <a:t>CONSTRUCTed graphs are not inserted into the queried graph –but some tools allow the constructed graph to be </a:t>
            </a:r>
            <a:r>
              <a:rPr lang="en-US" i="1" smtClean="0"/>
              <a:t>asserted</a:t>
            </a:r>
            <a:r>
              <a:rPr lang="en-US" smtClean="0"/>
              <a:t>.</a:t>
            </a:r>
          </a:p>
          <a:p>
            <a:r>
              <a:rPr lang="en-US" smtClean="0"/>
              <a:t>CONSTRUCT is </a:t>
            </a:r>
            <a:r>
              <a:rPr lang="en-US" b="1" i="1" smtClean="0"/>
              <a:t>extremely</a:t>
            </a:r>
            <a:r>
              <a:rPr lang="en-US" smtClean="0"/>
              <a:t> useful for transforming graphs.</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2890039987"/>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linds(horizontal)">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
          <p:cNvGrpSpPr/>
          <p:nvPr/>
        </p:nvGrpSpPr>
        <p:grpSpPr>
          <a:xfrm>
            <a:off x="542925" y="3429001"/>
            <a:ext cx="6667500" cy="2343150"/>
            <a:chOff x="542925" y="3429001"/>
            <a:chExt cx="6667500" cy="2343150"/>
          </a:xfrm>
        </p:grpSpPr>
        <p:sp>
          <p:nvSpPr>
            <p:cNvPr id="9" name="Rounded Rectangle 8"/>
            <p:cNvSpPr/>
            <p:nvPr/>
          </p:nvSpPr>
          <p:spPr bwMode="auto">
            <a:xfrm>
              <a:off x="542925" y="3429001"/>
              <a:ext cx="6667500" cy="1162050"/>
            </a:xfrm>
            <a:prstGeom prst="roundRect">
              <a:avLst/>
            </a:prstGeom>
            <a:solidFill>
              <a:srgbClr val="EBF1D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Rounded Rectangle 4"/>
            <p:cNvSpPr/>
            <p:nvPr/>
          </p:nvSpPr>
          <p:spPr bwMode="auto">
            <a:xfrm>
              <a:off x="561975" y="4610101"/>
              <a:ext cx="5600700" cy="1162050"/>
            </a:xfrm>
            <a:prstGeom prst="roundRect">
              <a:avLst/>
            </a:prstGeom>
            <a:solidFill>
              <a:srgbClr val="DDD9C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grpSp>
        <p:nvGrpSpPr>
          <p:cNvPr id="6" name="Group 15"/>
          <p:cNvGrpSpPr/>
          <p:nvPr/>
        </p:nvGrpSpPr>
        <p:grpSpPr>
          <a:xfrm>
            <a:off x="685800" y="1983623"/>
            <a:ext cx="8143876" cy="1485901"/>
            <a:chOff x="685800" y="1628775"/>
            <a:chExt cx="8143876" cy="1485901"/>
          </a:xfrm>
        </p:grpSpPr>
        <p:sp>
          <p:nvSpPr>
            <p:cNvPr id="15" name="Rounded Rectangle 14"/>
            <p:cNvSpPr/>
            <p:nvPr/>
          </p:nvSpPr>
          <p:spPr bwMode="auto">
            <a:xfrm>
              <a:off x="685800" y="1628775"/>
              <a:ext cx="6267450" cy="638175"/>
            </a:xfrm>
            <a:prstGeom prst="roundRect">
              <a:avLst/>
            </a:prstGeom>
            <a:solidFill>
              <a:srgbClr val="F2DCD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1" name="Rounded Rectangular Callout 10"/>
            <p:cNvSpPr/>
            <p:nvPr/>
          </p:nvSpPr>
          <p:spPr bwMode="auto">
            <a:xfrm>
              <a:off x="5038726" y="2552700"/>
              <a:ext cx="3790950" cy="561976"/>
            </a:xfrm>
            <a:prstGeom prst="wedgeRoundRectCallout">
              <a:avLst>
                <a:gd name="adj1" fmla="val -53558"/>
                <a:gd name="adj2" fmla="val -99833"/>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Linkage, equating, of resources.</a:t>
              </a:r>
              <a:endParaRPr lang="en-US" dirty="0"/>
            </a:p>
          </p:txBody>
        </p:sp>
      </p:grpSp>
      <p:sp>
        <p:nvSpPr>
          <p:cNvPr id="3" name="Title 2"/>
          <p:cNvSpPr>
            <a:spLocks noGrp="1"/>
          </p:cNvSpPr>
          <p:nvPr>
            <p:ph type="title"/>
          </p:nvPr>
        </p:nvSpPr>
        <p:spPr/>
        <p:txBody>
          <a:bodyPr/>
          <a:lstStyle/>
          <a:p>
            <a:r>
              <a:rPr lang="en-US" smtClean="0"/>
              <a:t>CONSTRUCT Query</a:t>
            </a:r>
            <a:endParaRPr lang="en-US" dirty="0"/>
          </a:p>
        </p:txBody>
      </p:sp>
      <p:sp>
        <p:nvSpPr>
          <p:cNvPr id="4" name="Content Placeholder 3"/>
          <p:cNvSpPr>
            <a:spLocks noGrp="1"/>
          </p:cNvSpPr>
          <p:nvPr>
            <p:ph idx="1"/>
          </p:nvPr>
        </p:nvSpPr>
        <p:spPr>
          <a:xfrm>
            <a:off x="255895" y="1518457"/>
            <a:ext cx="8686800" cy="4191000"/>
          </a:xfrm>
        </p:spPr>
        <p:txBody>
          <a:bodyPr>
            <a:normAutofit fontScale="92500" lnSpcReduction="20000"/>
          </a:bodyPr>
          <a:lstStyle/>
          <a:p>
            <a:pPr>
              <a:buNone/>
            </a:pPr>
            <a:r>
              <a:rPr lang="en-US" b="1" dirty="0" smtClean="0"/>
              <a:t>CONSTRUCT {</a:t>
            </a:r>
          </a:p>
          <a:p>
            <a:pPr>
              <a:buNone/>
            </a:pPr>
            <a:r>
              <a:rPr lang="en-US" dirty="0" smtClean="0"/>
              <a:t>     ?</a:t>
            </a:r>
            <a:r>
              <a:rPr lang="en-US" dirty="0" err="1" smtClean="0"/>
              <a:t>countryR</a:t>
            </a:r>
            <a:r>
              <a:rPr lang="en-US" dirty="0" smtClean="0"/>
              <a:t> </a:t>
            </a:r>
            <a:r>
              <a:rPr lang="en-US" dirty="0" err="1" smtClean="0"/>
              <a:t>owl:sameAs</a:t>
            </a:r>
            <a:r>
              <a:rPr lang="en-US" dirty="0" smtClean="0"/>
              <a:t> ?</a:t>
            </a:r>
            <a:r>
              <a:rPr lang="en-US" dirty="0" err="1" smtClean="0"/>
              <a:t>nationR</a:t>
            </a:r>
            <a:endParaRPr lang="en-US" dirty="0" smtClean="0"/>
          </a:p>
          <a:p>
            <a:pPr>
              <a:buNone/>
            </a:pPr>
            <a:r>
              <a:rPr lang="en-US" dirty="0" smtClean="0"/>
              <a:t>}</a:t>
            </a:r>
          </a:p>
          <a:p>
            <a:pPr>
              <a:buNone/>
            </a:pPr>
            <a:r>
              <a:rPr lang="en-US" b="1" dirty="0" smtClean="0"/>
              <a:t>WHERE {</a:t>
            </a:r>
          </a:p>
          <a:p>
            <a:pPr>
              <a:buNone/>
            </a:pPr>
            <a:r>
              <a:rPr lang="en-US" dirty="0" smtClean="0"/>
              <a:t>     ?</a:t>
            </a:r>
            <a:r>
              <a:rPr lang="en-US" dirty="0" err="1" smtClean="0"/>
              <a:t>countryR</a:t>
            </a:r>
            <a:r>
              <a:rPr lang="en-US" dirty="0" smtClean="0"/>
              <a:t> a </a:t>
            </a:r>
            <a:r>
              <a:rPr lang="en-US" dirty="0" err="1" smtClean="0"/>
              <a:t>country:Country</a:t>
            </a:r>
            <a:r>
              <a:rPr lang="en-US" dirty="0" smtClean="0"/>
              <a:t>;</a:t>
            </a:r>
          </a:p>
          <a:p>
            <a:pPr>
              <a:buNone/>
            </a:pPr>
            <a:r>
              <a:rPr lang="en-US" dirty="0" smtClean="0"/>
              <a:t>                      </a:t>
            </a:r>
            <a:r>
              <a:rPr lang="en-US" dirty="0" err="1" smtClean="0"/>
              <a:t>country:name</a:t>
            </a:r>
            <a:r>
              <a:rPr lang="en-US" dirty="0" smtClean="0"/>
              <a:t> ?country .</a:t>
            </a:r>
          </a:p>
          <a:p>
            <a:pPr>
              <a:buNone/>
            </a:pPr>
            <a:r>
              <a:rPr lang="en-US" dirty="0" smtClean="0"/>
              <a:t>     ?</a:t>
            </a:r>
            <a:r>
              <a:rPr lang="en-US" dirty="0" err="1" smtClean="0"/>
              <a:t>nationR</a:t>
            </a:r>
            <a:r>
              <a:rPr lang="en-US" dirty="0" smtClean="0"/>
              <a:t> a </a:t>
            </a:r>
            <a:r>
              <a:rPr lang="en-US" dirty="0" err="1" smtClean="0"/>
              <a:t>capitals:Nation</a:t>
            </a:r>
            <a:r>
              <a:rPr lang="en-US" dirty="0" smtClean="0"/>
              <a:t>;</a:t>
            </a:r>
          </a:p>
          <a:p>
            <a:pPr>
              <a:buNone/>
            </a:pPr>
            <a:r>
              <a:rPr lang="en-US" dirty="0" smtClean="0"/>
              <a:t>                    </a:t>
            </a:r>
            <a:r>
              <a:rPr lang="en-US" dirty="0" err="1" smtClean="0"/>
              <a:t>rdfs:label</a:t>
            </a:r>
            <a:r>
              <a:rPr lang="en-US" dirty="0" smtClean="0"/>
              <a:t> ?country;</a:t>
            </a:r>
          </a:p>
          <a:p>
            <a:pPr>
              <a:buNone/>
            </a:pPr>
            <a:r>
              <a:rPr lang="en-US" dirty="0" smtClean="0"/>
              <a:t>}</a:t>
            </a:r>
            <a:endParaRPr lang="en-US" dirty="0"/>
          </a:p>
        </p:txBody>
      </p:sp>
      <p:grpSp>
        <p:nvGrpSpPr>
          <p:cNvPr id="7" name="Group 13"/>
          <p:cNvGrpSpPr/>
          <p:nvPr/>
        </p:nvGrpSpPr>
        <p:grpSpPr>
          <a:xfrm>
            <a:off x="5008647" y="4102333"/>
            <a:ext cx="3811503" cy="2498491"/>
            <a:chOff x="5008647" y="4102333"/>
            <a:chExt cx="3811503" cy="2498491"/>
          </a:xfrm>
        </p:grpSpPr>
        <p:sp>
          <p:nvSpPr>
            <p:cNvPr id="8" name="Arc 7"/>
            <p:cNvSpPr/>
            <p:nvPr/>
          </p:nvSpPr>
          <p:spPr bwMode="auto">
            <a:xfrm rot="3731602">
              <a:off x="5102156" y="4008824"/>
              <a:ext cx="1446412" cy="1633430"/>
            </a:xfrm>
            <a:prstGeom prst="arc">
              <a:avLst>
                <a:gd name="adj1" fmla="val 16200000"/>
                <a:gd name="adj2" fmla="val 719995"/>
              </a:avLst>
            </a:prstGeom>
            <a:noFill/>
            <a:ln w="28575" cap="flat" cmpd="sng" algn="ctr">
              <a:solidFill>
                <a:schemeClr val="tx1"/>
              </a:solidFill>
              <a:prstDash val="solid"/>
              <a:round/>
              <a:headEnd type="triangle" w="lg" len="lg"/>
              <a:tailEnd type="triangl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0" name="Rounded Rectangular Callout 9"/>
            <p:cNvSpPr/>
            <p:nvPr/>
          </p:nvSpPr>
          <p:spPr bwMode="auto">
            <a:xfrm>
              <a:off x="6477000" y="5486399"/>
              <a:ext cx="2343150" cy="1114425"/>
            </a:xfrm>
            <a:prstGeom prst="wedgeRoundRectCallout">
              <a:avLst>
                <a:gd name="adj1" fmla="val -48069"/>
                <a:gd name="adj2" fmla="val -82884"/>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?country bridges two ontologies in the same graph.</a:t>
              </a:r>
              <a:endParaRPr lang="en-US" dirty="0"/>
            </a:p>
          </p:txBody>
        </p:sp>
      </p:grpSp>
    </p:spTree>
    <p:extLst>
      <p:ext uri="{BB962C8B-B14F-4D97-AF65-F5344CB8AC3E}">
        <p14:creationId xmlns="" xmlns:p14="http://schemas.microsoft.com/office/powerpoint/2010/main" xmlns:mv="urn:schemas-microsoft-com:mac:vml" xmlns:mc="http://schemas.openxmlformats.org/markup-compatibility/2006" val="577795447"/>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3371850" y="1038225"/>
            <a:ext cx="5467350" cy="1533525"/>
          </a:xfrm>
          <a:prstGeom prst="roundRect">
            <a:avLst/>
          </a:prstGeom>
          <a:solidFill>
            <a:srgbClr val="C3D69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smtClean="0"/>
              <a:t>CONSTRUCT Query</a:t>
            </a:r>
            <a:endParaRPr lang="en-US" dirty="0"/>
          </a:p>
        </p:txBody>
      </p:sp>
      <p:sp>
        <p:nvSpPr>
          <p:cNvPr id="4" name="Content Placeholder 3"/>
          <p:cNvSpPr>
            <a:spLocks noGrp="1"/>
          </p:cNvSpPr>
          <p:nvPr>
            <p:ph idx="1"/>
          </p:nvPr>
        </p:nvSpPr>
        <p:spPr/>
        <p:txBody>
          <a:bodyPr>
            <a:normAutofit fontScale="92500" lnSpcReduction="20000"/>
          </a:bodyPr>
          <a:lstStyle/>
          <a:p>
            <a:pPr>
              <a:buNone/>
            </a:pPr>
            <a:r>
              <a:rPr lang="en-US" sz="1100" b="1" smtClean="0"/>
              <a:t>CONSTRUCT {</a:t>
            </a:r>
          </a:p>
          <a:p>
            <a:pPr>
              <a:buNone/>
            </a:pPr>
            <a:r>
              <a:rPr lang="en-US" sz="1100" smtClean="0"/>
              <a:t>     ?airportR wswm:country ?countryR ;</a:t>
            </a:r>
          </a:p>
          <a:p>
            <a:pPr>
              <a:buNone/>
            </a:pPr>
            <a:r>
              <a:rPr lang="en-US" sz="1100" smtClean="0"/>
              <a:t>                  wswm:city ?cityR ;</a:t>
            </a:r>
          </a:p>
          <a:p>
            <a:pPr>
              <a:buNone/>
            </a:pPr>
            <a:r>
              <a:rPr lang="en-US" sz="1100" smtClean="0"/>
              <a:t>                  wswm:state ?stateR</a:t>
            </a:r>
          </a:p>
          <a:p>
            <a:pPr>
              <a:buNone/>
            </a:pPr>
            <a:r>
              <a:rPr lang="en-US" sz="1100" smtClean="0"/>
              <a:t>}</a:t>
            </a:r>
          </a:p>
          <a:p>
            <a:pPr>
              <a:buNone/>
            </a:pPr>
            <a:r>
              <a:rPr lang="en-US" sz="1100" b="1" smtClean="0"/>
              <a:t>WHERE {</a:t>
            </a:r>
          </a:p>
          <a:p>
            <a:pPr>
              <a:buNone/>
            </a:pPr>
            <a:r>
              <a:rPr lang="en-US" sz="1100" smtClean="0"/>
              <a:t>    ?airportR a airports:AirportCode ;</a:t>
            </a:r>
          </a:p>
          <a:p>
            <a:pPr>
              <a:buNone/>
            </a:pPr>
            <a:r>
              <a:rPr lang="en-US" sz="1100" smtClean="0"/>
              <a:t>                 airports:city ?city ;</a:t>
            </a:r>
          </a:p>
          <a:p>
            <a:pPr>
              <a:buNone/>
            </a:pPr>
            <a:r>
              <a:rPr lang="en-US" sz="1100" smtClean="0"/>
              <a:t>                 airports:country ?country .</a:t>
            </a:r>
          </a:p>
          <a:p>
            <a:pPr>
              <a:buNone/>
            </a:pPr>
            <a:r>
              <a:rPr lang="en-US" sz="1100" smtClean="0"/>
              <a:t>     {</a:t>
            </a:r>
          </a:p>
          <a:p>
            <a:pPr>
              <a:buNone/>
            </a:pPr>
            <a:r>
              <a:rPr lang="en-US" sz="1100" smtClean="0"/>
              <a:t>         </a:t>
            </a:r>
            <a:r>
              <a:rPr lang="en-US" sz="1100" b="1" smtClean="0">
                <a:solidFill>
                  <a:srgbClr val="948A54"/>
                </a:solidFill>
              </a:rPr>
              <a:t># Link to International City Instances</a:t>
            </a:r>
          </a:p>
          <a:p>
            <a:pPr>
              <a:buNone/>
            </a:pPr>
            <a:r>
              <a:rPr lang="en-US" sz="1100" smtClean="0"/>
              <a:t>         ?cityR a capitals:Capital;</a:t>
            </a:r>
          </a:p>
          <a:p>
            <a:pPr>
              <a:buNone/>
            </a:pPr>
            <a:r>
              <a:rPr lang="en-US" sz="1100" smtClean="0"/>
              <a:t>                      rdfs:label ?city .</a:t>
            </a:r>
          </a:p>
          <a:p>
            <a:pPr>
              <a:buNone/>
            </a:pPr>
            <a:r>
              <a:rPr lang="en-US" sz="1100" smtClean="0"/>
              <a:t>         ?countryR a capitals:Nation ;</a:t>
            </a:r>
          </a:p>
          <a:p>
            <a:pPr>
              <a:buNone/>
            </a:pPr>
            <a:r>
              <a:rPr lang="en-US" sz="1100" smtClean="0"/>
              <a:t>                     rdfs:label ?country ;</a:t>
            </a:r>
          </a:p>
          <a:p>
            <a:pPr>
              <a:buNone/>
            </a:pPr>
            <a:r>
              <a:rPr lang="en-US" sz="1100" smtClean="0"/>
              <a:t>                     capitals:capital ?cityR .</a:t>
            </a:r>
          </a:p>
          <a:p>
            <a:pPr>
              <a:buNone/>
            </a:pPr>
            <a:r>
              <a:rPr lang="en-US" sz="1100" smtClean="0"/>
              <a:t>     }</a:t>
            </a:r>
          </a:p>
          <a:p>
            <a:pPr>
              <a:buNone/>
            </a:pPr>
            <a:r>
              <a:rPr lang="en-US" sz="1100" smtClean="0"/>
              <a:t>     </a:t>
            </a:r>
            <a:r>
              <a:rPr lang="en-US" sz="1100" b="1" smtClean="0"/>
              <a:t>UNION</a:t>
            </a:r>
          </a:p>
          <a:p>
            <a:pPr>
              <a:buNone/>
            </a:pPr>
            <a:r>
              <a:rPr lang="en-US" sz="1100" smtClean="0"/>
              <a:t>     { </a:t>
            </a:r>
          </a:p>
          <a:p>
            <a:pPr>
              <a:buNone/>
            </a:pPr>
            <a:r>
              <a:rPr lang="en-US" sz="1100" smtClean="0"/>
              <a:t>        </a:t>
            </a:r>
            <a:r>
              <a:rPr lang="en-US" sz="1100" b="1" smtClean="0">
                <a:solidFill>
                  <a:srgbClr val="948A54"/>
                </a:solidFill>
              </a:rPr>
              <a:t># Link to US City Instances</a:t>
            </a:r>
          </a:p>
          <a:p>
            <a:pPr>
              <a:buNone/>
            </a:pPr>
            <a:r>
              <a:rPr lang="en-US" sz="1100" smtClean="0"/>
              <a:t>         </a:t>
            </a:r>
            <a:r>
              <a:rPr lang="en-US" sz="1100" b="1" smtClean="0"/>
              <a:t>LET ( ?countryR := country:UNITED-STATES )</a:t>
            </a:r>
          </a:p>
          <a:p>
            <a:pPr>
              <a:buNone/>
            </a:pPr>
            <a:r>
              <a:rPr lang="en-US" sz="1100" smtClean="0"/>
              <a:t>         ?airportR airports:state ?state .</a:t>
            </a:r>
          </a:p>
          <a:p>
            <a:pPr>
              <a:buNone/>
            </a:pPr>
            <a:r>
              <a:rPr lang="en-US" sz="1100" smtClean="0"/>
              <a:t>         ?stateR state:code ?state .</a:t>
            </a:r>
          </a:p>
          <a:p>
            <a:pPr>
              <a:buNone/>
            </a:pPr>
            <a:r>
              <a:rPr lang="en-US" sz="1100" smtClean="0"/>
              <a:t>         ?cityR city:name ?city ;</a:t>
            </a:r>
          </a:p>
          <a:p>
            <a:pPr>
              <a:buNone/>
            </a:pPr>
            <a:r>
              <a:rPr lang="en-US" sz="1100" smtClean="0"/>
              <a:t>                  uscity:state ?stateR</a:t>
            </a:r>
          </a:p>
          <a:p>
            <a:pPr>
              <a:buNone/>
            </a:pPr>
            <a:r>
              <a:rPr lang="en-US" sz="1100" smtClean="0"/>
              <a:t>      }</a:t>
            </a:r>
          </a:p>
          <a:p>
            <a:pPr>
              <a:buNone/>
            </a:pPr>
            <a:r>
              <a:rPr lang="en-US" sz="1100" smtClean="0"/>
              <a:t>}</a:t>
            </a:r>
            <a:endParaRPr lang="en-US" sz="1100" dirty="0"/>
          </a:p>
        </p:txBody>
      </p:sp>
      <p:sp>
        <p:nvSpPr>
          <p:cNvPr id="5" name="Rounded Rectangular Callout 4"/>
          <p:cNvSpPr/>
          <p:nvPr/>
        </p:nvSpPr>
        <p:spPr bwMode="auto">
          <a:xfrm>
            <a:off x="4524375" y="4257675"/>
            <a:ext cx="3552825" cy="612648"/>
          </a:xfrm>
          <a:prstGeom prst="wedgeRoundRectCallout">
            <a:avLst>
              <a:gd name="adj1" fmla="val -70699"/>
              <a:gd name="adj2" fmla="val 104478"/>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Use LET() to assign variables.</a:t>
            </a:r>
          </a:p>
        </p:txBody>
      </p:sp>
      <p:sp>
        <p:nvSpPr>
          <p:cNvPr id="6" name="Rounded Rectangular Callout 5"/>
          <p:cNvSpPr/>
          <p:nvPr/>
        </p:nvSpPr>
        <p:spPr bwMode="auto">
          <a:xfrm>
            <a:off x="4381500" y="2905125"/>
            <a:ext cx="4419600" cy="612648"/>
          </a:xfrm>
          <a:prstGeom prst="wedgeRoundRectCallout">
            <a:avLst>
              <a:gd name="adj1" fmla="val -77596"/>
              <a:gd name="adj2" fmla="val 3421"/>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Start comments anywhere with “#”</a:t>
            </a:r>
          </a:p>
        </p:txBody>
      </p:sp>
      <p:sp>
        <p:nvSpPr>
          <p:cNvPr id="7" name="TextBox 6"/>
          <p:cNvSpPr txBox="1"/>
          <p:nvPr/>
        </p:nvSpPr>
        <p:spPr>
          <a:xfrm>
            <a:off x="3514724" y="1181100"/>
            <a:ext cx="5191125" cy="1200329"/>
          </a:xfrm>
          <a:prstGeom prst="rect">
            <a:avLst/>
          </a:prstGeom>
          <a:noFill/>
        </p:spPr>
        <p:txBody>
          <a:bodyPr wrap="square" rtlCol="0">
            <a:spAutoFit/>
          </a:bodyPr>
          <a:lstStyle/>
          <a:p>
            <a:r>
              <a:rPr lang="en-US" dirty="0" smtClean="0"/>
              <a:t>Construct resource linkages across the 3</a:t>
            </a:r>
          </a:p>
          <a:p>
            <a:r>
              <a:rPr lang="en-US" dirty="0" smtClean="0"/>
              <a:t>ontology groups. The data is now linked and we can find geo coordinates for airports</a:t>
            </a:r>
            <a:br>
              <a:rPr lang="en-US" dirty="0" smtClean="0"/>
            </a:br>
            <a:r>
              <a:rPr lang="en-US" dirty="0" smtClean="0"/>
              <a:t>(in capital cities only).</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3474480407"/>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heckerboard(across)">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6" grpId="0" animBg="1"/>
      <p:bldP spid="7"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SPARQL 2</a:t>
            </a:r>
            <a:endParaRPr lang="en-US" dirty="0"/>
          </a:p>
        </p:txBody>
      </p:sp>
      <p:sp>
        <p:nvSpPr>
          <p:cNvPr id="4" name="Content Placeholder 3"/>
          <p:cNvSpPr>
            <a:spLocks noGrp="1"/>
          </p:cNvSpPr>
          <p:nvPr>
            <p:ph idx="1"/>
          </p:nvPr>
        </p:nvSpPr>
        <p:spPr/>
        <p:txBody>
          <a:bodyPr>
            <a:normAutofit lnSpcReduction="10000"/>
          </a:bodyPr>
          <a:lstStyle/>
          <a:p>
            <a:pPr>
              <a:buNone/>
            </a:pPr>
            <a:r>
              <a:rPr lang="en-US" sz="2800" smtClean="0"/>
              <a:t>DELETE –use to remove unwanted triples and clean up an ontology</a:t>
            </a:r>
          </a:p>
          <a:p>
            <a:pPr lvl="6">
              <a:buNone/>
            </a:pPr>
            <a:endParaRPr lang="en-US" smtClean="0"/>
          </a:p>
          <a:p>
            <a:pPr lvl="6">
              <a:buNone/>
            </a:pPr>
            <a:endParaRPr lang="en-US" smtClean="0"/>
          </a:p>
          <a:p>
            <a:pPr lvl="6">
              <a:buNone/>
            </a:pPr>
            <a:r>
              <a:rPr lang="en-US" sz="2800" b="1" smtClean="0"/>
              <a:t>DELETE {</a:t>
            </a:r>
          </a:p>
          <a:p>
            <a:pPr lvl="6">
              <a:buNone/>
            </a:pPr>
            <a:r>
              <a:rPr lang="en-US" sz="2800" smtClean="0"/>
              <a:t>  ?s country:cia ?o</a:t>
            </a:r>
          </a:p>
          <a:p>
            <a:pPr lvl="6">
              <a:buNone/>
            </a:pPr>
            <a:r>
              <a:rPr lang="en-US" sz="2800" smtClean="0"/>
              <a:t>}</a:t>
            </a:r>
          </a:p>
          <a:p>
            <a:pPr lvl="6">
              <a:buNone/>
            </a:pPr>
            <a:r>
              <a:rPr lang="en-US" sz="2800" b="1" smtClean="0"/>
              <a:t>WHERE {</a:t>
            </a:r>
          </a:p>
          <a:p>
            <a:pPr lvl="6">
              <a:buNone/>
            </a:pPr>
            <a:r>
              <a:rPr lang="en-US" sz="2800" smtClean="0"/>
              <a:t>  ?s country:cia ?o</a:t>
            </a:r>
          </a:p>
          <a:p>
            <a:pPr lvl="6">
              <a:buNone/>
            </a:pPr>
            <a:r>
              <a:rPr lang="en-US" sz="2800" smtClean="0"/>
              <a:t>}</a:t>
            </a:r>
            <a:endParaRPr lang="en-US" sz="2800" dirty="0"/>
          </a:p>
        </p:txBody>
      </p:sp>
    </p:spTree>
    <p:extLst>
      <p:ext uri="{BB962C8B-B14F-4D97-AF65-F5344CB8AC3E}">
        <p14:creationId xmlns="" xmlns:p14="http://schemas.microsoft.com/office/powerpoint/2010/main" xmlns:mv="urn:schemas-microsoft-com:mac:vml" xmlns:mc="http://schemas.openxmlformats.org/markup-compatibility/2006" val="303191486"/>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SPARQL 2</a:t>
            </a:r>
            <a:endParaRPr lang="en-US" dirty="0"/>
          </a:p>
        </p:txBody>
      </p:sp>
      <p:sp>
        <p:nvSpPr>
          <p:cNvPr id="4" name="Content Placeholder 3"/>
          <p:cNvSpPr>
            <a:spLocks noGrp="1"/>
          </p:cNvSpPr>
          <p:nvPr>
            <p:ph idx="1"/>
          </p:nvPr>
        </p:nvSpPr>
        <p:spPr/>
        <p:txBody>
          <a:bodyPr>
            <a:normAutofit lnSpcReduction="10000"/>
          </a:bodyPr>
          <a:lstStyle/>
          <a:p>
            <a:pPr>
              <a:buNone/>
            </a:pPr>
            <a:r>
              <a:rPr lang="en-US" sz="2400" dirty="0" smtClean="0"/>
              <a:t>DELETE and INSERT –use together in sequence to move content:</a:t>
            </a:r>
          </a:p>
          <a:p>
            <a:pPr>
              <a:buNone/>
            </a:pPr>
            <a:endParaRPr lang="en-US" sz="2400" dirty="0" smtClean="0"/>
          </a:p>
          <a:p>
            <a:pPr lvl="3">
              <a:buNone/>
            </a:pPr>
            <a:r>
              <a:rPr lang="en-US" sz="1800" b="1" dirty="0" smtClean="0"/>
              <a:t>INSERT {</a:t>
            </a:r>
          </a:p>
          <a:p>
            <a:pPr lvl="3">
              <a:buNone/>
            </a:pPr>
            <a:r>
              <a:rPr lang="en-US" sz="1800" dirty="0" smtClean="0"/>
              <a:t>  ?state </a:t>
            </a:r>
            <a:r>
              <a:rPr lang="en-US" sz="1800" dirty="0" err="1" smtClean="0"/>
              <a:t>rdfs:label</a:t>
            </a:r>
            <a:r>
              <a:rPr lang="en-US" sz="1800" dirty="0" smtClean="0"/>
              <a:t> ?name</a:t>
            </a:r>
          </a:p>
          <a:p>
            <a:pPr lvl="3">
              <a:buNone/>
            </a:pPr>
            <a:r>
              <a:rPr lang="en-US" sz="1800" dirty="0" smtClean="0"/>
              <a:t>}</a:t>
            </a:r>
          </a:p>
          <a:p>
            <a:pPr lvl="3">
              <a:buNone/>
            </a:pPr>
            <a:r>
              <a:rPr lang="en-US" sz="1800" b="1" dirty="0" smtClean="0"/>
              <a:t>WHERE {</a:t>
            </a:r>
          </a:p>
          <a:p>
            <a:pPr lvl="3">
              <a:buNone/>
            </a:pPr>
            <a:r>
              <a:rPr lang="en-US" sz="1800" dirty="0" smtClean="0"/>
              <a:t>  ?state </a:t>
            </a:r>
            <a:r>
              <a:rPr lang="en-US" sz="1800" dirty="0" err="1" smtClean="0"/>
              <a:t>state:name</a:t>
            </a:r>
            <a:r>
              <a:rPr lang="en-US" sz="1800" dirty="0" smtClean="0"/>
              <a:t> ?name</a:t>
            </a:r>
          </a:p>
          <a:p>
            <a:pPr lvl="3">
              <a:buNone/>
            </a:pPr>
            <a:r>
              <a:rPr lang="en-US" sz="1800" dirty="0" smtClean="0"/>
              <a:t>}</a:t>
            </a:r>
            <a:endParaRPr lang="en-US" sz="1800" b="1" dirty="0" smtClean="0"/>
          </a:p>
          <a:p>
            <a:pPr lvl="3">
              <a:buNone/>
            </a:pPr>
            <a:r>
              <a:rPr lang="en-US" sz="1800" b="1" dirty="0" smtClean="0"/>
              <a:t>DELETE {</a:t>
            </a:r>
          </a:p>
          <a:p>
            <a:pPr lvl="3">
              <a:buNone/>
            </a:pPr>
            <a:r>
              <a:rPr lang="en-US" sz="1800" dirty="0" smtClean="0"/>
              <a:t>  ?state </a:t>
            </a:r>
            <a:r>
              <a:rPr lang="en-US" sz="1800" dirty="0" err="1" smtClean="0"/>
              <a:t>state:name</a:t>
            </a:r>
            <a:r>
              <a:rPr lang="en-US" sz="1800" dirty="0" smtClean="0"/>
              <a:t> ?name</a:t>
            </a:r>
          </a:p>
          <a:p>
            <a:pPr lvl="3">
              <a:buNone/>
            </a:pPr>
            <a:r>
              <a:rPr lang="en-US" sz="1800" dirty="0" smtClean="0"/>
              <a:t>}</a:t>
            </a:r>
          </a:p>
          <a:p>
            <a:pPr lvl="3">
              <a:buNone/>
            </a:pPr>
            <a:r>
              <a:rPr lang="en-US" sz="1800" b="1" dirty="0" smtClean="0"/>
              <a:t>WHERE {</a:t>
            </a:r>
          </a:p>
          <a:p>
            <a:pPr lvl="3">
              <a:buNone/>
            </a:pPr>
            <a:r>
              <a:rPr lang="en-US" sz="1800" dirty="0" smtClean="0"/>
              <a:t>  ?state </a:t>
            </a:r>
            <a:r>
              <a:rPr lang="en-US" sz="1800" dirty="0" err="1" smtClean="0"/>
              <a:t>state:name</a:t>
            </a:r>
            <a:r>
              <a:rPr lang="en-US" sz="1800" dirty="0" smtClean="0"/>
              <a:t> ?name</a:t>
            </a:r>
          </a:p>
          <a:p>
            <a:pPr lvl="3">
              <a:buNone/>
            </a:pPr>
            <a:r>
              <a:rPr lang="en-US" sz="1800" dirty="0" smtClean="0"/>
              <a:t>}</a:t>
            </a:r>
            <a:endParaRPr lang="en-US" sz="1800" dirty="0"/>
          </a:p>
        </p:txBody>
      </p:sp>
    </p:spTree>
    <p:extLst>
      <p:ext uri="{BB962C8B-B14F-4D97-AF65-F5344CB8AC3E}">
        <p14:creationId xmlns="" xmlns:p14="http://schemas.microsoft.com/office/powerpoint/2010/main" xmlns:mv="urn:schemas-microsoft-com:mac:vml" xmlns:mc="http://schemas.openxmlformats.org/markup-compatibility/2006" val="3927648011"/>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Advanced Topics</a:t>
            </a:r>
            <a:endParaRPr lang="en-US" dirty="0"/>
          </a:p>
        </p:txBody>
      </p:sp>
      <p:sp>
        <p:nvSpPr>
          <p:cNvPr id="4" name="Content Placeholder 3"/>
          <p:cNvSpPr>
            <a:spLocks noGrp="1"/>
          </p:cNvSpPr>
          <p:nvPr>
            <p:ph idx="1"/>
          </p:nvPr>
        </p:nvSpPr>
        <p:spPr/>
        <p:txBody>
          <a:bodyPr>
            <a:normAutofit lnSpcReduction="10000"/>
          </a:bodyPr>
          <a:lstStyle/>
          <a:p>
            <a:r>
              <a:rPr lang="en-US" dirty="0" smtClean="0"/>
              <a:t>Named Graphs – useful when the same namespaces are used in multiple graphs:</a:t>
            </a:r>
          </a:p>
          <a:p>
            <a:endParaRPr lang="en-US" dirty="0" smtClean="0"/>
          </a:p>
          <a:p>
            <a:pPr lvl="2">
              <a:buNone/>
            </a:pPr>
            <a:r>
              <a:rPr lang="en-US" sz="2400" dirty="0" smtClean="0"/>
              <a:t>SELECT ?state ?births</a:t>
            </a:r>
          </a:p>
          <a:p>
            <a:pPr lvl="2">
              <a:buNone/>
            </a:pPr>
            <a:r>
              <a:rPr lang="en-US" sz="2400" dirty="0" smtClean="0"/>
              <a:t>FROM NAMED &lt;http://some.org/births.owl&gt;</a:t>
            </a:r>
          </a:p>
          <a:p>
            <a:pPr lvl="2">
              <a:buNone/>
            </a:pPr>
            <a:r>
              <a:rPr lang="en-US" sz="2400" dirty="0" smtClean="0"/>
              <a:t>WHERE {</a:t>
            </a:r>
          </a:p>
          <a:p>
            <a:pPr lvl="2">
              <a:buNone/>
            </a:pPr>
            <a:r>
              <a:rPr lang="en-US" sz="2400" dirty="0" smtClean="0"/>
              <a:t>  ?</a:t>
            </a:r>
            <a:r>
              <a:rPr lang="en-US" sz="2400" dirty="0" err="1" smtClean="0"/>
              <a:t>stateR</a:t>
            </a:r>
            <a:r>
              <a:rPr lang="en-US" sz="2400" dirty="0" smtClean="0"/>
              <a:t> a </a:t>
            </a:r>
            <a:r>
              <a:rPr lang="en-US" sz="2400" dirty="0" err="1" smtClean="0"/>
              <a:t>state:State</a:t>
            </a:r>
            <a:r>
              <a:rPr lang="en-US" sz="2400" dirty="0" smtClean="0"/>
              <a:t> ;</a:t>
            </a:r>
          </a:p>
          <a:p>
            <a:pPr lvl="2">
              <a:buNone/>
            </a:pPr>
            <a:r>
              <a:rPr lang="en-US" sz="2400" dirty="0" smtClean="0"/>
              <a:t>                </a:t>
            </a:r>
            <a:r>
              <a:rPr lang="en-US" sz="2400" dirty="0" err="1" smtClean="0"/>
              <a:t>state:name</a:t>
            </a:r>
            <a:r>
              <a:rPr lang="en-US" sz="2400" dirty="0" smtClean="0"/>
              <a:t> ?state ;</a:t>
            </a:r>
          </a:p>
          <a:p>
            <a:pPr lvl="2">
              <a:buNone/>
            </a:pPr>
            <a:r>
              <a:rPr lang="en-US" sz="2400" dirty="0" smtClean="0"/>
              <a:t>                </a:t>
            </a:r>
            <a:r>
              <a:rPr lang="en-US" sz="2400" dirty="0" err="1" smtClean="0"/>
              <a:t>stats:birthRate</a:t>
            </a:r>
            <a:r>
              <a:rPr lang="en-US" sz="2400" dirty="0" smtClean="0"/>
              <a:t> ?births</a:t>
            </a:r>
          </a:p>
          <a:p>
            <a:pPr lvl="2">
              <a:buNone/>
            </a:pPr>
            <a:r>
              <a:rPr lang="en-US" sz="2400" dirty="0" smtClean="0"/>
              <a:t>}</a:t>
            </a:r>
            <a:endParaRPr lang="en-US" sz="2400" dirty="0"/>
          </a:p>
        </p:txBody>
      </p:sp>
      <p:sp>
        <p:nvSpPr>
          <p:cNvPr id="5" name="Rounded Rectangular Callout 4"/>
          <p:cNvSpPr/>
          <p:nvPr/>
        </p:nvSpPr>
        <p:spPr bwMode="auto">
          <a:xfrm>
            <a:off x="5191836" y="4685873"/>
            <a:ext cx="2847975" cy="2038351"/>
          </a:xfrm>
          <a:prstGeom prst="wedgeRoundRectCallout">
            <a:avLst>
              <a:gd name="adj1" fmla="val -37555"/>
              <a:gd name="adj2" fmla="val -86718"/>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Graphs </a:t>
            </a:r>
            <a:r>
              <a:rPr lang="en-US" b="0" dirty="0" smtClean="0"/>
              <a:t>names are </a:t>
            </a:r>
            <a:r>
              <a:rPr kumimoji="0" lang="en-US" sz="1800" b="0" i="0" u="none" strike="noStrike" cap="none" normalizeH="0" baseline="0" dirty="0" smtClean="0">
                <a:ln>
                  <a:noFill/>
                </a:ln>
                <a:solidFill>
                  <a:schemeClr val="tx1"/>
                </a:solidFill>
                <a:effectLst/>
                <a:latin typeface="Arial" charset="0"/>
              </a:rPr>
              <a:t>automatic</a:t>
            </a:r>
            <a:r>
              <a:rPr kumimoji="0" lang="en-US" sz="1800" b="0" i="0" u="none" strike="noStrike" cap="none" normalizeH="0" dirty="0" smtClean="0">
                <a:ln>
                  <a:noFill/>
                </a:ln>
                <a:solidFill>
                  <a:schemeClr val="tx1"/>
                </a:solidFill>
                <a:effectLst/>
                <a:latin typeface="Arial" charset="0"/>
              </a:rPr>
              <a:t> with TBC.  With Gruff the names must be specified at import time into the </a:t>
            </a:r>
            <a:r>
              <a:rPr kumimoji="0" lang="en-US" sz="1800" b="0" i="0" u="none" strike="noStrike" cap="none" normalizeH="0" dirty="0" err="1" smtClean="0">
                <a:ln>
                  <a:noFill/>
                </a:ln>
                <a:solidFill>
                  <a:schemeClr val="tx1"/>
                </a:solidFill>
                <a:effectLst/>
                <a:latin typeface="Arial" charset="0"/>
              </a:rPr>
              <a:t>Allegograph</a:t>
            </a:r>
            <a:r>
              <a:rPr kumimoji="0" lang="en-US" sz="1800" b="0" i="0" u="none" strike="noStrike" cap="none" normalizeH="0" dirty="0" smtClean="0">
                <a:ln>
                  <a:noFill/>
                </a:ln>
                <a:solidFill>
                  <a:schemeClr val="tx1"/>
                </a:solidFill>
                <a:effectLst/>
                <a:latin typeface="Arial" charset="0"/>
              </a:rPr>
              <a:t> </a:t>
            </a:r>
            <a:r>
              <a:rPr kumimoji="0" lang="en-US" sz="1800" b="0" i="0" u="none" strike="noStrike" cap="none" normalizeH="0" dirty="0" err="1" smtClean="0">
                <a:ln>
                  <a:noFill/>
                </a:ln>
                <a:solidFill>
                  <a:schemeClr val="tx1"/>
                </a:solidFill>
                <a:effectLst/>
                <a:latin typeface="Arial" charset="0"/>
              </a:rPr>
              <a:t>triplestore</a:t>
            </a:r>
            <a:r>
              <a:rPr kumimoji="0" lang="en-US" sz="1800" b="0" i="0" u="none" strike="noStrike" cap="none" normalizeH="0" dirty="0" smtClean="0">
                <a:ln>
                  <a:noFill/>
                </a:ln>
                <a:solidFill>
                  <a:schemeClr val="tx1"/>
                </a:solidFill>
                <a:effectLst/>
                <a:latin typeface="Arial" charset="0"/>
              </a:rPr>
              <a:t>.</a:t>
            </a:r>
            <a:endParaRPr kumimoji="0" lang="en-US" sz="1800" b="0" i="0" u="none" strike="noStrike" cap="none" normalizeH="0" baseline="0" dirty="0" smtClean="0">
              <a:ln>
                <a:noFill/>
              </a:ln>
              <a:solidFill>
                <a:schemeClr val="tx1"/>
              </a:solidFill>
              <a:effectLst/>
              <a:latin typeface="Arial" charset="0"/>
            </a:endParaRPr>
          </a:p>
        </p:txBody>
      </p:sp>
    </p:spTree>
    <p:extLst>
      <p:ext uri="{BB962C8B-B14F-4D97-AF65-F5344CB8AC3E}">
        <p14:creationId xmlns="" xmlns:p14="http://schemas.microsoft.com/office/powerpoint/2010/main" xmlns:mv="urn:schemas-microsoft-com:mac:vml" xmlns:mc="http://schemas.openxmlformats.org/markup-compatibility/2006" val="3638896248"/>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Advanced Topics</a:t>
            </a:r>
            <a:endParaRPr lang="en-US" dirty="0"/>
          </a:p>
        </p:txBody>
      </p:sp>
      <p:sp>
        <p:nvSpPr>
          <p:cNvPr id="4" name="Content Placeholder 3"/>
          <p:cNvSpPr>
            <a:spLocks noGrp="1"/>
          </p:cNvSpPr>
          <p:nvPr>
            <p:ph idx="1"/>
          </p:nvPr>
        </p:nvSpPr>
        <p:spPr/>
        <p:txBody>
          <a:bodyPr>
            <a:normAutofit lnSpcReduction="10000"/>
          </a:bodyPr>
          <a:lstStyle/>
          <a:p>
            <a:pPr lvl="2">
              <a:buNone/>
            </a:pPr>
            <a:r>
              <a:rPr lang="en-US" sz="2400" dirty="0" smtClean="0"/>
              <a:t>SELECT ?state ?births ?deaths</a:t>
            </a:r>
          </a:p>
          <a:p>
            <a:pPr lvl="2">
              <a:buNone/>
            </a:pPr>
            <a:r>
              <a:rPr lang="en-US" sz="2400" dirty="0" smtClean="0"/>
              <a:t>WHERE {</a:t>
            </a:r>
          </a:p>
          <a:p>
            <a:pPr lvl="2">
              <a:buNone/>
            </a:pPr>
            <a:r>
              <a:rPr lang="en-US" sz="2400" dirty="0" smtClean="0"/>
              <a:t>    ?</a:t>
            </a:r>
            <a:r>
              <a:rPr lang="en-US" sz="2400" dirty="0" err="1" smtClean="0"/>
              <a:t>stateR</a:t>
            </a:r>
            <a:r>
              <a:rPr lang="en-US" sz="2400" dirty="0" smtClean="0"/>
              <a:t> a </a:t>
            </a:r>
            <a:r>
              <a:rPr lang="en-US" sz="2400" dirty="0" err="1" smtClean="0"/>
              <a:t>state:State</a:t>
            </a:r>
            <a:r>
              <a:rPr lang="en-US" sz="2400" dirty="0" smtClean="0"/>
              <a:t> ;</a:t>
            </a:r>
          </a:p>
          <a:p>
            <a:pPr lvl="2">
              <a:buNone/>
            </a:pPr>
            <a:r>
              <a:rPr lang="en-US" sz="2400" dirty="0" smtClean="0"/>
              <a:t>                </a:t>
            </a:r>
            <a:r>
              <a:rPr lang="en-US" sz="2400" dirty="0" err="1" smtClean="0"/>
              <a:t>state:name</a:t>
            </a:r>
            <a:r>
              <a:rPr lang="en-US" sz="2400" dirty="0" smtClean="0"/>
              <a:t> ?state ;</a:t>
            </a:r>
          </a:p>
          <a:p>
            <a:pPr lvl="2">
              <a:buNone/>
            </a:pPr>
            <a:r>
              <a:rPr lang="en-US" sz="2400" dirty="0" smtClean="0"/>
              <a:t>    GRAPH &lt;http://some.org/births.owl&gt; {</a:t>
            </a:r>
          </a:p>
          <a:p>
            <a:pPr lvl="2">
              <a:buNone/>
            </a:pPr>
            <a:r>
              <a:rPr lang="en-US" sz="2400" dirty="0" smtClean="0"/>
              <a:t>                </a:t>
            </a:r>
            <a:r>
              <a:rPr lang="en-US" sz="2400" dirty="0" err="1" smtClean="0"/>
              <a:t>stats:birthRate</a:t>
            </a:r>
            <a:r>
              <a:rPr lang="en-US" sz="2400" dirty="0" smtClean="0"/>
              <a:t> ?births</a:t>
            </a:r>
          </a:p>
          <a:p>
            <a:pPr lvl="2">
              <a:buNone/>
            </a:pPr>
            <a:r>
              <a:rPr lang="en-US" sz="2400" dirty="0" smtClean="0"/>
              <a:t>    }</a:t>
            </a:r>
          </a:p>
          <a:p>
            <a:pPr lvl="2">
              <a:buNone/>
            </a:pPr>
            <a:r>
              <a:rPr lang="en-US" sz="2400" dirty="0" smtClean="0"/>
              <a:t>    GRAPH &lt;http://other.org/deaths.owl&gt; {</a:t>
            </a:r>
          </a:p>
          <a:p>
            <a:pPr lvl="2">
              <a:buNone/>
            </a:pPr>
            <a:r>
              <a:rPr lang="en-US" sz="2400" dirty="0" smtClean="0"/>
              <a:t>                </a:t>
            </a:r>
            <a:r>
              <a:rPr lang="en-US" sz="2400" dirty="0" err="1" smtClean="0"/>
              <a:t>stats:deathRate</a:t>
            </a:r>
            <a:r>
              <a:rPr lang="en-US" sz="2400" dirty="0" smtClean="0"/>
              <a:t> ?deaths</a:t>
            </a:r>
          </a:p>
          <a:p>
            <a:pPr lvl="2">
              <a:buNone/>
            </a:pPr>
            <a:r>
              <a:rPr lang="en-US" sz="2400" dirty="0" smtClean="0"/>
              <a:t>    }</a:t>
            </a:r>
          </a:p>
          <a:p>
            <a:pPr lvl="2">
              <a:buNone/>
            </a:pPr>
            <a:r>
              <a:rPr lang="en-US" sz="2400" dirty="0" smtClean="0"/>
              <a:t>}</a:t>
            </a:r>
            <a:endParaRPr lang="en-US" sz="2400" dirty="0"/>
          </a:p>
        </p:txBody>
      </p:sp>
    </p:spTree>
    <p:extLst>
      <p:ext uri="{BB962C8B-B14F-4D97-AF65-F5344CB8AC3E}">
        <p14:creationId xmlns="" xmlns:p14="http://schemas.microsoft.com/office/powerpoint/2010/main" xmlns:mv="urn:schemas-microsoft-com:mac:vml" xmlns:mc="http://schemas.openxmlformats.org/markup-compatibility/2006" val="362202538"/>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838" y="752168"/>
            <a:ext cx="8153400" cy="533400"/>
          </a:xfrm>
        </p:spPr>
        <p:txBody>
          <a:bodyPr>
            <a:normAutofit fontScale="90000"/>
          </a:bodyPr>
          <a:lstStyle/>
          <a:p>
            <a:r>
              <a:rPr lang="en-US" smtClean="0"/>
              <a:t>Advanced Topics</a:t>
            </a:r>
            <a:endParaRPr lang="en-US" dirty="0"/>
          </a:p>
        </p:txBody>
      </p:sp>
      <p:sp>
        <p:nvSpPr>
          <p:cNvPr id="4" name="Content Placeholder 3"/>
          <p:cNvSpPr>
            <a:spLocks noGrp="1"/>
          </p:cNvSpPr>
          <p:nvPr>
            <p:ph idx="1"/>
          </p:nvPr>
        </p:nvSpPr>
        <p:spPr>
          <a:xfrm>
            <a:off x="528852" y="2380392"/>
            <a:ext cx="8615148" cy="4191000"/>
          </a:xfrm>
        </p:spPr>
        <p:txBody>
          <a:bodyPr/>
          <a:lstStyle/>
          <a:p>
            <a:pPr lvl="2">
              <a:buNone/>
            </a:pPr>
            <a:r>
              <a:rPr lang="en-US" sz="2800" dirty="0" smtClean="0">
                <a:latin typeface="Arial" pitchFamily="34" charset="0"/>
                <a:cs typeface="Arial" pitchFamily="34" charset="0"/>
              </a:rPr>
              <a:t>SELECT ?state ?deaths </a:t>
            </a:r>
            <a:r>
              <a:rPr lang="en-US" sz="2800" b="1" dirty="0" smtClean="0">
                <a:solidFill>
                  <a:srgbClr val="FF0000"/>
                </a:solidFill>
                <a:latin typeface="Arial" pitchFamily="34" charset="0"/>
                <a:cs typeface="Arial" pitchFamily="34" charset="0"/>
              </a:rPr>
              <a:t>?graph</a:t>
            </a:r>
          </a:p>
          <a:p>
            <a:pPr lvl="2">
              <a:buNone/>
            </a:pPr>
            <a:r>
              <a:rPr lang="en-US" sz="2800" dirty="0" smtClean="0">
                <a:latin typeface="Arial" pitchFamily="34" charset="0"/>
                <a:cs typeface="Arial" pitchFamily="34" charset="0"/>
              </a:rPr>
              <a:t>WHERE {</a:t>
            </a:r>
          </a:p>
          <a:p>
            <a:pPr lvl="2">
              <a:buNone/>
            </a:pP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stateR</a:t>
            </a:r>
            <a:r>
              <a:rPr lang="en-US" sz="2800" dirty="0" smtClean="0">
                <a:latin typeface="Arial" pitchFamily="34" charset="0"/>
                <a:cs typeface="Arial" pitchFamily="34" charset="0"/>
              </a:rPr>
              <a:t> a </a:t>
            </a:r>
            <a:r>
              <a:rPr lang="en-US" sz="2800" dirty="0" err="1" smtClean="0">
                <a:latin typeface="Arial" pitchFamily="34" charset="0"/>
                <a:cs typeface="Arial" pitchFamily="34" charset="0"/>
              </a:rPr>
              <a:t>state:State</a:t>
            </a:r>
            <a:r>
              <a:rPr lang="en-US" sz="2800" dirty="0" smtClean="0">
                <a:latin typeface="Arial" pitchFamily="34" charset="0"/>
                <a:cs typeface="Arial" pitchFamily="34" charset="0"/>
              </a:rPr>
              <a:t> ;</a:t>
            </a:r>
          </a:p>
          <a:p>
            <a:pPr lvl="2">
              <a:buNone/>
            </a:pP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state:name</a:t>
            </a:r>
            <a:r>
              <a:rPr lang="en-US" sz="2800" dirty="0" smtClean="0">
                <a:latin typeface="Arial" pitchFamily="34" charset="0"/>
                <a:cs typeface="Arial" pitchFamily="34" charset="0"/>
              </a:rPr>
              <a:t> ?state ;</a:t>
            </a:r>
          </a:p>
          <a:p>
            <a:pPr lvl="2">
              <a:buNone/>
            </a:pPr>
            <a:r>
              <a:rPr lang="en-US" sz="2800" dirty="0" smtClean="0">
                <a:latin typeface="Arial" pitchFamily="34" charset="0"/>
                <a:cs typeface="Arial" pitchFamily="34" charset="0"/>
              </a:rPr>
              <a:t>    GRAPH </a:t>
            </a:r>
            <a:r>
              <a:rPr lang="en-US" sz="2800" b="1" dirty="0" smtClean="0">
                <a:solidFill>
                  <a:srgbClr val="FF0000"/>
                </a:solidFill>
                <a:latin typeface="Arial" pitchFamily="34" charset="0"/>
                <a:cs typeface="Arial" pitchFamily="34" charset="0"/>
              </a:rPr>
              <a:t>?graph </a:t>
            </a:r>
            <a:r>
              <a:rPr lang="en-US" sz="2800" dirty="0" smtClean="0">
                <a:latin typeface="Arial" pitchFamily="34" charset="0"/>
                <a:cs typeface="Arial" pitchFamily="34" charset="0"/>
              </a:rPr>
              <a:t>{</a:t>
            </a:r>
          </a:p>
          <a:p>
            <a:pPr lvl="2">
              <a:buNone/>
            </a:pP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stats:deathRate</a:t>
            </a:r>
            <a:r>
              <a:rPr lang="en-US" sz="2800" dirty="0" smtClean="0">
                <a:latin typeface="Arial" pitchFamily="34" charset="0"/>
                <a:cs typeface="Arial" pitchFamily="34" charset="0"/>
              </a:rPr>
              <a:t> ?deaths</a:t>
            </a:r>
          </a:p>
          <a:p>
            <a:pPr lvl="2">
              <a:buNone/>
            </a:pPr>
            <a:r>
              <a:rPr lang="en-US" sz="2800" dirty="0" smtClean="0">
                <a:latin typeface="Arial" pitchFamily="34" charset="0"/>
                <a:cs typeface="Arial" pitchFamily="34" charset="0"/>
              </a:rPr>
              <a:t>    }</a:t>
            </a:r>
          </a:p>
          <a:p>
            <a:pPr lvl="2">
              <a:buNone/>
            </a:pP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
        <p:nvSpPr>
          <p:cNvPr id="2" name="TextBox 1"/>
          <p:cNvSpPr txBox="1"/>
          <p:nvPr/>
        </p:nvSpPr>
        <p:spPr>
          <a:xfrm>
            <a:off x="1353914" y="1437396"/>
            <a:ext cx="6984868" cy="584775"/>
          </a:xfrm>
          <a:prstGeom prst="rect">
            <a:avLst/>
          </a:prstGeom>
          <a:noFill/>
        </p:spPr>
        <p:txBody>
          <a:bodyPr wrap="square" rtlCol="0">
            <a:spAutoFit/>
          </a:bodyPr>
          <a:lstStyle/>
          <a:p>
            <a:r>
              <a:rPr lang="en-US" sz="3200" b="1" dirty="0"/>
              <a:t>The graph can also be a </a:t>
            </a:r>
            <a:r>
              <a:rPr lang="en-US" sz="3200" b="1" dirty="0" smtClean="0"/>
              <a:t>variable</a:t>
            </a:r>
            <a:endParaRPr lang="en-US" sz="3200" b="1" dirty="0"/>
          </a:p>
        </p:txBody>
      </p:sp>
    </p:spTree>
    <p:extLst>
      <p:ext uri="{BB962C8B-B14F-4D97-AF65-F5344CB8AC3E}">
        <p14:creationId xmlns="" xmlns:p14="http://schemas.microsoft.com/office/powerpoint/2010/main" xmlns:mv="urn:schemas-microsoft-com:mac:vml" xmlns:mc="http://schemas.openxmlformats.org/markup-compatibility/2006" val="3892492080"/>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p:nvPr/>
        </p:nvGrpSpPr>
        <p:grpSpPr>
          <a:xfrm>
            <a:off x="1089329" y="1566406"/>
            <a:ext cx="6154308" cy="2586493"/>
            <a:chOff x="2364273" y="2105025"/>
            <a:chExt cx="6570177" cy="2809876"/>
          </a:xfrm>
          <a:solidFill>
            <a:srgbClr val="DCE6F2"/>
          </a:solidFill>
        </p:grpSpPr>
        <p:sp>
          <p:nvSpPr>
            <p:cNvPr id="5" name="Rounded Rectangular Callout 4"/>
            <p:cNvSpPr/>
            <p:nvPr/>
          </p:nvSpPr>
          <p:spPr bwMode="auto">
            <a:xfrm>
              <a:off x="5048250" y="2105025"/>
              <a:ext cx="3886200" cy="809625"/>
            </a:xfrm>
            <a:prstGeom prst="wedgeRoundRectCallout">
              <a:avLst>
                <a:gd name="adj1" fmla="val -61945"/>
                <a:gd name="adj2" fmla="val 250679"/>
                <a:gd name="adj3" fmla="val 16667"/>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tx1"/>
                  </a:solidFill>
                  <a:effectLst/>
                  <a:latin typeface="Arial" charset="0"/>
                </a:rPr>
                <a:t>A user defined function to shorted a</a:t>
              </a:r>
              <a:r>
                <a:rPr kumimoji="0" lang="en-US" sz="1600" i="0" u="none" strike="noStrike" cap="none" normalizeH="0" dirty="0" smtClean="0">
                  <a:ln>
                    <a:noFill/>
                  </a:ln>
                  <a:solidFill>
                    <a:schemeClr val="tx1"/>
                  </a:solidFill>
                  <a:effectLst/>
                  <a:latin typeface="Arial" charset="0"/>
                </a:rPr>
                <a:t> 9 digit zip code to a 5 digit zip code.</a:t>
              </a:r>
              <a:r>
                <a:rPr kumimoji="0" lang="en-US" sz="1600" i="0" u="none" strike="noStrike" cap="none" normalizeH="0" baseline="0" dirty="0" smtClean="0">
                  <a:ln>
                    <a:noFill/>
                  </a:ln>
                  <a:solidFill>
                    <a:schemeClr val="tx1"/>
                  </a:solidFill>
                  <a:effectLst/>
                  <a:latin typeface="Arial" charset="0"/>
                </a:rPr>
                <a:t> </a:t>
              </a:r>
            </a:p>
          </p:txBody>
        </p:sp>
        <p:sp>
          <p:nvSpPr>
            <p:cNvPr id="9" name="Rounded Rectangle 8"/>
            <p:cNvSpPr/>
            <p:nvPr/>
          </p:nvSpPr>
          <p:spPr bwMode="auto">
            <a:xfrm>
              <a:off x="2364273" y="4558223"/>
              <a:ext cx="4163066" cy="356678"/>
            </a:xfrm>
            <a:prstGeom prst="round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grpSp>
        <p:nvGrpSpPr>
          <p:cNvPr id="8" name="Group 12"/>
          <p:cNvGrpSpPr/>
          <p:nvPr/>
        </p:nvGrpSpPr>
        <p:grpSpPr>
          <a:xfrm>
            <a:off x="1725434" y="2822713"/>
            <a:ext cx="5963477" cy="1714727"/>
            <a:chOff x="3416247" y="3521746"/>
            <a:chExt cx="5963477" cy="1714727"/>
          </a:xfrm>
        </p:grpSpPr>
        <p:sp>
          <p:nvSpPr>
            <p:cNvPr id="10" name="Rounded Rectangle 9"/>
            <p:cNvSpPr/>
            <p:nvPr/>
          </p:nvSpPr>
          <p:spPr bwMode="auto">
            <a:xfrm>
              <a:off x="3416247" y="4851932"/>
              <a:ext cx="3570136" cy="384541"/>
            </a:xfrm>
            <a:prstGeom prst="roundRect">
              <a:avLst/>
            </a:prstGeom>
            <a:solidFill>
              <a:srgbClr val="D9969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Rounded Rectangular Callout 5"/>
            <p:cNvSpPr/>
            <p:nvPr/>
          </p:nvSpPr>
          <p:spPr bwMode="auto">
            <a:xfrm>
              <a:off x="6366180" y="3521746"/>
              <a:ext cx="3013544" cy="631154"/>
            </a:xfrm>
            <a:prstGeom prst="wedgeRoundRectCallout">
              <a:avLst>
                <a:gd name="adj1" fmla="val -30609"/>
                <a:gd name="adj2" fmla="val 162602"/>
                <a:gd name="adj3" fmla="val 16667"/>
              </a:avLst>
            </a:prstGeom>
            <a:solidFill>
              <a:srgbClr val="D9969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User function to get current temperature at</a:t>
              </a:r>
              <a:r>
                <a:rPr kumimoji="0" lang="en-US" sz="1600" b="1" i="0" u="none" strike="noStrike" cap="none" normalizeH="0" dirty="0" smtClean="0">
                  <a:ln>
                    <a:noFill/>
                  </a:ln>
                  <a:solidFill>
                    <a:schemeClr val="tx1"/>
                  </a:solidFill>
                  <a:effectLst/>
                  <a:latin typeface="Arial" charset="0"/>
                </a:rPr>
                <a:t> zip code.</a:t>
              </a:r>
              <a:endParaRPr kumimoji="0" lang="en-US" sz="1600" b="1" i="0" u="none" strike="noStrike" cap="none" normalizeH="0" baseline="0" dirty="0" smtClean="0">
                <a:ln>
                  <a:noFill/>
                </a:ln>
                <a:solidFill>
                  <a:schemeClr val="tx1"/>
                </a:solidFill>
                <a:effectLst/>
                <a:latin typeface="Arial" charset="0"/>
              </a:endParaRPr>
            </a:p>
          </p:txBody>
        </p:sp>
      </p:grpSp>
      <p:grpSp>
        <p:nvGrpSpPr>
          <p:cNvPr id="12" name="Group 13"/>
          <p:cNvGrpSpPr/>
          <p:nvPr/>
        </p:nvGrpSpPr>
        <p:grpSpPr>
          <a:xfrm>
            <a:off x="1822152" y="4615686"/>
            <a:ext cx="5367131" cy="1033174"/>
            <a:chOff x="2710930" y="5414962"/>
            <a:chExt cx="6102714" cy="1281113"/>
          </a:xfrm>
        </p:grpSpPr>
        <p:sp>
          <p:nvSpPr>
            <p:cNvPr id="11" name="Rounded Rectangle 10"/>
            <p:cNvSpPr/>
            <p:nvPr/>
          </p:nvSpPr>
          <p:spPr bwMode="auto">
            <a:xfrm>
              <a:off x="2710930" y="5414962"/>
              <a:ext cx="4108969" cy="376238"/>
            </a:xfrm>
            <a:prstGeom prst="roundRect">
              <a:avLst/>
            </a:prstGeom>
            <a:solidFill>
              <a:srgbClr val="C3D69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7" name="Rounded Rectangular Callout 6"/>
            <p:cNvSpPr/>
            <p:nvPr/>
          </p:nvSpPr>
          <p:spPr bwMode="auto">
            <a:xfrm>
              <a:off x="5429251" y="6019800"/>
              <a:ext cx="3384393" cy="676275"/>
            </a:xfrm>
            <a:prstGeom prst="wedgeRoundRectCallout">
              <a:avLst>
                <a:gd name="adj1" fmla="val -92049"/>
                <a:gd name="adj2" fmla="val -82173"/>
                <a:gd name="adj3" fmla="val 16667"/>
              </a:avLst>
            </a:prstGeom>
            <a:solidFill>
              <a:srgbClr val="C3D69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User function to convert Celsius to Fahrenheit.</a:t>
              </a:r>
            </a:p>
          </p:txBody>
        </p:sp>
      </p:grpSp>
      <p:sp>
        <p:nvSpPr>
          <p:cNvPr id="3" name="Title 2"/>
          <p:cNvSpPr>
            <a:spLocks noGrp="1"/>
          </p:cNvSpPr>
          <p:nvPr>
            <p:ph type="title"/>
          </p:nvPr>
        </p:nvSpPr>
        <p:spPr>
          <a:xfrm>
            <a:off x="457200" y="238539"/>
            <a:ext cx="8229600" cy="818984"/>
          </a:xfrm>
        </p:spPr>
        <p:txBody>
          <a:bodyPr/>
          <a:lstStyle/>
          <a:p>
            <a:r>
              <a:rPr lang="en-US" dirty="0" smtClean="0"/>
              <a:t>Advanced Topics</a:t>
            </a:r>
            <a:endParaRPr lang="en-US" dirty="0"/>
          </a:p>
        </p:txBody>
      </p:sp>
      <p:sp>
        <p:nvSpPr>
          <p:cNvPr id="4" name="Content Placeholder 3"/>
          <p:cNvSpPr>
            <a:spLocks noGrp="1"/>
          </p:cNvSpPr>
          <p:nvPr>
            <p:ph idx="1"/>
          </p:nvPr>
        </p:nvSpPr>
        <p:spPr>
          <a:xfrm>
            <a:off x="433844" y="1152526"/>
            <a:ext cx="8252956" cy="4191000"/>
          </a:xfrm>
        </p:spPr>
        <p:txBody>
          <a:bodyPr>
            <a:normAutofit fontScale="70000" lnSpcReduction="20000"/>
          </a:bodyPr>
          <a:lstStyle/>
          <a:p>
            <a:pPr marL="0" indent="0">
              <a:buNone/>
            </a:pPr>
            <a:r>
              <a:rPr lang="en-US" dirty="0" smtClean="0"/>
              <a:t>Custom FILTER, LET and Property functions bound to Java code.</a:t>
            </a:r>
          </a:p>
          <a:p>
            <a:pPr>
              <a:buNone/>
            </a:pPr>
            <a:endParaRPr lang="en-US" sz="2800" dirty="0" smtClean="0"/>
          </a:p>
          <a:p>
            <a:pPr>
              <a:buNone/>
            </a:pPr>
            <a:endParaRPr lang="en-US" sz="2800" dirty="0" smtClean="0"/>
          </a:p>
          <a:p>
            <a:pPr>
              <a:buNone/>
            </a:pPr>
            <a:endParaRPr lang="en-US" sz="2800" dirty="0" smtClean="0"/>
          </a:p>
          <a:p>
            <a:pPr lvl="1">
              <a:lnSpc>
                <a:spcPct val="125000"/>
              </a:lnSpc>
              <a:spcBef>
                <a:spcPts val="600"/>
              </a:spcBef>
              <a:buNone/>
            </a:pPr>
            <a:r>
              <a:rPr lang="en-US" sz="2400" dirty="0" smtClean="0"/>
              <a:t>SELECT ?town ?temperature</a:t>
            </a:r>
          </a:p>
          <a:p>
            <a:pPr lvl="1">
              <a:lnSpc>
                <a:spcPct val="125000"/>
              </a:lnSpc>
              <a:spcBef>
                <a:spcPts val="600"/>
              </a:spcBef>
              <a:buNone/>
            </a:pPr>
            <a:r>
              <a:rPr lang="en-US" sz="2400" dirty="0" smtClean="0"/>
              <a:t>WHERE {</a:t>
            </a:r>
          </a:p>
          <a:p>
            <a:pPr lvl="1">
              <a:lnSpc>
                <a:spcPct val="125000"/>
              </a:lnSpc>
              <a:spcBef>
                <a:spcPts val="600"/>
              </a:spcBef>
              <a:buNone/>
            </a:pPr>
            <a:r>
              <a:rPr lang="en-US" sz="2400" dirty="0" smtClean="0"/>
              <a:t>    ?town a </a:t>
            </a:r>
            <a:r>
              <a:rPr lang="en-US" sz="2400" dirty="0" err="1" smtClean="0"/>
              <a:t>geo:Town</a:t>
            </a:r>
            <a:r>
              <a:rPr lang="en-US" sz="2400" dirty="0" smtClean="0"/>
              <a:t>;</a:t>
            </a:r>
          </a:p>
          <a:p>
            <a:pPr lvl="1">
              <a:lnSpc>
                <a:spcPct val="125000"/>
              </a:lnSpc>
              <a:spcBef>
                <a:spcPts val="600"/>
              </a:spcBef>
              <a:buNone/>
            </a:pPr>
            <a:r>
              <a:rPr lang="en-US" sz="2400" dirty="0" smtClean="0"/>
              <a:t>               </a:t>
            </a:r>
            <a:r>
              <a:rPr lang="en-US" sz="2400" dirty="0" err="1" smtClean="0"/>
              <a:t>geo:zipcode</a:t>
            </a:r>
            <a:r>
              <a:rPr lang="en-US" sz="2400" dirty="0" smtClean="0"/>
              <a:t> ?zipcodePlus4 .</a:t>
            </a:r>
          </a:p>
          <a:p>
            <a:pPr lvl="1">
              <a:lnSpc>
                <a:spcPct val="125000"/>
              </a:lnSpc>
              <a:spcBef>
                <a:spcPts val="600"/>
              </a:spcBef>
              <a:buNone/>
            </a:pPr>
            <a:r>
              <a:rPr lang="en-US" sz="2400" dirty="0" smtClean="0"/>
              <a:t>    ?</a:t>
            </a:r>
            <a:r>
              <a:rPr lang="en-US" sz="2400" dirty="0" err="1" smtClean="0"/>
              <a:t>zipcode</a:t>
            </a:r>
            <a:r>
              <a:rPr lang="en-US" sz="2400" dirty="0" smtClean="0"/>
              <a:t> </a:t>
            </a:r>
            <a:r>
              <a:rPr lang="en-US" sz="2400" dirty="0" err="1" smtClean="0"/>
              <a:t>my:shortenZip</a:t>
            </a:r>
            <a:r>
              <a:rPr lang="en-US" sz="2400" dirty="0" smtClean="0"/>
              <a:t>( ?zipcodePlus4 ).</a:t>
            </a:r>
          </a:p>
          <a:p>
            <a:pPr lvl="1">
              <a:lnSpc>
                <a:spcPct val="125000"/>
              </a:lnSpc>
              <a:spcBef>
                <a:spcPts val="600"/>
              </a:spcBef>
              <a:buNone/>
            </a:pPr>
            <a:r>
              <a:rPr lang="en-US" sz="2400" dirty="0" smtClean="0"/>
              <a:t>    LET ( ?</a:t>
            </a:r>
            <a:r>
              <a:rPr lang="en-US" sz="2400" dirty="0" err="1" smtClean="0"/>
              <a:t>temperatureC</a:t>
            </a:r>
            <a:r>
              <a:rPr lang="en-US" sz="2400" dirty="0" smtClean="0"/>
              <a:t> := </a:t>
            </a:r>
            <a:r>
              <a:rPr lang="en-US" sz="2400" dirty="0" err="1" smtClean="0"/>
              <a:t>my:weather</a:t>
            </a:r>
            <a:r>
              <a:rPr lang="en-US" sz="2400" dirty="0" smtClean="0"/>
              <a:t>( ?</a:t>
            </a:r>
            <a:r>
              <a:rPr lang="en-US" sz="2400" dirty="0" err="1" smtClean="0"/>
              <a:t>zipcode</a:t>
            </a:r>
            <a:r>
              <a:rPr lang="en-US" sz="2400" dirty="0" smtClean="0"/>
              <a:t> ) )</a:t>
            </a:r>
          </a:p>
          <a:p>
            <a:pPr lvl="1">
              <a:lnSpc>
                <a:spcPct val="125000"/>
              </a:lnSpc>
              <a:spcBef>
                <a:spcPts val="600"/>
              </a:spcBef>
              <a:buNone/>
            </a:pPr>
            <a:r>
              <a:rPr lang="en-US" sz="2400" dirty="0" smtClean="0"/>
              <a:t>    FILTER( </a:t>
            </a:r>
            <a:r>
              <a:rPr lang="en-US" sz="2400" dirty="0" err="1" smtClean="0"/>
              <a:t>my:toFahrenheit</a:t>
            </a:r>
            <a:r>
              <a:rPr lang="en-US" sz="2400" dirty="0" smtClean="0"/>
              <a:t>(?</a:t>
            </a:r>
            <a:r>
              <a:rPr lang="en-US" sz="2400" dirty="0" err="1" smtClean="0"/>
              <a:t>temperatureC</a:t>
            </a:r>
            <a:r>
              <a:rPr lang="en-US" sz="2400" dirty="0" smtClean="0"/>
              <a:t>)  &gt; 100 )</a:t>
            </a:r>
          </a:p>
          <a:p>
            <a:pPr lvl="1">
              <a:buNone/>
            </a:pPr>
            <a:r>
              <a:rPr lang="en-US" sz="2400" dirty="0" smtClean="0"/>
              <a:t>}</a:t>
            </a:r>
            <a:endParaRPr lang="en-US" sz="2400" dirty="0"/>
          </a:p>
        </p:txBody>
      </p:sp>
    </p:spTree>
    <p:extLst>
      <p:ext uri="{BB962C8B-B14F-4D97-AF65-F5344CB8AC3E}">
        <p14:creationId xmlns="" xmlns:p14="http://schemas.microsoft.com/office/powerpoint/2010/main" xmlns:mv="urn:schemas-microsoft-com:mac:vml" xmlns:mc="http://schemas.openxmlformats.org/markup-compatibility/2006" val="3463071266"/>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Turtle (syntax)</a:t>
            </a:r>
            <a:endParaRPr lang="en-US" sz="3600" dirty="0"/>
          </a:p>
        </p:txBody>
      </p:sp>
      <p:sp>
        <p:nvSpPr>
          <p:cNvPr id="8" name="Oval 7"/>
          <p:cNvSpPr/>
          <p:nvPr/>
        </p:nvSpPr>
        <p:spPr>
          <a:xfrm>
            <a:off x="2158740" y="3619893"/>
            <a:ext cx="1553883"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ex:p1</a:t>
            </a:r>
            <a:endParaRPr lang="en-US" dirty="0"/>
          </a:p>
        </p:txBody>
      </p:sp>
      <p:sp>
        <p:nvSpPr>
          <p:cNvPr id="9" name="Oval 8"/>
          <p:cNvSpPr/>
          <p:nvPr/>
        </p:nvSpPr>
        <p:spPr>
          <a:xfrm>
            <a:off x="1172622" y="2207021"/>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foaf:Person</a:t>
            </a:r>
            <a:endParaRPr lang="en-US" dirty="0"/>
          </a:p>
        </p:txBody>
      </p:sp>
      <p:sp>
        <p:nvSpPr>
          <p:cNvPr id="10" name="Oval 9"/>
          <p:cNvSpPr/>
          <p:nvPr/>
        </p:nvSpPr>
        <p:spPr>
          <a:xfrm>
            <a:off x="4042561" y="4932367"/>
            <a:ext cx="3697701"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“John Smith”^^</a:t>
            </a:r>
            <a:r>
              <a:rPr lang="en-US" dirty="0" err="1" smtClean="0"/>
              <a:t>xsd:string</a:t>
            </a:r>
            <a:endParaRPr lang="en-US" dirty="0"/>
          </a:p>
        </p:txBody>
      </p:sp>
      <p:sp>
        <p:nvSpPr>
          <p:cNvPr id="11" name="Oval 10"/>
          <p:cNvSpPr/>
          <p:nvPr/>
        </p:nvSpPr>
        <p:spPr>
          <a:xfrm>
            <a:off x="618965" y="5717953"/>
            <a:ext cx="4326584"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&lt;</a:t>
            </a:r>
            <a:r>
              <a:rPr lang="en-US" dirty="0" err="1" smtClean="0"/>
              <a:t>mailto</a:t>
            </a:r>
            <a:r>
              <a:rPr lang="en-US" dirty="0" err="1"/>
              <a:t>:</a:t>
            </a:r>
            <a:r>
              <a:rPr lang="en-US" dirty="0" err="1" smtClean="0"/>
              <a:t>jsmith@acme.com</a:t>
            </a:r>
            <a:r>
              <a:rPr lang="en-US" dirty="0" smtClean="0"/>
              <a:t>&gt;</a:t>
            </a:r>
            <a:endParaRPr lang="en-US" dirty="0"/>
          </a:p>
        </p:txBody>
      </p:sp>
      <p:cxnSp>
        <p:nvCxnSpPr>
          <p:cNvPr id="13" name="Straight Arrow Connector 12"/>
          <p:cNvCxnSpPr>
            <a:stCxn id="8" idx="4"/>
            <a:endCxn id="10" idx="0"/>
          </p:cNvCxnSpPr>
          <p:nvPr/>
        </p:nvCxnSpPr>
        <p:spPr>
          <a:xfrm rot="16200000" flipH="1">
            <a:off x="3988899" y="3029853"/>
            <a:ext cx="849297" cy="29557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8" idx="0"/>
            <a:endCxn id="9" idx="4"/>
          </p:cNvCxnSpPr>
          <p:nvPr/>
        </p:nvCxnSpPr>
        <p:spPr>
          <a:xfrm rot="16200000" flipV="1">
            <a:off x="2072364" y="2756575"/>
            <a:ext cx="949695" cy="7769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8" idx="4"/>
            <a:endCxn id="11" idx="0"/>
          </p:cNvCxnSpPr>
          <p:nvPr/>
        </p:nvCxnSpPr>
        <p:spPr>
          <a:xfrm rot="5400000">
            <a:off x="2041529" y="4823799"/>
            <a:ext cx="1634883" cy="1534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628328" y="3038018"/>
            <a:ext cx="1060823" cy="369332"/>
          </a:xfrm>
          <a:prstGeom prst="rect">
            <a:avLst/>
          </a:prstGeom>
          <a:noFill/>
        </p:spPr>
        <p:txBody>
          <a:bodyPr wrap="square" rtlCol="0">
            <a:spAutoFit/>
          </a:bodyPr>
          <a:lstStyle/>
          <a:p>
            <a:pPr algn="ctr"/>
            <a:r>
              <a:rPr lang="en-US" dirty="0" err="1" smtClean="0"/>
              <a:t>rdf:type</a:t>
            </a:r>
            <a:endParaRPr lang="en-US" dirty="0"/>
          </a:p>
        </p:txBody>
      </p:sp>
      <p:sp>
        <p:nvSpPr>
          <p:cNvPr id="31" name="TextBox 30"/>
          <p:cNvSpPr txBox="1"/>
          <p:nvPr/>
        </p:nvSpPr>
        <p:spPr>
          <a:xfrm>
            <a:off x="4367327" y="4223208"/>
            <a:ext cx="1156443" cy="369332"/>
          </a:xfrm>
          <a:prstGeom prst="rect">
            <a:avLst/>
          </a:prstGeom>
          <a:noFill/>
        </p:spPr>
        <p:txBody>
          <a:bodyPr wrap="square" rtlCol="0">
            <a:spAutoFit/>
          </a:bodyPr>
          <a:lstStyle/>
          <a:p>
            <a:pPr algn="ctr"/>
            <a:r>
              <a:rPr lang="en-US" dirty="0" err="1" smtClean="0"/>
              <a:t>foaf:name</a:t>
            </a:r>
            <a:endParaRPr lang="en-US" dirty="0"/>
          </a:p>
        </p:txBody>
      </p:sp>
      <p:sp>
        <p:nvSpPr>
          <p:cNvPr id="32" name="TextBox 31"/>
          <p:cNvSpPr txBox="1"/>
          <p:nvPr/>
        </p:nvSpPr>
        <p:spPr>
          <a:xfrm>
            <a:off x="1607603" y="4747701"/>
            <a:ext cx="1328079" cy="369332"/>
          </a:xfrm>
          <a:prstGeom prst="rect">
            <a:avLst/>
          </a:prstGeom>
          <a:noFill/>
        </p:spPr>
        <p:txBody>
          <a:bodyPr wrap="square" rtlCol="0">
            <a:spAutoFit/>
          </a:bodyPr>
          <a:lstStyle/>
          <a:p>
            <a:pPr algn="ctr"/>
            <a:r>
              <a:rPr lang="en-US" dirty="0" err="1" smtClean="0"/>
              <a:t>foaf:mbox</a:t>
            </a:r>
            <a:endParaRPr lang="en-US" dirty="0"/>
          </a:p>
        </p:txBody>
      </p:sp>
      <p:sp>
        <p:nvSpPr>
          <p:cNvPr id="28" name="Rectangle 27"/>
          <p:cNvSpPr/>
          <p:nvPr/>
        </p:nvSpPr>
        <p:spPr>
          <a:xfrm>
            <a:off x="4301960" y="2207021"/>
            <a:ext cx="4572000" cy="1200329"/>
          </a:xfrm>
          <a:prstGeom prst="rect">
            <a:avLst/>
          </a:prstGeom>
        </p:spPr>
        <p:txBody>
          <a:bodyPr>
            <a:spAutoFit/>
          </a:bodyPr>
          <a:lstStyle/>
          <a:p>
            <a:r>
              <a:rPr lang="en-US" dirty="0" smtClean="0"/>
              <a:t>ex:p1</a:t>
            </a:r>
          </a:p>
          <a:p>
            <a:r>
              <a:rPr lang="en-US" dirty="0" smtClean="0"/>
              <a:t>      </a:t>
            </a:r>
            <a:r>
              <a:rPr lang="en-US" dirty="0" err="1" smtClean="0"/>
              <a:t>rdf:type</a:t>
            </a:r>
            <a:r>
              <a:rPr lang="en-US" dirty="0" smtClean="0"/>
              <a:t> </a:t>
            </a:r>
            <a:r>
              <a:rPr lang="en-US" dirty="0" err="1" smtClean="0"/>
              <a:t>foaf:Person</a:t>
            </a:r>
            <a:r>
              <a:rPr lang="en-US" dirty="0" smtClean="0"/>
              <a:t> ;</a:t>
            </a:r>
          </a:p>
          <a:p>
            <a:r>
              <a:rPr lang="en-US" dirty="0" smtClean="0"/>
              <a:t>      </a:t>
            </a:r>
            <a:r>
              <a:rPr lang="en-US" dirty="0" err="1" smtClean="0"/>
              <a:t>foaf:mbox</a:t>
            </a:r>
            <a:r>
              <a:rPr lang="en-US" dirty="0" smtClean="0"/>
              <a:t> &lt;mailto:jsmith@acme.com&gt; ;</a:t>
            </a:r>
          </a:p>
          <a:p>
            <a:r>
              <a:rPr lang="en-US" dirty="0" smtClean="0"/>
              <a:t>      </a:t>
            </a:r>
            <a:r>
              <a:rPr lang="en-US" dirty="0" err="1" smtClean="0"/>
              <a:t>foaf:name</a:t>
            </a:r>
            <a:r>
              <a:rPr lang="en-US" dirty="0" smtClean="0"/>
              <a:t> "</a:t>
            </a:r>
            <a:r>
              <a:rPr lang="en-US" dirty="0" err="1" smtClean="0"/>
              <a:t>JohnSmith</a:t>
            </a:r>
            <a:r>
              <a:rPr lang="en-US" dirty="0" smtClean="0"/>
              <a:t>"^^</a:t>
            </a:r>
            <a:r>
              <a:rPr lang="en-US" dirty="0" err="1" smtClean="0"/>
              <a:t>xsd:string</a:t>
            </a:r>
            <a:r>
              <a:rPr lang="en-US" dirty="0" smtClean="0"/>
              <a:t> .</a:t>
            </a: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Tool Support</a:t>
            </a:r>
            <a:endParaRPr lang="en-US" sz="3600" dirty="0"/>
          </a:p>
        </p:txBody>
      </p:sp>
      <p:sp>
        <p:nvSpPr>
          <p:cNvPr id="3" name="TextBox 2"/>
          <p:cNvSpPr txBox="1"/>
          <p:nvPr/>
        </p:nvSpPr>
        <p:spPr>
          <a:xfrm>
            <a:off x="1583141" y="2492764"/>
            <a:ext cx="6018662" cy="1088696"/>
          </a:xfrm>
          <a:prstGeom prst="rect">
            <a:avLst/>
          </a:prstGeom>
          <a:noFill/>
        </p:spPr>
        <p:txBody>
          <a:bodyPr wrap="square" rtlCol="0">
            <a:spAutoFit/>
          </a:bodyPr>
          <a:lstStyle/>
          <a:p>
            <a:pPr>
              <a:lnSpc>
                <a:spcPct val="105000"/>
              </a:lnSpc>
              <a:spcBef>
                <a:spcPts val="600"/>
              </a:spcBef>
            </a:pPr>
            <a:r>
              <a:rPr lang="en-US" sz="3200" dirty="0" smtClean="0"/>
              <a:t>TBD: Table of popular tools and their level of SPARQL support</a:t>
            </a:r>
            <a:endParaRPr lang="en-US" sz="3200" dirty="0"/>
          </a:p>
        </p:txBody>
      </p:sp>
    </p:spTree>
    <p:extLst>
      <p:ext uri="{BB962C8B-B14F-4D97-AF65-F5344CB8AC3E}">
        <p14:creationId xmlns="" xmlns:p14="http://schemas.microsoft.com/office/powerpoint/2010/main" xmlns:mv="urn:schemas-microsoft-com:mac:vml" xmlns:mc="http://schemas.openxmlformats.org/markup-compatibility/2006" val="1611393259"/>
      </p:ext>
    </p:extLst>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How to build ontologies in OWL</a:t>
            </a:r>
            <a:endParaRPr lang="en-US" sz="4400" dirty="0"/>
          </a:p>
        </p:txBody>
      </p: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Events</a:t>
            </a:r>
            <a:endParaRPr lang="en-US" dirty="0"/>
          </a:p>
        </p:txBody>
      </p:sp>
      <p:sp>
        <p:nvSpPr>
          <p:cNvPr id="3" name="Content Placeholder 2"/>
          <p:cNvSpPr>
            <a:spLocks noGrp="1"/>
          </p:cNvSpPr>
          <p:nvPr>
            <p:ph idx="4294967295"/>
          </p:nvPr>
        </p:nvSpPr>
        <p:spPr>
          <a:xfrm>
            <a:off x="798286" y="1600200"/>
            <a:ext cx="7431314" cy="4525963"/>
          </a:xfrm>
        </p:spPr>
        <p:txBody>
          <a:bodyPr/>
          <a:lstStyle/>
          <a:p>
            <a:pPr>
              <a:lnSpc>
                <a:spcPct val="105000"/>
              </a:lnSpc>
            </a:pPr>
            <a:r>
              <a:rPr lang="en-US" dirty="0" err="1" smtClean="0"/>
              <a:t>InfectionEvent</a:t>
            </a:r>
            <a:endParaRPr lang="en-US" dirty="0" smtClean="0"/>
          </a:p>
          <a:p>
            <a:pPr lvl="1">
              <a:lnSpc>
                <a:spcPct val="105000"/>
              </a:lnSpc>
              <a:spcBef>
                <a:spcPts val="600"/>
              </a:spcBef>
            </a:pPr>
            <a:r>
              <a:rPr lang="en-US" dirty="0" smtClean="0"/>
              <a:t>pathogen (who)</a:t>
            </a:r>
          </a:p>
          <a:p>
            <a:pPr lvl="1">
              <a:lnSpc>
                <a:spcPct val="105000"/>
              </a:lnSpc>
              <a:spcBef>
                <a:spcPts val="600"/>
              </a:spcBef>
            </a:pPr>
            <a:r>
              <a:rPr lang="en-US" dirty="0" smtClean="0"/>
              <a:t>host (what)</a:t>
            </a:r>
          </a:p>
          <a:p>
            <a:pPr lvl="1">
              <a:lnSpc>
                <a:spcPct val="105000"/>
              </a:lnSpc>
              <a:spcBef>
                <a:spcPts val="600"/>
              </a:spcBef>
            </a:pPr>
            <a:r>
              <a:rPr lang="en-US" dirty="0" smtClean="0"/>
              <a:t>transmission (how)</a:t>
            </a:r>
          </a:p>
          <a:p>
            <a:pPr lvl="2">
              <a:lnSpc>
                <a:spcPct val="105000"/>
              </a:lnSpc>
              <a:spcBef>
                <a:spcPts val="600"/>
              </a:spcBef>
            </a:pPr>
            <a:r>
              <a:rPr lang="en-US" dirty="0" err="1" smtClean="0"/>
              <a:t>directTransmission</a:t>
            </a:r>
            <a:endParaRPr lang="en-US" dirty="0" smtClean="0"/>
          </a:p>
          <a:p>
            <a:pPr lvl="2">
              <a:lnSpc>
                <a:spcPct val="105000"/>
              </a:lnSpc>
              <a:spcBef>
                <a:spcPts val="600"/>
              </a:spcBef>
            </a:pPr>
            <a:r>
              <a:rPr lang="en-US" dirty="0" err="1" smtClean="0"/>
              <a:t>indirectTransmission</a:t>
            </a:r>
            <a:endParaRPr lang="en-US" dirty="0" smtClean="0"/>
          </a:p>
          <a:p>
            <a:pPr lvl="1">
              <a:lnSpc>
                <a:spcPct val="105000"/>
              </a:lnSpc>
              <a:spcBef>
                <a:spcPts val="600"/>
              </a:spcBef>
            </a:pPr>
            <a:r>
              <a:rPr lang="en-US" dirty="0" err="1" smtClean="0"/>
              <a:t>occursAt</a:t>
            </a:r>
            <a:r>
              <a:rPr lang="en-US" dirty="0" smtClean="0"/>
              <a:t> (when)</a:t>
            </a:r>
          </a:p>
          <a:p>
            <a:pPr lvl="1">
              <a:lnSpc>
                <a:spcPct val="105000"/>
              </a:lnSpc>
              <a:spcBef>
                <a:spcPts val="600"/>
              </a:spcBef>
            </a:pPr>
            <a:r>
              <a:rPr lang="en-US" dirty="0" err="1" smtClean="0"/>
              <a:t>locatedAt</a:t>
            </a:r>
            <a:r>
              <a:rPr lang="en-US" dirty="0" smtClean="0"/>
              <a:t> (where)</a:t>
            </a:r>
          </a:p>
          <a:p>
            <a:pPr lvl="2"/>
            <a:endParaRPr lang="en-US" dirty="0"/>
          </a:p>
        </p:txBody>
      </p: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Modeling Roles</a:t>
            </a:r>
            <a:endParaRPr lang="en-US" sz="3600" dirty="0"/>
          </a:p>
        </p:txBody>
      </p:sp>
      <p:sp>
        <p:nvSpPr>
          <p:cNvPr id="3" name="Content Placeholder 2"/>
          <p:cNvSpPr>
            <a:spLocks noGrp="1"/>
          </p:cNvSpPr>
          <p:nvPr>
            <p:ph idx="4294967295"/>
          </p:nvPr>
        </p:nvSpPr>
        <p:spPr>
          <a:xfrm>
            <a:off x="914400" y="1364344"/>
            <a:ext cx="7772400" cy="4761820"/>
          </a:xfrm>
        </p:spPr>
        <p:txBody>
          <a:bodyPr>
            <a:normAutofit fontScale="92500" lnSpcReduction="10000"/>
          </a:bodyPr>
          <a:lstStyle/>
          <a:p>
            <a:pPr>
              <a:lnSpc>
                <a:spcPct val="115000"/>
              </a:lnSpc>
            </a:pPr>
            <a:r>
              <a:rPr lang="en-US" dirty="0" smtClean="0"/>
              <a:t>Roles are time sensitive</a:t>
            </a:r>
          </a:p>
          <a:p>
            <a:pPr lvl="1">
              <a:lnSpc>
                <a:spcPct val="115000"/>
              </a:lnSpc>
              <a:spcBef>
                <a:spcPts val="600"/>
              </a:spcBef>
            </a:pPr>
            <a:r>
              <a:rPr lang="en-US" dirty="0" smtClean="0"/>
              <a:t>Contrast to types</a:t>
            </a:r>
          </a:p>
          <a:p>
            <a:pPr lvl="2">
              <a:lnSpc>
                <a:spcPct val="115000"/>
              </a:lnSpc>
              <a:spcBef>
                <a:spcPts val="600"/>
              </a:spcBef>
            </a:pPr>
            <a:r>
              <a:rPr lang="en-US" dirty="0" smtClean="0"/>
              <a:t>Compare </a:t>
            </a:r>
            <a:r>
              <a:rPr lang="en-US" dirty="0" err="1" smtClean="0"/>
              <a:t>Person(?x</a:t>
            </a:r>
            <a:r>
              <a:rPr lang="en-US" dirty="0" smtClean="0"/>
              <a:t>) to </a:t>
            </a:r>
            <a:r>
              <a:rPr lang="en-US" dirty="0" err="1" smtClean="0"/>
              <a:t>Student(?x</a:t>
            </a:r>
            <a:r>
              <a:rPr lang="en-US" dirty="0" smtClean="0"/>
              <a:t>)</a:t>
            </a:r>
          </a:p>
          <a:p>
            <a:pPr>
              <a:lnSpc>
                <a:spcPct val="115000"/>
              </a:lnSpc>
            </a:pPr>
            <a:r>
              <a:rPr lang="en-US" dirty="0" smtClean="0"/>
              <a:t>Examples</a:t>
            </a:r>
          </a:p>
          <a:p>
            <a:pPr lvl="1">
              <a:lnSpc>
                <a:spcPct val="115000"/>
              </a:lnSpc>
              <a:spcBef>
                <a:spcPts val="600"/>
              </a:spcBef>
            </a:pPr>
            <a:r>
              <a:rPr lang="en-US" dirty="0" smtClean="0"/>
              <a:t>Cargo, student, target</a:t>
            </a:r>
          </a:p>
          <a:p>
            <a:pPr>
              <a:lnSpc>
                <a:spcPct val="115000"/>
              </a:lnSpc>
            </a:pPr>
            <a:r>
              <a:rPr lang="en-US" dirty="0" smtClean="0"/>
              <a:t>Context</a:t>
            </a:r>
          </a:p>
          <a:p>
            <a:pPr lvl="1">
              <a:lnSpc>
                <a:spcPct val="115000"/>
              </a:lnSpc>
              <a:spcBef>
                <a:spcPts val="600"/>
              </a:spcBef>
            </a:pPr>
            <a:r>
              <a:rPr lang="en-US" dirty="0" smtClean="0"/>
              <a:t>X counts as Y in context C at t1</a:t>
            </a:r>
          </a:p>
          <a:p>
            <a:pPr>
              <a:lnSpc>
                <a:spcPct val="115000"/>
              </a:lnSpc>
            </a:pPr>
            <a:r>
              <a:rPr lang="en-US" dirty="0" smtClean="0"/>
              <a:t>Queries</a:t>
            </a:r>
          </a:p>
          <a:p>
            <a:pPr lvl="1">
              <a:lnSpc>
                <a:spcPct val="115000"/>
              </a:lnSpc>
              <a:spcBef>
                <a:spcPts val="600"/>
              </a:spcBef>
            </a:pPr>
            <a:r>
              <a:rPr lang="en-US" dirty="0" smtClean="0"/>
              <a:t>Who was a student at George Washington University</a:t>
            </a:r>
          </a:p>
          <a:p>
            <a:pPr lvl="1">
              <a:lnSpc>
                <a:spcPct val="115000"/>
              </a:lnSpc>
              <a:spcBef>
                <a:spcPts val="600"/>
              </a:spcBef>
            </a:pPr>
            <a:r>
              <a:rPr lang="en-US" dirty="0" smtClean="0"/>
              <a:t>Who is currently a student</a:t>
            </a:r>
          </a:p>
          <a:p>
            <a:pPr lvl="2"/>
            <a:endParaRPr lang="en-US" dirty="0" smtClean="0"/>
          </a:p>
        </p:txBody>
      </p:sp>
    </p:spTree>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Modeling Information</a:t>
            </a:r>
            <a:endParaRPr lang="en-US" sz="3600" dirty="0"/>
          </a:p>
        </p:txBody>
      </p:sp>
      <p:sp>
        <p:nvSpPr>
          <p:cNvPr id="3" name="Content Placeholder 2"/>
          <p:cNvSpPr>
            <a:spLocks noGrp="1"/>
          </p:cNvSpPr>
          <p:nvPr>
            <p:ph idx="4294967295"/>
          </p:nvPr>
        </p:nvSpPr>
        <p:spPr>
          <a:xfrm>
            <a:off x="783770" y="1600200"/>
            <a:ext cx="7445829" cy="4525963"/>
          </a:xfrm>
        </p:spPr>
        <p:txBody>
          <a:bodyPr/>
          <a:lstStyle/>
          <a:p>
            <a:pPr marL="0">
              <a:lnSpc>
                <a:spcPct val="105000"/>
              </a:lnSpc>
            </a:pPr>
            <a:r>
              <a:rPr lang="en-US" dirty="0" smtClean="0"/>
              <a:t>Information Content Entities</a:t>
            </a:r>
          </a:p>
          <a:p>
            <a:pPr marL="304800" lvl="2">
              <a:lnSpc>
                <a:spcPct val="105000"/>
              </a:lnSpc>
              <a:spcBef>
                <a:spcPts val="600"/>
              </a:spcBef>
              <a:buFont typeface="Wingdings" pitchFamily="2" charset="2"/>
              <a:buChar char="§"/>
            </a:pPr>
            <a:r>
              <a:rPr lang="en-US" dirty="0" smtClean="0"/>
              <a:t>Designators</a:t>
            </a:r>
          </a:p>
          <a:p>
            <a:pPr marL="601663" lvl="3">
              <a:lnSpc>
                <a:spcPct val="105000"/>
              </a:lnSpc>
              <a:spcBef>
                <a:spcPts val="600"/>
              </a:spcBef>
            </a:pPr>
            <a:r>
              <a:rPr lang="en-US" dirty="0" smtClean="0"/>
              <a:t>Names</a:t>
            </a:r>
          </a:p>
          <a:p>
            <a:pPr marL="601663" lvl="3">
              <a:lnSpc>
                <a:spcPct val="105000"/>
              </a:lnSpc>
              <a:spcBef>
                <a:spcPts val="600"/>
              </a:spcBef>
            </a:pPr>
            <a:r>
              <a:rPr lang="en-US" dirty="0" smtClean="0"/>
              <a:t>Identifiers</a:t>
            </a:r>
          </a:p>
          <a:p>
            <a:pPr marL="601663" lvl="3">
              <a:lnSpc>
                <a:spcPct val="105000"/>
              </a:lnSpc>
              <a:spcBef>
                <a:spcPts val="600"/>
              </a:spcBef>
            </a:pPr>
            <a:r>
              <a:rPr lang="en-US" dirty="0" smtClean="0"/>
              <a:t>Codes</a:t>
            </a:r>
          </a:p>
          <a:p>
            <a:pPr marL="304800" lvl="2">
              <a:lnSpc>
                <a:spcPct val="105000"/>
              </a:lnSpc>
              <a:spcBef>
                <a:spcPts val="600"/>
              </a:spcBef>
              <a:buFont typeface="Wingdings" pitchFamily="2" charset="2"/>
              <a:buChar char="§"/>
            </a:pPr>
            <a:r>
              <a:rPr lang="en-US" dirty="0" smtClean="0"/>
              <a:t>Plans</a:t>
            </a:r>
          </a:p>
          <a:p>
            <a:pPr marL="601663" lvl="3">
              <a:lnSpc>
                <a:spcPct val="105000"/>
              </a:lnSpc>
              <a:spcBef>
                <a:spcPts val="600"/>
              </a:spcBef>
            </a:pPr>
            <a:r>
              <a:rPr lang="en-US" dirty="0" smtClean="0"/>
              <a:t>Events realize Plans</a:t>
            </a:r>
          </a:p>
          <a:p>
            <a:pPr marL="601663" lvl="3">
              <a:lnSpc>
                <a:spcPct val="105000"/>
              </a:lnSpc>
              <a:spcBef>
                <a:spcPts val="600"/>
              </a:spcBef>
            </a:pPr>
            <a:r>
              <a:rPr lang="en-US" dirty="0" smtClean="0"/>
              <a:t>Realization Rules</a:t>
            </a: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Time</a:t>
            </a:r>
            <a:endParaRPr lang="en-US" sz="3600" dirty="0"/>
          </a:p>
        </p:txBody>
      </p:sp>
      <p:sp>
        <p:nvSpPr>
          <p:cNvPr id="3" name="Content Placeholder 2"/>
          <p:cNvSpPr>
            <a:spLocks noGrp="1"/>
          </p:cNvSpPr>
          <p:nvPr>
            <p:ph idx="4294967295"/>
          </p:nvPr>
        </p:nvSpPr>
        <p:spPr>
          <a:xfrm>
            <a:off x="957942" y="1600200"/>
            <a:ext cx="7271657" cy="4525963"/>
          </a:xfrm>
        </p:spPr>
        <p:txBody>
          <a:bodyPr/>
          <a:lstStyle/>
          <a:p>
            <a:pPr>
              <a:lnSpc>
                <a:spcPct val="105000"/>
              </a:lnSpc>
            </a:pPr>
            <a:r>
              <a:rPr lang="en-US" dirty="0" smtClean="0"/>
              <a:t>OWL Time</a:t>
            </a:r>
          </a:p>
          <a:p>
            <a:pPr lvl="1">
              <a:lnSpc>
                <a:spcPct val="105000"/>
              </a:lnSpc>
              <a:spcBef>
                <a:spcPts val="600"/>
              </a:spcBef>
            </a:pPr>
            <a:r>
              <a:rPr lang="en-US" dirty="0" smtClean="0"/>
              <a:t>Based on Allen's Interval Algebra</a:t>
            </a:r>
          </a:p>
          <a:p>
            <a:pPr>
              <a:lnSpc>
                <a:spcPct val="105000"/>
              </a:lnSpc>
            </a:pPr>
            <a:r>
              <a:rPr lang="en-US" dirty="0" smtClean="0"/>
              <a:t>OWL Time overview</a:t>
            </a:r>
          </a:p>
          <a:p>
            <a:pPr lvl="1">
              <a:lnSpc>
                <a:spcPct val="105000"/>
              </a:lnSpc>
              <a:spcBef>
                <a:spcPts val="600"/>
              </a:spcBef>
            </a:pPr>
            <a:r>
              <a:rPr lang="en-US" dirty="0" smtClean="0"/>
              <a:t>Classes </a:t>
            </a:r>
          </a:p>
          <a:p>
            <a:pPr lvl="1">
              <a:lnSpc>
                <a:spcPct val="105000"/>
              </a:lnSpc>
              <a:spcBef>
                <a:spcPts val="600"/>
              </a:spcBef>
            </a:pPr>
            <a:r>
              <a:rPr lang="en-US" dirty="0" smtClean="0"/>
              <a:t>Properties</a:t>
            </a:r>
          </a:p>
          <a:p>
            <a:pPr>
              <a:lnSpc>
                <a:spcPct val="105000"/>
              </a:lnSpc>
            </a:pPr>
            <a:r>
              <a:rPr lang="en-US" dirty="0" smtClean="0"/>
              <a:t>A Use Case for Scheduling</a:t>
            </a:r>
          </a:p>
          <a:p>
            <a:pPr lvl="1">
              <a:lnSpc>
                <a:spcPct val="105000"/>
              </a:lnSpc>
              <a:spcBef>
                <a:spcPts val="600"/>
              </a:spcBef>
            </a:pPr>
            <a:r>
              <a:rPr lang="en-US" dirty="0" smtClean="0"/>
              <a:t>Use </a:t>
            </a:r>
            <a:r>
              <a:rPr lang="en-US" dirty="0" err="1" smtClean="0"/>
              <a:t>reasoner</a:t>
            </a:r>
            <a:r>
              <a:rPr lang="en-US" dirty="0" smtClean="0"/>
              <a:t> to determine if two meetings conflict</a:t>
            </a:r>
          </a:p>
        </p:txBody>
      </p:sp>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Parthood</a:t>
            </a:r>
            <a:endParaRPr lang="en-US" sz="3600" dirty="0"/>
          </a:p>
        </p:txBody>
      </p:sp>
      <p:sp>
        <p:nvSpPr>
          <p:cNvPr id="3" name="Content Placeholder 2"/>
          <p:cNvSpPr>
            <a:spLocks noGrp="1"/>
          </p:cNvSpPr>
          <p:nvPr>
            <p:ph idx="4294967295"/>
          </p:nvPr>
        </p:nvSpPr>
        <p:spPr>
          <a:xfrm>
            <a:off x="841828" y="1600200"/>
            <a:ext cx="7387771" cy="4525963"/>
          </a:xfrm>
        </p:spPr>
        <p:txBody>
          <a:bodyPr/>
          <a:lstStyle/>
          <a:p>
            <a:pPr>
              <a:lnSpc>
                <a:spcPct val="105000"/>
              </a:lnSpc>
            </a:pPr>
            <a:r>
              <a:rPr lang="en-US" dirty="0" err="1" smtClean="0"/>
              <a:t>Parthood</a:t>
            </a:r>
            <a:r>
              <a:rPr lang="en-US" dirty="0" smtClean="0"/>
              <a:t> relation</a:t>
            </a:r>
          </a:p>
          <a:p>
            <a:pPr lvl="1">
              <a:lnSpc>
                <a:spcPct val="105000"/>
              </a:lnSpc>
              <a:spcBef>
                <a:spcPts val="600"/>
              </a:spcBef>
            </a:pPr>
            <a:r>
              <a:rPr lang="en-US" dirty="0" err="1" smtClean="0"/>
              <a:t>Pxy</a:t>
            </a:r>
            <a:r>
              <a:rPr lang="en-US" dirty="0" smtClean="0"/>
              <a:t>, </a:t>
            </a:r>
            <a:r>
              <a:rPr lang="en-US" dirty="0" err="1" smtClean="0"/>
              <a:t>Pyz</a:t>
            </a:r>
            <a:r>
              <a:rPr lang="en-US" dirty="0" smtClean="0"/>
              <a:t> =&gt; </a:t>
            </a:r>
            <a:r>
              <a:rPr lang="en-US" dirty="0" err="1" smtClean="0"/>
              <a:t>Pxz</a:t>
            </a:r>
            <a:endParaRPr lang="en-US" dirty="0" smtClean="0"/>
          </a:p>
          <a:p>
            <a:pPr>
              <a:lnSpc>
                <a:spcPct val="105000"/>
              </a:lnSpc>
            </a:pPr>
            <a:r>
              <a:rPr lang="en-US" dirty="0" smtClean="0"/>
              <a:t>Reasoning in temporal contexts</a:t>
            </a:r>
          </a:p>
          <a:p>
            <a:pPr lvl="1">
              <a:lnSpc>
                <a:spcPct val="105000"/>
              </a:lnSpc>
              <a:spcBef>
                <a:spcPts val="600"/>
              </a:spcBef>
            </a:pPr>
            <a:r>
              <a:rPr lang="en-US" dirty="0" smtClean="0"/>
              <a:t>(</a:t>
            </a:r>
            <a:r>
              <a:rPr lang="en-US" dirty="0" err="1" smtClean="0"/>
              <a:t>Pxy</a:t>
            </a:r>
            <a:r>
              <a:rPr lang="en-US" dirty="0" smtClean="0"/>
              <a:t>) at t1</a:t>
            </a:r>
          </a:p>
          <a:p>
            <a:pPr>
              <a:lnSpc>
                <a:spcPct val="105000"/>
              </a:lnSpc>
            </a:pPr>
            <a:r>
              <a:rPr lang="en-US" dirty="0" smtClean="0"/>
              <a:t>Solutions</a:t>
            </a:r>
          </a:p>
          <a:p>
            <a:pPr lvl="1">
              <a:lnSpc>
                <a:spcPct val="105000"/>
              </a:lnSpc>
              <a:spcBef>
                <a:spcPts val="600"/>
              </a:spcBef>
            </a:pPr>
            <a:r>
              <a:rPr lang="en-US" dirty="0" smtClean="0"/>
              <a:t>Reification</a:t>
            </a:r>
          </a:p>
          <a:p>
            <a:pPr lvl="1">
              <a:lnSpc>
                <a:spcPct val="105000"/>
              </a:lnSpc>
              <a:spcBef>
                <a:spcPts val="600"/>
              </a:spcBef>
            </a:pPr>
            <a:r>
              <a:rPr lang="en-US" dirty="0" smtClean="0"/>
              <a:t>Named Graphs</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dirty="0" smtClean="0"/>
              <a:t>Sample RDF Data</a:t>
            </a:r>
            <a:endParaRPr lang="en-US" sz="3600" dirty="0"/>
          </a:p>
        </p:txBody>
      </p:sp>
      <p:sp>
        <p:nvSpPr>
          <p:cNvPr id="6" name="Rectangle 5"/>
          <p:cNvSpPr/>
          <p:nvPr/>
        </p:nvSpPr>
        <p:spPr>
          <a:xfrm>
            <a:off x="457200" y="1898405"/>
            <a:ext cx="5839905" cy="4031873"/>
          </a:xfrm>
          <a:prstGeom prst="rect">
            <a:avLst/>
          </a:prstGeom>
        </p:spPr>
        <p:txBody>
          <a:bodyPr wrap="square">
            <a:spAutoFit/>
          </a:bodyPr>
          <a:lstStyle/>
          <a:p>
            <a:r>
              <a:rPr lang="en-US" sz="1600" dirty="0" smtClean="0"/>
              <a:t># </a:t>
            </a:r>
            <a:r>
              <a:rPr lang="en-US" sz="1600" dirty="0" err="1" smtClean="0"/>
              <a:t>baseURI</a:t>
            </a:r>
            <a:r>
              <a:rPr lang="en-US" sz="1600" dirty="0" smtClean="0"/>
              <a:t>: http://www.example.com/example/data</a:t>
            </a:r>
          </a:p>
          <a:p>
            <a:endParaRPr lang="en-US" sz="1600" dirty="0" smtClean="0"/>
          </a:p>
          <a:p>
            <a:r>
              <a:rPr lang="en-US" sz="1600" dirty="0" smtClean="0"/>
              <a:t>@prefix dc:  &lt;http://purl.org/dc/elements/1.1/&gt; .</a:t>
            </a:r>
          </a:p>
          <a:p>
            <a:r>
              <a:rPr lang="en-US" sz="1600" dirty="0" smtClean="0"/>
              <a:t>@prefix ex:      &lt;http://www.example.com/example#&gt; .</a:t>
            </a:r>
          </a:p>
          <a:p>
            <a:r>
              <a:rPr lang="en-US" sz="1600" dirty="0" smtClean="0"/>
              <a:t>@prefix </a:t>
            </a:r>
            <a:r>
              <a:rPr lang="en-US" sz="1600" dirty="0" err="1" smtClean="0"/>
              <a:t>foaf</a:t>
            </a:r>
            <a:r>
              <a:rPr lang="en-US" sz="1600" dirty="0" smtClean="0"/>
              <a:t>:    &lt;http://xmlns.com/foaf/0.1/&gt; .</a:t>
            </a:r>
          </a:p>
          <a:p>
            <a:r>
              <a:rPr lang="en-US" sz="1600" dirty="0" smtClean="0"/>
              <a:t>@prefix </a:t>
            </a:r>
            <a:r>
              <a:rPr lang="en-US" sz="1600" dirty="0" err="1" smtClean="0"/>
              <a:t>rdf</a:t>
            </a:r>
            <a:r>
              <a:rPr lang="en-US" sz="1600" dirty="0" smtClean="0"/>
              <a:t>:     &lt;http://www.w3.org/1999/02/22-rdf-syntax-ns#&gt; .</a:t>
            </a:r>
          </a:p>
          <a:p>
            <a:r>
              <a:rPr lang="en-US" sz="1600" dirty="0" smtClean="0"/>
              <a:t>@prefix </a:t>
            </a:r>
            <a:r>
              <a:rPr lang="en-US" sz="1600" dirty="0" err="1" smtClean="0"/>
              <a:t>xsd</a:t>
            </a:r>
            <a:r>
              <a:rPr lang="en-US" sz="1600" dirty="0" smtClean="0"/>
              <a:t>:     &lt;http://www.w3.org/2001/XMLSchema#&gt; .</a:t>
            </a:r>
          </a:p>
          <a:p>
            <a:endParaRPr lang="en-US" sz="1600" dirty="0" smtClean="0"/>
          </a:p>
          <a:p>
            <a:r>
              <a:rPr lang="en-US" sz="1600" dirty="0" smtClean="0"/>
              <a:t>&lt;http://www.example.com/example/data&gt;</a:t>
            </a:r>
          </a:p>
          <a:p>
            <a:r>
              <a:rPr lang="en-US" sz="1600" dirty="0" smtClean="0"/>
              <a:t>      </a:t>
            </a:r>
            <a:r>
              <a:rPr lang="en-US" sz="1600" dirty="0" err="1" smtClean="0"/>
              <a:t>dc:title</a:t>
            </a:r>
            <a:r>
              <a:rPr lang="en-US" sz="1600" dirty="0" smtClean="0"/>
              <a:t> "Example Data Set" ;</a:t>
            </a:r>
          </a:p>
          <a:p>
            <a:r>
              <a:rPr lang="en-US" sz="1600" dirty="0" smtClean="0"/>
              <a:t>      </a:t>
            </a:r>
            <a:r>
              <a:rPr lang="en-US" sz="1600" dirty="0" err="1" smtClean="0"/>
              <a:t>dc:creator</a:t>
            </a:r>
            <a:r>
              <a:rPr lang="en-US" sz="1600" dirty="0" smtClean="0"/>
              <a:t> "Lowell Vizenor".</a:t>
            </a:r>
          </a:p>
          <a:p>
            <a:endParaRPr lang="en-US" sz="1600" dirty="0" smtClean="0"/>
          </a:p>
          <a:p>
            <a:r>
              <a:rPr lang="en-US" sz="1600" dirty="0" smtClean="0"/>
              <a:t>ex:p1</a:t>
            </a:r>
          </a:p>
          <a:p>
            <a:r>
              <a:rPr lang="en-US" sz="1600" dirty="0" smtClean="0"/>
              <a:t>      </a:t>
            </a:r>
            <a:r>
              <a:rPr lang="en-US" sz="1600" dirty="0" err="1" smtClean="0"/>
              <a:t>rdf:type</a:t>
            </a:r>
            <a:r>
              <a:rPr lang="en-US" sz="1600" dirty="0" smtClean="0"/>
              <a:t> </a:t>
            </a:r>
            <a:r>
              <a:rPr lang="en-US" sz="1600" dirty="0" err="1" smtClean="0"/>
              <a:t>foaf:Person</a:t>
            </a:r>
            <a:r>
              <a:rPr lang="en-US" sz="1600" dirty="0" smtClean="0"/>
              <a:t> ;</a:t>
            </a:r>
          </a:p>
          <a:p>
            <a:r>
              <a:rPr lang="en-US" sz="1600" dirty="0" smtClean="0"/>
              <a:t>      </a:t>
            </a:r>
            <a:r>
              <a:rPr lang="en-US" sz="1600" dirty="0" err="1" smtClean="0"/>
              <a:t>foaf:mbox</a:t>
            </a:r>
            <a:r>
              <a:rPr lang="en-US" sz="1600" dirty="0" smtClean="0"/>
              <a:t> &lt;mailto:jsmith@acme.com&gt; ;</a:t>
            </a:r>
          </a:p>
          <a:p>
            <a:r>
              <a:rPr lang="en-US" sz="1600" dirty="0" smtClean="0"/>
              <a:t>      </a:t>
            </a:r>
            <a:r>
              <a:rPr lang="en-US" sz="1600" dirty="0" err="1" smtClean="0"/>
              <a:t>foaf:name</a:t>
            </a:r>
            <a:r>
              <a:rPr lang="en-US" sz="1600" dirty="0" smtClean="0"/>
              <a:t> "</a:t>
            </a:r>
            <a:r>
              <a:rPr lang="en-US" sz="1600" dirty="0" err="1" smtClean="0"/>
              <a:t>JohnSmith</a:t>
            </a:r>
            <a:r>
              <a:rPr lang="en-US" sz="1600" dirty="0" smtClean="0"/>
              <a:t>"^^</a:t>
            </a:r>
            <a:r>
              <a:rPr lang="en-US" sz="1600" dirty="0" err="1" smtClean="0"/>
              <a:t>xsd:string</a:t>
            </a:r>
            <a:r>
              <a:rPr lang="en-US" sz="1600" dirty="0" smtClean="0"/>
              <a:t> .</a:t>
            </a:r>
            <a:endParaRPr lang="en-US" sz="1600" dirty="0"/>
          </a:p>
        </p:txBody>
      </p:sp>
      <p:sp>
        <p:nvSpPr>
          <p:cNvPr id="7" name="Rectangle 6"/>
          <p:cNvSpPr/>
          <p:nvPr/>
        </p:nvSpPr>
        <p:spPr>
          <a:xfrm>
            <a:off x="457200" y="2394410"/>
            <a:ext cx="5538247" cy="1291472"/>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57200" y="3855568"/>
            <a:ext cx="5538247" cy="84840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57200" y="4865813"/>
            <a:ext cx="5538247" cy="106446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57200" y="1898406"/>
            <a:ext cx="5538247" cy="34517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6532775" y="1748079"/>
            <a:ext cx="2300140" cy="646331"/>
          </a:xfrm>
          <a:prstGeom prst="rect">
            <a:avLst/>
          </a:prstGeom>
          <a:noFill/>
        </p:spPr>
        <p:txBody>
          <a:bodyPr wrap="square" rtlCol="0">
            <a:spAutoFit/>
          </a:bodyPr>
          <a:lstStyle/>
          <a:p>
            <a:r>
              <a:rPr lang="en-US" dirty="0" smtClean="0"/>
              <a:t>The RDF URI reference for this document</a:t>
            </a:r>
            <a:endParaRPr lang="en-US" dirty="0"/>
          </a:p>
        </p:txBody>
      </p:sp>
      <p:sp>
        <p:nvSpPr>
          <p:cNvPr id="12" name="Rectangle 11"/>
          <p:cNvSpPr/>
          <p:nvPr/>
        </p:nvSpPr>
        <p:spPr>
          <a:xfrm>
            <a:off x="307942" y="1781666"/>
            <a:ext cx="5819481" cy="429862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rot="10800000">
            <a:off x="5912177" y="1898406"/>
            <a:ext cx="537328" cy="34517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rot="10800000">
            <a:off x="5910606" y="2870937"/>
            <a:ext cx="538899" cy="34517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6532775" y="2756745"/>
            <a:ext cx="2300140" cy="646331"/>
          </a:xfrm>
          <a:prstGeom prst="rect">
            <a:avLst/>
          </a:prstGeom>
          <a:noFill/>
        </p:spPr>
        <p:txBody>
          <a:bodyPr wrap="square" rtlCol="0">
            <a:spAutoFit/>
          </a:bodyPr>
          <a:lstStyle/>
          <a:p>
            <a:r>
              <a:rPr lang="en-US" dirty="0" smtClean="0"/>
              <a:t>Namespace declarations</a:t>
            </a:r>
            <a:endParaRPr lang="en-US" dirty="0"/>
          </a:p>
        </p:txBody>
      </p:sp>
      <p:sp>
        <p:nvSpPr>
          <p:cNvPr id="16" name="Right Arrow 15"/>
          <p:cNvSpPr/>
          <p:nvPr/>
        </p:nvSpPr>
        <p:spPr>
          <a:xfrm rot="10800000">
            <a:off x="5910606" y="4094851"/>
            <a:ext cx="538899" cy="34517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6532775" y="4070694"/>
            <a:ext cx="2300140" cy="369332"/>
          </a:xfrm>
          <a:prstGeom prst="rect">
            <a:avLst/>
          </a:prstGeom>
          <a:noFill/>
        </p:spPr>
        <p:txBody>
          <a:bodyPr wrap="square" rtlCol="0">
            <a:spAutoFit/>
          </a:bodyPr>
          <a:lstStyle/>
          <a:p>
            <a:r>
              <a:rPr lang="en-US" dirty="0" smtClean="0"/>
              <a:t>Metadata statements</a:t>
            </a:r>
            <a:endParaRPr lang="en-US" dirty="0"/>
          </a:p>
        </p:txBody>
      </p:sp>
      <p:sp>
        <p:nvSpPr>
          <p:cNvPr id="18" name="Right Arrow 17"/>
          <p:cNvSpPr/>
          <p:nvPr/>
        </p:nvSpPr>
        <p:spPr>
          <a:xfrm rot="10800000">
            <a:off x="5912177" y="5255918"/>
            <a:ext cx="538899" cy="34517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6532775" y="5231761"/>
            <a:ext cx="2300140" cy="369332"/>
          </a:xfrm>
          <a:prstGeom prst="rect">
            <a:avLst/>
          </a:prstGeom>
          <a:noFill/>
        </p:spPr>
        <p:txBody>
          <a:bodyPr wrap="square" rtlCol="0">
            <a:spAutoFit/>
          </a:bodyPr>
          <a:lstStyle/>
          <a:p>
            <a:r>
              <a:rPr lang="en-US" dirty="0" smtClean="0"/>
              <a:t>Data</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Blank Node (or </a:t>
            </a:r>
            <a:r>
              <a:rPr lang="en-US" sz="3600" dirty="0" err="1" smtClean="0"/>
              <a:t>bnode</a:t>
            </a:r>
            <a:r>
              <a:rPr lang="en-US" sz="3600" dirty="0" smtClean="0"/>
              <a:t>)</a:t>
            </a:r>
            <a:endParaRPr lang="en-US" sz="3600" dirty="0"/>
          </a:p>
        </p:txBody>
      </p:sp>
      <p:sp>
        <p:nvSpPr>
          <p:cNvPr id="3" name="Content Placeholder 2"/>
          <p:cNvSpPr>
            <a:spLocks noGrp="1"/>
          </p:cNvSpPr>
          <p:nvPr>
            <p:ph idx="4294967295"/>
          </p:nvPr>
        </p:nvSpPr>
        <p:spPr>
          <a:xfrm>
            <a:off x="1219200" y="1600200"/>
            <a:ext cx="7010400" cy="4525963"/>
          </a:xfrm>
        </p:spPr>
        <p:txBody>
          <a:bodyPr>
            <a:normAutofit/>
          </a:bodyPr>
          <a:lstStyle/>
          <a:p>
            <a:pPr lvl="0">
              <a:lnSpc>
                <a:spcPct val="105000"/>
              </a:lnSpc>
            </a:pPr>
            <a:r>
              <a:rPr lang="en-US" dirty="0" smtClean="0"/>
              <a:t>A node that is not a URI or Literal</a:t>
            </a:r>
          </a:p>
          <a:p>
            <a:pPr lvl="0">
              <a:lnSpc>
                <a:spcPct val="105000"/>
              </a:lnSpc>
            </a:pPr>
            <a:r>
              <a:rPr lang="en-US" dirty="0" smtClean="0"/>
              <a:t>Corresponds to an existential quantifier</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Blank Nodes</a:t>
            </a:r>
            <a:endParaRPr lang="en-US" sz="3600" dirty="0"/>
          </a:p>
        </p:txBody>
      </p:sp>
      <p:sp>
        <p:nvSpPr>
          <p:cNvPr id="23" name="Content Placeholder 22"/>
          <p:cNvSpPr>
            <a:spLocks noGrp="1"/>
          </p:cNvSpPr>
          <p:nvPr>
            <p:ph idx="4294967295"/>
          </p:nvPr>
        </p:nvSpPr>
        <p:spPr>
          <a:xfrm>
            <a:off x="457200" y="1600200"/>
            <a:ext cx="8229600" cy="1169988"/>
          </a:xfrm>
        </p:spPr>
        <p:txBody>
          <a:bodyPr/>
          <a:lstStyle/>
          <a:p>
            <a:r>
              <a:rPr lang="en-US" dirty="0" smtClean="0"/>
              <a:t>Use to create structured property values</a:t>
            </a:r>
            <a:endParaRPr lang="en-US" dirty="0"/>
          </a:p>
        </p:txBody>
      </p:sp>
      <p:sp>
        <p:nvSpPr>
          <p:cNvPr id="4" name="Oval 3"/>
          <p:cNvSpPr/>
          <p:nvPr/>
        </p:nvSpPr>
        <p:spPr>
          <a:xfrm>
            <a:off x="457200" y="3244937"/>
            <a:ext cx="1524000" cy="5188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ex:alion</a:t>
            </a:r>
            <a:endParaRPr lang="en-US" dirty="0"/>
          </a:p>
        </p:txBody>
      </p:sp>
      <p:sp>
        <p:nvSpPr>
          <p:cNvPr id="5" name="Oval 4"/>
          <p:cNvSpPr/>
          <p:nvPr/>
        </p:nvSpPr>
        <p:spPr>
          <a:xfrm>
            <a:off x="3475318" y="3137647"/>
            <a:ext cx="5211482" cy="73338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“1750 </a:t>
            </a:r>
            <a:r>
              <a:rPr lang="en-US" dirty="0" err="1" smtClean="0"/>
              <a:t>Tysons</a:t>
            </a:r>
            <a:r>
              <a:rPr lang="en-US" dirty="0" smtClean="0"/>
              <a:t> Blvd., Ste 1300, </a:t>
            </a:r>
          </a:p>
          <a:p>
            <a:pPr algn="ctr"/>
            <a:r>
              <a:rPr lang="en-US" dirty="0" smtClean="0"/>
              <a:t>McLean, VA 22102”</a:t>
            </a:r>
            <a:endParaRPr lang="en-US" dirty="0"/>
          </a:p>
        </p:txBody>
      </p:sp>
      <p:cxnSp>
        <p:nvCxnSpPr>
          <p:cNvPr id="7" name="Straight Arrow Connector 6"/>
          <p:cNvCxnSpPr>
            <a:stCxn id="4" idx="6"/>
            <a:endCxn id="5" idx="2"/>
          </p:cNvCxnSpPr>
          <p:nvPr/>
        </p:nvCxnSpPr>
        <p:spPr>
          <a:xfrm>
            <a:off x="1981200" y="3504340"/>
            <a:ext cx="149411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1200" y="3135008"/>
            <a:ext cx="1388273" cy="369332"/>
          </a:xfrm>
          <a:prstGeom prst="rect">
            <a:avLst/>
          </a:prstGeom>
          <a:noFill/>
        </p:spPr>
        <p:txBody>
          <a:bodyPr wrap="square" rtlCol="0">
            <a:spAutoFit/>
          </a:bodyPr>
          <a:lstStyle/>
          <a:p>
            <a:pPr algn="ctr"/>
            <a:r>
              <a:rPr lang="en-US" dirty="0" err="1" smtClean="0"/>
              <a:t>ex:address</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Blank Node Example</a:t>
            </a:r>
            <a:endParaRPr lang="en-US" sz="3600" dirty="0"/>
          </a:p>
        </p:txBody>
      </p:sp>
      <p:sp>
        <p:nvSpPr>
          <p:cNvPr id="5" name="Oval 4"/>
          <p:cNvSpPr/>
          <p:nvPr/>
        </p:nvSpPr>
        <p:spPr>
          <a:xfrm>
            <a:off x="1047176" y="1887232"/>
            <a:ext cx="1524000" cy="5188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ex:alion</a:t>
            </a:r>
            <a:endParaRPr lang="en-US" dirty="0"/>
          </a:p>
        </p:txBody>
      </p:sp>
      <p:sp>
        <p:nvSpPr>
          <p:cNvPr id="6" name="Oval 5"/>
          <p:cNvSpPr/>
          <p:nvPr/>
        </p:nvSpPr>
        <p:spPr>
          <a:xfrm>
            <a:off x="2743203" y="3740412"/>
            <a:ext cx="1264359" cy="5724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_:b1</a:t>
            </a:r>
            <a:endParaRPr lang="en-US" dirty="0"/>
          </a:p>
        </p:txBody>
      </p:sp>
      <p:cxnSp>
        <p:nvCxnSpPr>
          <p:cNvPr id="7" name="Straight Arrow Connector 6"/>
          <p:cNvCxnSpPr>
            <a:stCxn id="5" idx="4"/>
            <a:endCxn id="6" idx="0"/>
          </p:cNvCxnSpPr>
          <p:nvPr/>
        </p:nvCxnSpPr>
        <p:spPr>
          <a:xfrm rot="16200000" flipH="1">
            <a:off x="1925092" y="2290120"/>
            <a:ext cx="1334375" cy="156620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Oval 15"/>
          <p:cNvSpPr/>
          <p:nvPr/>
        </p:nvSpPr>
        <p:spPr>
          <a:xfrm>
            <a:off x="3287087" y="1574203"/>
            <a:ext cx="1755840" cy="57243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ex:Address</a:t>
            </a:r>
            <a:endParaRPr lang="en-US" dirty="0"/>
          </a:p>
        </p:txBody>
      </p:sp>
      <p:cxnSp>
        <p:nvCxnSpPr>
          <p:cNvPr id="17" name="Straight Arrow Connector 16"/>
          <p:cNvCxnSpPr>
            <a:stCxn id="6" idx="6"/>
            <a:endCxn id="16" idx="4"/>
          </p:cNvCxnSpPr>
          <p:nvPr/>
        </p:nvCxnSpPr>
        <p:spPr>
          <a:xfrm flipV="1">
            <a:off x="4007562" y="2146635"/>
            <a:ext cx="157445" cy="18800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Oval 31"/>
          <p:cNvSpPr/>
          <p:nvPr/>
        </p:nvSpPr>
        <p:spPr>
          <a:xfrm>
            <a:off x="4417737" y="2270407"/>
            <a:ext cx="4269063" cy="71552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“1750 </a:t>
            </a:r>
            <a:r>
              <a:rPr lang="en-US" dirty="0" err="1" smtClean="0"/>
              <a:t>Tysons</a:t>
            </a:r>
            <a:r>
              <a:rPr lang="en-US" dirty="0" smtClean="0"/>
              <a:t> Blvd., Ste 1300”</a:t>
            </a:r>
            <a:endParaRPr lang="en-US" dirty="0"/>
          </a:p>
        </p:txBody>
      </p:sp>
      <p:sp>
        <p:nvSpPr>
          <p:cNvPr id="33" name="Oval 32"/>
          <p:cNvSpPr/>
          <p:nvPr/>
        </p:nvSpPr>
        <p:spPr>
          <a:xfrm>
            <a:off x="6472514" y="3573634"/>
            <a:ext cx="1613832" cy="5724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:McLean</a:t>
            </a:r>
            <a:endParaRPr lang="en-US" dirty="0"/>
          </a:p>
        </p:txBody>
      </p:sp>
      <p:sp>
        <p:nvSpPr>
          <p:cNvPr id="34" name="Oval 33"/>
          <p:cNvSpPr/>
          <p:nvPr/>
        </p:nvSpPr>
        <p:spPr>
          <a:xfrm>
            <a:off x="6472514" y="4633795"/>
            <a:ext cx="1613831" cy="5724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:Virginia</a:t>
            </a:r>
            <a:endParaRPr lang="en-US" dirty="0"/>
          </a:p>
        </p:txBody>
      </p:sp>
      <p:sp>
        <p:nvSpPr>
          <p:cNvPr id="35" name="Oval 34"/>
          <p:cNvSpPr/>
          <p:nvPr/>
        </p:nvSpPr>
        <p:spPr>
          <a:xfrm>
            <a:off x="6019692" y="5474565"/>
            <a:ext cx="1465146" cy="5724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“22102”</a:t>
            </a:r>
            <a:endParaRPr lang="en-US" dirty="0"/>
          </a:p>
        </p:txBody>
      </p:sp>
      <p:sp>
        <p:nvSpPr>
          <p:cNvPr id="55" name="TextBox 54"/>
          <p:cNvSpPr txBox="1"/>
          <p:nvPr/>
        </p:nvSpPr>
        <p:spPr>
          <a:xfrm>
            <a:off x="3156127" y="2696479"/>
            <a:ext cx="1060823" cy="369332"/>
          </a:xfrm>
          <a:prstGeom prst="rect">
            <a:avLst/>
          </a:prstGeom>
          <a:noFill/>
        </p:spPr>
        <p:txBody>
          <a:bodyPr wrap="square" rtlCol="0">
            <a:spAutoFit/>
          </a:bodyPr>
          <a:lstStyle/>
          <a:p>
            <a:pPr algn="ctr"/>
            <a:r>
              <a:rPr lang="en-US" dirty="0" err="1" smtClean="0"/>
              <a:t>rdf:type</a:t>
            </a:r>
            <a:endParaRPr lang="en-US" dirty="0"/>
          </a:p>
        </p:txBody>
      </p:sp>
      <p:sp>
        <p:nvSpPr>
          <p:cNvPr id="57" name="TextBox 56"/>
          <p:cNvSpPr txBox="1"/>
          <p:nvPr/>
        </p:nvSpPr>
        <p:spPr>
          <a:xfrm>
            <a:off x="4650469" y="3555112"/>
            <a:ext cx="1060823" cy="369332"/>
          </a:xfrm>
          <a:prstGeom prst="rect">
            <a:avLst/>
          </a:prstGeom>
          <a:noFill/>
        </p:spPr>
        <p:txBody>
          <a:bodyPr wrap="square" rtlCol="0">
            <a:spAutoFit/>
          </a:bodyPr>
          <a:lstStyle/>
          <a:p>
            <a:pPr algn="ctr"/>
            <a:r>
              <a:rPr lang="en-US" dirty="0" err="1" smtClean="0"/>
              <a:t>ex:city</a:t>
            </a:r>
            <a:endParaRPr lang="en-US" dirty="0"/>
          </a:p>
        </p:txBody>
      </p:sp>
      <p:sp>
        <p:nvSpPr>
          <p:cNvPr id="58" name="TextBox 57"/>
          <p:cNvSpPr txBox="1"/>
          <p:nvPr/>
        </p:nvSpPr>
        <p:spPr>
          <a:xfrm>
            <a:off x="1354930" y="2881145"/>
            <a:ext cx="1388273" cy="369332"/>
          </a:xfrm>
          <a:prstGeom prst="rect">
            <a:avLst/>
          </a:prstGeom>
          <a:noFill/>
        </p:spPr>
        <p:txBody>
          <a:bodyPr wrap="square" rtlCol="0">
            <a:spAutoFit/>
          </a:bodyPr>
          <a:lstStyle/>
          <a:p>
            <a:pPr algn="ctr"/>
            <a:r>
              <a:rPr lang="en-US" dirty="0" err="1" smtClean="0"/>
              <a:t>ex:address</a:t>
            </a:r>
            <a:endParaRPr lang="en-US" dirty="0"/>
          </a:p>
        </p:txBody>
      </p:sp>
      <p:cxnSp>
        <p:nvCxnSpPr>
          <p:cNvPr id="60" name="Straight Arrow Connector 59"/>
          <p:cNvCxnSpPr>
            <a:stCxn id="6" idx="6"/>
            <a:endCxn id="32" idx="3"/>
          </p:cNvCxnSpPr>
          <p:nvPr/>
        </p:nvCxnSpPr>
        <p:spPr>
          <a:xfrm flipV="1">
            <a:off x="4007562" y="2881145"/>
            <a:ext cx="1035365" cy="11454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6" idx="6"/>
            <a:endCxn id="33" idx="2"/>
          </p:cNvCxnSpPr>
          <p:nvPr/>
        </p:nvCxnSpPr>
        <p:spPr>
          <a:xfrm flipV="1">
            <a:off x="4007562" y="3859859"/>
            <a:ext cx="2464952" cy="1667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6" idx="6"/>
            <a:endCxn id="34" idx="0"/>
          </p:cNvCxnSpPr>
          <p:nvPr/>
        </p:nvCxnSpPr>
        <p:spPr>
          <a:xfrm>
            <a:off x="4007562" y="4026637"/>
            <a:ext cx="3271868" cy="6071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6" idx="6"/>
            <a:endCxn id="35" idx="0"/>
          </p:cNvCxnSpPr>
          <p:nvPr/>
        </p:nvCxnSpPr>
        <p:spPr>
          <a:xfrm>
            <a:off x="4007562" y="4026637"/>
            <a:ext cx="2744703" cy="14479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4825616" y="4633795"/>
            <a:ext cx="1305887" cy="369332"/>
          </a:xfrm>
          <a:prstGeom prst="rect">
            <a:avLst/>
          </a:prstGeom>
          <a:noFill/>
        </p:spPr>
        <p:txBody>
          <a:bodyPr wrap="square" rtlCol="0">
            <a:spAutoFit/>
          </a:bodyPr>
          <a:lstStyle/>
          <a:p>
            <a:pPr algn="ctr"/>
            <a:r>
              <a:rPr lang="en-US" dirty="0" err="1" smtClean="0"/>
              <a:t>ex:zipcode</a:t>
            </a:r>
            <a:endParaRPr lang="en-US" dirty="0"/>
          </a:p>
        </p:txBody>
      </p:sp>
      <p:sp>
        <p:nvSpPr>
          <p:cNvPr id="29" name="Rectangle 28"/>
          <p:cNvSpPr/>
          <p:nvPr/>
        </p:nvSpPr>
        <p:spPr>
          <a:xfrm>
            <a:off x="222034" y="4117940"/>
            <a:ext cx="5042338" cy="2308324"/>
          </a:xfrm>
          <a:prstGeom prst="rect">
            <a:avLst/>
          </a:prstGeom>
        </p:spPr>
        <p:txBody>
          <a:bodyPr wrap="square">
            <a:spAutoFit/>
          </a:bodyPr>
          <a:lstStyle/>
          <a:p>
            <a:r>
              <a:rPr lang="en-US" dirty="0" err="1" smtClean="0"/>
              <a:t>ex:alion</a:t>
            </a:r>
            <a:endParaRPr lang="en-US" dirty="0" smtClean="0"/>
          </a:p>
          <a:p>
            <a:r>
              <a:rPr lang="en-US" dirty="0" smtClean="0"/>
              <a:t>	</a:t>
            </a:r>
            <a:r>
              <a:rPr lang="en-US" dirty="0" err="1" smtClean="0"/>
              <a:t>ex:address</a:t>
            </a:r>
            <a:r>
              <a:rPr lang="en-US" dirty="0" smtClean="0"/>
              <a:t> [</a:t>
            </a:r>
          </a:p>
          <a:p>
            <a:r>
              <a:rPr lang="en-US" dirty="0" smtClean="0"/>
              <a:t>		</a:t>
            </a:r>
            <a:r>
              <a:rPr lang="en-US" dirty="0" err="1" smtClean="0"/>
              <a:t>rdf:type</a:t>
            </a:r>
            <a:r>
              <a:rPr lang="en-US" dirty="0" smtClean="0"/>
              <a:t> </a:t>
            </a:r>
            <a:r>
              <a:rPr lang="en-US" dirty="0" err="1" smtClean="0"/>
              <a:t>ex:Address</a:t>
            </a:r>
            <a:r>
              <a:rPr lang="en-US" dirty="0" smtClean="0"/>
              <a:t> ;</a:t>
            </a:r>
          </a:p>
          <a:p>
            <a:r>
              <a:rPr lang="en-US" dirty="0" smtClean="0"/>
              <a:t>		</a:t>
            </a:r>
            <a:r>
              <a:rPr lang="en-US" dirty="0" err="1" smtClean="0"/>
              <a:t>ex:street</a:t>
            </a:r>
            <a:r>
              <a:rPr lang="en-US" dirty="0" smtClean="0"/>
              <a:t> “1750 </a:t>
            </a:r>
            <a:r>
              <a:rPr lang="en-US" dirty="0" err="1" smtClean="0"/>
              <a:t>Tysons</a:t>
            </a:r>
            <a:r>
              <a:rPr lang="en-US" dirty="0" smtClean="0"/>
              <a:t> Blvd., Ste 1300” ;</a:t>
            </a:r>
          </a:p>
          <a:p>
            <a:r>
              <a:rPr lang="en-US" dirty="0" smtClean="0"/>
              <a:t>		</a:t>
            </a:r>
            <a:r>
              <a:rPr lang="en-US" dirty="0" err="1" smtClean="0"/>
              <a:t>ex:city</a:t>
            </a:r>
            <a:r>
              <a:rPr lang="en-US" dirty="0" smtClean="0"/>
              <a:t> </a:t>
            </a:r>
            <a:r>
              <a:rPr lang="en-US" dirty="0" err="1" smtClean="0"/>
              <a:t>ex:McLean</a:t>
            </a:r>
            <a:r>
              <a:rPr lang="en-US" dirty="0" smtClean="0"/>
              <a:t> ;</a:t>
            </a:r>
          </a:p>
          <a:p>
            <a:r>
              <a:rPr lang="en-US" dirty="0" smtClean="0"/>
              <a:t>		</a:t>
            </a:r>
            <a:r>
              <a:rPr lang="en-US" dirty="0" err="1" smtClean="0"/>
              <a:t>ex:state</a:t>
            </a:r>
            <a:r>
              <a:rPr lang="en-US" dirty="0" smtClean="0"/>
              <a:t> </a:t>
            </a:r>
            <a:r>
              <a:rPr lang="en-US" dirty="0" err="1" smtClean="0"/>
              <a:t>ex:Virginia</a:t>
            </a:r>
            <a:r>
              <a:rPr lang="en-US" dirty="0" smtClean="0"/>
              <a:t> ;</a:t>
            </a:r>
          </a:p>
          <a:p>
            <a:r>
              <a:rPr lang="en-US" dirty="0" smtClean="0"/>
              <a:t>		</a:t>
            </a:r>
            <a:r>
              <a:rPr lang="en-US" dirty="0" err="1" smtClean="0"/>
              <a:t>ex:zipcode</a:t>
            </a:r>
            <a:r>
              <a:rPr lang="en-US" dirty="0" smtClean="0"/>
              <a:t>  </a:t>
            </a:r>
          </a:p>
          <a:p>
            <a:r>
              <a:rPr lang="en-US" dirty="0" smtClean="0"/>
              <a:t>	] .</a:t>
            </a:r>
          </a:p>
        </p:txBody>
      </p:sp>
      <p:sp>
        <p:nvSpPr>
          <p:cNvPr id="59" name="TextBox 58"/>
          <p:cNvSpPr txBox="1"/>
          <p:nvPr/>
        </p:nvSpPr>
        <p:spPr>
          <a:xfrm>
            <a:off x="4417737" y="3109201"/>
            <a:ext cx="1060823" cy="369332"/>
          </a:xfrm>
          <a:prstGeom prst="rect">
            <a:avLst/>
          </a:prstGeom>
          <a:noFill/>
        </p:spPr>
        <p:txBody>
          <a:bodyPr wrap="square" rtlCol="0">
            <a:spAutoFit/>
          </a:bodyPr>
          <a:lstStyle/>
          <a:p>
            <a:pPr algn="ctr"/>
            <a:r>
              <a:rPr lang="en-US" dirty="0" err="1" smtClean="0"/>
              <a:t>ex:street</a:t>
            </a:r>
            <a:endParaRPr lang="en-US" dirty="0"/>
          </a:p>
        </p:txBody>
      </p:sp>
      <p:sp>
        <p:nvSpPr>
          <p:cNvPr id="56" name="TextBox 55"/>
          <p:cNvSpPr txBox="1"/>
          <p:nvPr/>
        </p:nvSpPr>
        <p:spPr>
          <a:xfrm>
            <a:off x="4958869" y="4117940"/>
            <a:ext cx="1060823" cy="369332"/>
          </a:xfrm>
          <a:prstGeom prst="rect">
            <a:avLst/>
          </a:prstGeom>
          <a:noFill/>
        </p:spPr>
        <p:txBody>
          <a:bodyPr wrap="square" rtlCol="0">
            <a:spAutoFit/>
          </a:bodyPr>
          <a:lstStyle/>
          <a:p>
            <a:pPr algn="ctr"/>
            <a:r>
              <a:rPr lang="en-US" dirty="0" err="1" smtClean="0"/>
              <a:t>ex:state</a:t>
            </a:r>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RDF Reification</a:t>
            </a:r>
            <a:endParaRPr lang="en-US" dirty="0"/>
          </a:p>
        </p:txBody>
      </p:sp>
      <p:sp>
        <p:nvSpPr>
          <p:cNvPr id="3" name="Content Placeholder 2"/>
          <p:cNvSpPr>
            <a:spLocks noGrp="1"/>
          </p:cNvSpPr>
          <p:nvPr>
            <p:ph idx="4294967295"/>
          </p:nvPr>
        </p:nvSpPr>
        <p:spPr>
          <a:xfrm>
            <a:off x="870856" y="1600200"/>
            <a:ext cx="7815944" cy="4525963"/>
          </a:xfrm>
        </p:spPr>
        <p:txBody>
          <a:bodyPr>
            <a:normAutofit/>
          </a:bodyPr>
          <a:lstStyle/>
          <a:p>
            <a:pPr>
              <a:lnSpc>
                <a:spcPct val="105000"/>
              </a:lnSpc>
            </a:pPr>
            <a:r>
              <a:rPr lang="en-US" dirty="0" smtClean="0"/>
              <a:t>RDF Reification is a way to describe other RDF statements using RDF</a:t>
            </a:r>
          </a:p>
          <a:p>
            <a:pPr>
              <a:lnSpc>
                <a:spcPct val="105000"/>
              </a:lnSpc>
            </a:pPr>
            <a:r>
              <a:rPr lang="en-US" dirty="0" smtClean="0"/>
              <a:t>Provenance – record </a:t>
            </a:r>
            <a:r>
              <a:rPr lang="en-US" dirty="0"/>
              <a:t>information about when statements were made, who made them, or other similar </a:t>
            </a:r>
            <a:r>
              <a:rPr lang="en-US" dirty="0" smtClean="0"/>
              <a:t>information</a:t>
            </a:r>
          </a:p>
          <a:p>
            <a:pPr>
              <a:lnSpc>
                <a:spcPct val="105000"/>
              </a:lnSpc>
            </a:pPr>
            <a:r>
              <a:rPr lang="en-US" dirty="0" smtClean="0"/>
              <a:t>Issues with Reification</a:t>
            </a:r>
          </a:p>
          <a:p>
            <a:pPr lvl="1">
              <a:lnSpc>
                <a:spcPct val="105000"/>
              </a:lnSpc>
              <a:spcBef>
                <a:spcPts val="600"/>
              </a:spcBef>
            </a:pPr>
            <a:r>
              <a:rPr lang="en-US" dirty="0" smtClean="0"/>
              <a:t>Triple bloat</a:t>
            </a:r>
          </a:p>
          <a:p>
            <a:pPr lvl="1">
              <a:lnSpc>
                <a:spcPct val="105000"/>
              </a:lnSpc>
              <a:spcBef>
                <a:spcPts val="600"/>
              </a:spcBef>
            </a:pPr>
            <a:r>
              <a:rPr lang="en-US" dirty="0" smtClean="0"/>
              <a:t>No connection between asserted triples and RDF Statements </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RDF Statement (Example)</a:t>
            </a:r>
            <a:endParaRPr lang="en-US" sz="3600" dirty="0"/>
          </a:p>
        </p:txBody>
      </p:sp>
      <p:sp>
        <p:nvSpPr>
          <p:cNvPr id="5" name="Oval 4"/>
          <p:cNvSpPr/>
          <p:nvPr/>
        </p:nvSpPr>
        <p:spPr>
          <a:xfrm>
            <a:off x="1309286" y="1738926"/>
            <a:ext cx="2397984" cy="6425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rdf:Statement</a:t>
            </a:r>
            <a:endParaRPr lang="en-US" dirty="0"/>
          </a:p>
        </p:txBody>
      </p:sp>
      <p:sp>
        <p:nvSpPr>
          <p:cNvPr id="6" name="Oval 5"/>
          <p:cNvSpPr/>
          <p:nvPr/>
        </p:nvSpPr>
        <p:spPr>
          <a:xfrm>
            <a:off x="3234688" y="3859859"/>
            <a:ext cx="924214" cy="5724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_:b2</a:t>
            </a:r>
            <a:endParaRPr lang="en-US" dirty="0"/>
          </a:p>
        </p:txBody>
      </p:sp>
      <p:cxnSp>
        <p:nvCxnSpPr>
          <p:cNvPr id="7" name="Straight Arrow Connector 6"/>
          <p:cNvCxnSpPr>
            <a:stCxn id="6" idx="0"/>
            <a:endCxn id="5" idx="4"/>
          </p:cNvCxnSpPr>
          <p:nvPr/>
        </p:nvCxnSpPr>
        <p:spPr>
          <a:xfrm rot="16200000" flipV="1">
            <a:off x="2363359" y="2526422"/>
            <a:ext cx="1478356" cy="11885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Oval 31"/>
          <p:cNvSpPr/>
          <p:nvPr/>
        </p:nvSpPr>
        <p:spPr>
          <a:xfrm>
            <a:off x="4825518" y="1912645"/>
            <a:ext cx="2468416" cy="71552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t>
            </a:r>
            <a:r>
              <a:rPr lang="en-US" dirty="0" err="1" smtClean="0"/>
              <a:t>LowellVizenor</a:t>
            </a:r>
            <a:endParaRPr lang="en-US" dirty="0"/>
          </a:p>
        </p:txBody>
      </p:sp>
      <p:sp>
        <p:nvSpPr>
          <p:cNvPr id="33" name="Oval 32"/>
          <p:cNvSpPr/>
          <p:nvPr/>
        </p:nvSpPr>
        <p:spPr>
          <a:xfrm>
            <a:off x="6614267" y="3250477"/>
            <a:ext cx="1871083" cy="5724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foaf:knows</a:t>
            </a:r>
            <a:endParaRPr lang="en-US" dirty="0"/>
          </a:p>
        </p:txBody>
      </p:sp>
      <p:sp>
        <p:nvSpPr>
          <p:cNvPr id="34" name="Oval 33"/>
          <p:cNvSpPr/>
          <p:nvPr/>
        </p:nvSpPr>
        <p:spPr>
          <a:xfrm>
            <a:off x="6360077" y="4700082"/>
            <a:ext cx="1867713" cy="5724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t>
            </a:r>
            <a:r>
              <a:rPr lang="en-US" dirty="0" err="1" smtClean="0"/>
              <a:t>BarrySmith</a:t>
            </a:r>
            <a:endParaRPr lang="en-US" dirty="0"/>
          </a:p>
        </p:txBody>
      </p:sp>
      <p:sp>
        <p:nvSpPr>
          <p:cNvPr id="35" name="Oval 34"/>
          <p:cNvSpPr/>
          <p:nvPr/>
        </p:nvSpPr>
        <p:spPr>
          <a:xfrm>
            <a:off x="4779229" y="5760790"/>
            <a:ext cx="2198216" cy="5724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t>
            </a:r>
            <a:r>
              <a:rPr lang="en-US" dirty="0" err="1" smtClean="0"/>
              <a:t>LowellVizenor</a:t>
            </a:r>
            <a:endParaRPr lang="en-US" dirty="0"/>
          </a:p>
        </p:txBody>
      </p:sp>
      <p:sp>
        <p:nvSpPr>
          <p:cNvPr id="55" name="TextBox 54"/>
          <p:cNvSpPr txBox="1"/>
          <p:nvPr/>
        </p:nvSpPr>
        <p:spPr>
          <a:xfrm>
            <a:off x="1977866" y="2881145"/>
            <a:ext cx="1060823" cy="369332"/>
          </a:xfrm>
          <a:prstGeom prst="rect">
            <a:avLst/>
          </a:prstGeom>
          <a:noFill/>
        </p:spPr>
        <p:txBody>
          <a:bodyPr wrap="square" rtlCol="0">
            <a:spAutoFit/>
          </a:bodyPr>
          <a:lstStyle/>
          <a:p>
            <a:pPr algn="ctr"/>
            <a:r>
              <a:rPr lang="en-US" dirty="0" err="1" smtClean="0"/>
              <a:t>rdf:type</a:t>
            </a:r>
            <a:endParaRPr lang="en-US" dirty="0"/>
          </a:p>
        </p:txBody>
      </p:sp>
      <p:sp>
        <p:nvSpPr>
          <p:cNvPr id="56" name="TextBox 55"/>
          <p:cNvSpPr txBox="1"/>
          <p:nvPr/>
        </p:nvSpPr>
        <p:spPr>
          <a:xfrm>
            <a:off x="5188027" y="4097166"/>
            <a:ext cx="1427926" cy="369332"/>
          </a:xfrm>
          <a:prstGeom prst="rect">
            <a:avLst/>
          </a:prstGeom>
          <a:noFill/>
        </p:spPr>
        <p:txBody>
          <a:bodyPr wrap="square" rtlCol="0">
            <a:spAutoFit/>
          </a:bodyPr>
          <a:lstStyle/>
          <a:p>
            <a:pPr algn="ctr"/>
            <a:r>
              <a:rPr lang="en-US" dirty="0" err="1" smtClean="0"/>
              <a:t>rdf:object</a:t>
            </a:r>
            <a:endParaRPr lang="en-US" dirty="0"/>
          </a:p>
        </p:txBody>
      </p:sp>
      <p:sp>
        <p:nvSpPr>
          <p:cNvPr id="57" name="TextBox 56"/>
          <p:cNvSpPr txBox="1"/>
          <p:nvPr/>
        </p:nvSpPr>
        <p:spPr>
          <a:xfrm>
            <a:off x="4825518" y="3296253"/>
            <a:ext cx="1713155" cy="369332"/>
          </a:xfrm>
          <a:prstGeom prst="rect">
            <a:avLst/>
          </a:prstGeom>
          <a:noFill/>
        </p:spPr>
        <p:txBody>
          <a:bodyPr wrap="square" rtlCol="0">
            <a:spAutoFit/>
          </a:bodyPr>
          <a:lstStyle/>
          <a:p>
            <a:pPr algn="ctr"/>
            <a:r>
              <a:rPr lang="en-US" dirty="0" err="1" smtClean="0"/>
              <a:t>rdf:predicate</a:t>
            </a:r>
            <a:endParaRPr lang="en-US" dirty="0"/>
          </a:p>
        </p:txBody>
      </p:sp>
      <p:sp>
        <p:nvSpPr>
          <p:cNvPr id="59" name="TextBox 58"/>
          <p:cNvSpPr txBox="1"/>
          <p:nvPr/>
        </p:nvSpPr>
        <p:spPr>
          <a:xfrm>
            <a:off x="3612064" y="2881145"/>
            <a:ext cx="1259011" cy="369332"/>
          </a:xfrm>
          <a:prstGeom prst="rect">
            <a:avLst/>
          </a:prstGeom>
          <a:noFill/>
        </p:spPr>
        <p:txBody>
          <a:bodyPr wrap="square" rtlCol="0">
            <a:spAutoFit/>
          </a:bodyPr>
          <a:lstStyle/>
          <a:p>
            <a:pPr algn="ctr"/>
            <a:r>
              <a:rPr lang="en-US" dirty="0" err="1" smtClean="0"/>
              <a:t>rdf:subject</a:t>
            </a:r>
            <a:endParaRPr lang="en-US" dirty="0"/>
          </a:p>
        </p:txBody>
      </p:sp>
      <p:cxnSp>
        <p:nvCxnSpPr>
          <p:cNvPr id="60" name="Straight Arrow Connector 59"/>
          <p:cNvCxnSpPr>
            <a:stCxn id="6" idx="6"/>
            <a:endCxn id="32" idx="3"/>
          </p:cNvCxnSpPr>
          <p:nvPr/>
        </p:nvCxnSpPr>
        <p:spPr>
          <a:xfrm flipV="1">
            <a:off x="4158902" y="2523383"/>
            <a:ext cx="1028107" cy="16227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6" idx="6"/>
            <a:endCxn id="33" idx="2"/>
          </p:cNvCxnSpPr>
          <p:nvPr/>
        </p:nvCxnSpPr>
        <p:spPr>
          <a:xfrm flipV="1">
            <a:off x="4158902" y="3536702"/>
            <a:ext cx="2455365" cy="6093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6" idx="6"/>
            <a:endCxn id="34" idx="0"/>
          </p:cNvCxnSpPr>
          <p:nvPr/>
        </p:nvCxnSpPr>
        <p:spPr>
          <a:xfrm>
            <a:off x="4158902" y="4146084"/>
            <a:ext cx="3135032" cy="5539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6" idx="6"/>
            <a:endCxn id="35" idx="0"/>
          </p:cNvCxnSpPr>
          <p:nvPr/>
        </p:nvCxnSpPr>
        <p:spPr>
          <a:xfrm>
            <a:off x="4158902" y="4146084"/>
            <a:ext cx="1719435" cy="16147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4668906" y="4930045"/>
            <a:ext cx="1305887" cy="369332"/>
          </a:xfrm>
          <a:prstGeom prst="rect">
            <a:avLst/>
          </a:prstGeom>
          <a:noFill/>
        </p:spPr>
        <p:txBody>
          <a:bodyPr wrap="square" rtlCol="0">
            <a:spAutoFit/>
          </a:bodyPr>
          <a:lstStyle/>
          <a:p>
            <a:pPr algn="ctr"/>
            <a:r>
              <a:rPr lang="en-US" dirty="0" smtClean="0"/>
              <a:t>:</a:t>
            </a:r>
            <a:r>
              <a:rPr lang="en-US" dirty="0" err="1" smtClean="0"/>
              <a:t>assertedBy</a:t>
            </a:r>
            <a:endParaRPr lang="en-US" dirty="0"/>
          </a:p>
        </p:txBody>
      </p:sp>
      <p:sp>
        <p:nvSpPr>
          <p:cNvPr id="39" name="Rectangle 38"/>
          <p:cNvSpPr/>
          <p:nvPr/>
        </p:nvSpPr>
        <p:spPr>
          <a:xfrm>
            <a:off x="457200" y="4700082"/>
            <a:ext cx="3250070" cy="1754327"/>
          </a:xfrm>
          <a:prstGeom prst="rect">
            <a:avLst/>
          </a:prstGeom>
        </p:spPr>
        <p:txBody>
          <a:bodyPr wrap="square">
            <a:spAutoFit/>
          </a:bodyPr>
          <a:lstStyle/>
          <a:p>
            <a:r>
              <a:rPr lang="en-US" dirty="0" smtClean="0"/>
              <a:t>_:b2</a:t>
            </a:r>
          </a:p>
          <a:p>
            <a:r>
              <a:rPr lang="en-US" dirty="0" smtClean="0"/>
              <a:t>	</a:t>
            </a:r>
            <a:r>
              <a:rPr lang="en-US" dirty="0" err="1" smtClean="0"/>
              <a:t>rdf:type</a:t>
            </a:r>
            <a:r>
              <a:rPr lang="en-US" dirty="0" smtClean="0"/>
              <a:t> </a:t>
            </a:r>
            <a:r>
              <a:rPr lang="en-US" dirty="0" err="1" smtClean="0"/>
              <a:t>rdf:Statement</a:t>
            </a:r>
            <a:r>
              <a:rPr lang="en-US" dirty="0" smtClean="0"/>
              <a:t> ;</a:t>
            </a:r>
          </a:p>
          <a:p>
            <a:r>
              <a:rPr lang="en-US" dirty="0" smtClean="0"/>
              <a:t>	</a:t>
            </a:r>
            <a:r>
              <a:rPr lang="en-US" dirty="0" err="1" smtClean="0"/>
              <a:t>rdf:subject</a:t>
            </a:r>
            <a:r>
              <a:rPr lang="en-US" dirty="0" smtClean="0"/>
              <a:t> :</a:t>
            </a:r>
            <a:r>
              <a:rPr lang="en-US" dirty="0" err="1" smtClean="0"/>
              <a:t>LowellVizenor</a:t>
            </a:r>
            <a:r>
              <a:rPr lang="en-US" dirty="0" smtClean="0"/>
              <a:t> ;</a:t>
            </a:r>
          </a:p>
          <a:p>
            <a:r>
              <a:rPr lang="en-US" dirty="0" smtClean="0"/>
              <a:t>	</a:t>
            </a:r>
            <a:r>
              <a:rPr lang="en-US" dirty="0" err="1" smtClean="0"/>
              <a:t>rdf:predicate</a:t>
            </a:r>
            <a:r>
              <a:rPr lang="en-US" dirty="0" smtClean="0"/>
              <a:t> </a:t>
            </a:r>
            <a:r>
              <a:rPr lang="en-US" dirty="0" err="1" smtClean="0"/>
              <a:t>foaf:knows</a:t>
            </a:r>
            <a:r>
              <a:rPr lang="en-US" dirty="0" smtClean="0"/>
              <a:t> ;</a:t>
            </a:r>
          </a:p>
          <a:p>
            <a:r>
              <a:rPr lang="en-US" dirty="0" smtClean="0"/>
              <a:t>	</a:t>
            </a:r>
            <a:r>
              <a:rPr lang="en-US" dirty="0" err="1" smtClean="0"/>
              <a:t>rdf:object</a:t>
            </a:r>
            <a:r>
              <a:rPr lang="en-US" dirty="0" smtClean="0"/>
              <a:t> :</a:t>
            </a:r>
            <a:r>
              <a:rPr lang="en-US" dirty="0" err="1" smtClean="0"/>
              <a:t>BarrySmith</a:t>
            </a:r>
            <a:r>
              <a:rPr lang="en-US" dirty="0" smtClean="0"/>
              <a:t> ;</a:t>
            </a:r>
          </a:p>
          <a:p>
            <a:r>
              <a:rPr lang="en-US" dirty="0" smtClean="0"/>
              <a:t>	:</a:t>
            </a:r>
            <a:r>
              <a:rPr lang="en-US" dirty="0" err="1" smtClean="0"/>
              <a:t>assertedBy</a:t>
            </a:r>
            <a:r>
              <a:rPr lang="en-US" dirty="0" smtClean="0"/>
              <a:t> :</a:t>
            </a:r>
            <a:r>
              <a:rPr lang="en-US" dirty="0" err="1" smtClean="0"/>
              <a:t>LowellVizenor</a:t>
            </a:r>
            <a:r>
              <a:rPr lang="en-US" dirty="0" smtClean="0"/>
              <a:t>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Merging Graphs</a:t>
            </a:r>
            <a:endParaRPr lang="en-US" sz="3600" dirty="0"/>
          </a:p>
        </p:txBody>
      </p:sp>
      <p:sp>
        <p:nvSpPr>
          <p:cNvPr id="3" name="Oval 2"/>
          <p:cNvSpPr/>
          <p:nvPr/>
        </p:nvSpPr>
        <p:spPr>
          <a:xfrm>
            <a:off x="1665870" y="4025019"/>
            <a:ext cx="1553883"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ex:p1</a:t>
            </a:r>
            <a:endParaRPr lang="en-US" dirty="0"/>
          </a:p>
        </p:txBody>
      </p:sp>
      <p:sp>
        <p:nvSpPr>
          <p:cNvPr id="4" name="Oval 3"/>
          <p:cNvSpPr/>
          <p:nvPr/>
        </p:nvSpPr>
        <p:spPr>
          <a:xfrm>
            <a:off x="1030697" y="3105247"/>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foaf:Person</a:t>
            </a:r>
            <a:endParaRPr lang="en-US" dirty="0"/>
          </a:p>
        </p:txBody>
      </p:sp>
      <p:sp>
        <p:nvSpPr>
          <p:cNvPr id="5" name="Oval 4"/>
          <p:cNvSpPr/>
          <p:nvPr/>
        </p:nvSpPr>
        <p:spPr>
          <a:xfrm>
            <a:off x="584132" y="4879657"/>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“John Smith”</a:t>
            </a:r>
            <a:endParaRPr lang="en-US" dirty="0"/>
          </a:p>
        </p:txBody>
      </p:sp>
      <p:sp>
        <p:nvSpPr>
          <p:cNvPr id="6" name="Oval 5"/>
          <p:cNvSpPr/>
          <p:nvPr/>
        </p:nvSpPr>
        <p:spPr>
          <a:xfrm>
            <a:off x="1570249" y="5450673"/>
            <a:ext cx="4326584"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&lt;</a:t>
            </a:r>
            <a:r>
              <a:rPr lang="en-US" dirty="0" err="1" smtClean="0"/>
              <a:t>mailto</a:t>
            </a:r>
            <a:r>
              <a:rPr lang="en-US" dirty="0" err="1"/>
              <a:t>:</a:t>
            </a:r>
            <a:r>
              <a:rPr lang="en-US" dirty="0" err="1" smtClean="0"/>
              <a:t>jsmith@acme.com</a:t>
            </a:r>
            <a:r>
              <a:rPr lang="en-US" dirty="0" smtClean="0"/>
              <a:t>&gt;</a:t>
            </a:r>
            <a:endParaRPr lang="en-US" dirty="0"/>
          </a:p>
        </p:txBody>
      </p:sp>
      <p:cxnSp>
        <p:nvCxnSpPr>
          <p:cNvPr id="7" name="Straight Arrow Connector 6"/>
          <p:cNvCxnSpPr>
            <a:stCxn id="3" idx="4"/>
            <a:endCxn id="5" idx="0"/>
          </p:cNvCxnSpPr>
          <p:nvPr/>
        </p:nvCxnSpPr>
        <p:spPr>
          <a:xfrm rot="5400000">
            <a:off x="1810801" y="4247645"/>
            <a:ext cx="391461" cy="8725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3" idx="0"/>
            <a:endCxn id="4" idx="4"/>
          </p:cNvCxnSpPr>
          <p:nvPr/>
        </p:nvCxnSpPr>
        <p:spPr>
          <a:xfrm rot="16200000" flipV="1">
            <a:off x="2001517" y="3583723"/>
            <a:ext cx="456595" cy="4259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3" idx="4"/>
            <a:endCxn id="6" idx="0"/>
          </p:cNvCxnSpPr>
          <p:nvPr/>
        </p:nvCxnSpPr>
        <p:spPr>
          <a:xfrm rot="16200000" flipH="1">
            <a:off x="2606938" y="4324069"/>
            <a:ext cx="962477" cy="12907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158930" y="3521502"/>
            <a:ext cx="1060823" cy="369332"/>
          </a:xfrm>
          <a:prstGeom prst="rect">
            <a:avLst/>
          </a:prstGeom>
          <a:noFill/>
        </p:spPr>
        <p:txBody>
          <a:bodyPr wrap="square" rtlCol="0">
            <a:spAutoFit/>
          </a:bodyPr>
          <a:lstStyle/>
          <a:p>
            <a:pPr algn="ctr"/>
            <a:r>
              <a:rPr lang="en-US" dirty="0" err="1" smtClean="0"/>
              <a:t>rdf:type</a:t>
            </a:r>
            <a:endParaRPr lang="en-US" dirty="0"/>
          </a:p>
        </p:txBody>
      </p:sp>
      <p:sp>
        <p:nvSpPr>
          <p:cNvPr id="11" name="TextBox 10"/>
          <p:cNvSpPr txBox="1"/>
          <p:nvPr/>
        </p:nvSpPr>
        <p:spPr>
          <a:xfrm>
            <a:off x="794090" y="4340225"/>
            <a:ext cx="1156443" cy="369332"/>
          </a:xfrm>
          <a:prstGeom prst="rect">
            <a:avLst/>
          </a:prstGeom>
          <a:noFill/>
        </p:spPr>
        <p:txBody>
          <a:bodyPr wrap="square" rtlCol="0">
            <a:spAutoFit/>
          </a:bodyPr>
          <a:lstStyle/>
          <a:p>
            <a:pPr algn="ctr"/>
            <a:r>
              <a:rPr lang="en-US" dirty="0" err="1" smtClean="0"/>
              <a:t>foaf:name</a:t>
            </a:r>
            <a:endParaRPr lang="en-US" dirty="0"/>
          </a:p>
        </p:txBody>
      </p:sp>
      <p:sp>
        <p:nvSpPr>
          <p:cNvPr id="12" name="TextBox 11"/>
          <p:cNvSpPr txBox="1"/>
          <p:nvPr/>
        </p:nvSpPr>
        <p:spPr>
          <a:xfrm>
            <a:off x="2874354" y="4597401"/>
            <a:ext cx="1328079" cy="369332"/>
          </a:xfrm>
          <a:prstGeom prst="rect">
            <a:avLst/>
          </a:prstGeom>
          <a:noFill/>
        </p:spPr>
        <p:txBody>
          <a:bodyPr wrap="square" rtlCol="0">
            <a:spAutoFit/>
          </a:bodyPr>
          <a:lstStyle/>
          <a:p>
            <a:pPr algn="ctr"/>
            <a:r>
              <a:rPr lang="en-US" dirty="0" err="1" smtClean="0"/>
              <a:t>foaf:mbox</a:t>
            </a:r>
            <a:endParaRPr lang="en-US" dirty="0"/>
          </a:p>
        </p:txBody>
      </p:sp>
      <p:sp>
        <p:nvSpPr>
          <p:cNvPr id="15" name="Oval 14"/>
          <p:cNvSpPr/>
          <p:nvPr/>
        </p:nvSpPr>
        <p:spPr>
          <a:xfrm>
            <a:off x="5284171" y="2914571"/>
            <a:ext cx="1553883"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ex:p1</a:t>
            </a:r>
            <a:endParaRPr lang="en-US" dirty="0"/>
          </a:p>
        </p:txBody>
      </p:sp>
      <p:sp>
        <p:nvSpPr>
          <p:cNvPr id="16" name="Oval 15"/>
          <p:cNvSpPr/>
          <p:nvPr/>
        </p:nvSpPr>
        <p:spPr>
          <a:xfrm>
            <a:off x="4648998" y="1994799"/>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foaf:Person</a:t>
            </a:r>
            <a:endParaRPr lang="en-US" dirty="0"/>
          </a:p>
        </p:txBody>
      </p:sp>
      <p:sp>
        <p:nvSpPr>
          <p:cNvPr id="17" name="Oval 16"/>
          <p:cNvSpPr/>
          <p:nvPr/>
        </p:nvSpPr>
        <p:spPr>
          <a:xfrm>
            <a:off x="6621234" y="4597401"/>
            <a:ext cx="2223367"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“male”</a:t>
            </a:r>
            <a:endParaRPr lang="en-US" dirty="0"/>
          </a:p>
        </p:txBody>
      </p:sp>
      <p:sp>
        <p:nvSpPr>
          <p:cNvPr id="18" name="Oval 17"/>
          <p:cNvSpPr/>
          <p:nvPr/>
        </p:nvSpPr>
        <p:spPr>
          <a:xfrm>
            <a:off x="4971077" y="4134224"/>
            <a:ext cx="148356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“45”</a:t>
            </a:r>
            <a:endParaRPr lang="en-US" dirty="0"/>
          </a:p>
        </p:txBody>
      </p:sp>
      <p:cxnSp>
        <p:nvCxnSpPr>
          <p:cNvPr id="19" name="Straight Arrow Connector 18"/>
          <p:cNvCxnSpPr>
            <a:stCxn id="15" idx="4"/>
            <a:endCxn id="17" idx="0"/>
          </p:cNvCxnSpPr>
          <p:nvPr/>
        </p:nvCxnSpPr>
        <p:spPr>
          <a:xfrm rot="16200000" flipH="1">
            <a:off x="6287189" y="3151671"/>
            <a:ext cx="1219653" cy="16718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15" idx="0"/>
            <a:endCxn id="16" idx="4"/>
          </p:cNvCxnSpPr>
          <p:nvPr/>
        </p:nvCxnSpPr>
        <p:spPr>
          <a:xfrm rot="16200000" flipV="1">
            <a:off x="5619818" y="2473275"/>
            <a:ext cx="456595" cy="4259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15" idx="4"/>
            <a:endCxn id="18" idx="0"/>
          </p:cNvCxnSpPr>
          <p:nvPr/>
        </p:nvCxnSpPr>
        <p:spPr>
          <a:xfrm rot="5400000">
            <a:off x="5508749" y="3581860"/>
            <a:ext cx="756476" cy="3482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5777231" y="2411054"/>
            <a:ext cx="1060823" cy="369332"/>
          </a:xfrm>
          <a:prstGeom prst="rect">
            <a:avLst/>
          </a:prstGeom>
          <a:noFill/>
        </p:spPr>
        <p:txBody>
          <a:bodyPr wrap="square" rtlCol="0">
            <a:spAutoFit/>
          </a:bodyPr>
          <a:lstStyle/>
          <a:p>
            <a:pPr algn="ctr"/>
            <a:r>
              <a:rPr lang="en-US" dirty="0" err="1" smtClean="0"/>
              <a:t>rdf:type</a:t>
            </a:r>
            <a:endParaRPr lang="en-US" dirty="0"/>
          </a:p>
        </p:txBody>
      </p:sp>
      <p:sp>
        <p:nvSpPr>
          <p:cNvPr id="23" name="TextBox 22"/>
          <p:cNvSpPr txBox="1"/>
          <p:nvPr/>
        </p:nvSpPr>
        <p:spPr>
          <a:xfrm>
            <a:off x="6693614" y="3619092"/>
            <a:ext cx="1516906" cy="369332"/>
          </a:xfrm>
          <a:prstGeom prst="rect">
            <a:avLst/>
          </a:prstGeom>
          <a:noFill/>
        </p:spPr>
        <p:txBody>
          <a:bodyPr wrap="square" rtlCol="0">
            <a:spAutoFit/>
          </a:bodyPr>
          <a:lstStyle/>
          <a:p>
            <a:pPr algn="ctr"/>
            <a:r>
              <a:rPr lang="en-US" dirty="0" err="1" smtClean="0"/>
              <a:t>foaf:gender</a:t>
            </a:r>
            <a:endParaRPr lang="en-US" dirty="0"/>
          </a:p>
        </p:txBody>
      </p:sp>
      <p:sp>
        <p:nvSpPr>
          <p:cNvPr id="24" name="TextBox 23"/>
          <p:cNvSpPr txBox="1"/>
          <p:nvPr/>
        </p:nvSpPr>
        <p:spPr>
          <a:xfrm>
            <a:off x="4785955" y="3514559"/>
            <a:ext cx="1328079" cy="369332"/>
          </a:xfrm>
          <a:prstGeom prst="rect">
            <a:avLst/>
          </a:prstGeom>
          <a:noFill/>
        </p:spPr>
        <p:txBody>
          <a:bodyPr wrap="square" rtlCol="0">
            <a:spAutoFit/>
          </a:bodyPr>
          <a:lstStyle/>
          <a:p>
            <a:pPr algn="ctr"/>
            <a:r>
              <a:rPr lang="en-US" dirty="0" err="1" smtClean="0"/>
              <a:t>foaf:age</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Graphs</a:t>
            </a:r>
            <a:endParaRPr lang="en-US" dirty="0"/>
          </a:p>
        </p:txBody>
      </p:sp>
      <p:sp>
        <p:nvSpPr>
          <p:cNvPr id="5" name="Oval 4"/>
          <p:cNvSpPr/>
          <p:nvPr/>
        </p:nvSpPr>
        <p:spPr>
          <a:xfrm>
            <a:off x="413807" y="3756835"/>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“John Smith”</a:t>
            </a:r>
            <a:endParaRPr lang="en-US" dirty="0"/>
          </a:p>
        </p:txBody>
      </p:sp>
      <p:sp>
        <p:nvSpPr>
          <p:cNvPr id="6" name="Oval 5"/>
          <p:cNvSpPr/>
          <p:nvPr/>
        </p:nvSpPr>
        <p:spPr>
          <a:xfrm>
            <a:off x="413807" y="5219084"/>
            <a:ext cx="4326584"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&lt;</a:t>
            </a:r>
            <a:r>
              <a:rPr lang="en-US" dirty="0" err="1" smtClean="0"/>
              <a:t>mailto</a:t>
            </a:r>
            <a:r>
              <a:rPr lang="en-US" dirty="0" err="1"/>
              <a:t>:</a:t>
            </a:r>
            <a:r>
              <a:rPr lang="en-US" dirty="0" err="1" smtClean="0"/>
              <a:t>jsmith@acme.com</a:t>
            </a:r>
            <a:r>
              <a:rPr lang="en-US" dirty="0" smtClean="0"/>
              <a:t>&gt;</a:t>
            </a:r>
            <a:endParaRPr lang="en-US" dirty="0"/>
          </a:p>
        </p:txBody>
      </p:sp>
      <p:cxnSp>
        <p:nvCxnSpPr>
          <p:cNvPr id="7" name="Straight Arrow Connector 6"/>
          <p:cNvCxnSpPr>
            <a:stCxn id="15" idx="4"/>
            <a:endCxn id="5" idx="0"/>
          </p:cNvCxnSpPr>
          <p:nvPr/>
        </p:nvCxnSpPr>
        <p:spPr>
          <a:xfrm rot="5400000">
            <a:off x="3540976" y="1236697"/>
            <a:ext cx="379087" cy="46611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15" idx="4"/>
            <a:endCxn id="6" idx="0"/>
          </p:cNvCxnSpPr>
          <p:nvPr/>
        </p:nvCxnSpPr>
        <p:spPr>
          <a:xfrm rot="5400000">
            <a:off x="3398438" y="2556409"/>
            <a:ext cx="1841336" cy="34840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246645" y="3202467"/>
            <a:ext cx="1156443" cy="369332"/>
          </a:xfrm>
          <a:prstGeom prst="rect">
            <a:avLst/>
          </a:prstGeom>
          <a:noFill/>
        </p:spPr>
        <p:txBody>
          <a:bodyPr wrap="square" rtlCol="0">
            <a:spAutoFit/>
          </a:bodyPr>
          <a:lstStyle/>
          <a:p>
            <a:pPr algn="ctr"/>
            <a:r>
              <a:rPr lang="en-US" dirty="0" err="1" smtClean="0"/>
              <a:t>foaf:name</a:t>
            </a:r>
            <a:endParaRPr lang="en-US" dirty="0"/>
          </a:p>
        </p:txBody>
      </p:sp>
      <p:sp>
        <p:nvSpPr>
          <p:cNvPr id="12" name="TextBox 11"/>
          <p:cNvSpPr txBox="1"/>
          <p:nvPr/>
        </p:nvSpPr>
        <p:spPr>
          <a:xfrm>
            <a:off x="2874354" y="4138735"/>
            <a:ext cx="1328079" cy="369332"/>
          </a:xfrm>
          <a:prstGeom prst="rect">
            <a:avLst/>
          </a:prstGeom>
          <a:noFill/>
        </p:spPr>
        <p:txBody>
          <a:bodyPr wrap="square" rtlCol="0">
            <a:spAutoFit/>
          </a:bodyPr>
          <a:lstStyle/>
          <a:p>
            <a:pPr algn="ctr"/>
            <a:r>
              <a:rPr lang="en-US" dirty="0" err="1" smtClean="0"/>
              <a:t>foaf:mbox</a:t>
            </a:r>
            <a:endParaRPr lang="en-US" dirty="0"/>
          </a:p>
        </p:txBody>
      </p:sp>
      <p:sp>
        <p:nvSpPr>
          <p:cNvPr id="15" name="Oval 14"/>
          <p:cNvSpPr/>
          <p:nvPr/>
        </p:nvSpPr>
        <p:spPr>
          <a:xfrm>
            <a:off x="5284171" y="2914571"/>
            <a:ext cx="1553883"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ex:p1</a:t>
            </a:r>
            <a:endParaRPr lang="en-US" dirty="0"/>
          </a:p>
        </p:txBody>
      </p:sp>
      <p:sp>
        <p:nvSpPr>
          <p:cNvPr id="16" name="Oval 15"/>
          <p:cNvSpPr/>
          <p:nvPr/>
        </p:nvSpPr>
        <p:spPr>
          <a:xfrm>
            <a:off x="4648998" y="1994799"/>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foaf:Person</a:t>
            </a:r>
            <a:endParaRPr lang="en-US" dirty="0"/>
          </a:p>
        </p:txBody>
      </p:sp>
      <p:sp>
        <p:nvSpPr>
          <p:cNvPr id="17" name="Oval 16"/>
          <p:cNvSpPr/>
          <p:nvPr/>
        </p:nvSpPr>
        <p:spPr>
          <a:xfrm>
            <a:off x="6621234" y="5219084"/>
            <a:ext cx="2223367"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“male”</a:t>
            </a:r>
            <a:endParaRPr lang="en-US" dirty="0"/>
          </a:p>
        </p:txBody>
      </p:sp>
      <p:sp>
        <p:nvSpPr>
          <p:cNvPr id="18" name="Oval 17"/>
          <p:cNvSpPr/>
          <p:nvPr/>
        </p:nvSpPr>
        <p:spPr>
          <a:xfrm>
            <a:off x="4785955" y="4503556"/>
            <a:ext cx="148356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“45”</a:t>
            </a:r>
            <a:endParaRPr lang="en-US" dirty="0"/>
          </a:p>
        </p:txBody>
      </p:sp>
      <p:cxnSp>
        <p:nvCxnSpPr>
          <p:cNvPr id="19" name="Straight Arrow Connector 18"/>
          <p:cNvCxnSpPr>
            <a:stCxn id="15" idx="4"/>
            <a:endCxn id="17" idx="0"/>
          </p:cNvCxnSpPr>
          <p:nvPr/>
        </p:nvCxnSpPr>
        <p:spPr>
          <a:xfrm rot="16200000" flipH="1">
            <a:off x="5976347" y="3462513"/>
            <a:ext cx="1841336" cy="16718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15" idx="0"/>
            <a:endCxn id="16" idx="4"/>
          </p:cNvCxnSpPr>
          <p:nvPr/>
        </p:nvCxnSpPr>
        <p:spPr>
          <a:xfrm rot="16200000" flipV="1">
            <a:off x="5619818" y="2473275"/>
            <a:ext cx="456595" cy="4259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15" idx="4"/>
            <a:endCxn id="18" idx="0"/>
          </p:cNvCxnSpPr>
          <p:nvPr/>
        </p:nvCxnSpPr>
        <p:spPr>
          <a:xfrm rot="5400000">
            <a:off x="5231522" y="3673965"/>
            <a:ext cx="1125808" cy="5333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5777231" y="2411054"/>
            <a:ext cx="1060823" cy="369332"/>
          </a:xfrm>
          <a:prstGeom prst="rect">
            <a:avLst/>
          </a:prstGeom>
          <a:noFill/>
        </p:spPr>
        <p:txBody>
          <a:bodyPr wrap="square" rtlCol="0">
            <a:spAutoFit/>
          </a:bodyPr>
          <a:lstStyle/>
          <a:p>
            <a:pPr algn="ctr"/>
            <a:r>
              <a:rPr lang="en-US" dirty="0" err="1" smtClean="0"/>
              <a:t>rdf:type</a:t>
            </a:r>
            <a:endParaRPr lang="en-US" dirty="0"/>
          </a:p>
        </p:txBody>
      </p:sp>
      <p:sp>
        <p:nvSpPr>
          <p:cNvPr id="23" name="TextBox 22"/>
          <p:cNvSpPr txBox="1"/>
          <p:nvPr/>
        </p:nvSpPr>
        <p:spPr>
          <a:xfrm>
            <a:off x="7046414" y="4349298"/>
            <a:ext cx="1516906" cy="369332"/>
          </a:xfrm>
          <a:prstGeom prst="rect">
            <a:avLst/>
          </a:prstGeom>
          <a:noFill/>
        </p:spPr>
        <p:txBody>
          <a:bodyPr wrap="square" rtlCol="0">
            <a:spAutoFit/>
          </a:bodyPr>
          <a:lstStyle/>
          <a:p>
            <a:pPr algn="ctr"/>
            <a:r>
              <a:rPr lang="en-US" dirty="0" err="1" smtClean="0"/>
              <a:t>foaf:gender</a:t>
            </a:r>
            <a:endParaRPr lang="en-US" dirty="0"/>
          </a:p>
        </p:txBody>
      </p:sp>
      <p:sp>
        <p:nvSpPr>
          <p:cNvPr id="24" name="TextBox 23"/>
          <p:cNvSpPr txBox="1"/>
          <p:nvPr/>
        </p:nvSpPr>
        <p:spPr>
          <a:xfrm>
            <a:off x="5438635" y="3955584"/>
            <a:ext cx="1328079" cy="369332"/>
          </a:xfrm>
          <a:prstGeom prst="rect">
            <a:avLst/>
          </a:prstGeom>
          <a:noFill/>
        </p:spPr>
        <p:txBody>
          <a:bodyPr wrap="square" rtlCol="0">
            <a:spAutoFit/>
          </a:bodyPr>
          <a:lstStyle/>
          <a:p>
            <a:pPr algn="ctr"/>
            <a:r>
              <a:rPr lang="en-US" dirty="0" err="1" smtClean="0"/>
              <a:t>foaf:age</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Overview</a:t>
            </a:r>
            <a:endParaRPr lang="en-US" sz="3600" dirty="0"/>
          </a:p>
        </p:txBody>
      </p:sp>
      <p:sp>
        <p:nvSpPr>
          <p:cNvPr id="3" name="Content Placeholder 2"/>
          <p:cNvSpPr>
            <a:spLocks noGrp="1"/>
          </p:cNvSpPr>
          <p:nvPr>
            <p:ph idx="4294967295"/>
          </p:nvPr>
        </p:nvSpPr>
        <p:spPr>
          <a:xfrm>
            <a:off x="493486" y="1600200"/>
            <a:ext cx="8193314" cy="4525963"/>
          </a:xfrm>
        </p:spPr>
        <p:txBody>
          <a:bodyPr>
            <a:normAutofit lnSpcReduction="10000"/>
          </a:bodyPr>
          <a:lstStyle/>
          <a:p>
            <a:pPr>
              <a:lnSpc>
                <a:spcPct val="105000"/>
              </a:lnSpc>
            </a:pPr>
            <a:r>
              <a:rPr lang="en-US" dirty="0" smtClean="0"/>
              <a:t>Module 1</a:t>
            </a:r>
          </a:p>
          <a:p>
            <a:pPr lvl="1">
              <a:lnSpc>
                <a:spcPct val="105000"/>
              </a:lnSpc>
              <a:spcBef>
                <a:spcPts val="600"/>
              </a:spcBef>
            </a:pPr>
            <a:r>
              <a:rPr lang="en-US" dirty="0" smtClean="0"/>
              <a:t>Resource Description Framework (RDF) Data Model</a:t>
            </a:r>
          </a:p>
          <a:p>
            <a:pPr>
              <a:lnSpc>
                <a:spcPct val="105000"/>
              </a:lnSpc>
            </a:pPr>
            <a:r>
              <a:rPr lang="en-US" dirty="0" smtClean="0"/>
              <a:t>Module 2</a:t>
            </a:r>
          </a:p>
          <a:p>
            <a:pPr lvl="1">
              <a:lnSpc>
                <a:spcPct val="105000"/>
              </a:lnSpc>
              <a:spcBef>
                <a:spcPts val="600"/>
              </a:spcBef>
            </a:pPr>
            <a:r>
              <a:rPr lang="en-US" dirty="0" smtClean="0"/>
              <a:t>RDF Schema (RDFS) |Web Ontology Language (OWL): Basics</a:t>
            </a:r>
          </a:p>
          <a:p>
            <a:pPr>
              <a:lnSpc>
                <a:spcPct val="105000"/>
              </a:lnSpc>
            </a:pPr>
            <a:r>
              <a:rPr lang="en-US" dirty="0" smtClean="0"/>
              <a:t>Module 3</a:t>
            </a:r>
          </a:p>
          <a:p>
            <a:pPr lvl="1">
              <a:lnSpc>
                <a:spcPct val="105000"/>
              </a:lnSpc>
              <a:spcBef>
                <a:spcPts val="600"/>
              </a:spcBef>
            </a:pPr>
            <a:r>
              <a:rPr lang="en-US" dirty="0" smtClean="0"/>
              <a:t>OWL 2: Advance Topics</a:t>
            </a:r>
          </a:p>
          <a:p>
            <a:pPr>
              <a:lnSpc>
                <a:spcPct val="105000"/>
              </a:lnSpc>
            </a:pPr>
            <a:r>
              <a:rPr lang="en-US" dirty="0" smtClean="0"/>
              <a:t>Module 4</a:t>
            </a:r>
          </a:p>
          <a:p>
            <a:pPr lvl="1">
              <a:lnSpc>
                <a:spcPct val="105000"/>
              </a:lnSpc>
              <a:spcBef>
                <a:spcPts val="600"/>
              </a:spcBef>
            </a:pPr>
            <a:r>
              <a:rPr lang="en-US" dirty="0" smtClean="0"/>
              <a:t>Rule Languages</a:t>
            </a:r>
          </a:p>
          <a:p>
            <a:pPr lvl="2">
              <a:lnSpc>
                <a:spcPct val="105000"/>
              </a:lnSpc>
              <a:spcBef>
                <a:spcPts val="600"/>
              </a:spcBef>
            </a:pPr>
            <a:r>
              <a:rPr lang="en-US" dirty="0" smtClean="0"/>
              <a:t>Rule Interchange Format (RIF)</a:t>
            </a:r>
          </a:p>
          <a:p>
            <a:pPr lvl="2">
              <a:lnSpc>
                <a:spcPct val="105000"/>
              </a:lnSpc>
              <a:spcBef>
                <a:spcPts val="600"/>
              </a:spcBef>
            </a:pPr>
            <a:r>
              <a:rPr lang="en-US" dirty="0" smtClean="0"/>
              <a:t>Semantic Web Rule Language (SWIRL)</a:t>
            </a:r>
          </a:p>
          <a:p>
            <a:pPr lvl="2"/>
            <a:endParaRPr lang="en-US" dirty="0" smtClean="0"/>
          </a:p>
          <a:p>
            <a:pPr lvl="2"/>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Data Principles</a:t>
            </a:r>
            <a:endParaRPr lang="en-US" dirty="0"/>
          </a:p>
        </p:txBody>
      </p:sp>
      <p:pic>
        <p:nvPicPr>
          <p:cNvPr id="6" name="Content Placeholder 5" descr="480759174v0_350x350_Back.jpg"/>
          <p:cNvPicPr>
            <a:picLocks noGrp="1" noChangeAspect="1"/>
          </p:cNvPicPr>
          <p:nvPr>
            <p:ph sz="half" idx="4294967295"/>
          </p:nvPr>
        </p:nvPicPr>
        <p:blipFill>
          <a:blip r:embed="rId2"/>
          <a:stretch>
            <a:fillRect/>
          </a:stretch>
        </p:blipFill>
        <p:spPr>
          <a:xfrm>
            <a:off x="957943" y="1912938"/>
            <a:ext cx="3333750" cy="3333750"/>
          </a:xfrm>
        </p:spPr>
      </p:pic>
      <p:sp>
        <p:nvSpPr>
          <p:cNvPr id="5" name="Content Placeholder 4"/>
          <p:cNvSpPr>
            <a:spLocks noGrp="1"/>
          </p:cNvSpPr>
          <p:nvPr>
            <p:ph sz="half" idx="4294967295"/>
          </p:nvPr>
        </p:nvSpPr>
        <p:spPr>
          <a:xfrm>
            <a:off x="4291693" y="1600200"/>
            <a:ext cx="4038600" cy="4525963"/>
          </a:xfrm>
        </p:spPr>
        <p:txBody>
          <a:bodyPr>
            <a:normAutofit fontScale="77500" lnSpcReduction="20000"/>
          </a:bodyPr>
          <a:lstStyle/>
          <a:p>
            <a:pPr>
              <a:lnSpc>
                <a:spcPct val="115000"/>
              </a:lnSpc>
            </a:pPr>
            <a:r>
              <a:rPr lang="en-US" dirty="0" smtClean="0"/>
              <a:t>Use URIs as names for things</a:t>
            </a:r>
          </a:p>
          <a:p>
            <a:pPr>
              <a:lnSpc>
                <a:spcPct val="115000"/>
              </a:lnSpc>
            </a:pPr>
            <a:endParaRPr lang="en-US" dirty="0" smtClean="0"/>
          </a:p>
          <a:p>
            <a:pPr>
              <a:lnSpc>
                <a:spcPct val="115000"/>
              </a:lnSpc>
            </a:pPr>
            <a:r>
              <a:rPr lang="en-US" dirty="0" smtClean="0"/>
              <a:t>Use HTTP URIs so that people can look up those names.</a:t>
            </a:r>
          </a:p>
          <a:p>
            <a:pPr>
              <a:lnSpc>
                <a:spcPct val="115000"/>
              </a:lnSpc>
            </a:pPr>
            <a:endParaRPr lang="en-US" dirty="0" smtClean="0"/>
          </a:p>
          <a:p>
            <a:pPr>
              <a:lnSpc>
                <a:spcPct val="115000"/>
              </a:lnSpc>
            </a:pPr>
            <a:r>
              <a:rPr lang="en-US" dirty="0" smtClean="0"/>
              <a:t>When someone looks up a URI, provide useful information, using the standards (RDF*, SPARQL)</a:t>
            </a:r>
          </a:p>
          <a:p>
            <a:pPr>
              <a:lnSpc>
                <a:spcPct val="115000"/>
              </a:lnSpc>
            </a:pPr>
            <a:endParaRPr lang="en-US" dirty="0" smtClean="0"/>
          </a:p>
          <a:p>
            <a:pPr>
              <a:lnSpc>
                <a:spcPct val="115000"/>
              </a:lnSpc>
            </a:pPr>
            <a:r>
              <a:rPr lang="en-US" dirty="0" smtClean="0"/>
              <a:t>Include links to other URIs. so that they can discover more things.</a:t>
            </a:r>
            <a:endParaRPr lang="en-US" dirty="0"/>
          </a:p>
        </p:txBody>
      </p:sp>
      <p:sp>
        <p:nvSpPr>
          <p:cNvPr id="7" name="TextBox 6"/>
          <p:cNvSpPr txBox="1"/>
          <p:nvPr/>
        </p:nvSpPr>
        <p:spPr>
          <a:xfrm>
            <a:off x="2187019" y="5802997"/>
            <a:ext cx="5618376" cy="646331"/>
          </a:xfrm>
          <a:prstGeom prst="rect">
            <a:avLst/>
          </a:prstGeom>
          <a:noFill/>
        </p:spPr>
        <p:txBody>
          <a:bodyPr wrap="square" rtlCol="0">
            <a:spAutoFit/>
          </a:bodyPr>
          <a:lstStyle/>
          <a:p>
            <a:r>
              <a:rPr lang="en-US" dirty="0" smtClean="0"/>
              <a:t>Tim Berners-Lee</a:t>
            </a:r>
          </a:p>
          <a:p>
            <a:r>
              <a:rPr lang="en-US" dirty="0" smtClean="0"/>
              <a:t>http://www.w3.org/DesignIssues/LinkedData.html</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RDF Schema (RDFS) </a:t>
            </a:r>
            <a:br>
              <a:rPr lang="en-US" sz="4000" dirty="0" smtClean="0"/>
            </a:br>
            <a:r>
              <a:rPr lang="en-US" sz="4000" dirty="0" smtClean="0"/>
              <a:t>Web Ontology Language (OWL)</a:t>
            </a:r>
            <a:endParaRPr lang="en-US" sz="4000" dirty="0"/>
          </a:p>
        </p:txBody>
      </p:sp>
      <p:sp>
        <p:nvSpPr>
          <p:cNvPr id="3" name="Subtitle 2"/>
          <p:cNvSpPr>
            <a:spLocks noGrp="1"/>
          </p:cNvSpPr>
          <p:nvPr>
            <p:ph type="subTitle" idx="1"/>
          </p:nvPr>
        </p:nvSpPr>
        <p:spPr>
          <a:xfrm>
            <a:off x="1371600" y="3995530"/>
            <a:ext cx="6587656" cy="1673750"/>
          </a:xfrm>
        </p:spPr>
        <p:txBody>
          <a:bodyPr/>
          <a:lstStyle/>
          <a:p>
            <a:r>
              <a:rPr lang="en-US" sz="3200" dirty="0" smtClean="0"/>
              <a:t>Basics</a:t>
            </a:r>
          </a:p>
          <a:p>
            <a:endParaRPr lang="en-US" sz="3200" dirty="0" smtClean="0"/>
          </a:p>
          <a:p>
            <a:r>
              <a:rPr lang="en-US" sz="3200" dirty="0" smtClean="0">
                <a:solidFill>
                  <a:schemeClr val="tx2"/>
                </a:solidFill>
              </a:rPr>
              <a:t>Day 2</a:t>
            </a:r>
          </a:p>
          <a:p>
            <a:endParaRPr lang="en-US" sz="3600"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Schema as Ontology</a:t>
            </a:r>
            <a:endParaRPr lang="en-US" sz="3600" dirty="0"/>
          </a:p>
        </p:txBody>
      </p:sp>
      <p:sp>
        <p:nvSpPr>
          <p:cNvPr id="5" name="Content Placeholder 4"/>
          <p:cNvSpPr>
            <a:spLocks noGrp="1"/>
          </p:cNvSpPr>
          <p:nvPr>
            <p:ph idx="4294967295"/>
          </p:nvPr>
        </p:nvSpPr>
        <p:spPr>
          <a:xfrm>
            <a:off x="580571" y="1600200"/>
            <a:ext cx="8106229" cy="4525963"/>
          </a:xfrm>
        </p:spPr>
        <p:txBody>
          <a:bodyPr>
            <a:normAutofit fontScale="92500" lnSpcReduction="20000"/>
          </a:bodyPr>
          <a:lstStyle/>
          <a:p>
            <a:pPr>
              <a:lnSpc>
                <a:spcPct val="115000"/>
              </a:lnSpc>
            </a:pPr>
            <a:r>
              <a:rPr lang="en-US" dirty="0" smtClean="0"/>
              <a:t>A model that is used to explicitly determine the meaning of data</a:t>
            </a:r>
          </a:p>
          <a:p>
            <a:pPr lvl="1">
              <a:lnSpc>
                <a:spcPct val="115000"/>
              </a:lnSpc>
              <a:spcBef>
                <a:spcPts val="600"/>
              </a:spcBef>
            </a:pPr>
            <a:r>
              <a:rPr lang="en-US" dirty="0" smtClean="0"/>
              <a:t>Contrast with XML Schema or database schema</a:t>
            </a:r>
          </a:p>
          <a:p>
            <a:pPr>
              <a:lnSpc>
                <a:spcPct val="115000"/>
              </a:lnSpc>
            </a:pPr>
            <a:r>
              <a:rPr lang="en-US" dirty="0" smtClean="0"/>
              <a:t>Schema defined in the same language as the data—both are expressed in RDF triples</a:t>
            </a:r>
          </a:p>
          <a:p>
            <a:pPr>
              <a:lnSpc>
                <a:spcPct val="115000"/>
              </a:lnSpc>
            </a:pPr>
            <a:r>
              <a:rPr lang="en-US" dirty="0" smtClean="0"/>
              <a:t>RDF Schema</a:t>
            </a:r>
          </a:p>
          <a:p>
            <a:pPr lvl="1">
              <a:lnSpc>
                <a:spcPct val="115000"/>
              </a:lnSpc>
              <a:spcBef>
                <a:spcPts val="600"/>
              </a:spcBef>
            </a:pPr>
            <a:r>
              <a:rPr lang="en-US" dirty="0" smtClean="0"/>
              <a:t>lightweight ontology language</a:t>
            </a:r>
          </a:p>
          <a:p>
            <a:pPr>
              <a:lnSpc>
                <a:spcPct val="115000"/>
              </a:lnSpc>
            </a:pPr>
            <a:r>
              <a:rPr lang="en-US" dirty="0" smtClean="0"/>
              <a:t>OWL 2</a:t>
            </a:r>
          </a:p>
          <a:p>
            <a:pPr lvl="1">
              <a:lnSpc>
                <a:spcPct val="115000"/>
              </a:lnSpc>
              <a:spcBef>
                <a:spcPts val="600"/>
              </a:spcBef>
            </a:pPr>
            <a:r>
              <a:rPr lang="en-US" dirty="0" smtClean="0"/>
              <a:t>heavyweight ontology language</a:t>
            </a:r>
          </a:p>
          <a:p>
            <a:pPr lvl="1">
              <a:lnSpc>
                <a:spcPct val="115000"/>
              </a:lnSpc>
              <a:spcBef>
                <a:spcPts val="600"/>
              </a:spcBef>
            </a:pPr>
            <a:r>
              <a:rPr lang="en-US" dirty="0" smtClean="0"/>
              <a:t>More expressive than RDFS in most respects, but not in all respects.</a:t>
            </a:r>
          </a:p>
          <a:p>
            <a:pPr>
              <a:buNone/>
            </a:pPr>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Logic</a:t>
            </a:r>
            <a:endParaRPr lang="en-US" dirty="0"/>
          </a:p>
        </p:txBody>
      </p:sp>
      <p:sp>
        <p:nvSpPr>
          <p:cNvPr id="3" name="Content Placeholder 2"/>
          <p:cNvSpPr>
            <a:spLocks noGrp="1"/>
          </p:cNvSpPr>
          <p:nvPr>
            <p:ph idx="4294967295"/>
          </p:nvPr>
        </p:nvSpPr>
        <p:spPr>
          <a:xfrm>
            <a:off x="725714" y="1600200"/>
            <a:ext cx="7503886" cy="4525963"/>
          </a:xfrm>
        </p:spPr>
        <p:txBody>
          <a:bodyPr>
            <a:normAutofit/>
          </a:bodyPr>
          <a:lstStyle/>
          <a:p>
            <a:pPr>
              <a:lnSpc>
                <a:spcPct val="105000"/>
              </a:lnSpc>
            </a:pPr>
            <a:r>
              <a:rPr lang="en-US" dirty="0" smtClean="0"/>
              <a:t>OWL2 is based on the description logic </a:t>
            </a:r>
          </a:p>
          <a:p>
            <a:pPr>
              <a:lnSpc>
                <a:spcPct val="105000"/>
              </a:lnSpc>
            </a:pPr>
            <a:r>
              <a:rPr lang="en-US" dirty="0" err="1" smtClean="0"/>
              <a:t>Tbox</a:t>
            </a:r>
            <a:r>
              <a:rPr lang="en-US" dirty="0" smtClean="0"/>
              <a:t> (terminological box)</a:t>
            </a:r>
          </a:p>
          <a:p>
            <a:pPr lvl="1">
              <a:lnSpc>
                <a:spcPct val="105000"/>
              </a:lnSpc>
              <a:spcBef>
                <a:spcPts val="600"/>
              </a:spcBef>
            </a:pPr>
            <a:r>
              <a:rPr lang="en-US" dirty="0" err="1" smtClean="0"/>
              <a:t>TBox</a:t>
            </a:r>
            <a:r>
              <a:rPr lang="en-US" dirty="0" smtClean="0"/>
              <a:t> contains sentences describing concept hierarchies (i.e., relations between concepts</a:t>
            </a:r>
          </a:p>
          <a:p>
            <a:pPr lvl="1">
              <a:lnSpc>
                <a:spcPct val="105000"/>
              </a:lnSpc>
              <a:spcBef>
                <a:spcPts val="600"/>
              </a:spcBef>
            </a:pPr>
            <a:r>
              <a:rPr lang="en-US" dirty="0" smtClean="0"/>
              <a:t>Example: Every employee is a person</a:t>
            </a:r>
          </a:p>
          <a:p>
            <a:pPr>
              <a:lnSpc>
                <a:spcPct val="105000"/>
              </a:lnSpc>
            </a:pPr>
            <a:r>
              <a:rPr lang="en-US" dirty="0" err="1" smtClean="0"/>
              <a:t>Abox</a:t>
            </a:r>
            <a:r>
              <a:rPr lang="en-US" dirty="0" smtClean="0"/>
              <a:t> (</a:t>
            </a:r>
            <a:r>
              <a:rPr lang="en-US" dirty="0" err="1" smtClean="0"/>
              <a:t>assertional</a:t>
            </a:r>
            <a:r>
              <a:rPr lang="en-US" dirty="0" smtClean="0"/>
              <a:t> box) </a:t>
            </a:r>
          </a:p>
          <a:p>
            <a:pPr lvl="1">
              <a:lnSpc>
                <a:spcPct val="105000"/>
              </a:lnSpc>
              <a:spcBef>
                <a:spcPts val="600"/>
              </a:spcBef>
            </a:pPr>
            <a:r>
              <a:rPr lang="en-US" dirty="0" err="1" smtClean="0"/>
              <a:t>ABox</a:t>
            </a:r>
            <a:r>
              <a:rPr lang="en-US" dirty="0" smtClean="0"/>
              <a:t> contains </a:t>
            </a:r>
            <a:r>
              <a:rPr lang="en-US" dirty="0" smtClean="0">
                <a:hlinkClick r:id="rId2" tooltip="Ground sentence"/>
              </a:rPr>
              <a:t>ground sentences</a:t>
            </a:r>
            <a:r>
              <a:rPr lang="en-US" dirty="0" smtClean="0"/>
              <a:t> stating where in the hierarchy individuals</a:t>
            </a:r>
          </a:p>
          <a:p>
            <a:pPr lvl="1">
              <a:lnSpc>
                <a:spcPct val="105000"/>
              </a:lnSpc>
              <a:spcBef>
                <a:spcPts val="600"/>
              </a:spcBef>
            </a:pPr>
            <a:r>
              <a:rPr lang="en-US" dirty="0" smtClean="0"/>
              <a:t>Example: John Smith is an employee</a:t>
            </a:r>
            <a:endParaRPr lang="en-US" dirty="0"/>
          </a:p>
        </p:txBody>
      </p:sp>
      <p:pic>
        <p:nvPicPr>
          <p:cNvPr id="4" name="Picture 3" descr="sroiq.png"/>
          <p:cNvPicPr>
            <a:picLocks noChangeAspect="1"/>
          </p:cNvPicPr>
          <p:nvPr/>
        </p:nvPicPr>
        <p:blipFill>
          <a:blip r:embed="rId3"/>
          <a:stretch>
            <a:fillRect/>
          </a:stretch>
        </p:blipFill>
        <p:spPr>
          <a:xfrm>
            <a:off x="6603394" y="1767155"/>
            <a:ext cx="933450" cy="209550"/>
          </a:xfrm>
          <a:prstGeom prst="rect">
            <a:avLst/>
          </a:prstGeom>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Open World Assumption (OWA)</a:t>
            </a:r>
            <a:endParaRPr lang="en-US" sz="3600" dirty="0"/>
          </a:p>
        </p:txBody>
      </p:sp>
      <p:sp>
        <p:nvSpPr>
          <p:cNvPr id="3" name="Content Placeholder 2"/>
          <p:cNvSpPr>
            <a:spLocks noGrp="1"/>
          </p:cNvSpPr>
          <p:nvPr>
            <p:ph idx="4294967295"/>
          </p:nvPr>
        </p:nvSpPr>
        <p:spPr>
          <a:xfrm>
            <a:off x="624114" y="1600200"/>
            <a:ext cx="8062686" cy="4525963"/>
          </a:xfrm>
        </p:spPr>
        <p:txBody>
          <a:bodyPr>
            <a:normAutofit/>
          </a:bodyPr>
          <a:lstStyle/>
          <a:p>
            <a:pPr lvl="0">
              <a:lnSpc>
                <a:spcPct val="105000"/>
              </a:lnSpc>
            </a:pPr>
            <a:r>
              <a:rPr lang="en-US" dirty="0" smtClean="0"/>
              <a:t>The view that we should not draw conclusions based on the assumption that the information available currently is all the information available. </a:t>
            </a:r>
          </a:p>
          <a:p>
            <a:pPr lvl="1">
              <a:lnSpc>
                <a:spcPct val="105000"/>
              </a:lnSpc>
              <a:spcBef>
                <a:spcPts val="600"/>
              </a:spcBef>
            </a:pPr>
            <a:r>
              <a:rPr lang="en-US" dirty="0" smtClean="0"/>
              <a:t>contrast with Closed World Assumption (CWA)</a:t>
            </a:r>
          </a:p>
          <a:p>
            <a:pPr lvl="2">
              <a:lnSpc>
                <a:spcPct val="105000"/>
              </a:lnSpc>
              <a:spcBef>
                <a:spcPts val="600"/>
              </a:spcBef>
            </a:pPr>
            <a:r>
              <a:rPr lang="en-US" dirty="0" smtClean="0"/>
              <a:t>Negation as failure	</a:t>
            </a:r>
          </a:p>
          <a:p>
            <a:pPr lvl="2">
              <a:lnSpc>
                <a:spcPct val="105000"/>
              </a:lnSpc>
              <a:spcBef>
                <a:spcPts val="600"/>
              </a:spcBef>
            </a:pPr>
            <a:r>
              <a:rPr lang="en-US" dirty="0" smtClean="0"/>
              <a:t>Non-monotonic</a:t>
            </a:r>
          </a:p>
          <a:p>
            <a:pPr>
              <a:lnSpc>
                <a:spcPct val="105000"/>
              </a:lnSpc>
            </a:pPr>
            <a:r>
              <a:rPr lang="en-US" dirty="0" smtClean="0"/>
              <a:t>OWA is truth preserving</a:t>
            </a:r>
          </a:p>
          <a:p>
            <a:pPr lvl="1">
              <a:lnSpc>
                <a:spcPct val="105000"/>
              </a:lnSpc>
              <a:spcBef>
                <a:spcPts val="600"/>
              </a:spcBef>
            </a:pPr>
            <a:r>
              <a:rPr lang="en-US" dirty="0" smtClean="0"/>
              <a:t>Adding new information does not falsify a previous conclusion</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Unique Name Assumption (UNA)</a:t>
            </a:r>
            <a:endParaRPr lang="en-US" sz="3600" dirty="0"/>
          </a:p>
        </p:txBody>
      </p:sp>
      <p:sp>
        <p:nvSpPr>
          <p:cNvPr id="3" name="Content Placeholder 2"/>
          <p:cNvSpPr>
            <a:spLocks noGrp="1"/>
          </p:cNvSpPr>
          <p:nvPr>
            <p:ph idx="4294967295"/>
          </p:nvPr>
        </p:nvSpPr>
        <p:spPr>
          <a:xfrm>
            <a:off x="457200" y="1600200"/>
            <a:ext cx="8229600" cy="4525963"/>
          </a:xfrm>
        </p:spPr>
        <p:txBody>
          <a:bodyPr>
            <a:normAutofit/>
          </a:bodyPr>
          <a:lstStyle/>
          <a:p>
            <a:pPr>
              <a:lnSpc>
                <a:spcPct val="105000"/>
              </a:lnSpc>
            </a:pPr>
            <a:r>
              <a:rPr lang="en-US" dirty="0" smtClean="0"/>
              <a:t>Different names always refer to different entities in the world. </a:t>
            </a:r>
          </a:p>
          <a:p>
            <a:pPr>
              <a:lnSpc>
                <a:spcPct val="105000"/>
              </a:lnSpc>
            </a:pPr>
            <a:r>
              <a:rPr lang="en-US" dirty="0" smtClean="0"/>
              <a:t>OWL does not make this assumption, but </a:t>
            </a:r>
          </a:p>
          <a:p>
            <a:pPr lvl="1">
              <a:lnSpc>
                <a:spcPct val="105000"/>
              </a:lnSpc>
              <a:spcBef>
                <a:spcPts val="600"/>
              </a:spcBef>
            </a:pPr>
            <a:r>
              <a:rPr lang="en-US" dirty="0" smtClean="0"/>
              <a:t>provides constructs to express whether two names denote the same or distinct entities</a:t>
            </a:r>
          </a:p>
          <a:p>
            <a:pPr lvl="2">
              <a:lnSpc>
                <a:spcPct val="105000"/>
              </a:lnSpc>
              <a:spcBef>
                <a:spcPts val="600"/>
              </a:spcBef>
            </a:pPr>
            <a:r>
              <a:rPr lang="en-US" dirty="0" err="1" smtClean="0"/>
              <a:t>owl:sameAs</a:t>
            </a:r>
            <a:endParaRPr lang="en-US" dirty="0" smtClean="0"/>
          </a:p>
          <a:p>
            <a:pPr lvl="2">
              <a:lnSpc>
                <a:spcPct val="105000"/>
              </a:lnSpc>
              <a:spcBef>
                <a:spcPts val="600"/>
              </a:spcBef>
            </a:pPr>
            <a:r>
              <a:rPr lang="en-US" dirty="0" err="1" smtClean="0"/>
              <a:t>owl:differentFrom</a:t>
            </a:r>
            <a:endParaRPr lang="en-US"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dirty="0" smtClean="0"/>
              <a:t>RDFS/OWL Overview</a:t>
            </a:r>
            <a:endParaRPr lang="en-US" sz="3600" dirty="0"/>
          </a:p>
        </p:txBody>
      </p:sp>
      <p:pic>
        <p:nvPicPr>
          <p:cNvPr id="4" name="Content Placeholder 3" descr="Screen shot 2011-09-11 at 4.04.05 PM.png"/>
          <p:cNvPicPr>
            <a:picLocks noGrp="1" noChangeAspect="1"/>
          </p:cNvPicPr>
          <p:nvPr>
            <p:ph sz="half" idx="4294967295"/>
          </p:nvPr>
        </p:nvPicPr>
        <p:blipFill>
          <a:blip r:embed="rId2"/>
          <a:srcRect t="-7576" b="-7576"/>
          <a:stretch>
            <a:fillRect/>
          </a:stretch>
        </p:blipFill>
        <p:spPr>
          <a:xfrm>
            <a:off x="457200" y="2017713"/>
            <a:ext cx="4038600" cy="4525962"/>
          </a:xfrm>
        </p:spPr>
      </p:pic>
      <p:sp>
        <p:nvSpPr>
          <p:cNvPr id="6" name="Content Placeholder 5"/>
          <p:cNvSpPr>
            <a:spLocks noGrp="1"/>
          </p:cNvSpPr>
          <p:nvPr>
            <p:ph sz="half" idx="4294967295"/>
          </p:nvPr>
        </p:nvSpPr>
        <p:spPr>
          <a:xfrm>
            <a:off x="5105400" y="1600200"/>
            <a:ext cx="3370943" cy="4525963"/>
          </a:xfrm>
        </p:spPr>
        <p:txBody>
          <a:bodyPr>
            <a:normAutofit fontScale="92500" lnSpcReduction="20000"/>
          </a:bodyPr>
          <a:lstStyle/>
          <a:p>
            <a:pPr>
              <a:lnSpc>
                <a:spcPct val="115000"/>
              </a:lnSpc>
            </a:pPr>
            <a:r>
              <a:rPr lang="en-US" sz="3000" dirty="0" smtClean="0"/>
              <a:t>Properties</a:t>
            </a:r>
          </a:p>
          <a:p>
            <a:pPr lvl="1">
              <a:lnSpc>
                <a:spcPct val="115000"/>
              </a:lnSpc>
              <a:spcBef>
                <a:spcPts val="600"/>
              </a:spcBef>
            </a:pPr>
            <a:r>
              <a:rPr lang="en-US" dirty="0" err="1" smtClean="0"/>
              <a:t>rdf:type</a:t>
            </a:r>
            <a:endParaRPr lang="en-US" dirty="0" smtClean="0"/>
          </a:p>
          <a:p>
            <a:pPr lvl="1">
              <a:lnSpc>
                <a:spcPct val="115000"/>
              </a:lnSpc>
              <a:spcBef>
                <a:spcPts val="600"/>
              </a:spcBef>
            </a:pPr>
            <a:r>
              <a:rPr lang="en-US" dirty="0" err="1" smtClean="0"/>
              <a:t>rdfs:subClassOf</a:t>
            </a:r>
            <a:endParaRPr lang="en-US" dirty="0" smtClean="0"/>
          </a:p>
          <a:p>
            <a:pPr lvl="1">
              <a:lnSpc>
                <a:spcPct val="115000"/>
              </a:lnSpc>
              <a:spcBef>
                <a:spcPts val="600"/>
              </a:spcBef>
            </a:pPr>
            <a:r>
              <a:rPr lang="en-US" dirty="0" err="1" smtClean="0"/>
              <a:t>rdfs:subPropertyOf</a:t>
            </a:r>
            <a:endParaRPr lang="en-US" dirty="0" smtClean="0"/>
          </a:p>
          <a:p>
            <a:pPr lvl="1">
              <a:lnSpc>
                <a:spcPct val="115000"/>
              </a:lnSpc>
              <a:spcBef>
                <a:spcPts val="600"/>
              </a:spcBef>
            </a:pPr>
            <a:r>
              <a:rPr lang="en-US" dirty="0" err="1" smtClean="0"/>
              <a:t>rdfs:domain</a:t>
            </a:r>
            <a:endParaRPr lang="en-US" dirty="0" smtClean="0"/>
          </a:p>
          <a:p>
            <a:pPr lvl="1">
              <a:lnSpc>
                <a:spcPct val="115000"/>
              </a:lnSpc>
              <a:spcBef>
                <a:spcPts val="600"/>
              </a:spcBef>
            </a:pPr>
            <a:r>
              <a:rPr lang="en-US" dirty="0" err="1" smtClean="0"/>
              <a:t>rdfs:range</a:t>
            </a:r>
            <a:endParaRPr lang="en-US" dirty="0" smtClean="0"/>
          </a:p>
          <a:p>
            <a:pPr lvl="1">
              <a:lnSpc>
                <a:spcPct val="115000"/>
              </a:lnSpc>
              <a:spcBef>
                <a:spcPts val="600"/>
              </a:spcBef>
            </a:pPr>
            <a:r>
              <a:rPr lang="en-US" dirty="0" smtClean="0"/>
              <a:t>owl:equivalentTo</a:t>
            </a:r>
          </a:p>
          <a:p>
            <a:pPr lvl="1">
              <a:lnSpc>
                <a:spcPct val="115000"/>
              </a:lnSpc>
              <a:spcBef>
                <a:spcPts val="600"/>
              </a:spcBef>
            </a:pPr>
            <a:r>
              <a:rPr lang="en-US" dirty="0" smtClean="0"/>
              <a:t>owl:disjointWith</a:t>
            </a:r>
          </a:p>
          <a:p>
            <a:pPr lvl="1">
              <a:lnSpc>
                <a:spcPct val="115000"/>
              </a:lnSpc>
              <a:spcBef>
                <a:spcPts val="600"/>
              </a:spcBef>
            </a:pPr>
            <a:r>
              <a:rPr lang="en-US" dirty="0" err="1" smtClean="0"/>
              <a:t>owl:intersectionOf</a:t>
            </a:r>
            <a:endParaRPr lang="en-US" dirty="0" smtClean="0"/>
          </a:p>
          <a:p>
            <a:pPr lvl="1">
              <a:lnSpc>
                <a:spcPct val="115000"/>
              </a:lnSpc>
              <a:spcBef>
                <a:spcPts val="600"/>
              </a:spcBef>
            </a:pPr>
            <a:r>
              <a:rPr lang="en-US" dirty="0" err="1" smtClean="0"/>
              <a:t>owl:unionOf</a:t>
            </a:r>
            <a:endParaRPr lang="en-US" dirty="0" smtClean="0"/>
          </a:p>
          <a:p>
            <a:pPr lvl="1">
              <a:lnSpc>
                <a:spcPct val="115000"/>
              </a:lnSpc>
              <a:spcBef>
                <a:spcPts val="600"/>
              </a:spcBef>
            </a:pPr>
            <a:r>
              <a:rPr lang="en-US" dirty="0" smtClean="0"/>
              <a:t>owl:complementOf</a:t>
            </a:r>
          </a:p>
          <a:p>
            <a:pPr lvl="1"/>
            <a:endParaRPr lang="en-US" dirty="0"/>
          </a:p>
        </p:txBody>
      </p:sp>
      <p:sp>
        <p:nvSpPr>
          <p:cNvPr id="7" name="Content Placeholder 5"/>
          <p:cNvSpPr txBox="1">
            <a:spLocks/>
          </p:cNvSpPr>
          <p:nvPr/>
        </p:nvSpPr>
        <p:spPr>
          <a:xfrm>
            <a:off x="457200" y="1600200"/>
            <a:ext cx="4038600" cy="452596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Narrow"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Classes</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Classes and Instances</a:t>
            </a:r>
            <a:endParaRPr lang="en-US" sz="3600" dirty="0"/>
          </a:p>
        </p:txBody>
      </p:sp>
      <p:sp>
        <p:nvSpPr>
          <p:cNvPr id="5" name="Content Placeholder 4"/>
          <p:cNvSpPr>
            <a:spLocks noGrp="1"/>
          </p:cNvSpPr>
          <p:nvPr>
            <p:ph idx="4294967295"/>
          </p:nvPr>
        </p:nvSpPr>
        <p:spPr>
          <a:xfrm>
            <a:off x="798286" y="1600200"/>
            <a:ext cx="7431314" cy="4525963"/>
          </a:xfrm>
        </p:spPr>
        <p:txBody>
          <a:bodyPr/>
          <a:lstStyle/>
          <a:p>
            <a:pPr>
              <a:lnSpc>
                <a:spcPct val="105000"/>
              </a:lnSpc>
            </a:pPr>
            <a:r>
              <a:rPr lang="en-US" dirty="0" smtClean="0"/>
              <a:t>Classes are used to group individuals that have something in common.</a:t>
            </a:r>
          </a:p>
          <a:p>
            <a:pPr lvl="1">
              <a:lnSpc>
                <a:spcPct val="105000"/>
              </a:lnSpc>
              <a:spcBef>
                <a:spcPts val="600"/>
              </a:spcBef>
            </a:pPr>
            <a:r>
              <a:rPr lang="en-US" dirty="0" smtClean="0"/>
              <a:t>:Mary a </a:t>
            </a:r>
            <a:r>
              <a:rPr lang="en-US" dirty="0" err="1" smtClean="0"/>
              <a:t>sl:Person</a:t>
            </a:r>
            <a:endParaRPr lang="en-US" dirty="0" smtClean="0"/>
          </a:p>
          <a:p>
            <a:pPr lvl="2">
              <a:lnSpc>
                <a:spcPct val="105000"/>
              </a:lnSpc>
              <a:spcBef>
                <a:spcPts val="600"/>
              </a:spcBef>
            </a:pPr>
            <a:r>
              <a:rPr lang="en-US" dirty="0" smtClean="0"/>
              <a:t>read: Mary is an instance of the class of all persons.</a:t>
            </a:r>
          </a:p>
          <a:p>
            <a:pPr lvl="1">
              <a:lnSpc>
                <a:spcPct val="105000"/>
              </a:lnSpc>
              <a:spcBef>
                <a:spcPts val="600"/>
              </a:spcBef>
            </a:pPr>
            <a:r>
              <a:rPr lang="en-US" dirty="0" smtClean="0"/>
              <a:t>:Mary a </a:t>
            </a:r>
            <a:r>
              <a:rPr lang="en-US" dirty="0" err="1" smtClean="0"/>
              <a:t>sl:Person</a:t>
            </a:r>
            <a:r>
              <a:rPr lang="en-US" dirty="0" smtClean="0"/>
              <a:t>; Mary a </a:t>
            </a:r>
            <a:r>
              <a:rPr lang="en-US" dirty="0" err="1" smtClean="0"/>
              <a:t>sl:Agent</a:t>
            </a:r>
            <a:endParaRPr lang="en-US" dirty="0" smtClean="0"/>
          </a:p>
          <a:p>
            <a:pPr>
              <a:lnSpc>
                <a:spcPct val="105000"/>
              </a:lnSpc>
            </a:pPr>
            <a:r>
              <a:rPr lang="en-US" dirty="0" smtClean="0"/>
              <a:t>Individuals are entities that don’t have instances.</a:t>
            </a:r>
            <a:endParaRPr lang="en-US" dirty="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Class Hierarchy</a:t>
            </a:r>
            <a:endParaRPr lang="en-US" sz="3600" dirty="0"/>
          </a:p>
        </p:txBody>
      </p:sp>
      <p:sp>
        <p:nvSpPr>
          <p:cNvPr id="4" name="Content Placeholder 3"/>
          <p:cNvSpPr>
            <a:spLocks noGrp="1"/>
          </p:cNvSpPr>
          <p:nvPr>
            <p:ph sz="half" idx="4294967295"/>
          </p:nvPr>
        </p:nvSpPr>
        <p:spPr>
          <a:xfrm>
            <a:off x="4186238" y="1600200"/>
            <a:ext cx="4500562" cy="4525963"/>
          </a:xfrm>
        </p:spPr>
        <p:txBody>
          <a:bodyPr/>
          <a:lstStyle/>
          <a:p>
            <a:pPr>
              <a:lnSpc>
                <a:spcPct val="105000"/>
              </a:lnSpc>
            </a:pPr>
            <a:r>
              <a:rPr lang="en-US" sz="2400" dirty="0" err="1" smtClean="0"/>
              <a:t>rdfs:subClassOf</a:t>
            </a:r>
            <a:r>
              <a:rPr lang="en-US" sz="2400" dirty="0" smtClean="0"/>
              <a:t> used to build the hierarchy</a:t>
            </a:r>
          </a:p>
          <a:p>
            <a:pPr>
              <a:lnSpc>
                <a:spcPct val="105000"/>
              </a:lnSpc>
            </a:pPr>
            <a:r>
              <a:rPr lang="en-US" sz="2400" dirty="0" smtClean="0"/>
              <a:t>A subclass of B definition</a:t>
            </a:r>
          </a:p>
          <a:p>
            <a:pPr lvl="1">
              <a:lnSpc>
                <a:spcPct val="105000"/>
              </a:lnSpc>
              <a:spcBef>
                <a:spcPts val="600"/>
              </a:spcBef>
            </a:pPr>
            <a:r>
              <a:rPr lang="en-US" dirty="0" smtClean="0"/>
              <a:t>Every instance of A is an instance of B.</a:t>
            </a:r>
          </a:p>
          <a:p>
            <a:pPr>
              <a:lnSpc>
                <a:spcPct val="105000"/>
              </a:lnSpc>
            </a:pPr>
            <a:r>
              <a:rPr lang="en-US" sz="2400" dirty="0" smtClean="0"/>
              <a:t>Inferred triples:</a:t>
            </a:r>
          </a:p>
          <a:p>
            <a:pPr lvl="1">
              <a:lnSpc>
                <a:spcPct val="105000"/>
              </a:lnSpc>
              <a:spcBef>
                <a:spcPts val="600"/>
              </a:spcBef>
            </a:pPr>
            <a:r>
              <a:rPr lang="en-US" dirty="0" err="1" smtClean="0">
                <a:solidFill>
                  <a:schemeClr val="tx2"/>
                </a:solidFill>
              </a:rPr>
              <a:t>ex:JohnSmith</a:t>
            </a:r>
            <a:r>
              <a:rPr lang="en-US" dirty="0" smtClean="0">
                <a:solidFill>
                  <a:schemeClr val="tx2"/>
                </a:solidFill>
              </a:rPr>
              <a:t> a </a:t>
            </a:r>
            <a:r>
              <a:rPr lang="en-US" dirty="0" err="1" smtClean="0">
                <a:solidFill>
                  <a:schemeClr val="tx2"/>
                </a:solidFill>
              </a:rPr>
              <a:t>sl:Animal</a:t>
            </a:r>
            <a:endParaRPr lang="en-US" dirty="0" smtClean="0">
              <a:solidFill>
                <a:schemeClr val="tx2"/>
              </a:solidFill>
            </a:endParaRPr>
          </a:p>
          <a:p>
            <a:pPr lvl="1">
              <a:lnSpc>
                <a:spcPct val="105000"/>
              </a:lnSpc>
              <a:spcBef>
                <a:spcPts val="600"/>
              </a:spcBef>
            </a:pPr>
            <a:r>
              <a:rPr lang="en-US" dirty="0" err="1" smtClean="0">
                <a:solidFill>
                  <a:schemeClr val="tx2"/>
                </a:solidFill>
              </a:rPr>
              <a:t>ex:JohnSmith</a:t>
            </a:r>
            <a:r>
              <a:rPr lang="en-US" dirty="0" smtClean="0">
                <a:solidFill>
                  <a:schemeClr val="tx2"/>
                </a:solidFill>
              </a:rPr>
              <a:t> a </a:t>
            </a:r>
            <a:r>
              <a:rPr lang="en-US" dirty="0" err="1" smtClean="0">
                <a:solidFill>
                  <a:schemeClr val="tx2"/>
                </a:solidFill>
              </a:rPr>
              <a:t>sl:LivingThing</a:t>
            </a:r>
            <a:endParaRPr lang="en-US" dirty="0">
              <a:solidFill>
                <a:schemeClr val="tx2"/>
              </a:solidFill>
            </a:endParaRPr>
          </a:p>
        </p:txBody>
      </p:sp>
      <p:pic>
        <p:nvPicPr>
          <p:cNvPr id="7" name="Content Placeholder 6" descr="Screen shot 2011-09-11 at 4.40.25 PM.png"/>
          <p:cNvPicPr>
            <a:picLocks noGrp="1" noChangeAspect="1"/>
          </p:cNvPicPr>
          <p:nvPr>
            <p:ph sz="half" idx="4294967295"/>
          </p:nvPr>
        </p:nvPicPr>
        <p:blipFill>
          <a:blip r:embed="rId2"/>
          <a:srcRect l="-21628" r="-21628"/>
          <a:stretch>
            <a:fillRect/>
          </a:stretch>
        </p:blipFill>
        <p:spPr>
          <a:xfrm>
            <a:off x="0" y="1600200"/>
            <a:ext cx="4038600" cy="4525963"/>
          </a:xfrm>
        </p:spPr>
      </p:pic>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Class Axioms</a:t>
            </a:r>
            <a:endParaRPr lang="en-US" sz="3600" dirty="0"/>
          </a:p>
        </p:txBody>
      </p:sp>
      <p:sp>
        <p:nvSpPr>
          <p:cNvPr id="5" name="Content Placeholder 4"/>
          <p:cNvSpPr>
            <a:spLocks noGrp="1"/>
          </p:cNvSpPr>
          <p:nvPr>
            <p:ph idx="4294967295"/>
          </p:nvPr>
        </p:nvSpPr>
        <p:spPr>
          <a:xfrm>
            <a:off x="899886" y="1600200"/>
            <a:ext cx="7329714" cy="4525963"/>
          </a:xfrm>
        </p:spPr>
        <p:txBody>
          <a:bodyPr>
            <a:normAutofit/>
          </a:bodyPr>
          <a:lstStyle/>
          <a:p>
            <a:pPr>
              <a:lnSpc>
                <a:spcPct val="105000"/>
              </a:lnSpc>
            </a:pPr>
            <a:r>
              <a:rPr lang="en-US" dirty="0" err="1" smtClean="0"/>
              <a:t>owl:equivalentClass</a:t>
            </a:r>
            <a:endParaRPr lang="en-US" dirty="0" smtClean="0"/>
          </a:p>
          <a:p>
            <a:pPr lvl="1">
              <a:lnSpc>
                <a:spcPct val="105000"/>
              </a:lnSpc>
              <a:spcBef>
                <a:spcPts val="600"/>
              </a:spcBef>
            </a:pPr>
            <a:r>
              <a:rPr lang="en-US" dirty="0" smtClean="0"/>
              <a:t>Every instance of A is an instance of B and vice versa</a:t>
            </a:r>
          </a:p>
          <a:p>
            <a:pPr lvl="1">
              <a:lnSpc>
                <a:spcPct val="105000"/>
              </a:lnSpc>
              <a:spcBef>
                <a:spcPts val="600"/>
              </a:spcBef>
            </a:pPr>
            <a:r>
              <a:rPr lang="en-US" dirty="0" smtClean="0"/>
              <a:t>Example: </a:t>
            </a:r>
          </a:p>
          <a:p>
            <a:pPr lvl="2">
              <a:lnSpc>
                <a:spcPct val="105000"/>
              </a:lnSpc>
              <a:spcBef>
                <a:spcPts val="600"/>
              </a:spcBef>
            </a:pPr>
            <a:r>
              <a:rPr lang="en-US" dirty="0" smtClean="0"/>
              <a:t>Every equiangular triangle is a equilateral triangle, and vice versa.</a:t>
            </a:r>
          </a:p>
          <a:p>
            <a:pPr>
              <a:lnSpc>
                <a:spcPct val="105000"/>
              </a:lnSpc>
            </a:pPr>
            <a:r>
              <a:rPr lang="en-US" dirty="0" smtClean="0"/>
              <a:t>owl:disjointWith</a:t>
            </a:r>
          </a:p>
          <a:p>
            <a:pPr lvl="1">
              <a:lnSpc>
                <a:spcPct val="105000"/>
              </a:lnSpc>
              <a:spcBef>
                <a:spcPts val="600"/>
              </a:spcBef>
            </a:pPr>
            <a:r>
              <a:rPr lang="en-US" dirty="0" smtClean="0"/>
              <a:t>No instance of A is an instance of B</a:t>
            </a:r>
          </a:p>
          <a:p>
            <a:pPr lvl="1">
              <a:lnSpc>
                <a:spcPct val="105000"/>
              </a:lnSpc>
              <a:spcBef>
                <a:spcPts val="600"/>
              </a:spcBef>
            </a:pPr>
            <a:r>
              <a:rPr lang="en-US" dirty="0" smtClean="0"/>
              <a:t>Example: </a:t>
            </a:r>
          </a:p>
          <a:p>
            <a:pPr lvl="2">
              <a:lnSpc>
                <a:spcPct val="105000"/>
              </a:lnSpc>
              <a:spcBef>
                <a:spcPts val="600"/>
              </a:spcBef>
            </a:pPr>
            <a:r>
              <a:rPr lang="en-US" dirty="0" smtClean="0"/>
              <a:t>No mammal is a reptile.</a:t>
            </a:r>
          </a:p>
          <a:p>
            <a:pPr lvl="1"/>
            <a:endParaRPr lang="en-US"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600" dirty="0" smtClean="0"/>
              <a:t>RDF Data Model</a:t>
            </a:r>
            <a:endParaRPr lang="en-US" sz="3600" dirty="0"/>
          </a:p>
        </p:txBody>
      </p:sp>
      <p:pic>
        <p:nvPicPr>
          <p:cNvPr id="7" name="Picture 6" descr="rdf.jpg"/>
          <p:cNvPicPr>
            <a:picLocks noChangeAspect="1"/>
          </p:cNvPicPr>
          <p:nvPr/>
        </p:nvPicPr>
        <p:blipFill>
          <a:blip r:embed="rId2"/>
          <a:stretch>
            <a:fillRect/>
          </a:stretch>
        </p:blipFill>
        <p:spPr>
          <a:xfrm>
            <a:off x="2766636" y="1903690"/>
            <a:ext cx="3257296" cy="3556000"/>
          </a:xfrm>
          <a:prstGeom prst="rect">
            <a:avLst/>
          </a:prstGeom>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Property (aka Relations)</a:t>
            </a:r>
            <a:endParaRPr lang="en-US" sz="3600" dirty="0"/>
          </a:p>
        </p:txBody>
      </p:sp>
      <p:pic>
        <p:nvPicPr>
          <p:cNvPr id="5" name="Content Placeholder 4" descr="Screen shot 2011-09-11 at 5.34.03 PM.png"/>
          <p:cNvPicPr>
            <a:picLocks noGrp="1" noChangeAspect="1"/>
          </p:cNvPicPr>
          <p:nvPr>
            <p:ph sz="half" idx="4294967295"/>
          </p:nvPr>
        </p:nvPicPr>
        <p:blipFill>
          <a:blip r:embed="rId2"/>
          <a:srcRect t="-16356" b="-16356"/>
          <a:stretch>
            <a:fillRect/>
          </a:stretch>
        </p:blipFill>
        <p:spPr>
          <a:xfrm>
            <a:off x="420914" y="1600200"/>
            <a:ext cx="4038600" cy="4525963"/>
          </a:xfrm>
        </p:spPr>
      </p:pic>
      <p:sp>
        <p:nvSpPr>
          <p:cNvPr id="4" name="Content Placeholder 3"/>
          <p:cNvSpPr>
            <a:spLocks noGrp="1"/>
          </p:cNvSpPr>
          <p:nvPr>
            <p:ph sz="half" idx="4294967295"/>
          </p:nvPr>
        </p:nvSpPr>
        <p:spPr>
          <a:xfrm>
            <a:off x="4459514" y="1600200"/>
            <a:ext cx="4379686" cy="4525963"/>
          </a:xfrm>
        </p:spPr>
        <p:txBody>
          <a:bodyPr>
            <a:normAutofit lnSpcReduction="10000"/>
          </a:bodyPr>
          <a:lstStyle/>
          <a:p>
            <a:pPr>
              <a:lnSpc>
                <a:spcPct val="105000"/>
              </a:lnSpc>
            </a:pPr>
            <a:r>
              <a:rPr lang="en-US" dirty="0" smtClean="0"/>
              <a:t>Object Property</a:t>
            </a:r>
          </a:p>
          <a:p>
            <a:pPr lvl="1">
              <a:lnSpc>
                <a:spcPct val="105000"/>
              </a:lnSpc>
              <a:spcBef>
                <a:spcPts val="600"/>
              </a:spcBef>
            </a:pPr>
            <a:r>
              <a:rPr lang="en-US" dirty="0" smtClean="0"/>
              <a:t>has an </a:t>
            </a:r>
            <a:r>
              <a:rPr lang="en-US" dirty="0"/>
              <a:t>RDF URI reference or a blank node</a:t>
            </a:r>
            <a:r>
              <a:rPr lang="en-US" dirty="0" smtClean="0"/>
              <a:t> as its object</a:t>
            </a:r>
          </a:p>
          <a:p>
            <a:pPr>
              <a:lnSpc>
                <a:spcPct val="105000"/>
              </a:lnSpc>
            </a:pPr>
            <a:r>
              <a:rPr lang="en-US" dirty="0" smtClean="0"/>
              <a:t>Functional Property</a:t>
            </a:r>
          </a:p>
          <a:p>
            <a:pPr lvl="1">
              <a:lnSpc>
                <a:spcPct val="105000"/>
              </a:lnSpc>
              <a:spcBef>
                <a:spcPts val="600"/>
              </a:spcBef>
            </a:pPr>
            <a:r>
              <a:rPr lang="en-US" dirty="0" smtClean="0"/>
              <a:t>has only one value as object</a:t>
            </a:r>
          </a:p>
          <a:p>
            <a:pPr>
              <a:lnSpc>
                <a:spcPct val="105000"/>
              </a:lnSpc>
            </a:pPr>
            <a:r>
              <a:rPr lang="en-US" dirty="0" err="1" smtClean="0"/>
              <a:t>Datatype</a:t>
            </a:r>
            <a:r>
              <a:rPr lang="en-US" dirty="0" smtClean="0"/>
              <a:t> Property</a:t>
            </a:r>
          </a:p>
          <a:p>
            <a:pPr lvl="1">
              <a:lnSpc>
                <a:spcPct val="105000"/>
              </a:lnSpc>
              <a:spcBef>
                <a:spcPts val="600"/>
              </a:spcBef>
            </a:pPr>
            <a:r>
              <a:rPr lang="en-US" dirty="0" smtClean="0"/>
              <a:t>has data value as object</a:t>
            </a:r>
          </a:p>
          <a:p>
            <a:pPr>
              <a:lnSpc>
                <a:spcPct val="105000"/>
              </a:lnSpc>
            </a:pPr>
            <a:r>
              <a:rPr lang="en-US" dirty="0" smtClean="0"/>
              <a:t>Annotation Property</a:t>
            </a:r>
          </a:p>
          <a:p>
            <a:pPr lvl="1">
              <a:lnSpc>
                <a:spcPct val="105000"/>
              </a:lnSpc>
              <a:spcBef>
                <a:spcPts val="600"/>
              </a:spcBef>
            </a:pPr>
            <a:r>
              <a:rPr lang="en-US" dirty="0" smtClean="0"/>
              <a:t>has information not used for reasoning </a:t>
            </a:r>
          </a:p>
          <a:p>
            <a:pPr lvl="1"/>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dirty="0" smtClean="0"/>
              <a:t>Examples</a:t>
            </a:r>
            <a:endParaRPr lang="en-US" sz="3600" dirty="0"/>
          </a:p>
        </p:txBody>
      </p:sp>
      <p:sp>
        <p:nvSpPr>
          <p:cNvPr id="6" name="Content Placeholder 5"/>
          <p:cNvSpPr>
            <a:spLocks noGrp="1"/>
          </p:cNvSpPr>
          <p:nvPr>
            <p:ph idx="4294967295"/>
          </p:nvPr>
        </p:nvSpPr>
        <p:spPr>
          <a:xfrm>
            <a:off x="812800" y="1417638"/>
            <a:ext cx="7874000" cy="4986337"/>
          </a:xfrm>
        </p:spPr>
        <p:txBody>
          <a:bodyPr>
            <a:normAutofit/>
          </a:bodyPr>
          <a:lstStyle/>
          <a:p>
            <a:pPr>
              <a:lnSpc>
                <a:spcPct val="105000"/>
              </a:lnSpc>
            </a:pPr>
            <a:r>
              <a:rPr lang="en-US" dirty="0" smtClean="0"/>
              <a:t>Object property</a:t>
            </a:r>
          </a:p>
          <a:p>
            <a:pPr lvl="1">
              <a:lnSpc>
                <a:spcPct val="105000"/>
              </a:lnSpc>
              <a:spcBef>
                <a:spcPts val="600"/>
              </a:spcBef>
              <a:buNone/>
            </a:pPr>
            <a:r>
              <a:rPr lang="en-US" dirty="0" smtClean="0"/>
              <a:t>	:</a:t>
            </a:r>
            <a:r>
              <a:rPr lang="en-US" dirty="0" err="1" smtClean="0"/>
              <a:t>JaneSmith</a:t>
            </a:r>
            <a:r>
              <a:rPr lang="en-US" dirty="0" smtClean="0"/>
              <a:t> :</a:t>
            </a:r>
            <a:r>
              <a:rPr lang="en-US" dirty="0" err="1" smtClean="0"/>
              <a:t>parentOf</a:t>
            </a:r>
            <a:r>
              <a:rPr lang="en-US" dirty="0" smtClean="0"/>
              <a:t> :</a:t>
            </a:r>
            <a:r>
              <a:rPr lang="en-US" dirty="0" err="1" smtClean="0"/>
              <a:t>JohnSmith</a:t>
            </a:r>
            <a:r>
              <a:rPr lang="en-US" dirty="0" smtClean="0"/>
              <a:t> </a:t>
            </a:r>
          </a:p>
          <a:p>
            <a:pPr>
              <a:lnSpc>
                <a:spcPct val="105000"/>
              </a:lnSpc>
            </a:pPr>
            <a:r>
              <a:rPr lang="en-US" dirty="0" smtClean="0"/>
              <a:t> Functional Property</a:t>
            </a:r>
          </a:p>
          <a:p>
            <a:pPr lvl="1">
              <a:lnSpc>
                <a:spcPct val="105000"/>
              </a:lnSpc>
              <a:spcBef>
                <a:spcPts val="600"/>
              </a:spcBef>
              <a:buNone/>
            </a:pPr>
            <a:r>
              <a:rPr lang="en-US" dirty="0" smtClean="0"/>
              <a:t>	:</a:t>
            </a:r>
            <a:r>
              <a:rPr lang="en-US" dirty="0" err="1" smtClean="0"/>
              <a:t>JohnSmith</a:t>
            </a:r>
            <a:r>
              <a:rPr lang="en-US" dirty="0" smtClean="0"/>
              <a:t> :</a:t>
            </a:r>
            <a:r>
              <a:rPr lang="en-US" dirty="0" err="1" smtClean="0"/>
              <a:t>biologicalMother</a:t>
            </a:r>
            <a:r>
              <a:rPr lang="en-US" dirty="0" smtClean="0"/>
              <a:t> </a:t>
            </a:r>
            <a:r>
              <a:rPr lang="en-US" dirty="0" err="1" smtClean="0"/>
              <a:t>ex:JaneSmith</a:t>
            </a:r>
            <a:endParaRPr lang="en-US" dirty="0" smtClean="0"/>
          </a:p>
          <a:p>
            <a:pPr>
              <a:lnSpc>
                <a:spcPct val="105000"/>
              </a:lnSpc>
            </a:pPr>
            <a:r>
              <a:rPr lang="en-US" dirty="0" err="1" smtClean="0"/>
              <a:t>Datatype</a:t>
            </a:r>
            <a:r>
              <a:rPr lang="en-US" dirty="0" smtClean="0"/>
              <a:t> Property</a:t>
            </a:r>
          </a:p>
          <a:p>
            <a:pPr lvl="1">
              <a:lnSpc>
                <a:spcPct val="105000"/>
              </a:lnSpc>
              <a:spcBef>
                <a:spcPts val="600"/>
              </a:spcBef>
              <a:buNone/>
            </a:pPr>
            <a:r>
              <a:rPr lang="en-US" dirty="0" smtClean="0"/>
              <a:t>	:</a:t>
            </a:r>
            <a:r>
              <a:rPr lang="en-US" dirty="0" err="1" smtClean="0"/>
              <a:t>JohnSmith</a:t>
            </a:r>
            <a:r>
              <a:rPr lang="en-US" dirty="0" smtClean="0"/>
              <a:t> :</a:t>
            </a:r>
            <a:r>
              <a:rPr lang="en-US" dirty="0" err="1" smtClean="0"/>
              <a:t>dateOfBirth</a:t>
            </a:r>
            <a:r>
              <a:rPr lang="en-US" dirty="0" smtClean="0"/>
              <a:t> “1972-04-09”^^xsd:date.</a:t>
            </a:r>
          </a:p>
          <a:p>
            <a:pPr>
              <a:lnSpc>
                <a:spcPct val="105000"/>
              </a:lnSpc>
            </a:pPr>
            <a:r>
              <a:rPr lang="en-US" dirty="0" smtClean="0"/>
              <a:t>Annotation Property</a:t>
            </a:r>
          </a:p>
          <a:p>
            <a:pPr lvl="1">
              <a:lnSpc>
                <a:spcPct val="105000"/>
              </a:lnSpc>
              <a:spcBef>
                <a:spcPts val="600"/>
              </a:spcBef>
              <a:buNone/>
            </a:pPr>
            <a:r>
              <a:rPr lang="en-US" dirty="0" smtClean="0"/>
              <a:t>	:</a:t>
            </a:r>
            <a:r>
              <a:rPr lang="en-US" dirty="0" err="1" smtClean="0"/>
              <a:t>JohnSmith</a:t>
            </a:r>
            <a:r>
              <a:rPr lang="en-US" dirty="0" smtClean="0"/>
              <a:t> </a:t>
            </a:r>
            <a:r>
              <a:rPr lang="en-US" dirty="0" err="1" smtClean="0"/>
              <a:t>rdfs:label</a:t>
            </a:r>
            <a:r>
              <a:rPr lang="en-US" dirty="0" smtClean="0"/>
              <a:t> “John Smith” </a:t>
            </a:r>
          </a:p>
          <a:p>
            <a:pPr lvl="1">
              <a:buNone/>
            </a:pPr>
            <a:endParaRPr lang="en-US"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err="1"/>
              <a:t>rdfs:Datatype</a:t>
            </a:r>
            <a:endParaRPr lang="en-US" sz="3600" dirty="0"/>
          </a:p>
        </p:txBody>
      </p:sp>
      <p:pic>
        <p:nvPicPr>
          <p:cNvPr id="10" name="Content Placeholder 9" descr="Screen shot 2011-09-11 at 7.57.56 PM.png"/>
          <p:cNvPicPr>
            <a:picLocks noGrp="1" noChangeAspect="1"/>
          </p:cNvPicPr>
          <p:nvPr>
            <p:ph idx="4294967295"/>
          </p:nvPr>
        </p:nvPicPr>
        <p:blipFill>
          <a:blip r:embed="rId2"/>
          <a:srcRect t="-38639" b="-38639"/>
          <a:stretch>
            <a:fillRect/>
          </a:stretch>
        </p:blipFill>
        <p:spPr>
          <a:xfrm>
            <a:off x="457200" y="1407886"/>
            <a:ext cx="8229600" cy="4525963"/>
          </a:xfrm>
        </p:spPr>
      </p:pic>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Domain and Range</a:t>
            </a:r>
            <a:endParaRPr lang="en-US" sz="3600" dirty="0"/>
          </a:p>
        </p:txBody>
      </p:sp>
      <p:sp>
        <p:nvSpPr>
          <p:cNvPr id="4" name="Content Placeholder 3"/>
          <p:cNvSpPr>
            <a:spLocks noGrp="1"/>
          </p:cNvSpPr>
          <p:nvPr>
            <p:ph idx="4294967295"/>
          </p:nvPr>
        </p:nvSpPr>
        <p:spPr>
          <a:xfrm>
            <a:off x="769256" y="1600200"/>
            <a:ext cx="7460343" cy="4525963"/>
          </a:xfrm>
        </p:spPr>
        <p:txBody>
          <a:bodyPr>
            <a:normAutofit/>
          </a:bodyPr>
          <a:lstStyle/>
          <a:p>
            <a:pPr>
              <a:lnSpc>
                <a:spcPct val="105000"/>
              </a:lnSpc>
            </a:pPr>
            <a:r>
              <a:rPr lang="en-US" sz="2400" dirty="0" err="1" smtClean="0"/>
              <a:t>rdfs:domain</a:t>
            </a:r>
            <a:r>
              <a:rPr lang="en-US" sz="2400" dirty="0" smtClean="0"/>
              <a:t> – determines the class membership of the subject of a triple</a:t>
            </a:r>
          </a:p>
          <a:p>
            <a:pPr lvl="1">
              <a:lnSpc>
                <a:spcPct val="105000"/>
              </a:lnSpc>
              <a:spcBef>
                <a:spcPts val="600"/>
              </a:spcBef>
            </a:pPr>
            <a:r>
              <a:rPr lang="en-US" sz="2400" dirty="0" smtClean="0"/>
              <a:t>The domain can never be a </a:t>
            </a:r>
            <a:r>
              <a:rPr lang="en-US" sz="2400" dirty="0" err="1" smtClean="0"/>
              <a:t>datatype</a:t>
            </a:r>
            <a:r>
              <a:rPr lang="en-US" sz="2400" dirty="0" smtClean="0"/>
              <a:t>.</a:t>
            </a:r>
          </a:p>
          <a:p>
            <a:pPr>
              <a:lnSpc>
                <a:spcPct val="105000"/>
              </a:lnSpc>
            </a:pPr>
            <a:r>
              <a:rPr lang="en-US" sz="2400" dirty="0" err="1" smtClean="0"/>
              <a:t>rdfs:range</a:t>
            </a:r>
            <a:r>
              <a:rPr lang="en-US" sz="2400" dirty="0" smtClean="0"/>
              <a:t> – determines the class membership of the object of a triple</a:t>
            </a:r>
          </a:p>
          <a:p>
            <a:pPr lvl="1">
              <a:lnSpc>
                <a:spcPct val="105000"/>
              </a:lnSpc>
              <a:spcBef>
                <a:spcPts val="600"/>
              </a:spcBef>
            </a:pPr>
            <a:r>
              <a:rPr lang="en-US" sz="2400" dirty="0" smtClean="0"/>
              <a:t>The range for object properties are only classes that have RDF URI references as instances</a:t>
            </a:r>
          </a:p>
          <a:p>
            <a:pPr lvl="1">
              <a:lnSpc>
                <a:spcPct val="105000"/>
              </a:lnSpc>
              <a:spcBef>
                <a:spcPts val="600"/>
              </a:spcBef>
            </a:pPr>
            <a:r>
              <a:rPr lang="en-US" sz="2400" dirty="0" smtClean="0"/>
              <a:t>The range for </a:t>
            </a:r>
            <a:r>
              <a:rPr lang="en-US" sz="2400" dirty="0" err="1" smtClean="0"/>
              <a:t>datatype</a:t>
            </a:r>
            <a:r>
              <a:rPr lang="en-US" sz="2400" dirty="0" smtClean="0"/>
              <a:t> properties are only classes that have data values as instances</a:t>
            </a:r>
          </a:p>
          <a:p>
            <a:pPr lvl="1">
              <a:lnSpc>
                <a:spcPct val="105000"/>
              </a:lnSpc>
              <a:spcBef>
                <a:spcPts val="600"/>
              </a:spcBef>
            </a:pPr>
            <a:r>
              <a:rPr lang="en-US" sz="2400" dirty="0" smtClean="0"/>
              <a:t>The range for functional properties can be either.</a:t>
            </a:r>
          </a:p>
          <a:p>
            <a:pPr lvl="1"/>
            <a:endParaRPr lang="en-US" sz="2400" dirty="0" smtClean="0"/>
          </a:p>
          <a:p>
            <a:pPr marL="342900" lvl="1" indent="-342900">
              <a:buFont typeface="Arial"/>
              <a:buChar char="•"/>
            </a:pPr>
            <a:endParaRPr lang="en-US" dirty="0" smtClean="0"/>
          </a:p>
          <a:p>
            <a:endParaRPr lang="en-US" dirty="0" smtClean="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Reasoning with Domain and Ranges</a:t>
            </a:r>
            <a:endParaRPr lang="en-US" sz="3600" dirty="0"/>
          </a:p>
        </p:txBody>
      </p:sp>
      <p:pic>
        <p:nvPicPr>
          <p:cNvPr id="7" name="Content Placeholder 6" descr="Screen shot 2011-09-11 at 7.08.18 PM.png"/>
          <p:cNvPicPr>
            <a:picLocks noGrp="1" noChangeAspect="1"/>
          </p:cNvPicPr>
          <p:nvPr>
            <p:ph idx="4294967295"/>
          </p:nvPr>
        </p:nvPicPr>
        <p:blipFill>
          <a:blip r:embed="rId2"/>
          <a:srcRect l="-6780" r="-6780"/>
          <a:stretch>
            <a:fillRect/>
          </a:stretch>
        </p:blipFill>
        <p:spPr>
          <a:xfrm>
            <a:off x="2781300" y="2803525"/>
            <a:ext cx="6362700" cy="3498850"/>
          </a:xfrm>
        </p:spPr>
      </p:pic>
      <p:sp>
        <p:nvSpPr>
          <p:cNvPr id="4" name="Content Placeholder 3"/>
          <p:cNvSpPr>
            <a:spLocks noGrp="1"/>
          </p:cNvSpPr>
          <p:nvPr>
            <p:ph sz="half" idx="4294967295"/>
          </p:nvPr>
        </p:nvSpPr>
        <p:spPr>
          <a:xfrm>
            <a:off x="457200" y="1374775"/>
            <a:ext cx="7540171" cy="1428750"/>
          </a:xfrm>
        </p:spPr>
        <p:txBody>
          <a:bodyPr>
            <a:normAutofit/>
          </a:bodyPr>
          <a:lstStyle/>
          <a:p>
            <a:r>
              <a:rPr lang="en-US" sz="2000" dirty="0" smtClean="0"/>
              <a:t>domain</a:t>
            </a:r>
          </a:p>
          <a:p>
            <a:pPr lvl="1"/>
            <a:r>
              <a:rPr lang="en-US" sz="2000" dirty="0" smtClean="0"/>
              <a:t>The subject is an instance of </a:t>
            </a:r>
            <a:r>
              <a:rPr lang="en-US" sz="2000" dirty="0" err="1" smtClean="0"/>
              <a:t>sl:Agent</a:t>
            </a:r>
            <a:endParaRPr lang="en-US" sz="2000" dirty="0" smtClean="0"/>
          </a:p>
          <a:p>
            <a:r>
              <a:rPr lang="en-US" sz="2000" dirty="0" smtClean="0"/>
              <a:t>range</a:t>
            </a:r>
          </a:p>
          <a:p>
            <a:pPr lvl="1"/>
            <a:r>
              <a:rPr lang="en-US" sz="2000" dirty="0" smtClean="0"/>
              <a:t>The object is an instance of sl:Event</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Reasoning with Domain and Ranges</a:t>
            </a:r>
            <a:endParaRPr lang="en-US" sz="3600" dirty="0"/>
          </a:p>
        </p:txBody>
      </p:sp>
      <p:pic>
        <p:nvPicPr>
          <p:cNvPr id="8" name="Content Placeholder 7" descr="Screen shot 2011-09-11 at 7.23.49 PM.png"/>
          <p:cNvPicPr>
            <a:picLocks noGrp="1" noChangeAspect="1"/>
          </p:cNvPicPr>
          <p:nvPr>
            <p:ph idx="4294967295"/>
          </p:nvPr>
        </p:nvPicPr>
        <p:blipFill>
          <a:blip r:embed="rId2"/>
          <a:srcRect l="-12643" r="-12643"/>
          <a:stretch>
            <a:fillRect/>
          </a:stretch>
        </p:blipFill>
        <p:spPr>
          <a:xfrm>
            <a:off x="914400" y="1600200"/>
            <a:ext cx="8229600" cy="4525963"/>
          </a:xfrm>
        </p:spPr>
      </p:pic>
      <p:cxnSp>
        <p:nvCxnSpPr>
          <p:cNvPr id="10" name="Straight Connector 9"/>
          <p:cNvCxnSpPr/>
          <p:nvPr/>
        </p:nvCxnSpPr>
        <p:spPr>
          <a:xfrm flipV="1">
            <a:off x="914400" y="4395137"/>
            <a:ext cx="7772400" cy="1671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57200" y="3841336"/>
            <a:ext cx="1269903" cy="400110"/>
          </a:xfrm>
          <a:prstGeom prst="rect">
            <a:avLst/>
          </a:prstGeom>
          <a:noFill/>
        </p:spPr>
        <p:txBody>
          <a:bodyPr wrap="square" rtlCol="0">
            <a:spAutoFit/>
          </a:bodyPr>
          <a:lstStyle/>
          <a:p>
            <a:r>
              <a:rPr lang="en-US" sz="2000" dirty="0" smtClean="0"/>
              <a:t>Ontology</a:t>
            </a:r>
            <a:endParaRPr lang="en-US" sz="2000" dirty="0"/>
          </a:p>
        </p:txBody>
      </p:sp>
      <p:sp>
        <p:nvSpPr>
          <p:cNvPr id="12" name="TextBox 11"/>
          <p:cNvSpPr txBox="1"/>
          <p:nvPr/>
        </p:nvSpPr>
        <p:spPr>
          <a:xfrm>
            <a:off x="457200" y="4613229"/>
            <a:ext cx="1269903" cy="400110"/>
          </a:xfrm>
          <a:prstGeom prst="rect">
            <a:avLst/>
          </a:prstGeom>
          <a:noFill/>
        </p:spPr>
        <p:txBody>
          <a:bodyPr wrap="square" rtlCol="0">
            <a:spAutoFit/>
          </a:bodyPr>
          <a:lstStyle/>
          <a:p>
            <a:r>
              <a:rPr lang="en-US" sz="2000" dirty="0" smtClean="0"/>
              <a:t>Data</a:t>
            </a:r>
            <a:endParaRPr lang="en-US" sz="2000"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Reasoning with Domain and Ranges</a:t>
            </a:r>
            <a:endParaRPr lang="en-US" sz="3600" dirty="0"/>
          </a:p>
        </p:txBody>
      </p:sp>
      <p:pic>
        <p:nvPicPr>
          <p:cNvPr id="14" name="Picture 13" descr="Screen shot 2011-09-11 at 7.35.24 PM.png"/>
          <p:cNvPicPr>
            <a:picLocks noChangeAspect="1"/>
          </p:cNvPicPr>
          <p:nvPr/>
        </p:nvPicPr>
        <p:blipFill>
          <a:blip r:embed="rId2"/>
          <a:stretch>
            <a:fillRect/>
          </a:stretch>
        </p:blipFill>
        <p:spPr>
          <a:xfrm>
            <a:off x="2351461" y="2871483"/>
            <a:ext cx="4495800" cy="3200400"/>
          </a:xfrm>
          <a:prstGeom prst="rect">
            <a:avLst/>
          </a:prstGeom>
        </p:spPr>
      </p:pic>
      <p:sp>
        <p:nvSpPr>
          <p:cNvPr id="16" name="Rectangle 15"/>
          <p:cNvSpPr/>
          <p:nvPr/>
        </p:nvSpPr>
        <p:spPr>
          <a:xfrm>
            <a:off x="457200" y="1417638"/>
            <a:ext cx="3341800" cy="1200329"/>
          </a:xfrm>
          <a:prstGeom prst="rect">
            <a:avLst/>
          </a:prstGeom>
        </p:spPr>
        <p:txBody>
          <a:bodyPr wrap="square">
            <a:spAutoFit/>
          </a:bodyPr>
          <a:lstStyle/>
          <a:p>
            <a:r>
              <a:rPr lang="en-US" dirty="0" err="1"/>
              <a:t>ex:dateOfBirth</a:t>
            </a:r>
            <a:endParaRPr lang="en-US" dirty="0"/>
          </a:p>
          <a:p>
            <a:r>
              <a:rPr lang="en-US" dirty="0"/>
              <a:t>      a       </a:t>
            </a:r>
            <a:r>
              <a:rPr lang="en-US" dirty="0" err="1"/>
              <a:t>owl:DatatypeProperty</a:t>
            </a:r>
            <a:r>
              <a:rPr lang="en-US" dirty="0"/>
              <a:t> ;</a:t>
            </a:r>
          </a:p>
          <a:p>
            <a:r>
              <a:rPr lang="en-US" dirty="0"/>
              <a:t>      </a:t>
            </a:r>
            <a:r>
              <a:rPr lang="en-US" dirty="0" err="1"/>
              <a:t>rdfs:domain</a:t>
            </a:r>
            <a:r>
              <a:rPr lang="en-US" dirty="0"/>
              <a:t> sl:Person </a:t>
            </a:r>
            <a:r>
              <a:rPr lang="en-US" dirty="0" smtClean="0"/>
              <a:t>;</a:t>
            </a:r>
          </a:p>
          <a:p>
            <a:r>
              <a:rPr lang="en-US" dirty="0"/>
              <a:t>      </a:t>
            </a:r>
            <a:r>
              <a:rPr lang="en-US" dirty="0" err="1"/>
              <a:t>rdfs:range</a:t>
            </a:r>
            <a:r>
              <a:rPr lang="en-US" dirty="0"/>
              <a:t> </a:t>
            </a:r>
            <a:r>
              <a:rPr lang="en-US" dirty="0" err="1"/>
              <a:t>xsd:date</a:t>
            </a:r>
            <a:r>
              <a:rPr lang="en-US" dirty="0"/>
              <a:t> .</a:t>
            </a:r>
          </a:p>
        </p:txBody>
      </p:sp>
      <p:sp>
        <p:nvSpPr>
          <p:cNvPr id="17" name="Rectangle 16"/>
          <p:cNvSpPr/>
          <p:nvPr/>
        </p:nvSpPr>
        <p:spPr>
          <a:xfrm>
            <a:off x="4076700" y="1417638"/>
            <a:ext cx="4572000" cy="923330"/>
          </a:xfrm>
          <a:prstGeom prst="rect">
            <a:avLst/>
          </a:prstGeom>
        </p:spPr>
        <p:txBody>
          <a:bodyPr>
            <a:spAutoFit/>
          </a:bodyPr>
          <a:lstStyle/>
          <a:p>
            <a:r>
              <a:rPr lang="en-US" dirty="0" err="1"/>
              <a:t>ex:JohnSmith</a:t>
            </a:r>
            <a:endParaRPr lang="en-US" dirty="0"/>
          </a:p>
          <a:p>
            <a:r>
              <a:rPr lang="en-US" dirty="0"/>
              <a:t>      a       sl:Person </a:t>
            </a:r>
            <a:r>
              <a:rPr lang="en-US" dirty="0" smtClean="0"/>
              <a:t>;</a:t>
            </a:r>
          </a:p>
          <a:p>
            <a:r>
              <a:rPr lang="en-US" dirty="0" smtClean="0"/>
              <a:t>      </a:t>
            </a:r>
            <a:r>
              <a:rPr lang="en-US" dirty="0" err="1" smtClean="0"/>
              <a:t>ex:dateOfBirth</a:t>
            </a:r>
            <a:r>
              <a:rPr lang="en-US" dirty="0" smtClean="0"/>
              <a:t> "April 9, 1972"^^xsd:string .</a:t>
            </a:r>
            <a:endParaRPr lang="en-US" dirty="0"/>
          </a:p>
        </p:txBody>
      </p:sp>
      <p:sp>
        <p:nvSpPr>
          <p:cNvPr id="18" name="Oval 17"/>
          <p:cNvSpPr/>
          <p:nvPr/>
        </p:nvSpPr>
        <p:spPr>
          <a:xfrm>
            <a:off x="457200" y="2324256"/>
            <a:ext cx="2617256" cy="27699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4335706" y="1913561"/>
            <a:ext cx="4312993" cy="55399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Property Hierarchy</a:t>
            </a:r>
            <a:endParaRPr lang="en-US" sz="3600" dirty="0"/>
          </a:p>
        </p:txBody>
      </p:sp>
      <p:pic>
        <p:nvPicPr>
          <p:cNvPr id="5" name="Content Placeholder 4" descr="Screen shot 2011-09-11 at 5.02.25 PM.png"/>
          <p:cNvPicPr>
            <a:picLocks noGrp="1" noChangeAspect="1"/>
          </p:cNvPicPr>
          <p:nvPr>
            <p:ph sz="half" idx="4294967295"/>
          </p:nvPr>
        </p:nvPicPr>
        <p:blipFill>
          <a:blip r:embed="rId2"/>
          <a:srcRect l="-956" r="-956"/>
          <a:stretch>
            <a:fillRect/>
          </a:stretch>
        </p:blipFill>
        <p:spPr>
          <a:xfrm>
            <a:off x="0" y="1600200"/>
            <a:ext cx="4038600" cy="4525963"/>
          </a:xfrm>
        </p:spPr>
      </p:pic>
      <p:sp>
        <p:nvSpPr>
          <p:cNvPr id="4" name="Content Placeholder 3"/>
          <p:cNvSpPr>
            <a:spLocks noGrp="1"/>
          </p:cNvSpPr>
          <p:nvPr>
            <p:ph sz="half" idx="4294967295"/>
          </p:nvPr>
        </p:nvSpPr>
        <p:spPr>
          <a:xfrm>
            <a:off x="4953000" y="1600200"/>
            <a:ext cx="4191000" cy="4525963"/>
          </a:xfrm>
        </p:spPr>
        <p:txBody>
          <a:bodyPr>
            <a:normAutofit/>
          </a:bodyPr>
          <a:lstStyle/>
          <a:p>
            <a:r>
              <a:rPr lang="en-US" sz="2000" dirty="0" err="1" smtClean="0"/>
              <a:t>rdfs:subPropertyOf</a:t>
            </a:r>
            <a:r>
              <a:rPr lang="en-US" sz="2000" dirty="0" smtClean="0"/>
              <a:t> used to build the hierarchy</a:t>
            </a:r>
          </a:p>
          <a:p>
            <a:r>
              <a:rPr lang="en-US" sz="2000" dirty="0"/>
              <a:t>R</a:t>
            </a:r>
            <a:r>
              <a:rPr lang="en-US" sz="2000" dirty="0" smtClean="0"/>
              <a:t> </a:t>
            </a:r>
            <a:r>
              <a:rPr lang="en-US" sz="2000" dirty="0" err="1" smtClean="0"/>
              <a:t>subPropertyOf</a:t>
            </a:r>
            <a:r>
              <a:rPr lang="en-US" sz="2000" dirty="0" smtClean="0"/>
              <a:t> Q</a:t>
            </a:r>
          </a:p>
          <a:p>
            <a:pPr lvl="1"/>
            <a:r>
              <a:rPr lang="en-US" sz="2000" dirty="0" smtClean="0"/>
              <a:t>If </a:t>
            </a:r>
            <a:r>
              <a:rPr lang="en-US" sz="2000" dirty="0" err="1" smtClean="0"/>
              <a:t>R(x,y</a:t>
            </a:r>
            <a:r>
              <a:rPr lang="en-US" sz="2000" dirty="0" smtClean="0"/>
              <a:t>), then </a:t>
            </a:r>
            <a:r>
              <a:rPr lang="en-US" sz="2000" dirty="0" err="1" smtClean="0"/>
              <a:t>Q(x,y</a:t>
            </a:r>
            <a:r>
              <a:rPr lang="en-US" sz="2000" dirty="0" smtClean="0"/>
              <a:t>)</a:t>
            </a:r>
          </a:p>
          <a:p>
            <a:r>
              <a:rPr lang="en-US" sz="2000" dirty="0" smtClean="0"/>
              <a:t>Asserted triple:</a:t>
            </a:r>
          </a:p>
          <a:p>
            <a:pPr lvl="1"/>
            <a:r>
              <a:rPr lang="en-US" sz="2000" dirty="0" err="1" smtClean="0"/>
              <a:t>ex:JohnSmith</a:t>
            </a:r>
            <a:r>
              <a:rPr lang="en-US" sz="2000" dirty="0" smtClean="0"/>
              <a:t> </a:t>
            </a:r>
            <a:r>
              <a:rPr lang="en-US" sz="2000" dirty="0" err="1" smtClean="0"/>
              <a:t>slr:agentIn</a:t>
            </a:r>
            <a:r>
              <a:rPr lang="en-US" sz="2000" dirty="0" smtClean="0"/>
              <a:t> ex:obs1</a:t>
            </a:r>
          </a:p>
          <a:p>
            <a:r>
              <a:rPr lang="en-US" sz="2000" dirty="0" smtClean="0"/>
              <a:t>Inferred triples:</a:t>
            </a:r>
          </a:p>
          <a:p>
            <a:pPr lvl="1"/>
            <a:r>
              <a:rPr lang="en-US" sz="2000" dirty="0" err="1" smtClean="0">
                <a:solidFill>
                  <a:schemeClr val="tx2"/>
                </a:solidFill>
              </a:rPr>
              <a:t>ex:JohnSmith</a:t>
            </a:r>
            <a:r>
              <a:rPr lang="en-US" sz="2000" dirty="0" smtClean="0">
                <a:solidFill>
                  <a:schemeClr val="tx2"/>
                </a:solidFill>
              </a:rPr>
              <a:t> </a:t>
            </a:r>
            <a:r>
              <a:rPr lang="en-US" sz="2000" dirty="0" err="1" smtClean="0">
                <a:solidFill>
                  <a:schemeClr val="tx2"/>
                </a:solidFill>
              </a:rPr>
              <a:t>slr:involvedIn</a:t>
            </a:r>
            <a:r>
              <a:rPr lang="en-US" sz="2000" dirty="0" smtClean="0">
                <a:solidFill>
                  <a:schemeClr val="tx2"/>
                </a:solidFill>
              </a:rPr>
              <a:t> ex:obs1</a:t>
            </a:r>
          </a:p>
          <a:p>
            <a:pPr lvl="1"/>
            <a:r>
              <a:rPr lang="en-US" sz="2000" dirty="0" err="1" smtClean="0">
                <a:solidFill>
                  <a:schemeClr val="tx2"/>
                </a:solidFill>
              </a:rPr>
              <a:t>ex:JohnSmith</a:t>
            </a:r>
            <a:r>
              <a:rPr lang="en-US" sz="2000" dirty="0" smtClean="0">
                <a:solidFill>
                  <a:schemeClr val="tx2"/>
                </a:solidFill>
              </a:rPr>
              <a:t> </a:t>
            </a:r>
            <a:r>
              <a:rPr lang="en-US" sz="2000" dirty="0" err="1" smtClean="0">
                <a:solidFill>
                  <a:schemeClr val="tx2"/>
                </a:solidFill>
              </a:rPr>
              <a:t>slr:participatesIn</a:t>
            </a:r>
            <a:r>
              <a:rPr lang="en-US" sz="2000" dirty="0" smtClean="0">
                <a:solidFill>
                  <a:schemeClr val="tx2"/>
                </a:solidFill>
              </a:rPr>
              <a:t> ex:obs1</a:t>
            </a:r>
            <a:endParaRPr lang="en-US" sz="2000" dirty="0">
              <a:solidFill>
                <a:schemeClr val="tx2"/>
              </a:solidFill>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Complex Classes</a:t>
            </a:r>
            <a:endParaRPr lang="en-US" sz="3600" dirty="0"/>
          </a:p>
        </p:txBody>
      </p:sp>
      <p:sp>
        <p:nvSpPr>
          <p:cNvPr id="3" name="Content Placeholder 2"/>
          <p:cNvSpPr>
            <a:spLocks noGrp="1"/>
          </p:cNvSpPr>
          <p:nvPr>
            <p:ph idx="4294967295"/>
          </p:nvPr>
        </p:nvSpPr>
        <p:spPr>
          <a:xfrm>
            <a:off x="551543" y="1600200"/>
            <a:ext cx="8135257" cy="4525963"/>
          </a:xfrm>
        </p:spPr>
        <p:txBody>
          <a:bodyPr>
            <a:normAutofit lnSpcReduction="10000"/>
          </a:bodyPr>
          <a:lstStyle/>
          <a:p>
            <a:pPr>
              <a:lnSpc>
                <a:spcPct val="105000"/>
              </a:lnSpc>
            </a:pPr>
            <a:r>
              <a:rPr lang="en-US" dirty="0" smtClean="0"/>
              <a:t>OWL provides language elements for logical and, or, and not.</a:t>
            </a:r>
          </a:p>
          <a:p>
            <a:pPr>
              <a:lnSpc>
                <a:spcPct val="105000"/>
              </a:lnSpc>
            </a:pPr>
            <a:r>
              <a:rPr lang="en-US" dirty="0" smtClean="0"/>
              <a:t> OWL terms are borrowed from set theory: </a:t>
            </a:r>
            <a:r>
              <a:rPr lang="en-US" i="1" dirty="0" smtClean="0"/>
              <a:t>(class)intersection</a:t>
            </a:r>
            <a:r>
              <a:rPr lang="en-US" dirty="0" smtClean="0"/>
              <a:t>, </a:t>
            </a:r>
            <a:r>
              <a:rPr lang="en-US" i="1" dirty="0" smtClean="0"/>
              <a:t>union</a:t>
            </a:r>
            <a:r>
              <a:rPr lang="en-US" dirty="0" smtClean="0"/>
              <a:t> and </a:t>
            </a:r>
            <a:r>
              <a:rPr lang="en-US" i="1" dirty="0" smtClean="0"/>
              <a:t>complement</a:t>
            </a:r>
            <a:r>
              <a:rPr lang="en-US" dirty="0" smtClean="0"/>
              <a:t>.</a:t>
            </a:r>
          </a:p>
          <a:p>
            <a:pPr lvl="1">
              <a:lnSpc>
                <a:spcPct val="105000"/>
              </a:lnSpc>
              <a:spcBef>
                <a:spcPts val="600"/>
              </a:spcBef>
            </a:pPr>
            <a:r>
              <a:rPr lang="en-US" dirty="0" err="1" smtClean="0"/>
              <a:t>owl:intersectionOf</a:t>
            </a:r>
            <a:endParaRPr lang="en-US" dirty="0" smtClean="0"/>
          </a:p>
          <a:p>
            <a:pPr lvl="2">
              <a:lnSpc>
                <a:spcPct val="105000"/>
              </a:lnSpc>
              <a:spcBef>
                <a:spcPts val="600"/>
              </a:spcBef>
            </a:pPr>
            <a:r>
              <a:rPr lang="en-US" dirty="0" smtClean="0"/>
              <a:t>Mother equivalent to (Women </a:t>
            </a:r>
            <a:r>
              <a:rPr lang="en-US" b="1" dirty="0" smtClean="0"/>
              <a:t>and</a:t>
            </a:r>
            <a:r>
              <a:rPr lang="en-US" dirty="0" smtClean="0"/>
              <a:t> Parent)</a:t>
            </a:r>
          </a:p>
          <a:p>
            <a:pPr lvl="1">
              <a:lnSpc>
                <a:spcPct val="105000"/>
              </a:lnSpc>
              <a:spcBef>
                <a:spcPts val="600"/>
              </a:spcBef>
            </a:pPr>
            <a:r>
              <a:rPr lang="en-US" dirty="0" err="1" smtClean="0"/>
              <a:t>owl:unionOf</a:t>
            </a:r>
            <a:endParaRPr lang="en-US" dirty="0" smtClean="0"/>
          </a:p>
          <a:p>
            <a:pPr lvl="2">
              <a:lnSpc>
                <a:spcPct val="105000"/>
              </a:lnSpc>
              <a:spcBef>
                <a:spcPts val="600"/>
              </a:spcBef>
            </a:pPr>
            <a:r>
              <a:rPr lang="en-US" dirty="0" smtClean="0"/>
              <a:t>:Parent equivalent to (Mother </a:t>
            </a:r>
            <a:r>
              <a:rPr lang="en-US" b="1" dirty="0" smtClean="0"/>
              <a:t>or</a:t>
            </a:r>
            <a:r>
              <a:rPr lang="en-US" dirty="0" smtClean="0"/>
              <a:t> Father)</a:t>
            </a:r>
          </a:p>
          <a:p>
            <a:pPr lvl="1">
              <a:lnSpc>
                <a:spcPct val="105000"/>
              </a:lnSpc>
              <a:spcBef>
                <a:spcPts val="600"/>
              </a:spcBef>
            </a:pPr>
            <a:r>
              <a:rPr lang="en-US" dirty="0" err="1" smtClean="0"/>
              <a:t>owl:complementOf</a:t>
            </a:r>
            <a:endParaRPr lang="en-US" dirty="0" smtClean="0"/>
          </a:p>
          <a:p>
            <a:pPr lvl="2">
              <a:lnSpc>
                <a:spcPct val="105000"/>
              </a:lnSpc>
              <a:spcBef>
                <a:spcPts val="600"/>
              </a:spcBef>
            </a:pPr>
            <a:r>
              <a:rPr lang="en-US" dirty="0" err="1" smtClean="0"/>
              <a:t>ChildlessPerson</a:t>
            </a:r>
            <a:r>
              <a:rPr lang="en-US" dirty="0" smtClean="0"/>
              <a:t> equivalent to (Person </a:t>
            </a:r>
            <a:r>
              <a:rPr lang="en-US" b="1" dirty="0" smtClean="0"/>
              <a:t>and</a:t>
            </a:r>
            <a:r>
              <a:rPr lang="en-US" dirty="0" smtClean="0"/>
              <a:t>(</a:t>
            </a:r>
            <a:r>
              <a:rPr lang="en-US" b="1" dirty="0" smtClean="0"/>
              <a:t>not</a:t>
            </a:r>
            <a:r>
              <a:rPr lang="en-US" dirty="0" smtClean="0"/>
              <a:t> Parent))</a:t>
            </a:r>
          </a:p>
          <a:p>
            <a:pPr lvl="1"/>
            <a:endParaRPr lang="en-US" dirty="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Turtle Syntax</a:t>
            </a:r>
            <a:endParaRPr lang="en-US" sz="3600" dirty="0"/>
          </a:p>
        </p:txBody>
      </p:sp>
      <p:sp>
        <p:nvSpPr>
          <p:cNvPr id="4" name="Rectangle 3"/>
          <p:cNvSpPr/>
          <p:nvPr/>
        </p:nvSpPr>
        <p:spPr>
          <a:xfrm>
            <a:off x="433826" y="1628507"/>
            <a:ext cx="6086244" cy="1200329"/>
          </a:xfrm>
          <a:prstGeom prst="rect">
            <a:avLst/>
          </a:prstGeom>
        </p:spPr>
        <p:txBody>
          <a:bodyPr wrap="square">
            <a:spAutoFit/>
          </a:bodyPr>
          <a:lstStyle/>
          <a:p>
            <a:r>
              <a:rPr lang="en-US" dirty="0" smtClean="0"/>
              <a:t>:Mother  owl:equivalentClass  [</a:t>
            </a:r>
          </a:p>
          <a:p>
            <a:r>
              <a:rPr lang="en-US" dirty="0" smtClean="0"/>
              <a:t>   	</a:t>
            </a:r>
            <a:r>
              <a:rPr lang="en-US" dirty="0" err="1" smtClean="0"/>
              <a:t>rdf:type</a:t>
            </a:r>
            <a:r>
              <a:rPr lang="en-US" dirty="0" smtClean="0"/>
              <a:t>            </a:t>
            </a:r>
            <a:r>
              <a:rPr lang="en-US" dirty="0" err="1" smtClean="0"/>
              <a:t>owl:Class</a:t>
            </a:r>
            <a:r>
              <a:rPr lang="en-US" dirty="0" smtClean="0"/>
              <a:t> ;</a:t>
            </a:r>
          </a:p>
          <a:p>
            <a:r>
              <a:rPr lang="en-US" dirty="0" smtClean="0"/>
              <a:t>  	</a:t>
            </a:r>
            <a:r>
              <a:rPr lang="en-US" dirty="0" err="1" smtClean="0"/>
              <a:t>owl:intersectionOf</a:t>
            </a:r>
            <a:r>
              <a:rPr lang="en-US" dirty="0" smtClean="0"/>
              <a:t>  ( :Woman :Parent ) </a:t>
            </a:r>
          </a:p>
          <a:p>
            <a:r>
              <a:rPr lang="en-US" dirty="0" smtClean="0"/>
              <a:t> ] .</a:t>
            </a:r>
            <a:endParaRPr lang="en-US" dirty="0"/>
          </a:p>
        </p:txBody>
      </p:sp>
      <p:sp>
        <p:nvSpPr>
          <p:cNvPr id="5" name="Rectangle 4"/>
          <p:cNvSpPr/>
          <p:nvPr/>
        </p:nvSpPr>
        <p:spPr>
          <a:xfrm>
            <a:off x="457200" y="3228230"/>
            <a:ext cx="4346542" cy="1200329"/>
          </a:xfrm>
          <a:prstGeom prst="rect">
            <a:avLst/>
          </a:prstGeom>
        </p:spPr>
        <p:txBody>
          <a:bodyPr wrap="square">
            <a:spAutoFit/>
          </a:bodyPr>
          <a:lstStyle/>
          <a:p>
            <a:r>
              <a:rPr lang="en-US" dirty="0" smtClean="0"/>
              <a:t> :Parent  owl:equivalentClass  [</a:t>
            </a:r>
          </a:p>
          <a:p>
            <a:r>
              <a:rPr lang="en-US" dirty="0" smtClean="0"/>
              <a:t>   	</a:t>
            </a:r>
            <a:r>
              <a:rPr lang="en-US" dirty="0" err="1" smtClean="0"/>
              <a:t>rdf:type</a:t>
            </a:r>
            <a:r>
              <a:rPr lang="en-US" dirty="0" smtClean="0"/>
              <a:t>     </a:t>
            </a:r>
            <a:r>
              <a:rPr lang="en-US" dirty="0" err="1" smtClean="0"/>
              <a:t>owl:Class</a:t>
            </a:r>
            <a:r>
              <a:rPr lang="en-US" dirty="0" smtClean="0"/>
              <a:t> ;</a:t>
            </a:r>
          </a:p>
          <a:p>
            <a:r>
              <a:rPr lang="en-US" dirty="0" smtClean="0"/>
              <a:t>  	</a:t>
            </a:r>
            <a:r>
              <a:rPr lang="en-US" dirty="0" err="1" smtClean="0"/>
              <a:t>owl:unionOf</a:t>
            </a:r>
            <a:r>
              <a:rPr lang="en-US" dirty="0" smtClean="0"/>
              <a:t>  ( :Mother :Father )</a:t>
            </a:r>
          </a:p>
          <a:p>
            <a:r>
              <a:rPr lang="en-US" dirty="0" smtClean="0"/>
              <a:t> ] .</a:t>
            </a:r>
            <a:endParaRPr lang="en-US" dirty="0"/>
          </a:p>
        </p:txBody>
      </p:sp>
      <p:sp>
        <p:nvSpPr>
          <p:cNvPr id="6" name="Rectangle 5"/>
          <p:cNvSpPr/>
          <p:nvPr/>
        </p:nvSpPr>
        <p:spPr>
          <a:xfrm>
            <a:off x="433827" y="4629329"/>
            <a:ext cx="4346542" cy="1477328"/>
          </a:xfrm>
          <a:prstGeom prst="rect">
            <a:avLst/>
          </a:prstGeom>
        </p:spPr>
        <p:txBody>
          <a:bodyPr wrap="square">
            <a:spAutoFit/>
          </a:bodyPr>
          <a:lstStyle/>
          <a:p>
            <a:r>
              <a:rPr lang="en-US" dirty="0" smtClean="0"/>
              <a:t> :</a:t>
            </a:r>
            <a:r>
              <a:rPr lang="en-US" dirty="0" err="1" smtClean="0"/>
              <a:t>ChildlessPerson</a:t>
            </a:r>
            <a:r>
              <a:rPr lang="en-US" dirty="0" smtClean="0"/>
              <a:t>  owl:equivalentClass  [</a:t>
            </a:r>
          </a:p>
          <a:p>
            <a:r>
              <a:rPr lang="en-US" dirty="0" smtClean="0"/>
              <a:t>  	</a:t>
            </a:r>
            <a:r>
              <a:rPr lang="en-US" dirty="0" err="1" smtClean="0"/>
              <a:t>rdf:type</a:t>
            </a:r>
            <a:r>
              <a:rPr lang="en-US" dirty="0" smtClean="0"/>
              <a:t>            </a:t>
            </a:r>
            <a:r>
              <a:rPr lang="en-US" dirty="0" err="1" smtClean="0"/>
              <a:t>owl:Class</a:t>
            </a:r>
            <a:r>
              <a:rPr lang="en-US" dirty="0" smtClean="0"/>
              <a:t> ;</a:t>
            </a:r>
          </a:p>
          <a:p>
            <a:r>
              <a:rPr lang="en-US" dirty="0" smtClean="0"/>
              <a:t>  	</a:t>
            </a:r>
            <a:r>
              <a:rPr lang="en-US" dirty="0" err="1" smtClean="0"/>
              <a:t>owl:intersectionOf</a:t>
            </a:r>
            <a:r>
              <a:rPr lang="en-US" dirty="0" smtClean="0"/>
              <a:t>  ( :Person  			[ owl:complementOf  :Parent ] ) </a:t>
            </a:r>
          </a:p>
          <a:p>
            <a:r>
              <a:rPr lang="en-US" dirty="0" smtClean="0"/>
              <a:t> ] .</a:t>
            </a:r>
            <a:endParaRPr lang="en-US" dirty="0"/>
          </a:p>
        </p:txBody>
      </p:sp>
      <p:cxnSp>
        <p:nvCxnSpPr>
          <p:cNvPr id="8" name="Straight Connector 7"/>
          <p:cNvCxnSpPr/>
          <p:nvPr/>
        </p:nvCxnSpPr>
        <p:spPr>
          <a:xfrm>
            <a:off x="457200" y="2934682"/>
            <a:ext cx="8229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57200" y="4558765"/>
            <a:ext cx="8229600"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RDF </a:t>
            </a:r>
            <a:r>
              <a:rPr lang="en-US" sz="3600" dirty="0" smtClean="0"/>
              <a:t>Data Model</a:t>
            </a:r>
            <a:endParaRPr lang="en-US" sz="3600" dirty="0"/>
          </a:p>
        </p:txBody>
      </p:sp>
      <p:graphicFrame>
        <p:nvGraphicFramePr>
          <p:cNvPr id="4" name="Content Placeholder 3"/>
          <p:cNvGraphicFramePr>
            <a:graphicFrameLocks noGrp="1"/>
          </p:cNvGraphicFramePr>
          <p:nvPr>
            <p:ph sz="half" idx="4294967295"/>
          </p:nvPr>
        </p:nvGraphicFramePr>
        <p:xfrm>
          <a:off x="1016000" y="3541486"/>
          <a:ext cx="7279428" cy="1982700"/>
        </p:xfrm>
        <a:graphic>
          <a:graphicData uri="http://schemas.openxmlformats.org/drawingml/2006/table">
            <a:tbl>
              <a:tblPr firstRow="1" bandRow="1">
                <a:tableStyleId>{5C22544A-7EE6-4342-B048-85BDC9FD1C3A}</a:tableStyleId>
              </a:tblPr>
              <a:tblGrid>
                <a:gridCol w="1448731"/>
                <a:gridCol w="1055249"/>
                <a:gridCol w="1341418"/>
                <a:gridCol w="3434030"/>
              </a:tblGrid>
              <a:tr h="495675">
                <a:tc>
                  <a:txBody>
                    <a:bodyPr/>
                    <a:lstStyle/>
                    <a:p>
                      <a:endParaRPr lang="en-US" dirty="0"/>
                    </a:p>
                  </a:txBody>
                  <a:tcPr marL="44873" marR="44873"/>
                </a:tc>
                <a:tc>
                  <a:txBody>
                    <a:bodyPr/>
                    <a:lstStyle/>
                    <a:p>
                      <a:r>
                        <a:rPr lang="en-US" dirty="0" smtClean="0"/>
                        <a:t>Subject</a:t>
                      </a:r>
                      <a:endParaRPr lang="en-US" dirty="0"/>
                    </a:p>
                  </a:txBody>
                  <a:tcPr marL="44873" marR="44873"/>
                </a:tc>
                <a:tc>
                  <a:txBody>
                    <a:bodyPr/>
                    <a:lstStyle/>
                    <a:p>
                      <a:r>
                        <a:rPr lang="en-US" dirty="0" smtClean="0"/>
                        <a:t>Predicate</a:t>
                      </a:r>
                      <a:endParaRPr lang="en-US" dirty="0"/>
                    </a:p>
                  </a:txBody>
                  <a:tcPr marL="44873" marR="44873"/>
                </a:tc>
                <a:tc>
                  <a:txBody>
                    <a:bodyPr/>
                    <a:lstStyle/>
                    <a:p>
                      <a:r>
                        <a:rPr lang="en-US" dirty="0" smtClean="0"/>
                        <a:t>Object</a:t>
                      </a:r>
                      <a:endParaRPr lang="en-US" dirty="0"/>
                    </a:p>
                  </a:txBody>
                  <a:tcPr marL="44873" marR="44873"/>
                </a:tc>
              </a:tr>
              <a:tr h="495675">
                <a:tc>
                  <a:txBody>
                    <a:bodyPr/>
                    <a:lstStyle/>
                    <a:p>
                      <a:r>
                        <a:rPr lang="en-US" dirty="0" smtClean="0"/>
                        <a:t>Statement</a:t>
                      </a:r>
                      <a:r>
                        <a:rPr lang="en-US" baseline="0" dirty="0" smtClean="0"/>
                        <a:t> 1</a:t>
                      </a:r>
                      <a:endParaRPr lang="en-US" dirty="0"/>
                    </a:p>
                  </a:txBody>
                  <a:tcPr marL="44873" marR="44873"/>
                </a:tc>
                <a:tc>
                  <a:txBody>
                    <a:bodyPr/>
                    <a:lstStyle/>
                    <a:p>
                      <a:r>
                        <a:rPr lang="en-US" dirty="0" smtClean="0"/>
                        <a:t>p1</a:t>
                      </a:r>
                      <a:endParaRPr lang="en-US" dirty="0"/>
                    </a:p>
                  </a:txBody>
                  <a:tcPr marL="44873" marR="44873"/>
                </a:tc>
                <a:tc>
                  <a:txBody>
                    <a:bodyPr/>
                    <a:lstStyle/>
                    <a:p>
                      <a:r>
                        <a:rPr lang="en-US" dirty="0" smtClean="0"/>
                        <a:t>type</a:t>
                      </a:r>
                      <a:endParaRPr lang="en-US" dirty="0"/>
                    </a:p>
                  </a:txBody>
                  <a:tcPr marL="44873" marR="44873"/>
                </a:tc>
                <a:tc>
                  <a:txBody>
                    <a:bodyPr/>
                    <a:lstStyle/>
                    <a:p>
                      <a:r>
                        <a:rPr lang="en-US" dirty="0" smtClean="0"/>
                        <a:t>Person</a:t>
                      </a:r>
                      <a:endParaRPr lang="en-US" dirty="0"/>
                    </a:p>
                  </a:txBody>
                  <a:tcPr marL="44873" marR="44873"/>
                </a:tc>
              </a:tr>
              <a:tr h="495675">
                <a:tc>
                  <a:txBody>
                    <a:bodyPr/>
                    <a:lstStyle/>
                    <a:p>
                      <a:r>
                        <a:rPr lang="en-US" dirty="0" smtClean="0"/>
                        <a:t>Statement 2</a:t>
                      </a:r>
                      <a:endParaRPr lang="en-US" dirty="0"/>
                    </a:p>
                  </a:txBody>
                  <a:tcPr marL="44873" marR="44873"/>
                </a:tc>
                <a:tc>
                  <a:txBody>
                    <a:bodyPr/>
                    <a:lstStyle/>
                    <a:p>
                      <a:r>
                        <a:rPr lang="en-US" dirty="0" smtClean="0"/>
                        <a:t>p1 </a:t>
                      </a:r>
                      <a:endParaRPr lang="en-US" dirty="0"/>
                    </a:p>
                  </a:txBody>
                  <a:tcPr marL="44873" marR="44873"/>
                </a:tc>
                <a:tc>
                  <a:txBody>
                    <a:bodyPr/>
                    <a:lstStyle/>
                    <a:p>
                      <a:r>
                        <a:rPr lang="en-US" dirty="0" smtClean="0"/>
                        <a:t>name</a:t>
                      </a:r>
                      <a:endParaRPr lang="en-US" dirty="0"/>
                    </a:p>
                  </a:txBody>
                  <a:tcPr marL="44873" marR="44873"/>
                </a:tc>
                <a:tc>
                  <a:txBody>
                    <a:bodyPr/>
                    <a:lstStyle/>
                    <a:p>
                      <a:r>
                        <a:rPr lang="en-US" dirty="0" smtClean="0"/>
                        <a:t>John</a:t>
                      </a:r>
                      <a:r>
                        <a:rPr lang="en-US" baseline="0" dirty="0" smtClean="0"/>
                        <a:t> Smith</a:t>
                      </a:r>
                      <a:endParaRPr lang="en-US" dirty="0"/>
                    </a:p>
                  </a:txBody>
                  <a:tcPr marL="44873" marR="44873"/>
                </a:tc>
              </a:tr>
              <a:tr h="495675">
                <a:tc>
                  <a:txBody>
                    <a:bodyPr/>
                    <a:lstStyle/>
                    <a:p>
                      <a:r>
                        <a:rPr lang="en-US" dirty="0" smtClean="0"/>
                        <a:t>Statement 3</a:t>
                      </a:r>
                      <a:endParaRPr lang="en-US" dirty="0"/>
                    </a:p>
                  </a:txBody>
                  <a:tcPr marL="44873" marR="44873"/>
                </a:tc>
                <a:tc>
                  <a:txBody>
                    <a:bodyPr/>
                    <a:lstStyle/>
                    <a:p>
                      <a:r>
                        <a:rPr lang="en-US" dirty="0" smtClean="0"/>
                        <a:t>p1</a:t>
                      </a:r>
                      <a:endParaRPr lang="en-US" dirty="0"/>
                    </a:p>
                  </a:txBody>
                  <a:tcPr marL="44873" marR="44873"/>
                </a:tc>
                <a:tc>
                  <a:txBody>
                    <a:bodyPr/>
                    <a:lstStyle/>
                    <a:p>
                      <a:r>
                        <a:rPr lang="en-US" dirty="0" err="1" smtClean="0"/>
                        <a:t>mbox</a:t>
                      </a:r>
                      <a:endParaRPr lang="en-US" dirty="0"/>
                    </a:p>
                  </a:txBody>
                  <a:tcPr marL="44873" marR="44873"/>
                </a:tc>
                <a:tc>
                  <a:txBody>
                    <a:bodyPr/>
                    <a:lstStyle/>
                    <a:p>
                      <a:r>
                        <a:rPr lang="en-US" dirty="0" err="1" smtClean="0"/>
                        <a:t>jsmith@acme.com</a:t>
                      </a:r>
                      <a:endParaRPr lang="en-US" dirty="0"/>
                    </a:p>
                  </a:txBody>
                  <a:tcPr marL="44873" marR="44873"/>
                </a:tc>
              </a:tr>
            </a:tbl>
          </a:graphicData>
        </a:graphic>
      </p:graphicFrame>
      <p:sp>
        <p:nvSpPr>
          <p:cNvPr id="6" name="Content Placeholder 5"/>
          <p:cNvSpPr>
            <a:spLocks noGrp="1"/>
          </p:cNvSpPr>
          <p:nvPr>
            <p:ph sz="half" idx="4294967295"/>
          </p:nvPr>
        </p:nvSpPr>
        <p:spPr>
          <a:xfrm>
            <a:off x="1016000" y="1582057"/>
            <a:ext cx="7278688" cy="1663700"/>
          </a:xfrm>
        </p:spPr>
        <p:txBody>
          <a:bodyPr>
            <a:normAutofit/>
          </a:bodyPr>
          <a:lstStyle/>
          <a:p>
            <a:pPr lvl="0"/>
            <a:r>
              <a:rPr lang="en-US" sz="2400" dirty="0"/>
              <a:t>An RDF graph is a set of RDF </a:t>
            </a:r>
            <a:r>
              <a:rPr lang="en-US" sz="2400" dirty="0" smtClean="0"/>
              <a:t>triples</a:t>
            </a:r>
          </a:p>
          <a:p>
            <a:pPr lvl="1"/>
            <a:r>
              <a:rPr lang="en-US" sz="2000" dirty="0" smtClean="0"/>
              <a:t>Subject/Predicate/Object</a:t>
            </a:r>
          </a:p>
          <a:p>
            <a:pPr lvl="1"/>
            <a:r>
              <a:rPr lang="en-US" sz="2000" dirty="0" smtClean="0"/>
              <a:t>Triples are statements (i.e. they are true or false)</a:t>
            </a:r>
          </a:p>
          <a:p>
            <a:pPr lvl="1"/>
            <a:r>
              <a:rPr lang="en-US" sz="2000" dirty="0" smtClean="0"/>
              <a:t>The smallest graph is a single triple</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Equality and Inequality of Individuals</a:t>
            </a:r>
            <a:endParaRPr lang="en-US" sz="3600" dirty="0"/>
          </a:p>
        </p:txBody>
      </p:sp>
      <p:pic>
        <p:nvPicPr>
          <p:cNvPr id="6" name="Content Placeholder 5" descr="Screen shot 2011-09-12 at 8.30.12 PM.png"/>
          <p:cNvPicPr>
            <a:picLocks noGrp="1" noChangeAspect="1"/>
          </p:cNvPicPr>
          <p:nvPr>
            <p:ph sz="half" idx="4294967295"/>
          </p:nvPr>
        </p:nvPicPr>
        <p:blipFill>
          <a:blip r:embed="rId2"/>
          <a:srcRect t="-73728" b="-73728"/>
          <a:stretch>
            <a:fillRect/>
          </a:stretch>
        </p:blipFill>
        <p:spPr>
          <a:xfrm>
            <a:off x="1756229" y="1683657"/>
            <a:ext cx="5214257" cy="5843493"/>
          </a:xfrm>
        </p:spPr>
      </p:pic>
      <p:sp>
        <p:nvSpPr>
          <p:cNvPr id="5" name="Content Placeholder 4"/>
          <p:cNvSpPr>
            <a:spLocks noGrp="1"/>
          </p:cNvSpPr>
          <p:nvPr>
            <p:ph sz="half" idx="4294967295"/>
          </p:nvPr>
        </p:nvSpPr>
        <p:spPr>
          <a:xfrm>
            <a:off x="1219200" y="1436914"/>
            <a:ext cx="7082971" cy="1787525"/>
          </a:xfrm>
        </p:spPr>
        <p:txBody>
          <a:bodyPr>
            <a:normAutofit/>
          </a:bodyPr>
          <a:lstStyle/>
          <a:p>
            <a:pPr>
              <a:buNone/>
            </a:pPr>
            <a:r>
              <a:rPr lang="en-US" sz="1800" dirty="0" err="1" smtClean="0">
                <a:latin typeface="Monaco"/>
              </a:rPr>
              <a:t>ex:biologicalMother</a:t>
            </a:r>
            <a:endParaRPr lang="en-US" sz="1800" dirty="0" smtClean="0">
              <a:latin typeface="Monaco"/>
            </a:endParaRPr>
          </a:p>
          <a:p>
            <a:pPr>
              <a:buNone/>
            </a:pPr>
            <a:r>
              <a:rPr lang="en-US" sz="1800" dirty="0" smtClean="0">
                <a:latin typeface="Monaco"/>
              </a:rPr>
              <a:t>      	a       </a:t>
            </a:r>
            <a:r>
              <a:rPr lang="en-US" sz="1800" dirty="0" err="1" smtClean="0">
                <a:latin typeface="Monaco"/>
              </a:rPr>
              <a:t>owl:FunctionalProperty</a:t>
            </a:r>
            <a:r>
              <a:rPr lang="en-US" sz="1800" dirty="0" smtClean="0">
                <a:latin typeface="Monaco"/>
              </a:rPr>
              <a:t> , </a:t>
            </a:r>
            <a:r>
              <a:rPr lang="en-US" sz="1800" dirty="0" err="1" smtClean="0">
                <a:latin typeface="Monaco"/>
              </a:rPr>
              <a:t>owl:ObjectProperty</a:t>
            </a:r>
            <a:r>
              <a:rPr lang="en-US" sz="1800" dirty="0" smtClean="0">
                <a:latin typeface="Monaco"/>
              </a:rPr>
              <a:t> ;</a:t>
            </a:r>
          </a:p>
          <a:p>
            <a:pPr>
              <a:buNone/>
            </a:pPr>
            <a:r>
              <a:rPr lang="en-US" sz="1800" dirty="0" smtClean="0">
                <a:latin typeface="Monaco"/>
              </a:rPr>
              <a:t>			</a:t>
            </a:r>
            <a:r>
              <a:rPr lang="en-US" sz="1800" dirty="0" err="1" smtClean="0">
                <a:latin typeface="Monaco"/>
              </a:rPr>
              <a:t>rdfs:domain</a:t>
            </a:r>
            <a:r>
              <a:rPr lang="en-US" sz="1800" dirty="0" smtClean="0">
                <a:latin typeface="Monaco"/>
              </a:rPr>
              <a:t> </a:t>
            </a:r>
            <a:r>
              <a:rPr lang="en-US" sz="1800" dirty="0" err="1" smtClean="0">
                <a:latin typeface="Monaco"/>
              </a:rPr>
              <a:t>ex:Person</a:t>
            </a:r>
            <a:r>
              <a:rPr lang="en-US" sz="1800" dirty="0" smtClean="0">
                <a:latin typeface="Monaco"/>
              </a:rPr>
              <a:t> ;</a:t>
            </a:r>
          </a:p>
          <a:p>
            <a:pPr>
              <a:buNone/>
            </a:pPr>
            <a:r>
              <a:rPr lang="en-US" sz="1800" dirty="0" smtClean="0">
                <a:latin typeface="Monaco"/>
              </a:rPr>
              <a:t>			</a:t>
            </a:r>
            <a:r>
              <a:rPr lang="en-US" sz="1800" dirty="0" err="1" smtClean="0">
                <a:latin typeface="Monaco"/>
              </a:rPr>
              <a:t>rdfs:label</a:t>
            </a:r>
            <a:r>
              <a:rPr lang="en-US" sz="1800" dirty="0" smtClean="0">
                <a:latin typeface="Monaco"/>
              </a:rPr>
              <a:t> "biological </a:t>
            </a:r>
            <a:r>
              <a:rPr lang="en-US" sz="1800" dirty="0" err="1" smtClean="0">
                <a:latin typeface="Monaco"/>
              </a:rPr>
              <a:t>mother"^^xsd:string</a:t>
            </a:r>
            <a:r>
              <a:rPr lang="en-US" sz="1800" dirty="0" smtClean="0">
                <a:latin typeface="Monaco"/>
              </a:rPr>
              <a:t> ;</a:t>
            </a:r>
          </a:p>
          <a:p>
            <a:pPr>
              <a:buNone/>
            </a:pPr>
            <a:r>
              <a:rPr lang="en-US" sz="1800" dirty="0" smtClean="0">
                <a:latin typeface="Monaco"/>
              </a:rPr>
              <a:t>			</a:t>
            </a:r>
            <a:r>
              <a:rPr lang="en-US" sz="1800" dirty="0" err="1" smtClean="0">
                <a:latin typeface="Monaco"/>
              </a:rPr>
              <a:t>rdfs:range</a:t>
            </a:r>
            <a:r>
              <a:rPr lang="en-US" sz="1800" dirty="0" smtClean="0">
                <a:latin typeface="Monaco"/>
              </a:rPr>
              <a:t> </a:t>
            </a:r>
            <a:r>
              <a:rPr lang="en-US" sz="1800" dirty="0" err="1" smtClean="0">
                <a:latin typeface="Monaco"/>
              </a:rPr>
              <a:t>ex:Person</a:t>
            </a:r>
            <a:r>
              <a:rPr lang="en-US" sz="1800" dirty="0" smtClean="0">
                <a:latin typeface="Monaco"/>
              </a:rPr>
              <a:t> .</a:t>
            </a:r>
            <a:endParaRPr lang="en-US" sz="1800" dirty="0"/>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Equality and Inequality of Individuals</a:t>
            </a:r>
            <a:endParaRPr lang="en-US" sz="3600" dirty="0"/>
          </a:p>
        </p:txBody>
      </p:sp>
      <p:pic>
        <p:nvPicPr>
          <p:cNvPr id="9" name="Content Placeholder 8" descr="Screen shot 2011-09-12 at 8.40.24 PM.png"/>
          <p:cNvPicPr>
            <a:picLocks noGrp="1" noChangeAspect="1"/>
          </p:cNvPicPr>
          <p:nvPr>
            <p:ph sz="half" idx="4294967295"/>
          </p:nvPr>
        </p:nvPicPr>
        <p:blipFill>
          <a:blip r:embed="rId2"/>
          <a:stretch>
            <a:fillRect/>
          </a:stretch>
        </p:blipFill>
        <p:spPr>
          <a:xfrm>
            <a:off x="1219200" y="2059949"/>
            <a:ext cx="6284686" cy="4344968"/>
          </a:xfrm>
        </p:spPr>
      </p:pic>
      <p:sp>
        <p:nvSpPr>
          <p:cNvPr id="10" name="TextBox 9"/>
          <p:cNvSpPr txBox="1"/>
          <p:nvPr/>
        </p:nvSpPr>
        <p:spPr>
          <a:xfrm>
            <a:off x="508001" y="1417638"/>
            <a:ext cx="8396514" cy="461665"/>
          </a:xfrm>
          <a:prstGeom prst="rect">
            <a:avLst/>
          </a:prstGeom>
          <a:noFill/>
        </p:spPr>
        <p:txBody>
          <a:bodyPr wrap="square" rtlCol="0">
            <a:spAutoFit/>
          </a:bodyPr>
          <a:lstStyle/>
          <a:p>
            <a:r>
              <a:rPr lang="en-US" sz="2400" dirty="0" smtClean="0"/>
              <a:t>But what if we assert that </a:t>
            </a:r>
            <a:r>
              <a:rPr lang="en-US" sz="2400" dirty="0" err="1" smtClean="0"/>
              <a:t>JaneAnneSmith</a:t>
            </a:r>
            <a:r>
              <a:rPr lang="en-US" sz="2400" dirty="0" smtClean="0"/>
              <a:t> and </a:t>
            </a:r>
            <a:r>
              <a:rPr lang="en-US" sz="2400" dirty="0" err="1" smtClean="0"/>
              <a:t>JaneSmith</a:t>
            </a:r>
            <a:r>
              <a:rPr lang="en-US" sz="2400" dirty="0" smtClean="0"/>
              <a:t> are different?</a:t>
            </a:r>
            <a:endParaRPr lang="en-US" sz="2400" dirty="0"/>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Modeling with OWL (continued)</a:t>
            </a:r>
            <a:endParaRPr lang="en-US" sz="4400" dirty="0"/>
          </a:p>
        </p:txBody>
      </p:sp>
      <p:sp>
        <p:nvSpPr>
          <p:cNvPr id="3" name="Subtitle 2"/>
          <p:cNvSpPr>
            <a:spLocks noGrp="1"/>
          </p:cNvSpPr>
          <p:nvPr>
            <p:ph type="subTitle" idx="1"/>
          </p:nvPr>
        </p:nvSpPr>
        <p:spPr>
          <a:xfrm>
            <a:off x="1371600" y="3995530"/>
            <a:ext cx="6587656" cy="1673750"/>
          </a:xfrm>
        </p:spPr>
        <p:txBody>
          <a:bodyPr/>
          <a:lstStyle/>
          <a:p>
            <a:r>
              <a:rPr lang="en-US" sz="3200" dirty="0" smtClean="0"/>
              <a:t>Basics</a:t>
            </a:r>
          </a:p>
          <a:p>
            <a:endParaRPr lang="en-US" sz="3200" dirty="0" smtClean="0"/>
          </a:p>
          <a:p>
            <a:r>
              <a:rPr lang="en-US" sz="3200" dirty="0" smtClean="0">
                <a:solidFill>
                  <a:schemeClr val="tx2"/>
                </a:solidFill>
              </a:rPr>
              <a:t>Day 2</a:t>
            </a:r>
          </a:p>
          <a:p>
            <a:endParaRPr lang="en-US" sz="3600" dirty="0"/>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Property Restrictions</a:t>
            </a:r>
            <a:endParaRPr lang="en-US" sz="3600" dirty="0"/>
          </a:p>
        </p:txBody>
      </p:sp>
      <p:sp>
        <p:nvSpPr>
          <p:cNvPr id="3" name="Content Placeholder 2"/>
          <p:cNvSpPr>
            <a:spLocks noGrp="1"/>
          </p:cNvSpPr>
          <p:nvPr>
            <p:ph idx="4294967295"/>
          </p:nvPr>
        </p:nvSpPr>
        <p:spPr>
          <a:xfrm>
            <a:off x="522514" y="1393371"/>
            <a:ext cx="8164286" cy="4525963"/>
          </a:xfrm>
        </p:spPr>
        <p:txBody>
          <a:bodyPr>
            <a:normAutofit fontScale="85000" lnSpcReduction="10000"/>
          </a:bodyPr>
          <a:lstStyle/>
          <a:p>
            <a:pPr>
              <a:lnSpc>
                <a:spcPct val="115000"/>
              </a:lnSpc>
            </a:pPr>
            <a:r>
              <a:rPr lang="en-US" dirty="0" smtClean="0"/>
              <a:t>A property restriction describes an anonymous class of individuals that satisfy the restriction</a:t>
            </a:r>
          </a:p>
          <a:p>
            <a:pPr>
              <a:lnSpc>
                <a:spcPct val="115000"/>
              </a:lnSpc>
            </a:pPr>
            <a:r>
              <a:rPr lang="en-US" dirty="0"/>
              <a:t>T</a:t>
            </a:r>
            <a:r>
              <a:rPr lang="en-US" dirty="0" smtClean="0"/>
              <a:t>wo kinds of property restrictions</a:t>
            </a:r>
          </a:p>
          <a:p>
            <a:pPr lvl="1">
              <a:lnSpc>
                <a:spcPct val="115000"/>
              </a:lnSpc>
              <a:spcBef>
                <a:spcPts val="600"/>
              </a:spcBef>
            </a:pPr>
            <a:r>
              <a:rPr lang="en-US" dirty="0"/>
              <a:t>V</a:t>
            </a:r>
            <a:r>
              <a:rPr lang="en-US" dirty="0" smtClean="0"/>
              <a:t>alue constraints</a:t>
            </a:r>
          </a:p>
          <a:p>
            <a:pPr lvl="2">
              <a:lnSpc>
                <a:spcPct val="115000"/>
              </a:lnSpc>
              <a:spcBef>
                <a:spcPts val="600"/>
              </a:spcBef>
            </a:pPr>
            <a:r>
              <a:rPr lang="en-US" dirty="0" smtClean="0"/>
              <a:t>constraints on the range of the property when applied to </a:t>
            </a:r>
            <a:r>
              <a:rPr lang="en-US" dirty="0"/>
              <a:t>a</a:t>
            </a:r>
            <a:r>
              <a:rPr lang="en-US" dirty="0" smtClean="0"/>
              <a:t> class description</a:t>
            </a:r>
          </a:p>
          <a:p>
            <a:pPr lvl="1">
              <a:lnSpc>
                <a:spcPct val="115000"/>
              </a:lnSpc>
              <a:spcBef>
                <a:spcPts val="600"/>
              </a:spcBef>
            </a:pPr>
            <a:r>
              <a:rPr lang="en-US" dirty="0"/>
              <a:t>C</a:t>
            </a:r>
            <a:r>
              <a:rPr lang="en-US" dirty="0" smtClean="0"/>
              <a:t>ardinality constraints</a:t>
            </a:r>
          </a:p>
          <a:p>
            <a:pPr lvl="2">
              <a:lnSpc>
                <a:spcPct val="115000"/>
              </a:lnSpc>
              <a:spcBef>
                <a:spcPts val="600"/>
              </a:spcBef>
            </a:pPr>
            <a:r>
              <a:rPr lang="en-US" dirty="0" smtClean="0"/>
              <a:t>constraints on the number of values a property can take, in the context of this particular class description. </a:t>
            </a:r>
          </a:p>
          <a:p>
            <a:pPr>
              <a:lnSpc>
                <a:spcPct val="115000"/>
              </a:lnSpc>
            </a:pPr>
            <a:r>
              <a:rPr lang="en-US" dirty="0" smtClean="0"/>
              <a:t>Uses</a:t>
            </a:r>
          </a:p>
          <a:p>
            <a:pPr lvl="1">
              <a:lnSpc>
                <a:spcPct val="115000"/>
              </a:lnSpc>
              <a:spcBef>
                <a:spcPts val="600"/>
              </a:spcBef>
            </a:pPr>
            <a:r>
              <a:rPr lang="en-US" dirty="0"/>
              <a:t>D</a:t>
            </a:r>
            <a:r>
              <a:rPr lang="en-US" dirty="0" smtClean="0"/>
              <a:t>efined classes</a:t>
            </a:r>
          </a:p>
          <a:p>
            <a:pPr lvl="1">
              <a:lnSpc>
                <a:spcPct val="115000"/>
              </a:lnSpc>
              <a:spcBef>
                <a:spcPts val="600"/>
              </a:spcBef>
            </a:pPr>
            <a:r>
              <a:rPr lang="en-US" dirty="0"/>
              <a:t>L</a:t>
            </a:r>
            <a:r>
              <a:rPr lang="en-US" dirty="0" smtClean="0"/>
              <a:t>ocal restrictions</a:t>
            </a:r>
          </a:p>
          <a:p>
            <a:endParaRPr lang="en-US" dirty="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SomeValuesFrom</a:t>
            </a:r>
            <a:endParaRPr lang="en-US" sz="3600" dirty="0"/>
          </a:p>
        </p:txBody>
      </p:sp>
      <p:sp>
        <p:nvSpPr>
          <p:cNvPr id="3" name="Content Placeholder 2"/>
          <p:cNvSpPr>
            <a:spLocks noGrp="1"/>
          </p:cNvSpPr>
          <p:nvPr>
            <p:ph idx="4294967295"/>
          </p:nvPr>
        </p:nvSpPr>
        <p:spPr>
          <a:xfrm>
            <a:off x="701633" y="1600200"/>
            <a:ext cx="8229600" cy="1377950"/>
          </a:xfrm>
        </p:spPr>
        <p:txBody>
          <a:bodyPr/>
          <a:lstStyle/>
          <a:p>
            <a:r>
              <a:rPr lang="en-US" dirty="0" smtClean="0"/>
              <a:t>Example (Parent)</a:t>
            </a:r>
          </a:p>
          <a:p>
            <a:pPr lvl="1"/>
            <a:r>
              <a:rPr lang="en-US" dirty="0" smtClean="0"/>
              <a:t>Every parent has at least one (some) child</a:t>
            </a:r>
          </a:p>
        </p:txBody>
      </p:sp>
      <p:sp>
        <p:nvSpPr>
          <p:cNvPr id="4" name="Rectangle 3"/>
          <p:cNvSpPr/>
          <p:nvPr/>
        </p:nvSpPr>
        <p:spPr>
          <a:xfrm>
            <a:off x="457200" y="3255634"/>
            <a:ext cx="4265875" cy="2031325"/>
          </a:xfrm>
          <a:prstGeom prst="rect">
            <a:avLst/>
          </a:prstGeom>
        </p:spPr>
        <p:txBody>
          <a:bodyPr wrap="square">
            <a:spAutoFit/>
          </a:bodyPr>
          <a:lstStyle/>
          <a:p>
            <a:r>
              <a:rPr lang="en-US" dirty="0" err="1"/>
              <a:t>ex:Parent</a:t>
            </a:r>
            <a:endParaRPr lang="en-US" dirty="0"/>
          </a:p>
          <a:p>
            <a:r>
              <a:rPr lang="en-US" dirty="0"/>
              <a:t>      a       </a:t>
            </a:r>
            <a:r>
              <a:rPr lang="en-US" dirty="0" err="1"/>
              <a:t>owl:Class</a:t>
            </a:r>
            <a:r>
              <a:rPr lang="en-US" dirty="0"/>
              <a:t> </a:t>
            </a:r>
            <a:r>
              <a:rPr lang="en-US" dirty="0" smtClean="0"/>
              <a:t>;</a:t>
            </a:r>
          </a:p>
          <a:p>
            <a:r>
              <a:rPr lang="en-US" dirty="0"/>
              <a:t>      owl:equivalentClass</a:t>
            </a:r>
          </a:p>
          <a:p>
            <a:r>
              <a:rPr lang="en-US" dirty="0"/>
              <a:t>              [ a       </a:t>
            </a:r>
            <a:r>
              <a:rPr lang="en-US" dirty="0" err="1"/>
              <a:t>owl:Restriction</a:t>
            </a:r>
            <a:r>
              <a:rPr lang="en-US" dirty="0"/>
              <a:t> ;</a:t>
            </a:r>
          </a:p>
          <a:p>
            <a:r>
              <a:rPr lang="en-US" dirty="0"/>
              <a:t>                </a:t>
            </a:r>
            <a:r>
              <a:rPr lang="en-US" dirty="0" err="1"/>
              <a:t>owl:onProperty</a:t>
            </a:r>
            <a:r>
              <a:rPr lang="en-US" dirty="0"/>
              <a:t> </a:t>
            </a:r>
            <a:r>
              <a:rPr lang="en-US" dirty="0" err="1"/>
              <a:t>ex:hasChild</a:t>
            </a:r>
            <a:r>
              <a:rPr lang="en-US" dirty="0"/>
              <a:t> ;</a:t>
            </a:r>
          </a:p>
          <a:p>
            <a:r>
              <a:rPr lang="en-US" dirty="0"/>
              <a:t>                </a:t>
            </a:r>
            <a:r>
              <a:rPr lang="en-US" dirty="0" err="1"/>
              <a:t>owl:someValuesFrom</a:t>
            </a:r>
            <a:r>
              <a:rPr lang="en-US" dirty="0"/>
              <a:t> </a:t>
            </a:r>
            <a:r>
              <a:rPr lang="en-US" dirty="0" err="1"/>
              <a:t>ex:Person</a:t>
            </a:r>
            <a:endParaRPr lang="en-US" dirty="0"/>
          </a:p>
          <a:p>
            <a:r>
              <a:rPr lang="en-US" dirty="0"/>
              <a:t>              ] .</a:t>
            </a:r>
          </a:p>
        </p:txBody>
      </p:sp>
      <p:pic>
        <p:nvPicPr>
          <p:cNvPr id="5" name="Picture 4" descr="Screen shot 2011-09-13 at 8.04.14 PM.png"/>
          <p:cNvPicPr>
            <a:picLocks noChangeAspect="1"/>
          </p:cNvPicPr>
          <p:nvPr/>
        </p:nvPicPr>
        <p:blipFill>
          <a:blip r:embed="rId2"/>
          <a:stretch>
            <a:fillRect/>
          </a:stretch>
        </p:blipFill>
        <p:spPr>
          <a:xfrm>
            <a:off x="4383315" y="3255634"/>
            <a:ext cx="4391074" cy="1830964"/>
          </a:xfrm>
          <a:prstGeom prst="rect">
            <a:avLst/>
          </a:prstGeom>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SomeValuesFrom</a:t>
            </a:r>
            <a:endParaRPr lang="en-US" sz="3600" dirty="0"/>
          </a:p>
        </p:txBody>
      </p:sp>
      <p:sp>
        <p:nvSpPr>
          <p:cNvPr id="3" name="Content Placeholder 2"/>
          <p:cNvSpPr>
            <a:spLocks noGrp="1"/>
          </p:cNvSpPr>
          <p:nvPr>
            <p:ph idx="4294967295"/>
          </p:nvPr>
        </p:nvSpPr>
        <p:spPr>
          <a:xfrm>
            <a:off x="457200" y="1509806"/>
            <a:ext cx="8229600" cy="1377950"/>
          </a:xfrm>
        </p:spPr>
        <p:txBody>
          <a:bodyPr>
            <a:normAutofit/>
          </a:bodyPr>
          <a:lstStyle/>
          <a:p>
            <a:r>
              <a:rPr lang="en-US" dirty="0" smtClean="0"/>
              <a:t>Example (Mother)</a:t>
            </a:r>
          </a:p>
          <a:p>
            <a:pPr lvl="1"/>
            <a:r>
              <a:rPr lang="en-US" dirty="0" smtClean="0"/>
              <a:t>Every mother is a female who has at least one (some) child</a:t>
            </a:r>
          </a:p>
        </p:txBody>
      </p:sp>
      <p:sp>
        <p:nvSpPr>
          <p:cNvPr id="4" name="Rectangle 3"/>
          <p:cNvSpPr/>
          <p:nvPr/>
        </p:nvSpPr>
        <p:spPr>
          <a:xfrm>
            <a:off x="457200" y="3795806"/>
            <a:ext cx="6710557" cy="2585323"/>
          </a:xfrm>
          <a:prstGeom prst="rect">
            <a:avLst/>
          </a:prstGeom>
        </p:spPr>
        <p:txBody>
          <a:bodyPr wrap="square">
            <a:spAutoFit/>
          </a:bodyPr>
          <a:lstStyle/>
          <a:p>
            <a:r>
              <a:rPr lang="en-US" dirty="0" err="1"/>
              <a:t>ex:Mother</a:t>
            </a:r>
            <a:endParaRPr lang="en-US" dirty="0"/>
          </a:p>
          <a:p>
            <a:r>
              <a:rPr lang="en-US" dirty="0"/>
              <a:t>      a       </a:t>
            </a:r>
            <a:r>
              <a:rPr lang="en-US" dirty="0" err="1"/>
              <a:t>owl:Class</a:t>
            </a:r>
            <a:r>
              <a:rPr lang="en-US" dirty="0"/>
              <a:t> </a:t>
            </a:r>
            <a:r>
              <a:rPr lang="en-US" dirty="0" smtClean="0"/>
              <a:t>;</a:t>
            </a:r>
          </a:p>
          <a:p>
            <a:r>
              <a:rPr lang="en-US" dirty="0"/>
              <a:t>      owl:equivalentClass</a:t>
            </a:r>
          </a:p>
          <a:p>
            <a:r>
              <a:rPr lang="en-US" dirty="0"/>
              <a:t>              [ a       </a:t>
            </a:r>
            <a:r>
              <a:rPr lang="en-US" dirty="0" err="1"/>
              <a:t>owl:Class</a:t>
            </a:r>
            <a:r>
              <a:rPr lang="en-US" dirty="0"/>
              <a:t> ;</a:t>
            </a:r>
          </a:p>
          <a:p>
            <a:r>
              <a:rPr lang="en-US" dirty="0"/>
              <a:t>                </a:t>
            </a:r>
            <a:r>
              <a:rPr lang="en-US" dirty="0" err="1"/>
              <a:t>owl:intersectionOf</a:t>
            </a:r>
            <a:r>
              <a:rPr lang="en-US" dirty="0"/>
              <a:t> (</a:t>
            </a:r>
            <a:r>
              <a:rPr lang="en-US" dirty="0" err="1"/>
              <a:t>ex:FemalePerson</a:t>
            </a:r>
            <a:r>
              <a:rPr lang="en-US" dirty="0"/>
              <a:t> [ a       </a:t>
            </a:r>
            <a:r>
              <a:rPr lang="en-US" dirty="0" err="1"/>
              <a:t>owl:Restriction</a:t>
            </a:r>
            <a:r>
              <a:rPr lang="en-US" dirty="0"/>
              <a:t> ;</a:t>
            </a:r>
          </a:p>
          <a:p>
            <a:r>
              <a:rPr lang="en-US" dirty="0"/>
              <a:t>                            </a:t>
            </a:r>
            <a:r>
              <a:rPr lang="en-US" dirty="0" err="1"/>
              <a:t>owl:onProperty</a:t>
            </a:r>
            <a:r>
              <a:rPr lang="en-US" dirty="0"/>
              <a:t> </a:t>
            </a:r>
            <a:r>
              <a:rPr lang="en-US" dirty="0" err="1"/>
              <a:t>ex:hasChild</a:t>
            </a:r>
            <a:r>
              <a:rPr lang="en-US" dirty="0"/>
              <a:t> ;</a:t>
            </a:r>
          </a:p>
          <a:p>
            <a:r>
              <a:rPr lang="en-US" dirty="0"/>
              <a:t>                            </a:t>
            </a:r>
            <a:r>
              <a:rPr lang="en-US" dirty="0" err="1"/>
              <a:t>owl:someValuesFrom</a:t>
            </a:r>
            <a:r>
              <a:rPr lang="en-US" dirty="0"/>
              <a:t> </a:t>
            </a:r>
            <a:r>
              <a:rPr lang="en-US" dirty="0" err="1"/>
              <a:t>ex:Person</a:t>
            </a:r>
            <a:endParaRPr lang="en-US" dirty="0"/>
          </a:p>
          <a:p>
            <a:r>
              <a:rPr lang="en-US" dirty="0"/>
              <a:t>                          ])</a:t>
            </a:r>
          </a:p>
          <a:p>
            <a:r>
              <a:rPr lang="en-US" dirty="0"/>
              <a:t>              ] .</a:t>
            </a:r>
          </a:p>
        </p:txBody>
      </p:sp>
      <p:pic>
        <p:nvPicPr>
          <p:cNvPr id="5" name="Picture 4" descr="Screen shot 2011-09-13 at 8.10.00 PM.png"/>
          <p:cNvPicPr>
            <a:picLocks noChangeAspect="1"/>
          </p:cNvPicPr>
          <p:nvPr/>
        </p:nvPicPr>
        <p:blipFill>
          <a:blip r:embed="rId2"/>
          <a:stretch>
            <a:fillRect/>
          </a:stretch>
        </p:blipFill>
        <p:spPr>
          <a:xfrm>
            <a:off x="3570257" y="2670629"/>
            <a:ext cx="4301057" cy="2033227"/>
          </a:xfrm>
          <a:prstGeom prst="rect">
            <a:avLst/>
          </a:prstGeom>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Some Inferences</a:t>
            </a:r>
            <a:endParaRPr lang="en-US" sz="3600" dirty="0"/>
          </a:p>
        </p:txBody>
      </p:sp>
      <p:pic>
        <p:nvPicPr>
          <p:cNvPr id="6" name="Content Placeholder 5" descr="Screen shot 2011-09-13 at 8.22.37 PM.png"/>
          <p:cNvPicPr>
            <a:picLocks noGrp="1" noChangeAspect="1"/>
          </p:cNvPicPr>
          <p:nvPr>
            <p:ph idx="4294967295"/>
          </p:nvPr>
        </p:nvPicPr>
        <p:blipFill>
          <a:blip r:embed="rId2"/>
          <a:srcRect l="-7138" r="-7138"/>
          <a:stretch>
            <a:fillRect/>
          </a:stretch>
        </p:blipFill>
        <p:spPr>
          <a:xfrm>
            <a:off x="457200" y="1600200"/>
            <a:ext cx="8229600" cy="4525963"/>
          </a:xfrm>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AllValuesFrom</a:t>
            </a:r>
            <a:endParaRPr lang="en-US" sz="3600" dirty="0"/>
          </a:p>
        </p:txBody>
      </p:sp>
      <p:sp>
        <p:nvSpPr>
          <p:cNvPr id="3" name="Content Placeholder 2"/>
          <p:cNvSpPr>
            <a:spLocks noGrp="1"/>
          </p:cNvSpPr>
          <p:nvPr>
            <p:ph idx="4294967295"/>
          </p:nvPr>
        </p:nvSpPr>
        <p:spPr>
          <a:xfrm>
            <a:off x="457200" y="1600200"/>
            <a:ext cx="8229600" cy="2400300"/>
          </a:xfrm>
        </p:spPr>
        <p:txBody>
          <a:bodyPr/>
          <a:lstStyle/>
          <a:p>
            <a:r>
              <a:rPr lang="en-US" dirty="0" smtClean="0"/>
              <a:t>Another property restriction, called universal quantification is used to describe a class of individuals for which all related individuals must be instances of a given class. </a:t>
            </a:r>
            <a:endParaRPr lang="en-US" dirty="0"/>
          </a:p>
        </p:txBody>
      </p:sp>
      <p:pic>
        <p:nvPicPr>
          <p:cNvPr id="4" name="Picture 3" descr="Screen shot 2011-09-13 at 9.40.48 PM.png"/>
          <p:cNvPicPr>
            <a:picLocks noChangeAspect="1"/>
          </p:cNvPicPr>
          <p:nvPr/>
        </p:nvPicPr>
        <p:blipFill>
          <a:blip r:embed="rId2"/>
          <a:stretch>
            <a:fillRect/>
          </a:stretch>
        </p:blipFill>
        <p:spPr>
          <a:xfrm>
            <a:off x="1423558" y="3410858"/>
            <a:ext cx="5956715" cy="2561008"/>
          </a:xfrm>
          <a:prstGeom prst="rect">
            <a:avLst/>
          </a:prstGeom>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AllValuesFrom</a:t>
            </a:r>
            <a:endParaRPr lang="en-US" sz="3600" dirty="0"/>
          </a:p>
        </p:txBody>
      </p:sp>
      <p:sp>
        <p:nvSpPr>
          <p:cNvPr id="5" name="Content Placeholder 4"/>
          <p:cNvSpPr>
            <a:spLocks noGrp="1"/>
          </p:cNvSpPr>
          <p:nvPr>
            <p:ph sz="half" idx="4294967295"/>
          </p:nvPr>
        </p:nvSpPr>
        <p:spPr>
          <a:xfrm>
            <a:off x="5311775" y="1814513"/>
            <a:ext cx="3375025" cy="2478087"/>
          </a:xfrm>
        </p:spPr>
        <p:txBody>
          <a:bodyPr/>
          <a:lstStyle/>
          <a:p>
            <a:pPr>
              <a:lnSpc>
                <a:spcPct val="105000"/>
              </a:lnSpc>
            </a:pPr>
            <a:r>
              <a:rPr lang="en-US" dirty="0" smtClean="0"/>
              <a:t>Local Restriction on property</a:t>
            </a:r>
          </a:p>
          <a:p>
            <a:pPr>
              <a:lnSpc>
                <a:spcPct val="105000"/>
              </a:lnSpc>
            </a:pPr>
            <a:r>
              <a:rPr lang="en-US" dirty="0" smtClean="0"/>
              <a:t>Domain and Range global restriction </a:t>
            </a:r>
          </a:p>
          <a:p>
            <a:pPr lvl="1">
              <a:lnSpc>
                <a:spcPct val="105000"/>
              </a:lnSpc>
              <a:spcBef>
                <a:spcPts val="600"/>
              </a:spcBef>
            </a:pPr>
            <a:r>
              <a:rPr lang="en-US" dirty="0" smtClean="0"/>
              <a:t>can be too broad</a:t>
            </a:r>
          </a:p>
        </p:txBody>
      </p:sp>
      <p:pic>
        <p:nvPicPr>
          <p:cNvPr id="8" name="Picture 7" descr="Screen shot 2011-09-13 at 9.40.48 PM.png"/>
          <p:cNvPicPr>
            <a:picLocks noChangeAspect="1"/>
          </p:cNvPicPr>
          <p:nvPr/>
        </p:nvPicPr>
        <p:blipFill>
          <a:blip r:embed="rId2"/>
          <a:stretch>
            <a:fillRect/>
          </a:stretch>
        </p:blipFill>
        <p:spPr>
          <a:xfrm>
            <a:off x="457200" y="1814862"/>
            <a:ext cx="4585970" cy="1971675"/>
          </a:xfrm>
          <a:prstGeom prst="rect">
            <a:avLst/>
          </a:prstGeom>
          <a:effectLst>
            <a:outerShdw blurRad="50800" dist="38100" dir="2700000" algn="tl" rotWithShape="0">
              <a:srgbClr val="000000">
                <a:alpha val="43000"/>
              </a:srgbClr>
            </a:outerShdw>
          </a:effectLst>
        </p:spPr>
      </p:pic>
      <p:sp>
        <p:nvSpPr>
          <p:cNvPr id="9" name="TextBox 8"/>
          <p:cNvSpPr txBox="1"/>
          <p:nvPr/>
        </p:nvSpPr>
        <p:spPr>
          <a:xfrm>
            <a:off x="457200" y="4293239"/>
            <a:ext cx="5313776" cy="1477328"/>
          </a:xfrm>
          <a:prstGeom prst="rect">
            <a:avLst/>
          </a:prstGeom>
          <a:noFill/>
        </p:spPr>
        <p:txBody>
          <a:bodyPr wrap="square" rtlCol="0">
            <a:spAutoFit/>
          </a:bodyPr>
          <a:lstStyle/>
          <a:p>
            <a:r>
              <a:rPr lang="en-US" dirty="0" smtClean="0"/>
              <a:t>FORALL ?</a:t>
            </a:r>
            <a:r>
              <a:rPr lang="en-US" dirty="0" err="1" smtClean="0"/>
              <a:t>x</a:t>
            </a:r>
            <a:r>
              <a:rPr lang="en-US" dirty="0" smtClean="0"/>
              <a:t> ?</a:t>
            </a:r>
            <a:r>
              <a:rPr lang="en-US" dirty="0" err="1" smtClean="0"/>
              <a:t>y</a:t>
            </a:r>
            <a:r>
              <a:rPr lang="en-US" dirty="0" smtClean="0"/>
              <a:t> </a:t>
            </a:r>
          </a:p>
          <a:p>
            <a:r>
              <a:rPr lang="en-US" dirty="0" smtClean="0"/>
              <a:t>IF </a:t>
            </a:r>
          </a:p>
          <a:p>
            <a:r>
              <a:rPr lang="en-US" dirty="0"/>
              <a:t>	</a:t>
            </a:r>
            <a:r>
              <a:rPr lang="en-US" dirty="0" smtClean="0"/>
              <a:t>(Person ?</a:t>
            </a:r>
            <a:r>
              <a:rPr lang="en-US" dirty="0" err="1" smtClean="0"/>
              <a:t>x</a:t>
            </a:r>
            <a:r>
              <a:rPr lang="en-US" dirty="0" smtClean="0"/>
              <a:t>) AND (</a:t>
            </a:r>
            <a:r>
              <a:rPr lang="en-US" dirty="0" err="1" smtClean="0"/>
              <a:t>hasDaughter</a:t>
            </a:r>
            <a:r>
              <a:rPr lang="en-US" dirty="0" smtClean="0"/>
              <a:t> ?</a:t>
            </a:r>
            <a:r>
              <a:rPr lang="en-US" dirty="0" err="1" smtClean="0"/>
              <a:t>x</a:t>
            </a:r>
            <a:r>
              <a:rPr lang="en-US" dirty="0" smtClean="0"/>
              <a:t> ?</a:t>
            </a:r>
            <a:r>
              <a:rPr lang="en-US" dirty="0" err="1" smtClean="0"/>
              <a:t>y</a:t>
            </a:r>
            <a:r>
              <a:rPr lang="en-US" dirty="0" smtClean="0"/>
              <a:t>)</a:t>
            </a:r>
          </a:p>
          <a:p>
            <a:r>
              <a:rPr lang="en-US" dirty="0" smtClean="0"/>
              <a:t>THEN</a:t>
            </a:r>
          </a:p>
          <a:p>
            <a:r>
              <a:rPr lang="en-US" dirty="0"/>
              <a:t>	</a:t>
            </a:r>
            <a:r>
              <a:rPr lang="en-US" dirty="0" smtClean="0"/>
              <a:t>(</a:t>
            </a:r>
            <a:r>
              <a:rPr lang="en-US" dirty="0" err="1" smtClean="0"/>
              <a:t>FemalePerson</a:t>
            </a:r>
            <a:r>
              <a:rPr lang="en-US" dirty="0" smtClean="0"/>
              <a:t> ?</a:t>
            </a:r>
            <a:r>
              <a:rPr lang="en-US" dirty="0" err="1" smtClean="0"/>
              <a:t>y</a:t>
            </a:r>
            <a:r>
              <a:rPr lang="en-US" dirty="0" smtClean="0"/>
              <a:t>)</a:t>
            </a:r>
            <a:endParaRPr lang="en-US" dirty="0"/>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a:t>H</a:t>
            </a:r>
            <a:r>
              <a:rPr lang="en-US" sz="3600" dirty="0" err="1" smtClean="0"/>
              <a:t>asValue</a:t>
            </a:r>
            <a:endParaRPr lang="en-US" sz="3600" dirty="0"/>
          </a:p>
        </p:txBody>
      </p:sp>
      <p:pic>
        <p:nvPicPr>
          <p:cNvPr id="4" name="Content Placeholder 3" descr="Screen shot 2011-09-13 at 10.16.29 PM.png"/>
          <p:cNvPicPr>
            <a:picLocks noGrp="1" noChangeAspect="1"/>
          </p:cNvPicPr>
          <p:nvPr>
            <p:ph idx="4294967295"/>
          </p:nvPr>
        </p:nvPicPr>
        <p:blipFill>
          <a:blip r:embed="rId2"/>
          <a:srcRect l="-5392" r="-5392"/>
          <a:stretch>
            <a:fillRect/>
          </a:stretch>
        </p:blipFill>
        <p:spPr>
          <a:xfrm>
            <a:off x="0" y="1600200"/>
            <a:ext cx="8229600" cy="4525963"/>
          </a:xfr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RDF Graph Data </a:t>
            </a:r>
            <a:r>
              <a:rPr lang="en-US" sz="3600" dirty="0" smtClean="0"/>
              <a:t>Model</a:t>
            </a:r>
            <a:endParaRPr lang="en-US" sz="3600" dirty="0"/>
          </a:p>
        </p:txBody>
      </p:sp>
      <p:sp>
        <p:nvSpPr>
          <p:cNvPr id="5" name="Content Placeholder 4"/>
          <p:cNvSpPr>
            <a:spLocks noGrp="1"/>
          </p:cNvSpPr>
          <p:nvPr>
            <p:ph sz="half" idx="4294967295"/>
          </p:nvPr>
        </p:nvSpPr>
        <p:spPr>
          <a:xfrm>
            <a:off x="5105400" y="2609850"/>
            <a:ext cx="4038600" cy="1568450"/>
          </a:xfrm>
        </p:spPr>
        <p:txBody>
          <a:bodyPr/>
          <a:lstStyle/>
          <a:p>
            <a:pPr marL="342900" lvl="1" indent="-342900">
              <a:buFont typeface="Arial"/>
              <a:buChar char="•"/>
            </a:pPr>
            <a:r>
              <a:rPr lang="en-US" dirty="0"/>
              <a:t>Subject and objects are “nodes” and predicates are “arcs”</a:t>
            </a:r>
            <a:r>
              <a:rPr lang="en-US" dirty="0" smtClean="0"/>
              <a:t>.</a:t>
            </a:r>
            <a:endParaRPr lang="en-US" dirty="0"/>
          </a:p>
        </p:txBody>
      </p:sp>
      <p:sp>
        <p:nvSpPr>
          <p:cNvPr id="8" name="Oval 7"/>
          <p:cNvSpPr/>
          <p:nvPr/>
        </p:nvSpPr>
        <p:spPr>
          <a:xfrm>
            <a:off x="2525057" y="3511176"/>
            <a:ext cx="1553883"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p1</a:t>
            </a:r>
            <a:endParaRPr lang="en-US" dirty="0"/>
          </a:p>
        </p:txBody>
      </p:sp>
      <p:sp>
        <p:nvSpPr>
          <p:cNvPr id="9" name="Oval 8"/>
          <p:cNvSpPr/>
          <p:nvPr/>
        </p:nvSpPr>
        <p:spPr>
          <a:xfrm>
            <a:off x="1538939" y="2147046"/>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Perso</a:t>
            </a:r>
            <a:r>
              <a:rPr lang="en-US" dirty="0"/>
              <a:t>n</a:t>
            </a:r>
          </a:p>
        </p:txBody>
      </p:sp>
      <p:sp>
        <p:nvSpPr>
          <p:cNvPr id="10" name="Oval 9"/>
          <p:cNvSpPr/>
          <p:nvPr/>
        </p:nvSpPr>
        <p:spPr>
          <a:xfrm>
            <a:off x="457200" y="4574988"/>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John Smith</a:t>
            </a:r>
            <a:endParaRPr lang="en-US" dirty="0"/>
          </a:p>
        </p:txBody>
      </p:sp>
      <p:sp>
        <p:nvSpPr>
          <p:cNvPr id="11" name="Oval 10"/>
          <p:cNvSpPr/>
          <p:nvPr/>
        </p:nvSpPr>
        <p:spPr>
          <a:xfrm>
            <a:off x="2943410" y="5501342"/>
            <a:ext cx="2928471"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jsmith@acme.com</a:t>
            </a:r>
            <a:endParaRPr lang="en-US" dirty="0"/>
          </a:p>
        </p:txBody>
      </p:sp>
      <p:cxnSp>
        <p:nvCxnSpPr>
          <p:cNvPr id="13" name="Straight Arrow Connector 12"/>
          <p:cNvCxnSpPr>
            <a:stCxn id="8" idx="4"/>
            <a:endCxn id="10" idx="0"/>
          </p:cNvCxnSpPr>
          <p:nvPr/>
        </p:nvCxnSpPr>
        <p:spPr>
          <a:xfrm rot="5400000">
            <a:off x="2072342" y="3345330"/>
            <a:ext cx="600635" cy="18586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8" idx="0"/>
            <a:endCxn id="9" idx="4"/>
          </p:cNvCxnSpPr>
          <p:nvPr/>
        </p:nvCxnSpPr>
        <p:spPr>
          <a:xfrm rot="16200000" flipV="1">
            <a:off x="2463052" y="2672229"/>
            <a:ext cx="900953" cy="7769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8" idx="4"/>
            <a:endCxn id="11" idx="0"/>
          </p:cNvCxnSpPr>
          <p:nvPr/>
        </p:nvCxnSpPr>
        <p:spPr>
          <a:xfrm rot="16200000" flipH="1">
            <a:off x="3091328" y="4185023"/>
            <a:ext cx="1526989" cy="11056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2804458" y="2822993"/>
            <a:ext cx="1060823" cy="369332"/>
          </a:xfrm>
          <a:prstGeom prst="rect">
            <a:avLst/>
          </a:prstGeom>
          <a:noFill/>
        </p:spPr>
        <p:txBody>
          <a:bodyPr wrap="square" rtlCol="0">
            <a:spAutoFit/>
          </a:bodyPr>
          <a:lstStyle/>
          <a:p>
            <a:pPr algn="ctr"/>
            <a:r>
              <a:rPr lang="en-US" dirty="0" smtClean="0"/>
              <a:t>type</a:t>
            </a:r>
            <a:endParaRPr lang="en-US" dirty="0"/>
          </a:p>
        </p:txBody>
      </p:sp>
      <p:sp>
        <p:nvSpPr>
          <p:cNvPr id="31" name="TextBox 30"/>
          <p:cNvSpPr txBox="1"/>
          <p:nvPr/>
        </p:nvSpPr>
        <p:spPr>
          <a:xfrm>
            <a:off x="1538939" y="3914587"/>
            <a:ext cx="1060823" cy="369332"/>
          </a:xfrm>
          <a:prstGeom prst="rect">
            <a:avLst/>
          </a:prstGeom>
          <a:noFill/>
        </p:spPr>
        <p:txBody>
          <a:bodyPr wrap="square" rtlCol="0">
            <a:spAutoFit/>
          </a:bodyPr>
          <a:lstStyle/>
          <a:p>
            <a:pPr algn="ctr"/>
            <a:r>
              <a:rPr lang="en-US" dirty="0" smtClean="0"/>
              <a:t>name</a:t>
            </a:r>
            <a:endParaRPr lang="en-US" dirty="0"/>
          </a:p>
        </p:txBody>
      </p:sp>
      <p:sp>
        <p:nvSpPr>
          <p:cNvPr id="32" name="TextBox 31"/>
          <p:cNvSpPr txBox="1"/>
          <p:nvPr/>
        </p:nvSpPr>
        <p:spPr>
          <a:xfrm>
            <a:off x="3626225" y="4365814"/>
            <a:ext cx="1060823" cy="369332"/>
          </a:xfrm>
          <a:prstGeom prst="rect">
            <a:avLst/>
          </a:prstGeom>
          <a:noFill/>
        </p:spPr>
        <p:txBody>
          <a:bodyPr wrap="square" rtlCol="0">
            <a:spAutoFit/>
          </a:bodyPr>
          <a:lstStyle/>
          <a:p>
            <a:pPr algn="ctr"/>
            <a:r>
              <a:rPr lang="en-US" dirty="0" err="1" smtClean="0"/>
              <a:t>mbox</a:t>
            </a:r>
            <a:endParaRPr lang="en-US" dirty="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Cardinality Restrictions</a:t>
            </a:r>
            <a:endParaRPr lang="en-US" sz="3600" dirty="0"/>
          </a:p>
        </p:txBody>
      </p:sp>
      <p:sp>
        <p:nvSpPr>
          <p:cNvPr id="3" name="Content Placeholder 2"/>
          <p:cNvSpPr>
            <a:spLocks noGrp="1"/>
          </p:cNvSpPr>
          <p:nvPr>
            <p:ph idx="4294967295"/>
          </p:nvPr>
        </p:nvSpPr>
        <p:spPr>
          <a:xfrm>
            <a:off x="798286" y="1600200"/>
            <a:ext cx="7888514" cy="4525963"/>
          </a:xfrm>
        </p:spPr>
        <p:txBody>
          <a:bodyPr>
            <a:normAutofit/>
          </a:bodyPr>
          <a:lstStyle/>
          <a:p>
            <a:pPr>
              <a:lnSpc>
                <a:spcPct val="105000"/>
              </a:lnSpc>
            </a:pPr>
            <a:r>
              <a:rPr lang="en-US" dirty="0" err="1" smtClean="0"/>
              <a:t>maxCardinality</a:t>
            </a:r>
            <a:endParaRPr lang="en-US" dirty="0" smtClean="0"/>
          </a:p>
          <a:p>
            <a:pPr lvl="1">
              <a:lnSpc>
                <a:spcPct val="105000"/>
              </a:lnSpc>
              <a:spcBef>
                <a:spcPts val="600"/>
              </a:spcBef>
            </a:pPr>
            <a:r>
              <a:rPr lang="en-US" dirty="0" smtClean="0"/>
              <a:t>The class of individuals that have at most two female children</a:t>
            </a:r>
          </a:p>
          <a:p>
            <a:pPr lvl="1">
              <a:lnSpc>
                <a:spcPct val="105000"/>
              </a:lnSpc>
              <a:spcBef>
                <a:spcPts val="600"/>
              </a:spcBef>
            </a:pPr>
            <a:r>
              <a:rPr lang="en-US" dirty="0" err="1" smtClean="0"/>
              <a:t>hasDaughter</a:t>
            </a:r>
            <a:r>
              <a:rPr lang="en-US" dirty="0" smtClean="0"/>
              <a:t> max 2 </a:t>
            </a:r>
            <a:r>
              <a:rPr lang="en-US" dirty="0" err="1" smtClean="0"/>
              <a:t>femalePerson</a:t>
            </a:r>
            <a:endParaRPr lang="en-US" dirty="0" smtClean="0"/>
          </a:p>
          <a:p>
            <a:pPr>
              <a:lnSpc>
                <a:spcPct val="105000"/>
              </a:lnSpc>
            </a:pPr>
            <a:r>
              <a:rPr lang="en-US" dirty="0" err="1" smtClean="0"/>
              <a:t>minCardinality</a:t>
            </a:r>
            <a:endParaRPr lang="en-US" dirty="0" smtClean="0"/>
          </a:p>
          <a:p>
            <a:pPr lvl="1">
              <a:lnSpc>
                <a:spcPct val="105000"/>
              </a:lnSpc>
              <a:spcBef>
                <a:spcPts val="600"/>
              </a:spcBef>
            </a:pPr>
            <a:r>
              <a:rPr lang="en-US" dirty="0" smtClean="0"/>
              <a:t>The class of individuals that have at most two female children</a:t>
            </a:r>
          </a:p>
          <a:p>
            <a:pPr lvl="1">
              <a:lnSpc>
                <a:spcPct val="105000"/>
              </a:lnSpc>
              <a:spcBef>
                <a:spcPts val="600"/>
              </a:spcBef>
            </a:pPr>
            <a:r>
              <a:rPr lang="en-US" dirty="0" err="1" smtClean="0"/>
              <a:t>hasDaughter</a:t>
            </a:r>
            <a:r>
              <a:rPr lang="en-US" dirty="0" smtClean="0"/>
              <a:t> min 2 </a:t>
            </a:r>
            <a:r>
              <a:rPr lang="en-US" dirty="0" err="1" smtClean="0"/>
              <a:t>femalePerson</a:t>
            </a:r>
            <a:endParaRPr lang="en-US" dirty="0" smtClean="0"/>
          </a:p>
          <a:p>
            <a:pPr>
              <a:lnSpc>
                <a:spcPct val="105000"/>
              </a:lnSpc>
            </a:pPr>
            <a:r>
              <a:rPr lang="en-US" dirty="0" err="1" smtClean="0"/>
              <a:t>exactCardinality</a:t>
            </a:r>
            <a:endParaRPr lang="en-US" dirty="0" smtClean="0"/>
          </a:p>
          <a:p>
            <a:pPr lvl="1">
              <a:lnSpc>
                <a:spcPct val="105000"/>
              </a:lnSpc>
              <a:spcBef>
                <a:spcPts val="600"/>
              </a:spcBef>
            </a:pPr>
            <a:r>
              <a:rPr lang="en-US" dirty="0" smtClean="0"/>
              <a:t>The class of individuals that have exactly two female children</a:t>
            </a:r>
          </a:p>
          <a:p>
            <a:pPr lvl="1">
              <a:lnSpc>
                <a:spcPct val="105000"/>
              </a:lnSpc>
              <a:spcBef>
                <a:spcPts val="600"/>
              </a:spcBef>
            </a:pPr>
            <a:r>
              <a:rPr lang="en-US" dirty="0" err="1" smtClean="0"/>
              <a:t>hasDaughter</a:t>
            </a:r>
            <a:r>
              <a:rPr lang="en-US" dirty="0" smtClean="0"/>
              <a:t> exactly 2 </a:t>
            </a:r>
            <a:r>
              <a:rPr lang="en-US" dirty="0" err="1" smtClean="0"/>
              <a:t>femalePerson</a:t>
            </a: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Property Characteristics</a:t>
            </a:r>
            <a:endParaRPr lang="en-US" sz="3600" dirty="0"/>
          </a:p>
        </p:txBody>
      </p:sp>
      <p:sp>
        <p:nvSpPr>
          <p:cNvPr id="5" name="Content Placeholder 4"/>
          <p:cNvSpPr>
            <a:spLocks noGrp="1"/>
          </p:cNvSpPr>
          <p:nvPr>
            <p:ph idx="4294967295"/>
          </p:nvPr>
        </p:nvSpPr>
        <p:spPr>
          <a:xfrm>
            <a:off x="783770" y="1335314"/>
            <a:ext cx="7903030" cy="4790849"/>
          </a:xfrm>
        </p:spPr>
        <p:txBody>
          <a:bodyPr>
            <a:normAutofit fontScale="85000" lnSpcReduction="20000"/>
          </a:bodyPr>
          <a:lstStyle/>
          <a:p>
            <a:pPr>
              <a:lnSpc>
                <a:spcPct val="115000"/>
              </a:lnSpc>
            </a:pPr>
            <a:r>
              <a:rPr lang="en-US" dirty="0" smtClean="0"/>
              <a:t>Inverse property </a:t>
            </a:r>
          </a:p>
          <a:p>
            <a:pPr lvl="1">
              <a:lnSpc>
                <a:spcPct val="115000"/>
              </a:lnSpc>
              <a:spcBef>
                <a:spcPts val="600"/>
              </a:spcBef>
            </a:pPr>
            <a:r>
              <a:rPr lang="en-US" dirty="0" smtClean="0"/>
              <a:t> ?</a:t>
            </a:r>
            <a:r>
              <a:rPr lang="en-US" dirty="0" err="1" smtClean="0"/>
              <a:t>x</a:t>
            </a:r>
            <a:r>
              <a:rPr lang="en-US" dirty="0" smtClean="0"/>
              <a:t> </a:t>
            </a:r>
            <a:r>
              <a:rPr lang="en-US" dirty="0" err="1" smtClean="0"/>
              <a:t>hasParent</a:t>
            </a:r>
            <a:r>
              <a:rPr lang="en-US" dirty="0" smtClean="0"/>
              <a:t> ?</a:t>
            </a:r>
            <a:r>
              <a:rPr lang="en-US" dirty="0" err="1" smtClean="0"/>
              <a:t>y</a:t>
            </a:r>
            <a:r>
              <a:rPr lang="en-US" dirty="0" smtClean="0"/>
              <a:t> =&gt; ?</a:t>
            </a:r>
            <a:r>
              <a:rPr lang="en-US" dirty="0" err="1" smtClean="0"/>
              <a:t>y</a:t>
            </a:r>
            <a:r>
              <a:rPr lang="en-US" dirty="0" smtClean="0"/>
              <a:t> </a:t>
            </a:r>
            <a:r>
              <a:rPr lang="en-US" dirty="0" err="1" smtClean="0"/>
              <a:t>hasChild</a:t>
            </a:r>
            <a:r>
              <a:rPr lang="en-US" dirty="0" smtClean="0"/>
              <a:t> ?</a:t>
            </a:r>
            <a:r>
              <a:rPr lang="en-US" dirty="0" err="1" smtClean="0"/>
              <a:t>x</a:t>
            </a:r>
            <a:endParaRPr lang="en-US" dirty="0" smtClean="0"/>
          </a:p>
          <a:p>
            <a:pPr>
              <a:lnSpc>
                <a:spcPct val="115000"/>
              </a:lnSpc>
            </a:pPr>
            <a:r>
              <a:rPr lang="en-US" dirty="0" smtClean="0"/>
              <a:t>Symmetric property </a:t>
            </a:r>
          </a:p>
          <a:p>
            <a:pPr lvl="1">
              <a:lnSpc>
                <a:spcPct val="115000"/>
              </a:lnSpc>
              <a:spcBef>
                <a:spcPts val="600"/>
              </a:spcBef>
            </a:pPr>
            <a:r>
              <a:rPr lang="en-US" dirty="0" smtClean="0"/>
              <a:t>?</a:t>
            </a:r>
            <a:r>
              <a:rPr lang="en-US" dirty="0" err="1" smtClean="0"/>
              <a:t>x</a:t>
            </a:r>
            <a:r>
              <a:rPr lang="en-US" dirty="0" smtClean="0"/>
              <a:t> </a:t>
            </a:r>
            <a:r>
              <a:rPr lang="en-US" dirty="0" err="1" smtClean="0"/>
              <a:t>hasSpouse</a:t>
            </a:r>
            <a:r>
              <a:rPr lang="en-US" dirty="0" smtClean="0"/>
              <a:t> ?</a:t>
            </a:r>
            <a:r>
              <a:rPr lang="en-US" dirty="0" err="1" smtClean="0"/>
              <a:t>y</a:t>
            </a:r>
            <a:r>
              <a:rPr lang="en-US" dirty="0" smtClean="0"/>
              <a:t> =&gt; ?</a:t>
            </a:r>
            <a:r>
              <a:rPr lang="en-US" dirty="0" err="1" smtClean="0"/>
              <a:t>y</a:t>
            </a:r>
            <a:r>
              <a:rPr lang="en-US" dirty="0" smtClean="0"/>
              <a:t> </a:t>
            </a:r>
            <a:r>
              <a:rPr lang="en-US" dirty="0" err="1" smtClean="0"/>
              <a:t>hasSpouse</a:t>
            </a:r>
            <a:r>
              <a:rPr lang="en-US" dirty="0" smtClean="0"/>
              <a:t> ?</a:t>
            </a:r>
            <a:r>
              <a:rPr lang="en-US" dirty="0" err="1" smtClean="0"/>
              <a:t>x</a:t>
            </a:r>
            <a:endParaRPr lang="en-US" dirty="0" smtClean="0"/>
          </a:p>
          <a:p>
            <a:pPr>
              <a:lnSpc>
                <a:spcPct val="115000"/>
              </a:lnSpc>
            </a:pPr>
            <a:r>
              <a:rPr lang="en-US" dirty="0" smtClean="0"/>
              <a:t>Asymmetric property</a:t>
            </a:r>
          </a:p>
          <a:p>
            <a:pPr lvl="1">
              <a:lnSpc>
                <a:spcPct val="115000"/>
              </a:lnSpc>
              <a:spcBef>
                <a:spcPts val="600"/>
              </a:spcBef>
            </a:pPr>
            <a:r>
              <a:rPr lang="en-US" dirty="0" smtClean="0"/>
              <a:t>?</a:t>
            </a:r>
            <a:r>
              <a:rPr lang="en-US" dirty="0" err="1" smtClean="0"/>
              <a:t>x</a:t>
            </a:r>
            <a:r>
              <a:rPr lang="en-US" dirty="0" smtClean="0"/>
              <a:t> </a:t>
            </a:r>
            <a:r>
              <a:rPr lang="en-US" dirty="0" err="1" smtClean="0"/>
              <a:t>hasChild</a:t>
            </a:r>
            <a:r>
              <a:rPr lang="en-US" dirty="0" smtClean="0"/>
              <a:t> ?</a:t>
            </a:r>
            <a:r>
              <a:rPr lang="en-US" dirty="0" err="1" smtClean="0"/>
              <a:t>y</a:t>
            </a:r>
            <a:r>
              <a:rPr lang="en-US" dirty="0" smtClean="0"/>
              <a:t> =&gt; not (?</a:t>
            </a:r>
            <a:r>
              <a:rPr lang="en-US" dirty="0" err="1" smtClean="0"/>
              <a:t>y</a:t>
            </a:r>
            <a:r>
              <a:rPr lang="en-US" dirty="0" smtClean="0"/>
              <a:t> </a:t>
            </a:r>
            <a:r>
              <a:rPr lang="en-US" dirty="0" err="1" smtClean="0"/>
              <a:t>hasChild</a:t>
            </a:r>
            <a:r>
              <a:rPr lang="en-US" dirty="0" smtClean="0"/>
              <a:t> ?</a:t>
            </a:r>
            <a:r>
              <a:rPr lang="en-US" dirty="0" err="1" smtClean="0"/>
              <a:t>x</a:t>
            </a:r>
            <a:r>
              <a:rPr lang="en-US" dirty="0" smtClean="0"/>
              <a:t>)</a:t>
            </a:r>
          </a:p>
          <a:p>
            <a:pPr>
              <a:lnSpc>
                <a:spcPct val="115000"/>
              </a:lnSpc>
            </a:pPr>
            <a:r>
              <a:rPr lang="en-US" dirty="0" smtClean="0"/>
              <a:t>Disjoint property</a:t>
            </a:r>
          </a:p>
          <a:p>
            <a:pPr lvl="1">
              <a:lnSpc>
                <a:spcPct val="115000"/>
              </a:lnSpc>
              <a:spcBef>
                <a:spcPts val="600"/>
              </a:spcBef>
            </a:pPr>
            <a:r>
              <a:rPr lang="en-US" dirty="0" smtClean="0"/>
              <a:t>?</a:t>
            </a:r>
            <a:r>
              <a:rPr lang="en-US" dirty="0" err="1" smtClean="0"/>
              <a:t>x</a:t>
            </a:r>
            <a:r>
              <a:rPr lang="en-US" dirty="0" smtClean="0"/>
              <a:t> </a:t>
            </a:r>
            <a:r>
              <a:rPr lang="en-US" dirty="0" err="1" smtClean="0"/>
              <a:t>hasParent</a:t>
            </a:r>
            <a:r>
              <a:rPr lang="en-US" dirty="0" smtClean="0"/>
              <a:t> ?</a:t>
            </a:r>
            <a:r>
              <a:rPr lang="en-US" dirty="0" err="1" smtClean="0"/>
              <a:t>y</a:t>
            </a:r>
            <a:r>
              <a:rPr lang="en-US" dirty="0" smtClean="0"/>
              <a:t> =&gt; not (?</a:t>
            </a:r>
            <a:r>
              <a:rPr lang="en-US" dirty="0" err="1" smtClean="0"/>
              <a:t>x</a:t>
            </a:r>
            <a:r>
              <a:rPr lang="en-US" dirty="0" smtClean="0"/>
              <a:t> </a:t>
            </a:r>
            <a:r>
              <a:rPr lang="en-US" dirty="0" err="1" smtClean="0"/>
              <a:t>hasSpouse</a:t>
            </a:r>
            <a:r>
              <a:rPr lang="en-US" dirty="0" smtClean="0"/>
              <a:t> ?</a:t>
            </a:r>
            <a:r>
              <a:rPr lang="en-US" dirty="0" err="1" smtClean="0"/>
              <a:t>y</a:t>
            </a:r>
            <a:r>
              <a:rPr lang="en-US" dirty="0" smtClean="0"/>
              <a:t>)</a:t>
            </a:r>
          </a:p>
          <a:p>
            <a:pPr>
              <a:lnSpc>
                <a:spcPct val="115000"/>
              </a:lnSpc>
            </a:pPr>
            <a:r>
              <a:rPr lang="en-US" dirty="0" smtClean="0"/>
              <a:t>Reflexive property</a:t>
            </a:r>
          </a:p>
          <a:p>
            <a:pPr lvl="1">
              <a:lnSpc>
                <a:spcPct val="115000"/>
              </a:lnSpc>
              <a:spcBef>
                <a:spcPts val="600"/>
              </a:spcBef>
            </a:pPr>
            <a:r>
              <a:rPr lang="en-US" dirty="0" smtClean="0"/>
              <a:t>?</a:t>
            </a:r>
            <a:r>
              <a:rPr lang="en-US" dirty="0" err="1" smtClean="0"/>
              <a:t>x</a:t>
            </a:r>
            <a:r>
              <a:rPr lang="en-US" dirty="0" smtClean="0"/>
              <a:t> </a:t>
            </a:r>
            <a:r>
              <a:rPr lang="en-US" dirty="0" err="1" smtClean="0"/>
              <a:t>hasRelative</a:t>
            </a:r>
            <a:r>
              <a:rPr lang="en-US" dirty="0" smtClean="0"/>
              <a:t> ?</a:t>
            </a:r>
            <a:r>
              <a:rPr lang="en-US" dirty="0" err="1" smtClean="0"/>
              <a:t>x</a:t>
            </a:r>
            <a:endParaRPr lang="en-US" dirty="0" smtClean="0"/>
          </a:p>
          <a:p>
            <a:pPr>
              <a:lnSpc>
                <a:spcPct val="115000"/>
              </a:lnSpc>
            </a:pPr>
            <a:r>
              <a:rPr lang="en-US" dirty="0" err="1" smtClean="0"/>
              <a:t>Irreflexive</a:t>
            </a:r>
            <a:r>
              <a:rPr lang="en-US" dirty="0" smtClean="0"/>
              <a:t> property </a:t>
            </a:r>
          </a:p>
          <a:p>
            <a:pPr lvl="1">
              <a:lnSpc>
                <a:spcPct val="115000"/>
              </a:lnSpc>
              <a:spcBef>
                <a:spcPts val="600"/>
              </a:spcBef>
            </a:pPr>
            <a:r>
              <a:rPr lang="en-US" dirty="0" smtClean="0"/>
              <a:t>not (?</a:t>
            </a:r>
            <a:r>
              <a:rPr lang="en-US" dirty="0" err="1" smtClean="0"/>
              <a:t>x</a:t>
            </a:r>
            <a:r>
              <a:rPr lang="en-US" dirty="0" smtClean="0"/>
              <a:t> </a:t>
            </a:r>
            <a:r>
              <a:rPr lang="en-US" dirty="0" err="1" smtClean="0"/>
              <a:t>hasParent</a:t>
            </a:r>
            <a:r>
              <a:rPr lang="en-US" dirty="0" smtClean="0"/>
              <a:t> ?</a:t>
            </a:r>
            <a:r>
              <a:rPr lang="en-US" dirty="0" err="1" smtClean="0"/>
              <a:t>x</a:t>
            </a:r>
            <a:r>
              <a:rPr lang="en-US" dirty="0" smtClean="0"/>
              <a:t>)</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Property Characteristics</a:t>
            </a:r>
            <a:endParaRPr lang="en-US" sz="3600" dirty="0"/>
          </a:p>
        </p:txBody>
      </p:sp>
      <p:sp>
        <p:nvSpPr>
          <p:cNvPr id="3" name="Content Placeholder 2"/>
          <p:cNvSpPr>
            <a:spLocks noGrp="1"/>
          </p:cNvSpPr>
          <p:nvPr>
            <p:ph idx="4294967295"/>
          </p:nvPr>
        </p:nvSpPr>
        <p:spPr>
          <a:xfrm>
            <a:off x="696686" y="1320800"/>
            <a:ext cx="7460343" cy="5065486"/>
          </a:xfrm>
        </p:spPr>
        <p:txBody>
          <a:bodyPr>
            <a:normAutofit fontScale="92500" lnSpcReduction="20000"/>
          </a:bodyPr>
          <a:lstStyle/>
          <a:p>
            <a:pPr>
              <a:lnSpc>
                <a:spcPct val="115000"/>
              </a:lnSpc>
            </a:pPr>
            <a:r>
              <a:rPr lang="en-US" dirty="0" smtClean="0"/>
              <a:t>Functional property</a:t>
            </a:r>
          </a:p>
          <a:p>
            <a:pPr lvl="1">
              <a:lnSpc>
                <a:spcPct val="115000"/>
              </a:lnSpc>
              <a:spcBef>
                <a:spcPts val="600"/>
              </a:spcBef>
            </a:pPr>
            <a:r>
              <a:rPr lang="en-US" dirty="0" smtClean="0"/>
              <a:t>?</a:t>
            </a:r>
            <a:r>
              <a:rPr lang="en-US" dirty="0" err="1" smtClean="0"/>
              <a:t>x</a:t>
            </a:r>
            <a:r>
              <a:rPr lang="en-US" dirty="0" smtClean="0"/>
              <a:t> </a:t>
            </a:r>
            <a:r>
              <a:rPr lang="en-US" dirty="0" err="1" smtClean="0"/>
              <a:t>biologicalMother</a:t>
            </a:r>
            <a:r>
              <a:rPr lang="en-US" dirty="0" smtClean="0"/>
              <a:t> ?</a:t>
            </a:r>
            <a:r>
              <a:rPr lang="en-US" dirty="0" err="1" smtClean="0"/>
              <a:t>y</a:t>
            </a:r>
            <a:endParaRPr lang="en-US" dirty="0" smtClean="0"/>
          </a:p>
          <a:p>
            <a:pPr lvl="1">
              <a:lnSpc>
                <a:spcPct val="115000"/>
              </a:lnSpc>
              <a:spcBef>
                <a:spcPts val="600"/>
              </a:spcBef>
            </a:pPr>
            <a:r>
              <a:rPr lang="en-US" dirty="0" smtClean="0"/>
              <a:t>?</a:t>
            </a:r>
            <a:r>
              <a:rPr lang="en-US" dirty="0" err="1" smtClean="0"/>
              <a:t>x</a:t>
            </a:r>
            <a:r>
              <a:rPr lang="en-US" dirty="0" smtClean="0"/>
              <a:t> </a:t>
            </a:r>
            <a:r>
              <a:rPr lang="en-US" dirty="0" err="1" smtClean="0"/>
              <a:t>biologicalMother</a:t>
            </a:r>
            <a:r>
              <a:rPr lang="en-US" dirty="0" smtClean="0"/>
              <a:t> ?</a:t>
            </a:r>
            <a:r>
              <a:rPr lang="en-US" dirty="0" err="1" smtClean="0"/>
              <a:t>z</a:t>
            </a:r>
            <a:endParaRPr lang="en-US" dirty="0" smtClean="0"/>
          </a:p>
          <a:p>
            <a:pPr lvl="1">
              <a:lnSpc>
                <a:spcPct val="115000"/>
              </a:lnSpc>
              <a:spcBef>
                <a:spcPts val="600"/>
              </a:spcBef>
            </a:pPr>
            <a:r>
              <a:rPr lang="en-US" dirty="0" smtClean="0"/>
              <a:t>?</a:t>
            </a:r>
            <a:r>
              <a:rPr lang="en-US" dirty="0" err="1" smtClean="0"/>
              <a:t>y</a:t>
            </a:r>
            <a:r>
              <a:rPr lang="en-US" dirty="0" smtClean="0"/>
              <a:t> </a:t>
            </a:r>
            <a:r>
              <a:rPr lang="en-US" dirty="0" err="1" smtClean="0"/>
              <a:t>sameAs</a:t>
            </a:r>
            <a:r>
              <a:rPr lang="en-US" dirty="0" smtClean="0"/>
              <a:t> ?</a:t>
            </a:r>
            <a:r>
              <a:rPr lang="en-US" dirty="0" err="1" smtClean="0"/>
              <a:t>z</a:t>
            </a:r>
            <a:endParaRPr lang="en-US" dirty="0" smtClean="0"/>
          </a:p>
          <a:p>
            <a:pPr>
              <a:lnSpc>
                <a:spcPct val="115000"/>
              </a:lnSpc>
            </a:pPr>
            <a:r>
              <a:rPr lang="en-US" dirty="0" smtClean="0"/>
              <a:t>Inverse Functional property</a:t>
            </a:r>
          </a:p>
          <a:p>
            <a:pPr lvl="1">
              <a:lnSpc>
                <a:spcPct val="115000"/>
              </a:lnSpc>
              <a:spcBef>
                <a:spcPts val="600"/>
              </a:spcBef>
            </a:pPr>
            <a:r>
              <a:rPr lang="en-US" dirty="0" smtClean="0"/>
              <a:t>?</a:t>
            </a:r>
            <a:r>
              <a:rPr lang="en-US" dirty="0" err="1" smtClean="0"/>
              <a:t>x</a:t>
            </a:r>
            <a:r>
              <a:rPr lang="en-US" dirty="0" smtClean="0"/>
              <a:t> </a:t>
            </a:r>
            <a:r>
              <a:rPr lang="en-US" dirty="0" err="1" smtClean="0"/>
              <a:t>socialSecurityNumber</a:t>
            </a:r>
            <a:r>
              <a:rPr lang="en-US" dirty="0" smtClean="0"/>
              <a:t> ?</a:t>
            </a:r>
            <a:r>
              <a:rPr lang="en-US" dirty="0" err="1" smtClean="0"/>
              <a:t>y</a:t>
            </a:r>
            <a:endParaRPr lang="en-US" dirty="0" smtClean="0"/>
          </a:p>
          <a:p>
            <a:pPr lvl="1">
              <a:lnSpc>
                <a:spcPct val="115000"/>
              </a:lnSpc>
              <a:spcBef>
                <a:spcPts val="600"/>
              </a:spcBef>
            </a:pPr>
            <a:r>
              <a:rPr lang="en-US" dirty="0" smtClean="0"/>
              <a:t>?</a:t>
            </a:r>
            <a:r>
              <a:rPr lang="en-US" dirty="0" err="1" smtClean="0"/>
              <a:t>z</a:t>
            </a:r>
            <a:r>
              <a:rPr lang="en-US" dirty="0" smtClean="0"/>
              <a:t> </a:t>
            </a:r>
            <a:r>
              <a:rPr lang="en-US" dirty="0" err="1" smtClean="0"/>
              <a:t>socialSecurityNumber</a:t>
            </a:r>
            <a:r>
              <a:rPr lang="en-US" dirty="0" smtClean="0"/>
              <a:t> ?</a:t>
            </a:r>
            <a:r>
              <a:rPr lang="en-US" dirty="0" err="1" smtClean="0"/>
              <a:t>y</a:t>
            </a:r>
            <a:endParaRPr lang="en-US" dirty="0" smtClean="0"/>
          </a:p>
          <a:p>
            <a:pPr lvl="1">
              <a:lnSpc>
                <a:spcPct val="115000"/>
              </a:lnSpc>
              <a:spcBef>
                <a:spcPts val="600"/>
              </a:spcBef>
            </a:pPr>
            <a:r>
              <a:rPr lang="en-US" dirty="0" smtClean="0"/>
              <a:t>?</a:t>
            </a:r>
            <a:r>
              <a:rPr lang="en-US" dirty="0" err="1" smtClean="0"/>
              <a:t>z</a:t>
            </a:r>
            <a:r>
              <a:rPr lang="en-US" dirty="0" smtClean="0"/>
              <a:t> </a:t>
            </a:r>
            <a:r>
              <a:rPr lang="en-US" dirty="0" err="1" smtClean="0"/>
              <a:t>sameAs</a:t>
            </a:r>
            <a:r>
              <a:rPr lang="en-US" dirty="0" smtClean="0"/>
              <a:t> ?</a:t>
            </a:r>
            <a:r>
              <a:rPr lang="en-US" dirty="0" err="1"/>
              <a:t>x</a:t>
            </a:r>
            <a:endParaRPr lang="en-US" dirty="0" smtClean="0"/>
          </a:p>
          <a:p>
            <a:pPr>
              <a:lnSpc>
                <a:spcPct val="115000"/>
              </a:lnSpc>
            </a:pPr>
            <a:r>
              <a:rPr lang="en-US" dirty="0" smtClean="0"/>
              <a:t>Transitive property</a:t>
            </a:r>
          </a:p>
          <a:p>
            <a:pPr lvl="1">
              <a:lnSpc>
                <a:spcPct val="115000"/>
              </a:lnSpc>
              <a:spcBef>
                <a:spcPts val="600"/>
              </a:spcBef>
            </a:pPr>
            <a:r>
              <a:rPr lang="en-US" dirty="0" smtClean="0"/>
              <a:t>?</a:t>
            </a:r>
            <a:r>
              <a:rPr lang="en-US" dirty="0" err="1" smtClean="0"/>
              <a:t>x</a:t>
            </a:r>
            <a:r>
              <a:rPr lang="en-US" dirty="0" smtClean="0"/>
              <a:t> part of ?</a:t>
            </a:r>
            <a:r>
              <a:rPr lang="en-US" dirty="0" err="1" smtClean="0"/>
              <a:t>y</a:t>
            </a:r>
            <a:endParaRPr lang="en-US" dirty="0" smtClean="0"/>
          </a:p>
          <a:p>
            <a:pPr lvl="1">
              <a:lnSpc>
                <a:spcPct val="115000"/>
              </a:lnSpc>
              <a:spcBef>
                <a:spcPts val="600"/>
              </a:spcBef>
            </a:pPr>
            <a:r>
              <a:rPr lang="en-US" dirty="0" smtClean="0"/>
              <a:t>?</a:t>
            </a:r>
            <a:r>
              <a:rPr lang="en-US" dirty="0" err="1" smtClean="0"/>
              <a:t>y</a:t>
            </a:r>
            <a:r>
              <a:rPr lang="en-US" dirty="0" smtClean="0"/>
              <a:t> part of ?</a:t>
            </a:r>
            <a:r>
              <a:rPr lang="en-US" dirty="0" err="1" smtClean="0"/>
              <a:t>z</a:t>
            </a:r>
            <a:endParaRPr lang="en-US" dirty="0" smtClean="0"/>
          </a:p>
          <a:p>
            <a:pPr lvl="1">
              <a:lnSpc>
                <a:spcPct val="115000"/>
              </a:lnSpc>
              <a:spcBef>
                <a:spcPts val="600"/>
              </a:spcBef>
            </a:pPr>
            <a:r>
              <a:rPr lang="en-US" dirty="0" smtClean="0"/>
              <a:t>?</a:t>
            </a:r>
            <a:r>
              <a:rPr lang="en-US" dirty="0" err="1" smtClean="0"/>
              <a:t>x</a:t>
            </a:r>
            <a:r>
              <a:rPr lang="en-US" dirty="0" smtClean="0"/>
              <a:t> part of ?</a:t>
            </a:r>
            <a:r>
              <a:rPr lang="en-US" dirty="0" err="1" smtClean="0"/>
              <a:t>z</a:t>
            </a:r>
            <a:endParaRPr lang="en-US" dirty="0" smtClean="0"/>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Property Chains and Keys</a:t>
            </a:r>
            <a:endParaRPr lang="en-US" sz="3600" dirty="0"/>
          </a:p>
        </p:txBody>
      </p:sp>
      <p:sp>
        <p:nvSpPr>
          <p:cNvPr id="3" name="Content Placeholder 2"/>
          <p:cNvSpPr>
            <a:spLocks noGrp="1"/>
          </p:cNvSpPr>
          <p:nvPr>
            <p:ph idx="4294967295"/>
          </p:nvPr>
        </p:nvSpPr>
        <p:spPr>
          <a:xfrm>
            <a:off x="638628" y="1600200"/>
            <a:ext cx="8048172" cy="4525963"/>
          </a:xfrm>
        </p:spPr>
        <p:txBody>
          <a:bodyPr/>
          <a:lstStyle/>
          <a:p>
            <a:pPr>
              <a:lnSpc>
                <a:spcPct val="105000"/>
              </a:lnSpc>
            </a:pPr>
            <a:r>
              <a:rPr lang="en-US" dirty="0" smtClean="0"/>
              <a:t>Property Chain (uncle of rule)</a:t>
            </a:r>
          </a:p>
          <a:p>
            <a:pPr lvl="1">
              <a:lnSpc>
                <a:spcPct val="105000"/>
              </a:lnSpc>
              <a:spcBef>
                <a:spcPts val="600"/>
              </a:spcBef>
            </a:pPr>
            <a:r>
              <a:rPr lang="en-US" dirty="0" smtClean="0"/>
              <a:t>:</a:t>
            </a:r>
            <a:r>
              <a:rPr lang="en-US" dirty="0" err="1" smtClean="0"/>
              <a:t>uncleOf</a:t>
            </a:r>
            <a:r>
              <a:rPr lang="en-US" dirty="0" smtClean="0"/>
              <a:t>  </a:t>
            </a:r>
            <a:r>
              <a:rPr lang="en-US" dirty="0" err="1" smtClean="0"/>
              <a:t>owl:propertyChainAxiom</a:t>
            </a:r>
            <a:r>
              <a:rPr lang="en-US" dirty="0" smtClean="0"/>
              <a:t>  ( :</a:t>
            </a:r>
            <a:r>
              <a:rPr lang="en-US" dirty="0" err="1" smtClean="0"/>
              <a:t>brotherOf</a:t>
            </a:r>
            <a:r>
              <a:rPr lang="en-US" dirty="0" smtClean="0"/>
              <a:t>  :</a:t>
            </a:r>
            <a:r>
              <a:rPr lang="en-US" dirty="0" err="1" smtClean="0"/>
              <a:t>parentOf</a:t>
            </a:r>
            <a:r>
              <a:rPr lang="en-US" dirty="0" smtClean="0"/>
              <a:t> ) .</a:t>
            </a:r>
          </a:p>
          <a:p>
            <a:pPr>
              <a:lnSpc>
                <a:spcPct val="105000"/>
              </a:lnSpc>
            </a:pPr>
            <a:r>
              <a:rPr lang="en-US" dirty="0" smtClean="0"/>
              <a:t>Keys</a:t>
            </a:r>
          </a:p>
          <a:p>
            <a:pPr lvl="1">
              <a:lnSpc>
                <a:spcPct val="105000"/>
              </a:lnSpc>
              <a:spcBef>
                <a:spcPts val="600"/>
              </a:spcBef>
            </a:pPr>
            <a:r>
              <a:rPr lang="en-US" dirty="0" smtClean="0"/>
              <a:t>:Person </a:t>
            </a:r>
            <a:r>
              <a:rPr lang="en-US" dirty="0" err="1" smtClean="0"/>
              <a:t>owl:hasKey</a:t>
            </a:r>
            <a:r>
              <a:rPr lang="en-US" dirty="0" smtClean="0"/>
              <a:t> ( :name :</a:t>
            </a:r>
            <a:r>
              <a:rPr lang="en-US" dirty="0" err="1" smtClean="0"/>
              <a:t>dateOfBirth</a:t>
            </a:r>
            <a:r>
              <a:rPr lang="en-US" dirty="0" smtClean="0"/>
              <a:t>  ) .</a:t>
            </a:r>
            <a:endParaRPr lang="en-US" dirty="0"/>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 Advanced Use of </a:t>
            </a:r>
            <a:r>
              <a:rPr lang="en-US" sz="3600" dirty="0" err="1" smtClean="0"/>
              <a:t>Datatypes</a:t>
            </a:r>
            <a:endParaRPr lang="en-US" sz="3600" dirty="0"/>
          </a:p>
        </p:txBody>
      </p:sp>
      <p:sp>
        <p:nvSpPr>
          <p:cNvPr id="5" name="Rectangle 4"/>
          <p:cNvSpPr/>
          <p:nvPr/>
        </p:nvSpPr>
        <p:spPr>
          <a:xfrm>
            <a:off x="1448732" y="2274838"/>
            <a:ext cx="6987602" cy="3046988"/>
          </a:xfrm>
          <a:prstGeom prst="rect">
            <a:avLst/>
          </a:prstGeom>
        </p:spPr>
        <p:txBody>
          <a:bodyPr wrap="square">
            <a:spAutoFit/>
          </a:bodyPr>
          <a:lstStyle/>
          <a:p>
            <a:r>
              <a:rPr lang="en-US" sz="2400" dirty="0" smtClean="0"/>
              <a:t>:</a:t>
            </a:r>
            <a:r>
              <a:rPr lang="en-US" sz="2400" dirty="0" err="1" smtClean="0"/>
              <a:t>personAge</a:t>
            </a:r>
            <a:r>
              <a:rPr lang="en-US" sz="2400" dirty="0" smtClean="0"/>
              <a:t>  owl:equivalentClass</a:t>
            </a:r>
          </a:p>
          <a:p>
            <a:r>
              <a:rPr lang="en-US" sz="2400" dirty="0" smtClean="0"/>
              <a:t>  [ </a:t>
            </a:r>
            <a:r>
              <a:rPr lang="en-US" sz="2400" dirty="0" err="1" smtClean="0"/>
              <a:t>rdf:type</a:t>
            </a:r>
            <a:r>
              <a:rPr lang="en-US" sz="2400" dirty="0" smtClean="0"/>
              <a:t>  </a:t>
            </a:r>
            <a:r>
              <a:rPr lang="en-US" sz="2400" dirty="0" err="1" smtClean="0"/>
              <a:t>rdfs:Datatype</a:t>
            </a:r>
            <a:r>
              <a:rPr lang="en-US" sz="2400" dirty="0" smtClean="0"/>
              <a:t>;</a:t>
            </a:r>
          </a:p>
          <a:p>
            <a:r>
              <a:rPr lang="en-US" sz="2400" dirty="0" smtClean="0"/>
              <a:t>    </a:t>
            </a:r>
            <a:r>
              <a:rPr lang="en-US" sz="2400" dirty="0" err="1" smtClean="0"/>
              <a:t>owl:onDatatype</a:t>
            </a:r>
            <a:r>
              <a:rPr lang="en-US" sz="2400" dirty="0" smtClean="0"/>
              <a:t>  </a:t>
            </a:r>
            <a:r>
              <a:rPr lang="en-US" sz="2400" dirty="0" err="1" smtClean="0"/>
              <a:t>xsd:integer</a:t>
            </a:r>
            <a:r>
              <a:rPr lang="en-US" sz="2400" dirty="0" smtClean="0"/>
              <a:t>;</a:t>
            </a:r>
          </a:p>
          <a:p>
            <a:r>
              <a:rPr lang="en-US" sz="2400" dirty="0" smtClean="0"/>
              <a:t>    </a:t>
            </a:r>
            <a:r>
              <a:rPr lang="en-US" sz="2400" dirty="0" err="1" smtClean="0"/>
              <a:t>owl:withRestrictions</a:t>
            </a:r>
            <a:r>
              <a:rPr lang="en-US" sz="2400" dirty="0" smtClean="0"/>
              <a:t> (</a:t>
            </a:r>
          </a:p>
          <a:p>
            <a:r>
              <a:rPr lang="en-US" sz="2400" dirty="0" smtClean="0"/>
              <a:t>       [ </a:t>
            </a:r>
            <a:r>
              <a:rPr lang="en-US" sz="2400" dirty="0" err="1" smtClean="0"/>
              <a:t>xsd:minInclusive</a:t>
            </a:r>
            <a:r>
              <a:rPr lang="en-US" sz="2400" dirty="0" smtClean="0"/>
              <a:t>  "0"^^xsd:integer ]</a:t>
            </a:r>
          </a:p>
          <a:p>
            <a:r>
              <a:rPr lang="en-US" sz="2400" dirty="0" smtClean="0"/>
              <a:t>       [ </a:t>
            </a:r>
            <a:r>
              <a:rPr lang="en-US" sz="2400" dirty="0" err="1" smtClean="0"/>
              <a:t>xsd:maxInclusive</a:t>
            </a:r>
            <a:r>
              <a:rPr lang="en-US" sz="2400" dirty="0" smtClean="0"/>
              <a:t>  "150"^^xsd:integer ] </a:t>
            </a:r>
          </a:p>
          <a:p>
            <a:r>
              <a:rPr lang="en-US" sz="2400" dirty="0" smtClean="0"/>
              <a:t>    )</a:t>
            </a:r>
          </a:p>
          <a:p>
            <a:r>
              <a:rPr lang="en-US" sz="2400" dirty="0" smtClean="0"/>
              <a:t>  ] .</a:t>
            </a:r>
            <a:endParaRPr lang="en-US" sz="2400" dirty="0"/>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600" dirty="0" smtClean="0"/>
              <a:t>Advanced Use of </a:t>
            </a:r>
            <a:r>
              <a:rPr lang="en-US" sz="3600" dirty="0" err="1" smtClean="0"/>
              <a:t>Datatypes</a:t>
            </a:r>
            <a:endParaRPr lang="en-US" dirty="0"/>
          </a:p>
        </p:txBody>
      </p:sp>
      <p:sp>
        <p:nvSpPr>
          <p:cNvPr id="5" name="Rectangle 4"/>
          <p:cNvSpPr/>
          <p:nvPr/>
        </p:nvSpPr>
        <p:spPr>
          <a:xfrm>
            <a:off x="1448732" y="2274838"/>
            <a:ext cx="6707090" cy="3046988"/>
          </a:xfrm>
          <a:prstGeom prst="rect">
            <a:avLst/>
          </a:prstGeom>
        </p:spPr>
        <p:txBody>
          <a:bodyPr wrap="square">
            <a:spAutoFit/>
          </a:bodyPr>
          <a:lstStyle/>
          <a:p>
            <a:r>
              <a:rPr lang="en-US" sz="2400" dirty="0" smtClean="0"/>
              <a:t>:</a:t>
            </a:r>
            <a:r>
              <a:rPr lang="en-US" sz="2400" dirty="0" err="1" smtClean="0"/>
              <a:t>personAge</a:t>
            </a:r>
            <a:r>
              <a:rPr lang="en-US" sz="2400" dirty="0" smtClean="0"/>
              <a:t>  owl:equivalentClass</a:t>
            </a:r>
          </a:p>
          <a:p>
            <a:r>
              <a:rPr lang="en-US" sz="2400" dirty="0" smtClean="0"/>
              <a:t>  [ </a:t>
            </a:r>
            <a:r>
              <a:rPr lang="en-US" sz="2400" dirty="0" err="1" smtClean="0"/>
              <a:t>rdf:type</a:t>
            </a:r>
            <a:r>
              <a:rPr lang="en-US" sz="2400" dirty="0" smtClean="0"/>
              <a:t>  </a:t>
            </a:r>
            <a:r>
              <a:rPr lang="en-US" sz="2400" dirty="0" err="1" smtClean="0"/>
              <a:t>rdfs:Datatype</a:t>
            </a:r>
            <a:r>
              <a:rPr lang="en-US" sz="2400" dirty="0" smtClean="0"/>
              <a:t>;</a:t>
            </a:r>
          </a:p>
          <a:p>
            <a:r>
              <a:rPr lang="en-US" sz="2400" dirty="0" smtClean="0"/>
              <a:t>    </a:t>
            </a:r>
            <a:r>
              <a:rPr lang="en-US" sz="2400" dirty="0" err="1" smtClean="0"/>
              <a:t>owl:onDatatype</a:t>
            </a:r>
            <a:r>
              <a:rPr lang="en-US" sz="2400" dirty="0" smtClean="0"/>
              <a:t>  </a:t>
            </a:r>
            <a:r>
              <a:rPr lang="en-US" sz="2400" dirty="0" err="1" smtClean="0"/>
              <a:t>xsd:integer</a:t>
            </a:r>
            <a:r>
              <a:rPr lang="en-US" sz="2400" dirty="0" smtClean="0"/>
              <a:t>;</a:t>
            </a:r>
          </a:p>
          <a:p>
            <a:r>
              <a:rPr lang="en-US" sz="2400" dirty="0" smtClean="0"/>
              <a:t>    </a:t>
            </a:r>
            <a:r>
              <a:rPr lang="en-US" sz="2400" dirty="0" err="1" smtClean="0"/>
              <a:t>owl:withRestrictions</a:t>
            </a:r>
            <a:r>
              <a:rPr lang="en-US" sz="2400" dirty="0" smtClean="0"/>
              <a:t> (</a:t>
            </a:r>
          </a:p>
          <a:p>
            <a:r>
              <a:rPr lang="en-US" sz="2400" dirty="0" smtClean="0"/>
              <a:t>       [ </a:t>
            </a:r>
            <a:r>
              <a:rPr lang="en-US" sz="2400" dirty="0" err="1" smtClean="0"/>
              <a:t>xsd:minInclusive</a:t>
            </a:r>
            <a:r>
              <a:rPr lang="en-US" sz="2400" dirty="0" smtClean="0"/>
              <a:t>  "0"^^xsd:integer ]</a:t>
            </a:r>
          </a:p>
          <a:p>
            <a:r>
              <a:rPr lang="en-US" sz="2400" dirty="0" smtClean="0"/>
              <a:t>       [ </a:t>
            </a:r>
            <a:r>
              <a:rPr lang="en-US" sz="2400" dirty="0" err="1" smtClean="0"/>
              <a:t>xsd:maxInclusive</a:t>
            </a:r>
            <a:r>
              <a:rPr lang="en-US" sz="2400" dirty="0" smtClean="0"/>
              <a:t>  "150"^^xsd:integer ] </a:t>
            </a:r>
          </a:p>
          <a:p>
            <a:r>
              <a:rPr lang="en-US" sz="2400" dirty="0" smtClean="0"/>
              <a:t>    )</a:t>
            </a:r>
          </a:p>
          <a:p>
            <a:r>
              <a:rPr lang="en-US" sz="2400" dirty="0" smtClean="0"/>
              <a:t>  ] .</a:t>
            </a:r>
            <a:endParaRPr lang="en-US" sz="2400" dirty="0"/>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Which OWL?</a:t>
            </a:r>
            <a:endParaRPr lang="en-US" sz="3600" dirty="0"/>
          </a:p>
        </p:txBody>
      </p:sp>
      <p:sp>
        <p:nvSpPr>
          <p:cNvPr id="3" name="Content Placeholder 2"/>
          <p:cNvSpPr>
            <a:spLocks noGrp="1"/>
          </p:cNvSpPr>
          <p:nvPr>
            <p:ph idx="4294967295"/>
          </p:nvPr>
        </p:nvSpPr>
        <p:spPr>
          <a:xfrm>
            <a:off x="1509486" y="1600200"/>
            <a:ext cx="6720114" cy="4525963"/>
          </a:xfrm>
        </p:spPr>
        <p:txBody>
          <a:bodyPr/>
          <a:lstStyle/>
          <a:p>
            <a:pPr>
              <a:lnSpc>
                <a:spcPct val="105000"/>
              </a:lnSpc>
            </a:pPr>
            <a:r>
              <a:rPr lang="en-US" dirty="0" smtClean="0"/>
              <a:t>OWL 2 DL / Full</a:t>
            </a:r>
          </a:p>
          <a:p>
            <a:pPr>
              <a:lnSpc>
                <a:spcPct val="105000"/>
              </a:lnSpc>
            </a:pPr>
            <a:r>
              <a:rPr lang="en-US" dirty="0" smtClean="0"/>
              <a:t>OWL 2 Profiles</a:t>
            </a:r>
          </a:p>
          <a:p>
            <a:pPr lvl="1">
              <a:lnSpc>
                <a:spcPct val="105000"/>
              </a:lnSpc>
              <a:spcBef>
                <a:spcPts val="600"/>
              </a:spcBef>
            </a:pPr>
            <a:r>
              <a:rPr lang="en-US" dirty="0" smtClean="0"/>
              <a:t>OWL 2 EL</a:t>
            </a:r>
          </a:p>
          <a:p>
            <a:pPr lvl="1">
              <a:lnSpc>
                <a:spcPct val="105000"/>
              </a:lnSpc>
              <a:spcBef>
                <a:spcPts val="600"/>
              </a:spcBef>
            </a:pPr>
            <a:r>
              <a:rPr lang="en-US" dirty="0" smtClean="0"/>
              <a:t>OWL 2 QL</a:t>
            </a:r>
          </a:p>
          <a:p>
            <a:pPr lvl="1">
              <a:lnSpc>
                <a:spcPct val="105000"/>
              </a:lnSpc>
              <a:spcBef>
                <a:spcPts val="600"/>
              </a:spcBef>
            </a:pPr>
            <a:r>
              <a:rPr lang="en-US" dirty="0" smtClean="0"/>
              <a:t>OWL 2 RL</a:t>
            </a:r>
            <a:endParaRPr lang="en-US" dirty="0"/>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References</a:t>
            </a:r>
            <a:endParaRPr lang="en-US" sz="3600" dirty="0"/>
          </a:p>
        </p:txBody>
      </p:sp>
      <p:sp>
        <p:nvSpPr>
          <p:cNvPr id="3" name="Content Placeholder 2"/>
          <p:cNvSpPr>
            <a:spLocks noGrp="1"/>
          </p:cNvSpPr>
          <p:nvPr>
            <p:ph idx="4294967295"/>
          </p:nvPr>
        </p:nvSpPr>
        <p:spPr>
          <a:xfrm>
            <a:off x="1219200" y="1600201"/>
            <a:ext cx="7010400" cy="2971800"/>
          </a:xfrm>
        </p:spPr>
        <p:txBody>
          <a:bodyPr/>
          <a:lstStyle/>
          <a:p>
            <a:r>
              <a:rPr lang="en-US" dirty="0" smtClean="0"/>
              <a:t>OWL 2 Web Ontology Language Primer</a:t>
            </a:r>
            <a:endParaRPr lang="en-US" dirty="0"/>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57714"/>
            <a:ext cx="7772400" cy="1314450"/>
          </a:xfrm>
        </p:spPr>
        <p:txBody>
          <a:bodyPr/>
          <a:lstStyle/>
          <a:p>
            <a:r>
              <a:rPr lang="en-US" sz="4400" dirty="0" smtClean="0"/>
              <a:t>Rule Languages</a:t>
            </a:r>
            <a:endParaRPr lang="en-US" sz="4400" dirty="0"/>
          </a:p>
        </p:txBody>
      </p:sp>
      <p:sp>
        <p:nvSpPr>
          <p:cNvPr id="3" name="Subtitle 2"/>
          <p:cNvSpPr>
            <a:spLocks noGrp="1"/>
          </p:cNvSpPr>
          <p:nvPr>
            <p:ph type="subTitle" idx="1"/>
          </p:nvPr>
        </p:nvSpPr>
        <p:spPr>
          <a:xfrm>
            <a:off x="1371600" y="3995530"/>
            <a:ext cx="6587656" cy="1673750"/>
          </a:xfrm>
        </p:spPr>
        <p:txBody>
          <a:bodyPr/>
          <a:lstStyle/>
          <a:p>
            <a:r>
              <a:rPr lang="en-US" sz="3200" dirty="0" smtClean="0"/>
              <a:t>Basics</a:t>
            </a:r>
          </a:p>
          <a:p>
            <a:endParaRPr lang="en-US" sz="3200" dirty="0" smtClean="0"/>
          </a:p>
          <a:p>
            <a:r>
              <a:rPr lang="en-US" sz="3200" dirty="0" smtClean="0">
                <a:solidFill>
                  <a:schemeClr val="tx2"/>
                </a:solidFill>
              </a:rPr>
              <a:t>Day 2</a:t>
            </a:r>
          </a:p>
          <a:p>
            <a:endParaRPr lang="en-US" sz="3600" dirty="0"/>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Example Rule Languages</a:t>
            </a:r>
            <a:endParaRPr lang="en-US" sz="3600" dirty="0"/>
          </a:p>
        </p:txBody>
      </p:sp>
      <p:sp>
        <p:nvSpPr>
          <p:cNvPr id="3" name="Content Placeholder 2"/>
          <p:cNvSpPr>
            <a:spLocks noGrp="1"/>
          </p:cNvSpPr>
          <p:nvPr>
            <p:ph idx="4294967295"/>
          </p:nvPr>
        </p:nvSpPr>
        <p:spPr>
          <a:xfrm>
            <a:off x="624114" y="1600200"/>
            <a:ext cx="7605486" cy="4525963"/>
          </a:xfrm>
        </p:spPr>
        <p:txBody>
          <a:bodyPr/>
          <a:lstStyle/>
          <a:p>
            <a:pPr>
              <a:lnSpc>
                <a:spcPct val="105000"/>
              </a:lnSpc>
            </a:pPr>
            <a:r>
              <a:rPr lang="en-US" b="1" dirty="0" smtClean="0"/>
              <a:t>Common </a:t>
            </a:r>
            <a:r>
              <a:rPr lang="en-US" b="1" dirty="0"/>
              <a:t>Logic Interchange Format (CLIF</a:t>
            </a:r>
            <a:r>
              <a:rPr lang="en-US" b="1" dirty="0" smtClean="0"/>
              <a:t>)</a:t>
            </a:r>
          </a:p>
          <a:p>
            <a:pPr>
              <a:lnSpc>
                <a:spcPct val="105000"/>
              </a:lnSpc>
            </a:pPr>
            <a:r>
              <a:rPr lang="en-US" b="1" dirty="0" smtClean="0"/>
              <a:t>Rule Interchange Format</a:t>
            </a:r>
          </a:p>
          <a:p>
            <a:pPr>
              <a:lnSpc>
                <a:spcPct val="105000"/>
              </a:lnSpc>
            </a:pPr>
            <a:r>
              <a:rPr lang="en-US" b="1" dirty="0" smtClean="0"/>
              <a:t>Semantic Web Rule Language (SWRL)</a:t>
            </a:r>
          </a:p>
          <a:p>
            <a:pPr>
              <a:lnSpc>
                <a:spcPct val="105000"/>
              </a:lnSpc>
            </a:pPr>
            <a:r>
              <a:rPr lang="en-US" b="1" dirty="0" smtClean="0"/>
              <a:t>SPARQL Inference Notation (SPIN)</a:t>
            </a:r>
          </a:p>
          <a:p>
            <a:pPr>
              <a:lnSpc>
                <a:spcPct val="105000"/>
              </a:lnSpc>
            </a:pPr>
            <a:r>
              <a:rPr lang="en-US" b="1" dirty="0" smtClean="0"/>
              <a:t>F-logic (frame logic)</a:t>
            </a:r>
          </a:p>
          <a:p>
            <a:pPr>
              <a:lnSpc>
                <a:spcPct val="105000"/>
              </a:lnSpc>
            </a:pPr>
            <a:r>
              <a:rPr lang="en-US" b="1" dirty="0" smtClean="0"/>
              <a:t>Description Logic</a:t>
            </a:r>
          </a:p>
          <a:p>
            <a:pPr lvl="1">
              <a:lnSpc>
                <a:spcPct val="105000"/>
              </a:lnSpc>
              <a:spcBef>
                <a:spcPts val="600"/>
              </a:spcBef>
            </a:pPr>
            <a:r>
              <a:rPr lang="en-US" b="1" dirty="0" smtClean="0"/>
              <a:t>OWL 2 DL</a:t>
            </a:r>
          </a:p>
          <a:p>
            <a:pPr lvl="1"/>
            <a:endParaRPr lang="en-US" b="1" dirty="0"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Anatomy of a </a:t>
            </a:r>
            <a:r>
              <a:rPr lang="en-US" sz="3600" dirty="0" smtClean="0"/>
              <a:t>URI</a:t>
            </a:r>
            <a:endParaRPr lang="en-US" sz="3600" dirty="0"/>
          </a:p>
        </p:txBody>
      </p:sp>
      <p:sp>
        <p:nvSpPr>
          <p:cNvPr id="5" name="Content Placeholder 4"/>
          <p:cNvSpPr>
            <a:spLocks noGrp="1"/>
          </p:cNvSpPr>
          <p:nvPr>
            <p:ph idx="4294967295"/>
          </p:nvPr>
        </p:nvSpPr>
        <p:spPr>
          <a:xfrm>
            <a:off x="493486" y="1600200"/>
            <a:ext cx="8193314" cy="4525963"/>
          </a:xfrm>
        </p:spPr>
        <p:txBody>
          <a:bodyPr>
            <a:normAutofit fontScale="92500" lnSpcReduction="10000"/>
          </a:bodyPr>
          <a:lstStyle/>
          <a:p>
            <a:pPr>
              <a:lnSpc>
                <a:spcPct val="105000"/>
              </a:lnSpc>
            </a:pPr>
            <a:r>
              <a:rPr lang="en-US" dirty="0" smtClean="0"/>
              <a:t>Uniform Resource Identifier (URI)</a:t>
            </a:r>
          </a:p>
          <a:p>
            <a:pPr lvl="1">
              <a:lnSpc>
                <a:spcPct val="105000"/>
              </a:lnSpc>
              <a:spcBef>
                <a:spcPts val="600"/>
              </a:spcBef>
            </a:pPr>
            <a:r>
              <a:rPr lang="en-US" dirty="0" smtClean="0"/>
              <a:t>Fully qualified</a:t>
            </a:r>
          </a:p>
          <a:p>
            <a:pPr lvl="2">
              <a:lnSpc>
                <a:spcPct val="105000"/>
              </a:lnSpc>
              <a:spcBef>
                <a:spcPts val="600"/>
              </a:spcBef>
            </a:pPr>
            <a:r>
              <a:rPr lang="en-US" dirty="0" smtClean="0"/>
              <a:t>&lt;http</a:t>
            </a:r>
            <a:r>
              <a:rPr lang="en-US" dirty="0"/>
              <a:t>:/</a:t>
            </a:r>
            <a:r>
              <a:rPr lang="en-US" dirty="0" smtClean="0"/>
              <a:t>/xmlns.com/foaf/0.1/Person&gt;</a:t>
            </a:r>
          </a:p>
          <a:p>
            <a:pPr lvl="1">
              <a:lnSpc>
                <a:spcPct val="105000"/>
              </a:lnSpc>
              <a:spcBef>
                <a:spcPts val="600"/>
              </a:spcBef>
            </a:pPr>
            <a:r>
              <a:rPr lang="en-US" dirty="0" smtClean="0"/>
              <a:t>Namespace</a:t>
            </a:r>
          </a:p>
          <a:p>
            <a:pPr lvl="2">
              <a:lnSpc>
                <a:spcPct val="105000"/>
              </a:lnSpc>
              <a:spcBef>
                <a:spcPts val="600"/>
              </a:spcBef>
            </a:pPr>
            <a:r>
              <a:rPr lang="en-US" dirty="0" smtClean="0">
                <a:hlinkClick r:id="rId2"/>
              </a:rPr>
              <a:t>http://xmlns.com/foaf/0.1/</a:t>
            </a:r>
            <a:endParaRPr lang="en-US" dirty="0" smtClean="0"/>
          </a:p>
          <a:p>
            <a:pPr lvl="2">
              <a:lnSpc>
                <a:spcPct val="105000"/>
              </a:lnSpc>
              <a:spcBef>
                <a:spcPts val="600"/>
              </a:spcBef>
            </a:pPr>
            <a:r>
              <a:rPr lang="en-US" dirty="0" smtClean="0"/>
              <a:t>should end with “#” or “/”</a:t>
            </a:r>
          </a:p>
          <a:p>
            <a:pPr lvl="1">
              <a:lnSpc>
                <a:spcPct val="105000"/>
              </a:lnSpc>
              <a:spcBef>
                <a:spcPts val="600"/>
              </a:spcBef>
            </a:pPr>
            <a:r>
              <a:rPr lang="en-US" dirty="0" smtClean="0"/>
              <a:t>Local name</a:t>
            </a:r>
          </a:p>
          <a:p>
            <a:pPr lvl="2">
              <a:lnSpc>
                <a:spcPct val="105000"/>
              </a:lnSpc>
              <a:spcBef>
                <a:spcPts val="600"/>
              </a:spcBef>
            </a:pPr>
            <a:r>
              <a:rPr lang="en-US" dirty="0" smtClean="0"/>
              <a:t>Person</a:t>
            </a:r>
          </a:p>
          <a:p>
            <a:pPr lvl="1">
              <a:lnSpc>
                <a:spcPct val="105000"/>
              </a:lnSpc>
              <a:spcBef>
                <a:spcPts val="600"/>
              </a:spcBef>
            </a:pPr>
            <a:r>
              <a:rPr lang="en-US" dirty="0" err="1" smtClean="0"/>
              <a:t>qname</a:t>
            </a:r>
            <a:endParaRPr lang="en-US" dirty="0" smtClean="0"/>
          </a:p>
          <a:p>
            <a:pPr lvl="2">
              <a:lnSpc>
                <a:spcPct val="105000"/>
              </a:lnSpc>
              <a:spcBef>
                <a:spcPts val="600"/>
              </a:spcBef>
            </a:pPr>
            <a:r>
              <a:rPr lang="en-US" dirty="0" err="1" smtClean="0"/>
              <a:t>foaf:Person</a:t>
            </a:r>
            <a:endParaRPr lang="en-US" dirty="0" smtClean="0"/>
          </a:p>
          <a:p>
            <a:pPr lvl="2">
              <a:lnSpc>
                <a:spcPct val="105000"/>
              </a:lnSpc>
              <a:spcBef>
                <a:spcPts val="600"/>
              </a:spcBef>
            </a:pPr>
            <a:r>
              <a:rPr lang="en-US" dirty="0"/>
              <a:t>@prefix </a:t>
            </a:r>
            <a:r>
              <a:rPr lang="en-US" dirty="0" err="1"/>
              <a:t>foaf</a:t>
            </a:r>
            <a:r>
              <a:rPr lang="en-US" dirty="0"/>
              <a:t>: &lt;http://xmlns.com/foaf/0.1/&gt; </a:t>
            </a:r>
            <a:endParaRPr lang="en-US" dirty="0" smtClean="0"/>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Rules Interchange Format (RIF)</a:t>
            </a:r>
            <a:endParaRPr lang="en-US" sz="3600" dirty="0"/>
          </a:p>
        </p:txBody>
      </p:sp>
      <p:sp>
        <p:nvSpPr>
          <p:cNvPr id="3" name="Content Placeholder 2"/>
          <p:cNvSpPr>
            <a:spLocks noGrp="1"/>
          </p:cNvSpPr>
          <p:nvPr>
            <p:ph idx="4294967295"/>
          </p:nvPr>
        </p:nvSpPr>
        <p:spPr>
          <a:xfrm>
            <a:off x="609600" y="1248229"/>
            <a:ext cx="8077200" cy="5319486"/>
          </a:xfrm>
        </p:spPr>
        <p:txBody>
          <a:bodyPr>
            <a:normAutofit fontScale="77500" lnSpcReduction="20000"/>
          </a:bodyPr>
          <a:lstStyle/>
          <a:p>
            <a:pPr>
              <a:lnSpc>
                <a:spcPct val="115000"/>
              </a:lnSpc>
            </a:pPr>
            <a:r>
              <a:rPr lang="en-US" dirty="0" smtClean="0"/>
              <a:t>Purpose:</a:t>
            </a:r>
          </a:p>
          <a:p>
            <a:pPr lvl="1">
              <a:lnSpc>
                <a:spcPct val="115000"/>
              </a:lnSpc>
              <a:spcBef>
                <a:spcPts val="600"/>
              </a:spcBef>
            </a:pPr>
            <a:r>
              <a:rPr lang="en-US" dirty="0" smtClean="0"/>
              <a:t>Map different rule languages to and from appropriate RIF dialects in truth-preserving ways to enable rule sets and data to be communicated between systems</a:t>
            </a:r>
          </a:p>
          <a:p>
            <a:pPr>
              <a:lnSpc>
                <a:spcPct val="115000"/>
              </a:lnSpc>
            </a:pPr>
            <a:r>
              <a:rPr lang="en-US" dirty="0" smtClean="0"/>
              <a:t>Dialects of RIF</a:t>
            </a:r>
          </a:p>
          <a:p>
            <a:pPr lvl="1">
              <a:lnSpc>
                <a:spcPct val="115000"/>
              </a:lnSpc>
              <a:spcBef>
                <a:spcPts val="600"/>
              </a:spcBef>
            </a:pPr>
            <a:r>
              <a:rPr lang="en-US" dirty="0" smtClean="0"/>
              <a:t>RIF Basic Logic Dialect (BLD)</a:t>
            </a:r>
          </a:p>
          <a:p>
            <a:pPr lvl="2">
              <a:lnSpc>
                <a:spcPct val="115000"/>
              </a:lnSpc>
              <a:spcBef>
                <a:spcPts val="600"/>
              </a:spcBef>
            </a:pPr>
            <a:r>
              <a:rPr lang="en-US" dirty="0" smtClean="0"/>
              <a:t>Corresponds to Horn logic with various syntactic and semantic extensions</a:t>
            </a:r>
          </a:p>
          <a:p>
            <a:pPr lvl="1">
              <a:lnSpc>
                <a:spcPct val="115000"/>
              </a:lnSpc>
              <a:spcBef>
                <a:spcPts val="600"/>
              </a:spcBef>
            </a:pPr>
            <a:r>
              <a:rPr lang="en-US" dirty="0" smtClean="0"/>
              <a:t>RIF Production Rule Dialect (PRD)</a:t>
            </a:r>
          </a:p>
          <a:p>
            <a:pPr lvl="2">
              <a:lnSpc>
                <a:spcPct val="115000"/>
              </a:lnSpc>
              <a:spcBef>
                <a:spcPts val="600"/>
              </a:spcBef>
            </a:pPr>
            <a:r>
              <a:rPr lang="en-US" dirty="0" smtClean="0"/>
              <a:t>Captures the main aspects various production rule systems such as Jess or </a:t>
            </a:r>
            <a:r>
              <a:rPr lang="en-US" dirty="0" err="1" smtClean="0"/>
              <a:t>Jrules</a:t>
            </a:r>
            <a:endParaRPr lang="en-US" dirty="0" smtClean="0"/>
          </a:p>
          <a:p>
            <a:pPr lvl="1">
              <a:lnSpc>
                <a:spcPct val="115000"/>
              </a:lnSpc>
              <a:spcBef>
                <a:spcPts val="600"/>
              </a:spcBef>
            </a:pPr>
            <a:r>
              <a:rPr lang="en-US" dirty="0" smtClean="0"/>
              <a:t>RIF-Core</a:t>
            </a:r>
          </a:p>
          <a:p>
            <a:pPr lvl="2">
              <a:lnSpc>
                <a:spcPct val="115000"/>
              </a:lnSpc>
              <a:spcBef>
                <a:spcPts val="600"/>
              </a:spcBef>
            </a:pPr>
            <a:r>
              <a:rPr lang="en-US" dirty="0" smtClean="0"/>
              <a:t>A subset of RIF-BLD and RIF-PRD that enables limited rule exchange between logic rule dialects and production rules</a:t>
            </a:r>
          </a:p>
          <a:p>
            <a:pPr>
              <a:lnSpc>
                <a:spcPct val="115000"/>
              </a:lnSpc>
            </a:pPr>
            <a:r>
              <a:rPr lang="en-US" dirty="0" smtClean="0"/>
              <a:t>RIF Interoperates with RDF, RDFS and OWL</a:t>
            </a:r>
          </a:p>
          <a:p>
            <a:pPr lvl="1">
              <a:lnSpc>
                <a:spcPct val="115000"/>
              </a:lnSpc>
              <a:spcBef>
                <a:spcPts val="600"/>
              </a:spcBef>
            </a:pPr>
            <a:r>
              <a:rPr lang="en-US" dirty="0" smtClean="0"/>
              <a:t>Uses its frame syntax to communicate with RDF/OWL</a:t>
            </a:r>
            <a:endParaRPr lang="en-US" dirty="0"/>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Uncle Rule in RIF BLD</a:t>
            </a:r>
            <a:endParaRPr lang="en-US" sz="3600" dirty="0"/>
          </a:p>
        </p:txBody>
      </p:sp>
      <p:sp>
        <p:nvSpPr>
          <p:cNvPr id="7" name="TextBox 6"/>
          <p:cNvSpPr txBox="1"/>
          <p:nvPr/>
        </p:nvSpPr>
        <p:spPr>
          <a:xfrm>
            <a:off x="1520370" y="1930400"/>
            <a:ext cx="5961807" cy="3416320"/>
          </a:xfrm>
          <a:prstGeom prst="rect">
            <a:avLst/>
          </a:prstGeom>
          <a:noFill/>
          <a:ln>
            <a:noFill/>
          </a:ln>
          <a:effectLst>
            <a:outerShdw blurRad="50800" dist="50800" dir="5400000" algn="ctr" rotWithShape="0">
              <a:schemeClr val="bg1"/>
            </a:outerShdw>
          </a:effectLst>
        </p:spPr>
        <p:txBody>
          <a:bodyPr wrap="square" rtlCol="0">
            <a:spAutoFit/>
          </a:bodyPr>
          <a:lstStyle/>
          <a:p>
            <a:r>
              <a:rPr lang="es-ES" dirty="0" err="1" smtClean="0"/>
              <a:t>Document</a:t>
            </a:r>
            <a:r>
              <a:rPr lang="es-ES" dirty="0" smtClean="0"/>
              <a:t> (</a:t>
            </a:r>
          </a:p>
          <a:p>
            <a:pPr lvl="1"/>
            <a:r>
              <a:rPr lang="es-ES" dirty="0" smtClean="0"/>
              <a:t>Base(&lt;http://example.com/family#&gt;)</a:t>
            </a:r>
          </a:p>
          <a:p>
            <a:pPr lvl="1"/>
            <a:r>
              <a:rPr lang="es-ES" dirty="0" err="1" smtClean="0"/>
              <a:t>Prefix</a:t>
            </a:r>
            <a:r>
              <a:rPr lang="es-ES" dirty="0" smtClean="0"/>
              <a:t>(ex &lt;http://example.com/family#&gt;)</a:t>
            </a:r>
          </a:p>
          <a:p>
            <a:pPr lvl="1"/>
            <a:endParaRPr lang="es-ES" dirty="0" smtClean="0"/>
          </a:p>
          <a:p>
            <a:pPr lvl="1"/>
            <a:r>
              <a:rPr lang="es-ES" dirty="0" err="1" smtClean="0"/>
              <a:t>Group</a:t>
            </a:r>
            <a:r>
              <a:rPr lang="es-ES" dirty="0" smtClean="0"/>
              <a:t>(</a:t>
            </a:r>
          </a:p>
          <a:p>
            <a:r>
              <a:rPr lang="es-ES" dirty="0" smtClean="0"/>
              <a:t>	</a:t>
            </a:r>
            <a:r>
              <a:rPr lang="es-ES" dirty="0" err="1" smtClean="0"/>
              <a:t>Forall</a:t>
            </a:r>
            <a:r>
              <a:rPr lang="es-ES" dirty="0" smtClean="0"/>
              <a:t> ?x ?y ?z (</a:t>
            </a:r>
          </a:p>
          <a:p>
            <a:r>
              <a:rPr lang="es-ES" dirty="0" smtClean="0"/>
              <a:t>		</a:t>
            </a:r>
            <a:r>
              <a:rPr lang="es-ES" dirty="0" err="1" smtClean="0"/>
              <a:t>ex:uncleOf</a:t>
            </a:r>
            <a:r>
              <a:rPr lang="es-ES" dirty="0" smtClean="0"/>
              <a:t>(?z ?x) :- </a:t>
            </a:r>
          </a:p>
          <a:p>
            <a:pPr lvl="1"/>
            <a:r>
              <a:rPr lang="es-ES" dirty="0" smtClean="0"/>
              <a:t>		And ( </a:t>
            </a:r>
            <a:r>
              <a:rPr lang="es-ES" dirty="0" err="1" smtClean="0"/>
              <a:t>ex:childOf</a:t>
            </a:r>
            <a:r>
              <a:rPr lang="es-ES" dirty="0" smtClean="0"/>
              <a:t>(?x ?y) </a:t>
            </a:r>
          </a:p>
          <a:p>
            <a:pPr lvl="5"/>
            <a:r>
              <a:rPr lang="es-ES" dirty="0" err="1" smtClean="0"/>
              <a:t>ex:brotherOf</a:t>
            </a:r>
            <a:r>
              <a:rPr lang="es-ES" dirty="0" smtClean="0"/>
              <a:t>(?z ?y) )</a:t>
            </a:r>
          </a:p>
          <a:p>
            <a:r>
              <a:rPr lang="es-ES" dirty="0" smtClean="0"/>
              <a:t>		)</a:t>
            </a:r>
          </a:p>
          <a:p>
            <a:r>
              <a:rPr lang="es-ES" dirty="0" smtClean="0"/>
              <a:t>	)</a:t>
            </a:r>
          </a:p>
          <a:p>
            <a:r>
              <a:rPr lang="es-ES" dirty="0" smtClean="0"/>
              <a:t>)</a:t>
            </a: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Example</a:t>
            </a:r>
            <a:endParaRPr lang="en-US" sz="3600" dirty="0"/>
          </a:p>
        </p:txBody>
      </p:sp>
      <p:sp>
        <p:nvSpPr>
          <p:cNvPr id="4" name="TextBox 3"/>
          <p:cNvSpPr txBox="1"/>
          <p:nvPr/>
        </p:nvSpPr>
        <p:spPr>
          <a:xfrm>
            <a:off x="304800" y="1219200"/>
            <a:ext cx="8382000" cy="4832092"/>
          </a:xfrm>
          <a:prstGeom prst="rect">
            <a:avLst/>
          </a:prstGeom>
          <a:noFill/>
        </p:spPr>
        <p:txBody>
          <a:bodyPr wrap="square" rtlCol="0">
            <a:spAutoFit/>
          </a:bodyPr>
          <a:lstStyle/>
          <a:p>
            <a:r>
              <a:rPr lang="en-US" sz="1400" dirty="0" smtClean="0"/>
              <a:t>Document( </a:t>
            </a:r>
          </a:p>
          <a:p>
            <a:pPr lvl="1"/>
            <a:r>
              <a:rPr lang="en-US" sz="1400" dirty="0" smtClean="0"/>
              <a:t>Base(&lt;http://example.com/people#&gt;) </a:t>
            </a:r>
          </a:p>
          <a:p>
            <a:pPr lvl="1"/>
            <a:r>
              <a:rPr lang="en-US" sz="1400" dirty="0" smtClean="0"/>
              <a:t>Prefix(</a:t>
            </a:r>
            <a:r>
              <a:rPr lang="en-US" sz="1400" dirty="0" err="1" smtClean="0"/>
              <a:t>cpt</a:t>
            </a:r>
            <a:r>
              <a:rPr lang="en-US" sz="1400" dirty="0" smtClean="0"/>
              <a:t> &lt;http://example.com/concepts#&gt;) </a:t>
            </a:r>
          </a:p>
          <a:p>
            <a:pPr lvl="1"/>
            <a:r>
              <a:rPr lang="en-US" sz="1400" dirty="0" smtClean="0"/>
              <a:t>Prefix(</a:t>
            </a:r>
            <a:r>
              <a:rPr lang="en-US" sz="1400" dirty="0" err="1" smtClean="0"/>
              <a:t>func</a:t>
            </a:r>
            <a:r>
              <a:rPr lang="en-US" sz="1400" dirty="0" smtClean="0"/>
              <a:t> &lt;http://www.w3.org/2007/rif-builtin-function#&gt;) </a:t>
            </a:r>
          </a:p>
          <a:p>
            <a:pPr lvl="1"/>
            <a:r>
              <a:rPr lang="en-US" sz="1400" dirty="0" smtClean="0"/>
              <a:t>Prefix(</a:t>
            </a:r>
            <a:r>
              <a:rPr lang="en-US" sz="1400" dirty="0" err="1" smtClean="0"/>
              <a:t>pred</a:t>
            </a:r>
            <a:r>
              <a:rPr lang="en-US" sz="1400" dirty="0" smtClean="0"/>
              <a:t> &lt;http://www.w3.org/2007/rif-builtin-predicate#&gt;) </a:t>
            </a:r>
          </a:p>
          <a:p>
            <a:pPr lvl="1"/>
            <a:r>
              <a:rPr lang="en-US" sz="1400" dirty="0" smtClean="0"/>
              <a:t>Prefix(</a:t>
            </a:r>
            <a:r>
              <a:rPr lang="en-US" sz="1400" dirty="0" err="1" smtClean="0"/>
              <a:t>xs</a:t>
            </a:r>
            <a:r>
              <a:rPr lang="en-US" sz="1400" dirty="0" smtClean="0"/>
              <a:t> &lt;http://www.w3.org/2001/XMLSchema#&gt;) </a:t>
            </a:r>
          </a:p>
          <a:p>
            <a:pPr lvl="1"/>
            <a:endParaRPr lang="en-US" sz="1400" dirty="0" smtClean="0"/>
          </a:p>
          <a:p>
            <a:pPr lvl="1"/>
            <a:r>
              <a:rPr lang="en-US" sz="1400" dirty="0" smtClean="0"/>
              <a:t>Group </a:t>
            </a:r>
          </a:p>
          <a:p>
            <a:pPr lvl="1"/>
            <a:r>
              <a:rPr lang="en-US" sz="1400" dirty="0" smtClean="0"/>
              <a:t>( </a:t>
            </a:r>
          </a:p>
          <a:p>
            <a:pPr lvl="2"/>
            <a:r>
              <a:rPr lang="en-US" sz="1400" dirty="0" err="1" smtClean="0"/>
              <a:t>Forall</a:t>
            </a:r>
            <a:r>
              <a:rPr lang="en-US" sz="1400" dirty="0" smtClean="0"/>
              <a:t> ?item ?manager ?</a:t>
            </a:r>
            <a:r>
              <a:rPr lang="en-US" sz="1400" dirty="0" err="1" smtClean="0"/>
              <a:t>deliverydate</a:t>
            </a:r>
            <a:r>
              <a:rPr lang="en-US" sz="1400" dirty="0" smtClean="0"/>
              <a:t> ?</a:t>
            </a:r>
            <a:r>
              <a:rPr lang="en-US" sz="1400" dirty="0" err="1" smtClean="0"/>
              <a:t>scheduledate</a:t>
            </a:r>
            <a:r>
              <a:rPr lang="en-US" sz="1400" dirty="0" smtClean="0"/>
              <a:t> ?</a:t>
            </a:r>
            <a:r>
              <a:rPr lang="en-US" sz="1400" dirty="0" err="1" smtClean="0"/>
              <a:t>diffduration</a:t>
            </a:r>
            <a:r>
              <a:rPr lang="en-US" sz="1400" dirty="0" smtClean="0"/>
              <a:t> ?</a:t>
            </a:r>
            <a:r>
              <a:rPr lang="en-US" sz="1400" dirty="0" err="1" smtClean="0"/>
              <a:t>diffdays</a:t>
            </a:r>
            <a:r>
              <a:rPr lang="en-US" sz="1400" dirty="0" smtClean="0"/>
              <a:t> ( </a:t>
            </a:r>
          </a:p>
          <a:p>
            <a:pPr lvl="3"/>
            <a:r>
              <a:rPr lang="en-US" sz="1400" dirty="0" err="1" smtClean="0"/>
              <a:t>cpt:reject</a:t>
            </a:r>
            <a:r>
              <a:rPr lang="en-US" sz="1400" dirty="0" smtClean="0"/>
              <a:t> (?warehouse  ?item) :- </a:t>
            </a:r>
          </a:p>
          <a:p>
            <a:pPr lvl="4"/>
            <a:r>
              <a:rPr lang="en-US" sz="1400" dirty="0" smtClean="0"/>
              <a:t>And (</a:t>
            </a:r>
          </a:p>
          <a:p>
            <a:pPr lvl="5"/>
            <a:r>
              <a:rPr lang="en-US" sz="1400" dirty="0" err="1" smtClean="0"/>
              <a:t>cpt:perishable</a:t>
            </a:r>
            <a:r>
              <a:rPr lang="en-US" sz="1400" dirty="0" smtClean="0"/>
              <a:t>(?item) </a:t>
            </a:r>
          </a:p>
          <a:p>
            <a:pPr lvl="5"/>
            <a:r>
              <a:rPr lang="en-US" sz="1400" dirty="0" err="1" smtClean="0"/>
              <a:t>cpt:warehouse</a:t>
            </a:r>
            <a:r>
              <a:rPr lang="en-US" sz="1400" dirty="0" smtClean="0"/>
              <a:t>(?warehouse)</a:t>
            </a:r>
          </a:p>
          <a:p>
            <a:pPr lvl="5"/>
            <a:r>
              <a:rPr lang="en-US" sz="1400" dirty="0" err="1" smtClean="0"/>
              <a:t>cpt:delivered</a:t>
            </a:r>
            <a:r>
              <a:rPr lang="en-US" sz="1400" dirty="0" smtClean="0"/>
              <a:t>(?item ?</a:t>
            </a:r>
            <a:r>
              <a:rPr lang="en-US" sz="1400" dirty="0" err="1" smtClean="0"/>
              <a:t>deliverydate</a:t>
            </a:r>
            <a:r>
              <a:rPr lang="en-US" sz="1400" dirty="0" smtClean="0"/>
              <a:t> ?warehouse) </a:t>
            </a:r>
          </a:p>
          <a:p>
            <a:pPr lvl="5"/>
            <a:r>
              <a:rPr lang="en-US" sz="1400" dirty="0" err="1" smtClean="0"/>
              <a:t>cpt:scheduled</a:t>
            </a:r>
            <a:r>
              <a:rPr lang="en-US" sz="1400" dirty="0" smtClean="0"/>
              <a:t>(?item ?</a:t>
            </a:r>
            <a:r>
              <a:rPr lang="en-US" sz="1400" dirty="0" err="1" smtClean="0"/>
              <a:t>scheduledate</a:t>
            </a:r>
            <a:r>
              <a:rPr lang="en-US" sz="1400" dirty="0" smtClean="0"/>
              <a:t>)  </a:t>
            </a:r>
          </a:p>
          <a:p>
            <a:pPr lvl="5"/>
            <a:r>
              <a:rPr lang="en-US" sz="1400" dirty="0" smtClean="0"/>
              <a:t>?</a:t>
            </a:r>
            <a:r>
              <a:rPr lang="en-US" sz="1400" dirty="0" err="1" smtClean="0"/>
              <a:t>diffduration</a:t>
            </a:r>
            <a:r>
              <a:rPr lang="en-US" sz="1400" dirty="0" smtClean="0"/>
              <a:t> = External(</a:t>
            </a:r>
            <a:r>
              <a:rPr lang="en-US" sz="1400" dirty="0" err="1" smtClean="0"/>
              <a:t>func:subtract-dateTimes</a:t>
            </a:r>
            <a:r>
              <a:rPr lang="en-US" sz="1400" dirty="0" smtClean="0"/>
              <a:t>(?</a:t>
            </a:r>
            <a:r>
              <a:rPr lang="en-US" sz="1400" dirty="0" err="1" smtClean="0"/>
              <a:t>deliverydate</a:t>
            </a:r>
            <a:r>
              <a:rPr lang="en-US" sz="1400" dirty="0" smtClean="0"/>
              <a:t> ?</a:t>
            </a:r>
            <a:r>
              <a:rPr lang="en-US" sz="1400" dirty="0" err="1" smtClean="0"/>
              <a:t>scheduledate</a:t>
            </a:r>
            <a:r>
              <a:rPr lang="en-US" sz="1400" dirty="0" smtClean="0"/>
              <a:t>))  </a:t>
            </a:r>
          </a:p>
          <a:p>
            <a:pPr lvl="5"/>
            <a:r>
              <a:rPr lang="en-US" sz="1400" dirty="0" smtClean="0"/>
              <a:t>?</a:t>
            </a:r>
            <a:r>
              <a:rPr lang="en-US" sz="1400" dirty="0" err="1" smtClean="0"/>
              <a:t>diffdays</a:t>
            </a:r>
            <a:r>
              <a:rPr lang="en-US" sz="1400" dirty="0" smtClean="0"/>
              <a:t> = External(</a:t>
            </a:r>
            <a:r>
              <a:rPr lang="en-US" sz="1400" dirty="0" err="1" smtClean="0"/>
              <a:t>func:days</a:t>
            </a:r>
            <a:r>
              <a:rPr lang="en-US" sz="1400" dirty="0" smtClean="0"/>
              <a:t>-from-duration(?</a:t>
            </a:r>
            <a:r>
              <a:rPr lang="en-US" sz="1400" dirty="0" err="1" smtClean="0"/>
              <a:t>diffduration</a:t>
            </a:r>
            <a:r>
              <a:rPr lang="en-US" sz="1400" dirty="0" smtClean="0"/>
              <a:t>)) </a:t>
            </a:r>
          </a:p>
          <a:p>
            <a:pPr lvl="5"/>
            <a:r>
              <a:rPr lang="en-US" sz="1400" dirty="0" smtClean="0"/>
              <a:t>External(</a:t>
            </a:r>
            <a:r>
              <a:rPr lang="en-US" sz="1400" dirty="0" err="1" smtClean="0"/>
              <a:t>pred:numeric</a:t>
            </a:r>
            <a:r>
              <a:rPr lang="en-US" sz="1400" dirty="0" smtClean="0"/>
              <a:t>-greater-than(?</a:t>
            </a:r>
            <a:r>
              <a:rPr lang="en-US" sz="1400" dirty="0" err="1" smtClean="0"/>
              <a:t>diffdays</a:t>
            </a:r>
            <a:r>
              <a:rPr lang="en-US" sz="1400" dirty="0" smtClean="0"/>
              <a:t> 10))</a:t>
            </a:r>
          </a:p>
          <a:p>
            <a:pPr lvl="4"/>
            <a:r>
              <a:rPr lang="en-US" sz="1400" dirty="0" smtClean="0"/>
              <a:t>)</a:t>
            </a:r>
          </a:p>
          <a:p>
            <a:pPr lvl="3"/>
            <a:r>
              <a:rPr lang="en-US" sz="1400" dirty="0" smtClean="0"/>
              <a:t>) </a:t>
            </a:r>
          </a:p>
          <a:p>
            <a:pPr lvl="2"/>
            <a:r>
              <a:rPr lang="en-US" sz="1400" dirty="0" smtClean="0"/>
              <a:t>)</a:t>
            </a:r>
            <a:endParaRPr lang="en-US" sz="1400" dirty="0"/>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SWRL</a:t>
            </a:r>
            <a:endParaRPr lang="en-US" sz="3600" dirty="0"/>
          </a:p>
        </p:txBody>
      </p:sp>
      <p:sp>
        <p:nvSpPr>
          <p:cNvPr id="3" name="Content Placeholder 2"/>
          <p:cNvSpPr>
            <a:spLocks noGrp="1"/>
          </p:cNvSpPr>
          <p:nvPr>
            <p:ph idx="4294967295"/>
          </p:nvPr>
        </p:nvSpPr>
        <p:spPr>
          <a:xfrm>
            <a:off x="522514" y="1600200"/>
            <a:ext cx="8164286" cy="4525963"/>
          </a:xfrm>
        </p:spPr>
        <p:txBody>
          <a:bodyPr/>
          <a:lstStyle/>
          <a:p>
            <a:pPr>
              <a:lnSpc>
                <a:spcPct val="105000"/>
              </a:lnSpc>
            </a:pPr>
            <a:r>
              <a:rPr lang="en-US" dirty="0" smtClean="0"/>
              <a:t>SWRL is a proposal for a Semantic Web rules-language</a:t>
            </a:r>
          </a:p>
          <a:p>
            <a:pPr>
              <a:lnSpc>
                <a:spcPct val="105000"/>
              </a:lnSpc>
            </a:pPr>
            <a:r>
              <a:rPr lang="en-US" dirty="0" smtClean="0"/>
              <a:t>Combination of OWL and Rule Markup Language</a:t>
            </a:r>
          </a:p>
          <a:p>
            <a:pPr>
              <a:lnSpc>
                <a:spcPct val="105000"/>
              </a:lnSpc>
            </a:pPr>
            <a:r>
              <a:rPr lang="en-US" dirty="0" smtClean="0"/>
              <a:t>SWRL has the full expressivity of OWL DL, but not decidable</a:t>
            </a: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Uncle Rule</a:t>
            </a:r>
            <a:endParaRPr lang="en-US" sz="3600" dirty="0"/>
          </a:p>
        </p:txBody>
      </p:sp>
      <p:sp>
        <p:nvSpPr>
          <p:cNvPr id="19457" name="Rectangle 1"/>
          <p:cNvSpPr>
            <a:spLocks noChangeArrowheads="1"/>
          </p:cNvSpPr>
          <p:nvPr/>
        </p:nvSpPr>
        <p:spPr bwMode="auto">
          <a:xfrm>
            <a:off x="533400" y="1492479"/>
            <a:ext cx="8305800" cy="4185761"/>
          </a:xfrm>
          <a:prstGeom prst="rect">
            <a:avLst/>
          </a:prstGeom>
          <a:solidFill>
            <a:srgbClr val="FFFFFF"/>
          </a:solidFill>
          <a:ln w="9525">
            <a:noFill/>
            <a:miter lim="800000"/>
            <a:headEnd/>
            <a:tailEnd/>
          </a:ln>
          <a:effectLst/>
        </p:spPr>
        <p:txBody>
          <a:bodyPr vert="horz" wrap="square" lIns="31740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ruleml:imp</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ruleml:_rlab</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ruleml:href</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="#example1"/&gt;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ruleml:_body</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2"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swrlx:individualPropertyAtom</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swrlx:property</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hasParent</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&gt;x1&lt;/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	&lt;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&gt;x2&lt;/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swrlx:individualPropertyAtom</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swrlx:individualPropertyAtomswrlx:property</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hasBrother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	&lt;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&gt;x2&lt;/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	&lt;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&gt;x3&lt;/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swrlx:individualPropertyAtom</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ruleml:_body</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ruleml:_head</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	&lt;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swrlx:individualPropertyAtom</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swrlx:property</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hasUncle</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&gt;x1&lt;/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	&lt;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&gt;x3&lt;/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ruleml:var</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swrlx:individualPropertyAtom</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lvl="1" fontAlgn="base">
              <a:spcBef>
                <a:spcPct val="0"/>
              </a:spcBef>
              <a:spcAft>
                <a:spcPct val="0"/>
              </a:spcAf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ruleml:_head</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&lt;/</a:t>
            </a:r>
            <a:r>
              <a:rPr kumimoji="0" lang="en-US" sz="1400" b="0" i="0" u="none" strike="noStrike" cap="none" normalizeH="0" baseline="0" dirty="0" err="1" smtClean="0">
                <a:ln>
                  <a:noFill/>
                </a:ln>
                <a:solidFill>
                  <a:srgbClr val="000000"/>
                </a:solidFill>
                <a:effectLst/>
                <a:latin typeface="Courier New" pitchFamily="49" charset="0"/>
                <a:cs typeface="Courier New" pitchFamily="49" charset="0"/>
              </a:rPr>
              <a:t>ruleml:imp</a:t>
            </a:r>
            <a:r>
              <a:rPr kumimoji="0" lang="en-US" sz="1400" b="0" i="0" u="none" strike="noStrike" cap="none" normalizeH="0" baseline="0" dirty="0" smtClean="0">
                <a:ln>
                  <a:noFill/>
                </a:ln>
                <a:solidFill>
                  <a:srgbClr val="000000"/>
                </a:solidFill>
                <a:effectLst/>
                <a:latin typeface="Courier New" pitchFamily="49" charset="0"/>
                <a:cs typeface="Courier New" pitchFamily="49" charset="0"/>
              </a:rPr>
              <a:t>&gt;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dirty="0" smtClean="0"/>
              <a:t>SWRL Built-Ins (Examples)</a:t>
            </a:r>
            <a:endParaRPr lang="en-US" sz="3600" dirty="0"/>
          </a:p>
        </p:txBody>
      </p:sp>
      <p:sp>
        <p:nvSpPr>
          <p:cNvPr id="4" name="Content Placeholder 3"/>
          <p:cNvSpPr>
            <a:spLocks noGrp="1"/>
          </p:cNvSpPr>
          <p:nvPr>
            <p:ph idx="4294967295"/>
          </p:nvPr>
        </p:nvSpPr>
        <p:spPr>
          <a:xfrm>
            <a:off x="943428" y="1600200"/>
            <a:ext cx="7743371" cy="4525963"/>
          </a:xfrm>
        </p:spPr>
        <p:txBody>
          <a:bodyPr/>
          <a:lstStyle/>
          <a:p>
            <a:pPr>
              <a:lnSpc>
                <a:spcPct val="105000"/>
              </a:lnSpc>
            </a:pPr>
            <a:r>
              <a:rPr lang="en-US" dirty="0" err="1" smtClean="0"/>
              <a:t>swrlb:lessThan</a:t>
            </a:r>
            <a:endParaRPr lang="en-US" dirty="0" smtClean="0"/>
          </a:p>
          <a:p>
            <a:pPr>
              <a:lnSpc>
                <a:spcPct val="105000"/>
              </a:lnSpc>
            </a:pPr>
            <a:r>
              <a:rPr lang="en-US" dirty="0" err="1" smtClean="0"/>
              <a:t>swrlb:add</a:t>
            </a:r>
            <a:endParaRPr lang="en-US" dirty="0" smtClean="0"/>
          </a:p>
          <a:p>
            <a:pPr>
              <a:lnSpc>
                <a:spcPct val="105000"/>
              </a:lnSpc>
            </a:pPr>
            <a:r>
              <a:rPr lang="en-US" dirty="0" err="1" smtClean="0"/>
              <a:t>swrlb:stringConcat</a:t>
            </a:r>
            <a:endParaRPr lang="en-US" dirty="0" smtClean="0"/>
          </a:p>
          <a:p>
            <a:pPr>
              <a:lnSpc>
                <a:spcPct val="105000"/>
              </a:lnSpc>
            </a:pPr>
            <a:r>
              <a:rPr lang="en-US" dirty="0" err="1" smtClean="0"/>
              <a:t>swrlb:addDayTimeDurations</a:t>
            </a:r>
            <a:endParaRPr lang="en-US" dirty="0" smtClean="0"/>
          </a:p>
          <a:p>
            <a:pPr>
              <a:lnSpc>
                <a:spcPct val="105000"/>
              </a:lnSpc>
            </a:pPr>
            <a:r>
              <a:rPr lang="en-US" dirty="0" err="1" smtClean="0"/>
              <a:t>swrlb:resolveURI</a:t>
            </a:r>
            <a:endParaRPr lang="en-US" dirty="0"/>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a:t>How to query and </a:t>
            </a:r>
            <a:r>
              <a:rPr lang="en-US" sz="3600" dirty="0" smtClean="0"/>
              <a:t>manipulate</a:t>
            </a:r>
            <a:br>
              <a:rPr lang="en-US" sz="3600" dirty="0" smtClean="0"/>
            </a:br>
            <a:r>
              <a:rPr lang="en-US" sz="3600" dirty="0" smtClean="0"/>
              <a:t>RDF </a:t>
            </a:r>
            <a:r>
              <a:rPr lang="en-US" sz="3600" dirty="0"/>
              <a:t>data: </a:t>
            </a:r>
            <a:r>
              <a:rPr lang="en-US" sz="3600" dirty="0" smtClean="0"/>
              <a:t/>
            </a:r>
            <a:br>
              <a:rPr lang="en-US" sz="3600" dirty="0" smtClean="0"/>
            </a:br>
            <a:r>
              <a:rPr lang="en-US" sz="3600" dirty="0" smtClean="0"/>
              <a:t>An </a:t>
            </a:r>
            <a:r>
              <a:rPr lang="en-US" sz="3600" dirty="0"/>
              <a:t>overview of SPARQL 1.1 </a:t>
            </a:r>
          </a:p>
        </p:txBody>
      </p:sp>
      <p:sp>
        <p:nvSpPr>
          <p:cNvPr id="4" name="TextBox 3"/>
          <p:cNvSpPr txBox="1"/>
          <p:nvPr/>
        </p:nvSpPr>
        <p:spPr>
          <a:xfrm>
            <a:off x="1135703" y="5438745"/>
            <a:ext cx="6814686" cy="400110"/>
          </a:xfrm>
          <a:prstGeom prst="rect">
            <a:avLst/>
          </a:prstGeom>
          <a:noFill/>
        </p:spPr>
        <p:txBody>
          <a:bodyPr wrap="none" rtlCol="0">
            <a:spAutoFit/>
          </a:bodyPr>
          <a:lstStyle/>
          <a:p>
            <a:pPr algn="ctr"/>
            <a:r>
              <a:rPr lang="en-US" sz="2000" b="1" dirty="0" smtClean="0">
                <a:solidFill>
                  <a:srgbClr val="FF0000"/>
                </a:solidFill>
              </a:rPr>
              <a:t>Draft Status – Some amount of clean up and extension to be done.</a:t>
            </a:r>
            <a:endParaRPr lang="en-US" sz="2000" b="1" dirty="0">
              <a:solidFill>
                <a:srgbClr val="FF0000"/>
              </a:solidFill>
            </a:endParaRPr>
          </a:p>
        </p:txBody>
      </p:sp>
      <p:sp>
        <p:nvSpPr>
          <p:cNvPr id="5" name="Subtitle 2"/>
          <p:cNvSpPr txBox="1">
            <a:spLocks/>
          </p:cNvSpPr>
          <p:nvPr/>
        </p:nvSpPr>
        <p:spPr bwMode="auto">
          <a:xfrm>
            <a:off x="1362733" y="3888188"/>
            <a:ext cx="6587656" cy="167375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457200" rtl="0" eaLnBrk="0" fontAlgn="base" latinLnBrk="0" hangingPunct="0">
              <a:lnSpc>
                <a:spcPct val="90000"/>
              </a:lnSpc>
              <a:spcBef>
                <a:spcPts val="600"/>
              </a:spcBef>
              <a:spcAft>
                <a:spcPct val="0"/>
              </a:spcAft>
              <a:buClrTx/>
              <a:buSzPct val="91000"/>
              <a:buFont typeface="Lucida Grande" pitchFamily="-106" charset="0"/>
              <a:buNone/>
              <a:tabLst/>
              <a:defRPr/>
            </a:pPr>
            <a:r>
              <a:rPr kumimoji="0" lang="en-US" sz="3200" b="0" i="0" u="none" strike="noStrike" kern="0" cap="none" spc="0" normalizeH="0" baseline="0" noProof="0" dirty="0" smtClean="0">
                <a:ln>
                  <a:noFill/>
                </a:ln>
                <a:solidFill>
                  <a:srgbClr val="002F5F"/>
                </a:solidFill>
                <a:effectLst/>
                <a:uLnTx/>
                <a:uFillTx/>
                <a:latin typeface="+mn-lt"/>
                <a:ea typeface="MS PGothic" pitchFamily="34" charset="-128"/>
                <a:cs typeface="MS PGothic"/>
              </a:rPr>
              <a:t>Basics</a:t>
            </a:r>
          </a:p>
          <a:p>
            <a:pPr marL="0" marR="0" lvl="0" indent="0" algn="ctr" defTabSz="457200" rtl="0" eaLnBrk="0" fontAlgn="base" latinLnBrk="0" hangingPunct="0">
              <a:lnSpc>
                <a:spcPct val="90000"/>
              </a:lnSpc>
              <a:spcBef>
                <a:spcPts val="600"/>
              </a:spcBef>
              <a:spcAft>
                <a:spcPct val="0"/>
              </a:spcAft>
              <a:buClrTx/>
              <a:buSzPct val="91000"/>
              <a:buFont typeface="Lucida Grande" pitchFamily="-106" charset="0"/>
              <a:buNone/>
              <a:tabLst/>
              <a:defRPr/>
            </a:pPr>
            <a:endParaRPr kumimoji="0" lang="en-US" sz="3200" b="0" i="0" u="none" strike="noStrike" kern="0" cap="none" spc="0" normalizeH="0" baseline="0" noProof="0" dirty="0" smtClean="0">
              <a:ln>
                <a:noFill/>
              </a:ln>
              <a:solidFill>
                <a:srgbClr val="002F5F"/>
              </a:solidFill>
              <a:effectLst/>
              <a:uLnTx/>
              <a:uFillTx/>
              <a:latin typeface="+mn-lt"/>
              <a:ea typeface="MS PGothic" pitchFamily="34" charset="-128"/>
              <a:cs typeface="MS PGothic"/>
            </a:endParaRPr>
          </a:p>
          <a:p>
            <a:pPr marL="0" marR="0" lvl="0" indent="0" algn="ctr" defTabSz="457200" rtl="0" eaLnBrk="0" fontAlgn="base" latinLnBrk="0" hangingPunct="0">
              <a:lnSpc>
                <a:spcPct val="90000"/>
              </a:lnSpc>
              <a:spcBef>
                <a:spcPts val="600"/>
              </a:spcBef>
              <a:spcAft>
                <a:spcPct val="0"/>
              </a:spcAft>
              <a:buClrTx/>
              <a:buSzPct val="91000"/>
              <a:buFont typeface="Lucida Grande" pitchFamily="-106" charset="0"/>
              <a:buNone/>
              <a:tabLst/>
              <a:defRPr/>
            </a:pPr>
            <a:r>
              <a:rPr kumimoji="0" lang="en-US" sz="3200" b="0" i="0" u="none" strike="noStrike" kern="0" cap="none" spc="0" normalizeH="0" baseline="0" noProof="0" dirty="0" smtClean="0">
                <a:ln>
                  <a:noFill/>
                </a:ln>
                <a:solidFill>
                  <a:schemeClr val="tx2"/>
                </a:solidFill>
                <a:effectLst/>
                <a:uLnTx/>
                <a:uFillTx/>
                <a:latin typeface="+mn-lt"/>
                <a:ea typeface="MS PGothic" pitchFamily="34" charset="-128"/>
                <a:cs typeface="MS PGothic"/>
              </a:rPr>
              <a:t>Day 2</a:t>
            </a:r>
          </a:p>
          <a:p>
            <a:pPr marL="0" marR="0" lvl="0" indent="0" algn="ctr" defTabSz="457200" rtl="0" eaLnBrk="0" fontAlgn="base" latinLnBrk="0" hangingPunct="0">
              <a:lnSpc>
                <a:spcPct val="90000"/>
              </a:lnSpc>
              <a:spcBef>
                <a:spcPts val="600"/>
              </a:spcBef>
              <a:spcAft>
                <a:spcPct val="0"/>
              </a:spcAft>
              <a:buClrTx/>
              <a:buSzPct val="91000"/>
              <a:buFont typeface="Lucida Grande" pitchFamily="-106" charset="0"/>
              <a:buNone/>
              <a:tabLst/>
              <a:defRPr/>
            </a:pPr>
            <a:endParaRPr kumimoji="0" lang="en-US" sz="3600" b="0" i="0" u="none" strike="noStrike" kern="0" cap="none" spc="0" normalizeH="0" baseline="0" noProof="0" dirty="0">
              <a:ln>
                <a:noFill/>
              </a:ln>
              <a:solidFill>
                <a:srgbClr val="002F5F"/>
              </a:solidFill>
              <a:effectLst/>
              <a:uLnTx/>
              <a:uFillTx/>
              <a:latin typeface="+mn-lt"/>
              <a:ea typeface="MS PGothic" pitchFamily="34" charset="-128"/>
              <a:cs typeface="MS PGothic"/>
            </a:endParaRP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Overview</a:t>
            </a:r>
            <a:endParaRPr lang="en-US" sz="3600" dirty="0"/>
          </a:p>
        </p:txBody>
      </p:sp>
      <p:sp>
        <p:nvSpPr>
          <p:cNvPr id="3" name="Content Placeholder 2"/>
          <p:cNvSpPr>
            <a:spLocks noGrp="1"/>
          </p:cNvSpPr>
          <p:nvPr>
            <p:ph idx="4294967295"/>
          </p:nvPr>
        </p:nvSpPr>
        <p:spPr>
          <a:xfrm>
            <a:off x="1219200" y="1600200"/>
            <a:ext cx="7010400" cy="4525963"/>
          </a:xfrm>
        </p:spPr>
        <p:txBody>
          <a:bodyPr/>
          <a:lstStyle/>
          <a:p>
            <a:pPr lvl="0">
              <a:lnSpc>
                <a:spcPct val="105000"/>
              </a:lnSpc>
            </a:pPr>
            <a:r>
              <a:rPr lang="en-US" dirty="0" smtClean="0"/>
              <a:t>Querying Tables </a:t>
            </a:r>
            <a:r>
              <a:rPr lang="en-US" dirty="0" err="1" smtClean="0"/>
              <a:t>vs</a:t>
            </a:r>
            <a:r>
              <a:rPr lang="en-US" dirty="0" smtClean="0"/>
              <a:t> Graphs</a:t>
            </a:r>
          </a:p>
          <a:p>
            <a:pPr lvl="0">
              <a:lnSpc>
                <a:spcPct val="105000"/>
              </a:lnSpc>
            </a:pPr>
            <a:r>
              <a:rPr lang="en-US" dirty="0" smtClean="0"/>
              <a:t>Parts </a:t>
            </a:r>
            <a:r>
              <a:rPr lang="en-US" dirty="0"/>
              <a:t>of a SPARQL query</a:t>
            </a:r>
          </a:p>
          <a:p>
            <a:pPr lvl="0">
              <a:lnSpc>
                <a:spcPct val="105000"/>
              </a:lnSpc>
            </a:pPr>
            <a:r>
              <a:rPr lang="en-US" dirty="0"/>
              <a:t>SPARQL endpoints</a:t>
            </a:r>
          </a:p>
          <a:p>
            <a:pPr lvl="0">
              <a:lnSpc>
                <a:spcPct val="105000"/>
              </a:lnSpc>
            </a:pPr>
            <a:r>
              <a:rPr lang="en-US" dirty="0"/>
              <a:t>SPARQL CRUD </a:t>
            </a:r>
            <a:r>
              <a:rPr lang="en-US" dirty="0" smtClean="0"/>
              <a:t>operations</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1669941656"/>
      </p:ext>
    </p:extLst>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2689225"/>
            <a:ext cx="8686800" cy="1624013"/>
          </a:xfrm>
        </p:spPr>
        <p:txBody>
          <a:bodyPr>
            <a:noAutofit/>
          </a:bodyPr>
          <a:lstStyle/>
          <a:p>
            <a:pPr marL="0" lvl="0" indent="0">
              <a:buNone/>
            </a:pPr>
            <a:r>
              <a:rPr lang="en-US" sz="6200" dirty="0"/>
              <a:t>Querying Tables </a:t>
            </a:r>
            <a:r>
              <a:rPr lang="en-US" sz="6200" dirty="0" err="1"/>
              <a:t>vs</a:t>
            </a:r>
            <a:r>
              <a:rPr lang="en-US" sz="6200" dirty="0"/>
              <a:t> Graphs</a:t>
            </a:r>
          </a:p>
        </p:txBody>
      </p:sp>
    </p:spTree>
    <p:extLst>
      <p:ext uri="{BB962C8B-B14F-4D97-AF65-F5344CB8AC3E}">
        <p14:creationId xmlns="" xmlns:p14="http://schemas.microsoft.com/office/powerpoint/2010/main" xmlns:mv="urn:schemas-microsoft-com:mac:vml" xmlns:mc="http://schemas.openxmlformats.org/markup-compatibility/2006" val="3614028342"/>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graphicFrame>
        <p:nvGraphicFramePr>
          <p:cNvPr id="6" name="Content Placeholder 4"/>
          <p:cNvGraphicFramePr>
            <a:graphicFrameLocks noGrp="1"/>
          </p:cNvGraphicFramePr>
          <p:nvPr>
            <p:ph idx="4294967295"/>
            <p:extLst>
              <p:ext uri="{D42A27DB-BD31-4B8C-83A1-F6EECF244321}">
                <p14:modId xmlns="" xmlns:p14="http://schemas.microsoft.com/office/powerpoint/2010/main" xmlns:mv="urn:schemas-microsoft-com:mac:vml" xmlns:mc="http://schemas.openxmlformats.org/markup-compatibility/2006" val="2005379932"/>
              </p:ext>
            </p:extLst>
          </p:nvPr>
        </p:nvGraphicFramePr>
        <p:xfrm>
          <a:off x="776508" y="2903538"/>
          <a:ext cx="7745758" cy="2595880"/>
        </p:xfrm>
        <a:graphic>
          <a:graphicData uri="http://schemas.openxmlformats.org/drawingml/2006/table">
            <a:tbl>
              <a:tblPr firstRow="1" bandRow="1">
                <a:tableStyleId>{5C22544A-7EE6-4342-B048-85BDC9FD1C3A}</a:tableStyleId>
              </a:tblPr>
              <a:tblGrid>
                <a:gridCol w="1344958"/>
                <a:gridCol w="1378857"/>
                <a:gridCol w="1364343"/>
                <a:gridCol w="1828800"/>
                <a:gridCol w="1828800"/>
              </a:tblGrid>
              <a:tr h="370840">
                <a:tc>
                  <a:txBody>
                    <a:bodyPr/>
                    <a:lstStyle/>
                    <a:p>
                      <a:r>
                        <a:rPr lang="en-US" dirty="0" err="1" smtClean="0"/>
                        <a:t>empl_num</a:t>
                      </a:r>
                      <a:endParaRPr lang="en-US" dirty="0"/>
                    </a:p>
                  </a:txBody>
                  <a:tcPr/>
                </a:tc>
                <a:tc>
                  <a:txBody>
                    <a:bodyPr/>
                    <a:lstStyle/>
                    <a:p>
                      <a:r>
                        <a:rPr lang="en-US" dirty="0" err="1" smtClean="0"/>
                        <a:t>first_name</a:t>
                      </a:r>
                      <a:endParaRPr lang="en-US" dirty="0"/>
                    </a:p>
                  </a:txBody>
                  <a:tcPr/>
                </a:tc>
                <a:tc>
                  <a:txBody>
                    <a:bodyPr/>
                    <a:lstStyle/>
                    <a:p>
                      <a:r>
                        <a:rPr lang="en-US" dirty="0" err="1" smtClean="0"/>
                        <a:t>last</a:t>
                      </a:r>
                      <a:r>
                        <a:rPr lang="en-US" baseline="0" dirty="0" err="1" smtClean="0"/>
                        <a:t>_name</a:t>
                      </a:r>
                      <a:endParaRPr lang="en-US" dirty="0"/>
                    </a:p>
                  </a:txBody>
                  <a:tcPr/>
                </a:tc>
                <a:tc>
                  <a:txBody>
                    <a:bodyPr/>
                    <a:lstStyle/>
                    <a:p>
                      <a:r>
                        <a:rPr lang="en-US" dirty="0" smtClean="0"/>
                        <a:t>position</a:t>
                      </a:r>
                      <a:endParaRPr lang="en-US" dirty="0"/>
                    </a:p>
                  </a:txBody>
                  <a:tcPr/>
                </a:tc>
                <a:tc>
                  <a:txBody>
                    <a:bodyPr/>
                    <a:lstStyle/>
                    <a:p>
                      <a:r>
                        <a:rPr lang="en-US" dirty="0" err="1" smtClean="0"/>
                        <a:t>reports_to</a:t>
                      </a:r>
                      <a:endParaRPr lang="en-US" dirty="0"/>
                    </a:p>
                  </a:txBody>
                  <a:tcPr/>
                </a:tc>
              </a:tr>
              <a:tr h="370840">
                <a:tc>
                  <a:txBody>
                    <a:bodyPr/>
                    <a:lstStyle/>
                    <a:p>
                      <a:r>
                        <a:rPr lang="en-US" dirty="0" smtClean="0"/>
                        <a:t>1234</a:t>
                      </a:r>
                      <a:endParaRPr lang="en-US" dirty="0"/>
                    </a:p>
                  </a:txBody>
                  <a:tcPr/>
                </a:tc>
                <a:tc>
                  <a:txBody>
                    <a:bodyPr/>
                    <a:lstStyle/>
                    <a:p>
                      <a:r>
                        <a:rPr lang="en-US" dirty="0" smtClean="0"/>
                        <a:t>John</a:t>
                      </a:r>
                      <a:endParaRPr lang="en-US" dirty="0"/>
                    </a:p>
                  </a:txBody>
                  <a:tcPr/>
                </a:tc>
                <a:tc>
                  <a:txBody>
                    <a:bodyPr/>
                    <a:lstStyle/>
                    <a:p>
                      <a:r>
                        <a:rPr lang="en-US" dirty="0" smtClean="0"/>
                        <a:t>Doe</a:t>
                      </a:r>
                      <a:endParaRPr lang="en-US" dirty="0"/>
                    </a:p>
                  </a:txBody>
                  <a:tcPr/>
                </a:tc>
                <a:tc>
                  <a:txBody>
                    <a:bodyPr/>
                    <a:lstStyle/>
                    <a:p>
                      <a:r>
                        <a:rPr lang="en-US" dirty="0" smtClean="0"/>
                        <a:t>Engineer 4</a:t>
                      </a:r>
                      <a:endParaRPr lang="en-US" dirty="0"/>
                    </a:p>
                  </a:txBody>
                  <a:tcPr/>
                </a:tc>
                <a:tc>
                  <a:txBody>
                    <a:bodyPr/>
                    <a:lstStyle/>
                    <a:p>
                      <a:r>
                        <a:rPr lang="en-US" dirty="0" smtClean="0"/>
                        <a:t>Sam Smith</a:t>
                      </a:r>
                      <a:endParaRPr lang="en-US" dirty="0"/>
                    </a:p>
                  </a:txBody>
                  <a:tcPr/>
                </a:tc>
              </a:tr>
              <a:tr h="370840">
                <a:tc>
                  <a:txBody>
                    <a:bodyPr/>
                    <a:lstStyle/>
                    <a:p>
                      <a:r>
                        <a:rPr lang="en-US" dirty="0" smtClean="0"/>
                        <a:t>1235</a:t>
                      </a:r>
                      <a:endParaRPr lang="en-US" dirty="0"/>
                    </a:p>
                  </a:txBody>
                  <a:tcPr/>
                </a:tc>
                <a:tc>
                  <a:txBody>
                    <a:bodyPr/>
                    <a:lstStyle/>
                    <a:p>
                      <a:r>
                        <a:rPr lang="en-US" dirty="0" smtClean="0"/>
                        <a:t>Susan</a:t>
                      </a:r>
                      <a:endParaRPr lang="en-US" dirty="0"/>
                    </a:p>
                  </a:txBody>
                  <a:tcPr/>
                </a:tc>
                <a:tc>
                  <a:txBody>
                    <a:bodyPr/>
                    <a:lstStyle/>
                    <a:p>
                      <a:r>
                        <a:rPr lang="en-US" dirty="0" smtClean="0"/>
                        <a:t>Arnolds</a:t>
                      </a:r>
                      <a:endParaRPr lang="en-US" dirty="0"/>
                    </a:p>
                  </a:txBody>
                  <a:tcPr/>
                </a:tc>
                <a:tc>
                  <a:txBody>
                    <a:bodyPr/>
                    <a:lstStyle/>
                    <a:p>
                      <a:r>
                        <a:rPr lang="en-US" dirty="0" smtClean="0"/>
                        <a:t>Accountant 2</a:t>
                      </a:r>
                      <a:endParaRPr lang="en-US" dirty="0"/>
                    </a:p>
                  </a:txBody>
                  <a:tcPr/>
                </a:tc>
                <a:tc>
                  <a:txBody>
                    <a:bodyPr/>
                    <a:lstStyle/>
                    <a:p>
                      <a:r>
                        <a:rPr lang="en-US" dirty="0" smtClean="0"/>
                        <a:t>Sam Smith</a:t>
                      </a:r>
                      <a:endParaRPr lang="en-US" dirty="0"/>
                    </a:p>
                  </a:txBody>
                  <a:tcPr/>
                </a:tc>
              </a:tr>
              <a:tr h="370840">
                <a:tc>
                  <a:txBody>
                    <a:bodyPr/>
                    <a:lstStyle/>
                    <a:p>
                      <a:r>
                        <a:rPr lang="en-US" dirty="0" smtClean="0"/>
                        <a:t>1236</a:t>
                      </a:r>
                      <a:endParaRPr lang="en-US" dirty="0"/>
                    </a:p>
                  </a:txBody>
                  <a:tcPr/>
                </a:tc>
                <a:tc>
                  <a:txBody>
                    <a:bodyPr/>
                    <a:lstStyle/>
                    <a:p>
                      <a:r>
                        <a:rPr lang="en-US" dirty="0" smtClean="0"/>
                        <a:t>Maya</a:t>
                      </a:r>
                      <a:endParaRPr lang="en-US" dirty="0"/>
                    </a:p>
                  </a:txBody>
                  <a:tcPr/>
                </a:tc>
                <a:tc>
                  <a:txBody>
                    <a:bodyPr/>
                    <a:lstStyle/>
                    <a:p>
                      <a:r>
                        <a:rPr lang="en-US" dirty="0" smtClean="0"/>
                        <a:t>Kennedy</a:t>
                      </a:r>
                      <a:endParaRPr lang="en-US" dirty="0"/>
                    </a:p>
                  </a:txBody>
                  <a:tcPr/>
                </a:tc>
                <a:tc>
                  <a:txBody>
                    <a:bodyPr/>
                    <a:lstStyle/>
                    <a:p>
                      <a:r>
                        <a:rPr lang="en-US" dirty="0" smtClean="0"/>
                        <a:t>Management 1</a:t>
                      </a:r>
                      <a:endParaRPr lang="en-US" dirty="0"/>
                    </a:p>
                  </a:txBody>
                  <a:tcPr/>
                </a:tc>
                <a:tc>
                  <a:txBody>
                    <a:bodyPr/>
                    <a:lstStyle/>
                    <a:p>
                      <a:r>
                        <a:rPr lang="en-US" dirty="0" smtClean="0"/>
                        <a:t>Alice Sanders</a:t>
                      </a:r>
                      <a:endParaRPr lang="en-US" dirty="0"/>
                    </a:p>
                  </a:txBody>
                  <a:tcPr/>
                </a:tc>
              </a:tr>
              <a:tr h="370840">
                <a:tc>
                  <a:txBody>
                    <a:bodyPr/>
                    <a:lstStyle/>
                    <a:p>
                      <a:r>
                        <a:rPr lang="en-US" dirty="0" smtClean="0"/>
                        <a:t>1237</a:t>
                      </a:r>
                      <a:endParaRPr lang="en-US" dirty="0"/>
                    </a:p>
                  </a:txBody>
                  <a:tcPr/>
                </a:tc>
                <a:tc>
                  <a:txBody>
                    <a:bodyPr/>
                    <a:lstStyle/>
                    <a:p>
                      <a:r>
                        <a:rPr lang="en-US" dirty="0" smtClean="0"/>
                        <a:t>Cathleen</a:t>
                      </a:r>
                      <a:endParaRPr lang="en-US" dirty="0"/>
                    </a:p>
                  </a:txBody>
                  <a:tcPr/>
                </a:tc>
                <a:tc>
                  <a:txBody>
                    <a:bodyPr/>
                    <a:lstStyle/>
                    <a:p>
                      <a:r>
                        <a:rPr lang="en-US" dirty="0" smtClean="0"/>
                        <a:t>Davis</a:t>
                      </a:r>
                      <a:endParaRPr lang="en-US" dirty="0"/>
                    </a:p>
                  </a:txBody>
                  <a:tcPr/>
                </a:tc>
                <a:tc>
                  <a:txBody>
                    <a:bodyPr/>
                    <a:lstStyle/>
                    <a:p>
                      <a:r>
                        <a:rPr lang="en-US" dirty="0" smtClean="0"/>
                        <a:t>Administrator</a:t>
                      </a:r>
                      <a:r>
                        <a:rPr lang="en-US" baseline="0" dirty="0" smtClean="0"/>
                        <a:t> 3</a:t>
                      </a:r>
                      <a:endParaRPr lang="en-US" dirty="0"/>
                    </a:p>
                  </a:txBody>
                  <a:tcPr/>
                </a:tc>
                <a:tc>
                  <a:txBody>
                    <a:bodyPr/>
                    <a:lstStyle/>
                    <a:p>
                      <a:r>
                        <a:rPr lang="en-US" dirty="0" smtClean="0"/>
                        <a:t>David Newman</a:t>
                      </a:r>
                      <a:endParaRPr lang="en-US" dirty="0"/>
                    </a:p>
                  </a:txBody>
                  <a:tcPr/>
                </a:tc>
              </a:tr>
              <a:tr h="370840">
                <a:tc>
                  <a:txBody>
                    <a:bodyPr/>
                    <a:lstStyle/>
                    <a:p>
                      <a:r>
                        <a:rPr lang="en-US" dirty="0" smtClean="0"/>
                        <a:t>1238</a:t>
                      </a:r>
                      <a:endParaRPr lang="en-US" dirty="0"/>
                    </a:p>
                  </a:txBody>
                  <a:tcPr/>
                </a:tc>
                <a:tc>
                  <a:txBody>
                    <a:bodyPr/>
                    <a:lstStyle/>
                    <a:p>
                      <a:r>
                        <a:rPr lang="en-US" dirty="0" smtClean="0"/>
                        <a:t>Wilma</a:t>
                      </a:r>
                      <a:endParaRPr lang="en-US" dirty="0"/>
                    </a:p>
                  </a:txBody>
                  <a:tcPr/>
                </a:tc>
                <a:tc>
                  <a:txBody>
                    <a:bodyPr/>
                    <a:lstStyle/>
                    <a:p>
                      <a:r>
                        <a:rPr lang="en-US" dirty="0" smtClean="0"/>
                        <a:t>Goldstein</a:t>
                      </a:r>
                      <a:endParaRPr lang="en-US" dirty="0"/>
                    </a:p>
                  </a:txBody>
                  <a:tcPr/>
                </a:tc>
                <a:tc>
                  <a:txBody>
                    <a:bodyPr/>
                    <a:lstStyle/>
                    <a:p>
                      <a:r>
                        <a:rPr lang="en-US" dirty="0" smtClean="0"/>
                        <a:t>Maintenance 2</a:t>
                      </a:r>
                      <a:endParaRPr lang="en-US" dirty="0"/>
                    </a:p>
                  </a:txBody>
                  <a:tcPr/>
                </a:tc>
                <a:tc>
                  <a:txBody>
                    <a:bodyPr/>
                    <a:lstStyle/>
                    <a:p>
                      <a:r>
                        <a:rPr lang="en-US" dirty="0" smtClean="0"/>
                        <a:t>Alice Sanders</a:t>
                      </a:r>
                    </a:p>
                  </a:txBody>
                  <a:tcPr/>
                </a:tc>
              </a:tr>
              <a:tr h="370840">
                <a:tc>
                  <a:txBody>
                    <a:bodyPr/>
                    <a:lstStyle/>
                    <a:p>
                      <a:r>
                        <a:rPr lang="en-US" dirty="0" smtClean="0"/>
                        <a:t>1239</a:t>
                      </a:r>
                      <a:endParaRPr lang="en-US" dirty="0"/>
                    </a:p>
                  </a:txBody>
                  <a:tcPr/>
                </a:tc>
                <a:tc>
                  <a:txBody>
                    <a:bodyPr/>
                    <a:lstStyle/>
                    <a:p>
                      <a:r>
                        <a:rPr lang="en-US" dirty="0" smtClean="0"/>
                        <a:t>Alex</a:t>
                      </a:r>
                      <a:endParaRPr lang="en-US" dirty="0"/>
                    </a:p>
                  </a:txBody>
                  <a:tcPr/>
                </a:tc>
                <a:tc>
                  <a:txBody>
                    <a:bodyPr/>
                    <a:lstStyle/>
                    <a:p>
                      <a:r>
                        <a:rPr lang="en-US" dirty="0" smtClean="0"/>
                        <a:t>Smith</a:t>
                      </a:r>
                      <a:endParaRPr lang="en-US" dirty="0"/>
                    </a:p>
                  </a:txBody>
                  <a:tcPr/>
                </a:tc>
                <a:tc>
                  <a:txBody>
                    <a:bodyPr/>
                    <a:lstStyle/>
                    <a:p>
                      <a:r>
                        <a:rPr lang="en-US" dirty="0" smtClean="0"/>
                        <a:t>Admin</a:t>
                      </a:r>
                      <a:r>
                        <a:rPr lang="en-US" baseline="0" dirty="0" smtClean="0"/>
                        <a:t> Assistant</a:t>
                      </a:r>
                      <a:endParaRPr lang="en-US" dirty="0"/>
                    </a:p>
                  </a:txBody>
                  <a:tcPr/>
                </a:tc>
                <a:tc>
                  <a:txBody>
                    <a:bodyPr/>
                    <a:lstStyle/>
                    <a:p>
                      <a:r>
                        <a:rPr lang="en-US" dirty="0" smtClean="0"/>
                        <a:t>David</a:t>
                      </a:r>
                      <a:r>
                        <a:rPr lang="en-US" baseline="0" dirty="0" smtClean="0"/>
                        <a:t> Newman</a:t>
                      </a:r>
                      <a:endParaRPr lang="en-US" dirty="0" smtClean="0"/>
                    </a:p>
                  </a:txBody>
                  <a:tcPr/>
                </a:tc>
              </a:tr>
            </a:tbl>
          </a:graphicData>
        </a:graphic>
      </p:graphicFrame>
      <p:sp>
        <p:nvSpPr>
          <p:cNvPr id="3" name="TextBox 2"/>
          <p:cNvSpPr txBox="1"/>
          <p:nvPr/>
        </p:nvSpPr>
        <p:spPr>
          <a:xfrm>
            <a:off x="776508" y="1951629"/>
            <a:ext cx="5899564" cy="584775"/>
          </a:xfrm>
          <a:prstGeom prst="rect">
            <a:avLst/>
          </a:prstGeom>
          <a:noFill/>
        </p:spPr>
        <p:txBody>
          <a:bodyPr wrap="none" rtlCol="0">
            <a:spAutoFit/>
          </a:bodyPr>
          <a:lstStyle/>
          <a:p>
            <a:r>
              <a:rPr lang="en-US" sz="3200" b="1" dirty="0" smtClean="0">
                <a:latin typeface="+mj-lt"/>
              </a:rPr>
              <a:t>The “employees” Relational Table</a:t>
            </a:r>
            <a:endParaRPr lang="en-US" sz="3200" b="1" dirty="0">
              <a:latin typeface="+mj-lt"/>
            </a:endParaRPr>
          </a:p>
        </p:txBody>
      </p:sp>
    </p:spTree>
    <p:extLst>
      <p:ext uri="{BB962C8B-B14F-4D97-AF65-F5344CB8AC3E}">
        <p14:creationId xmlns="" xmlns:p14="http://schemas.microsoft.com/office/powerpoint/2010/main" xmlns:mv="urn:schemas-microsoft-com:mac:vml" xmlns:mc="http://schemas.openxmlformats.org/markup-compatibility/2006" val="75939692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Anatomy of a URI</a:t>
            </a:r>
            <a:endParaRPr lang="en-US" sz="3600" dirty="0"/>
          </a:p>
        </p:txBody>
      </p:sp>
      <p:sp>
        <p:nvSpPr>
          <p:cNvPr id="5" name="Content Placeholder 4"/>
          <p:cNvSpPr>
            <a:spLocks noGrp="1"/>
          </p:cNvSpPr>
          <p:nvPr>
            <p:ph sz="half" idx="4294967295"/>
          </p:nvPr>
        </p:nvSpPr>
        <p:spPr>
          <a:xfrm>
            <a:off x="4828001" y="3056221"/>
            <a:ext cx="3856037" cy="1198562"/>
          </a:xfrm>
          <a:solidFill>
            <a:schemeClr val="bg2"/>
          </a:solidFill>
          <a:effectLst/>
        </p:spPr>
        <p:txBody>
          <a:bodyPr>
            <a:normAutofit/>
          </a:bodyPr>
          <a:lstStyle/>
          <a:p>
            <a:pPr>
              <a:buNone/>
            </a:pPr>
            <a:r>
              <a:rPr lang="en-US" dirty="0" smtClean="0"/>
              <a:t>“Cool </a:t>
            </a:r>
            <a:r>
              <a:rPr lang="en-US" dirty="0" err="1" smtClean="0"/>
              <a:t>URIs</a:t>
            </a:r>
            <a:r>
              <a:rPr lang="en-US" dirty="0" smtClean="0"/>
              <a:t> don’t change” </a:t>
            </a:r>
          </a:p>
          <a:p>
            <a:pPr lvl="1" algn="r">
              <a:buNone/>
            </a:pPr>
            <a:r>
              <a:rPr lang="en-US" dirty="0" smtClean="0"/>
              <a:t>– Tim Berners-Lee</a:t>
            </a:r>
          </a:p>
        </p:txBody>
      </p:sp>
      <p:sp>
        <p:nvSpPr>
          <p:cNvPr id="8" name="Oval 7"/>
          <p:cNvSpPr/>
          <p:nvPr/>
        </p:nvSpPr>
        <p:spPr>
          <a:xfrm>
            <a:off x="2525057" y="3974353"/>
            <a:ext cx="1553883"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ex:p1</a:t>
            </a:r>
            <a:endParaRPr lang="en-US" dirty="0"/>
          </a:p>
        </p:txBody>
      </p:sp>
      <p:sp>
        <p:nvSpPr>
          <p:cNvPr id="9" name="Oval 8"/>
          <p:cNvSpPr/>
          <p:nvPr/>
        </p:nvSpPr>
        <p:spPr>
          <a:xfrm>
            <a:off x="1538939" y="2822993"/>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foaf:Person</a:t>
            </a:r>
            <a:endParaRPr lang="en-US" dirty="0"/>
          </a:p>
        </p:txBody>
      </p:sp>
      <p:sp>
        <p:nvSpPr>
          <p:cNvPr id="10" name="Oval 9"/>
          <p:cNvSpPr/>
          <p:nvPr/>
        </p:nvSpPr>
        <p:spPr>
          <a:xfrm>
            <a:off x="777711" y="4966734"/>
            <a:ext cx="1972236"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“John Smith”</a:t>
            </a:r>
            <a:endParaRPr lang="en-US" dirty="0"/>
          </a:p>
        </p:txBody>
      </p:sp>
      <p:sp>
        <p:nvSpPr>
          <p:cNvPr id="11" name="Oval 10"/>
          <p:cNvSpPr/>
          <p:nvPr/>
        </p:nvSpPr>
        <p:spPr>
          <a:xfrm>
            <a:off x="2429436" y="5732929"/>
            <a:ext cx="4326584" cy="46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&lt;mailto</a:t>
            </a:r>
            <a:r>
              <a:rPr lang="en-US" dirty="0" smtClean="0"/>
              <a:t> </a:t>
            </a:r>
            <a:r>
              <a:rPr lang="en-US" dirty="0" err="1" smtClean="0"/>
              <a:t>jsmith@acme.com</a:t>
            </a:r>
            <a:r>
              <a:rPr lang="en-US" dirty="0" smtClean="0"/>
              <a:t>&gt;</a:t>
            </a:r>
            <a:endParaRPr lang="en-US" dirty="0"/>
          </a:p>
        </p:txBody>
      </p:sp>
      <p:cxnSp>
        <p:nvCxnSpPr>
          <p:cNvPr id="13" name="Straight Arrow Connector 12"/>
          <p:cNvCxnSpPr>
            <a:stCxn id="8" idx="4"/>
            <a:endCxn id="10" idx="0"/>
          </p:cNvCxnSpPr>
          <p:nvPr/>
        </p:nvCxnSpPr>
        <p:spPr>
          <a:xfrm rot="5400000">
            <a:off x="2268312" y="3933047"/>
            <a:ext cx="529204" cy="15381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8" idx="0"/>
            <a:endCxn id="9" idx="4"/>
          </p:cNvCxnSpPr>
          <p:nvPr/>
        </p:nvCxnSpPr>
        <p:spPr>
          <a:xfrm rot="16200000" flipV="1">
            <a:off x="2569437" y="3241791"/>
            <a:ext cx="688183" cy="7769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8" idx="4"/>
            <a:endCxn id="11" idx="0"/>
          </p:cNvCxnSpPr>
          <p:nvPr/>
        </p:nvCxnSpPr>
        <p:spPr>
          <a:xfrm rot="16200000" flipH="1">
            <a:off x="3299664" y="4439864"/>
            <a:ext cx="1295399" cy="12907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2876002" y="3286170"/>
            <a:ext cx="1060823" cy="369332"/>
          </a:xfrm>
          <a:prstGeom prst="rect">
            <a:avLst/>
          </a:prstGeom>
          <a:noFill/>
        </p:spPr>
        <p:txBody>
          <a:bodyPr wrap="square" rtlCol="0">
            <a:spAutoFit/>
          </a:bodyPr>
          <a:lstStyle/>
          <a:p>
            <a:pPr algn="ctr"/>
            <a:r>
              <a:rPr lang="en-US" dirty="0" err="1" smtClean="0"/>
              <a:t>rdf:type</a:t>
            </a:r>
            <a:endParaRPr lang="en-US" dirty="0"/>
          </a:p>
        </p:txBody>
      </p:sp>
      <p:sp>
        <p:nvSpPr>
          <p:cNvPr id="31" name="TextBox 30"/>
          <p:cNvSpPr txBox="1"/>
          <p:nvPr/>
        </p:nvSpPr>
        <p:spPr>
          <a:xfrm>
            <a:off x="1318117" y="4377764"/>
            <a:ext cx="1156443" cy="369332"/>
          </a:xfrm>
          <a:prstGeom prst="rect">
            <a:avLst/>
          </a:prstGeom>
          <a:noFill/>
        </p:spPr>
        <p:txBody>
          <a:bodyPr wrap="square" rtlCol="0">
            <a:spAutoFit/>
          </a:bodyPr>
          <a:lstStyle/>
          <a:p>
            <a:pPr algn="ctr"/>
            <a:r>
              <a:rPr lang="en-US" dirty="0" err="1" smtClean="0"/>
              <a:t>foaf:name</a:t>
            </a:r>
            <a:endParaRPr lang="en-US" dirty="0"/>
          </a:p>
        </p:txBody>
      </p:sp>
      <p:sp>
        <p:nvSpPr>
          <p:cNvPr id="32" name="TextBox 31"/>
          <p:cNvSpPr txBox="1"/>
          <p:nvPr/>
        </p:nvSpPr>
        <p:spPr>
          <a:xfrm>
            <a:off x="3733541" y="4828991"/>
            <a:ext cx="1328079" cy="369332"/>
          </a:xfrm>
          <a:prstGeom prst="rect">
            <a:avLst/>
          </a:prstGeom>
          <a:noFill/>
        </p:spPr>
        <p:txBody>
          <a:bodyPr wrap="square" rtlCol="0">
            <a:spAutoFit/>
          </a:bodyPr>
          <a:lstStyle/>
          <a:p>
            <a:pPr algn="ctr"/>
            <a:r>
              <a:rPr lang="en-US" dirty="0" err="1" smtClean="0"/>
              <a:t>foaf:mbox</a:t>
            </a:r>
            <a:endParaRPr lang="en-US" dirty="0"/>
          </a:p>
        </p:txBody>
      </p:sp>
      <p:sp>
        <p:nvSpPr>
          <p:cNvPr id="14" name="Rectangle 13"/>
          <p:cNvSpPr/>
          <p:nvPr/>
        </p:nvSpPr>
        <p:spPr>
          <a:xfrm>
            <a:off x="293057" y="1875934"/>
            <a:ext cx="5165889" cy="646331"/>
          </a:xfrm>
          <a:prstGeom prst="rect">
            <a:avLst/>
          </a:prstGeom>
        </p:spPr>
        <p:txBody>
          <a:bodyPr wrap="square">
            <a:spAutoFit/>
          </a:bodyPr>
          <a:lstStyle/>
          <a:p>
            <a:r>
              <a:rPr lang="en-US" dirty="0" smtClean="0"/>
              <a:t>@prefix </a:t>
            </a:r>
            <a:r>
              <a:rPr lang="en-US" dirty="0" err="1" smtClean="0"/>
              <a:t>foaf</a:t>
            </a:r>
            <a:r>
              <a:rPr lang="en-US" dirty="0" smtClean="0"/>
              <a:t>: &lt;http://xmlns.com/foaf/0.1/&gt;</a:t>
            </a:r>
          </a:p>
          <a:p>
            <a:r>
              <a:rPr lang="en-US" dirty="0" smtClean="0"/>
              <a:t> @prefix ex: &lt;http://www.example.com/example#&gt;</a:t>
            </a: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sp>
        <p:nvSpPr>
          <p:cNvPr id="5" name="Content Placeholder 4"/>
          <p:cNvSpPr>
            <a:spLocks noGrp="1"/>
          </p:cNvSpPr>
          <p:nvPr>
            <p:ph idx="4294967295"/>
          </p:nvPr>
        </p:nvSpPr>
        <p:spPr>
          <a:xfrm>
            <a:off x="1219200" y="1600200"/>
            <a:ext cx="7010399" cy="4525963"/>
          </a:xfrm>
        </p:spPr>
        <p:txBody>
          <a:bodyPr/>
          <a:lstStyle/>
          <a:p>
            <a:pPr marL="0" indent="0">
              <a:lnSpc>
                <a:spcPct val="105000"/>
              </a:lnSpc>
              <a:buNone/>
            </a:pPr>
            <a:r>
              <a:rPr lang="en-US" dirty="0" smtClean="0"/>
              <a:t>SELECT *</a:t>
            </a:r>
          </a:p>
          <a:p>
            <a:pPr marL="0" indent="0">
              <a:lnSpc>
                <a:spcPct val="105000"/>
              </a:lnSpc>
              <a:buNone/>
            </a:pPr>
            <a:r>
              <a:rPr lang="en-US" dirty="0" smtClean="0"/>
              <a:t>FROM </a:t>
            </a:r>
            <a:r>
              <a:rPr lang="en-US" dirty="0"/>
              <a:t>employees</a:t>
            </a:r>
          </a:p>
          <a:p>
            <a:pPr marL="0" indent="0">
              <a:lnSpc>
                <a:spcPct val="105000"/>
              </a:lnSpc>
              <a:buNone/>
            </a:pPr>
            <a:r>
              <a:rPr lang="en-US" dirty="0" smtClean="0"/>
              <a:t>WHERE </a:t>
            </a:r>
            <a:r>
              <a:rPr lang="en-US" dirty="0" err="1" smtClean="0"/>
              <a:t>last_name</a:t>
            </a:r>
            <a:r>
              <a:rPr lang="en-US" dirty="0" smtClean="0"/>
              <a:t>  </a:t>
            </a:r>
            <a:r>
              <a:rPr lang="en-US" dirty="0"/>
              <a:t>LIKE </a:t>
            </a:r>
            <a:r>
              <a:rPr lang="en-US" b="1" dirty="0">
                <a:latin typeface="Courier New" pitchFamily="49" charset="0"/>
                <a:cs typeface="Courier New" pitchFamily="49" charset="0"/>
              </a:rPr>
              <a:t>’</a:t>
            </a:r>
            <a:r>
              <a:rPr lang="en-US" dirty="0" smtClean="0"/>
              <a:t>S%</a:t>
            </a:r>
            <a:r>
              <a:rPr lang="en-US" b="1" dirty="0">
                <a:latin typeface="Courier New" pitchFamily="49" charset="0"/>
                <a:cs typeface="Courier New" pitchFamily="49" charset="0"/>
              </a:rPr>
              <a:t>’</a:t>
            </a:r>
            <a:r>
              <a:rPr lang="en-US" dirty="0" smtClean="0"/>
              <a:t> ;</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2602781584"/>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graphicFrame>
        <p:nvGraphicFramePr>
          <p:cNvPr id="6" name="Content Placeholder 4"/>
          <p:cNvGraphicFramePr>
            <a:graphicFrameLocks noGrp="1"/>
          </p:cNvGraphicFramePr>
          <p:nvPr>
            <p:ph idx="4294967295"/>
            <p:extLst>
              <p:ext uri="{D42A27DB-BD31-4B8C-83A1-F6EECF244321}">
                <p14:modId xmlns="" xmlns:p14="http://schemas.microsoft.com/office/powerpoint/2010/main" xmlns:mv="urn:schemas-microsoft-com:mac:vml" xmlns:mc="http://schemas.openxmlformats.org/markup-compatibility/2006" val="3089931889"/>
              </p:ext>
            </p:extLst>
          </p:nvPr>
        </p:nvGraphicFramePr>
        <p:xfrm>
          <a:off x="842762" y="3297238"/>
          <a:ext cx="7745758" cy="2595880"/>
        </p:xfrm>
        <a:graphic>
          <a:graphicData uri="http://schemas.openxmlformats.org/drawingml/2006/table">
            <a:tbl>
              <a:tblPr firstRow="1" bandRow="1">
                <a:tableStyleId>{5C22544A-7EE6-4342-B048-85BDC9FD1C3A}</a:tableStyleId>
              </a:tblPr>
              <a:tblGrid>
                <a:gridCol w="1344958"/>
                <a:gridCol w="1378857"/>
                <a:gridCol w="1364343"/>
                <a:gridCol w="1828800"/>
                <a:gridCol w="1828800"/>
              </a:tblGrid>
              <a:tr h="370840">
                <a:tc>
                  <a:txBody>
                    <a:bodyPr/>
                    <a:lstStyle/>
                    <a:p>
                      <a:r>
                        <a:rPr lang="en-US" dirty="0" err="1" smtClean="0"/>
                        <a:t>empl_num</a:t>
                      </a:r>
                      <a:endParaRPr lang="en-US" dirty="0"/>
                    </a:p>
                  </a:txBody>
                  <a:tcPr/>
                </a:tc>
                <a:tc>
                  <a:txBody>
                    <a:bodyPr/>
                    <a:lstStyle/>
                    <a:p>
                      <a:r>
                        <a:rPr lang="en-US" dirty="0" err="1" smtClean="0"/>
                        <a:t>first_name</a:t>
                      </a:r>
                      <a:endParaRPr lang="en-US" dirty="0"/>
                    </a:p>
                  </a:txBody>
                  <a:tcPr/>
                </a:tc>
                <a:tc>
                  <a:txBody>
                    <a:bodyPr/>
                    <a:lstStyle/>
                    <a:p>
                      <a:r>
                        <a:rPr lang="en-US" dirty="0" err="1" smtClean="0"/>
                        <a:t>last</a:t>
                      </a:r>
                      <a:r>
                        <a:rPr lang="en-US" baseline="0" dirty="0" err="1" smtClean="0"/>
                        <a:t>_name</a:t>
                      </a:r>
                      <a:endParaRPr lang="en-US" dirty="0"/>
                    </a:p>
                  </a:txBody>
                  <a:tcPr/>
                </a:tc>
                <a:tc>
                  <a:txBody>
                    <a:bodyPr/>
                    <a:lstStyle/>
                    <a:p>
                      <a:r>
                        <a:rPr lang="en-US" dirty="0" smtClean="0"/>
                        <a:t>position</a:t>
                      </a:r>
                      <a:endParaRPr lang="en-US" dirty="0"/>
                    </a:p>
                  </a:txBody>
                  <a:tcPr/>
                </a:tc>
                <a:tc>
                  <a:txBody>
                    <a:bodyPr/>
                    <a:lstStyle/>
                    <a:p>
                      <a:r>
                        <a:rPr lang="en-US" dirty="0" err="1" smtClean="0"/>
                        <a:t>reports_to</a:t>
                      </a:r>
                      <a:endParaRPr lang="en-US" dirty="0"/>
                    </a:p>
                  </a:txBody>
                  <a:tcPr/>
                </a:tc>
              </a:tr>
              <a:tr h="370840">
                <a:tc>
                  <a:txBody>
                    <a:bodyPr/>
                    <a:lstStyle/>
                    <a:p>
                      <a:r>
                        <a:rPr lang="en-US" dirty="0" smtClean="0"/>
                        <a:t>1234</a:t>
                      </a:r>
                      <a:endParaRPr lang="en-US" dirty="0"/>
                    </a:p>
                  </a:txBody>
                  <a:tcPr/>
                </a:tc>
                <a:tc>
                  <a:txBody>
                    <a:bodyPr/>
                    <a:lstStyle/>
                    <a:p>
                      <a:r>
                        <a:rPr lang="en-US" dirty="0" smtClean="0"/>
                        <a:t>John</a:t>
                      </a:r>
                      <a:endParaRPr lang="en-US" dirty="0"/>
                    </a:p>
                  </a:txBody>
                  <a:tcPr/>
                </a:tc>
                <a:tc>
                  <a:txBody>
                    <a:bodyPr/>
                    <a:lstStyle/>
                    <a:p>
                      <a:r>
                        <a:rPr lang="en-US" dirty="0" smtClean="0"/>
                        <a:t>Doe</a:t>
                      </a:r>
                      <a:endParaRPr lang="en-US" dirty="0"/>
                    </a:p>
                  </a:txBody>
                  <a:tcPr/>
                </a:tc>
                <a:tc>
                  <a:txBody>
                    <a:bodyPr/>
                    <a:lstStyle/>
                    <a:p>
                      <a:r>
                        <a:rPr lang="en-US" dirty="0" smtClean="0"/>
                        <a:t>Engineer 4</a:t>
                      </a:r>
                      <a:endParaRPr lang="en-US" dirty="0"/>
                    </a:p>
                  </a:txBody>
                  <a:tcPr/>
                </a:tc>
                <a:tc>
                  <a:txBody>
                    <a:bodyPr/>
                    <a:lstStyle/>
                    <a:p>
                      <a:r>
                        <a:rPr lang="en-US" dirty="0" smtClean="0"/>
                        <a:t>Sam Smith</a:t>
                      </a:r>
                      <a:endParaRPr lang="en-US" dirty="0"/>
                    </a:p>
                  </a:txBody>
                  <a:tcPr/>
                </a:tc>
              </a:tr>
              <a:tr h="370840">
                <a:tc>
                  <a:txBody>
                    <a:bodyPr/>
                    <a:lstStyle/>
                    <a:p>
                      <a:r>
                        <a:rPr lang="en-US" dirty="0" smtClean="0"/>
                        <a:t>1235</a:t>
                      </a:r>
                      <a:endParaRPr lang="en-US" dirty="0"/>
                    </a:p>
                  </a:txBody>
                  <a:tcPr/>
                </a:tc>
                <a:tc>
                  <a:txBody>
                    <a:bodyPr/>
                    <a:lstStyle/>
                    <a:p>
                      <a:r>
                        <a:rPr lang="en-US" dirty="0" smtClean="0"/>
                        <a:t>Susan</a:t>
                      </a:r>
                      <a:endParaRPr lang="en-US" dirty="0"/>
                    </a:p>
                  </a:txBody>
                  <a:tcPr/>
                </a:tc>
                <a:tc>
                  <a:txBody>
                    <a:bodyPr/>
                    <a:lstStyle/>
                    <a:p>
                      <a:r>
                        <a:rPr lang="en-US" dirty="0" smtClean="0"/>
                        <a:t>Arnolds</a:t>
                      </a:r>
                      <a:endParaRPr lang="en-US" dirty="0"/>
                    </a:p>
                  </a:txBody>
                  <a:tcPr/>
                </a:tc>
                <a:tc>
                  <a:txBody>
                    <a:bodyPr/>
                    <a:lstStyle/>
                    <a:p>
                      <a:r>
                        <a:rPr lang="en-US" dirty="0" smtClean="0"/>
                        <a:t>Accountant 2</a:t>
                      </a:r>
                      <a:endParaRPr lang="en-US" dirty="0"/>
                    </a:p>
                  </a:txBody>
                  <a:tcPr/>
                </a:tc>
                <a:tc>
                  <a:txBody>
                    <a:bodyPr/>
                    <a:lstStyle/>
                    <a:p>
                      <a:r>
                        <a:rPr lang="en-US" dirty="0" smtClean="0"/>
                        <a:t>Sam Smith</a:t>
                      </a:r>
                      <a:endParaRPr lang="en-US" dirty="0"/>
                    </a:p>
                  </a:txBody>
                  <a:tcPr/>
                </a:tc>
              </a:tr>
              <a:tr h="370840">
                <a:tc>
                  <a:txBody>
                    <a:bodyPr/>
                    <a:lstStyle/>
                    <a:p>
                      <a:r>
                        <a:rPr lang="en-US" dirty="0" smtClean="0"/>
                        <a:t>1236</a:t>
                      </a:r>
                      <a:endParaRPr lang="en-US" dirty="0"/>
                    </a:p>
                  </a:txBody>
                  <a:tcPr/>
                </a:tc>
                <a:tc>
                  <a:txBody>
                    <a:bodyPr/>
                    <a:lstStyle/>
                    <a:p>
                      <a:r>
                        <a:rPr lang="en-US" dirty="0" smtClean="0"/>
                        <a:t>Maya</a:t>
                      </a:r>
                      <a:endParaRPr lang="en-US" dirty="0"/>
                    </a:p>
                  </a:txBody>
                  <a:tcPr/>
                </a:tc>
                <a:tc>
                  <a:txBody>
                    <a:bodyPr/>
                    <a:lstStyle/>
                    <a:p>
                      <a:r>
                        <a:rPr lang="en-US" dirty="0" smtClean="0"/>
                        <a:t>Kennedy</a:t>
                      </a:r>
                      <a:endParaRPr lang="en-US" dirty="0"/>
                    </a:p>
                  </a:txBody>
                  <a:tcPr/>
                </a:tc>
                <a:tc>
                  <a:txBody>
                    <a:bodyPr/>
                    <a:lstStyle/>
                    <a:p>
                      <a:r>
                        <a:rPr lang="en-US" dirty="0" smtClean="0"/>
                        <a:t>Management 1</a:t>
                      </a:r>
                      <a:endParaRPr lang="en-US" dirty="0"/>
                    </a:p>
                  </a:txBody>
                  <a:tcPr/>
                </a:tc>
                <a:tc>
                  <a:txBody>
                    <a:bodyPr/>
                    <a:lstStyle/>
                    <a:p>
                      <a:r>
                        <a:rPr lang="en-US" dirty="0" smtClean="0"/>
                        <a:t>Alice Sanders</a:t>
                      </a:r>
                      <a:endParaRPr lang="en-US" dirty="0"/>
                    </a:p>
                  </a:txBody>
                  <a:tcPr/>
                </a:tc>
              </a:tr>
              <a:tr h="370840">
                <a:tc>
                  <a:txBody>
                    <a:bodyPr/>
                    <a:lstStyle/>
                    <a:p>
                      <a:r>
                        <a:rPr lang="en-US" dirty="0" smtClean="0"/>
                        <a:t>1237</a:t>
                      </a:r>
                      <a:endParaRPr lang="en-US" dirty="0"/>
                    </a:p>
                  </a:txBody>
                  <a:tcPr/>
                </a:tc>
                <a:tc>
                  <a:txBody>
                    <a:bodyPr/>
                    <a:lstStyle/>
                    <a:p>
                      <a:r>
                        <a:rPr lang="en-US" dirty="0" smtClean="0"/>
                        <a:t>Cathleen</a:t>
                      </a:r>
                      <a:endParaRPr lang="en-US" dirty="0"/>
                    </a:p>
                  </a:txBody>
                  <a:tcPr/>
                </a:tc>
                <a:tc>
                  <a:txBody>
                    <a:bodyPr/>
                    <a:lstStyle/>
                    <a:p>
                      <a:r>
                        <a:rPr lang="en-US" dirty="0" smtClean="0"/>
                        <a:t>Davis</a:t>
                      </a:r>
                      <a:endParaRPr lang="en-US" dirty="0"/>
                    </a:p>
                  </a:txBody>
                  <a:tcPr/>
                </a:tc>
                <a:tc>
                  <a:txBody>
                    <a:bodyPr/>
                    <a:lstStyle/>
                    <a:p>
                      <a:r>
                        <a:rPr lang="en-US" dirty="0" smtClean="0"/>
                        <a:t>Administrator</a:t>
                      </a:r>
                      <a:r>
                        <a:rPr lang="en-US" baseline="0" dirty="0" smtClean="0"/>
                        <a:t> 3</a:t>
                      </a:r>
                      <a:endParaRPr lang="en-US" dirty="0"/>
                    </a:p>
                  </a:txBody>
                  <a:tcPr/>
                </a:tc>
                <a:tc>
                  <a:txBody>
                    <a:bodyPr/>
                    <a:lstStyle/>
                    <a:p>
                      <a:r>
                        <a:rPr lang="en-US" dirty="0" smtClean="0"/>
                        <a:t>David Newman</a:t>
                      </a:r>
                      <a:endParaRPr lang="en-US" dirty="0"/>
                    </a:p>
                  </a:txBody>
                  <a:tcPr/>
                </a:tc>
              </a:tr>
              <a:tr h="370840">
                <a:tc>
                  <a:txBody>
                    <a:bodyPr/>
                    <a:lstStyle/>
                    <a:p>
                      <a:r>
                        <a:rPr lang="en-US" dirty="0" smtClean="0"/>
                        <a:t>1238</a:t>
                      </a:r>
                      <a:endParaRPr lang="en-US" dirty="0"/>
                    </a:p>
                  </a:txBody>
                  <a:tcPr/>
                </a:tc>
                <a:tc>
                  <a:txBody>
                    <a:bodyPr/>
                    <a:lstStyle/>
                    <a:p>
                      <a:r>
                        <a:rPr lang="en-US" dirty="0" smtClean="0"/>
                        <a:t>Wilma</a:t>
                      </a:r>
                      <a:endParaRPr lang="en-US" dirty="0"/>
                    </a:p>
                  </a:txBody>
                  <a:tcPr/>
                </a:tc>
                <a:tc>
                  <a:txBody>
                    <a:bodyPr/>
                    <a:lstStyle/>
                    <a:p>
                      <a:r>
                        <a:rPr lang="en-US" dirty="0" smtClean="0"/>
                        <a:t>Goldstein</a:t>
                      </a:r>
                      <a:endParaRPr lang="en-US" dirty="0"/>
                    </a:p>
                  </a:txBody>
                  <a:tcPr/>
                </a:tc>
                <a:tc>
                  <a:txBody>
                    <a:bodyPr/>
                    <a:lstStyle/>
                    <a:p>
                      <a:r>
                        <a:rPr lang="en-US" dirty="0" smtClean="0"/>
                        <a:t>Maintenance 2</a:t>
                      </a:r>
                      <a:endParaRPr lang="en-US" dirty="0"/>
                    </a:p>
                  </a:txBody>
                  <a:tcPr/>
                </a:tc>
                <a:tc>
                  <a:txBody>
                    <a:bodyPr/>
                    <a:lstStyle/>
                    <a:p>
                      <a:r>
                        <a:rPr lang="en-US" dirty="0" smtClean="0"/>
                        <a:t>Alice Sanders</a:t>
                      </a:r>
                    </a:p>
                  </a:txBody>
                  <a:tcPr/>
                </a:tc>
              </a:tr>
              <a:tr h="370840">
                <a:tc>
                  <a:txBody>
                    <a:bodyPr/>
                    <a:lstStyle/>
                    <a:p>
                      <a:r>
                        <a:rPr lang="en-US" dirty="0" smtClean="0"/>
                        <a:t>1239</a:t>
                      </a:r>
                      <a:endParaRPr lang="en-US" dirty="0"/>
                    </a:p>
                  </a:txBody>
                  <a:tcPr/>
                </a:tc>
                <a:tc>
                  <a:txBody>
                    <a:bodyPr/>
                    <a:lstStyle/>
                    <a:p>
                      <a:r>
                        <a:rPr lang="en-US" dirty="0" smtClean="0"/>
                        <a:t>Alex</a:t>
                      </a:r>
                      <a:endParaRPr lang="en-US" dirty="0"/>
                    </a:p>
                  </a:txBody>
                  <a:tcPr/>
                </a:tc>
                <a:tc>
                  <a:txBody>
                    <a:bodyPr/>
                    <a:lstStyle/>
                    <a:p>
                      <a:r>
                        <a:rPr lang="en-US" dirty="0" smtClean="0"/>
                        <a:t>Smith</a:t>
                      </a:r>
                      <a:endParaRPr lang="en-US" dirty="0"/>
                    </a:p>
                  </a:txBody>
                  <a:tcPr/>
                </a:tc>
                <a:tc>
                  <a:txBody>
                    <a:bodyPr/>
                    <a:lstStyle/>
                    <a:p>
                      <a:r>
                        <a:rPr lang="en-US" dirty="0" smtClean="0"/>
                        <a:t>Admin</a:t>
                      </a:r>
                      <a:r>
                        <a:rPr lang="en-US" baseline="0" dirty="0" smtClean="0"/>
                        <a:t> Assistant</a:t>
                      </a:r>
                      <a:endParaRPr lang="en-US" dirty="0"/>
                    </a:p>
                  </a:txBody>
                  <a:tcPr/>
                </a:tc>
                <a:tc>
                  <a:txBody>
                    <a:bodyPr/>
                    <a:lstStyle/>
                    <a:p>
                      <a:r>
                        <a:rPr lang="en-US" dirty="0" smtClean="0"/>
                        <a:t>David</a:t>
                      </a:r>
                      <a:r>
                        <a:rPr lang="en-US" baseline="0" dirty="0" smtClean="0"/>
                        <a:t> Newman</a:t>
                      </a:r>
                      <a:endParaRPr lang="en-US" dirty="0" smtClean="0"/>
                    </a:p>
                  </a:txBody>
                  <a:tcPr/>
                </a:tc>
              </a:tr>
            </a:tbl>
          </a:graphicData>
        </a:graphic>
      </p:graphicFrame>
      <p:sp>
        <p:nvSpPr>
          <p:cNvPr id="3" name="TextBox 2"/>
          <p:cNvSpPr txBox="1"/>
          <p:nvPr/>
        </p:nvSpPr>
        <p:spPr>
          <a:xfrm>
            <a:off x="776508" y="1730905"/>
            <a:ext cx="5899564" cy="584775"/>
          </a:xfrm>
          <a:prstGeom prst="rect">
            <a:avLst/>
          </a:prstGeom>
          <a:noFill/>
        </p:spPr>
        <p:txBody>
          <a:bodyPr wrap="none" rtlCol="0">
            <a:spAutoFit/>
          </a:bodyPr>
          <a:lstStyle/>
          <a:p>
            <a:r>
              <a:rPr lang="en-US" sz="3200" b="1" dirty="0" smtClean="0">
                <a:latin typeface="+mj-lt"/>
              </a:rPr>
              <a:t>The “employees” Relational Table</a:t>
            </a:r>
            <a:endParaRPr lang="en-US" sz="3200" b="1" dirty="0">
              <a:latin typeface="+mj-lt"/>
            </a:endParaRPr>
          </a:p>
        </p:txBody>
      </p:sp>
      <p:sp>
        <p:nvSpPr>
          <p:cNvPr id="11" name="Rectangle 10"/>
          <p:cNvSpPr/>
          <p:nvPr/>
        </p:nvSpPr>
        <p:spPr>
          <a:xfrm>
            <a:off x="638355" y="3654935"/>
            <a:ext cx="8048445"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38355" y="4773493"/>
            <a:ext cx="8048445"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709440" y="2632835"/>
            <a:ext cx="7879080" cy="400110"/>
          </a:xfrm>
          <a:prstGeom prst="rect">
            <a:avLst/>
          </a:prstGeom>
          <a:noFill/>
        </p:spPr>
        <p:txBody>
          <a:bodyPr wrap="none" rtlCol="0">
            <a:spAutoFit/>
          </a:bodyPr>
          <a:lstStyle/>
          <a:p>
            <a:r>
              <a:rPr lang="en-US" sz="2000" b="1" dirty="0" smtClean="0">
                <a:latin typeface="Courier New" pitchFamily="49" charset="0"/>
                <a:cs typeface="Courier New" pitchFamily="49" charset="0"/>
              </a:rPr>
              <a:t>SELECT * FROM employees WHERE </a:t>
            </a:r>
            <a:r>
              <a:rPr lang="en-US" sz="2000" b="1" dirty="0" err="1" smtClean="0">
                <a:latin typeface="Courier New" pitchFamily="49" charset="0"/>
                <a:cs typeface="Courier New" pitchFamily="49" charset="0"/>
              </a:rPr>
              <a:t>last_name</a:t>
            </a:r>
            <a:r>
              <a:rPr lang="en-US" sz="2000" b="1" dirty="0" smtClean="0">
                <a:latin typeface="Courier New" pitchFamily="49" charset="0"/>
                <a:cs typeface="Courier New" pitchFamily="49" charset="0"/>
              </a:rPr>
              <a:t> LIKE </a:t>
            </a:r>
            <a:r>
              <a:rPr lang="en-US" sz="2000" b="1" dirty="0">
                <a:latin typeface="Courier New" pitchFamily="49" charset="0"/>
                <a:cs typeface="Courier New" pitchFamily="49" charset="0"/>
              </a:rPr>
              <a:t>’</a:t>
            </a:r>
            <a:r>
              <a:rPr lang="en-US" sz="2000" b="1" dirty="0" smtClean="0">
                <a:latin typeface="Courier New" pitchFamily="49" charset="0"/>
                <a:cs typeface="Courier New" pitchFamily="49" charset="0"/>
              </a:rPr>
              <a:t>S%’;</a:t>
            </a:r>
            <a:endParaRPr lang="en-US" sz="2000" b="1" dirty="0">
              <a:latin typeface="Courier New" pitchFamily="49" charset="0"/>
              <a:cs typeface="Courier New" pitchFamily="49" charset="0"/>
            </a:endParaRPr>
          </a:p>
        </p:txBody>
      </p:sp>
    </p:spTree>
    <p:extLst>
      <p:ext uri="{BB962C8B-B14F-4D97-AF65-F5344CB8AC3E}">
        <p14:creationId xmlns="" xmlns:p14="http://schemas.microsoft.com/office/powerpoint/2010/main" xmlns:mv="urn:schemas-microsoft-com:mac:vml" xmlns:mc="http://schemas.openxmlformats.org/markup-compatibility/2006" val="408140641"/>
      </p:ext>
    </p:extLst>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sp>
        <p:nvSpPr>
          <p:cNvPr id="5" name="Content Placeholder 4"/>
          <p:cNvSpPr>
            <a:spLocks noGrp="1"/>
          </p:cNvSpPr>
          <p:nvPr>
            <p:ph idx="4294967295"/>
          </p:nvPr>
        </p:nvSpPr>
        <p:spPr>
          <a:xfrm>
            <a:off x="914400" y="1600200"/>
            <a:ext cx="7315200" cy="4525963"/>
          </a:xfrm>
        </p:spPr>
        <p:txBody>
          <a:bodyPr/>
          <a:lstStyle/>
          <a:p>
            <a:pPr marL="0" indent="0">
              <a:lnSpc>
                <a:spcPct val="105000"/>
              </a:lnSpc>
              <a:buNone/>
            </a:pPr>
            <a:r>
              <a:rPr lang="en-US" dirty="0" smtClean="0"/>
              <a:t>SELECT </a:t>
            </a:r>
            <a:r>
              <a:rPr lang="en-US" dirty="0" err="1" smtClean="0"/>
              <a:t>empl_num</a:t>
            </a:r>
            <a:r>
              <a:rPr lang="en-US" dirty="0" smtClean="0"/>
              <a:t>, </a:t>
            </a:r>
            <a:r>
              <a:rPr lang="en-US" dirty="0"/>
              <a:t>position, </a:t>
            </a:r>
            <a:r>
              <a:rPr lang="en-US" dirty="0" err="1"/>
              <a:t>reports_to</a:t>
            </a:r>
            <a:r>
              <a:rPr lang="en-US" dirty="0"/>
              <a:t> </a:t>
            </a:r>
            <a:endParaRPr lang="en-US" dirty="0" smtClean="0"/>
          </a:p>
          <a:p>
            <a:pPr marL="0" indent="0">
              <a:lnSpc>
                <a:spcPct val="105000"/>
              </a:lnSpc>
              <a:buNone/>
            </a:pPr>
            <a:r>
              <a:rPr lang="en-US" dirty="0" smtClean="0"/>
              <a:t>FROM </a:t>
            </a:r>
            <a:r>
              <a:rPr lang="en-US" dirty="0"/>
              <a:t>employees</a:t>
            </a:r>
          </a:p>
          <a:p>
            <a:pPr marL="0" indent="0">
              <a:lnSpc>
                <a:spcPct val="105000"/>
              </a:lnSpc>
              <a:buNone/>
            </a:pPr>
            <a:r>
              <a:rPr lang="en-US" dirty="0" smtClean="0"/>
              <a:t>WHERE </a:t>
            </a:r>
            <a:r>
              <a:rPr lang="en-US" dirty="0" err="1" smtClean="0"/>
              <a:t>last_name</a:t>
            </a:r>
            <a:r>
              <a:rPr lang="en-US" dirty="0" smtClean="0"/>
              <a:t> LIKE </a:t>
            </a:r>
            <a:r>
              <a:rPr lang="en-US" b="1" dirty="0">
                <a:latin typeface="Courier New" pitchFamily="49" charset="0"/>
                <a:cs typeface="Courier New" pitchFamily="49" charset="0"/>
              </a:rPr>
              <a:t>’</a:t>
            </a:r>
            <a:r>
              <a:rPr lang="en-US" dirty="0" smtClean="0"/>
              <a:t>S%</a:t>
            </a:r>
            <a:r>
              <a:rPr lang="en-US" b="1" dirty="0">
                <a:latin typeface="Courier New" pitchFamily="49" charset="0"/>
                <a:cs typeface="Courier New" pitchFamily="49" charset="0"/>
              </a:rPr>
              <a:t>’</a:t>
            </a:r>
            <a:r>
              <a:rPr lang="en-US" dirty="0" smtClean="0"/>
              <a:t> ;</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4178040119"/>
      </p:ext>
    </p:extLst>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graphicFrame>
        <p:nvGraphicFramePr>
          <p:cNvPr id="6" name="Content Placeholder 4"/>
          <p:cNvGraphicFramePr>
            <a:graphicFrameLocks noGrp="1"/>
          </p:cNvGraphicFramePr>
          <p:nvPr>
            <p:ph idx="4294967295"/>
            <p:extLst>
              <p:ext uri="{D42A27DB-BD31-4B8C-83A1-F6EECF244321}">
                <p14:modId xmlns="" xmlns:p14="http://schemas.microsoft.com/office/powerpoint/2010/main" xmlns:mv="urn:schemas-microsoft-com:mac:vml" xmlns:mc="http://schemas.openxmlformats.org/markup-compatibility/2006" val="4259318600"/>
              </p:ext>
            </p:extLst>
          </p:nvPr>
        </p:nvGraphicFramePr>
        <p:xfrm>
          <a:off x="803157" y="3376015"/>
          <a:ext cx="7745758" cy="2595880"/>
        </p:xfrm>
        <a:graphic>
          <a:graphicData uri="http://schemas.openxmlformats.org/drawingml/2006/table">
            <a:tbl>
              <a:tblPr firstRow="1" bandRow="1">
                <a:tableStyleId>{5C22544A-7EE6-4342-B048-85BDC9FD1C3A}</a:tableStyleId>
              </a:tblPr>
              <a:tblGrid>
                <a:gridCol w="1344958"/>
                <a:gridCol w="1378857"/>
                <a:gridCol w="1364343"/>
                <a:gridCol w="1828800"/>
                <a:gridCol w="1828800"/>
              </a:tblGrid>
              <a:tr h="370840">
                <a:tc>
                  <a:txBody>
                    <a:bodyPr/>
                    <a:lstStyle/>
                    <a:p>
                      <a:r>
                        <a:rPr lang="en-US" dirty="0" err="1" smtClean="0"/>
                        <a:t>empl_num</a:t>
                      </a:r>
                      <a:endParaRPr lang="en-US" dirty="0"/>
                    </a:p>
                  </a:txBody>
                  <a:tcPr/>
                </a:tc>
                <a:tc>
                  <a:txBody>
                    <a:bodyPr/>
                    <a:lstStyle/>
                    <a:p>
                      <a:r>
                        <a:rPr lang="en-US" dirty="0" err="1" smtClean="0"/>
                        <a:t>first_name</a:t>
                      </a:r>
                      <a:endParaRPr lang="en-US" dirty="0"/>
                    </a:p>
                  </a:txBody>
                  <a:tcPr/>
                </a:tc>
                <a:tc>
                  <a:txBody>
                    <a:bodyPr/>
                    <a:lstStyle/>
                    <a:p>
                      <a:r>
                        <a:rPr lang="en-US" dirty="0" err="1" smtClean="0"/>
                        <a:t>last</a:t>
                      </a:r>
                      <a:r>
                        <a:rPr lang="en-US" baseline="0" dirty="0" err="1" smtClean="0"/>
                        <a:t>_name</a:t>
                      </a:r>
                      <a:endParaRPr lang="en-US" dirty="0"/>
                    </a:p>
                  </a:txBody>
                  <a:tcPr/>
                </a:tc>
                <a:tc>
                  <a:txBody>
                    <a:bodyPr/>
                    <a:lstStyle/>
                    <a:p>
                      <a:r>
                        <a:rPr lang="en-US" dirty="0" smtClean="0"/>
                        <a:t>position</a:t>
                      </a:r>
                      <a:endParaRPr lang="en-US" dirty="0"/>
                    </a:p>
                  </a:txBody>
                  <a:tcPr/>
                </a:tc>
                <a:tc>
                  <a:txBody>
                    <a:bodyPr/>
                    <a:lstStyle/>
                    <a:p>
                      <a:r>
                        <a:rPr lang="en-US" dirty="0" err="1" smtClean="0"/>
                        <a:t>reports_to</a:t>
                      </a:r>
                      <a:endParaRPr lang="en-US" dirty="0"/>
                    </a:p>
                  </a:txBody>
                  <a:tcPr/>
                </a:tc>
              </a:tr>
              <a:tr h="370840">
                <a:tc>
                  <a:txBody>
                    <a:bodyPr/>
                    <a:lstStyle/>
                    <a:p>
                      <a:r>
                        <a:rPr lang="en-US" dirty="0" smtClean="0"/>
                        <a:t>1234</a:t>
                      </a:r>
                      <a:endParaRPr lang="en-US" dirty="0"/>
                    </a:p>
                  </a:txBody>
                  <a:tcPr/>
                </a:tc>
                <a:tc>
                  <a:txBody>
                    <a:bodyPr/>
                    <a:lstStyle/>
                    <a:p>
                      <a:r>
                        <a:rPr lang="en-US" dirty="0" smtClean="0"/>
                        <a:t>John</a:t>
                      </a:r>
                      <a:endParaRPr lang="en-US" dirty="0"/>
                    </a:p>
                  </a:txBody>
                  <a:tcPr/>
                </a:tc>
                <a:tc>
                  <a:txBody>
                    <a:bodyPr/>
                    <a:lstStyle/>
                    <a:p>
                      <a:r>
                        <a:rPr lang="en-US" dirty="0" smtClean="0"/>
                        <a:t>Doe</a:t>
                      </a:r>
                      <a:endParaRPr lang="en-US" dirty="0"/>
                    </a:p>
                  </a:txBody>
                  <a:tcPr/>
                </a:tc>
                <a:tc>
                  <a:txBody>
                    <a:bodyPr/>
                    <a:lstStyle/>
                    <a:p>
                      <a:r>
                        <a:rPr lang="en-US" dirty="0" smtClean="0"/>
                        <a:t>Engineer 4</a:t>
                      </a:r>
                      <a:endParaRPr lang="en-US" dirty="0"/>
                    </a:p>
                  </a:txBody>
                  <a:tcPr/>
                </a:tc>
                <a:tc>
                  <a:txBody>
                    <a:bodyPr/>
                    <a:lstStyle/>
                    <a:p>
                      <a:r>
                        <a:rPr lang="en-US" dirty="0" smtClean="0"/>
                        <a:t>Sam Smith</a:t>
                      </a:r>
                      <a:endParaRPr lang="en-US" dirty="0"/>
                    </a:p>
                  </a:txBody>
                  <a:tcPr/>
                </a:tc>
              </a:tr>
              <a:tr h="370840">
                <a:tc>
                  <a:txBody>
                    <a:bodyPr/>
                    <a:lstStyle/>
                    <a:p>
                      <a:r>
                        <a:rPr lang="en-US" dirty="0" smtClean="0"/>
                        <a:t>1235</a:t>
                      </a:r>
                      <a:endParaRPr lang="en-US" dirty="0"/>
                    </a:p>
                  </a:txBody>
                  <a:tcPr/>
                </a:tc>
                <a:tc>
                  <a:txBody>
                    <a:bodyPr/>
                    <a:lstStyle/>
                    <a:p>
                      <a:r>
                        <a:rPr lang="en-US" dirty="0" smtClean="0"/>
                        <a:t>Susan</a:t>
                      </a:r>
                      <a:endParaRPr lang="en-US" dirty="0"/>
                    </a:p>
                  </a:txBody>
                  <a:tcPr/>
                </a:tc>
                <a:tc>
                  <a:txBody>
                    <a:bodyPr/>
                    <a:lstStyle/>
                    <a:p>
                      <a:r>
                        <a:rPr lang="en-US" dirty="0" smtClean="0"/>
                        <a:t>Arnolds</a:t>
                      </a:r>
                      <a:endParaRPr lang="en-US" dirty="0"/>
                    </a:p>
                  </a:txBody>
                  <a:tcPr/>
                </a:tc>
                <a:tc>
                  <a:txBody>
                    <a:bodyPr/>
                    <a:lstStyle/>
                    <a:p>
                      <a:r>
                        <a:rPr lang="en-US" dirty="0" smtClean="0"/>
                        <a:t>Accountant 2</a:t>
                      </a:r>
                      <a:endParaRPr lang="en-US" dirty="0"/>
                    </a:p>
                  </a:txBody>
                  <a:tcPr/>
                </a:tc>
                <a:tc>
                  <a:txBody>
                    <a:bodyPr/>
                    <a:lstStyle/>
                    <a:p>
                      <a:r>
                        <a:rPr lang="en-US" dirty="0" smtClean="0"/>
                        <a:t>Sam Smith</a:t>
                      </a:r>
                      <a:endParaRPr lang="en-US" dirty="0"/>
                    </a:p>
                  </a:txBody>
                  <a:tcPr/>
                </a:tc>
              </a:tr>
              <a:tr h="370840">
                <a:tc>
                  <a:txBody>
                    <a:bodyPr/>
                    <a:lstStyle/>
                    <a:p>
                      <a:r>
                        <a:rPr lang="en-US" dirty="0" smtClean="0"/>
                        <a:t>1236</a:t>
                      </a:r>
                      <a:endParaRPr lang="en-US" dirty="0"/>
                    </a:p>
                  </a:txBody>
                  <a:tcPr/>
                </a:tc>
                <a:tc>
                  <a:txBody>
                    <a:bodyPr/>
                    <a:lstStyle/>
                    <a:p>
                      <a:r>
                        <a:rPr lang="en-US" dirty="0" smtClean="0"/>
                        <a:t>Maya</a:t>
                      </a:r>
                      <a:endParaRPr lang="en-US" dirty="0"/>
                    </a:p>
                  </a:txBody>
                  <a:tcPr/>
                </a:tc>
                <a:tc>
                  <a:txBody>
                    <a:bodyPr/>
                    <a:lstStyle/>
                    <a:p>
                      <a:r>
                        <a:rPr lang="en-US" dirty="0" smtClean="0"/>
                        <a:t>Kennedy</a:t>
                      </a:r>
                      <a:endParaRPr lang="en-US" dirty="0"/>
                    </a:p>
                  </a:txBody>
                  <a:tcPr/>
                </a:tc>
                <a:tc>
                  <a:txBody>
                    <a:bodyPr/>
                    <a:lstStyle/>
                    <a:p>
                      <a:r>
                        <a:rPr lang="en-US" dirty="0" smtClean="0"/>
                        <a:t>Management 1</a:t>
                      </a:r>
                      <a:endParaRPr lang="en-US" dirty="0"/>
                    </a:p>
                  </a:txBody>
                  <a:tcPr/>
                </a:tc>
                <a:tc>
                  <a:txBody>
                    <a:bodyPr/>
                    <a:lstStyle/>
                    <a:p>
                      <a:r>
                        <a:rPr lang="en-US" dirty="0" smtClean="0"/>
                        <a:t>Alice Sanders</a:t>
                      </a:r>
                      <a:endParaRPr lang="en-US" dirty="0"/>
                    </a:p>
                  </a:txBody>
                  <a:tcPr/>
                </a:tc>
              </a:tr>
              <a:tr h="370840">
                <a:tc>
                  <a:txBody>
                    <a:bodyPr/>
                    <a:lstStyle/>
                    <a:p>
                      <a:r>
                        <a:rPr lang="en-US" dirty="0" smtClean="0"/>
                        <a:t>1237</a:t>
                      </a:r>
                      <a:endParaRPr lang="en-US" dirty="0"/>
                    </a:p>
                  </a:txBody>
                  <a:tcPr/>
                </a:tc>
                <a:tc>
                  <a:txBody>
                    <a:bodyPr/>
                    <a:lstStyle/>
                    <a:p>
                      <a:r>
                        <a:rPr lang="en-US" dirty="0" smtClean="0"/>
                        <a:t>Cathleen</a:t>
                      </a:r>
                      <a:endParaRPr lang="en-US" dirty="0"/>
                    </a:p>
                  </a:txBody>
                  <a:tcPr/>
                </a:tc>
                <a:tc>
                  <a:txBody>
                    <a:bodyPr/>
                    <a:lstStyle/>
                    <a:p>
                      <a:r>
                        <a:rPr lang="en-US" dirty="0" smtClean="0"/>
                        <a:t>Davis</a:t>
                      </a:r>
                      <a:endParaRPr lang="en-US" dirty="0"/>
                    </a:p>
                  </a:txBody>
                  <a:tcPr/>
                </a:tc>
                <a:tc>
                  <a:txBody>
                    <a:bodyPr/>
                    <a:lstStyle/>
                    <a:p>
                      <a:r>
                        <a:rPr lang="en-US" dirty="0" smtClean="0"/>
                        <a:t>Administrator</a:t>
                      </a:r>
                      <a:r>
                        <a:rPr lang="en-US" baseline="0" dirty="0" smtClean="0"/>
                        <a:t> 3</a:t>
                      </a:r>
                      <a:endParaRPr lang="en-US" dirty="0"/>
                    </a:p>
                  </a:txBody>
                  <a:tcPr/>
                </a:tc>
                <a:tc>
                  <a:txBody>
                    <a:bodyPr/>
                    <a:lstStyle/>
                    <a:p>
                      <a:r>
                        <a:rPr lang="en-US" dirty="0" smtClean="0"/>
                        <a:t>David Newman</a:t>
                      </a:r>
                      <a:endParaRPr lang="en-US" dirty="0"/>
                    </a:p>
                  </a:txBody>
                  <a:tcPr/>
                </a:tc>
              </a:tr>
              <a:tr h="370840">
                <a:tc>
                  <a:txBody>
                    <a:bodyPr/>
                    <a:lstStyle/>
                    <a:p>
                      <a:r>
                        <a:rPr lang="en-US" dirty="0" smtClean="0"/>
                        <a:t>1238</a:t>
                      </a:r>
                      <a:endParaRPr lang="en-US" dirty="0"/>
                    </a:p>
                  </a:txBody>
                  <a:tcPr/>
                </a:tc>
                <a:tc>
                  <a:txBody>
                    <a:bodyPr/>
                    <a:lstStyle/>
                    <a:p>
                      <a:r>
                        <a:rPr lang="en-US" dirty="0" smtClean="0"/>
                        <a:t>Wilma</a:t>
                      </a:r>
                      <a:endParaRPr lang="en-US" dirty="0"/>
                    </a:p>
                  </a:txBody>
                  <a:tcPr/>
                </a:tc>
                <a:tc>
                  <a:txBody>
                    <a:bodyPr/>
                    <a:lstStyle/>
                    <a:p>
                      <a:r>
                        <a:rPr lang="en-US" dirty="0" smtClean="0"/>
                        <a:t>Goldstein</a:t>
                      </a:r>
                      <a:endParaRPr lang="en-US" dirty="0"/>
                    </a:p>
                  </a:txBody>
                  <a:tcPr/>
                </a:tc>
                <a:tc>
                  <a:txBody>
                    <a:bodyPr/>
                    <a:lstStyle/>
                    <a:p>
                      <a:r>
                        <a:rPr lang="en-US" dirty="0" smtClean="0"/>
                        <a:t>Maintenance 2</a:t>
                      </a:r>
                      <a:endParaRPr lang="en-US" dirty="0"/>
                    </a:p>
                  </a:txBody>
                  <a:tcPr/>
                </a:tc>
                <a:tc>
                  <a:txBody>
                    <a:bodyPr/>
                    <a:lstStyle/>
                    <a:p>
                      <a:r>
                        <a:rPr lang="en-US" dirty="0" smtClean="0"/>
                        <a:t>Alice Sanders</a:t>
                      </a:r>
                    </a:p>
                  </a:txBody>
                  <a:tcPr/>
                </a:tc>
              </a:tr>
              <a:tr h="370840">
                <a:tc>
                  <a:txBody>
                    <a:bodyPr/>
                    <a:lstStyle/>
                    <a:p>
                      <a:r>
                        <a:rPr lang="en-US" dirty="0" smtClean="0"/>
                        <a:t>1239</a:t>
                      </a:r>
                      <a:endParaRPr lang="en-US" dirty="0"/>
                    </a:p>
                  </a:txBody>
                  <a:tcPr/>
                </a:tc>
                <a:tc>
                  <a:txBody>
                    <a:bodyPr/>
                    <a:lstStyle/>
                    <a:p>
                      <a:r>
                        <a:rPr lang="en-US" dirty="0" smtClean="0"/>
                        <a:t>Alex</a:t>
                      </a:r>
                      <a:endParaRPr lang="en-US" dirty="0"/>
                    </a:p>
                  </a:txBody>
                  <a:tcPr/>
                </a:tc>
                <a:tc>
                  <a:txBody>
                    <a:bodyPr/>
                    <a:lstStyle/>
                    <a:p>
                      <a:r>
                        <a:rPr lang="en-US" dirty="0" smtClean="0"/>
                        <a:t>Smith</a:t>
                      </a:r>
                      <a:endParaRPr lang="en-US" dirty="0"/>
                    </a:p>
                  </a:txBody>
                  <a:tcPr/>
                </a:tc>
                <a:tc>
                  <a:txBody>
                    <a:bodyPr/>
                    <a:lstStyle/>
                    <a:p>
                      <a:r>
                        <a:rPr lang="en-US" dirty="0" smtClean="0"/>
                        <a:t>Admin</a:t>
                      </a:r>
                      <a:r>
                        <a:rPr lang="en-US" baseline="0" dirty="0" smtClean="0"/>
                        <a:t> Assistant</a:t>
                      </a:r>
                      <a:endParaRPr lang="en-US" dirty="0"/>
                    </a:p>
                  </a:txBody>
                  <a:tcPr/>
                </a:tc>
                <a:tc>
                  <a:txBody>
                    <a:bodyPr/>
                    <a:lstStyle/>
                    <a:p>
                      <a:r>
                        <a:rPr lang="en-US" dirty="0" smtClean="0"/>
                        <a:t>David</a:t>
                      </a:r>
                      <a:r>
                        <a:rPr lang="en-US" baseline="0" dirty="0" smtClean="0"/>
                        <a:t> Newman</a:t>
                      </a:r>
                      <a:endParaRPr lang="en-US" dirty="0" smtClean="0"/>
                    </a:p>
                  </a:txBody>
                  <a:tcPr/>
                </a:tc>
              </a:tr>
            </a:tbl>
          </a:graphicData>
        </a:graphic>
      </p:graphicFrame>
      <p:sp>
        <p:nvSpPr>
          <p:cNvPr id="4" name="Rectangle 3"/>
          <p:cNvSpPr/>
          <p:nvPr/>
        </p:nvSpPr>
        <p:spPr>
          <a:xfrm>
            <a:off x="6705100" y="3376015"/>
            <a:ext cx="1828800" cy="262771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905830" y="3376015"/>
            <a:ext cx="1676126" cy="262771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803157" y="3376015"/>
            <a:ext cx="1330443" cy="262771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776508" y="1730905"/>
            <a:ext cx="5899564" cy="584775"/>
          </a:xfrm>
          <a:prstGeom prst="rect">
            <a:avLst/>
          </a:prstGeom>
          <a:noFill/>
        </p:spPr>
        <p:txBody>
          <a:bodyPr wrap="none" rtlCol="0">
            <a:spAutoFit/>
          </a:bodyPr>
          <a:lstStyle/>
          <a:p>
            <a:r>
              <a:rPr lang="en-US" sz="3200" b="1" dirty="0" smtClean="0">
                <a:latin typeface="+mj-lt"/>
              </a:rPr>
              <a:t>The “employees” Relational Table</a:t>
            </a:r>
            <a:endParaRPr lang="en-US" sz="3200" b="1" dirty="0">
              <a:latin typeface="+mj-lt"/>
            </a:endParaRPr>
          </a:p>
        </p:txBody>
      </p:sp>
      <p:sp>
        <p:nvSpPr>
          <p:cNvPr id="14" name="TextBox 13"/>
          <p:cNvSpPr txBox="1"/>
          <p:nvPr/>
        </p:nvSpPr>
        <p:spPr>
          <a:xfrm>
            <a:off x="709440" y="2459409"/>
            <a:ext cx="6494085" cy="707886"/>
          </a:xfrm>
          <a:prstGeom prst="rect">
            <a:avLst/>
          </a:prstGeom>
          <a:noFill/>
        </p:spPr>
        <p:txBody>
          <a:bodyPr wrap="none" rtlCol="0">
            <a:spAutoFit/>
          </a:bodyPr>
          <a:lstStyle/>
          <a:p>
            <a:r>
              <a:rPr lang="en-US" sz="2000" b="1" dirty="0" smtClean="0">
                <a:latin typeface="Courier New" pitchFamily="49" charset="0"/>
                <a:cs typeface="Courier New" pitchFamily="49" charset="0"/>
              </a:rPr>
              <a:t>SELECT </a:t>
            </a:r>
            <a:r>
              <a:rPr lang="en-US" sz="2000" b="1" dirty="0" err="1" smtClean="0">
                <a:latin typeface="Courier New" pitchFamily="49" charset="0"/>
                <a:cs typeface="Courier New" pitchFamily="49" charset="0"/>
              </a:rPr>
              <a:t>empl_num</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first_name</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last_name</a:t>
            </a:r>
            <a:r>
              <a:rPr lang="en-US" sz="2000" b="1" dirty="0">
                <a:latin typeface="Courier New" pitchFamily="49" charset="0"/>
                <a:cs typeface="Courier New" pitchFamily="49" charset="0"/>
              </a:rPr>
              <a:t/>
            </a:r>
            <a:br>
              <a:rPr lang="en-US" sz="2000" b="1" dirty="0">
                <a:latin typeface="Courier New" pitchFamily="49" charset="0"/>
                <a:cs typeface="Courier New" pitchFamily="49" charset="0"/>
              </a:rPr>
            </a:br>
            <a:r>
              <a:rPr lang="en-US" sz="2000" b="1" dirty="0" smtClean="0">
                <a:latin typeface="Courier New" pitchFamily="49" charset="0"/>
                <a:cs typeface="Courier New" pitchFamily="49" charset="0"/>
              </a:rPr>
              <a:t>FROM employees WHERE </a:t>
            </a:r>
            <a:r>
              <a:rPr lang="en-US" sz="2000" b="1" dirty="0" err="1" smtClean="0">
                <a:latin typeface="Courier New" pitchFamily="49" charset="0"/>
                <a:cs typeface="Courier New" pitchFamily="49" charset="0"/>
              </a:rPr>
              <a:t>last_name</a:t>
            </a:r>
            <a:r>
              <a:rPr lang="en-US" sz="2000" b="1" dirty="0" smtClean="0">
                <a:latin typeface="Courier New" pitchFamily="49" charset="0"/>
                <a:cs typeface="Courier New" pitchFamily="49" charset="0"/>
              </a:rPr>
              <a:t> LIKE </a:t>
            </a:r>
            <a:r>
              <a:rPr lang="en-US" sz="2000" b="1" dirty="0">
                <a:latin typeface="Courier New" pitchFamily="49" charset="0"/>
                <a:cs typeface="Courier New" pitchFamily="49" charset="0"/>
              </a:rPr>
              <a:t>’</a:t>
            </a:r>
            <a:r>
              <a:rPr lang="en-US" sz="2000" b="1" dirty="0" smtClean="0">
                <a:latin typeface="Courier New" pitchFamily="49" charset="0"/>
                <a:cs typeface="Courier New" pitchFamily="49" charset="0"/>
              </a:rPr>
              <a:t>S%’;</a:t>
            </a:r>
            <a:endParaRPr lang="en-US" sz="2000" b="1" dirty="0">
              <a:latin typeface="Courier New" pitchFamily="49" charset="0"/>
              <a:cs typeface="Courier New" pitchFamily="49" charset="0"/>
            </a:endParaRPr>
          </a:p>
        </p:txBody>
      </p:sp>
      <p:cxnSp>
        <p:nvCxnSpPr>
          <p:cNvPr id="7" name="Straight Connector 6"/>
          <p:cNvCxnSpPr/>
          <p:nvPr/>
        </p:nvCxnSpPr>
        <p:spPr>
          <a:xfrm flipH="1">
            <a:off x="1867551" y="2813352"/>
            <a:ext cx="4714405"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xmlns:mv="urn:schemas-microsoft-com:mac:vml" xmlns:mc="http://schemas.openxmlformats.org/markup-compatibility/2006" val="1710725873"/>
      </p:ext>
    </p:extLst>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graphicFrame>
        <p:nvGraphicFramePr>
          <p:cNvPr id="6" name="Content Placeholder 4"/>
          <p:cNvGraphicFramePr>
            <a:graphicFrameLocks noGrp="1"/>
          </p:cNvGraphicFramePr>
          <p:nvPr>
            <p:ph idx="4294967295"/>
            <p:extLst>
              <p:ext uri="{D42A27DB-BD31-4B8C-83A1-F6EECF244321}">
                <p14:modId xmlns="" xmlns:p14="http://schemas.microsoft.com/office/powerpoint/2010/main" xmlns:mv="urn:schemas-microsoft-com:mac:vml" xmlns:mc="http://schemas.openxmlformats.org/markup-compatibility/2006" val="3489011378"/>
              </p:ext>
            </p:extLst>
          </p:nvPr>
        </p:nvGraphicFramePr>
        <p:xfrm>
          <a:off x="776508" y="3376015"/>
          <a:ext cx="7745758" cy="2595880"/>
        </p:xfrm>
        <a:graphic>
          <a:graphicData uri="http://schemas.openxmlformats.org/drawingml/2006/table">
            <a:tbl>
              <a:tblPr firstRow="1" bandRow="1">
                <a:tableStyleId>{5C22544A-7EE6-4342-B048-85BDC9FD1C3A}</a:tableStyleId>
              </a:tblPr>
              <a:tblGrid>
                <a:gridCol w="1344958"/>
                <a:gridCol w="1378857"/>
                <a:gridCol w="1364343"/>
                <a:gridCol w="1828800"/>
                <a:gridCol w="1828800"/>
              </a:tblGrid>
              <a:tr h="370840">
                <a:tc>
                  <a:txBody>
                    <a:bodyPr/>
                    <a:lstStyle/>
                    <a:p>
                      <a:r>
                        <a:rPr lang="en-US" dirty="0" err="1" smtClean="0"/>
                        <a:t>empl_num</a:t>
                      </a:r>
                      <a:endParaRPr lang="en-US" dirty="0"/>
                    </a:p>
                  </a:txBody>
                  <a:tcPr/>
                </a:tc>
                <a:tc>
                  <a:txBody>
                    <a:bodyPr/>
                    <a:lstStyle/>
                    <a:p>
                      <a:r>
                        <a:rPr lang="en-US" dirty="0" err="1" smtClean="0"/>
                        <a:t>first_name</a:t>
                      </a:r>
                      <a:endParaRPr lang="en-US" dirty="0"/>
                    </a:p>
                  </a:txBody>
                  <a:tcPr/>
                </a:tc>
                <a:tc>
                  <a:txBody>
                    <a:bodyPr/>
                    <a:lstStyle/>
                    <a:p>
                      <a:r>
                        <a:rPr lang="en-US" dirty="0" err="1" smtClean="0"/>
                        <a:t>last</a:t>
                      </a:r>
                      <a:r>
                        <a:rPr lang="en-US" baseline="0" dirty="0" err="1" smtClean="0"/>
                        <a:t>_name</a:t>
                      </a:r>
                      <a:endParaRPr lang="en-US" dirty="0"/>
                    </a:p>
                  </a:txBody>
                  <a:tcPr/>
                </a:tc>
                <a:tc>
                  <a:txBody>
                    <a:bodyPr/>
                    <a:lstStyle/>
                    <a:p>
                      <a:r>
                        <a:rPr lang="en-US" dirty="0" smtClean="0"/>
                        <a:t>position</a:t>
                      </a:r>
                      <a:endParaRPr lang="en-US" dirty="0"/>
                    </a:p>
                  </a:txBody>
                  <a:tcPr/>
                </a:tc>
                <a:tc>
                  <a:txBody>
                    <a:bodyPr/>
                    <a:lstStyle/>
                    <a:p>
                      <a:r>
                        <a:rPr lang="en-US" dirty="0" err="1" smtClean="0"/>
                        <a:t>reports_to</a:t>
                      </a:r>
                      <a:endParaRPr lang="en-US" dirty="0"/>
                    </a:p>
                  </a:txBody>
                  <a:tcPr/>
                </a:tc>
              </a:tr>
              <a:tr h="370840">
                <a:tc>
                  <a:txBody>
                    <a:bodyPr/>
                    <a:lstStyle/>
                    <a:p>
                      <a:r>
                        <a:rPr lang="en-US" dirty="0" smtClean="0"/>
                        <a:t>1234</a:t>
                      </a:r>
                      <a:endParaRPr lang="en-US" dirty="0"/>
                    </a:p>
                  </a:txBody>
                  <a:tcPr/>
                </a:tc>
                <a:tc>
                  <a:txBody>
                    <a:bodyPr/>
                    <a:lstStyle/>
                    <a:p>
                      <a:r>
                        <a:rPr lang="en-US" dirty="0" smtClean="0"/>
                        <a:t>John</a:t>
                      </a:r>
                      <a:endParaRPr lang="en-US" dirty="0"/>
                    </a:p>
                  </a:txBody>
                  <a:tcPr/>
                </a:tc>
                <a:tc>
                  <a:txBody>
                    <a:bodyPr/>
                    <a:lstStyle/>
                    <a:p>
                      <a:r>
                        <a:rPr lang="en-US" dirty="0" smtClean="0"/>
                        <a:t>Doe</a:t>
                      </a:r>
                      <a:endParaRPr lang="en-US" dirty="0"/>
                    </a:p>
                  </a:txBody>
                  <a:tcPr/>
                </a:tc>
                <a:tc>
                  <a:txBody>
                    <a:bodyPr/>
                    <a:lstStyle/>
                    <a:p>
                      <a:r>
                        <a:rPr lang="en-US" dirty="0" smtClean="0"/>
                        <a:t>Engineer 4</a:t>
                      </a:r>
                      <a:endParaRPr lang="en-US" dirty="0"/>
                    </a:p>
                  </a:txBody>
                  <a:tcPr/>
                </a:tc>
                <a:tc>
                  <a:txBody>
                    <a:bodyPr/>
                    <a:lstStyle/>
                    <a:p>
                      <a:r>
                        <a:rPr lang="en-US" dirty="0" smtClean="0"/>
                        <a:t>Sam Smith</a:t>
                      </a:r>
                      <a:endParaRPr lang="en-US" dirty="0"/>
                    </a:p>
                  </a:txBody>
                  <a:tcPr/>
                </a:tc>
              </a:tr>
              <a:tr h="370840">
                <a:tc>
                  <a:txBody>
                    <a:bodyPr/>
                    <a:lstStyle/>
                    <a:p>
                      <a:r>
                        <a:rPr lang="en-US" dirty="0" smtClean="0"/>
                        <a:t>1235</a:t>
                      </a:r>
                      <a:endParaRPr lang="en-US" dirty="0"/>
                    </a:p>
                  </a:txBody>
                  <a:tcPr/>
                </a:tc>
                <a:tc>
                  <a:txBody>
                    <a:bodyPr/>
                    <a:lstStyle/>
                    <a:p>
                      <a:r>
                        <a:rPr lang="en-US" dirty="0" smtClean="0"/>
                        <a:t>Susan</a:t>
                      </a:r>
                      <a:endParaRPr lang="en-US" dirty="0"/>
                    </a:p>
                  </a:txBody>
                  <a:tcPr/>
                </a:tc>
                <a:tc>
                  <a:txBody>
                    <a:bodyPr/>
                    <a:lstStyle/>
                    <a:p>
                      <a:r>
                        <a:rPr lang="en-US" dirty="0" smtClean="0"/>
                        <a:t>Arnolds</a:t>
                      </a:r>
                      <a:endParaRPr lang="en-US" dirty="0"/>
                    </a:p>
                  </a:txBody>
                  <a:tcPr/>
                </a:tc>
                <a:tc>
                  <a:txBody>
                    <a:bodyPr/>
                    <a:lstStyle/>
                    <a:p>
                      <a:r>
                        <a:rPr lang="en-US" dirty="0" smtClean="0"/>
                        <a:t>Accountant 2</a:t>
                      </a:r>
                      <a:endParaRPr lang="en-US" dirty="0"/>
                    </a:p>
                  </a:txBody>
                  <a:tcPr/>
                </a:tc>
                <a:tc>
                  <a:txBody>
                    <a:bodyPr/>
                    <a:lstStyle/>
                    <a:p>
                      <a:r>
                        <a:rPr lang="en-US" dirty="0" smtClean="0"/>
                        <a:t>Sam Smith</a:t>
                      </a:r>
                      <a:endParaRPr lang="en-US" dirty="0"/>
                    </a:p>
                  </a:txBody>
                  <a:tcPr/>
                </a:tc>
              </a:tr>
              <a:tr h="370840">
                <a:tc>
                  <a:txBody>
                    <a:bodyPr/>
                    <a:lstStyle/>
                    <a:p>
                      <a:r>
                        <a:rPr lang="en-US" dirty="0" smtClean="0"/>
                        <a:t>1236</a:t>
                      </a:r>
                      <a:endParaRPr lang="en-US" dirty="0"/>
                    </a:p>
                  </a:txBody>
                  <a:tcPr/>
                </a:tc>
                <a:tc>
                  <a:txBody>
                    <a:bodyPr/>
                    <a:lstStyle/>
                    <a:p>
                      <a:r>
                        <a:rPr lang="en-US" dirty="0" smtClean="0"/>
                        <a:t>Maya</a:t>
                      </a:r>
                      <a:endParaRPr lang="en-US" dirty="0"/>
                    </a:p>
                  </a:txBody>
                  <a:tcPr/>
                </a:tc>
                <a:tc>
                  <a:txBody>
                    <a:bodyPr/>
                    <a:lstStyle/>
                    <a:p>
                      <a:r>
                        <a:rPr lang="en-US" dirty="0" smtClean="0"/>
                        <a:t>Kennedy</a:t>
                      </a:r>
                      <a:endParaRPr lang="en-US" dirty="0"/>
                    </a:p>
                  </a:txBody>
                  <a:tcPr/>
                </a:tc>
                <a:tc>
                  <a:txBody>
                    <a:bodyPr/>
                    <a:lstStyle/>
                    <a:p>
                      <a:r>
                        <a:rPr lang="en-US" dirty="0" smtClean="0"/>
                        <a:t>Management 1</a:t>
                      </a:r>
                      <a:endParaRPr lang="en-US" dirty="0"/>
                    </a:p>
                  </a:txBody>
                  <a:tcPr/>
                </a:tc>
                <a:tc>
                  <a:txBody>
                    <a:bodyPr/>
                    <a:lstStyle/>
                    <a:p>
                      <a:r>
                        <a:rPr lang="en-US" dirty="0" smtClean="0"/>
                        <a:t>Alice Sanders</a:t>
                      </a:r>
                      <a:endParaRPr lang="en-US" dirty="0"/>
                    </a:p>
                  </a:txBody>
                  <a:tcPr/>
                </a:tc>
              </a:tr>
              <a:tr h="370840">
                <a:tc>
                  <a:txBody>
                    <a:bodyPr/>
                    <a:lstStyle/>
                    <a:p>
                      <a:r>
                        <a:rPr lang="en-US" dirty="0" smtClean="0"/>
                        <a:t>1237</a:t>
                      </a:r>
                      <a:endParaRPr lang="en-US" dirty="0"/>
                    </a:p>
                  </a:txBody>
                  <a:tcPr/>
                </a:tc>
                <a:tc>
                  <a:txBody>
                    <a:bodyPr/>
                    <a:lstStyle/>
                    <a:p>
                      <a:r>
                        <a:rPr lang="en-US" dirty="0" smtClean="0"/>
                        <a:t>Cathleen</a:t>
                      </a:r>
                      <a:endParaRPr lang="en-US" dirty="0"/>
                    </a:p>
                  </a:txBody>
                  <a:tcPr/>
                </a:tc>
                <a:tc>
                  <a:txBody>
                    <a:bodyPr/>
                    <a:lstStyle/>
                    <a:p>
                      <a:r>
                        <a:rPr lang="en-US" dirty="0" smtClean="0"/>
                        <a:t>Davis</a:t>
                      </a:r>
                      <a:endParaRPr lang="en-US" dirty="0"/>
                    </a:p>
                  </a:txBody>
                  <a:tcPr/>
                </a:tc>
                <a:tc>
                  <a:txBody>
                    <a:bodyPr/>
                    <a:lstStyle/>
                    <a:p>
                      <a:r>
                        <a:rPr lang="en-US" dirty="0" smtClean="0"/>
                        <a:t>Administrator</a:t>
                      </a:r>
                      <a:r>
                        <a:rPr lang="en-US" baseline="0" dirty="0" smtClean="0"/>
                        <a:t> 3</a:t>
                      </a:r>
                      <a:endParaRPr lang="en-US" dirty="0"/>
                    </a:p>
                  </a:txBody>
                  <a:tcPr/>
                </a:tc>
                <a:tc>
                  <a:txBody>
                    <a:bodyPr/>
                    <a:lstStyle/>
                    <a:p>
                      <a:r>
                        <a:rPr lang="en-US" dirty="0" smtClean="0"/>
                        <a:t>David Newman</a:t>
                      </a:r>
                      <a:endParaRPr lang="en-US" dirty="0"/>
                    </a:p>
                  </a:txBody>
                  <a:tcPr/>
                </a:tc>
              </a:tr>
              <a:tr h="370840">
                <a:tc>
                  <a:txBody>
                    <a:bodyPr/>
                    <a:lstStyle/>
                    <a:p>
                      <a:r>
                        <a:rPr lang="en-US" dirty="0" smtClean="0"/>
                        <a:t>1238</a:t>
                      </a:r>
                      <a:endParaRPr lang="en-US" dirty="0"/>
                    </a:p>
                  </a:txBody>
                  <a:tcPr/>
                </a:tc>
                <a:tc>
                  <a:txBody>
                    <a:bodyPr/>
                    <a:lstStyle/>
                    <a:p>
                      <a:r>
                        <a:rPr lang="en-US" dirty="0" smtClean="0"/>
                        <a:t>Wilma</a:t>
                      </a:r>
                      <a:endParaRPr lang="en-US" dirty="0"/>
                    </a:p>
                  </a:txBody>
                  <a:tcPr/>
                </a:tc>
                <a:tc>
                  <a:txBody>
                    <a:bodyPr/>
                    <a:lstStyle/>
                    <a:p>
                      <a:r>
                        <a:rPr lang="en-US" dirty="0" smtClean="0"/>
                        <a:t>Goldstein</a:t>
                      </a:r>
                      <a:endParaRPr lang="en-US" dirty="0"/>
                    </a:p>
                  </a:txBody>
                  <a:tcPr/>
                </a:tc>
                <a:tc>
                  <a:txBody>
                    <a:bodyPr/>
                    <a:lstStyle/>
                    <a:p>
                      <a:r>
                        <a:rPr lang="en-US" dirty="0" smtClean="0"/>
                        <a:t>Maintenance 2</a:t>
                      </a:r>
                      <a:endParaRPr lang="en-US" dirty="0"/>
                    </a:p>
                  </a:txBody>
                  <a:tcPr/>
                </a:tc>
                <a:tc>
                  <a:txBody>
                    <a:bodyPr/>
                    <a:lstStyle/>
                    <a:p>
                      <a:r>
                        <a:rPr lang="en-US" dirty="0" smtClean="0"/>
                        <a:t>Alice Sanders</a:t>
                      </a:r>
                    </a:p>
                  </a:txBody>
                  <a:tcPr/>
                </a:tc>
              </a:tr>
              <a:tr h="370840">
                <a:tc>
                  <a:txBody>
                    <a:bodyPr/>
                    <a:lstStyle/>
                    <a:p>
                      <a:r>
                        <a:rPr lang="en-US" dirty="0" smtClean="0"/>
                        <a:t>1239</a:t>
                      </a:r>
                      <a:endParaRPr lang="en-US" dirty="0"/>
                    </a:p>
                  </a:txBody>
                  <a:tcPr/>
                </a:tc>
                <a:tc>
                  <a:txBody>
                    <a:bodyPr/>
                    <a:lstStyle/>
                    <a:p>
                      <a:r>
                        <a:rPr lang="en-US" dirty="0" smtClean="0"/>
                        <a:t>Alex</a:t>
                      </a:r>
                      <a:endParaRPr lang="en-US" dirty="0"/>
                    </a:p>
                  </a:txBody>
                  <a:tcPr/>
                </a:tc>
                <a:tc>
                  <a:txBody>
                    <a:bodyPr/>
                    <a:lstStyle/>
                    <a:p>
                      <a:r>
                        <a:rPr lang="en-US" dirty="0" smtClean="0"/>
                        <a:t>Smith</a:t>
                      </a:r>
                      <a:endParaRPr lang="en-US" dirty="0"/>
                    </a:p>
                  </a:txBody>
                  <a:tcPr/>
                </a:tc>
                <a:tc>
                  <a:txBody>
                    <a:bodyPr/>
                    <a:lstStyle/>
                    <a:p>
                      <a:r>
                        <a:rPr lang="en-US" dirty="0" smtClean="0"/>
                        <a:t>Admin</a:t>
                      </a:r>
                      <a:r>
                        <a:rPr lang="en-US" baseline="0" dirty="0" smtClean="0"/>
                        <a:t> Assistant</a:t>
                      </a:r>
                      <a:endParaRPr lang="en-US" dirty="0"/>
                    </a:p>
                  </a:txBody>
                  <a:tcPr/>
                </a:tc>
                <a:tc>
                  <a:txBody>
                    <a:bodyPr/>
                    <a:lstStyle/>
                    <a:p>
                      <a:r>
                        <a:rPr lang="en-US" dirty="0" smtClean="0"/>
                        <a:t>David</a:t>
                      </a:r>
                      <a:r>
                        <a:rPr lang="en-US" baseline="0" dirty="0" smtClean="0"/>
                        <a:t> Newman</a:t>
                      </a:r>
                      <a:endParaRPr lang="en-US" dirty="0" smtClean="0"/>
                    </a:p>
                  </a:txBody>
                  <a:tcPr/>
                </a:tc>
              </a:tr>
            </a:tbl>
          </a:graphicData>
        </a:graphic>
      </p:graphicFrame>
      <p:sp>
        <p:nvSpPr>
          <p:cNvPr id="4" name="Rectangle 3"/>
          <p:cNvSpPr/>
          <p:nvPr/>
        </p:nvSpPr>
        <p:spPr>
          <a:xfrm>
            <a:off x="6705100" y="3376015"/>
            <a:ext cx="1828800" cy="262771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905830" y="3376015"/>
            <a:ext cx="1676126" cy="262771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803157" y="3376015"/>
            <a:ext cx="1330443" cy="262771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638355" y="3765297"/>
            <a:ext cx="8048445"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38355" y="4883855"/>
            <a:ext cx="8048445"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776508" y="1730905"/>
            <a:ext cx="5899564" cy="584775"/>
          </a:xfrm>
          <a:prstGeom prst="rect">
            <a:avLst/>
          </a:prstGeom>
          <a:noFill/>
        </p:spPr>
        <p:txBody>
          <a:bodyPr wrap="none" rtlCol="0">
            <a:spAutoFit/>
          </a:bodyPr>
          <a:lstStyle/>
          <a:p>
            <a:r>
              <a:rPr lang="en-US" sz="3200" b="1" dirty="0" smtClean="0">
                <a:latin typeface="+mj-lt"/>
              </a:rPr>
              <a:t>The “employees” Relational Table</a:t>
            </a:r>
            <a:endParaRPr lang="en-US" sz="3200" b="1" dirty="0">
              <a:latin typeface="+mj-lt"/>
            </a:endParaRPr>
          </a:p>
        </p:txBody>
      </p:sp>
      <p:sp>
        <p:nvSpPr>
          <p:cNvPr id="14" name="TextBox 13"/>
          <p:cNvSpPr txBox="1"/>
          <p:nvPr/>
        </p:nvSpPr>
        <p:spPr>
          <a:xfrm>
            <a:off x="709440" y="2459409"/>
            <a:ext cx="6494085" cy="707886"/>
          </a:xfrm>
          <a:prstGeom prst="rect">
            <a:avLst/>
          </a:prstGeom>
          <a:noFill/>
        </p:spPr>
        <p:txBody>
          <a:bodyPr wrap="none" rtlCol="0">
            <a:spAutoFit/>
          </a:bodyPr>
          <a:lstStyle/>
          <a:p>
            <a:r>
              <a:rPr lang="en-US" sz="2000" b="1" dirty="0" smtClean="0">
                <a:latin typeface="Courier New" pitchFamily="49" charset="0"/>
                <a:cs typeface="Courier New" pitchFamily="49" charset="0"/>
              </a:rPr>
              <a:t>SELECT </a:t>
            </a:r>
            <a:r>
              <a:rPr lang="en-US" sz="2000" b="1" dirty="0" err="1" smtClean="0">
                <a:latin typeface="Courier New" pitchFamily="49" charset="0"/>
                <a:cs typeface="Courier New" pitchFamily="49" charset="0"/>
              </a:rPr>
              <a:t>empl_num</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first_name</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last_name</a:t>
            </a:r>
            <a:r>
              <a:rPr lang="en-US" sz="2000" b="1" dirty="0">
                <a:latin typeface="Courier New" pitchFamily="49" charset="0"/>
                <a:cs typeface="Courier New" pitchFamily="49" charset="0"/>
              </a:rPr>
              <a:t/>
            </a:r>
            <a:br>
              <a:rPr lang="en-US" sz="2000" b="1" dirty="0">
                <a:latin typeface="Courier New" pitchFamily="49" charset="0"/>
                <a:cs typeface="Courier New" pitchFamily="49" charset="0"/>
              </a:rPr>
            </a:br>
            <a:r>
              <a:rPr lang="en-US" sz="2000" b="1" dirty="0" smtClean="0">
                <a:latin typeface="Courier New" pitchFamily="49" charset="0"/>
                <a:cs typeface="Courier New" pitchFamily="49" charset="0"/>
              </a:rPr>
              <a:t>FROM employees WHERE </a:t>
            </a:r>
            <a:r>
              <a:rPr lang="en-US" sz="2000" b="1" dirty="0" err="1" smtClean="0">
                <a:latin typeface="Courier New" pitchFamily="49" charset="0"/>
                <a:cs typeface="Courier New" pitchFamily="49" charset="0"/>
              </a:rPr>
              <a:t>last_name</a:t>
            </a:r>
            <a:r>
              <a:rPr lang="en-US" sz="2000" b="1" dirty="0" smtClean="0">
                <a:latin typeface="Courier New" pitchFamily="49" charset="0"/>
                <a:cs typeface="Courier New" pitchFamily="49" charset="0"/>
              </a:rPr>
              <a:t> LIKE </a:t>
            </a:r>
            <a:r>
              <a:rPr lang="en-US" sz="2000" b="1" dirty="0">
                <a:latin typeface="Courier New" pitchFamily="49" charset="0"/>
                <a:cs typeface="Courier New" pitchFamily="49" charset="0"/>
              </a:rPr>
              <a:t>’</a:t>
            </a:r>
            <a:r>
              <a:rPr lang="en-US" sz="2000" b="1" dirty="0" smtClean="0">
                <a:latin typeface="Courier New" pitchFamily="49" charset="0"/>
                <a:cs typeface="Courier New" pitchFamily="49" charset="0"/>
              </a:rPr>
              <a:t>S%’;</a:t>
            </a:r>
            <a:endParaRPr lang="en-US" sz="2000" b="1" dirty="0">
              <a:latin typeface="Courier New" pitchFamily="49" charset="0"/>
              <a:cs typeface="Courier New" pitchFamily="49" charset="0"/>
            </a:endParaRPr>
          </a:p>
        </p:txBody>
      </p:sp>
      <p:cxnSp>
        <p:nvCxnSpPr>
          <p:cNvPr id="15" name="Straight Connector 14"/>
          <p:cNvCxnSpPr/>
          <p:nvPr/>
        </p:nvCxnSpPr>
        <p:spPr>
          <a:xfrm flipH="1">
            <a:off x="1867551" y="2813352"/>
            <a:ext cx="4714405"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H="1">
            <a:off x="4083269" y="3107646"/>
            <a:ext cx="2761450"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xmlns:mv="urn:schemas-microsoft-com:mac:vml" xmlns:mc="http://schemas.openxmlformats.org/markup-compatibility/2006" val="3119093111"/>
      </p:ext>
    </p:extLst>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graphicFrame>
        <p:nvGraphicFramePr>
          <p:cNvPr id="6" name="Content Placeholder 4"/>
          <p:cNvGraphicFramePr>
            <a:graphicFrameLocks noGrp="1"/>
          </p:cNvGraphicFramePr>
          <p:nvPr>
            <p:ph idx="4294967295"/>
            <p:extLst>
              <p:ext uri="{D42A27DB-BD31-4B8C-83A1-F6EECF244321}">
                <p14:modId xmlns="" xmlns:p14="http://schemas.microsoft.com/office/powerpoint/2010/main" xmlns:mv="urn:schemas-microsoft-com:mac:vml" xmlns:mc="http://schemas.openxmlformats.org/markup-compatibility/2006" val="1541418999"/>
              </p:ext>
            </p:extLst>
          </p:nvPr>
        </p:nvGraphicFramePr>
        <p:xfrm>
          <a:off x="776507" y="3408363"/>
          <a:ext cx="7745758" cy="2595880"/>
        </p:xfrm>
        <a:graphic>
          <a:graphicData uri="http://schemas.openxmlformats.org/drawingml/2006/table">
            <a:tbl>
              <a:tblPr firstRow="1" bandRow="1">
                <a:tableStyleId>{5C22544A-7EE6-4342-B048-85BDC9FD1C3A}</a:tableStyleId>
              </a:tblPr>
              <a:tblGrid>
                <a:gridCol w="1344958"/>
                <a:gridCol w="1378857"/>
                <a:gridCol w="1364343"/>
                <a:gridCol w="1828800"/>
                <a:gridCol w="1828800"/>
              </a:tblGrid>
              <a:tr h="370840">
                <a:tc>
                  <a:txBody>
                    <a:bodyPr/>
                    <a:lstStyle/>
                    <a:p>
                      <a:r>
                        <a:rPr lang="en-US" dirty="0" err="1" smtClean="0"/>
                        <a:t>empl_num</a:t>
                      </a:r>
                      <a:endParaRPr lang="en-US" dirty="0"/>
                    </a:p>
                  </a:txBody>
                  <a:tcPr/>
                </a:tc>
                <a:tc>
                  <a:txBody>
                    <a:bodyPr/>
                    <a:lstStyle/>
                    <a:p>
                      <a:r>
                        <a:rPr lang="en-US" dirty="0" err="1" smtClean="0"/>
                        <a:t>first_name</a:t>
                      </a:r>
                      <a:endParaRPr lang="en-US" dirty="0"/>
                    </a:p>
                  </a:txBody>
                  <a:tcPr/>
                </a:tc>
                <a:tc>
                  <a:txBody>
                    <a:bodyPr/>
                    <a:lstStyle/>
                    <a:p>
                      <a:r>
                        <a:rPr lang="en-US" dirty="0" err="1" smtClean="0"/>
                        <a:t>last</a:t>
                      </a:r>
                      <a:r>
                        <a:rPr lang="en-US" baseline="0" dirty="0" err="1" smtClean="0"/>
                        <a:t>_name</a:t>
                      </a:r>
                      <a:endParaRPr lang="en-US" dirty="0"/>
                    </a:p>
                  </a:txBody>
                  <a:tcPr/>
                </a:tc>
                <a:tc>
                  <a:txBody>
                    <a:bodyPr/>
                    <a:lstStyle/>
                    <a:p>
                      <a:r>
                        <a:rPr lang="en-US" dirty="0" smtClean="0"/>
                        <a:t>position</a:t>
                      </a:r>
                      <a:endParaRPr lang="en-US" dirty="0"/>
                    </a:p>
                  </a:txBody>
                  <a:tcPr/>
                </a:tc>
                <a:tc>
                  <a:txBody>
                    <a:bodyPr/>
                    <a:lstStyle/>
                    <a:p>
                      <a:r>
                        <a:rPr lang="en-US" dirty="0" err="1" smtClean="0"/>
                        <a:t>reports_to</a:t>
                      </a:r>
                      <a:endParaRPr lang="en-US" dirty="0"/>
                    </a:p>
                  </a:txBody>
                  <a:tcPr/>
                </a:tc>
              </a:tr>
              <a:tr h="370840">
                <a:tc>
                  <a:txBody>
                    <a:bodyPr/>
                    <a:lstStyle/>
                    <a:p>
                      <a:r>
                        <a:rPr lang="en-US" dirty="0" smtClean="0"/>
                        <a:t>1234</a:t>
                      </a:r>
                      <a:endParaRPr lang="en-US" dirty="0"/>
                    </a:p>
                  </a:txBody>
                  <a:tcPr/>
                </a:tc>
                <a:tc>
                  <a:txBody>
                    <a:bodyPr/>
                    <a:lstStyle/>
                    <a:p>
                      <a:r>
                        <a:rPr lang="en-US" dirty="0" smtClean="0"/>
                        <a:t>John</a:t>
                      </a:r>
                      <a:endParaRPr lang="en-US" dirty="0"/>
                    </a:p>
                  </a:txBody>
                  <a:tcPr/>
                </a:tc>
                <a:tc>
                  <a:txBody>
                    <a:bodyPr/>
                    <a:lstStyle/>
                    <a:p>
                      <a:r>
                        <a:rPr lang="en-US" dirty="0" smtClean="0"/>
                        <a:t>Doe</a:t>
                      </a:r>
                      <a:endParaRPr lang="en-US" dirty="0"/>
                    </a:p>
                  </a:txBody>
                  <a:tcPr/>
                </a:tc>
                <a:tc>
                  <a:txBody>
                    <a:bodyPr/>
                    <a:lstStyle/>
                    <a:p>
                      <a:r>
                        <a:rPr lang="en-US" dirty="0" smtClean="0"/>
                        <a:t>Engineer 4</a:t>
                      </a:r>
                      <a:endParaRPr lang="en-US" dirty="0"/>
                    </a:p>
                  </a:txBody>
                  <a:tcPr/>
                </a:tc>
                <a:tc>
                  <a:txBody>
                    <a:bodyPr/>
                    <a:lstStyle/>
                    <a:p>
                      <a:r>
                        <a:rPr lang="en-US" dirty="0" smtClean="0"/>
                        <a:t>Sam Smith</a:t>
                      </a:r>
                      <a:endParaRPr lang="en-US" dirty="0"/>
                    </a:p>
                  </a:txBody>
                  <a:tcPr/>
                </a:tc>
              </a:tr>
              <a:tr h="370840">
                <a:tc>
                  <a:txBody>
                    <a:bodyPr/>
                    <a:lstStyle/>
                    <a:p>
                      <a:r>
                        <a:rPr lang="en-US" dirty="0" smtClean="0"/>
                        <a:t>1235</a:t>
                      </a:r>
                      <a:endParaRPr lang="en-US" dirty="0"/>
                    </a:p>
                  </a:txBody>
                  <a:tcPr/>
                </a:tc>
                <a:tc>
                  <a:txBody>
                    <a:bodyPr/>
                    <a:lstStyle/>
                    <a:p>
                      <a:r>
                        <a:rPr lang="en-US" dirty="0" smtClean="0"/>
                        <a:t>Susan</a:t>
                      </a:r>
                      <a:endParaRPr lang="en-US" dirty="0"/>
                    </a:p>
                  </a:txBody>
                  <a:tcPr/>
                </a:tc>
                <a:tc>
                  <a:txBody>
                    <a:bodyPr/>
                    <a:lstStyle/>
                    <a:p>
                      <a:r>
                        <a:rPr lang="en-US" dirty="0" smtClean="0"/>
                        <a:t>Arnolds</a:t>
                      </a:r>
                      <a:endParaRPr lang="en-US" dirty="0"/>
                    </a:p>
                  </a:txBody>
                  <a:tcPr/>
                </a:tc>
                <a:tc>
                  <a:txBody>
                    <a:bodyPr/>
                    <a:lstStyle/>
                    <a:p>
                      <a:r>
                        <a:rPr lang="en-US" dirty="0" smtClean="0"/>
                        <a:t>Accountant 2</a:t>
                      </a:r>
                      <a:endParaRPr lang="en-US" dirty="0"/>
                    </a:p>
                  </a:txBody>
                  <a:tcPr/>
                </a:tc>
                <a:tc>
                  <a:txBody>
                    <a:bodyPr/>
                    <a:lstStyle/>
                    <a:p>
                      <a:r>
                        <a:rPr lang="en-US" dirty="0" smtClean="0"/>
                        <a:t>Sam Smith</a:t>
                      </a:r>
                      <a:endParaRPr lang="en-US" dirty="0"/>
                    </a:p>
                  </a:txBody>
                  <a:tcPr/>
                </a:tc>
              </a:tr>
              <a:tr h="370840">
                <a:tc>
                  <a:txBody>
                    <a:bodyPr/>
                    <a:lstStyle/>
                    <a:p>
                      <a:r>
                        <a:rPr lang="en-US" dirty="0" smtClean="0"/>
                        <a:t>1236</a:t>
                      </a:r>
                      <a:endParaRPr lang="en-US" dirty="0"/>
                    </a:p>
                  </a:txBody>
                  <a:tcPr/>
                </a:tc>
                <a:tc>
                  <a:txBody>
                    <a:bodyPr/>
                    <a:lstStyle/>
                    <a:p>
                      <a:r>
                        <a:rPr lang="en-US" dirty="0" smtClean="0"/>
                        <a:t>Maya</a:t>
                      </a:r>
                      <a:endParaRPr lang="en-US" dirty="0"/>
                    </a:p>
                  </a:txBody>
                  <a:tcPr/>
                </a:tc>
                <a:tc>
                  <a:txBody>
                    <a:bodyPr/>
                    <a:lstStyle/>
                    <a:p>
                      <a:r>
                        <a:rPr lang="en-US" dirty="0" smtClean="0"/>
                        <a:t>Kennedy</a:t>
                      </a:r>
                      <a:endParaRPr lang="en-US" dirty="0"/>
                    </a:p>
                  </a:txBody>
                  <a:tcPr/>
                </a:tc>
                <a:tc>
                  <a:txBody>
                    <a:bodyPr/>
                    <a:lstStyle/>
                    <a:p>
                      <a:r>
                        <a:rPr lang="en-US" dirty="0" smtClean="0"/>
                        <a:t>Management 1</a:t>
                      </a:r>
                      <a:endParaRPr lang="en-US" dirty="0"/>
                    </a:p>
                  </a:txBody>
                  <a:tcPr/>
                </a:tc>
                <a:tc>
                  <a:txBody>
                    <a:bodyPr/>
                    <a:lstStyle/>
                    <a:p>
                      <a:r>
                        <a:rPr lang="en-US" dirty="0" smtClean="0"/>
                        <a:t>Alice Sanders</a:t>
                      </a:r>
                      <a:endParaRPr lang="en-US" dirty="0"/>
                    </a:p>
                  </a:txBody>
                  <a:tcPr/>
                </a:tc>
              </a:tr>
              <a:tr h="370840">
                <a:tc>
                  <a:txBody>
                    <a:bodyPr/>
                    <a:lstStyle/>
                    <a:p>
                      <a:r>
                        <a:rPr lang="en-US" dirty="0" smtClean="0"/>
                        <a:t>1237</a:t>
                      </a:r>
                      <a:endParaRPr lang="en-US" dirty="0"/>
                    </a:p>
                  </a:txBody>
                  <a:tcPr/>
                </a:tc>
                <a:tc>
                  <a:txBody>
                    <a:bodyPr/>
                    <a:lstStyle/>
                    <a:p>
                      <a:r>
                        <a:rPr lang="en-US" dirty="0" smtClean="0"/>
                        <a:t>Cathleen</a:t>
                      </a:r>
                      <a:endParaRPr lang="en-US" dirty="0"/>
                    </a:p>
                  </a:txBody>
                  <a:tcPr/>
                </a:tc>
                <a:tc>
                  <a:txBody>
                    <a:bodyPr/>
                    <a:lstStyle/>
                    <a:p>
                      <a:r>
                        <a:rPr lang="en-US" dirty="0" smtClean="0"/>
                        <a:t>Davis</a:t>
                      </a:r>
                      <a:endParaRPr lang="en-US" dirty="0"/>
                    </a:p>
                  </a:txBody>
                  <a:tcPr/>
                </a:tc>
                <a:tc>
                  <a:txBody>
                    <a:bodyPr/>
                    <a:lstStyle/>
                    <a:p>
                      <a:r>
                        <a:rPr lang="en-US" dirty="0" smtClean="0"/>
                        <a:t>Administrator</a:t>
                      </a:r>
                      <a:r>
                        <a:rPr lang="en-US" baseline="0" dirty="0" smtClean="0"/>
                        <a:t> 3</a:t>
                      </a:r>
                      <a:endParaRPr lang="en-US" dirty="0"/>
                    </a:p>
                  </a:txBody>
                  <a:tcPr/>
                </a:tc>
                <a:tc>
                  <a:txBody>
                    <a:bodyPr/>
                    <a:lstStyle/>
                    <a:p>
                      <a:r>
                        <a:rPr lang="en-US" dirty="0" smtClean="0"/>
                        <a:t>David Newman</a:t>
                      </a:r>
                      <a:endParaRPr lang="en-US" dirty="0"/>
                    </a:p>
                  </a:txBody>
                  <a:tcPr/>
                </a:tc>
              </a:tr>
              <a:tr h="370840">
                <a:tc>
                  <a:txBody>
                    <a:bodyPr/>
                    <a:lstStyle/>
                    <a:p>
                      <a:r>
                        <a:rPr lang="en-US" dirty="0" smtClean="0"/>
                        <a:t>1238</a:t>
                      </a:r>
                      <a:endParaRPr lang="en-US" dirty="0"/>
                    </a:p>
                  </a:txBody>
                  <a:tcPr/>
                </a:tc>
                <a:tc>
                  <a:txBody>
                    <a:bodyPr/>
                    <a:lstStyle/>
                    <a:p>
                      <a:r>
                        <a:rPr lang="en-US" dirty="0" smtClean="0"/>
                        <a:t>Wilma</a:t>
                      </a:r>
                      <a:endParaRPr lang="en-US" dirty="0"/>
                    </a:p>
                  </a:txBody>
                  <a:tcPr/>
                </a:tc>
                <a:tc>
                  <a:txBody>
                    <a:bodyPr/>
                    <a:lstStyle/>
                    <a:p>
                      <a:r>
                        <a:rPr lang="en-US" dirty="0" smtClean="0"/>
                        <a:t>Goldstein</a:t>
                      </a:r>
                      <a:endParaRPr lang="en-US" dirty="0"/>
                    </a:p>
                  </a:txBody>
                  <a:tcPr/>
                </a:tc>
                <a:tc>
                  <a:txBody>
                    <a:bodyPr/>
                    <a:lstStyle/>
                    <a:p>
                      <a:r>
                        <a:rPr lang="en-US" dirty="0" smtClean="0"/>
                        <a:t>Maintenance 2</a:t>
                      </a:r>
                      <a:endParaRPr lang="en-US" dirty="0"/>
                    </a:p>
                  </a:txBody>
                  <a:tcPr/>
                </a:tc>
                <a:tc>
                  <a:txBody>
                    <a:bodyPr/>
                    <a:lstStyle/>
                    <a:p>
                      <a:r>
                        <a:rPr lang="en-US" dirty="0" smtClean="0"/>
                        <a:t>Alice Sanders</a:t>
                      </a:r>
                    </a:p>
                  </a:txBody>
                  <a:tcPr/>
                </a:tc>
              </a:tr>
              <a:tr h="370840">
                <a:tc>
                  <a:txBody>
                    <a:bodyPr/>
                    <a:lstStyle/>
                    <a:p>
                      <a:r>
                        <a:rPr lang="en-US" dirty="0" smtClean="0"/>
                        <a:t>1239</a:t>
                      </a:r>
                      <a:endParaRPr lang="en-US" dirty="0"/>
                    </a:p>
                  </a:txBody>
                  <a:tcPr/>
                </a:tc>
                <a:tc>
                  <a:txBody>
                    <a:bodyPr/>
                    <a:lstStyle/>
                    <a:p>
                      <a:r>
                        <a:rPr lang="en-US" dirty="0" smtClean="0"/>
                        <a:t>Alex</a:t>
                      </a:r>
                      <a:endParaRPr lang="en-US" dirty="0"/>
                    </a:p>
                  </a:txBody>
                  <a:tcPr/>
                </a:tc>
                <a:tc>
                  <a:txBody>
                    <a:bodyPr/>
                    <a:lstStyle/>
                    <a:p>
                      <a:r>
                        <a:rPr lang="en-US" dirty="0" smtClean="0"/>
                        <a:t>Smith</a:t>
                      </a:r>
                      <a:endParaRPr lang="en-US" dirty="0"/>
                    </a:p>
                  </a:txBody>
                  <a:tcPr/>
                </a:tc>
                <a:tc>
                  <a:txBody>
                    <a:bodyPr/>
                    <a:lstStyle/>
                    <a:p>
                      <a:r>
                        <a:rPr lang="en-US" dirty="0" smtClean="0"/>
                        <a:t>Admin</a:t>
                      </a:r>
                      <a:r>
                        <a:rPr lang="en-US" baseline="0" dirty="0" smtClean="0"/>
                        <a:t> Assistant</a:t>
                      </a:r>
                      <a:endParaRPr lang="en-US" dirty="0"/>
                    </a:p>
                  </a:txBody>
                  <a:tcPr/>
                </a:tc>
                <a:tc>
                  <a:txBody>
                    <a:bodyPr/>
                    <a:lstStyle/>
                    <a:p>
                      <a:r>
                        <a:rPr lang="en-US" dirty="0" smtClean="0"/>
                        <a:t>David</a:t>
                      </a:r>
                      <a:r>
                        <a:rPr lang="en-US" baseline="0" dirty="0" smtClean="0"/>
                        <a:t> Newman</a:t>
                      </a:r>
                      <a:endParaRPr lang="en-US" dirty="0" smtClean="0"/>
                    </a:p>
                  </a:txBody>
                  <a:tcPr/>
                </a:tc>
              </a:tr>
            </a:tbl>
          </a:graphicData>
        </a:graphic>
      </p:graphicFrame>
      <p:sp>
        <p:nvSpPr>
          <p:cNvPr id="13" name="Rectangle 12"/>
          <p:cNvSpPr/>
          <p:nvPr/>
        </p:nvSpPr>
        <p:spPr>
          <a:xfrm>
            <a:off x="776509" y="4883855"/>
            <a:ext cx="1386119"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76507" y="3774868"/>
            <a:ext cx="1386121"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4891307" y="3788080"/>
            <a:ext cx="1799278"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6749637" y="3788080"/>
            <a:ext cx="1799278"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891307" y="4883855"/>
            <a:ext cx="1799278"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749637" y="4883855"/>
            <a:ext cx="1799278" cy="36576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776508" y="1730905"/>
            <a:ext cx="5899564" cy="584775"/>
          </a:xfrm>
          <a:prstGeom prst="rect">
            <a:avLst/>
          </a:prstGeom>
          <a:noFill/>
        </p:spPr>
        <p:txBody>
          <a:bodyPr wrap="none" rtlCol="0">
            <a:spAutoFit/>
          </a:bodyPr>
          <a:lstStyle/>
          <a:p>
            <a:r>
              <a:rPr lang="en-US" sz="3200" b="1" dirty="0" smtClean="0">
                <a:latin typeface="+mj-lt"/>
              </a:rPr>
              <a:t>The “employees” Relational Table</a:t>
            </a:r>
            <a:endParaRPr lang="en-US" sz="3200" b="1" dirty="0">
              <a:latin typeface="+mj-lt"/>
            </a:endParaRPr>
          </a:p>
        </p:txBody>
      </p:sp>
      <p:sp>
        <p:nvSpPr>
          <p:cNvPr id="20" name="TextBox 19"/>
          <p:cNvSpPr txBox="1"/>
          <p:nvPr/>
        </p:nvSpPr>
        <p:spPr>
          <a:xfrm>
            <a:off x="709440" y="2459409"/>
            <a:ext cx="6494085" cy="707886"/>
          </a:xfrm>
          <a:prstGeom prst="rect">
            <a:avLst/>
          </a:prstGeom>
          <a:noFill/>
        </p:spPr>
        <p:txBody>
          <a:bodyPr wrap="none" rtlCol="0">
            <a:spAutoFit/>
          </a:bodyPr>
          <a:lstStyle/>
          <a:p>
            <a:r>
              <a:rPr lang="en-US" sz="2000" b="1" dirty="0" smtClean="0">
                <a:latin typeface="Courier New" pitchFamily="49" charset="0"/>
                <a:cs typeface="Courier New" pitchFamily="49" charset="0"/>
              </a:rPr>
              <a:t>SELECT </a:t>
            </a:r>
            <a:r>
              <a:rPr lang="en-US" sz="2000" b="1" dirty="0" err="1" smtClean="0">
                <a:latin typeface="Courier New" pitchFamily="49" charset="0"/>
                <a:cs typeface="Courier New" pitchFamily="49" charset="0"/>
              </a:rPr>
              <a:t>empl_num</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first_name</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last_name</a:t>
            </a:r>
            <a:r>
              <a:rPr lang="en-US" sz="2000" b="1" dirty="0">
                <a:latin typeface="Courier New" pitchFamily="49" charset="0"/>
                <a:cs typeface="Courier New" pitchFamily="49" charset="0"/>
              </a:rPr>
              <a:t/>
            </a:r>
            <a:br>
              <a:rPr lang="en-US" sz="2000" b="1" dirty="0">
                <a:latin typeface="Courier New" pitchFamily="49" charset="0"/>
                <a:cs typeface="Courier New" pitchFamily="49" charset="0"/>
              </a:rPr>
            </a:br>
            <a:r>
              <a:rPr lang="en-US" sz="2000" b="1" dirty="0" smtClean="0">
                <a:latin typeface="Courier New" pitchFamily="49" charset="0"/>
                <a:cs typeface="Courier New" pitchFamily="49" charset="0"/>
              </a:rPr>
              <a:t>FROM employees WHERE </a:t>
            </a:r>
            <a:r>
              <a:rPr lang="en-US" sz="2000" b="1" dirty="0" err="1" smtClean="0">
                <a:latin typeface="Courier New" pitchFamily="49" charset="0"/>
                <a:cs typeface="Courier New" pitchFamily="49" charset="0"/>
              </a:rPr>
              <a:t>last_name</a:t>
            </a:r>
            <a:r>
              <a:rPr lang="en-US" sz="2000" b="1" dirty="0" smtClean="0">
                <a:latin typeface="Courier New" pitchFamily="49" charset="0"/>
                <a:cs typeface="Courier New" pitchFamily="49" charset="0"/>
              </a:rPr>
              <a:t> LIKE </a:t>
            </a:r>
            <a:r>
              <a:rPr lang="en-US" sz="2000" b="1" dirty="0">
                <a:latin typeface="Courier New" pitchFamily="49" charset="0"/>
                <a:cs typeface="Courier New" pitchFamily="49" charset="0"/>
              </a:rPr>
              <a:t>’</a:t>
            </a:r>
            <a:r>
              <a:rPr lang="en-US" sz="2000" b="1" dirty="0" smtClean="0">
                <a:latin typeface="Courier New" pitchFamily="49" charset="0"/>
                <a:cs typeface="Courier New" pitchFamily="49" charset="0"/>
              </a:rPr>
              <a:t>S%’;</a:t>
            </a:r>
            <a:endParaRPr lang="en-US" sz="2000" b="1" dirty="0">
              <a:latin typeface="Courier New" pitchFamily="49" charset="0"/>
              <a:cs typeface="Courier New" pitchFamily="49" charset="0"/>
            </a:endParaRPr>
          </a:p>
        </p:txBody>
      </p:sp>
    </p:spTree>
    <p:extLst>
      <p:ext uri="{BB962C8B-B14F-4D97-AF65-F5344CB8AC3E}">
        <p14:creationId xmlns="" xmlns:p14="http://schemas.microsoft.com/office/powerpoint/2010/main" xmlns:mv="urn:schemas-microsoft-com:mac:vml" xmlns:mc="http://schemas.openxmlformats.org/markup-compatibility/2006" val="2213710613"/>
      </p:ext>
    </p:extLst>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sp>
        <p:nvSpPr>
          <p:cNvPr id="5" name="Content Placeholder 4"/>
          <p:cNvSpPr>
            <a:spLocks noGrp="1"/>
          </p:cNvSpPr>
          <p:nvPr>
            <p:ph idx="4294967295"/>
          </p:nvPr>
        </p:nvSpPr>
        <p:spPr>
          <a:xfrm>
            <a:off x="1319916" y="1600200"/>
            <a:ext cx="6909683" cy="4525963"/>
          </a:xfrm>
        </p:spPr>
        <p:txBody>
          <a:bodyPr/>
          <a:lstStyle/>
          <a:p>
            <a:pPr marL="0" indent="0">
              <a:lnSpc>
                <a:spcPct val="105000"/>
              </a:lnSpc>
              <a:buNone/>
            </a:pPr>
            <a:r>
              <a:rPr lang="en-US" dirty="0" smtClean="0"/>
              <a:t>SELECT [ field1, field2, field3, … ]</a:t>
            </a:r>
          </a:p>
          <a:p>
            <a:pPr marL="0" indent="0">
              <a:lnSpc>
                <a:spcPct val="105000"/>
              </a:lnSpc>
              <a:buNone/>
            </a:pPr>
            <a:r>
              <a:rPr lang="en-US" dirty="0" smtClean="0"/>
              <a:t>FROM [ table ]</a:t>
            </a:r>
            <a:endParaRPr lang="en-US" dirty="0"/>
          </a:p>
          <a:p>
            <a:pPr marL="0" indent="0">
              <a:lnSpc>
                <a:spcPct val="105000"/>
              </a:lnSpc>
              <a:buNone/>
            </a:pPr>
            <a:r>
              <a:rPr lang="en-US" dirty="0" smtClean="0"/>
              <a:t>WHERE [ field ]  </a:t>
            </a:r>
            <a:r>
              <a:rPr lang="en-US" dirty="0"/>
              <a:t>LIKE </a:t>
            </a:r>
            <a:r>
              <a:rPr lang="en-US" dirty="0" smtClean="0"/>
              <a:t>‘[ pattern ]’ ;</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1422592173"/>
      </p:ext>
    </p:extLst>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sp>
        <p:nvSpPr>
          <p:cNvPr id="5" name="Content Placeholder 4"/>
          <p:cNvSpPr>
            <a:spLocks noGrp="1"/>
          </p:cNvSpPr>
          <p:nvPr>
            <p:ph idx="4294967295"/>
          </p:nvPr>
        </p:nvSpPr>
        <p:spPr>
          <a:xfrm>
            <a:off x="576611" y="1600200"/>
            <a:ext cx="6889750" cy="1900238"/>
          </a:xfrm>
          <a:ln>
            <a:solidFill>
              <a:schemeClr val="tx1"/>
            </a:solidFill>
          </a:ln>
        </p:spPr>
        <p:txBody>
          <a:bodyPr/>
          <a:lstStyle/>
          <a:p>
            <a:pPr marL="0" indent="0">
              <a:lnSpc>
                <a:spcPct val="105000"/>
              </a:lnSpc>
              <a:buNone/>
            </a:pPr>
            <a:r>
              <a:rPr lang="en-US" dirty="0" smtClean="0"/>
              <a:t>SELECT </a:t>
            </a:r>
            <a:r>
              <a:rPr lang="en-US" dirty="0" err="1" smtClean="0"/>
              <a:t>empl_num</a:t>
            </a:r>
            <a:r>
              <a:rPr lang="en-US" dirty="0" smtClean="0"/>
              <a:t>, </a:t>
            </a:r>
            <a:r>
              <a:rPr lang="en-US" dirty="0"/>
              <a:t>position, </a:t>
            </a:r>
            <a:r>
              <a:rPr lang="en-US" dirty="0" err="1"/>
              <a:t>reports_to</a:t>
            </a:r>
            <a:r>
              <a:rPr lang="en-US" dirty="0"/>
              <a:t> </a:t>
            </a:r>
            <a:endParaRPr lang="en-US" dirty="0" smtClean="0"/>
          </a:p>
          <a:p>
            <a:pPr marL="0" indent="0">
              <a:lnSpc>
                <a:spcPct val="105000"/>
              </a:lnSpc>
              <a:buNone/>
            </a:pPr>
            <a:r>
              <a:rPr lang="en-US" dirty="0" smtClean="0"/>
              <a:t>FROM employees</a:t>
            </a:r>
            <a:endParaRPr lang="en-US" dirty="0"/>
          </a:p>
          <a:p>
            <a:pPr marL="0" indent="0">
              <a:lnSpc>
                <a:spcPct val="105000"/>
              </a:lnSpc>
              <a:buNone/>
            </a:pPr>
            <a:r>
              <a:rPr lang="en-US" dirty="0" smtClean="0"/>
              <a:t>WHERE </a:t>
            </a:r>
            <a:r>
              <a:rPr lang="en-US" dirty="0" err="1" smtClean="0"/>
              <a:t>last_name</a:t>
            </a:r>
            <a:r>
              <a:rPr lang="en-US" dirty="0" smtClean="0"/>
              <a:t> LIKE ‘S%’ ;</a:t>
            </a:r>
            <a:endParaRPr lang="en-US" dirty="0"/>
          </a:p>
        </p:txBody>
      </p:sp>
      <p:sp>
        <p:nvSpPr>
          <p:cNvPr id="3" name="Oval 2"/>
          <p:cNvSpPr/>
          <p:nvPr/>
        </p:nvSpPr>
        <p:spPr>
          <a:xfrm>
            <a:off x="1758884" y="1568668"/>
            <a:ext cx="5943599" cy="7173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667776" y="4069608"/>
            <a:ext cx="5226303" cy="461665"/>
          </a:xfrm>
          <a:prstGeom prst="rect">
            <a:avLst/>
          </a:prstGeom>
          <a:noFill/>
        </p:spPr>
        <p:txBody>
          <a:bodyPr wrap="none" rtlCol="0">
            <a:spAutoFit/>
          </a:bodyPr>
          <a:lstStyle/>
          <a:p>
            <a:r>
              <a:rPr lang="en-US" sz="2400" dirty="0" smtClean="0"/>
              <a:t>Field names are explicit, they must exist.</a:t>
            </a:r>
            <a:endParaRPr lang="en-US" sz="2400" dirty="0"/>
          </a:p>
        </p:txBody>
      </p:sp>
      <p:sp>
        <p:nvSpPr>
          <p:cNvPr id="10" name="TextBox 9"/>
          <p:cNvSpPr txBox="1"/>
          <p:nvPr/>
        </p:nvSpPr>
        <p:spPr>
          <a:xfrm>
            <a:off x="783543" y="5117619"/>
            <a:ext cx="4578818" cy="461665"/>
          </a:xfrm>
          <a:prstGeom prst="rect">
            <a:avLst/>
          </a:prstGeom>
          <a:noFill/>
        </p:spPr>
        <p:txBody>
          <a:bodyPr wrap="none" rtlCol="0">
            <a:spAutoFit/>
          </a:bodyPr>
          <a:lstStyle/>
          <a:p>
            <a:r>
              <a:rPr lang="en-US" sz="2400" dirty="0" smtClean="0"/>
              <a:t>The WHERE clause acts like a filter.</a:t>
            </a:r>
            <a:endParaRPr lang="en-US" sz="2400" dirty="0"/>
          </a:p>
        </p:txBody>
      </p:sp>
      <p:sp>
        <p:nvSpPr>
          <p:cNvPr id="12" name="Oval 11"/>
          <p:cNvSpPr/>
          <p:nvPr/>
        </p:nvSpPr>
        <p:spPr>
          <a:xfrm>
            <a:off x="278526" y="2607878"/>
            <a:ext cx="5507420" cy="717332"/>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2282616" y="3941775"/>
            <a:ext cx="5943599" cy="7173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278526" y="4973625"/>
            <a:ext cx="5507420" cy="717332"/>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Freeform 14"/>
          <p:cNvSpPr/>
          <p:nvPr/>
        </p:nvSpPr>
        <p:spPr>
          <a:xfrm>
            <a:off x="7276815" y="2112579"/>
            <a:ext cx="702766" cy="1923393"/>
          </a:xfrm>
          <a:custGeom>
            <a:avLst/>
            <a:gdLst>
              <a:gd name="connsiteX0" fmla="*/ 0 w 702766"/>
              <a:gd name="connsiteY0" fmla="*/ 0 h 1923393"/>
              <a:gd name="connsiteX1" fmla="*/ 536027 w 702766"/>
              <a:gd name="connsiteY1" fmla="*/ 504497 h 1923393"/>
              <a:gd name="connsiteX2" fmla="*/ 677917 w 702766"/>
              <a:gd name="connsiteY2" fmla="*/ 1213945 h 1923393"/>
              <a:gd name="connsiteX3" fmla="*/ 94593 w 702766"/>
              <a:gd name="connsiteY3" fmla="*/ 1923393 h 1923393"/>
            </a:gdLst>
            <a:ahLst/>
            <a:cxnLst>
              <a:cxn ang="0">
                <a:pos x="connsiteX0" y="connsiteY0"/>
              </a:cxn>
              <a:cxn ang="0">
                <a:pos x="connsiteX1" y="connsiteY1"/>
              </a:cxn>
              <a:cxn ang="0">
                <a:pos x="connsiteX2" y="connsiteY2"/>
              </a:cxn>
              <a:cxn ang="0">
                <a:pos x="connsiteX3" y="connsiteY3"/>
              </a:cxn>
            </a:cxnLst>
            <a:rect l="l" t="t" r="r" b="b"/>
            <a:pathLst>
              <a:path w="702766" h="1923393">
                <a:moveTo>
                  <a:pt x="0" y="0"/>
                </a:moveTo>
                <a:cubicBezTo>
                  <a:pt x="211520" y="151086"/>
                  <a:pt x="423041" y="302173"/>
                  <a:pt x="536027" y="504497"/>
                </a:cubicBezTo>
                <a:cubicBezTo>
                  <a:pt x="649013" y="706821"/>
                  <a:pt x="751489" y="977462"/>
                  <a:pt x="677917" y="1213945"/>
                </a:cubicBezTo>
                <a:cubicBezTo>
                  <a:pt x="604345" y="1450428"/>
                  <a:pt x="349469" y="1686910"/>
                  <a:pt x="94593" y="1923393"/>
                </a:cubicBezTo>
              </a:path>
            </a:pathLst>
          </a:custGeom>
          <a:ln>
            <a:headEnd type="none" w="med" len="med"/>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Freeform 19"/>
          <p:cNvSpPr/>
          <p:nvPr/>
        </p:nvSpPr>
        <p:spPr>
          <a:xfrm>
            <a:off x="576611" y="3214851"/>
            <a:ext cx="432382" cy="1923393"/>
          </a:xfrm>
          <a:custGeom>
            <a:avLst/>
            <a:gdLst>
              <a:gd name="connsiteX0" fmla="*/ 432382 w 432382"/>
              <a:gd name="connsiteY0" fmla="*/ 0 h 1923393"/>
              <a:gd name="connsiteX1" fmla="*/ 85541 w 432382"/>
              <a:gd name="connsiteY1" fmla="*/ 709448 h 1923393"/>
              <a:gd name="connsiteX2" fmla="*/ 6713 w 432382"/>
              <a:gd name="connsiteY2" fmla="*/ 1308538 h 1923393"/>
              <a:gd name="connsiteX3" fmla="*/ 211665 w 432382"/>
              <a:gd name="connsiteY3" fmla="*/ 1923393 h 1923393"/>
            </a:gdLst>
            <a:ahLst/>
            <a:cxnLst>
              <a:cxn ang="0">
                <a:pos x="connsiteX0" y="connsiteY0"/>
              </a:cxn>
              <a:cxn ang="0">
                <a:pos x="connsiteX1" y="connsiteY1"/>
              </a:cxn>
              <a:cxn ang="0">
                <a:pos x="connsiteX2" y="connsiteY2"/>
              </a:cxn>
              <a:cxn ang="0">
                <a:pos x="connsiteX3" y="connsiteY3"/>
              </a:cxn>
            </a:cxnLst>
            <a:rect l="l" t="t" r="r" b="b"/>
            <a:pathLst>
              <a:path w="432382" h="1923393">
                <a:moveTo>
                  <a:pt x="432382" y="0"/>
                </a:moveTo>
                <a:cubicBezTo>
                  <a:pt x="294434" y="245679"/>
                  <a:pt x="156486" y="491358"/>
                  <a:pt x="85541" y="709448"/>
                </a:cubicBezTo>
                <a:cubicBezTo>
                  <a:pt x="14596" y="927538"/>
                  <a:pt x="-14308" y="1106214"/>
                  <a:pt x="6713" y="1308538"/>
                </a:cubicBezTo>
                <a:cubicBezTo>
                  <a:pt x="27734" y="1510862"/>
                  <a:pt x="119699" y="1717127"/>
                  <a:pt x="211665" y="1923393"/>
                </a:cubicBezTo>
              </a:path>
            </a:pathLst>
          </a:custGeom>
          <a:ln>
            <a:solidFill>
              <a:srgbClr val="FF0000"/>
            </a:solidFill>
            <a:headEnd type="none" w="med" len="med"/>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 xmlns:p14="http://schemas.microsoft.com/office/powerpoint/2010/main" xmlns:mv="urn:schemas-microsoft-com:mac:vml" xmlns:mc="http://schemas.openxmlformats.org/markup-compatibility/2006" val="482939879"/>
      </p:ext>
    </p:extLst>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Basic SQL Pattern</a:t>
            </a:r>
            <a:endParaRPr lang="en-US" sz="3600" dirty="0"/>
          </a:p>
        </p:txBody>
      </p:sp>
      <p:sp>
        <p:nvSpPr>
          <p:cNvPr id="5" name="Content Placeholder 4"/>
          <p:cNvSpPr>
            <a:spLocks noGrp="1"/>
          </p:cNvSpPr>
          <p:nvPr>
            <p:ph idx="4294967295"/>
          </p:nvPr>
        </p:nvSpPr>
        <p:spPr>
          <a:xfrm>
            <a:off x="576611" y="1769432"/>
            <a:ext cx="6889750" cy="1900238"/>
          </a:xfrm>
          <a:ln>
            <a:solidFill>
              <a:schemeClr val="tx1"/>
            </a:solidFill>
          </a:ln>
        </p:spPr>
        <p:txBody>
          <a:bodyPr>
            <a:noAutofit/>
          </a:bodyPr>
          <a:lstStyle/>
          <a:p>
            <a:pPr marL="0" indent="0">
              <a:lnSpc>
                <a:spcPct val="105000"/>
              </a:lnSpc>
              <a:buNone/>
            </a:pPr>
            <a:r>
              <a:rPr lang="en-US" dirty="0" smtClean="0"/>
              <a:t>SELECT </a:t>
            </a:r>
            <a:r>
              <a:rPr lang="en-US" sz="3000" dirty="0" smtClean="0"/>
              <a:t>$employee  $position  $</a:t>
            </a:r>
            <a:r>
              <a:rPr lang="en-US" sz="3000" dirty="0" err="1" smtClean="0"/>
              <a:t>reportsTo</a:t>
            </a:r>
            <a:endParaRPr lang="en-US" sz="3000" dirty="0" smtClean="0"/>
          </a:p>
          <a:p>
            <a:pPr marL="0" indent="0">
              <a:lnSpc>
                <a:spcPct val="105000"/>
              </a:lnSpc>
              <a:buNone/>
            </a:pPr>
            <a:r>
              <a:rPr lang="en-US" dirty="0" smtClean="0"/>
              <a:t>FROM http://employees</a:t>
            </a:r>
            <a:endParaRPr lang="en-US" dirty="0"/>
          </a:p>
          <a:p>
            <a:pPr marL="0" indent="0">
              <a:lnSpc>
                <a:spcPct val="105000"/>
              </a:lnSpc>
              <a:buNone/>
            </a:pPr>
            <a:r>
              <a:rPr lang="en-US" dirty="0" smtClean="0"/>
              <a:t>WHERE { GRAPH PATTERN }</a:t>
            </a:r>
            <a:endParaRPr lang="en-US" dirty="0"/>
          </a:p>
        </p:txBody>
      </p:sp>
      <p:sp>
        <p:nvSpPr>
          <p:cNvPr id="3" name="Oval 2"/>
          <p:cNvSpPr/>
          <p:nvPr/>
        </p:nvSpPr>
        <p:spPr>
          <a:xfrm>
            <a:off x="1822494" y="1696501"/>
            <a:ext cx="5943599" cy="7173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652010" y="4069608"/>
            <a:ext cx="5222968" cy="461665"/>
          </a:xfrm>
          <a:prstGeom prst="rect">
            <a:avLst/>
          </a:prstGeom>
          <a:noFill/>
        </p:spPr>
        <p:txBody>
          <a:bodyPr wrap="none" rtlCol="0">
            <a:spAutoFit/>
          </a:bodyPr>
          <a:lstStyle/>
          <a:p>
            <a:r>
              <a:rPr lang="en-US" sz="2400" dirty="0" smtClean="0"/>
              <a:t>Field names are variables, may not exist.</a:t>
            </a:r>
            <a:endParaRPr lang="en-US" sz="2400" dirty="0"/>
          </a:p>
        </p:txBody>
      </p:sp>
      <p:sp>
        <p:nvSpPr>
          <p:cNvPr id="10" name="TextBox 9"/>
          <p:cNvSpPr txBox="1"/>
          <p:nvPr/>
        </p:nvSpPr>
        <p:spPr>
          <a:xfrm>
            <a:off x="515521" y="5213526"/>
            <a:ext cx="5282600" cy="461665"/>
          </a:xfrm>
          <a:prstGeom prst="rect">
            <a:avLst/>
          </a:prstGeom>
          <a:noFill/>
        </p:spPr>
        <p:txBody>
          <a:bodyPr wrap="none" rtlCol="0">
            <a:spAutoFit/>
          </a:bodyPr>
          <a:lstStyle/>
          <a:p>
            <a:r>
              <a:rPr lang="en-US" sz="2400" dirty="0" smtClean="0"/>
              <a:t>The WHERE clause is a matching pattern.</a:t>
            </a:r>
            <a:endParaRPr lang="en-US" sz="2400" dirty="0"/>
          </a:p>
        </p:txBody>
      </p:sp>
      <p:sp>
        <p:nvSpPr>
          <p:cNvPr id="12" name="Oval 11"/>
          <p:cNvSpPr/>
          <p:nvPr/>
        </p:nvSpPr>
        <p:spPr>
          <a:xfrm>
            <a:off x="290701" y="2828950"/>
            <a:ext cx="5507420" cy="717332"/>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2346226" y="4069608"/>
            <a:ext cx="5943599" cy="7173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290701" y="5194697"/>
            <a:ext cx="5507420" cy="717332"/>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Freeform 14"/>
          <p:cNvSpPr/>
          <p:nvPr/>
        </p:nvSpPr>
        <p:spPr>
          <a:xfrm>
            <a:off x="7340425" y="2240412"/>
            <a:ext cx="702766" cy="1923393"/>
          </a:xfrm>
          <a:custGeom>
            <a:avLst/>
            <a:gdLst>
              <a:gd name="connsiteX0" fmla="*/ 0 w 702766"/>
              <a:gd name="connsiteY0" fmla="*/ 0 h 1923393"/>
              <a:gd name="connsiteX1" fmla="*/ 536027 w 702766"/>
              <a:gd name="connsiteY1" fmla="*/ 504497 h 1923393"/>
              <a:gd name="connsiteX2" fmla="*/ 677917 w 702766"/>
              <a:gd name="connsiteY2" fmla="*/ 1213945 h 1923393"/>
              <a:gd name="connsiteX3" fmla="*/ 94593 w 702766"/>
              <a:gd name="connsiteY3" fmla="*/ 1923393 h 1923393"/>
            </a:gdLst>
            <a:ahLst/>
            <a:cxnLst>
              <a:cxn ang="0">
                <a:pos x="connsiteX0" y="connsiteY0"/>
              </a:cxn>
              <a:cxn ang="0">
                <a:pos x="connsiteX1" y="connsiteY1"/>
              </a:cxn>
              <a:cxn ang="0">
                <a:pos x="connsiteX2" y="connsiteY2"/>
              </a:cxn>
              <a:cxn ang="0">
                <a:pos x="connsiteX3" y="connsiteY3"/>
              </a:cxn>
            </a:cxnLst>
            <a:rect l="l" t="t" r="r" b="b"/>
            <a:pathLst>
              <a:path w="702766" h="1923393">
                <a:moveTo>
                  <a:pt x="0" y="0"/>
                </a:moveTo>
                <a:cubicBezTo>
                  <a:pt x="211520" y="151086"/>
                  <a:pt x="423041" y="302173"/>
                  <a:pt x="536027" y="504497"/>
                </a:cubicBezTo>
                <a:cubicBezTo>
                  <a:pt x="649013" y="706821"/>
                  <a:pt x="751489" y="977462"/>
                  <a:pt x="677917" y="1213945"/>
                </a:cubicBezTo>
                <a:cubicBezTo>
                  <a:pt x="604345" y="1450428"/>
                  <a:pt x="349469" y="1686910"/>
                  <a:pt x="94593" y="1923393"/>
                </a:cubicBezTo>
              </a:path>
            </a:pathLst>
          </a:custGeom>
          <a:ln>
            <a:headEnd type="none" w="med" len="med"/>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Freeform 19"/>
          <p:cNvSpPr/>
          <p:nvPr/>
        </p:nvSpPr>
        <p:spPr>
          <a:xfrm>
            <a:off x="588786" y="3435923"/>
            <a:ext cx="432382" cy="1923393"/>
          </a:xfrm>
          <a:custGeom>
            <a:avLst/>
            <a:gdLst>
              <a:gd name="connsiteX0" fmla="*/ 432382 w 432382"/>
              <a:gd name="connsiteY0" fmla="*/ 0 h 1923393"/>
              <a:gd name="connsiteX1" fmla="*/ 85541 w 432382"/>
              <a:gd name="connsiteY1" fmla="*/ 709448 h 1923393"/>
              <a:gd name="connsiteX2" fmla="*/ 6713 w 432382"/>
              <a:gd name="connsiteY2" fmla="*/ 1308538 h 1923393"/>
              <a:gd name="connsiteX3" fmla="*/ 211665 w 432382"/>
              <a:gd name="connsiteY3" fmla="*/ 1923393 h 1923393"/>
            </a:gdLst>
            <a:ahLst/>
            <a:cxnLst>
              <a:cxn ang="0">
                <a:pos x="connsiteX0" y="connsiteY0"/>
              </a:cxn>
              <a:cxn ang="0">
                <a:pos x="connsiteX1" y="connsiteY1"/>
              </a:cxn>
              <a:cxn ang="0">
                <a:pos x="connsiteX2" y="connsiteY2"/>
              </a:cxn>
              <a:cxn ang="0">
                <a:pos x="connsiteX3" y="connsiteY3"/>
              </a:cxn>
            </a:cxnLst>
            <a:rect l="l" t="t" r="r" b="b"/>
            <a:pathLst>
              <a:path w="432382" h="1923393">
                <a:moveTo>
                  <a:pt x="432382" y="0"/>
                </a:moveTo>
                <a:cubicBezTo>
                  <a:pt x="294434" y="245679"/>
                  <a:pt x="156486" y="491358"/>
                  <a:pt x="85541" y="709448"/>
                </a:cubicBezTo>
                <a:cubicBezTo>
                  <a:pt x="14596" y="927538"/>
                  <a:pt x="-14308" y="1106214"/>
                  <a:pt x="6713" y="1308538"/>
                </a:cubicBezTo>
                <a:cubicBezTo>
                  <a:pt x="27734" y="1510862"/>
                  <a:pt x="119699" y="1717127"/>
                  <a:pt x="211665" y="1923393"/>
                </a:cubicBezTo>
              </a:path>
            </a:pathLst>
          </a:custGeom>
          <a:ln>
            <a:solidFill>
              <a:srgbClr val="FF0000"/>
            </a:solidFill>
            <a:headEnd type="none" w="med" len="med"/>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 xmlns:p14="http://schemas.microsoft.com/office/powerpoint/2010/main" xmlns:mv="urn:schemas-microsoft-com:mac:vml" xmlns:mc="http://schemas.openxmlformats.org/markup-compatibility/2006" val="1919768682"/>
      </p:ext>
    </p:extLst>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38254" y="1600200"/>
            <a:ext cx="7291346" cy="4525963"/>
          </a:xfrm>
        </p:spPr>
        <p:txBody>
          <a:bodyPr/>
          <a:lstStyle/>
          <a:p>
            <a:pPr>
              <a:lnSpc>
                <a:spcPct val="105000"/>
              </a:lnSpc>
            </a:pPr>
            <a:r>
              <a:rPr lang="en-US" dirty="0" smtClean="0"/>
              <a:t>The SQL </a:t>
            </a:r>
            <a:r>
              <a:rPr lang="en-US" dirty="0"/>
              <a:t>language is designed </a:t>
            </a:r>
            <a:r>
              <a:rPr lang="en-US" dirty="0" smtClean="0"/>
              <a:t>around a tabular data structure.</a:t>
            </a:r>
          </a:p>
          <a:p>
            <a:pPr>
              <a:lnSpc>
                <a:spcPct val="105000"/>
              </a:lnSpc>
            </a:pPr>
            <a:r>
              <a:rPr lang="en-US" dirty="0" err="1" smtClean="0"/>
              <a:t>XPath</a:t>
            </a:r>
            <a:r>
              <a:rPr lang="en-US" dirty="0" smtClean="0"/>
              <a:t> and </a:t>
            </a:r>
            <a:r>
              <a:rPr lang="en-US" dirty="0" err="1" smtClean="0"/>
              <a:t>Xquery</a:t>
            </a:r>
            <a:r>
              <a:rPr lang="en-US" dirty="0" smtClean="0"/>
              <a:t> are likewise designed around the XML tree structure.</a:t>
            </a:r>
          </a:p>
          <a:p>
            <a:pPr>
              <a:lnSpc>
                <a:spcPct val="105000"/>
              </a:lnSpc>
            </a:pPr>
            <a:r>
              <a:rPr lang="en-US" dirty="0" smtClean="0"/>
              <a:t>SPARQL is designed as a query languages for a graph structure.</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119058194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dirty="0" smtClean="0"/>
              <a:t>Identifier Schemas</a:t>
            </a:r>
            <a:endParaRPr lang="en-US" sz="3600" dirty="0"/>
          </a:p>
        </p:txBody>
      </p:sp>
      <p:sp>
        <p:nvSpPr>
          <p:cNvPr id="6" name="Content Placeholder 5"/>
          <p:cNvSpPr>
            <a:spLocks noGrp="1"/>
          </p:cNvSpPr>
          <p:nvPr>
            <p:ph idx="4294967295"/>
          </p:nvPr>
        </p:nvSpPr>
        <p:spPr>
          <a:xfrm>
            <a:off x="624114" y="1600200"/>
            <a:ext cx="7605486" cy="4525963"/>
          </a:xfrm>
        </p:spPr>
        <p:txBody>
          <a:bodyPr/>
          <a:lstStyle/>
          <a:p>
            <a:pPr>
              <a:lnSpc>
                <a:spcPct val="105000"/>
              </a:lnSpc>
            </a:pPr>
            <a:r>
              <a:rPr lang="en-US" sz="3200" dirty="0"/>
              <a:t>Internationalized Resource Identifier (IRI)</a:t>
            </a:r>
          </a:p>
          <a:p>
            <a:pPr lvl="1">
              <a:lnSpc>
                <a:spcPct val="105000"/>
              </a:lnSpc>
              <a:spcBef>
                <a:spcPts val="600"/>
              </a:spcBef>
            </a:pPr>
            <a:r>
              <a:rPr lang="en-US" sz="2800" dirty="0"/>
              <a:t>Uniform Resource Identifier (URI)</a:t>
            </a:r>
          </a:p>
          <a:p>
            <a:pPr lvl="2">
              <a:lnSpc>
                <a:spcPct val="105000"/>
              </a:lnSpc>
              <a:spcBef>
                <a:spcPts val="600"/>
              </a:spcBef>
            </a:pPr>
            <a:r>
              <a:rPr lang="en-US" sz="2800" dirty="0"/>
              <a:t>Universal Resource Locator (URL)</a:t>
            </a:r>
          </a:p>
          <a:p>
            <a:pPr lvl="2">
              <a:lnSpc>
                <a:spcPct val="105000"/>
              </a:lnSpc>
              <a:spcBef>
                <a:spcPts val="600"/>
              </a:spcBef>
            </a:pPr>
            <a:r>
              <a:rPr lang="en-US" sz="2800" dirty="0"/>
              <a:t>Uniform Resource Name (URN)</a:t>
            </a:r>
          </a:p>
          <a:p>
            <a:pPr>
              <a:buNone/>
            </a:pPr>
            <a:endParaRPr lang="en-US" dirty="0"/>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1" name="Straight Arrow Connector 50"/>
          <p:cNvCxnSpPr>
            <a:endCxn id="43" idx="6"/>
          </p:cNvCxnSpPr>
          <p:nvPr/>
        </p:nvCxnSpPr>
        <p:spPr bwMode="auto">
          <a:xfrm flipH="1">
            <a:off x="3228437" y="5310684"/>
            <a:ext cx="963745" cy="0"/>
          </a:xfrm>
          <a:prstGeom prst="straightConnector1">
            <a:avLst/>
          </a:prstGeom>
          <a:noFill/>
          <a:ln w="28575" cap="flat" cmpd="sng" algn="ctr">
            <a:solidFill>
              <a:schemeClr val="tx1"/>
            </a:solidFill>
            <a:prstDash val="solid"/>
            <a:round/>
            <a:headEnd type="none" w="med" len="med"/>
            <a:tailEnd type="triangle" w="lg" len="lg"/>
          </a:ln>
          <a:effectLst/>
        </p:spPr>
      </p:cxnSp>
      <p:grpSp>
        <p:nvGrpSpPr>
          <p:cNvPr id="5" name="Group 43"/>
          <p:cNvGrpSpPr/>
          <p:nvPr/>
        </p:nvGrpSpPr>
        <p:grpSpPr>
          <a:xfrm>
            <a:off x="6834430" y="2403590"/>
            <a:ext cx="1331780" cy="708079"/>
            <a:chOff x="3597047" y="2112402"/>
            <a:chExt cx="1331780" cy="708079"/>
          </a:xfrm>
        </p:grpSpPr>
        <p:sp>
          <p:nvSpPr>
            <p:cNvPr id="45" name="TextBox 44"/>
            <p:cNvSpPr txBox="1"/>
            <p:nvPr/>
          </p:nvSpPr>
          <p:spPr>
            <a:xfrm>
              <a:off x="3641295" y="2281776"/>
              <a:ext cx="1287532" cy="369332"/>
            </a:xfrm>
            <a:prstGeom prst="rect">
              <a:avLst/>
            </a:prstGeom>
            <a:noFill/>
          </p:spPr>
          <p:txBody>
            <a:bodyPr wrap="none" rtlCol="0">
              <a:spAutoFit/>
            </a:bodyPr>
            <a:lstStyle/>
            <a:p>
              <a:r>
                <a:rPr lang="en-US" dirty="0" smtClean="0"/>
                <a:t>:Manager3</a:t>
              </a:r>
              <a:endParaRPr lang="en-US" dirty="0"/>
            </a:p>
          </p:txBody>
        </p:sp>
        <p:sp>
          <p:nvSpPr>
            <p:cNvPr id="46" name="Oval 45"/>
            <p:cNvSpPr/>
            <p:nvPr/>
          </p:nvSpPr>
          <p:spPr bwMode="auto">
            <a:xfrm>
              <a:off x="3597047" y="2112402"/>
              <a:ext cx="1331780"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sp>
        <p:nvSpPr>
          <p:cNvPr id="82" name="TextBox 81"/>
          <p:cNvSpPr txBox="1"/>
          <p:nvPr/>
        </p:nvSpPr>
        <p:spPr>
          <a:xfrm rot="4206505">
            <a:off x="4059968" y="3609971"/>
            <a:ext cx="990977" cy="338554"/>
          </a:xfrm>
          <a:prstGeom prst="rect">
            <a:avLst/>
          </a:prstGeom>
          <a:noFill/>
        </p:spPr>
        <p:txBody>
          <a:bodyPr wrap="none" rtlCol="0">
            <a:spAutoFit/>
          </a:bodyPr>
          <a:lstStyle/>
          <a:p>
            <a:r>
              <a:rPr lang="en-US" sz="1200" dirty="0" smtClean="0"/>
              <a:t>:</a:t>
            </a:r>
            <a:r>
              <a:rPr lang="en-US" sz="1600" dirty="0" smtClean="0"/>
              <a:t>employs</a:t>
            </a:r>
            <a:endParaRPr lang="en-US" sz="1600" dirty="0"/>
          </a:p>
        </p:txBody>
      </p:sp>
      <p:cxnSp>
        <p:nvCxnSpPr>
          <p:cNvPr id="80" name="Straight Arrow Connector 79"/>
          <p:cNvCxnSpPr>
            <a:endCxn id="32" idx="0"/>
          </p:cNvCxnSpPr>
          <p:nvPr/>
        </p:nvCxnSpPr>
        <p:spPr bwMode="auto">
          <a:xfrm>
            <a:off x="4011280" y="2693902"/>
            <a:ext cx="766118" cy="2262346"/>
          </a:xfrm>
          <a:prstGeom prst="straightConnector1">
            <a:avLst/>
          </a:prstGeom>
          <a:noFill/>
          <a:ln w="28575" cap="flat" cmpd="sng" algn="ctr">
            <a:solidFill>
              <a:schemeClr val="tx1"/>
            </a:solidFill>
            <a:prstDash val="solid"/>
            <a:round/>
            <a:headEnd type="none" w="med" len="med"/>
            <a:tailEnd type="triangle" w="lg" len="lg"/>
          </a:ln>
          <a:effectLst/>
        </p:spPr>
      </p:cxnSp>
      <p:sp>
        <p:nvSpPr>
          <p:cNvPr id="2" name="Title 1"/>
          <p:cNvSpPr>
            <a:spLocks noGrp="1"/>
          </p:cNvSpPr>
          <p:nvPr>
            <p:ph type="title"/>
          </p:nvPr>
        </p:nvSpPr>
        <p:spPr/>
        <p:txBody>
          <a:bodyPr>
            <a:normAutofit/>
          </a:bodyPr>
          <a:lstStyle/>
          <a:p>
            <a:r>
              <a:rPr lang="en-US" sz="3600" dirty="0" smtClean="0"/>
              <a:t>RDF Graphs</a:t>
            </a:r>
            <a:endParaRPr lang="en-US" sz="3600" dirty="0"/>
          </a:p>
        </p:txBody>
      </p:sp>
      <p:sp>
        <p:nvSpPr>
          <p:cNvPr id="3" name="Oval 2"/>
          <p:cNvSpPr/>
          <p:nvPr/>
        </p:nvSpPr>
        <p:spPr bwMode="auto">
          <a:xfrm>
            <a:off x="3426064" y="1985823"/>
            <a:ext cx="1170432"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t>:</a:t>
            </a:r>
            <a:r>
              <a:rPr lang="en-US" dirty="0" err="1" smtClean="0"/>
              <a:t>Alion</a:t>
            </a:r>
            <a:endParaRPr kumimoji="0" lang="en-US" sz="1800" b="0" i="0" u="none" strike="noStrike" cap="none" normalizeH="0" baseline="0" dirty="0" smtClean="0">
              <a:ln>
                <a:noFill/>
              </a:ln>
              <a:solidFill>
                <a:schemeClr val="tx1"/>
              </a:solidFill>
              <a:effectLst/>
              <a:latin typeface="Arial" charset="0"/>
            </a:endParaRPr>
          </a:p>
        </p:txBody>
      </p:sp>
      <p:grpSp>
        <p:nvGrpSpPr>
          <p:cNvPr id="7" name="Group 11"/>
          <p:cNvGrpSpPr/>
          <p:nvPr/>
        </p:nvGrpSpPr>
        <p:grpSpPr>
          <a:xfrm>
            <a:off x="797209" y="3549520"/>
            <a:ext cx="1172116" cy="708079"/>
            <a:chOff x="2644905" y="3265823"/>
            <a:chExt cx="1172116" cy="708079"/>
          </a:xfrm>
        </p:grpSpPr>
        <p:sp>
          <p:nvSpPr>
            <p:cNvPr id="31" name="Oval 30"/>
            <p:cNvSpPr/>
            <p:nvPr/>
          </p:nvSpPr>
          <p:spPr bwMode="auto">
            <a:xfrm>
              <a:off x="2644905" y="3265823"/>
              <a:ext cx="1170432"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6" name="TextBox 5"/>
            <p:cNvSpPr txBox="1"/>
            <p:nvPr/>
          </p:nvSpPr>
          <p:spPr>
            <a:xfrm>
              <a:off x="2644905" y="3435196"/>
              <a:ext cx="1172116" cy="369332"/>
            </a:xfrm>
            <a:prstGeom prst="rect">
              <a:avLst/>
            </a:prstGeom>
            <a:noFill/>
          </p:spPr>
          <p:txBody>
            <a:bodyPr wrap="none" rtlCol="0">
              <a:spAutoFit/>
            </a:bodyPr>
            <a:lstStyle/>
            <a:p>
              <a:r>
                <a:rPr lang="en-US" dirty="0" smtClean="0"/>
                <a:t>:</a:t>
              </a:r>
              <a:r>
                <a:rPr lang="en-US" dirty="0" err="1" smtClean="0"/>
                <a:t>JohnDoe</a:t>
              </a:r>
              <a:endParaRPr lang="en-US" dirty="0"/>
            </a:p>
          </p:txBody>
        </p:sp>
      </p:grpSp>
      <p:grpSp>
        <p:nvGrpSpPr>
          <p:cNvPr id="8" name="Group 14"/>
          <p:cNvGrpSpPr/>
          <p:nvPr/>
        </p:nvGrpSpPr>
        <p:grpSpPr>
          <a:xfrm>
            <a:off x="4128384" y="4956248"/>
            <a:ext cx="1313180" cy="708079"/>
            <a:chOff x="4577197" y="3942126"/>
            <a:chExt cx="1313180" cy="708079"/>
          </a:xfrm>
        </p:grpSpPr>
        <p:sp>
          <p:nvSpPr>
            <p:cNvPr id="32" name="Oval 31"/>
            <p:cNvSpPr/>
            <p:nvPr/>
          </p:nvSpPr>
          <p:spPr bwMode="auto">
            <a:xfrm>
              <a:off x="4640995" y="3942126"/>
              <a:ext cx="1170432"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5" name="TextBox 34"/>
            <p:cNvSpPr txBox="1"/>
            <p:nvPr/>
          </p:nvSpPr>
          <p:spPr>
            <a:xfrm>
              <a:off x="4577197" y="4111499"/>
              <a:ext cx="1313180" cy="369332"/>
            </a:xfrm>
            <a:prstGeom prst="rect">
              <a:avLst/>
            </a:prstGeom>
            <a:noFill/>
          </p:spPr>
          <p:txBody>
            <a:bodyPr wrap="none" rtlCol="0">
              <a:spAutoFit/>
            </a:bodyPr>
            <a:lstStyle/>
            <a:p>
              <a:r>
                <a:rPr lang="en-US" dirty="0" smtClean="0"/>
                <a:t>:</a:t>
              </a:r>
              <a:r>
                <a:rPr lang="en-US" dirty="0" err="1" smtClean="0"/>
                <a:t>SamSmith</a:t>
              </a:r>
              <a:endParaRPr lang="en-US" dirty="0"/>
            </a:p>
          </p:txBody>
        </p:sp>
      </p:grpSp>
      <p:grpSp>
        <p:nvGrpSpPr>
          <p:cNvPr id="9" name="Group 8"/>
          <p:cNvGrpSpPr/>
          <p:nvPr/>
        </p:nvGrpSpPr>
        <p:grpSpPr>
          <a:xfrm>
            <a:off x="6320964" y="3890151"/>
            <a:ext cx="1608133" cy="708079"/>
            <a:chOff x="4024817" y="4785141"/>
            <a:chExt cx="1608133" cy="708079"/>
          </a:xfrm>
        </p:grpSpPr>
        <p:sp>
          <p:nvSpPr>
            <p:cNvPr id="33" name="Oval 32"/>
            <p:cNvSpPr/>
            <p:nvPr/>
          </p:nvSpPr>
          <p:spPr bwMode="auto">
            <a:xfrm>
              <a:off x="4053896" y="4785141"/>
              <a:ext cx="1527404"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6" name="TextBox 35"/>
            <p:cNvSpPr txBox="1"/>
            <p:nvPr/>
          </p:nvSpPr>
          <p:spPr>
            <a:xfrm>
              <a:off x="4024817" y="4954514"/>
              <a:ext cx="1608133" cy="369332"/>
            </a:xfrm>
            <a:prstGeom prst="rect">
              <a:avLst/>
            </a:prstGeom>
            <a:noFill/>
          </p:spPr>
          <p:txBody>
            <a:bodyPr wrap="none" rtlCol="0">
              <a:spAutoFit/>
            </a:bodyPr>
            <a:lstStyle/>
            <a:p>
              <a:r>
                <a:rPr lang="en-US" dirty="0" smtClean="0"/>
                <a:t>:</a:t>
              </a:r>
              <a:r>
                <a:rPr lang="en-US" dirty="0" err="1" smtClean="0"/>
                <a:t>AliceSanders</a:t>
              </a:r>
              <a:endParaRPr lang="en-US" dirty="0"/>
            </a:p>
          </p:txBody>
        </p:sp>
      </p:grpSp>
      <p:grpSp>
        <p:nvGrpSpPr>
          <p:cNvPr id="10" name="Group 12"/>
          <p:cNvGrpSpPr/>
          <p:nvPr/>
        </p:nvGrpSpPr>
        <p:grpSpPr>
          <a:xfrm>
            <a:off x="2900702" y="3552950"/>
            <a:ext cx="1331780" cy="708079"/>
            <a:chOff x="1109403" y="4431102"/>
            <a:chExt cx="1331780" cy="708079"/>
          </a:xfrm>
          <a:solidFill>
            <a:schemeClr val="bg1"/>
          </a:solidFill>
        </p:grpSpPr>
        <p:sp>
          <p:nvSpPr>
            <p:cNvPr id="34" name="Oval 33"/>
            <p:cNvSpPr/>
            <p:nvPr/>
          </p:nvSpPr>
          <p:spPr bwMode="auto">
            <a:xfrm>
              <a:off x="1109403" y="4431102"/>
              <a:ext cx="1331780" cy="708079"/>
            </a:xfrm>
            <a:prstGeom prst="ellipse">
              <a:avLst/>
            </a:prstGeom>
            <a:grp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41" name="TextBox 40"/>
            <p:cNvSpPr txBox="1"/>
            <p:nvPr/>
          </p:nvSpPr>
          <p:spPr>
            <a:xfrm>
              <a:off x="1140827" y="4600475"/>
              <a:ext cx="1300356" cy="369332"/>
            </a:xfrm>
            <a:prstGeom prst="rect">
              <a:avLst/>
            </a:prstGeom>
            <a:noFill/>
          </p:spPr>
          <p:txBody>
            <a:bodyPr wrap="none" rtlCol="0">
              <a:spAutoFit/>
            </a:bodyPr>
            <a:lstStyle/>
            <a:p>
              <a:r>
                <a:rPr lang="en-US" dirty="0" smtClean="0"/>
                <a:t>:Engineer4</a:t>
              </a:r>
              <a:endParaRPr lang="en-US" dirty="0"/>
            </a:p>
          </p:txBody>
        </p:sp>
      </p:grpSp>
      <p:grpSp>
        <p:nvGrpSpPr>
          <p:cNvPr id="11" name="Group 9"/>
          <p:cNvGrpSpPr/>
          <p:nvPr/>
        </p:nvGrpSpPr>
        <p:grpSpPr>
          <a:xfrm>
            <a:off x="1896657" y="4956644"/>
            <a:ext cx="1331780" cy="708079"/>
            <a:chOff x="3597047" y="2112402"/>
            <a:chExt cx="1331780" cy="708079"/>
          </a:xfrm>
        </p:grpSpPr>
        <p:sp>
          <p:nvSpPr>
            <p:cNvPr id="42" name="TextBox 41"/>
            <p:cNvSpPr txBox="1"/>
            <p:nvPr/>
          </p:nvSpPr>
          <p:spPr>
            <a:xfrm>
              <a:off x="3641295" y="2281776"/>
              <a:ext cx="1287532" cy="369332"/>
            </a:xfrm>
            <a:prstGeom prst="rect">
              <a:avLst/>
            </a:prstGeom>
            <a:noFill/>
          </p:spPr>
          <p:txBody>
            <a:bodyPr wrap="none" rtlCol="0">
              <a:spAutoFit/>
            </a:bodyPr>
            <a:lstStyle/>
            <a:p>
              <a:r>
                <a:rPr lang="en-US" dirty="0" smtClean="0"/>
                <a:t>:Manager2</a:t>
              </a:r>
              <a:endParaRPr lang="en-US" dirty="0"/>
            </a:p>
          </p:txBody>
        </p:sp>
        <p:sp>
          <p:nvSpPr>
            <p:cNvPr id="43" name="Oval 42"/>
            <p:cNvSpPr/>
            <p:nvPr/>
          </p:nvSpPr>
          <p:spPr bwMode="auto">
            <a:xfrm>
              <a:off x="3597047" y="2112402"/>
              <a:ext cx="1331780"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cxnSp>
        <p:nvCxnSpPr>
          <p:cNvPr id="18" name="Straight Arrow Connector 17"/>
          <p:cNvCxnSpPr>
            <a:stCxn id="3" idx="3"/>
            <a:endCxn id="31" idx="7"/>
          </p:cNvCxnSpPr>
          <p:nvPr/>
        </p:nvCxnSpPr>
        <p:spPr bwMode="auto">
          <a:xfrm flipH="1">
            <a:off x="1796235" y="2590206"/>
            <a:ext cx="1801235" cy="1063010"/>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49" name="Straight Arrow Connector 48"/>
          <p:cNvCxnSpPr>
            <a:stCxn id="3" idx="5"/>
            <a:endCxn id="33" idx="1"/>
          </p:cNvCxnSpPr>
          <p:nvPr/>
        </p:nvCxnSpPr>
        <p:spPr bwMode="auto">
          <a:xfrm>
            <a:off x="4425090" y="2590206"/>
            <a:ext cx="2148636" cy="1403641"/>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58" name="Straight Arrow Connector 57"/>
          <p:cNvCxnSpPr>
            <a:stCxn id="33" idx="0"/>
            <a:endCxn id="46" idx="4"/>
          </p:cNvCxnSpPr>
          <p:nvPr/>
        </p:nvCxnSpPr>
        <p:spPr bwMode="auto">
          <a:xfrm flipV="1">
            <a:off x="7113745" y="3111669"/>
            <a:ext cx="386575" cy="778482"/>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61" name="Straight Arrow Connector 60"/>
          <p:cNvCxnSpPr>
            <a:stCxn id="31" idx="5"/>
            <a:endCxn id="32" idx="1"/>
          </p:cNvCxnSpPr>
          <p:nvPr/>
        </p:nvCxnSpPr>
        <p:spPr bwMode="auto">
          <a:xfrm>
            <a:off x="1796235" y="4153903"/>
            <a:ext cx="2567353" cy="906041"/>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64" name="Straight Arrow Connector 63"/>
          <p:cNvCxnSpPr>
            <a:stCxn id="6" idx="3"/>
            <a:endCxn id="34" idx="2"/>
          </p:cNvCxnSpPr>
          <p:nvPr/>
        </p:nvCxnSpPr>
        <p:spPr bwMode="auto">
          <a:xfrm>
            <a:off x="1969325" y="3903559"/>
            <a:ext cx="931377" cy="3431"/>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68" name="Straight Arrow Connector 67"/>
          <p:cNvCxnSpPr>
            <a:stCxn id="32" idx="7"/>
            <a:endCxn id="33" idx="3"/>
          </p:cNvCxnSpPr>
          <p:nvPr/>
        </p:nvCxnSpPr>
        <p:spPr bwMode="auto">
          <a:xfrm flipV="1">
            <a:off x="5191208" y="4494534"/>
            <a:ext cx="1382518" cy="565410"/>
          </a:xfrm>
          <a:prstGeom prst="straightConnector1">
            <a:avLst/>
          </a:prstGeom>
          <a:noFill/>
          <a:ln w="28575" cap="flat" cmpd="sng" algn="ctr">
            <a:solidFill>
              <a:schemeClr val="tx1"/>
            </a:solidFill>
            <a:prstDash val="solid"/>
            <a:round/>
            <a:headEnd type="none" w="med" len="med"/>
            <a:tailEnd type="triangle" w="lg" len="lg"/>
          </a:ln>
          <a:effectLst/>
        </p:spPr>
      </p:cxnSp>
      <p:sp>
        <p:nvSpPr>
          <p:cNvPr id="71" name="TextBox 70"/>
          <p:cNvSpPr txBox="1"/>
          <p:nvPr/>
        </p:nvSpPr>
        <p:spPr>
          <a:xfrm rot="20198788">
            <a:off x="5163449" y="4520264"/>
            <a:ext cx="1167307" cy="338554"/>
          </a:xfrm>
          <a:prstGeom prst="rect">
            <a:avLst/>
          </a:prstGeom>
          <a:noFill/>
        </p:spPr>
        <p:txBody>
          <a:bodyPr wrap="none" rtlCol="0">
            <a:spAutoFit/>
          </a:bodyPr>
          <a:lstStyle/>
          <a:p>
            <a:r>
              <a:rPr lang="en-US" sz="1600" dirty="0" smtClean="0"/>
              <a:t>:</a:t>
            </a:r>
            <a:r>
              <a:rPr lang="en-US" sz="1600" dirty="0" err="1" smtClean="0"/>
              <a:t>reports_to</a:t>
            </a:r>
            <a:endParaRPr lang="en-US" sz="1600" dirty="0"/>
          </a:p>
        </p:txBody>
      </p:sp>
      <p:sp>
        <p:nvSpPr>
          <p:cNvPr id="72" name="TextBox 71"/>
          <p:cNvSpPr txBox="1"/>
          <p:nvPr/>
        </p:nvSpPr>
        <p:spPr>
          <a:xfrm rot="1155776">
            <a:off x="2496257" y="4299189"/>
            <a:ext cx="1167307" cy="338554"/>
          </a:xfrm>
          <a:prstGeom prst="rect">
            <a:avLst/>
          </a:prstGeom>
          <a:noFill/>
        </p:spPr>
        <p:txBody>
          <a:bodyPr wrap="none" rtlCol="0">
            <a:spAutoFit/>
          </a:bodyPr>
          <a:lstStyle/>
          <a:p>
            <a:r>
              <a:rPr lang="en-US" sz="1600" dirty="0" smtClean="0"/>
              <a:t>:</a:t>
            </a:r>
            <a:r>
              <a:rPr lang="en-US" sz="1600" dirty="0" err="1" smtClean="0"/>
              <a:t>reports_to</a:t>
            </a:r>
            <a:endParaRPr lang="en-US" sz="1600" dirty="0"/>
          </a:p>
        </p:txBody>
      </p:sp>
      <p:sp>
        <p:nvSpPr>
          <p:cNvPr id="73" name="TextBox 72"/>
          <p:cNvSpPr txBox="1"/>
          <p:nvPr/>
        </p:nvSpPr>
        <p:spPr>
          <a:xfrm>
            <a:off x="1896657" y="3572992"/>
            <a:ext cx="947695" cy="338554"/>
          </a:xfrm>
          <a:prstGeom prst="rect">
            <a:avLst/>
          </a:prstGeom>
          <a:noFill/>
        </p:spPr>
        <p:txBody>
          <a:bodyPr wrap="none" rtlCol="0">
            <a:spAutoFit/>
          </a:bodyPr>
          <a:lstStyle/>
          <a:p>
            <a:r>
              <a:rPr lang="en-US" sz="1600" dirty="0" smtClean="0"/>
              <a:t>:position</a:t>
            </a:r>
            <a:endParaRPr lang="en-US" sz="1600" dirty="0"/>
          </a:p>
        </p:txBody>
      </p:sp>
      <p:sp>
        <p:nvSpPr>
          <p:cNvPr id="74" name="TextBox 73"/>
          <p:cNvSpPr txBox="1"/>
          <p:nvPr/>
        </p:nvSpPr>
        <p:spPr>
          <a:xfrm>
            <a:off x="3299317" y="4972130"/>
            <a:ext cx="947695" cy="338554"/>
          </a:xfrm>
          <a:prstGeom prst="rect">
            <a:avLst/>
          </a:prstGeom>
          <a:noFill/>
        </p:spPr>
        <p:txBody>
          <a:bodyPr wrap="none" rtlCol="0">
            <a:spAutoFit/>
          </a:bodyPr>
          <a:lstStyle/>
          <a:p>
            <a:r>
              <a:rPr lang="en-US" sz="1600" dirty="0" smtClean="0"/>
              <a:t>:position</a:t>
            </a:r>
            <a:endParaRPr lang="en-US" sz="1600" dirty="0"/>
          </a:p>
        </p:txBody>
      </p:sp>
      <p:sp>
        <p:nvSpPr>
          <p:cNvPr id="75" name="TextBox 74"/>
          <p:cNvSpPr txBox="1"/>
          <p:nvPr/>
        </p:nvSpPr>
        <p:spPr>
          <a:xfrm rot="17788899">
            <a:off x="6638329" y="3338366"/>
            <a:ext cx="947695" cy="338554"/>
          </a:xfrm>
          <a:prstGeom prst="rect">
            <a:avLst/>
          </a:prstGeom>
          <a:noFill/>
        </p:spPr>
        <p:txBody>
          <a:bodyPr wrap="none" rtlCol="0">
            <a:spAutoFit/>
          </a:bodyPr>
          <a:lstStyle/>
          <a:p>
            <a:r>
              <a:rPr lang="en-US" sz="1600" dirty="0" smtClean="0"/>
              <a:t>:position</a:t>
            </a:r>
            <a:endParaRPr lang="en-US" sz="1600" dirty="0"/>
          </a:p>
        </p:txBody>
      </p:sp>
      <p:sp>
        <p:nvSpPr>
          <p:cNvPr id="76" name="TextBox 75"/>
          <p:cNvSpPr txBox="1"/>
          <p:nvPr/>
        </p:nvSpPr>
        <p:spPr>
          <a:xfrm rot="1996509">
            <a:off x="4938863" y="2857656"/>
            <a:ext cx="1005403" cy="338554"/>
          </a:xfrm>
          <a:prstGeom prst="rect">
            <a:avLst/>
          </a:prstGeom>
          <a:noFill/>
        </p:spPr>
        <p:txBody>
          <a:bodyPr wrap="none" rtlCol="0">
            <a:spAutoFit/>
          </a:bodyPr>
          <a:lstStyle/>
          <a:p>
            <a:r>
              <a:rPr lang="en-US" sz="1600" dirty="0" smtClean="0"/>
              <a:t>:employs</a:t>
            </a:r>
            <a:endParaRPr lang="en-US" sz="1600" dirty="0"/>
          </a:p>
        </p:txBody>
      </p:sp>
      <p:sp>
        <p:nvSpPr>
          <p:cNvPr id="77" name="TextBox 76"/>
          <p:cNvSpPr txBox="1"/>
          <p:nvPr/>
        </p:nvSpPr>
        <p:spPr>
          <a:xfrm rot="19755445">
            <a:off x="2081970" y="2807318"/>
            <a:ext cx="1005403" cy="338554"/>
          </a:xfrm>
          <a:prstGeom prst="rect">
            <a:avLst/>
          </a:prstGeom>
          <a:noFill/>
        </p:spPr>
        <p:txBody>
          <a:bodyPr wrap="none" rtlCol="0">
            <a:spAutoFit/>
          </a:bodyPr>
          <a:lstStyle/>
          <a:p>
            <a:r>
              <a:rPr lang="en-US" sz="1600" dirty="0" smtClean="0"/>
              <a:t>:employs</a:t>
            </a:r>
            <a:endParaRPr lang="en-US" sz="1600" dirty="0"/>
          </a:p>
        </p:txBody>
      </p:sp>
      <p:grpSp>
        <p:nvGrpSpPr>
          <p:cNvPr id="12" name="Group 85"/>
          <p:cNvGrpSpPr/>
          <p:nvPr/>
        </p:nvGrpSpPr>
        <p:grpSpPr>
          <a:xfrm>
            <a:off x="6840996" y="2401546"/>
            <a:ext cx="1331780" cy="708079"/>
            <a:chOff x="3597047" y="2112402"/>
            <a:chExt cx="1331780" cy="708079"/>
          </a:xfrm>
        </p:grpSpPr>
        <p:sp>
          <p:nvSpPr>
            <p:cNvPr id="87" name="TextBox 86"/>
            <p:cNvSpPr txBox="1"/>
            <p:nvPr/>
          </p:nvSpPr>
          <p:spPr>
            <a:xfrm>
              <a:off x="3641295" y="2281776"/>
              <a:ext cx="1287532" cy="369332"/>
            </a:xfrm>
            <a:prstGeom prst="rect">
              <a:avLst/>
            </a:prstGeom>
            <a:noFill/>
          </p:spPr>
          <p:txBody>
            <a:bodyPr wrap="none" rtlCol="0">
              <a:spAutoFit/>
            </a:bodyPr>
            <a:lstStyle/>
            <a:p>
              <a:r>
                <a:rPr lang="en-US" dirty="0" smtClean="0"/>
                <a:t>:Manager3</a:t>
              </a:r>
              <a:endParaRPr lang="en-US" dirty="0"/>
            </a:p>
          </p:txBody>
        </p:sp>
        <p:sp>
          <p:nvSpPr>
            <p:cNvPr id="88" name="Oval 87"/>
            <p:cNvSpPr/>
            <p:nvPr/>
          </p:nvSpPr>
          <p:spPr bwMode="auto">
            <a:xfrm>
              <a:off x="3597047" y="2112402"/>
              <a:ext cx="1331780" cy="708079"/>
            </a:xfrm>
            <a:prstGeom prst="ellipse">
              <a:avLst/>
            </a:prstGeom>
            <a:noFill/>
            <a:ln w="19050" cap="flat" cmpd="sng" algn="ctr">
              <a:solidFill>
                <a:srgbClr val="FF0000"/>
              </a:solidFill>
              <a:prstDash val="solid"/>
              <a:round/>
              <a:headEnd type="none" w="med" len="med"/>
              <a:tailEnd type="none" w="med" len="med"/>
            </a:ln>
            <a:effectLst>
              <a:glow rad="63500">
                <a:schemeClr val="accent2">
                  <a:satMod val="175000"/>
                  <a:alpha val="40000"/>
                </a:schemeClr>
              </a:glo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cxnSp>
        <p:nvCxnSpPr>
          <p:cNvPr id="83" name="Straight Arrow Connector 82"/>
          <p:cNvCxnSpPr/>
          <p:nvPr/>
        </p:nvCxnSpPr>
        <p:spPr bwMode="auto">
          <a:xfrm>
            <a:off x="4416753" y="2583597"/>
            <a:ext cx="2148636" cy="1403641"/>
          </a:xfrm>
          <a:prstGeom prst="straightConnector1">
            <a:avLst/>
          </a:prstGeom>
          <a:noFill/>
          <a:ln w="28575" cap="flat" cmpd="sng" algn="ctr">
            <a:solidFill>
              <a:srgbClr val="FF0000"/>
            </a:solidFill>
            <a:prstDash val="solid"/>
            <a:round/>
            <a:headEnd type="none" w="med" len="med"/>
            <a:tailEnd type="triangle" w="lg" len="lg"/>
          </a:ln>
          <a:effectLst>
            <a:glow rad="63500">
              <a:schemeClr val="accent2">
                <a:satMod val="175000"/>
                <a:alpha val="40000"/>
              </a:schemeClr>
            </a:glow>
          </a:effectLst>
        </p:spPr>
      </p:cxnSp>
      <p:sp>
        <p:nvSpPr>
          <p:cNvPr id="84" name="Oval 83"/>
          <p:cNvSpPr/>
          <p:nvPr/>
        </p:nvSpPr>
        <p:spPr bwMode="auto">
          <a:xfrm>
            <a:off x="3426064" y="1985823"/>
            <a:ext cx="1170432" cy="708079"/>
          </a:xfrm>
          <a:prstGeom prst="ellipse">
            <a:avLst/>
          </a:prstGeom>
          <a:noFill/>
          <a:ln w="19050" cap="flat" cmpd="sng" algn="ctr">
            <a:solidFill>
              <a:srgbClr val="FF0000"/>
            </a:solidFill>
            <a:prstDash val="solid"/>
            <a:round/>
            <a:headEnd type="none" w="med" len="med"/>
            <a:tailEnd type="none" w="med" len="med"/>
          </a:ln>
          <a:effectLst>
            <a:glow rad="63500">
              <a:schemeClr val="accent2">
                <a:satMod val="175000"/>
                <a:alpha val="40000"/>
              </a:schemeClr>
            </a:glo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t>:</a:t>
            </a:r>
            <a:r>
              <a:rPr lang="en-US" dirty="0" err="1" smtClean="0"/>
              <a:t>Alion</a:t>
            </a:r>
            <a:endParaRPr kumimoji="0" lang="en-US" sz="1800" b="0" i="0" u="none" strike="noStrike" cap="none" normalizeH="0" baseline="0" dirty="0" smtClean="0">
              <a:ln>
                <a:noFill/>
              </a:ln>
              <a:solidFill>
                <a:schemeClr val="tx1"/>
              </a:solidFill>
              <a:effectLst/>
              <a:latin typeface="Arial" charset="0"/>
            </a:endParaRPr>
          </a:p>
        </p:txBody>
      </p:sp>
      <p:cxnSp>
        <p:nvCxnSpPr>
          <p:cNvPr id="85" name="Straight Arrow Connector 84"/>
          <p:cNvCxnSpPr/>
          <p:nvPr/>
        </p:nvCxnSpPr>
        <p:spPr bwMode="auto">
          <a:xfrm flipV="1">
            <a:off x="7109678" y="3126852"/>
            <a:ext cx="386575" cy="778482"/>
          </a:xfrm>
          <a:prstGeom prst="straightConnector1">
            <a:avLst/>
          </a:prstGeom>
          <a:noFill/>
          <a:ln w="28575" cap="flat" cmpd="sng" algn="ctr">
            <a:solidFill>
              <a:srgbClr val="FF0000"/>
            </a:solidFill>
            <a:prstDash val="solid"/>
            <a:round/>
            <a:headEnd type="none" w="med" len="med"/>
            <a:tailEnd type="triangle" w="lg" len="lg"/>
          </a:ln>
          <a:effectLst>
            <a:glow rad="63500">
              <a:schemeClr val="accent2">
                <a:satMod val="175000"/>
                <a:alpha val="40000"/>
              </a:schemeClr>
            </a:glow>
          </a:effectLst>
        </p:spPr>
      </p:cxnSp>
      <p:grpSp>
        <p:nvGrpSpPr>
          <p:cNvPr id="13" name="Group 88"/>
          <p:cNvGrpSpPr/>
          <p:nvPr/>
        </p:nvGrpSpPr>
        <p:grpSpPr>
          <a:xfrm>
            <a:off x="6320964" y="3890150"/>
            <a:ext cx="1608133" cy="708079"/>
            <a:chOff x="4024817" y="4785141"/>
            <a:chExt cx="1608133" cy="708079"/>
          </a:xfrm>
        </p:grpSpPr>
        <p:sp>
          <p:nvSpPr>
            <p:cNvPr id="90" name="Oval 89"/>
            <p:cNvSpPr/>
            <p:nvPr/>
          </p:nvSpPr>
          <p:spPr bwMode="auto">
            <a:xfrm>
              <a:off x="4053896" y="4785141"/>
              <a:ext cx="1527404" cy="708079"/>
            </a:xfrm>
            <a:prstGeom prst="ellipse">
              <a:avLst/>
            </a:prstGeom>
            <a:noFill/>
            <a:ln w="19050" cap="flat" cmpd="sng" algn="ctr">
              <a:solidFill>
                <a:srgbClr val="FF0000"/>
              </a:solidFill>
              <a:prstDash val="solid"/>
              <a:round/>
              <a:headEnd type="none" w="med" len="med"/>
              <a:tailEnd type="none" w="med" len="med"/>
            </a:ln>
            <a:effectLst>
              <a:glow rad="63500">
                <a:schemeClr val="accent2">
                  <a:satMod val="175000"/>
                  <a:alpha val="40000"/>
                </a:schemeClr>
              </a:glo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91" name="TextBox 90"/>
            <p:cNvSpPr txBox="1"/>
            <p:nvPr/>
          </p:nvSpPr>
          <p:spPr>
            <a:xfrm>
              <a:off x="4024817" y="4954514"/>
              <a:ext cx="1608133" cy="369332"/>
            </a:xfrm>
            <a:prstGeom prst="rect">
              <a:avLst/>
            </a:prstGeom>
            <a:noFill/>
          </p:spPr>
          <p:txBody>
            <a:bodyPr wrap="none" rtlCol="0">
              <a:spAutoFit/>
            </a:bodyPr>
            <a:lstStyle/>
            <a:p>
              <a:r>
                <a:rPr lang="en-US" dirty="0" smtClean="0"/>
                <a:t>:</a:t>
              </a:r>
              <a:r>
                <a:rPr lang="en-US" dirty="0" err="1" smtClean="0"/>
                <a:t>AliceSanders</a:t>
              </a:r>
              <a:endParaRPr lang="en-US" dirty="0"/>
            </a:p>
          </p:txBody>
        </p:sp>
      </p:grpSp>
      <p:grpSp>
        <p:nvGrpSpPr>
          <p:cNvPr id="14" name="Group 93"/>
          <p:cNvGrpSpPr/>
          <p:nvPr/>
        </p:nvGrpSpPr>
        <p:grpSpPr>
          <a:xfrm>
            <a:off x="6350695" y="3885030"/>
            <a:ext cx="1527404" cy="708079"/>
            <a:chOff x="4053896" y="4785141"/>
            <a:chExt cx="1527404" cy="708079"/>
          </a:xfrm>
          <a:solidFill>
            <a:schemeClr val="bg1"/>
          </a:solidFill>
        </p:grpSpPr>
        <p:sp>
          <p:nvSpPr>
            <p:cNvPr id="95" name="Oval 94"/>
            <p:cNvSpPr/>
            <p:nvPr/>
          </p:nvSpPr>
          <p:spPr bwMode="auto">
            <a:xfrm>
              <a:off x="4053896" y="4785141"/>
              <a:ext cx="1527404" cy="708079"/>
            </a:xfrm>
            <a:prstGeom prst="ellipse">
              <a:avLst/>
            </a:prstGeom>
            <a:grpFill/>
            <a:ln w="19050" cap="flat" cmpd="sng" algn="ctr">
              <a:solidFill>
                <a:srgbClr val="FF0000"/>
              </a:solidFill>
              <a:prstDash val="solid"/>
              <a:round/>
              <a:headEnd type="none" w="med" len="med"/>
              <a:tailEnd type="none" w="med" len="med"/>
            </a:ln>
            <a:effectLst>
              <a:glow rad="63500">
                <a:schemeClr val="accent2">
                  <a:satMod val="175000"/>
                  <a:alpha val="40000"/>
                </a:schemeClr>
              </a:glo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96" name="TextBox 95"/>
            <p:cNvSpPr txBox="1"/>
            <p:nvPr/>
          </p:nvSpPr>
          <p:spPr>
            <a:xfrm>
              <a:off x="4641531" y="4954514"/>
              <a:ext cx="325730" cy="369332"/>
            </a:xfrm>
            <a:prstGeom prst="rect">
              <a:avLst/>
            </a:prstGeom>
            <a:noFill/>
          </p:spPr>
          <p:txBody>
            <a:bodyPr wrap="none" rtlCol="0">
              <a:spAutoFit/>
            </a:bodyPr>
            <a:lstStyle/>
            <a:p>
              <a:r>
                <a:rPr lang="en-US" b="1" dirty="0" smtClean="0">
                  <a:solidFill>
                    <a:srgbClr val="FF0000"/>
                  </a:solidFill>
                </a:rPr>
                <a:t>?</a:t>
              </a:r>
              <a:endParaRPr lang="en-US" b="1" dirty="0">
                <a:solidFill>
                  <a:srgbClr val="FF0000"/>
                </a:solidFill>
              </a:endParaRPr>
            </a:p>
          </p:txBody>
        </p:sp>
      </p:grpSp>
      <p:grpSp>
        <p:nvGrpSpPr>
          <p:cNvPr id="15" name="Group 51"/>
          <p:cNvGrpSpPr/>
          <p:nvPr/>
        </p:nvGrpSpPr>
        <p:grpSpPr>
          <a:xfrm>
            <a:off x="6830363" y="2418773"/>
            <a:ext cx="1331780" cy="708079"/>
            <a:chOff x="3586414" y="2123615"/>
            <a:chExt cx="1331780" cy="708079"/>
          </a:xfrm>
          <a:solidFill>
            <a:schemeClr val="bg1"/>
          </a:solidFill>
        </p:grpSpPr>
        <p:sp>
          <p:nvSpPr>
            <p:cNvPr id="54" name="Oval 53"/>
            <p:cNvSpPr/>
            <p:nvPr/>
          </p:nvSpPr>
          <p:spPr bwMode="auto">
            <a:xfrm>
              <a:off x="3586414" y="2123615"/>
              <a:ext cx="1331780" cy="708079"/>
            </a:xfrm>
            <a:prstGeom prst="ellipse">
              <a:avLst/>
            </a:prstGeom>
            <a:grpFill/>
            <a:ln w="19050" cap="flat" cmpd="sng" algn="ctr">
              <a:solidFill>
                <a:srgbClr val="FF0000"/>
              </a:solidFill>
              <a:prstDash val="solid"/>
              <a:round/>
              <a:headEnd type="none" w="med" len="med"/>
              <a:tailEnd type="none" w="med" len="med"/>
            </a:ln>
            <a:effectLst>
              <a:glow rad="63500">
                <a:schemeClr val="accent2">
                  <a:satMod val="175000"/>
                  <a:alpha val="40000"/>
                </a:schemeClr>
              </a:glo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53" name="TextBox 52"/>
            <p:cNvSpPr txBox="1"/>
            <p:nvPr/>
          </p:nvSpPr>
          <p:spPr>
            <a:xfrm>
              <a:off x="4089439" y="2275761"/>
              <a:ext cx="325730" cy="369332"/>
            </a:xfrm>
            <a:prstGeom prst="rect">
              <a:avLst/>
            </a:prstGeom>
            <a:noFill/>
          </p:spPr>
          <p:txBody>
            <a:bodyPr wrap="none" rtlCol="0">
              <a:spAutoFit/>
            </a:bodyPr>
            <a:lstStyle/>
            <a:p>
              <a:r>
                <a:rPr lang="en-US" b="1" dirty="0" smtClean="0">
                  <a:solidFill>
                    <a:srgbClr val="FF0000"/>
                  </a:solidFill>
                </a:rPr>
                <a:t>?</a:t>
              </a:r>
              <a:endParaRPr lang="en-US" b="1" dirty="0">
                <a:solidFill>
                  <a:srgbClr val="FF0000"/>
                </a:solidFill>
              </a:endParaRPr>
            </a:p>
          </p:txBody>
        </p:sp>
      </p:grpSp>
    </p:spTree>
    <p:extLst>
      <p:ext uri="{BB962C8B-B14F-4D97-AF65-F5344CB8AC3E}">
        <p14:creationId xmlns="" xmlns:p14="http://schemas.microsoft.com/office/powerpoint/2010/main" xmlns:mv="urn:schemas-microsoft-com:mac:vml" xmlns:mc="http://schemas.openxmlformats.org/markup-compatibility/2006" val="15302337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3"/>
                                        </p:tgtEl>
                                        <p:attrNameLst>
                                          <p:attrName>style.visibility</p:attrName>
                                        </p:attrNameLst>
                                      </p:cBhvr>
                                      <p:to>
                                        <p:strVal val="visible"/>
                                      </p:to>
                                    </p:set>
                                    <p:animEffect transition="in" filter="wipe(left)">
                                      <p:cBhvr>
                                        <p:cTn id="11" dur="500"/>
                                        <p:tgtEl>
                                          <p:spTgt spid="83"/>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85"/>
                                        </p:tgtEl>
                                        <p:attrNameLst>
                                          <p:attrName>style.visibility</p:attrName>
                                        </p:attrNameLst>
                                      </p:cBhvr>
                                      <p:to>
                                        <p:strVal val="visible"/>
                                      </p:to>
                                    </p:set>
                                    <p:animEffect transition="in" filter="wipe(down)">
                                      <p:cBhvr>
                                        <p:cTn id="19" dur="500"/>
                                        <p:tgtEl>
                                          <p:spTgt spid="85"/>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down)">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15"/>
                                        </p:tgtEl>
                                      </p:cBhvr>
                                    </p:animEffect>
                                    <p:set>
                                      <p:cBhvr>
                                        <p:cTn id="33" dur="1" fill="hold">
                                          <p:stCondLst>
                                            <p:cond delay="499"/>
                                          </p:stCondLst>
                                        </p:cTn>
                                        <p:tgtEl>
                                          <p:spTgt spid="15"/>
                                        </p:tgtEl>
                                        <p:attrNameLst>
                                          <p:attrName>style.visibility</p:attrName>
                                        </p:attrNameLst>
                                      </p:cBhvr>
                                      <p:to>
                                        <p:strVal val="hidden"/>
                                      </p:to>
                                    </p:set>
                                  </p:childTnLst>
                                </p:cTn>
                              </p:par>
                              <p:par>
                                <p:cTn id="34" presetID="10" presetClass="entr" presetSubtype="0"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Querying a Graph</a:t>
            </a:r>
            <a:endParaRPr lang="en-US" dirty="0"/>
          </a:p>
        </p:txBody>
      </p:sp>
      <p:sp>
        <p:nvSpPr>
          <p:cNvPr id="3" name="Content Placeholder 2"/>
          <p:cNvSpPr>
            <a:spLocks noGrp="1"/>
          </p:cNvSpPr>
          <p:nvPr>
            <p:ph idx="4294967295"/>
          </p:nvPr>
        </p:nvSpPr>
        <p:spPr>
          <a:xfrm>
            <a:off x="636104" y="1600200"/>
            <a:ext cx="7593496" cy="4525963"/>
          </a:xfrm>
        </p:spPr>
        <p:txBody>
          <a:bodyPr/>
          <a:lstStyle/>
          <a:p>
            <a:pPr>
              <a:lnSpc>
                <a:spcPct val="105000"/>
              </a:lnSpc>
            </a:pPr>
            <a:r>
              <a:rPr lang="en-US" dirty="0" smtClean="0">
                <a:solidFill>
                  <a:srgbClr val="FF0000"/>
                </a:solidFill>
              </a:rPr>
              <a:t>Consider examples here that show a basic SELECT statement and the corresponding match in the example graph</a:t>
            </a:r>
            <a:endParaRPr lang="en-US" dirty="0">
              <a:solidFill>
                <a:srgbClr val="FF0000"/>
              </a:solidFill>
            </a:endParaRPr>
          </a:p>
        </p:txBody>
      </p:sp>
    </p:spTree>
    <p:extLst>
      <p:ext uri="{BB962C8B-B14F-4D97-AF65-F5344CB8AC3E}">
        <p14:creationId xmlns="" xmlns:p14="http://schemas.microsoft.com/office/powerpoint/2010/main" xmlns:mv="urn:schemas-microsoft-com:mac:vml" xmlns:mc="http://schemas.openxmlformats.org/markup-compatibility/2006" val="1273183046"/>
      </p:ext>
    </p:extLst>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RDF Graphs</a:t>
            </a:r>
            <a:endParaRPr lang="en-US" dirty="0"/>
          </a:p>
        </p:txBody>
      </p:sp>
      <p:sp>
        <p:nvSpPr>
          <p:cNvPr id="4" name="Slide Number Placeholder 4"/>
          <p:cNvSpPr>
            <a:spLocks noGrp="1"/>
          </p:cNvSpPr>
          <p:nvPr>
            <p:ph type="sldNum" sz="quarter" idx="11"/>
          </p:nvPr>
        </p:nvSpPr>
        <p:spPr>
          <a:xfrm>
            <a:off x="6723063" y="231775"/>
            <a:ext cx="2133600" cy="476250"/>
          </a:xfrm>
        </p:spPr>
        <p:txBody>
          <a:bodyPr/>
          <a:lstStyle/>
          <a:p>
            <a:pPr>
              <a:defRPr/>
            </a:pPr>
            <a:r>
              <a:rPr lang="en-US" dirty="0"/>
              <a:t>SLIDE </a:t>
            </a:r>
            <a:fld id="{15B55DB8-0717-4383-8CFF-DCBADEEA9689}" type="slidenum">
              <a:rPr lang="en-US"/>
              <a:pPr>
                <a:defRPr/>
              </a:pPr>
              <a:t>82</a:t>
            </a:fld>
            <a:endParaRPr lang="en-US" dirty="0"/>
          </a:p>
        </p:txBody>
      </p:sp>
      <p:grpSp>
        <p:nvGrpSpPr>
          <p:cNvPr id="5" name="Group 4"/>
          <p:cNvGrpSpPr/>
          <p:nvPr/>
        </p:nvGrpSpPr>
        <p:grpSpPr>
          <a:xfrm>
            <a:off x="797209" y="2102786"/>
            <a:ext cx="7369001" cy="3678900"/>
            <a:chOff x="797209" y="1443540"/>
            <a:chExt cx="7369001" cy="3678900"/>
          </a:xfrm>
        </p:grpSpPr>
        <p:cxnSp>
          <p:nvCxnSpPr>
            <p:cNvPr id="51" name="Straight Arrow Connector 50"/>
            <p:cNvCxnSpPr>
              <a:endCxn id="43" idx="6"/>
            </p:cNvCxnSpPr>
            <p:nvPr/>
          </p:nvCxnSpPr>
          <p:spPr bwMode="auto">
            <a:xfrm flipH="1">
              <a:off x="3228437" y="4768401"/>
              <a:ext cx="963745" cy="0"/>
            </a:xfrm>
            <a:prstGeom prst="straightConnector1">
              <a:avLst/>
            </a:prstGeom>
            <a:noFill/>
            <a:ln w="28575" cap="flat" cmpd="sng" algn="ctr">
              <a:solidFill>
                <a:schemeClr val="tx1"/>
              </a:solidFill>
              <a:prstDash val="solid"/>
              <a:round/>
              <a:headEnd type="none" w="med" len="med"/>
              <a:tailEnd type="triangle" w="lg" len="lg"/>
            </a:ln>
            <a:effectLst/>
          </p:spPr>
        </p:cxnSp>
        <p:grpSp>
          <p:nvGrpSpPr>
            <p:cNvPr id="8" name="Group 43"/>
            <p:cNvGrpSpPr/>
            <p:nvPr/>
          </p:nvGrpSpPr>
          <p:grpSpPr>
            <a:xfrm>
              <a:off x="6834430" y="1861307"/>
              <a:ext cx="1331780" cy="708079"/>
              <a:chOff x="3597047" y="2112402"/>
              <a:chExt cx="1331780" cy="708079"/>
            </a:xfrm>
          </p:grpSpPr>
          <p:sp>
            <p:nvSpPr>
              <p:cNvPr id="45" name="TextBox 44"/>
              <p:cNvSpPr txBox="1"/>
              <p:nvPr/>
            </p:nvSpPr>
            <p:spPr>
              <a:xfrm>
                <a:off x="3641295" y="2281776"/>
                <a:ext cx="1287532" cy="369332"/>
              </a:xfrm>
              <a:prstGeom prst="rect">
                <a:avLst/>
              </a:prstGeom>
              <a:noFill/>
            </p:spPr>
            <p:txBody>
              <a:bodyPr wrap="none" rtlCol="0">
                <a:spAutoFit/>
              </a:bodyPr>
              <a:lstStyle/>
              <a:p>
                <a:r>
                  <a:rPr lang="en-US" dirty="0" smtClean="0"/>
                  <a:t>:Manager3</a:t>
                </a:r>
                <a:endParaRPr lang="en-US" dirty="0"/>
              </a:p>
            </p:txBody>
          </p:sp>
          <p:sp>
            <p:nvSpPr>
              <p:cNvPr id="46" name="Oval 45"/>
              <p:cNvSpPr/>
              <p:nvPr/>
            </p:nvSpPr>
            <p:spPr bwMode="auto">
              <a:xfrm>
                <a:off x="3597047" y="2112402"/>
                <a:ext cx="1331780"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sp>
          <p:nvSpPr>
            <p:cNvPr id="82" name="TextBox 81"/>
            <p:cNvSpPr txBox="1"/>
            <p:nvPr/>
          </p:nvSpPr>
          <p:spPr>
            <a:xfrm rot="4206505">
              <a:off x="4059968" y="3067688"/>
              <a:ext cx="990977" cy="338554"/>
            </a:xfrm>
            <a:prstGeom prst="rect">
              <a:avLst/>
            </a:prstGeom>
            <a:noFill/>
          </p:spPr>
          <p:txBody>
            <a:bodyPr wrap="none" rtlCol="0">
              <a:spAutoFit/>
            </a:bodyPr>
            <a:lstStyle/>
            <a:p>
              <a:r>
                <a:rPr lang="en-US" sz="1200" dirty="0" smtClean="0"/>
                <a:t>:</a:t>
              </a:r>
              <a:r>
                <a:rPr lang="en-US" sz="1600" dirty="0" smtClean="0"/>
                <a:t>employs</a:t>
              </a:r>
              <a:endParaRPr lang="en-US" sz="1600" dirty="0"/>
            </a:p>
          </p:txBody>
        </p:sp>
        <p:cxnSp>
          <p:nvCxnSpPr>
            <p:cNvPr id="80" name="Straight Arrow Connector 79"/>
            <p:cNvCxnSpPr>
              <a:endCxn id="32" idx="0"/>
            </p:cNvCxnSpPr>
            <p:nvPr/>
          </p:nvCxnSpPr>
          <p:spPr bwMode="auto">
            <a:xfrm>
              <a:off x="4011280" y="2151619"/>
              <a:ext cx="766118" cy="2262346"/>
            </a:xfrm>
            <a:prstGeom prst="straightConnector1">
              <a:avLst/>
            </a:prstGeom>
            <a:noFill/>
            <a:ln w="28575" cap="flat" cmpd="sng" algn="ctr">
              <a:solidFill>
                <a:schemeClr val="tx1"/>
              </a:solidFill>
              <a:prstDash val="solid"/>
              <a:round/>
              <a:headEnd type="none" w="med" len="med"/>
              <a:tailEnd type="triangle" w="lg" len="lg"/>
            </a:ln>
            <a:effectLst/>
          </p:spPr>
        </p:cxnSp>
        <p:sp>
          <p:nvSpPr>
            <p:cNvPr id="3" name="Oval 2"/>
            <p:cNvSpPr/>
            <p:nvPr/>
          </p:nvSpPr>
          <p:spPr bwMode="auto">
            <a:xfrm>
              <a:off x="3426064" y="1443540"/>
              <a:ext cx="1170432"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t>:</a:t>
              </a:r>
              <a:r>
                <a:rPr lang="en-US" dirty="0" err="1" smtClean="0"/>
                <a:t>Alion</a:t>
              </a:r>
              <a:endParaRPr kumimoji="0" lang="en-US" sz="1800" b="0" i="0" u="none" strike="noStrike" cap="none" normalizeH="0" baseline="0" dirty="0" smtClean="0">
                <a:ln>
                  <a:noFill/>
                </a:ln>
                <a:solidFill>
                  <a:schemeClr val="tx1"/>
                </a:solidFill>
                <a:effectLst/>
                <a:latin typeface="Arial" charset="0"/>
              </a:endParaRPr>
            </a:p>
          </p:txBody>
        </p:sp>
        <p:grpSp>
          <p:nvGrpSpPr>
            <p:cNvPr id="9" name="Group 11"/>
            <p:cNvGrpSpPr/>
            <p:nvPr/>
          </p:nvGrpSpPr>
          <p:grpSpPr>
            <a:xfrm>
              <a:off x="797209" y="3007237"/>
              <a:ext cx="1172116" cy="708079"/>
              <a:chOff x="2644905" y="3265823"/>
              <a:chExt cx="1172116" cy="708079"/>
            </a:xfrm>
          </p:grpSpPr>
          <p:sp>
            <p:nvSpPr>
              <p:cNvPr id="31" name="Oval 30"/>
              <p:cNvSpPr/>
              <p:nvPr/>
            </p:nvSpPr>
            <p:spPr bwMode="auto">
              <a:xfrm>
                <a:off x="2644905" y="3265823"/>
                <a:ext cx="1170432"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6" name="TextBox 5"/>
              <p:cNvSpPr txBox="1"/>
              <p:nvPr/>
            </p:nvSpPr>
            <p:spPr>
              <a:xfrm>
                <a:off x="2644905" y="3435196"/>
                <a:ext cx="1172116" cy="369332"/>
              </a:xfrm>
              <a:prstGeom prst="rect">
                <a:avLst/>
              </a:prstGeom>
              <a:noFill/>
            </p:spPr>
            <p:txBody>
              <a:bodyPr wrap="none" rtlCol="0">
                <a:spAutoFit/>
              </a:bodyPr>
              <a:lstStyle/>
              <a:p>
                <a:r>
                  <a:rPr lang="en-US" dirty="0" smtClean="0"/>
                  <a:t>:</a:t>
                </a:r>
                <a:r>
                  <a:rPr lang="en-US" dirty="0" err="1" smtClean="0"/>
                  <a:t>JohnDoe</a:t>
                </a:r>
                <a:endParaRPr lang="en-US" dirty="0"/>
              </a:p>
            </p:txBody>
          </p:sp>
        </p:grpSp>
        <p:grpSp>
          <p:nvGrpSpPr>
            <p:cNvPr id="10" name="Group 14"/>
            <p:cNvGrpSpPr/>
            <p:nvPr/>
          </p:nvGrpSpPr>
          <p:grpSpPr>
            <a:xfrm>
              <a:off x="4128384" y="4413965"/>
              <a:ext cx="1313180" cy="708079"/>
              <a:chOff x="4577197" y="3942126"/>
              <a:chExt cx="1313180" cy="708079"/>
            </a:xfrm>
          </p:grpSpPr>
          <p:sp>
            <p:nvSpPr>
              <p:cNvPr id="32" name="Oval 31"/>
              <p:cNvSpPr/>
              <p:nvPr/>
            </p:nvSpPr>
            <p:spPr bwMode="auto">
              <a:xfrm>
                <a:off x="4640995" y="3942126"/>
                <a:ext cx="1170432"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5" name="TextBox 34"/>
              <p:cNvSpPr txBox="1"/>
              <p:nvPr/>
            </p:nvSpPr>
            <p:spPr>
              <a:xfrm>
                <a:off x="4577197" y="4111499"/>
                <a:ext cx="1313180" cy="369332"/>
              </a:xfrm>
              <a:prstGeom prst="rect">
                <a:avLst/>
              </a:prstGeom>
              <a:noFill/>
            </p:spPr>
            <p:txBody>
              <a:bodyPr wrap="none" rtlCol="0">
                <a:spAutoFit/>
              </a:bodyPr>
              <a:lstStyle/>
              <a:p>
                <a:r>
                  <a:rPr lang="en-US" dirty="0" smtClean="0"/>
                  <a:t>:</a:t>
                </a:r>
                <a:r>
                  <a:rPr lang="en-US" dirty="0" err="1" smtClean="0"/>
                  <a:t>SamSmith</a:t>
                </a:r>
                <a:endParaRPr lang="en-US" dirty="0"/>
              </a:p>
            </p:txBody>
          </p:sp>
        </p:grpSp>
        <p:grpSp>
          <p:nvGrpSpPr>
            <p:cNvPr id="12" name="Group 8"/>
            <p:cNvGrpSpPr/>
            <p:nvPr/>
          </p:nvGrpSpPr>
          <p:grpSpPr>
            <a:xfrm>
              <a:off x="6320964" y="3347868"/>
              <a:ext cx="1608133" cy="708079"/>
              <a:chOff x="4024817" y="4785141"/>
              <a:chExt cx="1608133" cy="708079"/>
            </a:xfrm>
          </p:grpSpPr>
          <p:sp>
            <p:nvSpPr>
              <p:cNvPr id="33" name="Oval 32"/>
              <p:cNvSpPr/>
              <p:nvPr/>
            </p:nvSpPr>
            <p:spPr bwMode="auto">
              <a:xfrm>
                <a:off x="4053896" y="4785141"/>
                <a:ext cx="1527404"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6" name="TextBox 35"/>
              <p:cNvSpPr txBox="1"/>
              <p:nvPr/>
            </p:nvSpPr>
            <p:spPr>
              <a:xfrm>
                <a:off x="4024817" y="4954514"/>
                <a:ext cx="1608133" cy="369332"/>
              </a:xfrm>
              <a:prstGeom prst="rect">
                <a:avLst/>
              </a:prstGeom>
              <a:noFill/>
            </p:spPr>
            <p:txBody>
              <a:bodyPr wrap="none" rtlCol="0">
                <a:spAutoFit/>
              </a:bodyPr>
              <a:lstStyle/>
              <a:p>
                <a:r>
                  <a:rPr lang="en-US" dirty="0" smtClean="0"/>
                  <a:t>:</a:t>
                </a:r>
                <a:r>
                  <a:rPr lang="en-US" dirty="0" err="1" smtClean="0"/>
                  <a:t>AliceSanders</a:t>
                </a:r>
                <a:endParaRPr lang="en-US" dirty="0"/>
              </a:p>
            </p:txBody>
          </p:sp>
        </p:grpSp>
        <p:grpSp>
          <p:nvGrpSpPr>
            <p:cNvPr id="13" name="Group 12"/>
            <p:cNvGrpSpPr/>
            <p:nvPr/>
          </p:nvGrpSpPr>
          <p:grpSpPr>
            <a:xfrm>
              <a:off x="2900702" y="3010667"/>
              <a:ext cx="1331780" cy="708079"/>
              <a:chOff x="1109403" y="4431102"/>
              <a:chExt cx="1331780" cy="708079"/>
            </a:xfrm>
            <a:solidFill>
              <a:schemeClr val="bg1"/>
            </a:solidFill>
          </p:grpSpPr>
          <p:sp>
            <p:nvSpPr>
              <p:cNvPr id="34" name="Oval 33"/>
              <p:cNvSpPr/>
              <p:nvPr/>
            </p:nvSpPr>
            <p:spPr bwMode="auto">
              <a:xfrm>
                <a:off x="1109403" y="4431102"/>
                <a:ext cx="1331780" cy="708079"/>
              </a:xfrm>
              <a:prstGeom prst="ellipse">
                <a:avLst/>
              </a:prstGeom>
              <a:grp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41" name="TextBox 40"/>
              <p:cNvSpPr txBox="1"/>
              <p:nvPr/>
            </p:nvSpPr>
            <p:spPr>
              <a:xfrm>
                <a:off x="1140827" y="4600475"/>
                <a:ext cx="1300356" cy="369332"/>
              </a:xfrm>
              <a:prstGeom prst="rect">
                <a:avLst/>
              </a:prstGeom>
              <a:noFill/>
            </p:spPr>
            <p:txBody>
              <a:bodyPr wrap="none" rtlCol="0">
                <a:spAutoFit/>
              </a:bodyPr>
              <a:lstStyle/>
              <a:p>
                <a:r>
                  <a:rPr lang="en-US" dirty="0" smtClean="0"/>
                  <a:t>:Engineer4</a:t>
                </a:r>
                <a:endParaRPr lang="en-US" dirty="0"/>
              </a:p>
            </p:txBody>
          </p:sp>
        </p:grpSp>
        <p:grpSp>
          <p:nvGrpSpPr>
            <p:cNvPr id="14" name="Group 9"/>
            <p:cNvGrpSpPr/>
            <p:nvPr/>
          </p:nvGrpSpPr>
          <p:grpSpPr>
            <a:xfrm>
              <a:off x="1896657" y="4414361"/>
              <a:ext cx="1331780" cy="708079"/>
              <a:chOff x="3597047" y="2112402"/>
              <a:chExt cx="1331780" cy="708079"/>
            </a:xfrm>
          </p:grpSpPr>
          <p:sp>
            <p:nvSpPr>
              <p:cNvPr id="42" name="TextBox 41"/>
              <p:cNvSpPr txBox="1"/>
              <p:nvPr/>
            </p:nvSpPr>
            <p:spPr>
              <a:xfrm>
                <a:off x="3641295" y="2281776"/>
                <a:ext cx="1287532" cy="369332"/>
              </a:xfrm>
              <a:prstGeom prst="rect">
                <a:avLst/>
              </a:prstGeom>
              <a:noFill/>
            </p:spPr>
            <p:txBody>
              <a:bodyPr wrap="none" rtlCol="0">
                <a:spAutoFit/>
              </a:bodyPr>
              <a:lstStyle/>
              <a:p>
                <a:r>
                  <a:rPr lang="en-US" dirty="0" smtClean="0"/>
                  <a:t>:Manager2</a:t>
                </a:r>
                <a:endParaRPr lang="en-US" dirty="0"/>
              </a:p>
            </p:txBody>
          </p:sp>
          <p:sp>
            <p:nvSpPr>
              <p:cNvPr id="43" name="Oval 42"/>
              <p:cNvSpPr/>
              <p:nvPr/>
            </p:nvSpPr>
            <p:spPr bwMode="auto">
              <a:xfrm>
                <a:off x="3597047" y="2112402"/>
                <a:ext cx="1331780" cy="708079"/>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cxnSp>
          <p:nvCxnSpPr>
            <p:cNvPr id="18" name="Straight Arrow Connector 17"/>
            <p:cNvCxnSpPr>
              <a:stCxn id="3" idx="3"/>
              <a:endCxn id="31" idx="7"/>
            </p:cNvCxnSpPr>
            <p:nvPr/>
          </p:nvCxnSpPr>
          <p:spPr bwMode="auto">
            <a:xfrm flipH="1">
              <a:off x="1796235" y="2047923"/>
              <a:ext cx="1801235" cy="1063010"/>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49" name="Straight Arrow Connector 48"/>
            <p:cNvCxnSpPr>
              <a:stCxn id="3" idx="5"/>
              <a:endCxn id="33" idx="1"/>
            </p:cNvCxnSpPr>
            <p:nvPr/>
          </p:nvCxnSpPr>
          <p:spPr bwMode="auto">
            <a:xfrm>
              <a:off x="4425090" y="2047923"/>
              <a:ext cx="2148636" cy="1403641"/>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58" name="Straight Arrow Connector 57"/>
            <p:cNvCxnSpPr>
              <a:stCxn id="33" idx="0"/>
              <a:endCxn id="46" idx="4"/>
            </p:cNvCxnSpPr>
            <p:nvPr/>
          </p:nvCxnSpPr>
          <p:spPr bwMode="auto">
            <a:xfrm flipV="1">
              <a:off x="7113745" y="2569386"/>
              <a:ext cx="386575" cy="778482"/>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61" name="Straight Arrow Connector 60"/>
            <p:cNvCxnSpPr>
              <a:stCxn id="31" idx="5"/>
              <a:endCxn id="32" idx="1"/>
            </p:cNvCxnSpPr>
            <p:nvPr/>
          </p:nvCxnSpPr>
          <p:spPr bwMode="auto">
            <a:xfrm>
              <a:off x="1796235" y="3611620"/>
              <a:ext cx="2567353" cy="906041"/>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64" name="Straight Arrow Connector 63"/>
            <p:cNvCxnSpPr>
              <a:stCxn id="6" idx="3"/>
              <a:endCxn id="34" idx="2"/>
            </p:cNvCxnSpPr>
            <p:nvPr/>
          </p:nvCxnSpPr>
          <p:spPr bwMode="auto">
            <a:xfrm>
              <a:off x="1969325" y="3361276"/>
              <a:ext cx="931377" cy="3431"/>
            </a:xfrm>
            <a:prstGeom prst="straightConnector1">
              <a:avLst/>
            </a:prstGeom>
            <a:noFill/>
            <a:ln w="28575" cap="flat" cmpd="sng" algn="ctr">
              <a:solidFill>
                <a:schemeClr val="tx1"/>
              </a:solidFill>
              <a:prstDash val="solid"/>
              <a:round/>
              <a:headEnd type="none" w="med" len="med"/>
              <a:tailEnd type="triangle" w="lg" len="lg"/>
            </a:ln>
            <a:effectLst/>
          </p:spPr>
        </p:cxnSp>
        <p:cxnSp>
          <p:nvCxnSpPr>
            <p:cNvPr id="68" name="Straight Arrow Connector 67"/>
            <p:cNvCxnSpPr>
              <a:stCxn id="32" idx="7"/>
              <a:endCxn id="33" idx="3"/>
            </p:cNvCxnSpPr>
            <p:nvPr/>
          </p:nvCxnSpPr>
          <p:spPr bwMode="auto">
            <a:xfrm flipV="1">
              <a:off x="5191208" y="3952251"/>
              <a:ext cx="1382518" cy="565410"/>
            </a:xfrm>
            <a:prstGeom prst="straightConnector1">
              <a:avLst/>
            </a:prstGeom>
            <a:noFill/>
            <a:ln w="28575" cap="flat" cmpd="sng" algn="ctr">
              <a:solidFill>
                <a:schemeClr val="tx1"/>
              </a:solidFill>
              <a:prstDash val="solid"/>
              <a:round/>
              <a:headEnd type="none" w="med" len="med"/>
              <a:tailEnd type="triangle" w="lg" len="lg"/>
            </a:ln>
            <a:effectLst/>
          </p:spPr>
        </p:cxnSp>
        <p:sp>
          <p:nvSpPr>
            <p:cNvPr id="71" name="TextBox 70"/>
            <p:cNvSpPr txBox="1"/>
            <p:nvPr/>
          </p:nvSpPr>
          <p:spPr>
            <a:xfrm rot="20198788">
              <a:off x="5163449" y="3977981"/>
              <a:ext cx="1167307" cy="338554"/>
            </a:xfrm>
            <a:prstGeom prst="rect">
              <a:avLst/>
            </a:prstGeom>
            <a:noFill/>
          </p:spPr>
          <p:txBody>
            <a:bodyPr wrap="none" rtlCol="0">
              <a:spAutoFit/>
            </a:bodyPr>
            <a:lstStyle/>
            <a:p>
              <a:r>
                <a:rPr lang="en-US" sz="1600" dirty="0" smtClean="0"/>
                <a:t>:</a:t>
              </a:r>
              <a:r>
                <a:rPr lang="en-US" sz="1600" dirty="0" err="1" smtClean="0"/>
                <a:t>reports_to</a:t>
              </a:r>
              <a:endParaRPr lang="en-US" sz="1600" dirty="0"/>
            </a:p>
          </p:txBody>
        </p:sp>
        <p:sp>
          <p:nvSpPr>
            <p:cNvPr id="72" name="TextBox 71"/>
            <p:cNvSpPr txBox="1"/>
            <p:nvPr/>
          </p:nvSpPr>
          <p:spPr>
            <a:xfrm rot="1155776">
              <a:off x="2496257" y="3756906"/>
              <a:ext cx="1167307" cy="338554"/>
            </a:xfrm>
            <a:prstGeom prst="rect">
              <a:avLst/>
            </a:prstGeom>
            <a:noFill/>
          </p:spPr>
          <p:txBody>
            <a:bodyPr wrap="none" rtlCol="0">
              <a:spAutoFit/>
            </a:bodyPr>
            <a:lstStyle/>
            <a:p>
              <a:r>
                <a:rPr lang="en-US" sz="1600" dirty="0" smtClean="0"/>
                <a:t>:</a:t>
              </a:r>
              <a:r>
                <a:rPr lang="en-US" sz="1600" dirty="0" err="1" smtClean="0"/>
                <a:t>reports_to</a:t>
              </a:r>
              <a:endParaRPr lang="en-US" sz="1600" dirty="0"/>
            </a:p>
          </p:txBody>
        </p:sp>
        <p:sp>
          <p:nvSpPr>
            <p:cNvPr id="73" name="TextBox 72"/>
            <p:cNvSpPr txBox="1"/>
            <p:nvPr/>
          </p:nvSpPr>
          <p:spPr>
            <a:xfrm>
              <a:off x="1896657" y="3030709"/>
              <a:ext cx="947695" cy="338554"/>
            </a:xfrm>
            <a:prstGeom prst="rect">
              <a:avLst/>
            </a:prstGeom>
            <a:noFill/>
          </p:spPr>
          <p:txBody>
            <a:bodyPr wrap="none" rtlCol="0">
              <a:spAutoFit/>
            </a:bodyPr>
            <a:lstStyle/>
            <a:p>
              <a:r>
                <a:rPr lang="en-US" sz="1600" dirty="0" smtClean="0"/>
                <a:t>:position</a:t>
              </a:r>
              <a:endParaRPr lang="en-US" sz="1600" dirty="0"/>
            </a:p>
          </p:txBody>
        </p:sp>
        <p:sp>
          <p:nvSpPr>
            <p:cNvPr id="74" name="TextBox 73"/>
            <p:cNvSpPr txBox="1"/>
            <p:nvPr/>
          </p:nvSpPr>
          <p:spPr>
            <a:xfrm>
              <a:off x="3299317" y="4429847"/>
              <a:ext cx="947695" cy="338554"/>
            </a:xfrm>
            <a:prstGeom prst="rect">
              <a:avLst/>
            </a:prstGeom>
            <a:noFill/>
          </p:spPr>
          <p:txBody>
            <a:bodyPr wrap="none" rtlCol="0">
              <a:spAutoFit/>
            </a:bodyPr>
            <a:lstStyle/>
            <a:p>
              <a:r>
                <a:rPr lang="en-US" sz="1600" dirty="0" smtClean="0"/>
                <a:t>:position</a:t>
              </a:r>
              <a:endParaRPr lang="en-US" sz="1600" dirty="0"/>
            </a:p>
          </p:txBody>
        </p:sp>
        <p:sp>
          <p:nvSpPr>
            <p:cNvPr id="75" name="TextBox 74"/>
            <p:cNvSpPr txBox="1"/>
            <p:nvPr/>
          </p:nvSpPr>
          <p:spPr>
            <a:xfrm rot="17788899">
              <a:off x="6638329" y="2796083"/>
              <a:ext cx="947695" cy="338554"/>
            </a:xfrm>
            <a:prstGeom prst="rect">
              <a:avLst/>
            </a:prstGeom>
            <a:noFill/>
          </p:spPr>
          <p:txBody>
            <a:bodyPr wrap="none" rtlCol="0">
              <a:spAutoFit/>
            </a:bodyPr>
            <a:lstStyle/>
            <a:p>
              <a:r>
                <a:rPr lang="en-US" sz="1600" dirty="0" smtClean="0"/>
                <a:t>:position</a:t>
              </a:r>
              <a:endParaRPr lang="en-US" sz="1600" dirty="0"/>
            </a:p>
          </p:txBody>
        </p:sp>
        <p:sp>
          <p:nvSpPr>
            <p:cNvPr id="76" name="TextBox 75"/>
            <p:cNvSpPr txBox="1"/>
            <p:nvPr/>
          </p:nvSpPr>
          <p:spPr>
            <a:xfrm rot="1996509">
              <a:off x="4938863" y="2315373"/>
              <a:ext cx="1005403" cy="338554"/>
            </a:xfrm>
            <a:prstGeom prst="rect">
              <a:avLst/>
            </a:prstGeom>
            <a:noFill/>
          </p:spPr>
          <p:txBody>
            <a:bodyPr wrap="none" rtlCol="0">
              <a:spAutoFit/>
            </a:bodyPr>
            <a:lstStyle/>
            <a:p>
              <a:r>
                <a:rPr lang="en-US" sz="1600" dirty="0" smtClean="0"/>
                <a:t>:employs</a:t>
              </a:r>
              <a:endParaRPr lang="en-US" sz="1600" dirty="0"/>
            </a:p>
          </p:txBody>
        </p:sp>
        <p:sp>
          <p:nvSpPr>
            <p:cNvPr id="77" name="TextBox 76"/>
            <p:cNvSpPr txBox="1"/>
            <p:nvPr/>
          </p:nvSpPr>
          <p:spPr>
            <a:xfrm rot="19755445">
              <a:off x="2081970" y="2265035"/>
              <a:ext cx="1005403" cy="338554"/>
            </a:xfrm>
            <a:prstGeom prst="rect">
              <a:avLst/>
            </a:prstGeom>
            <a:noFill/>
          </p:spPr>
          <p:txBody>
            <a:bodyPr wrap="none" rtlCol="0">
              <a:spAutoFit/>
            </a:bodyPr>
            <a:lstStyle/>
            <a:p>
              <a:r>
                <a:rPr lang="en-US" sz="1600" dirty="0" smtClean="0"/>
                <a:t>:employs</a:t>
              </a:r>
              <a:endParaRPr lang="en-US" sz="1600" dirty="0"/>
            </a:p>
          </p:txBody>
        </p:sp>
      </p:grpSp>
      <p:sp>
        <p:nvSpPr>
          <p:cNvPr id="7" name="Rounded Rectangle 6"/>
          <p:cNvSpPr/>
          <p:nvPr/>
        </p:nvSpPr>
        <p:spPr bwMode="auto">
          <a:xfrm>
            <a:off x="593338" y="1807540"/>
            <a:ext cx="8006316" cy="4221126"/>
          </a:xfrm>
          <a:prstGeom prst="round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 name="TextBox 10"/>
          <p:cNvSpPr txBox="1"/>
          <p:nvPr/>
        </p:nvSpPr>
        <p:spPr>
          <a:xfrm>
            <a:off x="2257637" y="1367691"/>
            <a:ext cx="5062091" cy="369332"/>
          </a:xfrm>
          <a:prstGeom prst="rect">
            <a:avLst/>
          </a:prstGeom>
          <a:noFill/>
        </p:spPr>
        <p:txBody>
          <a:bodyPr wrap="none" rtlCol="0">
            <a:spAutoFit/>
          </a:bodyPr>
          <a:lstStyle/>
          <a:p>
            <a:r>
              <a:rPr lang="en-US" b="1" dirty="0" smtClean="0"/>
              <a:t>https://sw.alionscience.com/employees/2011</a:t>
            </a:r>
            <a:endParaRPr lang="en-US" b="1" dirty="0"/>
          </a:p>
        </p:txBody>
      </p:sp>
    </p:spTree>
    <p:extLst>
      <p:ext uri="{BB962C8B-B14F-4D97-AF65-F5344CB8AC3E}">
        <p14:creationId xmlns="" xmlns:p14="http://schemas.microsoft.com/office/powerpoint/2010/main" xmlns:mv="urn:schemas-microsoft-com:mac:vml" xmlns:mc="http://schemas.openxmlformats.org/markup-compatibility/2006" val="1121035662"/>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dirty="0" smtClean="0"/>
              <a:t>Thinking SPARQL</a:t>
            </a:r>
            <a:endParaRPr lang="en-US" sz="3600" dirty="0"/>
          </a:p>
        </p:txBody>
      </p:sp>
      <p:sp>
        <p:nvSpPr>
          <p:cNvPr id="4" name="Content Placeholder 3"/>
          <p:cNvSpPr>
            <a:spLocks noGrp="1"/>
          </p:cNvSpPr>
          <p:nvPr>
            <p:ph idx="4294967295"/>
          </p:nvPr>
        </p:nvSpPr>
        <p:spPr>
          <a:xfrm>
            <a:off x="787178" y="1600200"/>
            <a:ext cx="7442421" cy="4525963"/>
          </a:xfrm>
        </p:spPr>
        <p:txBody>
          <a:bodyPr/>
          <a:lstStyle/>
          <a:p>
            <a:pPr>
              <a:lnSpc>
                <a:spcPct val="105000"/>
              </a:lnSpc>
            </a:pPr>
            <a:r>
              <a:rPr lang="en-US" dirty="0" smtClean="0"/>
              <a:t>To think in SPARQL, think in patterns</a:t>
            </a:r>
          </a:p>
          <a:p>
            <a:pPr lvl="1">
              <a:lnSpc>
                <a:spcPct val="105000"/>
              </a:lnSpc>
              <a:spcBef>
                <a:spcPts val="600"/>
              </a:spcBef>
            </a:pPr>
            <a:r>
              <a:rPr lang="en-US" dirty="0" smtClean="0"/>
              <a:t>graph patterns or shapes of data</a:t>
            </a:r>
          </a:p>
          <a:p>
            <a:pPr lvl="1">
              <a:lnSpc>
                <a:spcPct val="105000"/>
              </a:lnSpc>
              <a:spcBef>
                <a:spcPts val="600"/>
              </a:spcBef>
            </a:pPr>
            <a:r>
              <a:rPr lang="en-US" dirty="0" smtClean="0"/>
              <a:t>think in graphs</a:t>
            </a:r>
          </a:p>
          <a:p>
            <a:pPr lvl="1">
              <a:lnSpc>
                <a:spcPct val="105000"/>
              </a:lnSpc>
              <a:spcBef>
                <a:spcPts val="600"/>
              </a:spcBef>
            </a:pPr>
            <a:r>
              <a:rPr lang="en-US" dirty="0" smtClean="0"/>
              <a:t>a similar mindset to regular expressions thinking</a:t>
            </a:r>
          </a:p>
          <a:p>
            <a:pPr>
              <a:lnSpc>
                <a:spcPct val="105000"/>
              </a:lnSpc>
            </a:pPr>
            <a:r>
              <a:rPr lang="en-US" dirty="0" smtClean="0"/>
              <a:t>The pattern language is N3</a:t>
            </a:r>
          </a:p>
          <a:p>
            <a:pPr lvl="1">
              <a:lnSpc>
                <a:spcPct val="105000"/>
              </a:lnSpc>
              <a:spcBef>
                <a:spcPts val="600"/>
              </a:spcBef>
            </a:pPr>
            <a:r>
              <a:rPr lang="en-US" dirty="0" smtClean="0"/>
              <a:t>“Notation 3”</a:t>
            </a:r>
          </a:p>
          <a:p>
            <a:pPr lvl="1">
              <a:lnSpc>
                <a:spcPct val="105000"/>
              </a:lnSpc>
              <a:spcBef>
                <a:spcPts val="600"/>
              </a:spcBef>
            </a:pPr>
            <a:r>
              <a:rPr lang="en-US" dirty="0" smtClean="0"/>
              <a:t>A language for expressing RDF</a:t>
            </a:r>
          </a:p>
          <a:p>
            <a:pPr lvl="1">
              <a:lnSpc>
                <a:spcPct val="105000"/>
              </a:lnSpc>
              <a:spcBef>
                <a:spcPts val="600"/>
              </a:spcBef>
            </a:pPr>
            <a:r>
              <a:rPr lang="en-US" dirty="0" smtClean="0"/>
              <a:t>Learn N3 as you learn SPARQL</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1182662603"/>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4400" dirty="0" smtClean="0"/>
              <a:t>Parts of a SPARQL Query</a:t>
            </a:r>
            <a:r>
              <a:rPr lang="en-US" dirty="0" smtClean="0"/>
              <a:t/>
            </a:r>
            <a:br>
              <a:rPr lang="en-US" dirty="0" smtClean="0"/>
            </a:br>
            <a:endParaRPr lang="en-US" dirty="0"/>
          </a:p>
        </p:txBody>
      </p:sp>
    </p:spTree>
    <p:extLst>
      <p:ext uri="{BB962C8B-B14F-4D97-AF65-F5344CB8AC3E}">
        <p14:creationId xmlns="" xmlns:p14="http://schemas.microsoft.com/office/powerpoint/2010/main" xmlns:mv="urn:schemas-microsoft-com:mac:vml" xmlns:mc="http://schemas.openxmlformats.org/markup-compatibility/2006" val="1130670544"/>
      </p:ext>
    </p:extLst>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a SPARQL Query</a:t>
            </a:r>
            <a:endParaRPr lang="en-US" dirty="0"/>
          </a:p>
        </p:txBody>
      </p:sp>
      <p:sp>
        <p:nvSpPr>
          <p:cNvPr id="3" name="Content Placeholder 2"/>
          <p:cNvSpPr>
            <a:spLocks noGrp="1"/>
          </p:cNvSpPr>
          <p:nvPr>
            <p:ph idx="4294967295"/>
          </p:nvPr>
        </p:nvSpPr>
        <p:spPr>
          <a:xfrm>
            <a:off x="1558456" y="1600200"/>
            <a:ext cx="6671143" cy="4525963"/>
          </a:xfrm>
        </p:spPr>
        <p:txBody>
          <a:bodyPr/>
          <a:lstStyle/>
          <a:p>
            <a:pPr marL="0" indent="0">
              <a:buNone/>
            </a:pPr>
            <a:endParaRPr lang="en-US" u="sng" dirty="0"/>
          </a:p>
          <a:p>
            <a:pPr marL="0" indent="0">
              <a:lnSpc>
                <a:spcPct val="105000"/>
              </a:lnSpc>
              <a:buNone/>
            </a:pPr>
            <a:r>
              <a:rPr lang="en-US" dirty="0" smtClean="0"/>
              <a:t>PREFIX …</a:t>
            </a:r>
          </a:p>
          <a:p>
            <a:pPr marL="0" indent="0">
              <a:lnSpc>
                <a:spcPct val="105000"/>
              </a:lnSpc>
              <a:buNone/>
            </a:pPr>
            <a:r>
              <a:rPr lang="en-US" dirty="0" smtClean="0"/>
              <a:t>SELECT …</a:t>
            </a:r>
          </a:p>
          <a:p>
            <a:pPr marL="0" indent="0">
              <a:lnSpc>
                <a:spcPct val="105000"/>
              </a:lnSpc>
              <a:buNone/>
            </a:pPr>
            <a:r>
              <a:rPr lang="en-US" dirty="0" smtClean="0"/>
              <a:t>FROM …</a:t>
            </a:r>
            <a:endParaRPr lang="en-US" dirty="0"/>
          </a:p>
          <a:p>
            <a:pPr marL="0" indent="0">
              <a:lnSpc>
                <a:spcPct val="105000"/>
              </a:lnSpc>
              <a:buNone/>
            </a:pPr>
            <a:r>
              <a:rPr lang="en-US" dirty="0" smtClean="0"/>
              <a:t>WHERE {</a:t>
            </a:r>
          </a:p>
          <a:p>
            <a:pPr marL="0" indent="0">
              <a:lnSpc>
                <a:spcPct val="105000"/>
              </a:lnSpc>
              <a:buNone/>
            </a:pPr>
            <a:r>
              <a:rPr lang="en-US" dirty="0" smtClean="0"/>
              <a:t>  …</a:t>
            </a:r>
            <a:endParaRPr lang="en-US" dirty="0"/>
          </a:p>
          <a:p>
            <a:pPr marL="0" indent="0">
              <a:lnSpc>
                <a:spcPct val="105000"/>
              </a:lnSpc>
              <a:buNone/>
            </a:pPr>
            <a:r>
              <a:rPr lang="en-US" dirty="0" smtClean="0"/>
              <a:t>}</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3491012019"/>
      </p:ext>
    </p:extLst>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bwMode="auto">
          <a:xfrm>
            <a:off x="945221" y="4232953"/>
            <a:ext cx="7191910" cy="178770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3" name="Rounded Rectangle 32"/>
          <p:cNvSpPr/>
          <p:nvPr/>
        </p:nvSpPr>
        <p:spPr bwMode="auto">
          <a:xfrm>
            <a:off x="821933" y="1839074"/>
            <a:ext cx="2722651" cy="4181582"/>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smtClean="0"/>
              <a:t>Simple Select</a:t>
            </a:r>
            <a:endParaRPr lang="en-US" dirty="0"/>
          </a:p>
        </p:txBody>
      </p:sp>
      <p:sp>
        <p:nvSpPr>
          <p:cNvPr id="4" name="Content Placeholder 3"/>
          <p:cNvSpPr>
            <a:spLocks noGrp="1"/>
          </p:cNvSpPr>
          <p:nvPr>
            <p:ph idx="1"/>
          </p:nvPr>
        </p:nvSpPr>
        <p:spPr/>
        <p:txBody>
          <a:bodyPr/>
          <a:lstStyle/>
          <a:p>
            <a:pPr>
              <a:buNone/>
            </a:pPr>
            <a:r>
              <a:rPr lang="en-US" b="1" i="1" smtClean="0"/>
              <a:t>“Find the names of all countries”</a:t>
            </a:r>
            <a:endParaRPr lang="en-US" b="1" i="1" dirty="0" smtClean="0"/>
          </a:p>
        </p:txBody>
      </p:sp>
      <p:grpSp>
        <p:nvGrpSpPr>
          <p:cNvPr id="2" name="Group 41"/>
          <p:cNvGrpSpPr/>
          <p:nvPr/>
        </p:nvGrpSpPr>
        <p:grpSpPr>
          <a:xfrm>
            <a:off x="821932" y="4232953"/>
            <a:ext cx="2835671" cy="945222"/>
            <a:chOff x="821932" y="4232953"/>
            <a:chExt cx="2835671" cy="945222"/>
          </a:xfrm>
        </p:grpSpPr>
        <p:cxnSp>
          <p:nvCxnSpPr>
            <p:cNvPr id="39" name="Straight Connector 38"/>
            <p:cNvCxnSpPr>
              <a:endCxn id="40" idx="2"/>
            </p:cNvCxnSpPr>
            <p:nvPr/>
          </p:nvCxnSpPr>
          <p:spPr bwMode="auto">
            <a:xfrm rot="10800000">
              <a:off x="1273996" y="4232953"/>
              <a:ext cx="2383607"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 name="Arc 39"/>
            <p:cNvSpPr/>
            <p:nvPr/>
          </p:nvSpPr>
          <p:spPr bwMode="auto">
            <a:xfrm rot="16200000">
              <a:off x="801384" y="4253501"/>
              <a:ext cx="945222" cy="904126"/>
            </a:xfrm>
            <a:prstGeom prst="arc">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sp>
        <p:nvSpPr>
          <p:cNvPr id="43" name="Content Placeholder 3"/>
          <p:cNvSpPr txBox="1">
            <a:spLocks/>
          </p:cNvSpPr>
          <p:nvPr/>
        </p:nvSpPr>
        <p:spPr bwMode="auto">
          <a:xfrm>
            <a:off x="742950" y="1057276"/>
            <a:ext cx="7333180" cy="666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r"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“Find all country</a:t>
            </a:r>
            <a: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t> instances and their name properties</a:t>
            </a: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a:t>
            </a:r>
          </a:p>
        </p:txBody>
      </p:sp>
      <p:grpSp>
        <p:nvGrpSpPr>
          <p:cNvPr id="5" name="Group 62"/>
          <p:cNvGrpSpPr/>
          <p:nvPr/>
        </p:nvGrpSpPr>
        <p:grpSpPr>
          <a:xfrm>
            <a:off x="266701" y="5477950"/>
            <a:ext cx="1652708" cy="1251259"/>
            <a:chOff x="266701" y="5477950"/>
            <a:chExt cx="1652708" cy="1251259"/>
          </a:xfrm>
        </p:grpSpPr>
        <p:sp>
          <p:nvSpPr>
            <p:cNvPr id="52" name="Up Arrow 51"/>
            <p:cNvSpPr/>
            <p:nvPr/>
          </p:nvSpPr>
          <p:spPr bwMode="auto">
            <a:xfrm rot="2809056">
              <a:off x="1160984" y="5186250"/>
              <a:ext cx="466725" cy="1050125"/>
            </a:xfrm>
            <a:prstGeom prst="up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6" name="Group 61"/>
            <p:cNvGrpSpPr/>
            <p:nvPr/>
          </p:nvGrpSpPr>
          <p:grpSpPr>
            <a:xfrm>
              <a:off x="266701" y="5703270"/>
              <a:ext cx="1228725" cy="1025939"/>
              <a:chOff x="266701" y="5703270"/>
              <a:chExt cx="1228725" cy="1025939"/>
            </a:xfrm>
          </p:grpSpPr>
          <p:sp>
            <p:nvSpPr>
              <p:cNvPr id="61" name="Oval 60"/>
              <p:cNvSpPr/>
              <p:nvPr/>
            </p:nvSpPr>
            <p:spPr bwMode="auto">
              <a:xfrm rot="2590720">
                <a:off x="266701" y="5971264"/>
                <a:ext cx="1228725" cy="4953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3" name="TextBox 52"/>
              <p:cNvSpPr txBox="1"/>
              <p:nvPr/>
            </p:nvSpPr>
            <p:spPr>
              <a:xfrm rot="2715580">
                <a:off x="365385" y="6026811"/>
                <a:ext cx="1025939" cy="378857"/>
              </a:xfrm>
              <a:prstGeom prst="rect">
                <a:avLst/>
              </a:prstGeom>
              <a:noFill/>
            </p:spPr>
            <p:txBody>
              <a:bodyPr wrap="square" rtlCol="0">
                <a:spAutoFit/>
              </a:bodyPr>
              <a:lstStyle/>
              <a:p>
                <a:r>
                  <a:rPr lang="en-US" dirty="0" smtClean="0"/>
                  <a:t>Subject</a:t>
                </a:r>
                <a:endParaRPr lang="en-US" dirty="0"/>
              </a:p>
            </p:txBody>
          </p:sp>
        </p:grpSp>
      </p:grpSp>
      <p:grpSp>
        <p:nvGrpSpPr>
          <p:cNvPr id="7" name="Group 68"/>
          <p:cNvGrpSpPr/>
          <p:nvPr/>
        </p:nvGrpSpPr>
        <p:grpSpPr>
          <a:xfrm>
            <a:off x="3175037" y="3532518"/>
            <a:ext cx="2349740" cy="1135707"/>
            <a:chOff x="3175037" y="3532518"/>
            <a:chExt cx="2349740" cy="1135707"/>
          </a:xfrm>
        </p:grpSpPr>
        <p:sp>
          <p:nvSpPr>
            <p:cNvPr id="54" name="Up Arrow 53"/>
            <p:cNvSpPr/>
            <p:nvPr/>
          </p:nvSpPr>
          <p:spPr bwMode="auto">
            <a:xfrm rot="16200000">
              <a:off x="3678597" y="3159677"/>
              <a:ext cx="413466" cy="1420586"/>
            </a:xfrm>
            <a:prstGeom prst="up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5" name="Up Arrow 54"/>
            <p:cNvSpPr/>
            <p:nvPr/>
          </p:nvSpPr>
          <p:spPr bwMode="auto">
            <a:xfrm rot="10800000">
              <a:off x="4329348" y="4010024"/>
              <a:ext cx="466725" cy="658201"/>
            </a:xfrm>
            <a:prstGeom prst="up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9" name="Group 59"/>
            <p:cNvGrpSpPr/>
            <p:nvPr/>
          </p:nvGrpSpPr>
          <p:grpSpPr>
            <a:xfrm rot="1490635">
              <a:off x="3781702" y="3532518"/>
              <a:ext cx="1743075" cy="590550"/>
              <a:chOff x="4257675" y="3114674"/>
              <a:chExt cx="1743075" cy="590550"/>
            </a:xfrm>
          </p:grpSpPr>
          <p:sp>
            <p:nvSpPr>
              <p:cNvPr id="59" name="Oval 58"/>
              <p:cNvSpPr/>
              <p:nvPr/>
            </p:nvSpPr>
            <p:spPr bwMode="auto">
              <a:xfrm rot="441757">
                <a:off x="4257675" y="3114674"/>
                <a:ext cx="1743075" cy="59055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6" name="TextBox 55"/>
              <p:cNvSpPr txBox="1"/>
              <p:nvPr/>
            </p:nvSpPr>
            <p:spPr>
              <a:xfrm rot="534332">
                <a:off x="4462372" y="3203812"/>
                <a:ext cx="1353650" cy="369332"/>
              </a:xfrm>
              <a:prstGeom prst="rect">
                <a:avLst/>
              </a:prstGeom>
              <a:noFill/>
            </p:spPr>
            <p:txBody>
              <a:bodyPr wrap="square" rtlCol="0">
                <a:spAutoFit/>
              </a:bodyPr>
              <a:lstStyle/>
              <a:p>
                <a:r>
                  <a:rPr lang="en-US" dirty="0" smtClean="0"/>
                  <a:t>Predicates</a:t>
                </a:r>
                <a:endParaRPr lang="en-US" dirty="0"/>
              </a:p>
            </p:txBody>
          </p:sp>
        </p:grpSp>
      </p:grpSp>
      <p:grpSp>
        <p:nvGrpSpPr>
          <p:cNvPr id="10" name="Group 67"/>
          <p:cNvGrpSpPr/>
          <p:nvPr/>
        </p:nvGrpSpPr>
        <p:grpSpPr>
          <a:xfrm>
            <a:off x="3146158" y="2390775"/>
            <a:ext cx="4521467" cy="2325075"/>
            <a:chOff x="3146158" y="2390775"/>
            <a:chExt cx="4521467" cy="2325075"/>
          </a:xfrm>
        </p:grpSpPr>
        <p:sp>
          <p:nvSpPr>
            <p:cNvPr id="57" name="Up Arrow 56"/>
            <p:cNvSpPr/>
            <p:nvPr/>
          </p:nvSpPr>
          <p:spPr bwMode="auto">
            <a:xfrm rot="16200000">
              <a:off x="4506780" y="1131038"/>
              <a:ext cx="466725" cy="3187969"/>
            </a:xfrm>
            <a:prstGeom prst="up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8" name="Up Arrow 57"/>
            <p:cNvSpPr/>
            <p:nvPr/>
          </p:nvSpPr>
          <p:spPr bwMode="auto">
            <a:xfrm rot="10800000">
              <a:off x="6586772" y="2990849"/>
              <a:ext cx="466725" cy="1725001"/>
            </a:xfrm>
            <a:prstGeom prst="up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13" name="Group 66"/>
            <p:cNvGrpSpPr/>
            <p:nvPr/>
          </p:nvGrpSpPr>
          <p:grpSpPr>
            <a:xfrm rot="1815093">
              <a:off x="5686425" y="2390775"/>
              <a:ext cx="1981200" cy="752475"/>
              <a:chOff x="5808947" y="2536264"/>
              <a:chExt cx="1981200" cy="752475"/>
            </a:xfrm>
          </p:grpSpPr>
          <p:sp>
            <p:nvSpPr>
              <p:cNvPr id="65" name="Oval 64"/>
              <p:cNvSpPr/>
              <p:nvPr/>
            </p:nvSpPr>
            <p:spPr bwMode="auto">
              <a:xfrm>
                <a:off x="5808947" y="2536264"/>
                <a:ext cx="1981200" cy="752475"/>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  </a:t>
                </a:r>
              </a:p>
            </p:txBody>
          </p:sp>
          <p:sp>
            <p:nvSpPr>
              <p:cNvPr id="66" name="TextBox 65"/>
              <p:cNvSpPr txBox="1"/>
              <p:nvPr/>
            </p:nvSpPr>
            <p:spPr>
              <a:xfrm>
                <a:off x="6290390" y="2709292"/>
                <a:ext cx="1031051" cy="369332"/>
              </a:xfrm>
              <a:prstGeom prst="rect">
                <a:avLst/>
              </a:prstGeom>
              <a:noFill/>
            </p:spPr>
            <p:txBody>
              <a:bodyPr wrap="none" rtlCol="0">
                <a:spAutoFit/>
              </a:bodyPr>
              <a:lstStyle/>
              <a:p>
                <a:r>
                  <a:rPr lang="en-US" dirty="0" smtClean="0"/>
                  <a:t>Objects</a:t>
                </a:r>
                <a:endParaRPr lang="en-US" dirty="0"/>
              </a:p>
            </p:txBody>
          </p:sp>
        </p:grpSp>
      </p:grpSp>
      <p:cxnSp>
        <p:nvCxnSpPr>
          <p:cNvPr id="47" name="Straight Connector 46"/>
          <p:cNvCxnSpPr/>
          <p:nvPr/>
        </p:nvCxnSpPr>
        <p:spPr bwMode="auto">
          <a:xfrm>
            <a:off x="4657725" y="2066925"/>
            <a:ext cx="3105150" cy="158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a:off x="2714625" y="1562100"/>
            <a:ext cx="3390900" cy="1734"/>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15" name="Group 67"/>
          <p:cNvGrpSpPr/>
          <p:nvPr/>
        </p:nvGrpSpPr>
        <p:grpSpPr>
          <a:xfrm>
            <a:off x="1171254" y="2106202"/>
            <a:ext cx="6595993" cy="3555473"/>
            <a:chOff x="1171254" y="2106202"/>
            <a:chExt cx="6595993" cy="3555473"/>
          </a:xfrm>
        </p:grpSpPr>
        <p:sp>
          <p:nvSpPr>
            <p:cNvPr id="19" name="TextBox 18"/>
            <p:cNvSpPr txBox="1"/>
            <p:nvPr/>
          </p:nvSpPr>
          <p:spPr>
            <a:xfrm>
              <a:off x="2176407" y="3666161"/>
              <a:ext cx="1043876" cy="369332"/>
            </a:xfrm>
            <a:prstGeom prst="rect">
              <a:avLst/>
            </a:prstGeom>
            <a:noFill/>
          </p:spPr>
          <p:txBody>
            <a:bodyPr wrap="none" rtlCol="0">
              <a:spAutoFit/>
            </a:bodyPr>
            <a:lstStyle/>
            <a:p>
              <a:r>
                <a:rPr lang="en-US" dirty="0" err="1" smtClean="0"/>
                <a:t>rdf:type</a:t>
              </a:r>
              <a:endParaRPr lang="en-US" dirty="0"/>
            </a:p>
          </p:txBody>
        </p:sp>
        <p:grpSp>
          <p:nvGrpSpPr>
            <p:cNvPr id="16" name="Group 66"/>
            <p:cNvGrpSpPr/>
            <p:nvPr/>
          </p:nvGrpSpPr>
          <p:grpSpPr>
            <a:xfrm>
              <a:off x="1171254" y="2106202"/>
              <a:ext cx="6595993" cy="3555473"/>
              <a:chOff x="1171254" y="2106202"/>
              <a:chExt cx="6595993" cy="3555473"/>
            </a:xfrm>
          </p:grpSpPr>
          <p:grpSp>
            <p:nvGrpSpPr>
              <p:cNvPr id="23" name="Group 59"/>
              <p:cNvGrpSpPr/>
              <p:nvPr/>
            </p:nvGrpSpPr>
            <p:grpSpPr>
              <a:xfrm>
                <a:off x="1171254" y="2106202"/>
                <a:ext cx="6595993" cy="3555473"/>
                <a:chOff x="1171254" y="2106202"/>
                <a:chExt cx="6595993" cy="3555473"/>
              </a:xfrm>
            </p:grpSpPr>
            <p:sp>
              <p:nvSpPr>
                <p:cNvPr id="20" name="TextBox 19"/>
                <p:cNvSpPr txBox="1"/>
                <p:nvPr/>
              </p:nvSpPr>
              <p:spPr>
                <a:xfrm>
                  <a:off x="3592520" y="4627221"/>
                  <a:ext cx="1749197" cy="369332"/>
                </a:xfrm>
                <a:prstGeom prst="rect">
                  <a:avLst/>
                </a:prstGeom>
                <a:noFill/>
              </p:spPr>
              <p:txBody>
                <a:bodyPr wrap="none" rtlCol="0">
                  <a:spAutoFit/>
                </a:bodyPr>
                <a:lstStyle/>
                <a:p>
                  <a:r>
                    <a:rPr lang="en-US" dirty="0" err="1" smtClean="0"/>
                    <a:t>country:name</a:t>
                  </a:r>
                  <a:endParaRPr lang="en-US" dirty="0"/>
                </a:p>
              </p:txBody>
            </p:sp>
            <p:sp>
              <p:nvSpPr>
                <p:cNvPr id="12" name="Oval 11"/>
                <p:cNvSpPr/>
                <p:nvPr/>
              </p:nvSpPr>
              <p:spPr bwMode="auto">
                <a:xfrm>
                  <a:off x="1171254" y="2106202"/>
                  <a:ext cx="1972638" cy="1171254"/>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p:txBody>
            </p:sp>
            <p:cxnSp>
              <p:nvCxnSpPr>
                <p:cNvPr id="14" name="Straight Arrow Connector 13"/>
                <p:cNvCxnSpPr>
                  <a:stCxn id="8" idx="0"/>
                  <a:endCxn id="12" idx="4"/>
                </p:cNvCxnSpPr>
                <p:nvPr/>
              </p:nvCxnSpPr>
              <p:spPr bwMode="auto">
                <a:xfrm rot="5400000" flipH="1" flipV="1">
                  <a:off x="1587733" y="3837772"/>
                  <a:ext cx="1130155" cy="9525"/>
                </a:xfrm>
                <a:prstGeom prst="straightConnector1">
                  <a:avLst/>
                </a:prstGeom>
                <a:solidFill>
                  <a:schemeClr val="accent1"/>
                </a:solidFill>
                <a:ln w="28575" cap="flat" cmpd="sng" algn="ctr">
                  <a:solidFill>
                    <a:schemeClr val="tx1"/>
                  </a:solidFill>
                  <a:prstDash val="solid"/>
                  <a:round/>
                  <a:headEnd type="none" w="med" len="med"/>
                  <a:tailEnd type="triangle" w="lg" len="lg"/>
                </a:ln>
                <a:effectLst/>
              </p:spPr>
            </p:cxnSp>
            <p:cxnSp>
              <p:nvCxnSpPr>
                <p:cNvPr id="17" name="Straight Arrow Connector 16"/>
                <p:cNvCxnSpPr>
                  <a:stCxn id="8" idx="3"/>
                  <a:endCxn id="11" idx="1"/>
                </p:cNvCxnSpPr>
                <p:nvPr/>
              </p:nvCxnSpPr>
              <p:spPr bwMode="auto">
                <a:xfrm>
                  <a:off x="2949432" y="5034643"/>
                  <a:ext cx="2927343" cy="1022"/>
                </a:xfrm>
                <a:prstGeom prst="straightConnector1">
                  <a:avLst/>
                </a:prstGeom>
                <a:solidFill>
                  <a:schemeClr val="accent1"/>
                </a:solidFill>
                <a:ln w="28575" cap="flat" cmpd="sng" algn="ctr">
                  <a:solidFill>
                    <a:schemeClr val="tx1"/>
                  </a:solidFill>
                  <a:prstDash val="solid"/>
                  <a:round/>
                  <a:headEnd type="none" w="med" len="med"/>
                  <a:tailEnd type="triangle" w="lg" len="lg"/>
                </a:ln>
                <a:effectLst/>
              </p:spPr>
            </p:cxnSp>
            <p:sp>
              <p:nvSpPr>
                <p:cNvPr id="11" name="Rectangle 10"/>
                <p:cNvSpPr/>
                <p:nvPr/>
              </p:nvSpPr>
              <p:spPr bwMode="auto">
                <a:xfrm>
                  <a:off x="5876775" y="4728770"/>
                  <a:ext cx="1890472" cy="61379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 name="Flowchart: Decision 7"/>
                <p:cNvSpPr/>
                <p:nvPr/>
              </p:nvSpPr>
              <p:spPr bwMode="auto">
                <a:xfrm>
                  <a:off x="1346664" y="4407611"/>
                  <a:ext cx="1602768" cy="1254064"/>
                </a:xfrm>
                <a:prstGeom prst="flowChartDecision">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sp>
            <p:nvSpPr>
              <p:cNvPr id="18" name="TextBox 17"/>
              <p:cNvSpPr txBox="1"/>
              <p:nvPr/>
            </p:nvSpPr>
            <p:spPr>
              <a:xfrm>
                <a:off x="1202075" y="2527442"/>
                <a:ext cx="2031325" cy="369332"/>
              </a:xfrm>
              <a:prstGeom prst="rect">
                <a:avLst/>
              </a:prstGeom>
              <a:noFill/>
            </p:spPr>
            <p:txBody>
              <a:bodyPr wrap="none" rtlCol="0">
                <a:spAutoFit/>
              </a:bodyPr>
              <a:lstStyle/>
              <a:p>
                <a:r>
                  <a:rPr lang="en-US" dirty="0" err="1" smtClean="0"/>
                  <a:t>country:Country</a:t>
                </a:r>
                <a:endParaRPr lang="en-US" dirty="0"/>
              </a:p>
            </p:txBody>
          </p:sp>
        </p:grpSp>
      </p:grpSp>
      <p:grpSp>
        <p:nvGrpSpPr>
          <p:cNvPr id="24" name="Group 63"/>
          <p:cNvGrpSpPr/>
          <p:nvPr/>
        </p:nvGrpSpPr>
        <p:grpSpPr>
          <a:xfrm>
            <a:off x="1575373" y="4811730"/>
            <a:ext cx="5687088" cy="371044"/>
            <a:chOff x="1575373" y="4811730"/>
            <a:chExt cx="5687088" cy="371044"/>
          </a:xfrm>
        </p:grpSpPr>
        <p:sp>
          <p:nvSpPr>
            <p:cNvPr id="22" name="TextBox 21"/>
            <p:cNvSpPr txBox="1"/>
            <p:nvPr/>
          </p:nvSpPr>
          <p:spPr>
            <a:xfrm>
              <a:off x="1575373" y="4811730"/>
              <a:ext cx="1172116" cy="369332"/>
            </a:xfrm>
            <a:prstGeom prst="rect">
              <a:avLst/>
            </a:prstGeom>
            <a:noFill/>
          </p:spPr>
          <p:txBody>
            <a:bodyPr wrap="none" rtlCol="0">
              <a:spAutoFit/>
            </a:bodyPr>
            <a:lstStyle/>
            <a:p>
              <a:r>
                <a:rPr lang="en-US" dirty="0" smtClean="0"/>
                <a:t>?country</a:t>
              </a:r>
              <a:endParaRPr lang="en-US" dirty="0"/>
            </a:p>
          </p:txBody>
        </p:sp>
        <p:sp>
          <p:nvSpPr>
            <p:cNvPr id="21" name="TextBox 20"/>
            <p:cNvSpPr txBox="1"/>
            <p:nvPr/>
          </p:nvSpPr>
          <p:spPr>
            <a:xfrm>
              <a:off x="6334002" y="4813442"/>
              <a:ext cx="928459" cy="369332"/>
            </a:xfrm>
            <a:prstGeom prst="rect">
              <a:avLst/>
            </a:prstGeom>
            <a:noFill/>
          </p:spPr>
          <p:txBody>
            <a:bodyPr wrap="none" rtlCol="0">
              <a:spAutoFit/>
            </a:bodyPr>
            <a:lstStyle/>
            <a:p>
              <a:r>
                <a:rPr lang="en-US" dirty="0" smtClean="0"/>
                <a:t>?name</a:t>
              </a:r>
              <a:endParaRPr lang="en-US" dirty="0"/>
            </a:p>
          </p:txBody>
        </p:sp>
      </p:grpSp>
      <p:grpSp>
        <p:nvGrpSpPr>
          <p:cNvPr id="25" name="Group 62"/>
          <p:cNvGrpSpPr/>
          <p:nvPr/>
        </p:nvGrpSpPr>
        <p:grpSpPr>
          <a:xfrm>
            <a:off x="1762125" y="4629288"/>
            <a:ext cx="5471203" cy="949516"/>
            <a:chOff x="1762125" y="4629288"/>
            <a:chExt cx="5471203" cy="949516"/>
          </a:xfrm>
        </p:grpSpPr>
        <p:pic>
          <p:nvPicPr>
            <p:cNvPr id="70" name="Picture 69" descr="Italy-Silhoutte.gif"/>
            <p:cNvPicPr>
              <a:picLocks noChangeAspect="1"/>
            </p:cNvPicPr>
            <p:nvPr/>
          </p:nvPicPr>
          <p:blipFill>
            <a:blip r:embed="rId2" cstate="print"/>
            <a:stretch>
              <a:fillRect/>
            </a:stretch>
          </p:blipFill>
          <p:spPr>
            <a:xfrm>
              <a:off x="1762125" y="4629288"/>
              <a:ext cx="752476" cy="949516"/>
            </a:xfrm>
            <a:prstGeom prst="rect">
              <a:avLst/>
            </a:prstGeom>
          </p:spPr>
        </p:pic>
        <p:sp>
          <p:nvSpPr>
            <p:cNvPr id="62" name="TextBox 61"/>
            <p:cNvSpPr txBox="1"/>
            <p:nvPr/>
          </p:nvSpPr>
          <p:spPr>
            <a:xfrm>
              <a:off x="6362577" y="4813442"/>
              <a:ext cx="870751" cy="369332"/>
            </a:xfrm>
            <a:prstGeom prst="rect">
              <a:avLst/>
            </a:prstGeom>
            <a:noFill/>
          </p:spPr>
          <p:txBody>
            <a:bodyPr wrap="none" rtlCol="0">
              <a:spAutoFit/>
            </a:bodyPr>
            <a:lstStyle/>
            <a:p>
              <a:r>
                <a:rPr lang="en-US" dirty="0" smtClean="0"/>
                <a:t>“Italy”</a:t>
              </a:r>
              <a:endParaRPr lang="en-US" dirty="0"/>
            </a:p>
          </p:txBody>
        </p:sp>
      </p:grpSp>
      <p:sp>
        <p:nvSpPr>
          <p:cNvPr id="50" name="Rounded Rectangular Callout 49"/>
          <p:cNvSpPr/>
          <p:nvPr/>
        </p:nvSpPr>
        <p:spPr bwMode="auto">
          <a:xfrm>
            <a:off x="142875" y="1562100"/>
            <a:ext cx="1543049" cy="638175"/>
          </a:xfrm>
          <a:prstGeom prst="wedgeRoundRectCallout">
            <a:avLst>
              <a:gd name="adj1" fmla="val 48836"/>
              <a:gd name="adj2" fmla="val 120795"/>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I’m a Class!</a:t>
            </a:r>
          </a:p>
        </p:txBody>
      </p:sp>
      <p:sp>
        <p:nvSpPr>
          <p:cNvPr id="51" name="Rounded Rectangular Callout 50"/>
          <p:cNvSpPr/>
          <p:nvPr/>
        </p:nvSpPr>
        <p:spPr bwMode="auto">
          <a:xfrm>
            <a:off x="904875" y="4019549"/>
            <a:ext cx="2162175" cy="561975"/>
          </a:xfrm>
          <a:prstGeom prst="wedgeRoundRectCallout">
            <a:avLst>
              <a:gd name="adj1" fmla="val -1685"/>
              <a:gd name="adj2" fmla="val 109756"/>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I’m an Instance!</a:t>
            </a:r>
          </a:p>
        </p:txBody>
      </p:sp>
      <p:sp>
        <p:nvSpPr>
          <p:cNvPr id="69" name="Rounded Rectangular Callout 68"/>
          <p:cNvSpPr/>
          <p:nvPr/>
        </p:nvSpPr>
        <p:spPr bwMode="auto">
          <a:xfrm>
            <a:off x="904875" y="4019549"/>
            <a:ext cx="2162175" cy="561975"/>
          </a:xfrm>
          <a:prstGeom prst="wedgeRoundRectCallout">
            <a:avLst>
              <a:gd name="adj1" fmla="val -1685"/>
              <a:gd name="adj2" fmla="val 109756"/>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I’m an unknown instance</a:t>
            </a:r>
            <a:r>
              <a:rPr lang="en-US" dirty="0" smtClean="0"/>
              <a:t>.</a:t>
            </a:r>
            <a:endParaRPr kumimoji="0" lang="en-US" sz="1800" b="1" i="0" u="none" strike="noStrike" cap="none" normalizeH="0" baseline="0" dirty="0" smtClean="0">
              <a:ln>
                <a:noFill/>
              </a:ln>
              <a:solidFill>
                <a:schemeClr val="tx1"/>
              </a:solidFill>
              <a:effectLst/>
              <a:latin typeface="Arial" charset="0"/>
            </a:endParaRPr>
          </a:p>
        </p:txBody>
      </p:sp>
      <p:sp>
        <p:nvSpPr>
          <p:cNvPr id="72" name="Rounded Rectangle 71"/>
          <p:cNvSpPr/>
          <p:nvPr/>
        </p:nvSpPr>
        <p:spPr bwMode="auto">
          <a:xfrm>
            <a:off x="4657725" y="2362200"/>
            <a:ext cx="3181350" cy="838200"/>
          </a:xfrm>
          <a:prstGeom prst="roundRect">
            <a:avLst/>
          </a:prstGeom>
          <a:solidFill>
            <a:srgbClr val="C3D69B"/>
          </a:solidFill>
          <a:ln w="9525" cap="flat" cmpd="sng" algn="ctr">
            <a:solidFill>
              <a:srgbClr val="C3D69B"/>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 </a:t>
            </a:r>
            <a:r>
              <a:rPr lang="en-US" sz="2000" dirty="0" smtClean="0"/>
              <a:t>i</a:t>
            </a:r>
            <a:r>
              <a:rPr kumimoji="0" lang="en-US" sz="2000" b="1" i="0" u="none" strike="noStrike" cap="none" normalizeH="0" baseline="0" dirty="0" smtClean="0">
                <a:ln>
                  <a:noFill/>
                </a:ln>
                <a:solidFill>
                  <a:schemeClr val="tx1"/>
                </a:solidFill>
                <a:effectLst/>
                <a:latin typeface="Arial" charset="0"/>
              </a:rPr>
              <a:t>ndicates a variable, something </a:t>
            </a:r>
            <a:r>
              <a:rPr kumimoji="0" lang="en-US" sz="2000" b="1" i="1" u="none" strike="noStrike" cap="none" normalizeH="0" baseline="0" dirty="0" smtClean="0">
                <a:ln>
                  <a:noFill/>
                </a:ln>
                <a:solidFill>
                  <a:schemeClr val="tx1"/>
                </a:solidFill>
                <a:effectLst/>
                <a:latin typeface="Arial" charset="0"/>
              </a:rPr>
              <a:t>unknown.</a:t>
            </a:r>
          </a:p>
        </p:txBody>
      </p:sp>
      <p:sp>
        <p:nvSpPr>
          <p:cNvPr id="73" name="TextBox 72"/>
          <p:cNvSpPr txBox="1"/>
          <p:nvPr/>
        </p:nvSpPr>
        <p:spPr>
          <a:xfrm>
            <a:off x="1638300" y="5962650"/>
            <a:ext cx="800284" cy="369332"/>
          </a:xfrm>
          <a:prstGeom prst="rect">
            <a:avLst/>
          </a:prstGeom>
          <a:noFill/>
        </p:spPr>
        <p:txBody>
          <a:bodyPr wrap="none" rtlCol="0">
            <a:spAutoFit/>
          </a:bodyPr>
          <a:lstStyle/>
          <a:p>
            <a:r>
              <a:rPr lang="en-US" dirty="0" smtClean="0"/>
              <a:t>Triple</a:t>
            </a:r>
            <a:endParaRPr lang="en-US" dirty="0"/>
          </a:p>
        </p:txBody>
      </p:sp>
      <p:sp>
        <p:nvSpPr>
          <p:cNvPr id="74" name="TextBox 73"/>
          <p:cNvSpPr txBox="1"/>
          <p:nvPr/>
        </p:nvSpPr>
        <p:spPr>
          <a:xfrm rot="16200000">
            <a:off x="7867650" y="4886325"/>
            <a:ext cx="800284" cy="369332"/>
          </a:xfrm>
          <a:prstGeom prst="rect">
            <a:avLst/>
          </a:prstGeom>
          <a:noFill/>
        </p:spPr>
        <p:txBody>
          <a:bodyPr wrap="none" rtlCol="0">
            <a:spAutoFit/>
          </a:bodyPr>
          <a:lstStyle/>
          <a:p>
            <a:r>
              <a:rPr lang="en-US" dirty="0" smtClean="0"/>
              <a:t>Triple</a:t>
            </a:r>
            <a:endParaRPr lang="en-US" dirty="0"/>
          </a:p>
        </p:txBody>
      </p:sp>
      <p:sp>
        <p:nvSpPr>
          <p:cNvPr id="75" name="Rounded Rectangular Callout 74"/>
          <p:cNvSpPr/>
          <p:nvPr/>
        </p:nvSpPr>
        <p:spPr bwMode="auto">
          <a:xfrm>
            <a:off x="3486149" y="5372100"/>
            <a:ext cx="1971676" cy="552450"/>
          </a:xfrm>
          <a:prstGeom prst="wedgeRoundRectCallout">
            <a:avLst>
              <a:gd name="adj1" fmla="val 1554"/>
              <a:gd name="adj2" fmla="val -126714"/>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I’m a Property!</a:t>
            </a:r>
          </a:p>
        </p:txBody>
      </p:sp>
      <p:sp>
        <p:nvSpPr>
          <p:cNvPr id="71" name="Rounded Rectangular Callout 70"/>
          <p:cNvSpPr/>
          <p:nvPr/>
        </p:nvSpPr>
        <p:spPr bwMode="auto">
          <a:xfrm>
            <a:off x="5619749" y="3800475"/>
            <a:ext cx="1971676" cy="552450"/>
          </a:xfrm>
          <a:prstGeom prst="wedgeRoundRectCallout">
            <a:avLst>
              <a:gd name="adj1" fmla="val -2311"/>
              <a:gd name="adj2" fmla="val 150872"/>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I’m an unknown property value.</a:t>
            </a:r>
          </a:p>
        </p:txBody>
      </p:sp>
      <p:sp>
        <p:nvSpPr>
          <p:cNvPr id="49" name="Rounded Rectangular Callout 48"/>
          <p:cNvSpPr/>
          <p:nvPr/>
        </p:nvSpPr>
        <p:spPr bwMode="auto">
          <a:xfrm>
            <a:off x="5619749" y="3800475"/>
            <a:ext cx="1971676" cy="552450"/>
          </a:xfrm>
          <a:prstGeom prst="wedgeRoundRectCallout">
            <a:avLst>
              <a:gd name="adj1" fmla="val -2311"/>
              <a:gd name="adj2" fmla="val 150872"/>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I’m a Property </a:t>
            </a:r>
            <a:r>
              <a:rPr kumimoji="0" lang="en-US" sz="1800" b="1" i="1" u="none" strike="noStrike" cap="none" normalizeH="0" baseline="0" dirty="0" smtClean="0">
                <a:ln>
                  <a:noFill/>
                </a:ln>
                <a:solidFill>
                  <a:schemeClr val="tx1"/>
                </a:solidFill>
                <a:effectLst/>
                <a:latin typeface="Arial" charset="0"/>
              </a:rPr>
              <a:t>value!</a:t>
            </a:r>
          </a:p>
        </p:txBody>
      </p:sp>
    </p:spTree>
    <p:extLst>
      <p:ext uri="{BB962C8B-B14F-4D97-AF65-F5344CB8AC3E}">
        <p14:creationId xmlns="" xmlns:p14="http://schemas.microsoft.com/office/powerpoint/2010/main" xmlns:mv="urn:schemas-microsoft-com:mac:vml" xmlns:mc="http://schemas.openxmlformats.org/markup-compatibility/2006" val="2561995938"/>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5" presetClass="entr" presetSubtype="10" fill="hold" grpId="0" nodeType="withEffect">
                                  <p:stCondLst>
                                    <p:cond delay="0"/>
                                  </p:stCondLst>
                                  <p:childTnLst>
                                    <p:set>
                                      <p:cBhvr>
                                        <p:cTn id="9" dur="1" fill="hold">
                                          <p:stCondLst>
                                            <p:cond delay="0"/>
                                          </p:stCondLst>
                                        </p:cTn>
                                        <p:tgtEl>
                                          <p:spTgt spid="43">
                                            <p:txEl>
                                              <p:pRg st="0" end="0"/>
                                            </p:txEl>
                                          </p:spTgt>
                                        </p:tgtEl>
                                        <p:attrNameLst>
                                          <p:attrName>style.visibility</p:attrName>
                                        </p:attrNameLst>
                                      </p:cBhvr>
                                      <p:to>
                                        <p:strVal val="visible"/>
                                      </p:to>
                                    </p:set>
                                    <p:animEffect transition="in" filter="checkerboard(across)">
                                      <p:cBhvr>
                                        <p:cTn id="10" dur="500"/>
                                        <p:tgtEl>
                                          <p:spTgt spid="43">
                                            <p:txEl>
                                              <p:pRg st="0" end="0"/>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8"/>
                                        </p:tgtEl>
                                        <p:attrNameLst>
                                          <p:attrName>style.visibility</p:attrName>
                                        </p:attrNameLst>
                                      </p:cBhvr>
                                      <p:to>
                                        <p:strVal val="visible"/>
                                      </p:to>
                                    </p:set>
                                    <p:animEffect transition="in" filter="checkerboard(across)">
                                      <p:cBhvr>
                                        <p:cTn id="13" dur="500"/>
                                        <p:tgtEl>
                                          <p:spTgt spid="48"/>
                                        </p:tgtEl>
                                      </p:cBhvr>
                                    </p:animEffect>
                                  </p:childTnLst>
                                </p:cTn>
                              </p:par>
                              <p:par>
                                <p:cTn id="14" presetID="5" presetClass="entr" presetSubtype="10" fill="hold"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checkerboard(across)">
                                      <p:cBhvr>
                                        <p:cTn id="16" dur="500"/>
                                        <p:tgtEl>
                                          <p:spTgt spid="47"/>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checkerboard(across)">
                                      <p:cBhvr>
                                        <p:cTn id="21" dur="500"/>
                                        <p:tgtEl>
                                          <p:spTgt spid="15"/>
                                        </p:tgtEl>
                                      </p:cBhvr>
                                    </p:animEffect>
                                  </p:childTnLst>
                                </p:cTn>
                              </p:par>
                              <p:par>
                                <p:cTn id="22" presetID="5" presetClass="entr" presetSubtype="10"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checkerboard(across)">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checkerboard(across)">
                                      <p:cBhvr>
                                        <p:cTn id="29" dur="500"/>
                                        <p:tgtEl>
                                          <p:spTgt spid="50"/>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checkerboard(across)">
                                      <p:cBhvr>
                                        <p:cTn id="32" dur="500"/>
                                        <p:tgtEl>
                                          <p:spTgt spid="51"/>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Effect transition="in" filter="checkerboard(across)">
                                      <p:cBhvr>
                                        <p:cTn id="35" dur="500"/>
                                        <p:tgtEl>
                                          <p:spTgt spid="49"/>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75"/>
                                        </p:tgtEl>
                                        <p:attrNameLst>
                                          <p:attrName>style.visibility</p:attrName>
                                        </p:attrNameLst>
                                      </p:cBhvr>
                                      <p:to>
                                        <p:strVal val="visible"/>
                                      </p:to>
                                    </p:set>
                                    <p:animEffect transition="in" filter="checkerboard(across)">
                                      <p:cBhvr>
                                        <p:cTn id="38" dur="500"/>
                                        <p:tgtEl>
                                          <p:spTgt spid="75"/>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xit" presetSubtype="10" fill="hold" grpId="1" nodeType="clickEffect">
                                  <p:stCondLst>
                                    <p:cond delay="0"/>
                                  </p:stCondLst>
                                  <p:childTnLst>
                                    <p:animEffect transition="out" filter="checkerboard(across)">
                                      <p:cBhvr>
                                        <p:cTn id="42" dur="500"/>
                                        <p:tgtEl>
                                          <p:spTgt spid="51"/>
                                        </p:tgtEl>
                                      </p:cBhvr>
                                    </p:animEffect>
                                    <p:set>
                                      <p:cBhvr>
                                        <p:cTn id="43" dur="1" fill="hold">
                                          <p:stCondLst>
                                            <p:cond delay="499"/>
                                          </p:stCondLst>
                                        </p:cTn>
                                        <p:tgtEl>
                                          <p:spTgt spid="51"/>
                                        </p:tgtEl>
                                        <p:attrNameLst>
                                          <p:attrName>style.visibility</p:attrName>
                                        </p:attrNameLst>
                                      </p:cBhvr>
                                      <p:to>
                                        <p:strVal val="hidden"/>
                                      </p:to>
                                    </p:set>
                                  </p:childTnLst>
                                </p:cTn>
                              </p:par>
                              <p:par>
                                <p:cTn id="44" presetID="5" presetClass="exit" presetSubtype="10" fill="hold" grpId="1" nodeType="withEffect">
                                  <p:stCondLst>
                                    <p:cond delay="0"/>
                                  </p:stCondLst>
                                  <p:childTnLst>
                                    <p:animEffect transition="out" filter="checkerboard(across)">
                                      <p:cBhvr>
                                        <p:cTn id="45" dur="500"/>
                                        <p:tgtEl>
                                          <p:spTgt spid="49"/>
                                        </p:tgtEl>
                                      </p:cBhvr>
                                    </p:animEffect>
                                    <p:set>
                                      <p:cBhvr>
                                        <p:cTn id="46" dur="1" fill="hold">
                                          <p:stCondLst>
                                            <p:cond delay="499"/>
                                          </p:stCondLst>
                                        </p:cTn>
                                        <p:tgtEl>
                                          <p:spTgt spid="49"/>
                                        </p:tgtEl>
                                        <p:attrNameLst>
                                          <p:attrName>style.visibility</p:attrName>
                                        </p:attrNameLst>
                                      </p:cBhvr>
                                      <p:to>
                                        <p:strVal val="hidden"/>
                                      </p:to>
                                    </p:set>
                                  </p:childTnLst>
                                </p:cTn>
                              </p:par>
                              <p:par>
                                <p:cTn id="47" presetID="5" presetClass="exit" presetSubtype="10" fill="hold" nodeType="withEffect">
                                  <p:stCondLst>
                                    <p:cond delay="0"/>
                                  </p:stCondLst>
                                  <p:childTnLst>
                                    <p:animEffect transition="out" filter="checkerboard(across)">
                                      <p:cBhvr>
                                        <p:cTn id="48" dur="500"/>
                                        <p:tgtEl>
                                          <p:spTgt spid="25"/>
                                        </p:tgtEl>
                                      </p:cBhvr>
                                    </p:animEffect>
                                    <p:set>
                                      <p:cBhvr>
                                        <p:cTn id="49" dur="1" fill="hold">
                                          <p:stCondLst>
                                            <p:cond delay="499"/>
                                          </p:stCondLst>
                                        </p:cTn>
                                        <p:tgtEl>
                                          <p:spTgt spid="25"/>
                                        </p:tgtEl>
                                        <p:attrNameLst>
                                          <p:attrName>style.visibility</p:attrName>
                                        </p:attrNameLst>
                                      </p:cBhvr>
                                      <p:to>
                                        <p:strVal val="hidden"/>
                                      </p:to>
                                    </p:set>
                                  </p:childTnLst>
                                </p:cTn>
                              </p:par>
                              <p:par>
                                <p:cTn id="50" presetID="5" presetClass="entr" presetSubtype="10" fill="hold"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checkerboard(across)">
                                      <p:cBhvr>
                                        <p:cTn id="52" dur="500"/>
                                        <p:tgtEl>
                                          <p:spTgt spid="24"/>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checkerboard(across)">
                                      <p:cBhvr>
                                        <p:cTn id="55" dur="500"/>
                                        <p:tgtEl>
                                          <p:spTgt spid="69"/>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71"/>
                                        </p:tgtEl>
                                        <p:attrNameLst>
                                          <p:attrName>style.visibility</p:attrName>
                                        </p:attrNameLst>
                                      </p:cBhvr>
                                      <p:to>
                                        <p:strVal val="visible"/>
                                      </p:to>
                                    </p:set>
                                    <p:animEffect transition="in" filter="checkerboard(across)">
                                      <p:cBhvr>
                                        <p:cTn id="58" dur="500"/>
                                        <p:tgtEl>
                                          <p:spTgt spid="71"/>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72"/>
                                        </p:tgtEl>
                                        <p:attrNameLst>
                                          <p:attrName>style.visibility</p:attrName>
                                        </p:attrNameLst>
                                      </p:cBhvr>
                                      <p:to>
                                        <p:strVal val="visible"/>
                                      </p:to>
                                    </p:set>
                                    <p:animEffect transition="in" filter="checkerboard(across)">
                                      <p:cBhvr>
                                        <p:cTn id="61" dur="500"/>
                                        <p:tgtEl>
                                          <p:spTgt spid="72"/>
                                        </p:tgtEl>
                                      </p:cBhvr>
                                    </p:animEffect>
                                  </p:childTnLst>
                                </p:cTn>
                              </p:par>
                            </p:childTnLst>
                          </p:cTn>
                        </p:par>
                      </p:childTnLst>
                    </p:cTn>
                  </p:par>
                  <p:par>
                    <p:cTn id="62" fill="hold">
                      <p:stCondLst>
                        <p:cond delay="indefinite"/>
                      </p:stCondLst>
                      <p:childTnLst>
                        <p:par>
                          <p:cTn id="63" fill="hold">
                            <p:stCondLst>
                              <p:cond delay="0"/>
                            </p:stCondLst>
                            <p:childTnLst>
                              <p:par>
                                <p:cTn id="64" presetID="5" presetClass="exit" presetSubtype="10" fill="hold" grpId="1" nodeType="clickEffect">
                                  <p:stCondLst>
                                    <p:cond delay="0"/>
                                  </p:stCondLst>
                                  <p:childTnLst>
                                    <p:animEffect transition="out" filter="checkerboard(across)">
                                      <p:cBhvr>
                                        <p:cTn id="65" dur="500"/>
                                        <p:tgtEl>
                                          <p:spTgt spid="50"/>
                                        </p:tgtEl>
                                      </p:cBhvr>
                                    </p:animEffect>
                                    <p:set>
                                      <p:cBhvr>
                                        <p:cTn id="66" dur="1" fill="hold">
                                          <p:stCondLst>
                                            <p:cond delay="499"/>
                                          </p:stCondLst>
                                        </p:cTn>
                                        <p:tgtEl>
                                          <p:spTgt spid="50"/>
                                        </p:tgtEl>
                                        <p:attrNameLst>
                                          <p:attrName>style.visibility</p:attrName>
                                        </p:attrNameLst>
                                      </p:cBhvr>
                                      <p:to>
                                        <p:strVal val="hidden"/>
                                      </p:to>
                                    </p:set>
                                  </p:childTnLst>
                                </p:cTn>
                              </p:par>
                              <p:par>
                                <p:cTn id="67" presetID="5" presetClass="exit" presetSubtype="10" fill="hold" grpId="1" nodeType="withEffect">
                                  <p:stCondLst>
                                    <p:cond delay="0"/>
                                  </p:stCondLst>
                                  <p:childTnLst>
                                    <p:animEffect transition="out" filter="checkerboard(across)">
                                      <p:cBhvr>
                                        <p:cTn id="68" dur="500"/>
                                        <p:tgtEl>
                                          <p:spTgt spid="69"/>
                                        </p:tgtEl>
                                      </p:cBhvr>
                                    </p:animEffect>
                                    <p:set>
                                      <p:cBhvr>
                                        <p:cTn id="69" dur="1" fill="hold">
                                          <p:stCondLst>
                                            <p:cond delay="499"/>
                                          </p:stCondLst>
                                        </p:cTn>
                                        <p:tgtEl>
                                          <p:spTgt spid="69"/>
                                        </p:tgtEl>
                                        <p:attrNameLst>
                                          <p:attrName>style.visibility</p:attrName>
                                        </p:attrNameLst>
                                      </p:cBhvr>
                                      <p:to>
                                        <p:strVal val="hidden"/>
                                      </p:to>
                                    </p:set>
                                  </p:childTnLst>
                                </p:cTn>
                              </p:par>
                              <p:par>
                                <p:cTn id="70" presetID="5" presetClass="exit" presetSubtype="10" fill="hold" grpId="1" nodeType="withEffect">
                                  <p:stCondLst>
                                    <p:cond delay="0"/>
                                  </p:stCondLst>
                                  <p:childTnLst>
                                    <p:animEffect transition="out" filter="checkerboard(across)">
                                      <p:cBhvr>
                                        <p:cTn id="71" dur="500"/>
                                        <p:tgtEl>
                                          <p:spTgt spid="71"/>
                                        </p:tgtEl>
                                      </p:cBhvr>
                                    </p:animEffect>
                                    <p:set>
                                      <p:cBhvr>
                                        <p:cTn id="72" dur="1" fill="hold">
                                          <p:stCondLst>
                                            <p:cond delay="499"/>
                                          </p:stCondLst>
                                        </p:cTn>
                                        <p:tgtEl>
                                          <p:spTgt spid="71"/>
                                        </p:tgtEl>
                                        <p:attrNameLst>
                                          <p:attrName>style.visibility</p:attrName>
                                        </p:attrNameLst>
                                      </p:cBhvr>
                                      <p:to>
                                        <p:strVal val="hidden"/>
                                      </p:to>
                                    </p:set>
                                  </p:childTnLst>
                                </p:cTn>
                              </p:par>
                              <p:par>
                                <p:cTn id="73" presetID="5" presetClass="exit" presetSubtype="10" fill="hold" grpId="1" nodeType="withEffect">
                                  <p:stCondLst>
                                    <p:cond delay="0"/>
                                  </p:stCondLst>
                                  <p:childTnLst>
                                    <p:animEffect transition="out" filter="checkerboard(across)">
                                      <p:cBhvr>
                                        <p:cTn id="74" dur="500"/>
                                        <p:tgtEl>
                                          <p:spTgt spid="72"/>
                                        </p:tgtEl>
                                      </p:cBhvr>
                                    </p:animEffect>
                                    <p:set>
                                      <p:cBhvr>
                                        <p:cTn id="75" dur="1" fill="hold">
                                          <p:stCondLst>
                                            <p:cond delay="499"/>
                                          </p:stCondLst>
                                        </p:cTn>
                                        <p:tgtEl>
                                          <p:spTgt spid="72"/>
                                        </p:tgtEl>
                                        <p:attrNameLst>
                                          <p:attrName>style.visibility</p:attrName>
                                        </p:attrNameLst>
                                      </p:cBhvr>
                                      <p:to>
                                        <p:strVal val="hidden"/>
                                      </p:to>
                                    </p:set>
                                  </p:childTnLst>
                                </p:cTn>
                              </p:par>
                              <p:par>
                                <p:cTn id="76" presetID="5" presetClass="exit" presetSubtype="10" fill="hold" grpId="1" nodeType="withEffect">
                                  <p:stCondLst>
                                    <p:cond delay="0"/>
                                  </p:stCondLst>
                                  <p:childTnLst>
                                    <p:animEffect transition="out" filter="checkerboard(across)">
                                      <p:cBhvr>
                                        <p:cTn id="77" dur="500"/>
                                        <p:tgtEl>
                                          <p:spTgt spid="75"/>
                                        </p:tgtEl>
                                      </p:cBhvr>
                                    </p:animEffect>
                                    <p:set>
                                      <p:cBhvr>
                                        <p:cTn id="78" dur="1" fill="hold">
                                          <p:stCondLst>
                                            <p:cond delay="499"/>
                                          </p:stCondLst>
                                        </p:cTn>
                                        <p:tgtEl>
                                          <p:spTgt spid="75"/>
                                        </p:tgtEl>
                                        <p:attrNameLst>
                                          <p:attrName>style.visibility</p:attrName>
                                        </p:attrNameLst>
                                      </p:cBhvr>
                                      <p:to>
                                        <p:strVal val="hidden"/>
                                      </p:to>
                                    </p:set>
                                  </p:childTnLst>
                                </p:cTn>
                              </p:par>
                              <p:par>
                                <p:cTn id="79" presetID="2" presetClass="entr" presetSubtype="4" fill="hold" grpId="0" nodeType="withEffect">
                                  <p:stCondLst>
                                    <p:cond delay="0"/>
                                  </p:stCondLst>
                                  <p:childTnLst>
                                    <p:set>
                                      <p:cBhvr>
                                        <p:cTn id="80" dur="1" fill="hold">
                                          <p:stCondLst>
                                            <p:cond delay="0"/>
                                          </p:stCondLst>
                                        </p:cTn>
                                        <p:tgtEl>
                                          <p:spTgt spid="33"/>
                                        </p:tgtEl>
                                        <p:attrNameLst>
                                          <p:attrName>style.visibility</p:attrName>
                                        </p:attrNameLst>
                                      </p:cBhvr>
                                      <p:to>
                                        <p:strVal val="visible"/>
                                      </p:to>
                                    </p:set>
                                    <p:anim calcmode="lin" valueType="num">
                                      <p:cBhvr additive="base">
                                        <p:cTn id="81" dur="500" fill="hold"/>
                                        <p:tgtEl>
                                          <p:spTgt spid="33"/>
                                        </p:tgtEl>
                                        <p:attrNameLst>
                                          <p:attrName>ppt_x</p:attrName>
                                        </p:attrNameLst>
                                      </p:cBhvr>
                                      <p:tavLst>
                                        <p:tav tm="0">
                                          <p:val>
                                            <p:strVal val="#ppt_x"/>
                                          </p:val>
                                        </p:tav>
                                        <p:tav tm="100000">
                                          <p:val>
                                            <p:strVal val="#ppt_x"/>
                                          </p:val>
                                        </p:tav>
                                      </p:tavLst>
                                    </p:anim>
                                    <p:anim calcmode="lin" valueType="num">
                                      <p:cBhvr additive="base">
                                        <p:cTn id="82" dur="500" fill="hold"/>
                                        <p:tgtEl>
                                          <p:spTgt spid="33"/>
                                        </p:tgtEl>
                                        <p:attrNameLst>
                                          <p:attrName>ppt_y</p:attrName>
                                        </p:attrNameLst>
                                      </p:cBhvr>
                                      <p:tavLst>
                                        <p:tav tm="0">
                                          <p:val>
                                            <p:strVal val="1+#ppt_h/2"/>
                                          </p:val>
                                        </p:tav>
                                        <p:tav tm="100000">
                                          <p:val>
                                            <p:strVal val="#ppt_y"/>
                                          </p:val>
                                        </p:tav>
                                      </p:tavLst>
                                    </p:anim>
                                  </p:childTnLst>
                                </p:cTn>
                              </p:par>
                            </p:childTnLst>
                          </p:cTn>
                        </p:par>
                        <p:par>
                          <p:cTn id="83" fill="hold">
                            <p:stCondLst>
                              <p:cond delay="500"/>
                            </p:stCondLst>
                            <p:childTnLst>
                              <p:par>
                                <p:cTn id="84" presetID="2" presetClass="entr" presetSubtype="2"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 calcmode="lin" valueType="num">
                                      <p:cBhvr additive="base">
                                        <p:cTn id="86" dur="500" fill="hold"/>
                                        <p:tgtEl>
                                          <p:spTgt spid="35"/>
                                        </p:tgtEl>
                                        <p:attrNameLst>
                                          <p:attrName>ppt_x</p:attrName>
                                        </p:attrNameLst>
                                      </p:cBhvr>
                                      <p:tavLst>
                                        <p:tav tm="0">
                                          <p:val>
                                            <p:strVal val="1+#ppt_w/2"/>
                                          </p:val>
                                        </p:tav>
                                        <p:tav tm="100000">
                                          <p:val>
                                            <p:strVal val="#ppt_x"/>
                                          </p:val>
                                        </p:tav>
                                      </p:tavLst>
                                    </p:anim>
                                    <p:anim calcmode="lin" valueType="num">
                                      <p:cBhvr additive="base">
                                        <p:cTn id="87" dur="500" fill="hold"/>
                                        <p:tgtEl>
                                          <p:spTgt spid="35"/>
                                        </p:tgtEl>
                                        <p:attrNameLst>
                                          <p:attrName>ppt_y</p:attrName>
                                        </p:attrNameLst>
                                      </p:cBhvr>
                                      <p:tavLst>
                                        <p:tav tm="0">
                                          <p:val>
                                            <p:strVal val="#ppt_y"/>
                                          </p:val>
                                        </p:tav>
                                        <p:tav tm="100000">
                                          <p:val>
                                            <p:strVal val="#ppt_y"/>
                                          </p:val>
                                        </p:tav>
                                      </p:tavLst>
                                    </p:anim>
                                  </p:childTnLst>
                                </p:cTn>
                              </p:par>
                            </p:childTnLst>
                          </p:cTn>
                        </p:par>
                        <p:par>
                          <p:cTn id="88" fill="hold">
                            <p:stCondLst>
                              <p:cond delay="1000"/>
                            </p:stCondLst>
                            <p:childTnLst>
                              <p:par>
                                <p:cTn id="89" presetID="3" presetClass="entr" presetSubtype="10" fill="hold" nodeType="afterEffect">
                                  <p:stCondLst>
                                    <p:cond delay="0"/>
                                  </p:stCondLst>
                                  <p:childTnLst>
                                    <p:set>
                                      <p:cBhvr>
                                        <p:cTn id="90" dur="1" fill="hold">
                                          <p:stCondLst>
                                            <p:cond delay="0"/>
                                          </p:stCondLst>
                                        </p:cTn>
                                        <p:tgtEl>
                                          <p:spTgt spid="2"/>
                                        </p:tgtEl>
                                        <p:attrNameLst>
                                          <p:attrName>style.visibility</p:attrName>
                                        </p:attrNameLst>
                                      </p:cBhvr>
                                      <p:to>
                                        <p:strVal val="visible"/>
                                      </p:to>
                                    </p:set>
                                    <p:animEffect transition="in" filter="blinds(horizontal)">
                                      <p:cBhvr>
                                        <p:cTn id="91" dur="500"/>
                                        <p:tgtEl>
                                          <p:spTgt spid="2"/>
                                        </p:tgtEl>
                                      </p:cBhvr>
                                    </p:animEffect>
                                  </p:childTnLst>
                                </p:cTn>
                              </p:par>
                            </p:childTnLst>
                          </p:cTn>
                        </p:par>
                        <p:par>
                          <p:cTn id="92" fill="hold">
                            <p:stCondLst>
                              <p:cond delay="1500"/>
                            </p:stCondLst>
                            <p:childTnLst>
                              <p:par>
                                <p:cTn id="93" presetID="5" presetClass="entr" presetSubtype="10" fill="hold" grpId="0" nodeType="afterEffect">
                                  <p:stCondLst>
                                    <p:cond delay="0"/>
                                  </p:stCondLst>
                                  <p:childTnLst>
                                    <p:set>
                                      <p:cBhvr>
                                        <p:cTn id="94" dur="1" fill="hold">
                                          <p:stCondLst>
                                            <p:cond delay="0"/>
                                          </p:stCondLst>
                                        </p:cTn>
                                        <p:tgtEl>
                                          <p:spTgt spid="74"/>
                                        </p:tgtEl>
                                        <p:attrNameLst>
                                          <p:attrName>style.visibility</p:attrName>
                                        </p:attrNameLst>
                                      </p:cBhvr>
                                      <p:to>
                                        <p:strVal val="visible"/>
                                      </p:to>
                                    </p:set>
                                    <p:animEffect transition="in" filter="checkerboard(across)">
                                      <p:cBhvr>
                                        <p:cTn id="95" dur="500"/>
                                        <p:tgtEl>
                                          <p:spTgt spid="74"/>
                                        </p:tgtEl>
                                      </p:cBhvr>
                                    </p:animEffect>
                                  </p:childTnLst>
                                </p:cTn>
                              </p:par>
                              <p:par>
                                <p:cTn id="96" presetID="5" presetClass="entr" presetSubtype="10" fill="hold" grpId="0" nodeType="withEffect">
                                  <p:stCondLst>
                                    <p:cond delay="0"/>
                                  </p:stCondLst>
                                  <p:childTnLst>
                                    <p:set>
                                      <p:cBhvr>
                                        <p:cTn id="97" dur="1" fill="hold">
                                          <p:stCondLst>
                                            <p:cond delay="0"/>
                                          </p:stCondLst>
                                        </p:cTn>
                                        <p:tgtEl>
                                          <p:spTgt spid="73"/>
                                        </p:tgtEl>
                                        <p:attrNameLst>
                                          <p:attrName>style.visibility</p:attrName>
                                        </p:attrNameLst>
                                      </p:cBhvr>
                                      <p:to>
                                        <p:strVal val="visible"/>
                                      </p:to>
                                    </p:set>
                                    <p:animEffect transition="in" filter="checkerboard(across)">
                                      <p:cBhvr>
                                        <p:cTn id="98" dur="500"/>
                                        <p:tgtEl>
                                          <p:spTgt spid="73"/>
                                        </p:tgtEl>
                                      </p:cBhvr>
                                    </p:animEffect>
                                  </p:childTnLst>
                                </p:cTn>
                              </p:par>
                            </p:childTnLst>
                          </p:cTn>
                        </p:par>
                      </p:childTnLst>
                    </p:cTn>
                  </p:par>
                  <p:par>
                    <p:cTn id="99" fill="hold">
                      <p:stCondLst>
                        <p:cond delay="indefinite"/>
                      </p:stCondLst>
                      <p:childTnLst>
                        <p:par>
                          <p:cTn id="100" fill="hold">
                            <p:stCondLst>
                              <p:cond delay="0"/>
                            </p:stCondLst>
                            <p:childTnLst>
                              <p:par>
                                <p:cTn id="101" presetID="5" presetClass="entr" presetSubtype="10" fill="hold" nodeType="clickEffect">
                                  <p:stCondLst>
                                    <p:cond delay="0"/>
                                  </p:stCondLst>
                                  <p:childTnLst>
                                    <p:set>
                                      <p:cBhvr>
                                        <p:cTn id="102" dur="1" fill="hold">
                                          <p:stCondLst>
                                            <p:cond delay="0"/>
                                          </p:stCondLst>
                                        </p:cTn>
                                        <p:tgtEl>
                                          <p:spTgt spid="5"/>
                                        </p:tgtEl>
                                        <p:attrNameLst>
                                          <p:attrName>style.visibility</p:attrName>
                                        </p:attrNameLst>
                                      </p:cBhvr>
                                      <p:to>
                                        <p:strVal val="visible"/>
                                      </p:to>
                                    </p:set>
                                    <p:animEffect transition="in" filter="checkerboard(across)">
                                      <p:cBhvr>
                                        <p:cTn id="103" dur="500"/>
                                        <p:tgtEl>
                                          <p:spTgt spid="5"/>
                                        </p:tgtEl>
                                      </p:cBhvr>
                                    </p:animEffect>
                                  </p:childTnLst>
                                </p:cTn>
                              </p:par>
                            </p:childTnLst>
                          </p:cTn>
                        </p:par>
                        <p:par>
                          <p:cTn id="104" fill="hold">
                            <p:stCondLst>
                              <p:cond delay="500"/>
                            </p:stCondLst>
                            <p:childTnLst>
                              <p:par>
                                <p:cTn id="105" presetID="5" presetClass="entr" presetSubtype="10" fill="hold" nodeType="afterEffect">
                                  <p:stCondLst>
                                    <p:cond delay="0"/>
                                  </p:stCondLst>
                                  <p:childTnLst>
                                    <p:set>
                                      <p:cBhvr>
                                        <p:cTn id="106" dur="1" fill="hold">
                                          <p:stCondLst>
                                            <p:cond delay="0"/>
                                          </p:stCondLst>
                                        </p:cTn>
                                        <p:tgtEl>
                                          <p:spTgt spid="7"/>
                                        </p:tgtEl>
                                        <p:attrNameLst>
                                          <p:attrName>style.visibility</p:attrName>
                                        </p:attrNameLst>
                                      </p:cBhvr>
                                      <p:to>
                                        <p:strVal val="visible"/>
                                      </p:to>
                                    </p:set>
                                    <p:animEffect transition="in" filter="checkerboard(across)">
                                      <p:cBhvr>
                                        <p:cTn id="107" dur="500"/>
                                        <p:tgtEl>
                                          <p:spTgt spid="7"/>
                                        </p:tgtEl>
                                      </p:cBhvr>
                                    </p:animEffect>
                                  </p:childTnLst>
                                </p:cTn>
                              </p:par>
                            </p:childTnLst>
                          </p:cTn>
                        </p:par>
                        <p:par>
                          <p:cTn id="108" fill="hold">
                            <p:stCondLst>
                              <p:cond delay="1000"/>
                            </p:stCondLst>
                            <p:childTnLst>
                              <p:par>
                                <p:cTn id="109" presetID="5" presetClass="entr" presetSubtype="10" fill="hold" nodeType="afterEffect">
                                  <p:stCondLst>
                                    <p:cond delay="0"/>
                                  </p:stCondLst>
                                  <p:childTnLst>
                                    <p:set>
                                      <p:cBhvr>
                                        <p:cTn id="110" dur="1" fill="hold">
                                          <p:stCondLst>
                                            <p:cond delay="0"/>
                                          </p:stCondLst>
                                        </p:cTn>
                                        <p:tgtEl>
                                          <p:spTgt spid="10"/>
                                        </p:tgtEl>
                                        <p:attrNameLst>
                                          <p:attrName>style.visibility</p:attrName>
                                        </p:attrNameLst>
                                      </p:cBhvr>
                                      <p:to>
                                        <p:strVal val="visible"/>
                                      </p:to>
                                    </p:set>
                                    <p:animEffect transition="in" filter="checkerboard(across)">
                                      <p:cBhvr>
                                        <p:cTn id="1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3" grpId="0" animBg="1"/>
      <p:bldP spid="4" grpId="0" build="p"/>
      <p:bldP spid="43" grpId="0" build="allAtOnce"/>
      <p:bldP spid="50" grpId="0" animBg="1"/>
      <p:bldP spid="50" grpId="1" animBg="1"/>
      <p:bldP spid="51" grpId="0" animBg="1"/>
      <p:bldP spid="51" grpId="1" animBg="1"/>
      <p:bldP spid="69" grpId="0" animBg="1"/>
      <p:bldP spid="69" grpId="1" animBg="1"/>
      <p:bldP spid="72" grpId="0" animBg="1"/>
      <p:bldP spid="72" grpId="1" animBg="1"/>
      <p:bldP spid="73" grpId="0"/>
      <p:bldP spid="74" grpId="0"/>
      <p:bldP spid="75" grpId="0" animBg="1"/>
      <p:bldP spid="75" grpId="1" animBg="1"/>
      <p:bldP spid="71" grpId="0" animBg="1"/>
      <p:bldP spid="71" grpId="1" animBg="1"/>
      <p:bldP spid="49" grpId="0" animBg="1"/>
      <p:bldP spid="49"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ular Callout 21"/>
          <p:cNvSpPr/>
          <p:nvPr/>
        </p:nvSpPr>
        <p:spPr bwMode="auto">
          <a:xfrm>
            <a:off x="4714875" y="2171699"/>
            <a:ext cx="2038350" cy="619125"/>
          </a:xfrm>
          <a:prstGeom prst="wedgeRoundRectCallout">
            <a:avLst>
              <a:gd name="adj1" fmla="val -42691"/>
              <a:gd name="adj2" fmla="val 105633"/>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 is also legal</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t>(sigil to taste)</a:t>
            </a:r>
            <a:r>
              <a:rPr kumimoji="0" lang="en-US" sz="1800" b="1" i="0" u="none" strike="noStrike" cap="none" normalizeH="0" dirty="0" smtClean="0">
                <a:ln>
                  <a:noFill/>
                </a:ln>
                <a:solidFill>
                  <a:schemeClr val="tx1"/>
                </a:solidFill>
                <a:effectLst/>
                <a:latin typeface="Arial" charset="0"/>
              </a:rPr>
              <a:t>.</a:t>
            </a:r>
            <a:endParaRPr kumimoji="0" lang="en-US" sz="1800" b="1" i="0" u="none" strike="noStrike" cap="none" normalizeH="0" baseline="0" dirty="0" smtClean="0">
              <a:ln>
                <a:noFill/>
              </a:ln>
              <a:solidFill>
                <a:schemeClr val="tx1"/>
              </a:solidFill>
              <a:effectLst/>
              <a:latin typeface="Arial" charset="0"/>
            </a:endParaRPr>
          </a:p>
        </p:txBody>
      </p:sp>
      <p:sp>
        <p:nvSpPr>
          <p:cNvPr id="21" name="Rounded Rectangular Callout 20"/>
          <p:cNvSpPr/>
          <p:nvPr/>
        </p:nvSpPr>
        <p:spPr bwMode="auto">
          <a:xfrm>
            <a:off x="4714874" y="2171699"/>
            <a:ext cx="2047876" cy="619125"/>
          </a:xfrm>
          <a:prstGeom prst="wedgeRoundRectCallout">
            <a:avLst>
              <a:gd name="adj1" fmla="val -42691"/>
              <a:gd name="adj2" fmla="val 105633"/>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 is the sigil in SPARQL</a:t>
            </a:r>
            <a:r>
              <a:rPr kumimoji="0" lang="en-US" sz="1800" b="1" i="0" u="none" strike="noStrike" cap="none" normalizeH="0" dirty="0" smtClean="0">
                <a:ln>
                  <a:noFill/>
                </a:ln>
                <a:solidFill>
                  <a:schemeClr val="tx1"/>
                </a:solidFill>
                <a:effectLst/>
                <a:latin typeface="Arial" charset="0"/>
              </a:rPr>
              <a:t>.</a:t>
            </a:r>
            <a:endParaRPr kumimoji="0" lang="en-US" sz="1800" b="1" i="0" u="none" strike="noStrike" cap="none" normalizeH="0" baseline="0" dirty="0" smtClean="0">
              <a:ln>
                <a:noFill/>
              </a:ln>
              <a:solidFill>
                <a:schemeClr val="tx1"/>
              </a:solidFill>
              <a:effectLst/>
              <a:latin typeface="Arial" charset="0"/>
            </a:endParaRPr>
          </a:p>
        </p:txBody>
      </p:sp>
      <p:grpSp>
        <p:nvGrpSpPr>
          <p:cNvPr id="2" name="Group 50"/>
          <p:cNvGrpSpPr/>
          <p:nvPr/>
        </p:nvGrpSpPr>
        <p:grpSpPr>
          <a:xfrm>
            <a:off x="338580" y="1740464"/>
            <a:ext cx="7061774" cy="4602729"/>
            <a:chOff x="338580" y="1740464"/>
            <a:chExt cx="7061774" cy="4602729"/>
          </a:xfrm>
        </p:grpSpPr>
        <p:cxnSp>
          <p:nvCxnSpPr>
            <p:cNvPr id="27" name="Straight Arrow Connector 26"/>
            <p:cNvCxnSpPr>
              <a:stCxn id="25" idx="3"/>
              <a:endCxn id="29" idx="1"/>
            </p:cNvCxnSpPr>
            <p:nvPr/>
          </p:nvCxnSpPr>
          <p:spPr bwMode="auto">
            <a:xfrm>
              <a:off x="2090143" y="2367496"/>
              <a:ext cx="3278886" cy="1235"/>
            </a:xfrm>
            <a:prstGeom prst="straightConnector1">
              <a:avLst/>
            </a:prstGeom>
            <a:solidFill>
              <a:schemeClr val="accent1"/>
            </a:solidFill>
            <a:ln w="28575" cap="flat" cmpd="sng" algn="ctr">
              <a:solidFill>
                <a:schemeClr val="tx1"/>
              </a:solidFill>
              <a:prstDash val="solid"/>
              <a:round/>
              <a:headEnd type="none" w="med" len="med"/>
              <a:tailEnd type="triangle" w="lg" len="lg"/>
            </a:ln>
            <a:effectLst/>
          </p:spPr>
        </p:cxnSp>
        <p:cxnSp>
          <p:nvCxnSpPr>
            <p:cNvPr id="28" name="Straight Arrow Connector 27"/>
            <p:cNvCxnSpPr>
              <a:endCxn id="26" idx="0"/>
            </p:cNvCxnSpPr>
            <p:nvPr/>
          </p:nvCxnSpPr>
          <p:spPr bwMode="auto">
            <a:xfrm rot="5400000">
              <a:off x="-76386" y="4354732"/>
              <a:ext cx="2734874" cy="14469"/>
            </a:xfrm>
            <a:prstGeom prst="straightConnector1">
              <a:avLst/>
            </a:prstGeom>
            <a:solidFill>
              <a:schemeClr val="accent1"/>
            </a:solidFill>
            <a:ln w="28575" cap="flat" cmpd="sng" algn="ctr">
              <a:solidFill>
                <a:schemeClr val="tx1"/>
              </a:solidFill>
              <a:prstDash val="solid"/>
              <a:round/>
              <a:headEnd type="none" w="med" len="med"/>
              <a:tailEnd type="triangle" w="lg" len="lg"/>
            </a:ln>
            <a:effectLst/>
          </p:spPr>
        </p:cxnSp>
        <p:grpSp>
          <p:nvGrpSpPr>
            <p:cNvPr id="5" name="Group 38"/>
            <p:cNvGrpSpPr/>
            <p:nvPr/>
          </p:nvGrpSpPr>
          <p:grpSpPr>
            <a:xfrm>
              <a:off x="5338208" y="1762825"/>
              <a:ext cx="2062146" cy="1171254"/>
              <a:chOff x="5452507" y="1330916"/>
              <a:chExt cx="2062146" cy="1171254"/>
            </a:xfrm>
          </p:grpSpPr>
          <p:sp>
            <p:nvSpPr>
              <p:cNvPr id="23" name="Oval 22"/>
              <p:cNvSpPr/>
              <p:nvPr/>
            </p:nvSpPr>
            <p:spPr bwMode="auto">
              <a:xfrm>
                <a:off x="5452507" y="1330916"/>
                <a:ext cx="1972638" cy="1171254"/>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p:txBody>
          </p:sp>
          <p:sp>
            <p:nvSpPr>
              <p:cNvPr id="29" name="TextBox 28"/>
              <p:cNvSpPr txBox="1"/>
              <p:nvPr/>
            </p:nvSpPr>
            <p:spPr>
              <a:xfrm>
                <a:off x="5483328" y="1752156"/>
                <a:ext cx="2031325" cy="369332"/>
              </a:xfrm>
              <a:prstGeom prst="rect">
                <a:avLst/>
              </a:prstGeom>
              <a:noFill/>
            </p:spPr>
            <p:txBody>
              <a:bodyPr wrap="none" rtlCol="0">
                <a:spAutoFit/>
              </a:bodyPr>
              <a:lstStyle/>
              <a:p>
                <a:r>
                  <a:rPr lang="en-US" dirty="0" err="1" smtClean="0"/>
                  <a:t>country:Country</a:t>
                </a:r>
                <a:endParaRPr lang="en-US" dirty="0"/>
              </a:p>
            </p:txBody>
          </p:sp>
        </p:grpSp>
        <p:sp>
          <p:nvSpPr>
            <p:cNvPr id="30" name="TextBox 29"/>
            <p:cNvSpPr txBox="1"/>
            <p:nvPr/>
          </p:nvSpPr>
          <p:spPr>
            <a:xfrm>
              <a:off x="3187957" y="1972206"/>
              <a:ext cx="1043876" cy="369332"/>
            </a:xfrm>
            <a:prstGeom prst="rect">
              <a:avLst/>
            </a:prstGeom>
            <a:noFill/>
          </p:spPr>
          <p:txBody>
            <a:bodyPr wrap="none" rtlCol="0">
              <a:spAutoFit/>
            </a:bodyPr>
            <a:lstStyle/>
            <a:p>
              <a:r>
                <a:rPr lang="en-US" dirty="0" err="1" smtClean="0"/>
                <a:t>rdf:type</a:t>
              </a:r>
              <a:endParaRPr lang="en-US" dirty="0"/>
            </a:p>
          </p:txBody>
        </p:sp>
        <p:sp>
          <p:nvSpPr>
            <p:cNvPr id="31" name="TextBox 30"/>
            <p:cNvSpPr txBox="1"/>
            <p:nvPr/>
          </p:nvSpPr>
          <p:spPr>
            <a:xfrm rot="16200000">
              <a:off x="180976" y="4346908"/>
              <a:ext cx="1749197" cy="369332"/>
            </a:xfrm>
            <a:prstGeom prst="rect">
              <a:avLst/>
            </a:prstGeom>
            <a:noFill/>
          </p:spPr>
          <p:txBody>
            <a:bodyPr wrap="none" rtlCol="0">
              <a:spAutoFit/>
            </a:bodyPr>
            <a:lstStyle/>
            <a:p>
              <a:r>
                <a:rPr lang="en-US" dirty="0" err="1" smtClean="0"/>
                <a:t>country:name</a:t>
              </a:r>
              <a:endParaRPr lang="en-US" dirty="0"/>
            </a:p>
          </p:txBody>
        </p:sp>
        <p:grpSp>
          <p:nvGrpSpPr>
            <p:cNvPr id="6" name="Group 43"/>
            <p:cNvGrpSpPr/>
            <p:nvPr/>
          </p:nvGrpSpPr>
          <p:grpSpPr>
            <a:xfrm>
              <a:off x="338580" y="5729403"/>
              <a:ext cx="1890472" cy="613790"/>
              <a:chOff x="609213" y="5939939"/>
              <a:chExt cx="1890472" cy="613790"/>
            </a:xfrm>
          </p:grpSpPr>
          <p:sp>
            <p:nvSpPr>
              <p:cNvPr id="26" name="Rectangle 25"/>
              <p:cNvSpPr/>
              <p:nvPr/>
            </p:nvSpPr>
            <p:spPr bwMode="auto">
              <a:xfrm>
                <a:off x="609213" y="5939939"/>
                <a:ext cx="1890472" cy="61379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2" name="TextBox 31"/>
              <p:cNvSpPr txBox="1"/>
              <p:nvPr/>
            </p:nvSpPr>
            <p:spPr>
              <a:xfrm>
                <a:off x="1087458" y="6045632"/>
                <a:ext cx="928459" cy="369332"/>
              </a:xfrm>
              <a:prstGeom prst="rect">
                <a:avLst/>
              </a:prstGeom>
              <a:noFill/>
            </p:spPr>
            <p:txBody>
              <a:bodyPr wrap="none" rtlCol="0">
                <a:spAutoFit/>
              </a:bodyPr>
              <a:lstStyle/>
              <a:p>
                <a:r>
                  <a:rPr lang="en-US" dirty="0" smtClean="0"/>
                  <a:t>?name</a:t>
                </a:r>
                <a:endParaRPr lang="en-US" dirty="0"/>
              </a:p>
            </p:txBody>
          </p:sp>
        </p:grpSp>
        <p:grpSp>
          <p:nvGrpSpPr>
            <p:cNvPr id="8" name="Group 37"/>
            <p:cNvGrpSpPr/>
            <p:nvPr/>
          </p:nvGrpSpPr>
          <p:grpSpPr>
            <a:xfrm>
              <a:off x="487375" y="1740464"/>
              <a:ext cx="1602768" cy="1254064"/>
              <a:chOff x="729111" y="1919139"/>
              <a:chExt cx="1602768" cy="1254064"/>
            </a:xfrm>
          </p:grpSpPr>
          <p:sp>
            <p:nvSpPr>
              <p:cNvPr id="25" name="Flowchart: Decision 24"/>
              <p:cNvSpPr/>
              <p:nvPr/>
            </p:nvSpPr>
            <p:spPr bwMode="auto">
              <a:xfrm>
                <a:off x="729111" y="1919139"/>
                <a:ext cx="1602768" cy="1254064"/>
              </a:xfrm>
              <a:prstGeom prst="flowChartDecision">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3" name="TextBox 32"/>
              <p:cNvSpPr txBox="1"/>
              <p:nvPr/>
            </p:nvSpPr>
            <p:spPr>
              <a:xfrm>
                <a:off x="948295" y="2323258"/>
                <a:ext cx="1172116" cy="369332"/>
              </a:xfrm>
              <a:prstGeom prst="rect">
                <a:avLst/>
              </a:prstGeom>
              <a:noFill/>
            </p:spPr>
            <p:txBody>
              <a:bodyPr wrap="none" rtlCol="0">
                <a:spAutoFit/>
              </a:bodyPr>
              <a:lstStyle/>
              <a:p>
                <a:r>
                  <a:rPr lang="en-US" dirty="0" smtClean="0"/>
                  <a:t>?country</a:t>
                </a:r>
                <a:endParaRPr lang="en-US" dirty="0"/>
              </a:p>
            </p:txBody>
          </p:sp>
        </p:grpSp>
      </p:grpSp>
      <p:sp>
        <p:nvSpPr>
          <p:cNvPr id="10" name="Rectangle 9"/>
          <p:cNvSpPr/>
          <p:nvPr/>
        </p:nvSpPr>
        <p:spPr>
          <a:xfrm>
            <a:off x="1603145" y="3050145"/>
            <a:ext cx="6458617" cy="2246769"/>
          </a:xfrm>
          <a:prstGeom prst="rect">
            <a:avLst/>
          </a:prstGeom>
        </p:spPr>
        <p:txBody>
          <a:bodyPr wrap="square">
            <a:spAutoFit/>
          </a:bodyPr>
          <a:lstStyle/>
          <a:p>
            <a:r>
              <a:rPr lang="en-US" sz="2800" dirty="0" smtClean="0"/>
              <a:t>SELECT </a:t>
            </a:r>
            <a:r>
              <a:rPr lang="en-US" sz="2800" dirty="0" smtClean="0">
                <a:solidFill>
                  <a:srgbClr val="FF0000"/>
                </a:solidFill>
              </a:rPr>
              <a:t>?</a:t>
            </a:r>
            <a:r>
              <a:rPr lang="en-US" sz="2800" b="0" dirty="0" smtClean="0"/>
              <a:t>country </a:t>
            </a:r>
            <a:r>
              <a:rPr lang="en-US" sz="2800" dirty="0" smtClean="0">
                <a:solidFill>
                  <a:srgbClr val="FF0000"/>
                </a:solidFill>
              </a:rPr>
              <a:t>?</a:t>
            </a:r>
            <a:r>
              <a:rPr lang="en-US" sz="2800" b="0" dirty="0" smtClean="0"/>
              <a:t>name</a:t>
            </a:r>
          </a:p>
          <a:p>
            <a:r>
              <a:rPr lang="en-US" sz="2800" dirty="0" smtClean="0"/>
              <a:t>WHERE {</a:t>
            </a:r>
          </a:p>
          <a:p>
            <a:r>
              <a:rPr lang="en-US" sz="2800" b="0" dirty="0" smtClean="0"/>
              <a:t>    </a:t>
            </a:r>
            <a:r>
              <a:rPr lang="en-US" sz="2800" dirty="0" smtClean="0">
                <a:solidFill>
                  <a:srgbClr val="FF0000"/>
                </a:solidFill>
              </a:rPr>
              <a:t>?</a:t>
            </a:r>
            <a:r>
              <a:rPr lang="en-US" sz="2800" b="0" dirty="0" smtClean="0"/>
              <a:t>country </a:t>
            </a:r>
            <a:r>
              <a:rPr lang="en-US" sz="2800" b="0" dirty="0" err="1" smtClean="0"/>
              <a:t>rdf:type</a:t>
            </a:r>
            <a:r>
              <a:rPr lang="en-US" sz="2800" b="0" dirty="0" smtClean="0"/>
              <a:t> </a:t>
            </a:r>
            <a:r>
              <a:rPr lang="en-US" sz="2800" b="0" dirty="0" err="1" smtClean="0"/>
              <a:t>country:Country</a:t>
            </a:r>
            <a:r>
              <a:rPr lang="en-US" sz="2800" b="0" dirty="0" smtClean="0"/>
              <a:t> </a:t>
            </a:r>
            <a:r>
              <a:rPr lang="en-US" sz="2800" dirty="0" smtClean="0">
                <a:solidFill>
                  <a:srgbClr val="FF0000"/>
                </a:solidFill>
              </a:rPr>
              <a:t>.</a:t>
            </a:r>
          </a:p>
          <a:p>
            <a:r>
              <a:rPr lang="en-US" sz="2800" b="0" dirty="0" smtClean="0"/>
              <a:t>    </a:t>
            </a:r>
            <a:r>
              <a:rPr lang="en-US" sz="2800" dirty="0" smtClean="0">
                <a:solidFill>
                  <a:srgbClr val="FF0000"/>
                </a:solidFill>
              </a:rPr>
              <a:t>?</a:t>
            </a:r>
            <a:r>
              <a:rPr lang="en-US" sz="2800" b="0" dirty="0" smtClean="0"/>
              <a:t>country </a:t>
            </a:r>
            <a:r>
              <a:rPr lang="en-US" sz="2800" b="0" dirty="0" err="1" smtClean="0"/>
              <a:t>country:name</a:t>
            </a:r>
            <a:r>
              <a:rPr lang="en-US" sz="2800" b="0" dirty="0" smtClean="0"/>
              <a:t> </a:t>
            </a:r>
            <a:r>
              <a:rPr lang="en-US" sz="2800" dirty="0" smtClean="0">
                <a:solidFill>
                  <a:srgbClr val="FF0000"/>
                </a:solidFill>
              </a:rPr>
              <a:t>?</a:t>
            </a:r>
            <a:r>
              <a:rPr lang="en-US" sz="2800" b="0" dirty="0" smtClean="0"/>
              <a:t>name</a:t>
            </a:r>
          </a:p>
          <a:p>
            <a:r>
              <a:rPr lang="en-US" sz="2800" dirty="0" smtClean="0"/>
              <a:t>}</a:t>
            </a:r>
            <a:endParaRPr lang="en-US" sz="2800" dirty="0"/>
          </a:p>
        </p:txBody>
      </p:sp>
      <p:sp>
        <p:nvSpPr>
          <p:cNvPr id="7" name="TextBox 6"/>
          <p:cNvSpPr txBox="1"/>
          <p:nvPr/>
        </p:nvSpPr>
        <p:spPr>
          <a:xfrm>
            <a:off x="1599669" y="3055804"/>
            <a:ext cx="6586802" cy="2523768"/>
          </a:xfrm>
          <a:prstGeom prst="rect">
            <a:avLst/>
          </a:prstGeom>
          <a:noFill/>
        </p:spPr>
        <p:txBody>
          <a:bodyPr wrap="square" rtlCol="0">
            <a:spAutoFit/>
          </a:bodyPr>
          <a:lstStyle/>
          <a:p>
            <a:r>
              <a:rPr lang="en-US" sz="2800" dirty="0" smtClean="0"/>
              <a:t>SELECT </a:t>
            </a:r>
            <a:r>
              <a:rPr lang="en-US" sz="2800" dirty="0" smtClean="0">
                <a:solidFill>
                  <a:srgbClr val="FF0000"/>
                </a:solidFill>
              </a:rPr>
              <a:t>$</a:t>
            </a:r>
            <a:r>
              <a:rPr lang="en-US" sz="2800" b="0" dirty="0" smtClean="0"/>
              <a:t>country </a:t>
            </a:r>
            <a:r>
              <a:rPr lang="en-US" sz="2800" dirty="0" smtClean="0">
                <a:solidFill>
                  <a:srgbClr val="FF0000"/>
                </a:solidFill>
              </a:rPr>
              <a:t>$</a:t>
            </a:r>
            <a:r>
              <a:rPr lang="en-US" sz="2800" b="0" dirty="0" smtClean="0"/>
              <a:t>name</a:t>
            </a:r>
          </a:p>
          <a:p>
            <a:r>
              <a:rPr lang="en-US" sz="2800" dirty="0" smtClean="0"/>
              <a:t>WHERE {</a:t>
            </a:r>
          </a:p>
          <a:p>
            <a:r>
              <a:rPr lang="en-US" sz="2800" b="0" dirty="0" smtClean="0"/>
              <a:t>    </a:t>
            </a:r>
            <a:r>
              <a:rPr lang="en-US" sz="2800" dirty="0" smtClean="0">
                <a:solidFill>
                  <a:srgbClr val="FF0000"/>
                </a:solidFill>
              </a:rPr>
              <a:t>$</a:t>
            </a:r>
            <a:r>
              <a:rPr lang="en-US" sz="2800" b="0" dirty="0" smtClean="0"/>
              <a:t>country </a:t>
            </a:r>
            <a:r>
              <a:rPr lang="en-US" sz="2800" b="0" dirty="0" err="1" smtClean="0"/>
              <a:t>rdf:type</a:t>
            </a:r>
            <a:r>
              <a:rPr lang="en-US" sz="2800" b="0" dirty="0" smtClean="0"/>
              <a:t> </a:t>
            </a:r>
            <a:r>
              <a:rPr lang="en-US" sz="2800" b="0" dirty="0" err="1" smtClean="0"/>
              <a:t>country:Country</a:t>
            </a:r>
            <a:r>
              <a:rPr lang="en-US" sz="2800" b="0" dirty="0" smtClean="0"/>
              <a:t> .</a:t>
            </a:r>
          </a:p>
          <a:p>
            <a:r>
              <a:rPr lang="en-US" sz="2800" b="0" dirty="0" smtClean="0"/>
              <a:t>    </a:t>
            </a:r>
            <a:r>
              <a:rPr lang="en-US" sz="2800" dirty="0" smtClean="0">
                <a:solidFill>
                  <a:srgbClr val="FF0000"/>
                </a:solidFill>
              </a:rPr>
              <a:t>$</a:t>
            </a:r>
            <a:r>
              <a:rPr lang="en-US" sz="2800" b="0" dirty="0" smtClean="0"/>
              <a:t>country </a:t>
            </a:r>
            <a:r>
              <a:rPr lang="en-US" sz="2800" b="0" dirty="0" err="1" smtClean="0"/>
              <a:t>country:name</a:t>
            </a:r>
            <a:r>
              <a:rPr lang="en-US" sz="2800" b="0" dirty="0" smtClean="0"/>
              <a:t> </a:t>
            </a:r>
            <a:r>
              <a:rPr lang="en-US" sz="2800" dirty="0" smtClean="0">
                <a:solidFill>
                  <a:srgbClr val="FF0000"/>
                </a:solidFill>
              </a:rPr>
              <a:t>$</a:t>
            </a:r>
            <a:r>
              <a:rPr lang="en-US" sz="2800" b="0" dirty="0" smtClean="0"/>
              <a:t>name</a:t>
            </a:r>
          </a:p>
          <a:p>
            <a:r>
              <a:rPr lang="en-US" sz="2800" dirty="0" smtClean="0"/>
              <a:t>}</a:t>
            </a:r>
          </a:p>
          <a:p>
            <a:endParaRPr lang="en-US" dirty="0"/>
          </a:p>
        </p:txBody>
      </p:sp>
      <p:sp>
        <p:nvSpPr>
          <p:cNvPr id="9" name="Rectangle 8"/>
          <p:cNvSpPr/>
          <p:nvPr/>
        </p:nvSpPr>
        <p:spPr>
          <a:xfrm>
            <a:off x="1607426" y="3055399"/>
            <a:ext cx="7315200" cy="2246769"/>
          </a:xfrm>
          <a:prstGeom prst="rect">
            <a:avLst/>
          </a:prstGeom>
        </p:spPr>
        <p:txBody>
          <a:bodyPr wrap="square">
            <a:spAutoFit/>
          </a:bodyPr>
          <a:lstStyle/>
          <a:p>
            <a:r>
              <a:rPr lang="en-US" sz="2800" dirty="0" smtClean="0"/>
              <a:t>SELECT </a:t>
            </a:r>
            <a:r>
              <a:rPr lang="en-US" sz="2800" b="0" dirty="0" smtClean="0"/>
              <a:t>?country ?name</a:t>
            </a:r>
          </a:p>
          <a:p>
            <a:r>
              <a:rPr lang="en-US" sz="2800" dirty="0" smtClean="0"/>
              <a:t>WHERE {</a:t>
            </a:r>
          </a:p>
          <a:p>
            <a:r>
              <a:rPr lang="en-US" sz="2800" b="0" dirty="0" smtClean="0"/>
              <a:t>    ?country </a:t>
            </a:r>
            <a:r>
              <a:rPr lang="en-US" sz="2800" b="0" dirty="0" err="1" smtClean="0"/>
              <a:t>rdf:type</a:t>
            </a:r>
            <a:r>
              <a:rPr lang="en-US" sz="2800" b="0" dirty="0" smtClean="0"/>
              <a:t> </a:t>
            </a:r>
            <a:r>
              <a:rPr lang="en-US" sz="2800" b="0" dirty="0" err="1" smtClean="0"/>
              <a:t>country:Country</a:t>
            </a:r>
            <a:r>
              <a:rPr lang="en-US" sz="2800" b="0" dirty="0" smtClean="0"/>
              <a:t> .</a:t>
            </a:r>
          </a:p>
          <a:p>
            <a:r>
              <a:rPr lang="en-US" sz="2800" b="0" dirty="0" smtClean="0"/>
              <a:t>    ?country </a:t>
            </a:r>
            <a:r>
              <a:rPr lang="en-US" sz="2800" b="0" dirty="0" err="1" smtClean="0"/>
              <a:t>country:name</a:t>
            </a:r>
            <a:r>
              <a:rPr lang="en-US" sz="2800" b="0" dirty="0" smtClean="0"/>
              <a:t> ?name</a:t>
            </a:r>
          </a:p>
          <a:p>
            <a:r>
              <a:rPr lang="en-US" sz="2800" dirty="0" smtClean="0"/>
              <a:t>}</a:t>
            </a:r>
            <a:endParaRPr lang="en-US" sz="2800" dirty="0"/>
          </a:p>
        </p:txBody>
      </p:sp>
      <p:sp>
        <p:nvSpPr>
          <p:cNvPr id="3" name="Title 2"/>
          <p:cNvSpPr>
            <a:spLocks noGrp="1"/>
          </p:cNvSpPr>
          <p:nvPr>
            <p:ph type="title"/>
          </p:nvPr>
        </p:nvSpPr>
        <p:spPr/>
        <p:txBody>
          <a:bodyPr/>
          <a:lstStyle/>
          <a:p>
            <a:r>
              <a:rPr lang="en-US" smtClean="0"/>
              <a:t>Simple Select</a:t>
            </a:r>
            <a:endParaRPr lang="en-US" dirty="0"/>
          </a:p>
        </p:txBody>
      </p:sp>
      <p:sp>
        <p:nvSpPr>
          <p:cNvPr id="4" name="Content Placeholder 3"/>
          <p:cNvSpPr>
            <a:spLocks noGrp="1"/>
          </p:cNvSpPr>
          <p:nvPr>
            <p:ph idx="1"/>
          </p:nvPr>
        </p:nvSpPr>
        <p:spPr/>
        <p:txBody>
          <a:bodyPr/>
          <a:lstStyle/>
          <a:p>
            <a:pPr>
              <a:buNone/>
            </a:pPr>
            <a:r>
              <a:rPr lang="en-US" b="1" i="1" smtClean="0"/>
              <a:t>“Find the names of all countries”</a:t>
            </a:r>
            <a:endParaRPr lang="en-US" b="1" i="1" dirty="0" smtClean="0"/>
          </a:p>
        </p:txBody>
      </p:sp>
    </p:spTree>
    <p:extLst>
      <p:ext uri="{BB962C8B-B14F-4D97-AF65-F5344CB8AC3E}">
        <p14:creationId xmlns="" xmlns:p14="http://schemas.microsoft.com/office/powerpoint/2010/main" xmlns:mv="urn:schemas-microsoft-com:mac:vml" xmlns:mc="http://schemas.openxmlformats.org/markup-compatibility/2006" val="3856236446"/>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par>
                                <p:cTn id="12" presetID="5" presetClass="entr" presetSubtype="10"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checkerboard(across)">
                                      <p:cBhvr>
                                        <p:cTn id="14" dur="5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xit" presetSubtype="10" fill="hold" grpId="1" nodeType="clickEffect">
                                  <p:stCondLst>
                                    <p:cond delay="0"/>
                                  </p:stCondLst>
                                  <p:childTnLst>
                                    <p:animEffect transition="out" filter="checkerboard(across)">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par>
                                <p:cTn id="20" presetID="5" presetClass="exit" presetSubtype="10" fill="hold" grpId="1" nodeType="withEffect">
                                  <p:stCondLst>
                                    <p:cond delay="0"/>
                                  </p:stCondLst>
                                  <p:childTnLst>
                                    <p:animEffect transition="out" filter="checkerboard(across)">
                                      <p:cBhvr>
                                        <p:cTn id="21" dur="500"/>
                                        <p:tgtEl>
                                          <p:spTgt spid="21"/>
                                        </p:tgtEl>
                                      </p:cBhvr>
                                    </p:animEffect>
                                    <p:set>
                                      <p:cBhvr>
                                        <p:cTn id="22" dur="1" fill="hold">
                                          <p:stCondLst>
                                            <p:cond delay="499"/>
                                          </p:stCondLst>
                                        </p:cTn>
                                        <p:tgtEl>
                                          <p:spTgt spid="21"/>
                                        </p:tgtEl>
                                        <p:attrNameLst>
                                          <p:attrName>style.visibility</p:attrName>
                                        </p:attrNameLst>
                                      </p:cBhvr>
                                      <p:to>
                                        <p:strVal val="hidden"/>
                                      </p:to>
                                    </p:set>
                                  </p:childTnLst>
                                </p:cTn>
                              </p:par>
                            </p:childTnLst>
                          </p:cTn>
                        </p:par>
                        <p:par>
                          <p:cTn id="23" fill="hold">
                            <p:stCondLst>
                              <p:cond delay="500"/>
                            </p:stCondLst>
                            <p:childTnLst>
                              <p:par>
                                <p:cTn id="24" presetID="5" presetClass="entr" presetSubtype="10"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heckerboard(across)">
                                      <p:cBhvr>
                                        <p:cTn id="26" dur="500"/>
                                        <p:tgtEl>
                                          <p:spTgt spid="7"/>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checkerboard(across)">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checkerboard(across)">
                                      <p:cBhvr>
                                        <p:cTn id="34" dur="500"/>
                                        <p:tgtEl>
                                          <p:spTgt spid="2"/>
                                        </p:tgtEl>
                                      </p:cBhvr>
                                    </p:animEffect>
                                  </p:childTnLst>
                                </p:cTn>
                              </p:par>
                              <p:par>
                                <p:cTn id="35" presetID="5" presetClass="exit" presetSubtype="10" fill="hold" grpId="1" nodeType="withEffect">
                                  <p:stCondLst>
                                    <p:cond delay="0"/>
                                  </p:stCondLst>
                                  <p:childTnLst>
                                    <p:animEffect transition="out" filter="checkerboard(across)">
                                      <p:cBhvr>
                                        <p:cTn id="36" dur="500"/>
                                        <p:tgtEl>
                                          <p:spTgt spid="22"/>
                                        </p:tgtEl>
                                      </p:cBhvr>
                                    </p:animEffect>
                                    <p:set>
                                      <p:cBhvr>
                                        <p:cTn id="37"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1" grpId="0" animBg="1"/>
      <p:bldP spid="21" grpId="1" animBg="1"/>
      <p:bldP spid="10" grpId="0"/>
      <p:bldP spid="10" grpId="1"/>
      <p:bldP spid="7" grpId="0"/>
      <p:bldP spid="9"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626476" y="3061940"/>
            <a:ext cx="6341989" cy="2246769"/>
          </a:xfrm>
          <a:prstGeom prst="rect">
            <a:avLst/>
          </a:prstGeom>
        </p:spPr>
        <p:txBody>
          <a:bodyPr wrap="square">
            <a:spAutoFit/>
          </a:bodyPr>
          <a:lstStyle/>
          <a:p>
            <a:r>
              <a:rPr lang="en-US" sz="2800" dirty="0" smtClean="0"/>
              <a:t>SELECT </a:t>
            </a:r>
            <a:r>
              <a:rPr lang="en-US" sz="2800" b="0" dirty="0" smtClean="0"/>
              <a:t>?country ?name</a:t>
            </a:r>
          </a:p>
          <a:p>
            <a:r>
              <a:rPr lang="en-US" sz="2800" dirty="0" smtClean="0"/>
              <a:t>WHERE {</a:t>
            </a:r>
          </a:p>
          <a:p>
            <a:r>
              <a:rPr lang="en-US" sz="2800" b="0" dirty="0" smtClean="0"/>
              <a:t>    ?country </a:t>
            </a:r>
            <a:r>
              <a:rPr lang="en-US" sz="2800" dirty="0" smtClean="0">
                <a:solidFill>
                  <a:srgbClr val="FF0000"/>
                </a:solidFill>
              </a:rPr>
              <a:t>a</a:t>
            </a:r>
            <a:r>
              <a:rPr lang="en-US" sz="2800" b="0" dirty="0" smtClean="0"/>
              <a:t> </a:t>
            </a:r>
            <a:r>
              <a:rPr lang="en-US" sz="2800" b="0" dirty="0" err="1" smtClean="0"/>
              <a:t>country:Country</a:t>
            </a:r>
            <a:r>
              <a:rPr lang="en-US" sz="2800" b="0" dirty="0" smtClean="0"/>
              <a:t> .</a:t>
            </a:r>
          </a:p>
          <a:p>
            <a:r>
              <a:rPr lang="en-US" sz="2800" b="0" dirty="0" smtClean="0"/>
              <a:t>    ?country </a:t>
            </a:r>
            <a:r>
              <a:rPr lang="en-US" sz="2800" b="0" dirty="0" err="1" smtClean="0"/>
              <a:t>country:name</a:t>
            </a:r>
            <a:r>
              <a:rPr lang="en-US" sz="2800" b="0" dirty="0" smtClean="0"/>
              <a:t> ?name</a:t>
            </a:r>
          </a:p>
          <a:p>
            <a:r>
              <a:rPr lang="en-US" sz="2800" dirty="0" smtClean="0"/>
              <a:t>}</a:t>
            </a:r>
            <a:endParaRPr lang="en-US" sz="2800" dirty="0"/>
          </a:p>
        </p:txBody>
      </p:sp>
      <p:sp>
        <p:nvSpPr>
          <p:cNvPr id="9" name="Rectangle 8"/>
          <p:cNvSpPr/>
          <p:nvPr/>
        </p:nvSpPr>
        <p:spPr>
          <a:xfrm>
            <a:off x="1626476" y="3053378"/>
            <a:ext cx="6341989" cy="2246769"/>
          </a:xfrm>
          <a:prstGeom prst="rect">
            <a:avLst/>
          </a:prstGeom>
        </p:spPr>
        <p:txBody>
          <a:bodyPr wrap="square">
            <a:spAutoFit/>
          </a:bodyPr>
          <a:lstStyle/>
          <a:p>
            <a:r>
              <a:rPr lang="en-US" sz="2800" dirty="0" smtClean="0"/>
              <a:t>SELECT </a:t>
            </a:r>
            <a:r>
              <a:rPr lang="en-US" sz="2800" b="0" dirty="0" smtClean="0"/>
              <a:t>?country ?name</a:t>
            </a:r>
          </a:p>
          <a:p>
            <a:r>
              <a:rPr lang="en-US" sz="2800" dirty="0" smtClean="0"/>
              <a:t>WHERE {</a:t>
            </a:r>
          </a:p>
          <a:p>
            <a:r>
              <a:rPr lang="en-US" sz="2800" b="0" dirty="0" smtClean="0"/>
              <a:t>    ?country </a:t>
            </a:r>
            <a:r>
              <a:rPr lang="en-US" sz="2800" b="0" dirty="0" err="1" smtClean="0"/>
              <a:t>rdf:type</a:t>
            </a:r>
            <a:r>
              <a:rPr lang="en-US" sz="2800" b="0" dirty="0" smtClean="0"/>
              <a:t> </a:t>
            </a:r>
            <a:r>
              <a:rPr lang="en-US" sz="2800" b="0" dirty="0" err="1" smtClean="0"/>
              <a:t>country:Country</a:t>
            </a:r>
            <a:r>
              <a:rPr lang="en-US" sz="2800" b="0" dirty="0" smtClean="0"/>
              <a:t> .</a:t>
            </a:r>
          </a:p>
          <a:p>
            <a:r>
              <a:rPr lang="en-US" sz="2800" b="0" dirty="0" smtClean="0"/>
              <a:t>    ?country </a:t>
            </a:r>
            <a:r>
              <a:rPr lang="en-US" sz="2800" b="0" dirty="0" err="1" smtClean="0"/>
              <a:t>country:name</a:t>
            </a:r>
            <a:r>
              <a:rPr lang="en-US" sz="2800" b="0" dirty="0" smtClean="0"/>
              <a:t> ?name</a:t>
            </a:r>
          </a:p>
          <a:p>
            <a:r>
              <a:rPr lang="en-US" sz="2800" dirty="0" smtClean="0"/>
              <a:t>}</a:t>
            </a:r>
            <a:endParaRPr lang="en-US" sz="2800" dirty="0"/>
          </a:p>
        </p:txBody>
      </p:sp>
      <p:sp>
        <p:nvSpPr>
          <p:cNvPr id="10" name="Rectangle 9"/>
          <p:cNvSpPr/>
          <p:nvPr/>
        </p:nvSpPr>
        <p:spPr>
          <a:xfrm>
            <a:off x="1629000" y="3067222"/>
            <a:ext cx="6458617" cy="2246769"/>
          </a:xfrm>
          <a:prstGeom prst="rect">
            <a:avLst/>
          </a:prstGeom>
        </p:spPr>
        <p:txBody>
          <a:bodyPr wrap="square">
            <a:spAutoFit/>
          </a:bodyPr>
          <a:lstStyle/>
          <a:p>
            <a:r>
              <a:rPr lang="en-US" sz="2800" dirty="0" smtClean="0"/>
              <a:t>SELECT </a:t>
            </a:r>
            <a:r>
              <a:rPr lang="en-US" sz="2800" b="0" dirty="0" smtClean="0"/>
              <a:t>?country ?name</a:t>
            </a:r>
          </a:p>
          <a:p>
            <a:r>
              <a:rPr lang="en-US" sz="2800" dirty="0" smtClean="0"/>
              <a:t>WHERE {</a:t>
            </a:r>
          </a:p>
          <a:p>
            <a:r>
              <a:rPr lang="en-US" sz="2800" b="0" dirty="0" smtClean="0"/>
              <a:t>    ?country </a:t>
            </a:r>
            <a:r>
              <a:rPr lang="en-US" sz="2800" dirty="0" smtClean="0">
                <a:solidFill>
                  <a:srgbClr val="FF0000"/>
                </a:solidFill>
              </a:rPr>
              <a:t>a</a:t>
            </a:r>
            <a:r>
              <a:rPr lang="en-US" sz="2800" b="0" dirty="0" smtClean="0"/>
              <a:t> </a:t>
            </a:r>
            <a:r>
              <a:rPr lang="en-US" sz="2800" b="0" dirty="0" err="1" smtClean="0"/>
              <a:t>country:Country</a:t>
            </a:r>
            <a:r>
              <a:rPr lang="en-US" sz="2800" b="0" dirty="0" smtClean="0"/>
              <a:t> </a:t>
            </a:r>
            <a:r>
              <a:rPr lang="en-US" sz="2800" dirty="0" smtClean="0">
                <a:solidFill>
                  <a:srgbClr val="FF0000"/>
                </a:solidFill>
              </a:rPr>
              <a:t>;</a:t>
            </a:r>
          </a:p>
          <a:p>
            <a:r>
              <a:rPr lang="en-US" sz="2800" b="0" dirty="0" smtClean="0"/>
              <a:t>                   </a:t>
            </a:r>
            <a:r>
              <a:rPr lang="en-US" sz="2800" b="0" dirty="0" err="1" smtClean="0"/>
              <a:t>country:name</a:t>
            </a:r>
            <a:r>
              <a:rPr lang="en-US" sz="2800" b="0" dirty="0" smtClean="0"/>
              <a:t> ?name</a:t>
            </a:r>
          </a:p>
          <a:p>
            <a:r>
              <a:rPr lang="en-US" sz="2800" dirty="0" smtClean="0"/>
              <a:t>}</a:t>
            </a:r>
            <a:endParaRPr lang="en-US" sz="2800" dirty="0"/>
          </a:p>
        </p:txBody>
      </p:sp>
      <p:sp>
        <p:nvSpPr>
          <p:cNvPr id="14" name="Rectangle 13"/>
          <p:cNvSpPr/>
          <p:nvPr/>
        </p:nvSpPr>
        <p:spPr>
          <a:xfrm>
            <a:off x="1636001" y="3061940"/>
            <a:ext cx="6341989" cy="1384995"/>
          </a:xfrm>
          <a:prstGeom prst="rect">
            <a:avLst/>
          </a:prstGeom>
        </p:spPr>
        <p:txBody>
          <a:bodyPr wrap="square">
            <a:spAutoFit/>
          </a:bodyPr>
          <a:lstStyle/>
          <a:p>
            <a:r>
              <a:rPr lang="en-US" sz="2800" dirty="0" smtClean="0"/>
              <a:t>SELECT </a:t>
            </a:r>
            <a:r>
              <a:rPr lang="en-US" sz="2800" b="0" dirty="0" smtClean="0"/>
              <a:t>?country ?name </a:t>
            </a:r>
            <a:r>
              <a:rPr lang="en-US" sz="2800" dirty="0" smtClean="0"/>
              <a:t>{</a:t>
            </a:r>
            <a:endParaRPr lang="en-US" sz="2800" b="0" dirty="0" smtClean="0"/>
          </a:p>
          <a:p>
            <a:r>
              <a:rPr lang="en-US" sz="2800" b="0" dirty="0" smtClean="0"/>
              <a:t>    ?country </a:t>
            </a:r>
            <a:r>
              <a:rPr lang="en-US" sz="2800" b="0" dirty="0" err="1" smtClean="0"/>
              <a:t>country:name</a:t>
            </a:r>
            <a:r>
              <a:rPr lang="en-US" sz="2800" b="0" dirty="0" smtClean="0"/>
              <a:t> ?name</a:t>
            </a:r>
          </a:p>
          <a:p>
            <a:r>
              <a:rPr lang="en-US" sz="2800" dirty="0" smtClean="0"/>
              <a:t>}</a:t>
            </a:r>
            <a:endParaRPr lang="en-US" sz="2800" dirty="0"/>
          </a:p>
        </p:txBody>
      </p:sp>
      <p:sp>
        <p:nvSpPr>
          <p:cNvPr id="8" name="Rectangle 7"/>
          <p:cNvSpPr/>
          <p:nvPr/>
        </p:nvSpPr>
        <p:spPr>
          <a:xfrm>
            <a:off x="1633314" y="3071534"/>
            <a:ext cx="6458617" cy="1815882"/>
          </a:xfrm>
          <a:prstGeom prst="rect">
            <a:avLst/>
          </a:prstGeom>
        </p:spPr>
        <p:txBody>
          <a:bodyPr wrap="square">
            <a:spAutoFit/>
          </a:bodyPr>
          <a:lstStyle/>
          <a:p>
            <a:r>
              <a:rPr lang="en-US" sz="2800" dirty="0" smtClean="0"/>
              <a:t>SELECT </a:t>
            </a:r>
            <a:r>
              <a:rPr lang="en-US" sz="2800" b="0" dirty="0" smtClean="0"/>
              <a:t>?country ?name</a:t>
            </a:r>
            <a:r>
              <a:rPr lang="en-US" sz="2800" dirty="0" smtClean="0"/>
              <a:t> {</a:t>
            </a:r>
          </a:p>
          <a:p>
            <a:r>
              <a:rPr lang="en-US" sz="2800" b="0" dirty="0" smtClean="0"/>
              <a:t>    ?country </a:t>
            </a:r>
            <a:r>
              <a:rPr lang="en-US" sz="2800" dirty="0" smtClean="0">
                <a:solidFill>
                  <a:srgbClr val="FF0000"/>
                </a:solidFill>
              </a:rPr>
              <a:t>a</a:t>
            </a:r>
            <a:r>
              <a:rPr lang="en-US" sz="2800" b="0" dirty="0" smtClean="0"/>
              <a:t> </a:t>
            </a:r>
            <a:r>
              <a:rPr lang="en-US" sz="2800" b="0" dirty="0" err="1" smtClean="0"/>
              <a:t>country:Country</a:t>
            </a:r>
            <a:r>
              <a:rPr lang="en-US" sz="2800" b="0" dirty="0" smtClean="0"/>
              <a:t> </a:t>
            </a:r>
            <a:r>
              <a:rPr lang="en-US" sz="2800" dirty="0" smtClean="0">
                <a:solidFill>
                  <a:srgbClr val="FF0000"/>
                </a:solidFill>
              </a:rPr>
              <a:t>;</a:t>
            </a:r>
          </a:p>
          <a:p>
            <a:r>
              <a:rPr lang="en-US" sz="2800" b="0" dirty="0" smtClean="0"/>
              <a:t>                   </a:t>
            </a:r>
            <a:r>
              <a:rPr lang="en-US" sz="2800" b="0" dirty="0" err="1" smtClean="0"/>
              <a:t>country:name</a:t>
            </a:r>
            <a:r>
              <a:rPr lang="en-US" sz="2800" b="0" dirty="0" smtClean="0"/>
              <a:t> ?name</a:t>
            </a:r>
          </a:p>
          <a:p>
            <a:r>
              <a:rPr lang="en-US" sz="2800" dirty="0" smtClean="0"/>
              <a:t>}</a:t>
            </a:r>
            <a:endParaRPr lang="en-US" sz="2800" dirty="0"/>
          </a:p>
        </p:txBody>
      </p:sp>
      <p:sp>
        <p:nvSpPr>
          <p:cNvPr id="3" name="Title 2"/>
          <p:cNvSpPr>
            <a:spLocks noGrp="1"/>
          </p:cNvSpPr>
          <p:nvPr>
            <p:ph type="title"/>
          </p:nvPr>
        </p:nvSpPr>
        <p:spPr/>
        <p:txBody>
          <a:bodyPr/>
          <a:lstStyle/>
          <a:p>
            <a:r>
              <a:rPr lang="en-US" smtClean="0"/>
              <a:t>Simple Select</a:t>
            </a:r>
            <a:endParaRPr lang="en-US" dirty="0"/>
          </a:p>
        </p:txBody>
      </p:sp>
      <p:sp>
        <p:nvSpPr>
          <p:cNvPr id="5" name="Content Placeholder 4"/>
          <p:cNvSpPr>
            <a:spLocks noGrp="1"/>
          </p:cNvSpPr>
          <p:nvPr>
            <p:ph idx="1"/>
          </p:nvPr>
        </p:nvSpPr>
        <p:spPr/>
        <p:txBody>
          <a:bodyPr/>
          <a:lstStyle/>
          <a:p>
            <a:endParaRPr lang="en-US" dirty="0"/>
          </a:p>
        </p:txBody>
      </p:sp>
      <p:sp>
        <p:nvSpPr>
          <p:cNvPr id="12" name="Content Placeholder 3"/>
          <p:cNvSpPr txBox="1">
            <a:spLocks/>
          </p:cNvSpPr>
          <p:nvPr/>
        </p:nvSpPr>
        <p:spPr bwMode="auto">
          <a:xfrm>
            <a:off x="1609725" y="1066801"/>
            <a:ext cx="6753225" cy="666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“Find the names of all countries”</a:t>
            </a:r>
          </a:p>
        </p:txBody>
      </p:sp>
    </p:spTree>
    <p:extLst>
      <p:ext uri="{BB962C8B-B14F-4D97-AF65-F5344CB8AC3E}">
        <p14:creationId xmlns="" xmlns:p14="http://schemas.microsoft.com/office/powerpoint/2010/main" xmlns:mv="urn:schemas-microsoft-com:mac:vml" xmlns:mc="http://schemas.openxmlformats.org/markup-compatibility/2006" val="2866947346"/>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checkerboard(across)">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xit" presetSubtype="10" fill="hold" grpId="1" nodeType="clickEffect">
                                  <p:stCondLst>
                                    <p:cond delay="0"/>
                                  </p:stCondLst>
                                  <p:childTnLst>
                                    <p:animEffect transition="out" filter="checkerboard(across)">
                                      <p:cBhvr>
                                        <p:cTn id="15" dur="500"/>
                                        <p:tgtEl>
                                          <p:spTgt spid="11"/>
                                        </p:tgtEl>
                                      </p:cBhvr>
                                    </p:animEffect>
                                    <p:set>
                                      <p:cBhvr>
                                        <p:cTn id="16" dur="1" fill="hold">
                                          <p:stCondLst>
                                            <p:cond delay="499"/>
                                          </p:stCondLst>
                                        </p:cTn>
                                        <p:tgtEl>
                                          <p:spTgt spid="11"/>
                                        </p:tgtEl>
                                        <p:attrNameLst>
                                          <p:attrName>style.visibility</p:attrName>
                                        </p:attrNameLst>
                                      </p:cBhvr>
                                      <p:to>
                                        <p:strVal val="hidden"/>
                                      </p:to>
                                    </p:set>
                                  </p:childTnLst>
                                </p:cTn>
                              </p:par>
                            </p:childTnLst>
                          </p:cTn>
                        </p:par>
                        <p:par>
                          <p:cTn id="17" fill="hold">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checkerboard(across)">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xit" presetSubtype="10" fill="hold" grpId="1" nodeType="clickEffect">
                                  <p:stCondLst>
                                    <p:cond delay="0"/>
                                  </p:stCondLst>
                                  <p:childTnLst>
                                    <p:animEffect transition="out" filter="checkerboard(across)">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par>
                          <p:cTn id="26" fill="hold">
                            <p:stCondLst>
                              <p:cond delay="500"/>
                            </p:stCondLst>
                            <p:childTnLst>
                              <p:par>
                                <p:cTn id="27" presetID="5" presetClass="entr" presetSubtype="10"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checkerboard(across)">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xit" presetSubtype="10" fill="hold" grpId="1" nodeType="clickEffect">
                                  <p:stCondLst>
                                    <p:cond delay="0"/>
                                  </p:stCondLst>
                                  <p:childTnLst>
                                    <p:animEffect transition="out" filter="checkerboard(across)">
                                      <p:cBhvr>
                                        <p:cTn id="33" dur="500"/>
                                        <p:tgtEl>
                                          <p:spTgt spid="8"/>
                                        </p:tgtEl>
                                      </p:cBhvr>
                                    </p:animEffect>
                                    <p:set>
                                      <p:cBhvr>
                                        <p:cTn id="34" dur="1" fill="hold">
                                          <p:stCondLst>
                                            <p:cond delay="499"/>
                                          </p:stCondLst>
                                        </p:cTn>
                                        <p:tgtEl>
                                          <p:spTgt spid="8"/>
                                        </p:tgtEl>
                                        <p:attrNameLst>
                                          <p:attrName>style.visibility</p:attrName>
                                        </p:attrNameLst>
                                      </p:cBhvr>
                                      <p:to>
                                        <p:strVal val="hidden"/>
                                      </p:to>
                                    </p:set>
                                  </p:childTnLst>
                                </p:cTn>
                              </p:par>
                            </p:childTnLst>
                          </p:cTn>
                        </p:par>
                        <p:par>
                          <p:cTn id="35" fill="hold">
                            <p:stCondLst>
                              <p:cond delay="500"/>
                            </p:stCondLst>
                            <p:childTnLst>
                              <p:par>
                                <p:cTn id="36" presetID="5" presetClass="entr" presetSubtype="1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checkerboard(across)">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9" grpId="0"/>
      <p:bldP spid="10" grpId="0"/>
      <p:bldP spid="10" grpId="1"/>
      <p:bldP spid="14" grpId="0"/>
      <p:bldP spid="8" grpId="0"/>
      <p:bldP spid="8" grpId="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Ordered Select</a:t>
            </a:r>
            <a:endParaRPr lang="en-US" dirty="0"/>
          </a:p>
        </p:txBody>
      </p:sp>
      <p:sp>
        <p:nvSpPr>
          <p:cNvPr id="4" name="Content Placeholder 3"/>
          <p:cNvSpPr>
            <a:spLocks noGrp="1"/>
          </p:cNvSpPr>
          <p:nvPr>
            <p:ph idx="1"/>
          </p:nvPr>
        </p:nvSpPr>
        <p:spPr>
          <a:xfrm>
            <a:off x="1366767" y="2773913"/>
            <a:ext cx="8686800" cy="4191000"/>
          </a:xfrm>
        </p:spPr>
        <p:txBody>
          <a:bodyPr/>
          <a:lstStyle/>
          <a:p>
            <a:pPr>
              <a:buNone/>
            </a:pPr>
            <a:r>
              <a:rPr lang="en-US" b="1" dirty="0" smtClean="0"/>
              <a:t>SELECT ?state ?city</a:t>
            </a:r>
          </a:p>
          <a:p>
            <a:pPr>
              <a:buNone/>
            </a:pPr>
            <a:r>
              <a:rPr lang="en-US" b="1" dirty="0" smtClean="0"/>
              <a:t>WHERE {</a:t>
            </a:r>
          </a:p>
          <a:p>
            <a:pPr>
              <a:buNone/>
            </a:pPr>
            <a:r>
              <a:rPr lang="en-US" dirty="0" smtClean="0"/>
              <a:t>    ?</a:t>
            </a:r>
            <a:r>
              <a:rPr lang="en-US" dirty="0" err="1" smtClean="0"/>
              <a:t>cityR</a:t>
            </a:r>
            <a:r>
              <a:rPr lang="en-US" dirty="0" smtClean="0"/>
              <a:t> </a:t>
            </a:r>
            <a:r>
              <a:rPr lang="en-US" dirty="0" err="1" smtClean="0"/>
              <a:t>city:name</a:t>
            </a:r>
            <a:r>
              <a:rPr lang="en-US" dirty="0" smtClean="0"/>
              <a:t> ?city ;</a:t>
            </a:r>
          </a:p>
          <a:p>
            <a:pPr>
              <a:buNone/>
            </a:pPr>
            <a:r>
              <a:rPr lang="en-US" dirty="0" smtClean="0"/>
              <a:t>               </a:t>
            </a:r>
            <a:r>
              <a:rPr lang="en-US" dirty="0" err="1" smtClean="0"/>
              <a:t>uscity:state</a:t>
            </a:r>
            <a:r>
              <a:rPr lang="en-US" dirty="0" smtClean="0"/>
              <a:t> ?</a:t>
            </a:r>
            <a:r>
              <a:rPr lang="en-US" dirty="0" err="1" smtClean="0"/>
              <a:t>stateR</a:t>
            </a:r>
            <a:r>
              <a:rPr lang="en-US" dirty="0" smtClean="0"/>
              <a:t> .</a:t>
            </a:r>
          </a:p>
          <a:p>
            <a:pPr>
              <a:buNone/>
            </a:pPr>
            <a:r>
              <a:rPr lang="en-US" dirty="0" smtClean="0"/>
              <a:t>    ?</a:t>
            </a:r>
            <a:r>
              <a:rPr lang="en-US" dirty="0" err="1" smtClean="0"/>
              <a:t>stateR</a:t>
            </a:r>
            <a:r>
              <a:rPr lang="en-US" dirty="0" smtClean="0"/>
              <a:t> </a:t>
            </a:r>
            <a:r>
              <a:rPr lang="en-US" dirty="0" err="1" smtClean="0"/>
              <a:t>state:name</a:t>
            </a:r>
            <a:r>
              <a:rPr lang="en-US" dirty="0" smtClean="0"/>
              <a:t> ?state</a:t>
            </a:r>
          </a:p>
          <a:p>
            <a:pPr>
              <a:buNone/>
            </a:pPr>
            <a:r>
              <a:rPr lang="en-US" dirty="0" smtClean="0"/>
              <a:t>}</a:t>
            </a:r>
            <a:endParaRPr lang="en-US" dirty="0"/>
          </a:p>
        </p:txBody>
      </p:sp>
      <p:sp>
        <p:nvSpPr>
          <p:cNvPr id="5" name="Content Placeholder 3"/>
          <p:cNvSpPr txBox="1">
            <a:spLocks/>
          </p:cNvSpPr>
          <p:nvPr/>
        </p:nvSpPr>
        <p:spPr bwMode="auto">
          <a:xfrm>
            <a:off x="1162050" y="1085851"/>
            <a:ext cx="6753225" cy="666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“Find the states</a:t>
            </a:r>
            <a: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t> and their cities</a:t>
            </a: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a:t>
            </a:r>
          </a:p>
        </p:txBody>
      </p:sp>
    </p:spTree>
    <p:extLst>
      <p:ext uri="{BB962C8B-B14F-4D97-AF65-F5344CB8AC3E}">
        <p14:creationId xmlns="" xmlns:p14="http://schemas.microsoft.com/office/powerpoint/2010/main" xmlns:mv="urn:schemas-microsoft-com:mac:vml" xmlns:mc="http://schemas.openxmlformats.org/markup-compatibility/2006" val="1038607046"/>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Literals</a:t>
            </a:r>
            <a:endParaRPr lang="en-US" sz="3600" dirty="0"/>
          </a:p>
        </p:txBody>
      </p:sp>
      <p:sp>
        <p:nvSpPr>
          <p:cNvPr id="3" name="Content Placeholder 2"/>
          <p:cNvSpPr>
            <a:spLocks noGrp="1"/>
          </p:cNvSpPr>
          <p:nvPr>
            <p:ph idx="4294967295"/>
          </p:nvPr>
        </p:nvSpPr>
        <p:spPr>
          <a:xfrm>
            <a:off x="754742" y="1600200"/>
            <a:ext cx="7932058" cy="4525963"/>
          </a:xfrm>
        </p:spPr>
        <p:txBody>
          <a:bodyPr>
            <a:normAutofit/>
          </a:bodyPr>
          <a:lstStyle/>
          <a:p>
            <a:pPr lvl="0">
              <a:lnSpc>
                <a:spcPct val="105000"/>
              </a:lnSpc>
            </a:pPr>
            <a:r>
              <a:rPr lang="en-US" dirty="0"/>
              <a:t>Literals are used to identify values such as numbers and dates by means of a lexical representation.</a:t>
            </a:r>
            <a:endParaRPr lang="en-US" dirty="0" smtClean="0"/>
          </a:p>
          <a:p>
            <a:pPr>
              <a:lnSpc>
                <a:spcPct val="105000"/>
              </a:lnSpc>
            </a:pPr>
            <a:r>
              <a:rPr lang="en-US" dirty="0" smtClean="0"/>
              <a:t>Examples:</a:t>
            </a:r>
          </a:p>
          <a:p>
            <a:pPr lvl="1">
              <a:lnSpc>
                <a:spcPct val="105000"/>
              </a:lnSpc>
              <a:spcBef>
                <a:spcPts val="600"/>
              </a:spcBef>
            </a:pPr>
            <a:r>
              <a:rPr lang="en-US" dirty="0" smtClean="0"/>
              <a:t>“John </a:t>
            </a:r>
            <a:r>
              <a:rPr lang="en-US" dirty="0" err="1" smtClean="0"/>
              <a:t>Smith”^^xsd:string</a:t>
            </a:r>
            <a:endParaRPr lang="en-US" dirty="0" smtClean="0"/>
          </a:p>
          <a:p>
            <a:pPr lvl="1">
              <a:lnSpc>
                <a:spcPct val="105000"/>
              </a:lnSpc>
              <a:spcBef>
                <a:spcPts val="600"/>
              </a:spcBef>
            </a:pPr>
            <a:r>
              <a:rPr lang="en-US" dirty="0" smtClean="0"/>
              <a:t>“37”xsd:integer</a:t>
            </a:r>
          </a:p>
          <a:p>
            <a:pPr lvl="1">
              <a:lnSpc>
                <a:spcPct val="105000"/>
              </a:lnSpc>
              <a:spcBef>
                <a:spcPts val="600"/>
              </a:spcBef>
            </a:pPr>
            <a:r>
              <a:rPr lang="en-US" dirty="0" smtClean="0"/>
              <a:t>“2011-09-22”^^xsd:date</a:t>
            </a:r>
            <a:endParaRPr lang="en-US" dirty="0"/>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Ordered Select</a:t>
            </a:r>
            <a:endParaRPr lang="en-US" dirty="0"/>
          </a:p>
        </p:txBody>
      </p:sp>
      <p:sp>
        <p:nvSpPr>
          <p:cNvPr id="4" name="Content Placeholder 3"/>
          <p:cNvSpPr>
            <a:spLocks noGrp="1"/>
          </p:cNvSpPr>
          <p:nvPr>
            <p:ph idx="1"/>
          </p:nvPr>
        </p:nvSpPr>
        <p:spPr>
          <a:xfrm>
            <a:off x="1162050" y="2626063"/>
            <a:ext cx="8686800" cy="4191000"/>
          </a:xfrm>
        </p:spPr>
        <p:txBody>
          <a:bodyPr/>
          <a:lstStyle/>
          <a:p>
            <a:pPr>
              <a:buNone/>
            </a:pPr>
            <a:r>
              <a:rPr lang="en-US" b="1" dirty="0" smtClean="0"/>
              <a:t>SELECT ?state ?city</a:t>
            </a:r>
          </a:p>
          <a:p>
            <a:pPr>
              <a:buNone/>
            </a:pPr>
            <a:r>
              <a:rPr lang="en-US" b="1" dirty="0" smtClean="0"/>
              <a:t>WHERE {</a:t>
            </a:r>
          </a:p>
          <a:p>
            <a:pPr>
              <a:buNone/>
            </a:pPr>
            <a:r>
              <a:rPr lang="en-US" dirty="0" smtClean="0"/>
              <a:t>    ?</a:t>
            </a:r>
            <a:r>
              <a:rPr lang="en-US" dirty="0" err="1" smtClean="0"/>
              <a:t>cityR</a:t>
            </a:r>
            <a:r>
              <a:rPr lang="en-US" dirty="0" smtClean="0"/>
              <a:t> </a:t>
            </a:r>
            <a:r>
              <a:rPr lang="en-US" dirty="0" err="1" smtClean="0"/>
              <a:t>city:name</a:t>
            </a:r>
            <a:r>
              <a:rPr lang="en-US" dirty="0" smtClean="0"/>
              <a:t> ?city ;</a:t>
            </a:r>
          </a:p>
          <a:p>
            <a:pPr>
              <a:buNone/>
            </a:pPr>
            <a:r>
              <a:rPr lang="en-US" dirty="0" smtClean="0"/>
              <a:t>               </a:t>
            </a:r>
            <a:r>
              <a:rPr lang="en-US" dirty="0" err="1" smtClean="0"/>
              <a:t>uscity:state</a:t>
            </a:r>
            <a:r>
              <a:rPr lang="en-US" dirty="0" smtClean="0"/>
              <a:t> ?</a:t>
            </a:r>
            <a:r>
              <a:rPr lang="en-US" dirty="0" err="1" smtClean="0"/>
              <a:t>stateR</a:t>
            </a:r>
            <a:r>
              <a:rPr lang="en-US" dirty="0" smtClean="0"/>
              <a:t> .</a:t>
            </a:r>
          </a:p>
          <a:p>
            <a:pPr>
              <a:buNone/>
            </a:pPr>
            <a:r>
              <a:rPr lang="en-US" dirty="0" smtClean="0"/>
              <a:t>    ?</a:t>
            </a:r>
            <a:r>
              <a:rPr lang="en-US" dirty="0" err="1" smtClean="0"/>
              <a:t>stateR</a:t>
            </a:r>
            <a:r>
              <a:rPr lang="en-US" dirty="0" smtClean="0"/>
              <a:t> </a:t>
            </a:r>
            <a:r>
              <a:rPr lang="en-US" dirty="0" err="1" smtClean="0"/>
              <a:t>state:name</a:t>
            </a:r>
            <a:r>
              <a:rPr lang="en-US" dirty="0" smtClean="0"/>
              <a:t> ?state</a:t>
            </a:r>
          </a:p>
          <a:p>
            <a:pPr>
              <a:buNone/>
            </a:pPr>
            <a:r>
              <a:rPr lang="en-US" dirty="0" smtClean="0"/>
              <a:t>} </a:t>
            </a:r>
            <a:r>
              <a:rPr lang="en-US" b="1" dirty="0" smtClean="0">
                <a:solidFill>
                  <a:srgbClr val="FF0000"/>
                </a:solidFill>
              </a:rPr>
              <a:t>ORDER BY ?state ?city</a:t>
            </a:r>
            <a:endParaRPr lang="en-US" dirty="0">
              <a:solidFill>
                <a:srgbClr val="FF0000"/>
              </a:solidFill>
            </a:endParaRPr>
          </a:p>
        </p:txBody>
      </p:sp>
      <p:sp>
        <p:nvSpPr>
          <p:cNvPr id="5" name="Content Placeholder 3"/>
          <p:cNvSpPr txBox="1">
            <a:spLocks/>
          </p:cNvSpPr>
          <p:nvPr/>
        </p:nvSpPr>
        <p:spPr bwMode="auto">
          <a:xfrm>
            <a:off x="1162050" y="1085850"/>
            <a:ext cx="7096125" cy="9334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“Find the states</a:t>
            </a:r>
            <a: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t> and their cities</a:t>
            </a:r>
            <a:b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br>
            <a: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t>-sorted by state, then city name</a:t>
            </a: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a:t>
            </a:r>
          </a:p>
        </p:txBody>
      </p:sp>
    </p:spTree>
    <p:extLst>
      <p:ext uri="{BB962C8B-B14F-4D97-AF65-F5344CB8AC3E}">
        <p14:creationId xmlns="" xmlns:p14="http://schemas.microsoft.com/office/powerpoint/2010/main" xmlns:mv="urn:schemas-microsoft-com:mac:vml" xmlns:mc="http://schemas.openxmlformats.org/markup-compatibility/2006" val="2074458923"/>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1328808" y="4044431"/>
            <a:ext cx="1295401" cy="552450"/>
          </a:xfrm>
          <a:prstGeom prst="roundRect">
            <a:avLst/>
          </a:prstGeom>
          <a:solidFill>
            <a:srgbClr val="DCE6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Rounded Rectangle 5"/>
          <p:cNvSpPr/>
          <p:nvPr/>
        </p:nvSpPr>
        <p:spPr bwMode="auto">
          <a:xfrm>
            <a:off x="1227871" y="5104976"/>
            <a:ext cx="1600200" cy="552450"/>
          </a:xfrm>
          <a:prstGeom prst="roundRect">
            <a:avLst/>
          </a:prstGeom>
          <a:solidFill>
            <a:srgbClr val="D9969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Rounded Rectangle 4"/>
          <p:cNvSpPr/>
          <p:nvPr/>
        </p:nvSpPr>
        <p:spPr bwMode="auto">
          <a:xfrm>
            <a:off x="4428982" y="4581526"/>
            <a:ext cx="1857375" cy="552450"/>
          </a:xfrm>
          <a:prstGeom prst="roundRect">
            <a:avLst/>
          </a:prstGeom>
          <a:solidFill>
            <a:srgbClr val="D9969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smtClean="0"/>
              <a:t>Ordered Select</a:t>
            </a:r>
            <a:endParaRPr lang="en-US" dirty="0"/>
          </a:p>
        </p:txBody>
      </p:sp>
      <p:sp>
        <p:nvSpPr>
          <p:cNvPr id="4" name="Content Placeholder 3"/>
          <p:cNvSpPr>
            <a:spLocks noGrp="1"/>
          </p:cNvSpPr>
          <p:nvPr>
            <p:ph idx="1"/>
          </p:nvPr>
        </p:nvSpPr>
        <p:spPr>
          <a:xfrm>
            <a:off x="1162050" y="2838616"/>
            <a:ext cx="8686800" cy="4191000"/>
          </a:xfrm>
        </p:spPr>
        <p:txBody>
          <a:bodyPr/>
          <a:lstStyle/>
          <a:p>
            <a:pPr>
              <a:buNone/>
            </a:pPr>
            <a:r>
              <a:rPr lang="en-US" b="1" dirty="0" smtClean="0"/>
              <a:t>SELECT ?state ?city</a:t>
            </a:r>
          </a:p>
          <a:p>
            <a:pPr>
              <a:buNone/>
            </a:pPr>
            <a:r>
              <a:rPr lang="en-US" b="1" dirty="0" smtClean="0"/>
              <a:t>WHERE {</a:t>
            </a:r>
          </a:p>
          <a:p>
            <a:pPr>
              <a:buNone/>
            </a:pPr>
            <a:r>
              <a:rPr lang="en-US" dirty="0" smtClean="0"/>
              <a:t>    ?</a:t>
            </a:r>
            <a:r>
              <a:rPr lang="en-US" dirty="0" err="1" smtClean="0"/>
              <a:t>cityR</a:t>
            </a:r>
            <a:r>
              <a:rPr lang="en-US" dirty="0" smtClean="0"/>
              <a:t> </a:t>
            </a:r>
            <a:r>
              <a:rPr lang="en-US" dirty="0" err="1" smtClean="0"/>
              <a:t>city:name</a:t>
            </a:r>
            <a:r>
              <a:rPr lang="en-US" dirty="0" smtClean="0"/>
              <a:t> ?city ;</a:t>
            </a:r>
          </a:p>
          <a:p>
            <a:pPr>
              <a:buNone/>
            </a:pPr>
            <a:r>
              <a:rPr lang="en-US" dirty="0" smtClean="0"/>
              <a:t>               </a:t>
            </a:r>
            <a:r>
              <a:rPr lang="en-US" dirty="0" err="1" smtClean="0"/>
              <a:t>uscity:state</a:t>
            </a:r>
            <a:r>
              <a:rPr lang="en-US" dirty="0" smtClean="0"/>
              <a:t> ?</a:t>
            </a:r>
            <a:r>
              <a:rPr lang="en-US" dirty="0" err="1" smtClean="0"/>
              <a:t>stateR</a:t>
            </a:r>
            <a:r>
              <a:rPr lang="en-US" dirty="0" smtClean="0"/>
              <a:t> .</a:t>
            </a:r>
          </a:p>
          <a:p>
            <a:pPr>
              <a:buNone/>
            </a:pPr>
            <a:r>
              <a:rPr lang="en-US" dirty="0" smtClean="0"/>
              <a:t>    ?</a:t>
            </a:r>
            <a:r>
              <a:rPr lang="en-US" dirty="0" err="1" smtClean="0"/>
              <a:t>stateR</a:t>
            </a:r>
            <a:r>
              <a:rPr lang="en-US" dirty="0" smtClean="0"/>
              <a:t> </a:t>
            </a:r>
            <a:r>
              <a:rPr lang="en-US" dirty="0" err="1" smtClean="0"/>
              <a:t>state:name</a:t>
            </a:r>
            <a:r>
              <a:rPr lang="en-US" dirty="0" smtClean="0"/>
              <a:t> ?state</a:t>
            </a:r>
          </a:p>
          <a:p>
            <a:pPr>
              <a:buNone/>
            </a:pPr>
            <a:r>
              <a:rPr lang="en-US" dirty="0" smtClean="0"/>
              <a:t>} </a:t>
            </a:r>
            <a:r>
              <a:rPr lang="en-US" b="1" dirty="0" smtClean="0"/>
              <a:t>ORDER BY </a:t>
            </a:r>
            <a:r>
              <a:rPr lang="en-US" b="1" dirty="0" smtClean="0">
                <a:solidFill>
                  <a:srgbClr val="FF0000"/>
                </a:solidFill>
              </a:rPr>
              <a:t>ASC</a:t>
            </a:r>
            <a:r>
              <a:rPr lang="en-US" b="1" dirty="0" smtClean="0"/>
              <a:t>(?state) </a:t>
            </a:r>
            <a:r>
              <a:rPr lang="en-US" b="1" dirty="0" smtClean="0">
                <a:solidFill>
                  <a:srgbClr val="FF0000"/>
                </a:solidFill>
              </a:rPr>
              <a:t>DESC</a:t>
            </a:r>
            <a:r>
              <a:rPr lang="en-US" b="1" dirty="0" smtClean="0"/>
              <a:t>(?city)</a:t>
            </a:r>
            <a:endParaRPr lang="en-US" dirty="0"/>
          </a:p>
        </p:txBody>
      </p:sp>
      <p:sp>
        <p:nvSpPr>
          <p:cNvPr id="8" name="Content Placeholder 3"/>
          <p:cNvSpPr txBox="1">
            <a:spLocks/>
          </p:cNvSpPr>
          <p:nvPr/>
        </p:nvSpPr>
        <p:spPr bwMode="auto">
          <a:xfrm>
            <a:off x="1162050" y="990600"/>
            <a:ext cx="7096125" cy="9334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“Find the states</a:t>
            </a:r>
            <a: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t> and their cities</a:t>
            </a:r>
            <a:b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br>
            <a: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t>-sorted by ascending state name, </a:t>
            </a:r>
            <a:b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br>
            <a:r>
              <a:rPr kumimoji="0" lang="en-US" sz="3200" b="1" i="1" u="none" strike="noStrike" kern="0" cap="none" spc="0" normalizeH="0" noProof="0" dirty="0" smtClean="0">
                <a:ln>
                  <a:noFill/>
                </a:ln>
                <a:solidFill>
                  <a:schemeClr val="tx1"/>
                </a:solidFill>
                <a:effectLst/>
                <a:uLnTx/>
                <a:uFillTx/>
                <a:latin typeface="+mn-lt"/>
                <a:ea typeface="ＭＳ Ｐゴシック" pitchFamily="-106" charset="-128"/>
                <a:cs typeface="+mn-cs"/>
              </a:rPr>
              <a:t>then by descending city name</a:t>
            </a:r>
            <a:r>
              <a:rPr kumimoji="0" lang="en-US" sz="3200" b="1" i="1" u="none" strike="noStrike" kern="0" cap="none" spc="0" normalizeH="0" baseline="0" noProof="0" dirty="0" smtClean="0">
                <a:ln>
                  <a:noFill/>
                </a:ln>
                <a:solidFill>
                  <a:schemeClr val="tx1"/>
                </a:solidFill>
                <a:effectLst/>
                <a:uLnTx/>
                <a:uFillTx/>
                <a:latin typeface="+mn-lt"/>
                <a:ea typeface="ＭＳ Ｐゴシック" pitchFamily="-106" charset="-128"/>
                <a:cs typeface="+mn-cs"/>
              </a:rPr>
              <a:t>”</a:t>
            </a:r>
          </a:p>
        </p:txBody>
      </p:sp>
    </p:spTree>
    <p:extLst>
      <p:ext uri="{BB962C8B-B14F-4D97-AF65-F5344CB8AC3E}">
        <p14:creationId xmlns="" xmlns:p14="http://schemas.microsoft.com/office/powerpoint/2010/main" xmlns:mv="urn:schemas-microsoft-com:mac:vml" xmlns:mc="http://schemas.openxmlformats.org/markup-compatibility/2006" val="1634154335"/>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heckerboard(across)">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5"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4429125" y="4667250"/>
            <a:ext cx="3472929" cy="581025"/>
          </a:xfrm>
          <a:prstGeom prst="roundRect">
            <a:avLst/>
          </a:prstGeom>
          <a:solidFill>
            <a:srgbClr val="C3D69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smtClean="0"/>
              <a:t>Ordered Select</a:t>
            </a:r>
            <a:endParaRPr lang="en-US" dirty="0"/>
          </a:p>
        </p:txBody>
      </p:sp>
      <p:sp>
        <p:nvSpPr>
          <p:cNvPr id="4" name="Content Placeholder 3"/>
          <p:cNvSpPr>
            <a:spLocks noGrp="1"/>
          </p:cNvSpPr>
          <p:nvPr>
            <p:ph idx="1"/>
          </p:nvPr>
        </p:nvSpPr>
        <p:spPr>
          <a:xfrm>
            <a:off x="1033818" y="2957885"/>
            <a:ext cx="8686800" cy="4191000"/>
          </a:xfrm>
        </p:spPr>
        <p:txBody>
          <a:bodyPr/>
          <a:lstStyle/>
          <a:p>
            <a:pPr>
              <a:buNone/>
            </a:pPr>
            <a:r>
              <a:rPr lang="en-US" b="1" dirty="0" smtClean="0"/>
              <a:t>SELECT ?state ?city</a:t>
            </a:r>
          </a:p>
          <a:p>
            <a:pPr>
              <a:buNone/>
            </a:pPr>
            <a:r>
              <a:rPr lang="en-US" b="1" dirty="0" smtClean="0"/>
              <a:t>WHERE {</a:t>
            </a:r>
          </a:p>
          <a:p>
            <a:pPr>
              <a:buNone/>
            </a:pPr>
            <a:r>
              <a:rPr lang="en-US" dirty="0" smtClean="0"/>
              <a:t>    ?</a:t>
            </a:r>
            <a:r>
              <a:rPr lang="en-US" dirty="0" err="1" smtClean="0"/>
              <a:t>cityR</a:t>
            </a:r>
            <a:r>
              <a:rPr lang="en-US" dirty="0" smtClean="0"/>
              <a:t> </a:t>
            </a:r>
            <a:r>
              <a:rPr lang="en-US" dirty="0" err="1" smtClean="0"/>
              <a:t>city:name</a:t>
            </a:r>
            <a:r>
              <a:rPr lang="en-US" dirty="0" smtClean="0"/>
              <a:t> ?city ;</a:t>
            </a:r>
          </a:p>
          <a:p>
            <a:pPr>
              <a:buNone/>
            </a:pPr>
            <a:r>
              <a:rPr lang="en-US" dirty="0" smtClean="0"/>
              <a:t>               </a:t>
            </a:r>
            <a:r>
              <a:rPr lang="en-US" dirty="0" err="1" smtClean="0"/>
              <a:t>uscity:state</a:t>
            </a:r>
            <a:r>
              <a:rPr lang="en-US" dirty="0" smtClean="0"/>
              <a:t> [ </a:t>
            </a:r>
            <a:r>
              <a:rPr lang="en-US" dirty="0" err="1" smtClean="0"/>
              <a:t>state:name</a:t>
            </a:r>
            <a:r>
              <a:rPr lang="en-US" dirty="0" smtClean="0"/>
              <a:t> ?state ]</a:t>
            </a:r>
          </a:p>
          <a:p>
            <a:pPr>
              <a:buNone/>
            </a:pPr>
            <a:r>
              <a:rPr lang="en-US" dirty="0" smtClean="0"/>
              <a:t>} </a:t>
            </a:r>
            <a:r>
              <a:rPr lang="en-US" b="1" dirty="0" smtClean="0"/>
              <a:t>ORDER BY ASC(?state) DESC(?city)</a:t>
            </a:r>
            <a:endParaRPr lang="en-US" dirty="0"/>
          </a:p>
        </p:txBody>
      </p:sp>
      <p:sp>
        <p:nvSpPr>
          <p:cNvPr id="6" name="Content Placeholder 3"/>
          <p:cNvSpPr txBox="1">
            <a:spLocks/>
          </p:cNvSpPr>
          <p:nvPr/>
        </p:nvSpPr>
        <p:spPr bwMode="auto">
          <a:xfrm>
            <a:off x="2171700" y="1085851"/>
            <a:ext cx="5286375" cy="666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sz="3200" u="none" strike="noStrike" kern="0" cap="none" spc="0" normalizeH="0" baseline="0" noProof="0" dirty="0" err="1" smtClean="0">
                <a:ln>
                  <a:noFill/>
                </a:ln>
                <a:solidFill>
                  <a:schemeClr val="tx1"/>
                </a:solidFill>
                <a:effectLst/>
                <a:uLnTx/>
                <a:uFillTx/>
                <a:latin typeface="+mn-lt"/>
                <a:ea typeface="ＭＳ Ｐゴシック" pitchFamily="-106" charset="-128"/>
                <a:cs typeface="+mn-cs"/>
              </a:rPr>
              <a:t>Compactified</a:t>
            </a:r>
            <a:r>
              <a:rPr kumimoji="0" lang="en-US" sz="3200" u="none" strike="noStrike" kern="0" cap="none" spc="0" normalizeH="0" baseline="0" noProof="0" dirty="0" smtClean="0">
                <a:ln>
                  <a:noFill/>
                </a:ln>
                <a:solidFill>
                  <a:schemeClr val="tx1"/>
                </a:solidFill>
                <a:effectLst/>
                <a:uLnTx/>
                <a:uFillTx/>
                <a:latin typeface="+mn-lt"/>
                <a:ea typeface="ＭＳ Ｐゴシック" pitchFamily="-106" charset="-128"/>
                <a:cs typeface="+mn-cs"/>
              </a:rPr>
              <a:t> Expression</a:t>
            </a:r>
          </a:p>
        </p:txBody>
      </p:sp>
      <p:sp>
        <p:nvSpPr>
          <p:cNvPr id="7" name="Rounded Rectangular Callout 6"/>
          <p:cNvSpPr/>
          <p:nvPr/>
        </p:nvSpPr>
        <p:spPr bwMode="auto">
          <a:xfrm>
            <a:off x="5981700" y="2695575"/>
            <a:ext cx="2933700" cy="1047750"/>
          </a:xfrm>
          <a:prstGeom prst="wedgeRoundRectCallout">
            <a:avLst>
              <a:gd name="adj1" fmla="val -48261"/>
              <a:gd name="adj2" fmla="val 136439"/>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Found in the wild,</a:t>
            </a:r>
            <a:r>
              <a:rPr kumimoji="0" lang="en-US" sz="1800" b="1" i="0" u="none" strike="noStrike" cap="none" normalizeH="0" dirty="0" smtClean="0">
                <a:ln>
                  <a:noFill/>
                </a:ln>
                <a:solidFill>
                  <a:schemeClr val="tx1"/>
                </a:solidFill>
                <a:effectLst/>
                <a:latin typeface="Arial" charset="0"/>
              </a:rPr>
              <a:t> but best to avoid –more cryptic and error prone.</a:t>
            </a:r>
            <a:endParaRPr kumimoji="0" lang="en-US"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 xmlns:p14="http://schemas.microsoft.com/office/powerpoint/2010/main" xmlns:mv="urn:schemas-microsoft-com:mac:vml" xmlns:mc="http://schemas.openxmlformats.org/markup-compatibility/2006" val="638279679"/>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4533899" y="4657725"/>
            <a:ext cx="1304926" cy="495300"/>
          </a:xfrm>
          <a:prstGeom prst="roundRect">
            <a:avLst/>
          </a:prstGeom>
          <a:solidFill>
            <a:srgbClr val="C3D69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Rounded Rectangle 4"/>
          <p:cNvSpPr/>
          <p:nvPr/>
        </p:nvSpPr>
        <p:spPr bwMode="auto">
          <a:xfrm>
            <a:off x="3895724" y="3638550"/>
            <a:ext cx="1285876" cy="495300"/>
          </a:xfrm>
          <a:prstGeom prst="roundRect">
            <a:avLst/>
          </a:prstGeom>
          <a:solidFill>
            <a:srgbClr val="C3D69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2" name="TextBox 11"/>
          <p:cNvSpPr txBox="1"/>
          <p:nvPr/>
        </p:nvSpPr>
        <p:spPr>
          <a:xfrm>
            <a:off x="5581650" y="3952876"/>
            <a:ext cx="2962275" cy="369332"/>
          </a:xfrm>
          <a:prstGeom prst="rect">
            <a:avLst/>
          </a:prstGeom>
          <a:noFill/>
        </p:spPr>
        <p:txBody>
          <a:bodyPr wrap="square" rtlCol="0">
            <a:spAutoFit/>
          </a:bodyPr>
          <a:lstStyle/>
          <a:p>
            <a:r>
              <a:rPr lang="en-US" dirty="0" smtClean="0"/>
              <a:t>bridge across ontologies</a:t>
            </a:r>
            <a:endParaRPr lang="en-US" dirty="0"/>
          </a:p>
        </p:txBody>
      </p:sp>
      <p:sp>
        <p:nvSpPr>
          <p:cNvPr id="20" name="Arc 19"/>
          <p:cNvSpPr/>
          <p:nvPr/>
        </p:nvSpPr>
        <p:spPr bwMode="auto">
          <a:xfrm>
            <a:off x="4667251" y="3905250"/>
            <a:ext cx="1047750" cy="1552575"/>
          </a:xfrm>
          <a:prstGeom prst="arc">
            <a:avLst>
              <a:gd name="adj1" fmla="val 16200000"/>
              <a:gd name="adj2" fmla="val 21476174"/>
            </a:avLst>
          </a:prstGeom>
          <a:noFill/>
          <a:ln w="28575" cap="flat" cmpd="sng" algn="ctr">
            <a:solidFill>
              <a:schemeClr val="tx1"/>
            </a:solidFill>
            <a:prstDash val="solid"/>
            <a:round/>
            <a:headEnd type="triangle" w="lg" len="lg"/>
            <a:tailEnd type="triangl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smtClean="0"/>
              <a:t>Select with OPTIONAL</a:t>
            </a:r>
            <a:endParaRPr lang="en-US" dirty="0"/>
          </a:p>
        </p:txBody>
      </p:sp>
      <p:sp>
        <p:nvSpPr>
          <p:cNvPr id="4" name="Content Placeholder 3"/>
          <p:cNvSpPr>
            <a:spLocks noGrp="1"/>
          </p:cNvSpPr>
          <p:nvPr>
            <p:ph idx="1"/>
          </p:nvPr>
        </p:nvSpPr>
        <p:spPr>
          <a:xfrm>
            <a:off x="586245" y="1266825"/>
            <a:ext cx="8686800" cy="4191000"/>
          </a:xfrm>
        </p:spPr>
        <p:txBody>
          <a:bodyPr>
            <a:normAutofit fontScale="85000" lnSpcReduction="20000"/>
          </a:bodyPr>
          <a:lstStyle/>
          <a:p>
            <a:pPr>
              <a:buNone/>
            </a:pPr>
            <a:endParaRPr lang="en-US" sz="2800" b="1" dirty="0" smtClean="0"/>
          </a:p>
          <a:p>
            <a:pPr>
              <a:buNone/>
            </a:pPr>
            <a:r>
              <a:rPr lang="en-US" sz="2800" b="1" dirty="0" smtClean="0"/>
              <a:t>SELECT ?state ?capital ?airport</a:t>
            </a:r>
          </a:p>
          <a:p>
            <a:pPr>
              <a:buNone/>
            </a:pPr>
            <a:r>
              <a:rPr lang="en-US" sz="2800" b="1" dirty="0" smtClean="0"/>
              <a:t>WHERE {</a:t>
            </a:r>
          </a:p>
          <a:p>
            <a:pPr>
              <a:buNone/>
            </a:pPr>
            <a:r>
              <a:rPr lang="en-US" sz="2800" dirty="0" smtClean="0"/>
              <a:t>    ?</a:t>
            </a:r>
            <a:r>
              <a:rPr lang="en-US" sz="2800" dirty="0" err="1" smtClean="0"/>
              <a:t>stateR</a:t>
            </a:r>
            <a:r>
              <a:rPr lang="en-US" sz="2800" dirty="0" smtClean="0"/>
              <a:t> </a:t>
            </a:r>
            <a:r>
              <a:rPr lang="en-US" sz="2800" dirty="0" err="1" smtClean="0"/>
              <a:t>state:name</a:t>
            </a:r>
            <a:r>
              <a:rPr lang="en-US" sz="2800" dirty="0" smtClean="0"/>
              <a:t> ?state ;</a:t>
            </a:r>
          </a:p>
          <a:p>
            <a:pPr>
              <a:buNone/>
            </a:pPr>
            <a:r>
              <a:rPr lang="en-US" sz="2800" dirty="0" smtClean="0"/>
              <a:t>                 </a:t>
            </a:r>
            <a:r>
              <a:rPr lang="en-US" sz="2800" dirty="0" err="1" smtClean="0"/>
              <a:t>state:capital</a:t>
            </a:r>
            <a:r>
              <a:rPr lang="en-US" sz="2800" dirty="0" smtClean="0"/>
              <a:t> ?</a:t>
            </a:r>
            <a:r>
              <a:rPr lang="en-US" sz="2800" dirty="0" err="1" smtClean="0"/>
              <a:t>capitalR</a:t>
            </a:r>
            <a:r>
              <a:rPr lang="en-US" sz="2800" dirty="0" smtClean="0"/>
              <a:t> .</a:t>
            </a:r>
          </a:p>
          <a:p>
            <a:pPr>
              <a:buNone/>
            </a:pPr>
            <a:r>
              <a:rPr lang="en-US" sz="2800" dirty="0" smtClean="0"/>
              <a:t>    ?</a:t>
            </a:r>
            <a:r>
              <a:rPr lang="en-US" sz="2800" dirty="0" err="1" smtClean="0"/>
              <a:t>capitalR</a:t>
            </a:r>
            <a:r>
              <a:rPr lang="en-US" sz="2800" dirty="0" smtClean="0"/>
              <a:t> </a:t>
            </a:r>
            <a:r>
              <a:rPr lang="en-US" sz="2800" dirty="0" err="1" smtClean="0"/>
              <a:t>city:name</a:t>
            </a:r>
            <a:r>
              <a:rPr lang="en-US" sz="2800" dirty="0" smtClean="0"/>
              <a:t> ?capital</a:t>
            </a:r>
          </a:p>
          <a:p>
            <a:pPr>
              <a:buNone/>
            </a:pPr>
            <a:r>
              <a:rPr lang="en-US" sz="2800" dirty="0" smtClean="0"/>
              <a:t>    </a:t>
            </a:r>
            <a:r>
              <a:rPr lang="en-US" sz="2800" b="1" dirty="0" smtClean="0"/>
              <a:t>OPTIONAL {</a:t>
            </a:r>
          </a:p>
          <a:p>
            <a:pPr>
              <a:buNone/>
            </a:pPr>
            <a:r>
              <a:rPr lang="en-US" sz="2800" dirty="0" smtClean="0"/>
              <a:t>        ?</a:t>
            </a:r>
            <a:r>
              <a:rPr lang="en-US" sz="2800" dirty="0" err="1" smtClean="0"/>
              <a:t>airportR</a:t>
            </a:r>
            <a:r>
              <a:rPr lang="en-US" sz="2800" dirty="0" smtClean="0"/>
              <a:t> </a:t>
            </a:r>
            <a:r>
              <a:rPr lang="en-US" sz="2800" dirty="0" err="1" smtClean="0"/>
              <a:t>airports:city</a:t>
            </a:r>
            <a:r>
              <a:rPr lang="en-US" sz="2800" dirty="0" smtClean="0"/>
              <a:t> ?capital ;</a:t>
            </a:r>
          </a:p>
          <a:p>
            <a:pPr>
              <a:buNone/>
            </a:pPr>
            <a:r>
              <a:rPr lang="en-US" sz="2800" dirty="0" smtClean="0"/>
              <a:t>                        </a:t>
            </a:r>
            <a:r>
              <a:rPr lang="en-US" sz="2800" dirty="0" err="1" smtClean="0"/>
              <a:t>airports:airport</a:t>
            </a:r>
            <a:r>
              <a:rPr lang="en-US" sz="2800" dirty="0" smtClean="0"/>
              <a:t> ?airport</a:t>
            </a:r>
          </a:p>
          <a:p>
            <a:pPr>
              <a:buNone/>
            </a:pPr>
            <a:r>
              <a:rPr lang="en-US" sz="2800" dirty="0" smtClean="0"/>
              <a:t>     }</a:t>
            </a:r>
          </a:p>
          <a:p>
            <a:pPr>
              <a:buNone/>
            </a:pPr>
            <a:r>
              <a:rPr lang="en-US" sz="2800" dirty="0" smtClean="0"/>
              <a:t>}</a:t>
            </a:r>
            <a:endParaRPr lang="en-US" sz="2800" dirty="0"/>
          </a:p>
        </p:txBody>
      </p:sp>
    </p:spTree>
    <p:extLst>
      <p:ext uri="{BB962C8B-B14F-4D97-AF65-F5344CB8AC3E}">
        <p14:creationId xmlns="" xmlns:p14="http://schemas.microsoft.com/office/powerpoint/2010/main" xmlns:mv="urn:schemas-microsoft-com:mac:vml" xmlns:mc="http://schemas.openxmlformats.org/markup-compatibility/2006" val="1387170844"/>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Select with UNION</a:t>
            </a:r>
            <a:endParaRPr lang="en-US" dirty="0"/>
          </a:p>
        </p:txBody>
      </p:sp>
      <p:sp>
        <p:nvSpPr>
          <p:cNvPr id="4" name="Content Placeholder 3"/>
          <p:cNvSpPr>
            <a:spLocks noGrp="1"/>
          </p:cNvSpPr>
          <p:nvPr>
            <p:ph idx="1"/>
          </p:nvPr>
        </p:nvSpPr>
        <p:spPr/>
        <p:txBody>
          <a:bodyPr>
            <a:normAutofit fontScale="92500" lnSpcReduction="10000"/>
          </a:bodyPr>
          <a:lstStyle/>
          <a:p>
            <a:pPr>
              <a:buNone/>
            </a:pPr>
            <a:r>
              <a:rPr lang="en-US" sz="2400" b="1" smtClean="0"/>
              <a:t>SELECT ?state </a:t>
            </a:r>
          </a:p>
          <a:p>
            <a:pPr>
              <a:buNone/>
            </a:pPr>
            <a:r>
              <a:rPr lang="en-US" sz="2400" b="1" smtClean="0"/>
              <a:t>WHERE {</a:t>
            </a:r>
          </a:p>
          <a:p>
            <a:pPr>
              <a:buNone/>
            </a:pPr>
            <a:r>
              <a:rPr lang="en-US" sz="2400" smtClean="0"/>
              <a:t>     {</a:t>
            </a:r>
          </a:p>
          <a:p>
            <a:pPr>
              <a:buNone/>
            </a:pPr>
            <a:r>
              <a:rPr lang="en-US" sz="2400" smtClean="0"/>
              <a:t>        ?stateR state:borderstate usstate:AL</a:t>
            </a:r>
            <a:r>
              <a:rPr lang="en-US" sz="2400" b="1" smtClean="0">
                <a:solidFill>
                  <a:srgbClr val="FF0000"/>
                </a:solidFill>
              </a:rPr>
              <a:t>,</a:t>
            </a:r>
            <a:r>
              <a:rPr lang="en-US" sz="2400" smtClean="0"/>
              <a:t> usstate:TN .</a:t>
            </a:r>
          </a:p>
          <a:p>
            <a:pPr>
              <a:buNone/>
            </a:pPr>
            <a:r>
              <a:rPr lang="en-US" sz="2400" smtClean="0"/>
              <a:t>        ?stateR state:name ?state .</a:t>
            </a:r>
          </a:p>
          <a:p>
            <a:pPr>
              <a:buNone/>
            </a:pPr>
            <a:r>
              <a:rPr lang="en-US" sz="2400" smtClean="0"/>
              <a:t>     } </a:t>
            </a:r>
          </a:p>
          <a:p>
            <a:pPr>
              <a:buNone/>
            </a:pPr>
            <a:r>
              <a:rPr lang="en-US" sz="2400" smtClean="0"/>
              <a:t>     </a:t>
            </a:r>
            <a:r>
              <a:rPr lang="en-US" sz="2400" b="1" smtClean="0">
                <a:solidFill>
                  <a:srgbClr val="FF0000"/>
                </a:solidFill>
              </a:rPr>
              <a:t>UNION</a:t>
            </a:r>
          </a:p>
          <a:p>
            <a:pPr>
              <a:buNone/>
            </a:pPr>
            <a:r>
              <a:rPr lang="en-US" sz="2400" smtClean="0"/>
              <a:t>     {</a:t>
            </a:r>
          </a:p>
          <a:p>
            <a:pPr>
              <a:buNone/>
            </a:pPr>
            <a:r>
              <a:rPr lang="en-US" sz="2400" smtClean="0"/>
              <a:t>        ?stateR state:borderstate usstate:ID .</a:t>
            </a:r>
          </a:p>
          <a:p>
            <a:pPr>
              <a:buNone/>
            </a:pPr>
            <a:r>
              <a:rPr lang="en-US" sz="2400" smtClean="0"/>
              <a:t>         ?stateR state:name ?state .</a:t>
            </a:r>
          </a:p>
          <a:p>
            <a:pPr>
              <a:buNone/>
            </a:pPr>
            <a:r>
              <a:rPr lang="en-US" sz="2400" smtClean="0"/>
              <a:t>     }</a:t>
            </a:r>
          </a:p>
          <a:p>
            <a:pPr>
              <a:buNone/>
            </a:pPr>
            <a:r>
              <a:rPr lang="en-US" sz="2400" smtClean="0"/>
              <a:t>}</a:t>
            </a:r>
            <a:endParaRPr lang="en-US" sz="2400" dirty="0"/>
          </a:p>
        </p:txBody>
      </p:sp>
      <p:sp>
        <p:nvSpPr>
          <p:cNvPr id="5" name="Rounded Rectangular Callout 4"/>
          <p:cNvSpPr/>
          <p:nvPr/>
        </p:nvSpPr>
        <p:spPr bwMode="auto">
          <a:xfrm>
            <a:off x="4438650" y="1266825"/>
            <a:ext cx="4200525" cy="914400"/>
          </a:xfrm>
          <a:prstGeom prst="wedgeRoundRectCallout">
            <a:avLst>
              <a:gd name="adj1" fmla="val -13634"/>
              <a:gd name="adj2" fmla="val 101042"/>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Comma between objects means</a:t>
            </a:r>
            <a:r>
              <a:rPr kumimoji="0" lang="en-US" sz="1800" b="1" i="0" u="none" strike="noStrike" cap="none" normalizeH="0" dirty="0" smtClean="0">
                <a:ln>
                  <a:noFill/>
                </a:ln>
                <a:solidFill>
                  <a:schemeClr val="tx1"/>
                </a:solidFill>
                <a:effectLst/>
                <a:latin typeface="Arial" charset="0"/>
              </a:rPr>
              <a:t> the subject and predicate are the same.</a:t>
            </a:r>
            <a:endParaRPr kumimoji="0" lang="en-US"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 xmlns:p14="http://schemas.microsoft.com/office/powerpoint/2010/main" xmlns:mv="urn:schemas-microsoft-com:mac:vml" xmlns:mc="http://schemas.openxmlformats.org/markup-compatibility/2006" val="1468418705"/>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500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Select with FILTER</a:t>
            </a:r>
            <a:endParaRPr lang="en-US" dirty="0"/>
          </a:p>
        </p:txBody>
      </p:sp>
      <p:sp>
        <p:nvSpPr>
          <p:cNvPr id="4" name="Content Placeholder 3"/>
          <p:cNvSpPr>
            <a:spLocks noGrp="1"/>
          </p:cNvSpPr>
          <p:nvPr>
            <p:ph idx="1"/>
          </p:nvPr>
        </p:nvSpPr>
        <p:spPr/>
        <p:txBody>
          <a:bodyPr/>
          <a:lstStyle/>
          <a:p>
            <a:pPr algn="r">
              <a:buNone/>
            </a:pPr>
            <a:r>
              <a:rPr lang="en-US" sz="2800" b="1" i="1" dirty="0" smtClean="0"/>
              <a:t>“Find all states that do NOT border another state”</a:t>
            </a:r>
            <a:endParaRPr lang="en-US" sz="2400" b="1" dirty="0" smtClean="0"/>
          </a:p>
          <a:p>
            <a:pPr>
              <a:buNone/>
            </a:pPr>
            <a:endParaRPr lang="en-US" sz="2400" b="1" dirty="0" smtClean="0"/>
          </a:p>
          <a:p>
            <a:pPr lvl="1">
              <a:buNone/>
            </a:pPr>
            <a:r>
              <a:rPr lang="en-US" sz="2400" b="1" dirty="0" smtClean="0"/>
              <a:t>SELECT ?state </a:t>
            </a:r>
          </a:p>
          <a:p>
            <a:pPr lvl="1">
              <a:buNone/>
            </a:pPr>
            <a:r>
              <a:rPr lang="en-US" sz="2400" b="1" dirty="0" smtClean="0"/>
              <a:t>WHERE {</a:t>
            </a:r>
          </a:p>
          <a:p>
            <a:pPr lvl="1">
              <a:buNone/>
            </a:pPr>
            <a:r>
              <a:rPr lang="en-US" sz="2400" dirty="0" smtClean="0"/>
              <a:t>        ?</a:t>
            </a:r>
            <a:r>
              <a:rPr lang="en-US" sz="2400" dirty="0" err="1" smtClean="0"/>
              <a:t>stateR</a:t>
            </a:r>
            <a:r>
              <a:rPr lang="en-US" sz="2400" dirty="0" smtClean="0"/>
              <a:t> </a:t>
            </a:r>
            <a:r>
              <a:rPr lang="en-US" sz="2400" dirty="0" err="1" smtClean="0"/>
              <a:t>state:name</a:t>
            </a:r>
            <a:r>
              <a:rPr lang="en-US" sz="2400" dirty="0" smtClean="0"/>
              <a:t> ?state .</a:t>
            </a:r>
          </a:p>
          <a:p>
            <a:pPr lvl="1">
              <a:buNone/>
            </a:pPr>
            <a:r>
              <a:rPr lang="en-US" sz="2400" dirty="0" smtClean="0"/>
              <a:t>        </a:t>
            </a:r>
            <a:r>
              <a:rPr lang="en-US" sz="2400" b="1" dirty="0" smtClean="0"/>
              <a:t>OPTIONAL {</a:t>
            </a:r>
          </a:p>
          <a:p>
            <a:pPr lvl="1">
              <a:buNone/>
            </a:pPr>
            <a:r>
              <a:rPr lang="en-US" sz="2400" dirty="0" smtClean="0"/>
              <a:t>            ?</a:t>
            </a:r>
            <a:r>
              <a:rPr lang="en-US" sz="2400" dirty="0" err="1" smtClean="0"/>
              <a:t>stateR</a:t>
            </a:r>
            <a:r>
              <a:rPr lang="en-US" sz="2400" dirty="0" smtClean="0"/>
              <a:t> </a:t>
            </a:r>
            <a:r>
              <a:rPr lang="en-US" sz="2400" dirty="0" err="1" smtClean="0"/>
              <a:t>state:borderstate</a:t>
            </a:r>
            <a:r>
              <a:rPr lang="en-US" sz="2400" dirty="0" smtClean="0"/>
              <a:t> </a:t>
            </a:r>
            <a:r>
              <a:rPr lang="en-US" sz="2400" b="1" dirty="0" smtClean="0">
                <a:solidFill>
                  <a:srgbClr val="FF0000"/>
                </a:solidFill>
              </a:rPr>
              <a:t>?</a:t>
            </a:r>
            <a:r>
              <a:rPr lang="en-US" sz="2400" b="1" dirty="0" err="1" smtClean="0">
                <a:solidFill>
                  <a:srgbClr val="FF0000"/>
                </a:solidFill>
              </a:rPr>
              <a:t>borderState</a:t>
            </a:r>
            <a:r>
              <a:rPr lang="en-US" sz="2400" b="1" dirty="0" smtClean="0"/>
              <a:t> </a:t>
            </a:r>
            <a:r>
              <a:rPr lang="en-US" sz="2400" dirty="0" smtClean="0"/>
              <a:t>.</a:t>
            </a:r>
          </a:p>
          <a:p>
            <a:pPr lvl="1">
              <a:buNone/>
            </a:pPr>
            <a:r>
              <a:rPr lang="en-US" sz="2400" dirty="0" smtClean="0"/>
              <a:t>        }</a:t>
            </a:r>
          </a:p>
          <a:p>
            <a:pPr lvl="1">
              <a:buNone/>
            </a:pPr>
            <a:r>
              <a:rPr lang="en-US" sz="2400" dirty="0" smtClean="0"/>
              <a:t>        </a:t>
            </a:r>
            <a:r>
              <a:rPr lang="en-US" sz="2400" b="1" dirty="0" smtClean="0"/>
              <a:t>FILTER ( !bound(</a:t>
            </a:r>
            <a:r>
              <a:rPr lang="en-US" sz="2400" b="1" dirty="0" smtClean="0">
                <a:solidFill>
                  <a:srgbClr val="FF0000"/>
                </a:solidFill>
              </a:rPr>
              <a:t>?</a:t>
            </a:r>
            <a:r>
              <a:rPr lang="en-US" sz="2400" b="1" dirty="0" err="1" smtClean="0">
                <a:solidFill>
                  <a:srgbClr val="FF0000"/>
                </a:solidFill>
              </a:rPr>
              <a:t>borderState</a:t>
            </a:r>
            <a:r>
              <a:rPr lang="en-US" sz="2400" b="1" dirty="0" smtClean="0"/>
              <a:t>) )</a:t>
            </a:r>
          </a:p>
          <a:p>
            <a:pPr lvl="1">
              <a:buNone/>
            </a:pPr>
            <a:r>
              <a:rPr lang="en-US" sz="2400" dirty="0" smtClean="0"/>
              <a:t>}</a:t>
            </a:r>
            <a:endParaRPr lang="en-US" sz="2400" dirty="0"/>
          </a:p>
        </p:txBody>
      </p:sp>
      <p:sp>
        <p:nvSpPr>
          <p:cNvPr id="5" name="Rounded Rectangular Callout 4"/>
          <p:cNvSpPr/>
          <p:nvPr/>
        </p:nvSpPr>
        <p:spPr bwMode="auto">
          <a:xfrm>
            <a:off x="142874" y="3876675"/>
            <a:ext cx="1171575" cy="885825"/>
          </a:xfrm>
          <a:prstGeom prst="wedgeRoundRectCallout">
            <a:avLst>
              <a:gd name="adj1" fmla="val 60049"/>
              <a:gd name="adj2" fmla="val 94758"/>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t>FILTER means “keep”</a:t>
            </a:r>
            <a:endParaRPr kumimoji="0" lang="en-US" sz="1800" b="1" i="0" u="none" strike="noStrike" cap="none" normalizeH="0" baseline="0" dirty="0" smtClean="0">
              <a:ln>
                <a:noFill/>
              </a:ln>
              <a:solidFill>
                <a:schemeClr val="tx1"/>
              </a:solidFill>
              <a:effectLst/>
              <a:latin typeface="Arial" charset="0"/>
            </a:endParaRPr>
          </a:p>
        </p:txBody>
      </p:sp>
      <p:sp>
        <p:nvSpPr>
          <p:cNvPr id="6" name="Rounded Rectangular Callout 5"/>
          <p:cNvSpPr/>
          <p:nvPr/>
        </p:nvSpPr>
        <p:spPr bwMode="auto">
          <a:xfrm>
            <a:off x="5895976" y="5629276"/>
            <a:ext cx="2981324" cy="1028700"/>
          </a:xfrm>
          <a:prstGeom prst="wedgeRoundRectCallout">
            <a:avLst>
              <a:gd name="adj1" fmla="val -123330"/>
              <a:gd name="adj2" fmla="val -61453"/>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t>With !bound() we effectively look for the absence of a resource</a:t>
            </a:r>
            <a:endParaRPr kumimoji="0" lang="en-US"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 xmlns:p14="http://schemas.microsoft.com/office/powerpoint/2010/main" xmlns:mv="urn:schemas-microsoft-com:mac:vml" xmlns:mc="http://schemas.openxmlformats.org/markup-compatibility/2006" val="640799991"/>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a:off x="3615226" y="3464184"/>
            <a:ext cx="4695825" cy="2257425"/>
            <a:chOff x="4133850" y="3533775"/>
            <a:chExt cx="4695825" cy="2257425"/>
          </a:xfrm>
        </p:grpSpPr>
        <p:sp>
          <p:nvSpPr>
            <p:cNvPr id="6" name="Rounded Rectangle 5"/>
            <p:cNvSpPr/>
            <p:nvPr/>
          </p:nvSpPr>
          <p:spPr bwMode="auto">
            <a:xfrm>
              <a:off x="4133850" y="5343525"/>
              <a:ext cx="2608153" cy="447675"/>
            </a:xfrm>
            <a:prstGeom prst="roundRect">
              <a:avLst/>
            </a:prstGeom>
            <a:solidFill>
              <a:srgbClr val="D9969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Rounded Rectangular Callout 4"/>
            <p:cNvSpPr/>
            <p:nvPr/>
          </p:nvSpPr>
          <p:spPr bwMode="auto">
            <a:xfrm>
              <a:off x="6200775" y="3533775"/>
              <a:ext cx="2628900" cy="1171575"/>
            </a:xfrm>
            <a:prstGeom prst="wedgeRoundRectCallout">
              <a:avLst>
                <a:gd name="adj1" fmla="val -75841"/>
                <a:gd name="adj2" fmla="val 103964"/>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Cast </a:t>
              </a:r>
              <a:r>
                <a:rPr kumimoji="0" lang="en-US" sz="1800" b="1" i="0" u="none" strike="noStrike" cap="none" normalizeH="0" baseline="0" dirty="0" err="1" smtClean="0">
                  <a:ln>
                    <a:noFill/>
                  </a:ln>
                  <a:solidFill>
                    <a:schemeClr val="tx1"/>
                  </a:solidFill>
                  <a:effectLst/>
                  <a:latin typeface="Arial" charset="0"/>
                </a:rPr>
                <a:t>untyped</a:t>
              </a:r>
              <a:r>
                <a:rPr kumimoji="0" lang="en-US" sz="1800" b="1" i="0" u="none" strike="noStrike" cap="none" normalizeH="0" dirty="0" smtClean="0">
                  <a:ln>
                    <a:noFill/>
                  </a:ln>
                  <a:solidFill>
                    <a:schemeClr val="tx1"/>
                  </a:solidFill>
                  <a:effectLst/>
                  <a:latin typeface="Arial" charset="0"/>
                </a:rPr>
                <a:t> literals into </a:t>
              </a:r>
              <a:r>
                <a:rPr kumimoji="0" lang="en-US" sz="1800" b="1" i="0" u="none" strike="noStrike" cap="none" normalizeH="0" dirty="0" err="1" smtClean="0">
                  <a:ln>
                    <a:noFill/>
                  </a:ln>
                  <a:solidFill>
                    <a:schemeClr val="tx1"/>
                  </a:solidFill>
                  <a:effectLst/>
                  <a:latin typeface="Arial" charset="0"/>
                </a:rPr>
                <a:t>datatype</a:t>
              </a:r>
              <a:r>
                <a:rPr kumimoji="0" lang="en-US" sz="1800" b="1" i="0" u="none" strike="noStrike" cap="none" normalizeH="0" dirty="0" smtClean="0">
                  <a:ln>
                    <a:noFill/>
                  </a:ln>
                  <a:solidFill>
                    <a:schemeClr val="tx1"/>
                  </a:solidFill>
                  <a:effectLst/>
                  <a:latin typeface="Arial" charset="0"/>
                </a:rPr>
                <a:t> needed by function.</a:t>
              </a:r>
              <a:endParaRPr kumimoji="0" lang="en-US" sz="1800" b="1" i="0" u="none" strike="noStrike" cap="none" normalizeH="0" baseline="0" dirty="0" smtClean="0">
                <a:ln>
                  <a:noFill/>
                </a:ln>
                <a:solidFill>
                  <a:schemeClr val="tx1"/>
                </a:solidFill>
                <a:effectLst/>
                <a:latin typeface="Arial" charset="0"/>
              </a:endParaRPr>
            </a:p>
          </p:txBody>
        </p:sp>
      </p:grpSp>
      <p:sp>
        <p:nvSpPr>
          <p:cNvPr id="3" name="Title 2"/>
          <p:cNvSpPr>
            <a:spLocks noGrp="1"/>
          </p:cNvSpPr>
          <p:nvPr>
            <p:ph type="title"/>
          </p:nvPr>
        </p:nvSpPr>
        <p:spPr/>
        <p:txBody>
          <a:bodyPr/>
          <a:lstStyle/>
          <a:p>
            <a:r>
              <a:rPr lang="en-US" smtClean="0"/>
              <a:t>Select with FILTER</a:t>
            </a:r>
            <a:endParaRPr lang="en-US" dirty="0"/>
          </a:p>
        </p:txBody>
      </p:sp>
      <p:sp>
        <p:nvSpPr>
          <p:cNvPr id="4" name="Content Placeholder 3"/>
          <p:cNvSpPr>
            <a:spLocks noGrp="1"/>
          </p:cNvSpPr>
          <p:nvPr>
            <p:ph idx="1"/>
          </p:nvPr>
        </p:nvSpPr>
        <p:spPr>
          <a:xfrm>
            <a:off x="568519" y="1600200"/>
            <a:ext cx="8229600" cy="4525963"/>
          </a:xfrm>
        </p:spPr>
        <p:txBody>
          <a:bodyPr>
            <a:normAutofit fontScale="92500" lnSpcReduction="10000"/>
          </a:bodyPr>
          <a:lstStyle/>
          <a:p>
            <a:pPr>
              <a:buNone/>
            </a:pPr>
            <a:r>
              <a:rPr lang="en-US" b="1" i="1" dirty="0" smtClean="0"/>
              <a:t>“Find all states, and cities, where the city name begins with the letter ‘Y’ ”</a:t>
            </a:r>
          </a:p>
          <a:p>
            <a:pPr>
              <a:buNone/>
            </a:pPr>
            <a:endParaRPr lang="en-US" b="1" dirty="0" smtClean="0"/>
          </a:p>
          <a:p>
            <a:pPr lvl="1">
              <a:buNone/>
            </a:pPr>
            <a:r>
              <a:rPr lang="en-US" b="1" dirty="0" smtClean="0"/>
              <a:t>SELECT ?state ?city</a:t>
            </a:r>
          </a:p>
          <a:p>
            <a:pPr lvl="1">
              <a:buNone/>
            </a:pPr>
            <a:r>
              <a:rPr lang="en-US" b="1" dirty="0" smtClean="0"/>
              <a:t>WHERE {</a:t>
            </a:r>
          </a:p>
          <a:p>
            <a:pPr lvl="1">
              <a:buNone/>
            </a:pPr>
            <a:r>
              <a:rPr lang="en-US" dirty="0" smtClean="0"/>
              <a:t>        ?</a:t>
            </a:r>
            <a:r>
              <a:rPr lang="en-US" dirty="0" err="1" smtClean="0"/>
              <a:t>cityR</a:t>
            </a:r>
            <a:r>
              <a:rPr lang="en-US" dirty="0" smtClean="0"/>
              <a:t> </a:t>
            </a:r>
            <a:r>
              <a:rPr lang="en-US" dirty="0" err="1" smtClean="0"/>
              <a:t>uscity:state</a:t>
            </a:r>
            <a:r>
              <a:rPr lang="en-US" dirty="0" smtClean="0"/>
              <a:t> ?</a:t>
            </a:r>
            <a:r>
              <a:rPr lang="en-US" dirty="0" err="1" smtClean="0"/>
              <a:t>stateR</a:t>
            </a:r>
            <a:r>
              <a:rPr lang="en-US" dirty="0" smtClean="0"/>
              <a:t> .</a:t>
            </a:r>
          </a:p>
          <a:p>
            <a:pPr lvl="1">
              <a:buNone/>
            </a:pPr>
            <a:r>
              <a:rPr lang="en-US" dirty="0" smtClean="0"/>
              <a:t>        ?</a:t>
            </a:r>
            <a:r>
              <a:rPr lang="en-US" dirty="0" err="1" smtClean="0"/>
              <a:t>cityR</a:t>
            </a:r>
            <a:r>
              <a:rPr lang="en-US" dirty="0" smtClean="0"/>
              <a:t> </a:t>
            </a:r>
            <a:r>
              <a:rPr lang="en-US" dirty="0" err="1" smtClean="0"/>
              <a:t>city:name</a:t>
            </a:r>
            <a:r>
              <a:rPr lang="en-US" dirty="0" smtClean="0"/>
              <a:t> ?city .</a:t>
            </a:r>
          </a:p>
          <a:p>
            <a:pPr lvl="1">
              <a:buNone/>
            </a:pPr>
            <a:r>
              <a:rPr lang="en-US" dirty="0" smtClean="0"/>
              <a:t>        ?</a:t>
            </a:r>
            <a:r>
              <a:rPr lang="en-US" dirty="0" err="1" smtClean="0"/>
              <a:t>stateR</a:t>
            </a:r>
            <a:r>
              <a:rPr lang="en-US" dirty="0" smtClean="0"/>
              <a:t> </a:t>
            </a:r>
            <a:r>
              <a:rPr lang="en-US" dirty="0" err="1" smtClean="0"/>
              <a:t>state:name</a:t>
            </a:r>
            <a:r>
              <a:rPr lang="en-US" dirty="0" smtClean="0"/>
              <a:t> ?state</a:t>
            </a:r>
          </a:p>
          <a:p>
            <a:pPr lvl="1">
              <a:buNone/>
            </a:pPr>
            <a:r>
              <a:rPr lang="en-US" dirty="0" smtClean="0"/>
              <a:t>        </a:t>
            </a:r>
            <a:r>
              <a:rPr lang="en-US" b="1" dirty="0" smtClean="0"/>
              <a:t>FILTER( regex( </a:t>
            </a:r>
            <a:r>
              <a:rPr lang="en-US" b="1" dirty="0" err="1" smtClean="0"/>
              <a:t>xsd:string</a:t>
            </a:r>
            <a:r>
              <a:rPr lang="en-US" b="1" dirty="0" smtClean="0"/>
              <a:t>(?city), "^Y") )</a:t>
            </a:r>
          </a:p>
          <a:p>
            <a:pPr lvl="1">
              <a:buNone/>
            </a:pPr>
            <a:r>
              <a:rPr lang="en-US" dirty="0" smtClean="0"/>
              <a:t>}</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2706453066"/>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Performance Notes</a:t>
            </a:r>
            <a:endParaRPr lang="en-US" dirty="0"/>
          </a:p>
        </p:txBody>
      </p:sp>
      <p:sp>
        <p:nvSpPr>
          <p:cNvPr id="4" name="Content Placeholder 3"/>
          <p:cNvSpPr>
            <a:spLocks noGrp="1"/>
          </p:cNvSpPr>
          <p:nvPr>
            <p:ph idx="1"/>
          </p:nvPr>
        </p:nvSpPr>
        <p:spPr/>
        <p:txBody>
          <a:bodyPr>
            <a:normAutofit fontScale="92500" lnSpcReduction="20000"/>
          </a:bodyPr>
          <a:lstStyle/>
          <a:p>
            <a:r>
              <a:rPr lang="en-US" sz="3000" dirty="0" smtClean="0">
                <a:latin typeface="Calibri" pitchFamily="34" charset="0"/>
                <a:cs typeface="Calibri" pitchFamily="34" charset="0"/>
              </a:rPr>
              <a:t>Filter early, near the top of an expression</a:t>
            </a: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sz="2400" i="1" dirty="0" smtClean="0">
                <a:latin typeface="Calibri" pitchFamily="34" charset="0"/>
                <a:cs typeface="Calibri" pitchFamily="34" charset="0"/>
              </a:rPr>
              <a:t>	 –if a condition is not met the pattern match aborts immediately.</a:t>
            </a:r>
          </a:p>
          <a:p>
            <a:r>
              <a:rPr lang="en-US" dirty="0" smtClean="0">
                <a:latin typeface="Calibri" pitchFamily="34" charset="0"/>
                <a:cs typeface="Calibri" pitchFamily="34" charset="0"/>
              </a:rPr>
              <a:t>Use OPTIONAL sparingly, they will slow down a query, sometimes drastically.</a:t>
            </a:r>
          </a:p>
          <a:p>
            <a:r>
              <a:rPr lang="en-US" dirty="0" smtClean="0">
                <a:latin typeface="Calibri" pitchFamily="34" charset="0"/>
                <a:cs typeface="Calibri" pitchFamily="34" charset="0"/>
              </a:rPr>
              <a:t>Use ASK when you do not need the results of the match </a:t>
            </a:r>
            <a:br>
              <a:rPr lang="en-US" dirty="0" smtClean="0">
                <a:latin typeface="Calibri" pitchFamily="34" charset="0"/>
                <a:cs typeface="Calibri" pitchFamily="34" charset="0"/>
              </a:rPr>
            </a:br>
            <a:r>
              <a:rPr lang="en-US" sz="2400" dirty="0" smtClean="0">
                <a:latin typeface="Calibri" pitchFamily="34" charset="0"/>
                <a:cs typeface="Calibri" pitchFamily="34" charset="0"/>
              </a:rPr>
              <a:t>	</a:t>
            </a:r>
            <a:r>
              <a:rPr lang="en-US" sz="2400" i="1" dirty="0" smtClean="0">
                <a:latin typeface="Calibri" pitchFamily="34" charset="0"/>
                <a:cs typeface="Calibri" pitchFamily="34" charset="0"/>
              </a:rPr>
              <a:t>–ASK will terminate when the first match if found,</a:t>
            </a:r>
            <a:br>
              <a:rPr lang="en-US" sz="2400" i="1" dirty="0" smtClean="0">
                <a:latin typeface="Calibri" pitchFamily="34" charset="0"/>
                <a:cs typeface="Calibri" pitchFamily="34" charset="0"/>
              </a:rPr>
            </a:br>
            <a:r>
              <a:rPr lang="en-US" sz="2400" i="1" dirty="0" smtClean="0">
                <a:latin typeface="Calibri" pitchFamily="34" charset="0"/>
                <a:cs typeface="Calibri" pitchFamily="34" charset="0"/>
              </a:rPr>
              <a:t>        returns a </a:t>
            </a:r>
            <a:r>
              <a:rPr lang="en-US" sz="2400" i="1" dirty="0" err="1" smtClean="0">
                <a:latin typeface="Calibri" pitchFamily="34" charset="0"/>
                <a:cs typeface="Calibri" pitchFamily="34" charset="0"/>
              </a:rPr>
              <a:t>boolean</a:t>
            </a:r>
            <a:endParaRPr lang="en-US" sz="2400" i="1" dirty="0" smtClean="0">
              <a:latin typeface="Calibri" pitchFamily="34" charset="0"/>
              <a:cs typeface="Calibri" pitchFamily="34" charset="0"/>
            </a:endParaRPr>
          </a:p>
          <a:p>
            <a:r>
              <a:rPr lang="en-US" dirty="0" smtClean="0">
                <a:latin typeface="Calibri" pitchFamily="34" charset="0"/>
                <a:cs typeface="Calibri" pitchFamily="34" charset="0"/>
              </a:rPr>
              <a:t>DISTINCT and ORDERED BY may also be slow over large result sets</a:t>
            </a:r>
          </a:p>
          <a:p>
            <a:r>
              <a:rPr lang="en-US" dirty="0" smtClean="0">
                <a:latin typeface="Calibri" pitchFamily="34" charset="0"/>
                <a:cs typeface="Calibri" pitchFamily="34" charset="0"/>
              </a:rPr>
              <a:t>USE LIMIT and OFFSET with large result sets.</a:t>
            </a:r>
          </a:p>
        </p:txBody>
      </p:sp>
    </p:spTree>
    <p:extLst>
      <p:ext uri="{BB962C8B-B14F-4D97-AF65-F5344CB8AC3E}">
        <p14:creationId xmlns="" xmlns:p14="http://schemas.microsoft.com/office/powerpoint/2010/main" xmlns:mv="urn:schemas-microsoft-com:mac:vml" xmlns:mc="http://schemas.openxmlformats.org/markup-compatibility/2006" val="2198024064"/>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heckerboard(across)">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heckerboard(across)">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checkerboard(across)">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checkerboard(across)">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059261" y="4014434"/>
            <a:ext cx="1409700" cy="447675"/>
          </a:xfrm>
          <a:prstGeom prst="roundRect">
            <a:avLst/>
          </a:prstGeom>
          <a:solidFill>
            <a:srgbClr val="D9969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Rounded Rectangle 5"/>
          <p:cNvSpPr/>
          <p:nvPr/>
        </p:nvSpPr>
        <p:spPr bwMode="auto">
          <a:xfrm>
            <a:off x="3989546" y="4478315"/>
            <a:ext cx="895350" cy="447675"/>
          </a:xfrm>
          <a:prstGeom prst="roundRect">
            <a:avLst/>
          </a:prstGeom>
          <a:solidFill>
            <a:srgbClr val="D9969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smtClean="0"/>
              <a:t>Select with DISTINCT</a:t>
            </a:r>
            <a:endParaRPr lang="en-US" dirty="0"/>
          </a:p>
        </p:txBody>
      </p:sp>
      <p:sp>
        <p:nvSpPr>
          <p:cNvPr id="4" name="Content Placeholder 3"/>
          <p:cNvSpPr>
            <a:spLocks noGrp="1"/>
          </p:cNvSpPr>
          <p:nvPr>
            <p:ph idx="1"/>
          </p:nvPr>
        </p:nvSpPr>
        <p:spPr>
          <a:xfrm>
            <a:off x="119270" y="1417638"/>
            <a:ext cx="8229600" cy="4525963"/>
          </a:xfrm>
        </p:spPr>
        <p:txBody>
          <a:bodyPr>
            <a:normAutofit lnSpcReduction="10000"/>
          </a:bodyPr>
          <a:lstStyle/>
          <a:p>
            <a:pPr>
              <a:buNone/>
            </a:pPr>
            <a:r>
              <a:rPr lang="en-US" b="1" dirty="0" smtClean="0"/>
              <a:t>DISTINCT avoids duplicate result sets</a:t>
            </a:r>
          </a:p>
          <a:p>
            <a:pPr>
              <a:buNone/>
            </a:pPr>
            <a:endParaRPr lang="en-US" b="1" dirty="0" smtClean="0"/>
          </a:p>
          <a:p>
            <a:pPr>
              <a:buNone/>
            </a:pPr>
            <a:endParaRPr lang="en-US" b="1" dirty="0" smtClean="0"/>
          </a:p>
          <a:p>
            <a:pPr lvl="1">
              <a:buNone/>
            </a:pPr>
            <a:r>
              <a:rPr lang="en-US" b="1" dirty="0" smtClean="0"/>
              <a:t>SELECT DISTINCT ?state ?city</a:t>
            </a:r>
          </a:p>
          <a:p>
            <a:pPr lvl="1">
              <a:buNone/>
            </a:pPr>
            <a:r>
              <a:rPr lang="en-US" b="1" dirty="0" smtClean="0"/>
              <a:t>WHERE {</a:t>
            </a:r>
          </a:p>
          <a:p>
            <a:pPr lvl="1">
              <a:buNone/>
            </a:pPr>
            <a:r>
              <a:rPr lang="en-US" dirty="0" smtClean="0"/>
              <a:t>      ?person </a:t>
            </a:r>
            <a:r>
              <a:rPr lang="en-US" dirty="0" err="1" smtClean="0"/>
              <a:t>uscity:address</a:t>
            </a:r>
            <a:r>
              <a:rPr lang="en-US" dirty="0" smtClean="0"/>
              <a:t> ?address .</a:t>
            </a:r>
          </a:p>
          <a:p>
            <a:pPr lvl="1">
              <a:buNone/>
            </a:pPr>
            <a:r>
              <a:rPr lang="en-US" dirty="0" smtClean="0"/>
              <a:t>      ?address </a:t>
            </a:r>
            <a:r>
              <a:rPr lang="en-US" dirty="0" err="1" smtClean="0"/>
              <a:t>uscity:city</a:t>
            </a:r>
            <a:r>
              <a:rPr lang="en-US" dirty="0" smtClean="0"/>
              <a:t> ?city .</a:t>
            </a:r>
          </a:p>
          <a:p>
            <a:pPr lvl="1">
              <a:buNone/>
            </a:pPr>
            <a:r>
              <a:rPr lang="en-US" dirty="0" smtClean="0"/>
              <a:t>      ?city </a:t>
            </a:r>
            <a:r>
              <a:rPr lang="en-US" dirty="0" err="1" smtClean="0"/>
              <a:t>uscity:state</a:t>
            </a:r>
            <a:r>
              <a:rPr lang="en-US" dirty="0" smtClean="0"/>
              <a:t> ?state</a:t>
            </a:r>
          </a:p>
          <a:p>
            <a:pPr lvl="1">
              <a:buNone/>
            </a:pPr>
            <a:r>
              <a:rPr lang="en-US" b="1" dirty="0" smtClean="0"/>
              <a:t>}</a:t>
            </a:r>
            <a:endParaRPr lang="en-US" dirty="0"/>
          </a:p>
        </p:txBody>
      </p:sp>
      <p:cxnSp>
        <p:nvCxnSpPr>
          <p:cNvPr id="8" name="Straight Arrow Connector 7"/>
          <p:cNvCxnSpPr/>
          <p:nvPr/>
        </p:nvCxnSpPr>
        <p:spPr bwMode="auto">
          <a:xfrm flipV="1">
            <a:off x="2459436" y="2842859"/>
            <a:ext cx="4953000" cy="1219203"/>
          </a:xfrm>
          <a:prstGeom prst="straightConnector1">
            <a:avLst/>
          </a:prstGeom>
          <a:solidFill>
            <a:schemeClr val="accent1"/>
          </a:solidFill>
          <a:ln w="28575" cap="flat" cmpd="sng" algn="ctr">
            <a:solidFill>
              <a:srgbClr val="C00000"/>
            </a:solidFill>
            <a:prstDash val="solid"/>
            <a:round/>
            <a:headEnd type="triangle" w="lg" len="lg"/>
            <a:tailEnd type="none"/>
          </a:ln>
          <a:effectLst/>
        </p:spPr>
      </p:cxnSp>
      <p:cxnSp>
        <p:nvCxnSpPr>
          <p:cNvPr id="11" name="Straight Arrow Connector 10"/>
          <p:cNvCxnSpPr/>
          <p:nvPr/>
        </p:nvCxnSpPr>
        <p:spPr bwMode="auto">
          <a:xfrm flipV="1">
            <a:off x="4884896" y="2842860"/>
            <a:ext cx="2537065" cy="1685924"/>
          </a:xfrm>
          <a:prstGeom prst="straightConnector1">
            <a:avLst/>
          </a:prstGeom>
          <a:solidFill>
            <a:schemeClr val="accent1"/>
          </a:solidFill>
          <a:ln w="28575" cap="flat" cmpd="sng" algn="ctr">
            <a:solidFill>
              <a:srgbClr val="C00000"/>
            </a:solidFill>
            <a:prstDash val="solid"/>
            <a:round/>
            <a:headEnd type="triangle" w="lg" len="lg"/>
            <a:tailEnd type="none"/>
          </a:ln>
          <a:effectLst/>
        </p:spPr>
      </p:cxnSp>
      <p:sp>
        <p:nvSpPr>
          <p:cNvPr id="15" name="Rounded Rectangle 14"/>
          <p:cNvSpPr/>
          <p:nvPr/>
        </p:nvSpPr>
        <p:spPr bwMode="auto">
          <a:xfrm>
            <a:off x="1745061" y="2062667"/>
            <a:ext cx="6953249" cy="1057275"/>
          </a:xfrm>
          <a:prstGeom prst="roundRect">
            <a:avLst/>
          </a:prstGeom>
          <a:solidFill>
            <a:srgbClr val="D9969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t>Duplicates Explained:</a:t>
            </a:r>
            <a:r>
              <a:rPr lang="en-US" b="0" dirty="0" smtClean="0"/>
              <a:t>  ?person is </a:t>
            </a:r>
            <a:r>
              <a:rPr lang="en-US" i="1" dirty="0" smtClean="0"/>
              <a:t>not</a:t>
            </a:r>
            <a:r>
              <a:rPr lang="en-US" b="0" i="1" dirty="0" smtClean="0"/>
              <a:t> </a:t>
            </a:r>
            <a:r>
              <a:rPr lang="en-US" b="0" dirty="0" smtClean="0"/>
              <a:t>in the SELECT list, but many, many people will live in a ?city.  Without DISTINCT one result set of ?state ?city would appear </a:t>
            </a:r>
            <a:r>
              <a:rPr lang="en-US" i="1" dirty="0" smtClean="0"/>
              <a:t>per ?person!  </a:t>
            </a:r>
            <a:endParaRPr kumimoji="0" lang="en-US" sz="1800" u="none" strike="noStrike" cap="none" normalizeH="0" baseline="0" dirty="0" smtClean="0">
              <a:ln>
                <a:noFill/>
              </a:ln>
              <a:solidFill>
                <a:schemeClr val="tx1"/>
              </a:solidFill>
              <a:effectLst/>
              <a:latin typeface="Arial" charset="0"/>
            </a:endParaRPr>
          </a:p>
        </p:txBody>
      </p:sp>
      <p:grpSp>
        <p:nvGrpSpPr>
          <p:cNvPr id="2" name="Group 11"/>
          <p:cNvGrpSpPr/>
          <p:nvPr/>
        </p:nvGrpSpPr>
        <p:grpSpPr>
          <a:xfrm>
            <a:off x="6286500" y="5429249"/>
            <a:ext cx="3371850" cy="1153419"/>
            <a:chOff x="6286500" y="5429249"/>
            <a:chExt cx="3371850" cy="1153419"/>
          </a:xfrm>
        </p:grpSpPr>
        <p:sp>
          <p:nvSpPr>
            <p:cNvPr id="9" name="Rounded Rectangular Callout 8"/>
            <p:cNvSpPr/>
            <p:nvPr/>
          </p:nvSpPr>
          <p:spPr bwMode="auto">
            <a:xfrm>
              <a:off x="6286500" y="5429249"/>
              <a:ext cx="2724150" cy="1000125"/>
            </a:xfrm>
            <a:prstGeom prst="wedgeRoundRectCallout">
              <a:avLst>
                <a:gd name="adj1" fmla="val -92800"/>
                <a:gd name="adj2" fmla="val -92551"/>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1" u="none" strike="noStrike" cap="none" normalizeH="0" baseline="0" dirty="0" smtClean="0">
                <a:ln>
                  <a:noFill/>
                </a:ln>
                <a:solidFill>
                  <a:schemeClr val="tx1"/>
                </a:solidFill>
                <a:effectLst/>
                <a:latin typeface="Arial" charset="0"/>
              </a:endParaRPr>
            </a:p>
          </p:txBody>
        </p:sp>
        <p:sp>
          <p:nvSpPr>
            <p:cNvPr id="10" name="TextBox 9"/>
            <p:cNvSpPr txBox="1"/>
            <p:nvPr/>
          </p:nvSpPr>
          <p:spPr>
            <a:xfrm>
              <a:off x="6353175" y="5505450"/>
              <a:ext cx="3305175" cy="1077218"/>
            </a:xfrm>
            <a:prstGeom prst="rect">
              <a:avLst/>
            </a:prstGeom>
            <a:noFill/>
          </p:spPr>
          <p:txBody>
            <a:bodyPr wrap="square" rtlCol="0">
              <a:spAutoFit/>
            </a:bodyPr>
            <a:lstStyle/>
            <a:p>
              <a:r>
                <a:rPr lang="en-US" sz="1600" i="1" dirty="0" smtClean="0"/>
                <a:t>Without DISTINCT, one </a:t>
              </a:r>
              <a:br>
                <a:rPr lang="en-US" sz="1600" i="1" dirty="0" smtClean="0"/>
              </a:br>
              <a:r>
                <a:rPr lang="en-US" sz="1600" i="1" dirty="0" smtClean="0"/>
                <a:t>SELECT result is returned </a:t>
              </a:r>
              <a:br>
                <a:rPr lang="en-US" sz="1600" i="1" dirty="0" smtClean="0"/>
              </a:br>
              <a:r>
                <a:rPr lang="en-US" sz="1600" i="1" dirty="0" smtClean="0"/>
                <a:t>per graph pattern match.</a:t>
              </a:r>
            </a:p>
            <a:p>
              <a:endParaRPr lang="en-US" sz="1600" dirty="0"/>
            </a:p>
          </p:txBody>
        </p:sp>
      </p:grpSp>
    </p:spTree>
    <p:extLst>
      <p:ext uri="{BB962C8B-B14F-4D97-AF65-F5344CB8AC3E}">
        <p14:creationId xmlns="" xmlns:p14="http://schemas.microsoft.com/office/powerpoint/2010/main" xmlns:mv="urn:schemas-microsoft-com:mac:vml" xmlns:mc="http://schemas.openxmlformats.org/markup-compatibility/2006" val="34215698"/>
      </p:ext>
    </p:extLst>
  </p:cSld>
  <p:clrMapOvr>
    <a:masterClrMapping/>
  </p:clrMapOvr>
  <mc:AlternateContent xmlns:mc="http://schemas.openxmlformats.org/markup-compatibility/2006">
    <mc:Choice xmlns="" xmlns:p14="http://schemas.microsoft.com/office/powerpoint/2010/main" xmlns:mv="urn:schemas-microsoft-com:mac:vml" Requires="p14">
      <p:transition spd="slow" p14:dur="2000"/>
    </mc:Choice>
    <mc:Fallback>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4883" y="2689314"/>
            <a:ext cx="6219849" cy="1624085"/>
          </a:xfrm>
        </p:spPr>
        <p:txBody>
          <a:bodyPr>
            <a:noAutofit/>
          </a:bodyPr>
          <a:lstStyle/>
          <a:p>
            <a:pPr marL="0" lvl="0" indent="0" algn="ctr">
              <a:buNone/>
            </a:pPr>
            <a:r>
              <a:rPr lang="en-US" sz="6200" dirty="0" smtClean="0"/>
              <a:t>SPARQL Endpoints</a:t>
            </a:r>
            <a:br>
              <a:rPr lang="en-US" sz="6200" dirty="0" smtClean="0"/>
            </a:br>
            <a:r>
              <a:rPr lang="en-US" sz="4800" dirty="0" smtClean="0"/>
              <a:t>Federated Queries</a:t>
            </a:r>
            <a:endParaRPr lang="en-US" sz="4800" dirty="0"/>
          </a:p>
        </p:txBody>
      </p:sp>
    </p:spTree>
    <p:extLst>
      <p:ext uri="{BB962C8B-B14F-4D97-AF65-F5344CB8AC3E}">
        <p14:creationId xmlns="" xmlns:p14="http://schemas.microsoft.com/office/powerpoint/2010/main" xmlns:mv="urn:schemas-microsoft-com:mac:vml" xmlns:mc="http://schemas.openxmlformats.org/markup-compatibility/2006" val="2143060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PAWAR_LANT_PPT">
  <a:themeElements>
    <a:clrScheme name="SSC LANT1">
      <a:dk1>
        <a:sysClr val="windowText" lastClr="000000"/>
      </a:dk1>
      <a:lt1>
        <a:sysClr val="window" lastClr="FFFFFF"/>
      </a:lt1>
      <a:dk2>
        <a:srgbClr val="002F5F"/>
      </a:dk2>
      <a:lt2>
        <a:srgbClr val="BCBDBC"/>
      </a:lt2>
      <a:accent1>
        <a:srgbClr val="739ABC"/>
      </a:accent1>
      <a:accent2>
        <a:srgbClr val="002F5F"/>
      </a:accent2>
      <a:accent3>
        <a:srgbClr val="DEA602"/>
      </a:accent3>
      <a:accent4>
        <a:srgbClr val="747678"/>
      </a:accent4>
      <a:accent5>
        <a:srgbClr val="ADD1F2"/>
      </a:accent5>
      <a:accent6>
        <a:srgbClr val="BCBDBC"/>
      </a:accent6>
      <a:hlink>
        <a:srgbClr val="002F5F"/>
      </a:hlink>
      <a:folHlink>
        <a:srgbClr val="002F5F"/>
      </a:folHlink>
    </a:clrScheme>
    <a:fontScheme name="Default Design">
      <a:majorFont>
        <a:latin typeface="Arial Narrow"/>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400" dirty="0" err="1" smtClean="0">
            <a:solidFill>
              <a:schemeClr val="tx2"/>
            </a:solidFill>
            <a:latin typeface="+mn-lt"/>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3831</TotalTime>
  <Words>4657</Words>
  <Application>Microsoft Office PowerPoint</Application>
  <PresentationFormat>On-screen Show (4:3)</PresentationFormat>
  <Paragraphs>1231</Paragraphs>
  <Slides>116</Slides>
  <Notes>19</Notes>
  <HiddenSlides>1</HiddenSlides>
  <MMClips>0</MMClips>
  <ScaleCrop>false</ScaleCrop>
  <HeadingPairs>
    <vt:vector size="4" baseType="variant">
      <vt:variant>
        <vt:lpstr>Theme</vt:lpstr>
      </vt:variant>
      <vt:variant>
        <vt:i4>2</vt:i4>
      </vt:variant>
      <vt:variant>
        <vt:lpstr>Slide Titles</vt:lpstr>
      </vt:variant>
      <vt:variant>
        <vt:i4>116</vt:i4>
      </vt:variant>
    </vt:vector>
  </HeadingPairs>
  <TitlesOfParts>
    <vt:vector size="118" baseType="lpstr">
      <vt:lpstr>Office Theme</vt:lpstr>
      <vt:lpstr>SPAWAR_LANT_PPT</vt:lpstr>
      <vt:lpstr>The Basic Languages of the Semantic Web</vt:lpstr>
      <vt:lpstr>Overview</vt:lpstr>
      <vt:lpstr>RDF Data Model</vt:lpstr>
      <vt:lpstr>RDF Data Model</vt:lpstr>
      <vt:lpstr>RDF Graph Data Model</vt:lpstr>
      <vt:lpstr>Anatomy of a URI</vt:lpstr>
      <vt:lpstr>Anatomy of a URI</vt:lpstr>
      <vt:lpstr>Identifier Schemas</vt:lpstr>
      <vt:lpstr>Literals</vt:lpstr>
      <vt:lpstr>Literals</vt:lpstr>
      <vt:lpstr>Turtle (syntax)</vt:lpstr>
      <vt:lpstr>Sample RDF Data</vt:lpstr>
      <vt:lpstr>Blank Node (or bnode)</vt:lpstr>
      <vt:lpstr>Blank Nodes</vt:lpstr>
      <vt:lpstr>Blank Node Example</vt:lpstr>
      <vt:lpstr>RDF Reification</vt:lpstr>
      <vt:lpstr>RDF Statement (Example)</vt:lpstr>
      <vt:lpstr>Merging Graphs</vt:lpstr>
      <vt:lpstr>Merging Graphs</vt:lpstr>
      <vt:lpstr>Linked Data Principles</vt:lpstr>
      <vt:lpstr>RDF Schema (RDFS)  Web Ontology Language (OWL)</vt:lpstr>
      <vt:lpstr>Schema as Ontology</vt:lpstr>
      <vt:lpstr>Description Logic</vt:lpstr>
      <vt:lpstr>Open World Assumption (OWA)</vt:lpstr>
      <vt:lpstr>Unique Name Assumption (UNA)</vt:lpstr>
      <vt:lpstr>RDFS/OWL Overview</vt:lpstr>
      <vt:lpstr>Classes and Instances</vt:lpstr>
      <vt:lpstr>Class Hierarchy</vt:lpstr>
      <vt:lpstr>Class Axioms</vt:lpstr>
      <vt:lpstr>Property (aka Relations)</vt:lpstr>
      <vt:lpstr>Examples</vt:lpstr>
      <vt:lpstr>rdfs:Datatype</vt:lpstr>
      <vt:lpstr>Domain and Range</vt:lpstr>
      <vt:lpstr>Reasoning with Domain and Ranges</vt:lpstr>
      <vt:lpstr>Reasoning with Domain and Ranges</vt:lpstr>
      <vt:lpstr>Reasoning with Domain and Ranges</vt:lpstr>
      <vt:lpstr>Property Hierarchy</vt:lpstr>
      <vt:lpstr>Complex Classes</vt:lpstr>
      <vt:lpstr>Turtle Syntax</vt:lpstr>
      <vt:lpstr>Equality and Inequality of Individuals</vt:lpstr>
      <vt:lpstr>Equality and Inequality of Individuals</vt:lpstr>
      <vt:lpstr>Modeling with OWL (continued)</vt:lpstr>
      <vt:lpstr>Property Restrictions</vt:lpstr>
      <vt:lpstr>SomeValuesFrom</vt:lpstr>
      <vt:lpstr>SomeValuesFrom</vt:lpstr>
      <vt:lpstr>Some Inferences</vt:lpstr>
      <vt:lpstr>AllValuesFrom</vt:lpstr>
      <vt:lpstr>AllValuesFrom</vt:lpstr>
      <vt:lpstr>HasValue</vt:lpstr>
      <vt:lpstr>Cardinality Restrictions</vt:lpstr>
      <vt:lpstr>Property Characteristics</vt:lpstr>
      <vt:lpstr>Property Characteristics</vt:lpstr>
      <vt:lpstr>Property Chains and Keys</vt:lpstr>
      <vt:lpstr> Advanced Use of Datatypes</vt:lpstr>
      <vt:lpstr> Advanced Use of Datatypes</vt:lpstr>
      <vt:lpstr>Which OWL?</vt:lpstr>
      <vt:lpstr>References</vt:lpstr>
      <vt:lpstr>Rule Languages</vt:lpstr>
      <vt:lpstr>Example Rule Languages</vt:lpstr>
      <vt:lpstr>Rules Interchange Format (RIF)</vt:lpstr>
      <vt:lpstr>Uncle Rule in RIF BLD</vt:lpstr>
      <vt:lpstr>Example</vt:lpstr>
      <vt:lpstr>SWRL</vt:lpstr>
      <vt:lpstr>Uncle Rule</vt:lpstr>
      <vt:lpstr>SWRL Built-Ins (Examples)</vt:lpstr>
      <vt:lpstr>How to query and manipulate RDF data:  An overview of SPARQL 1.1 </vt:lpstr>
      <vt:lpstr>Overview</vt:lpstr>
      <vt:lpstr>Slide 68</vt:lpstr>
      <vt:lpstr>The Basic SQL Pattern</vt:lpstr>
      <vt:lpstr>The Basic SQL Pattern</vt:lpstr>
      <vt:lpstr>The Basic SQL Pattern</vt:lpstr>
      <vt:lpstr>The Basic SQL Pattern</vt:lpstr>
      <vt:lpstr>The Basic SQL Pattern</vt:lpstr>
      <vt:lpstr>The Basic SQL Pattern</vt:lpstr>
      <vt:lpstr>The Basic SQL Pattern</vt:lpstr>
      <vt:lpstr>The Basic SQL Pattern</vt:lpstr>
      <vt:lpstr>The Basic SQL Pattern</vt:lpstr>
      <vt:lpstr>The Basic SQL Pattern</vt:lpstr>
      <vt:lpstr>Slide 79</vt:lpstr>
      <vt:lpstr>RDF Graphs</vt:lpstr>
      <vt:lpstr>Querying a Graph</vt:lpstr>
      <vt:lpstr>RDF Graphs</vt:lpstr>
      <vt:lpstr>Thinking SPARQL</vt:lpstr>
      <vt:lpstr>Parts of a SPARQL Query </vt:lpstr>
      <vt:lpstr>Parts of a SPARQL Query</vt:lpstr>
      <vt:lpstr>Simple Select</vt:lpstr>
      <vt:lpstr>Simple Select</vt:lpstr>
      <vt:lpstr>Simple Select</vt:lpstr>
      <vt:lpstr>Ordered Select</vt:lpstr>
      <vt:lpstr>Ordered Select</vt:lpstr>
      <vt:lpstr>Ordered Select</vt:lpstr>
      <vt:lpstr>Ordered Select</vt:lpstr>
      <vt:lpstr>Select with OPTIONAL</vt:lpstr>
      <vt:lpstr>Select with UNION</vt:lpstr>
      <vt:lpstr>Select with FILTER</vt:lpstr>
      <vt:lpstr>Select with FILTER</vt:lpstr>
      <vt:lpstr>Performance Notes</vt:lpstr>
      <vt:lpstr>Select with DISTINCT</vt:lpstr>
      <vt:lpstr>Slide 99</vt:lpstr>
      <vt:lpstr>Slide 100</vt:lpstr>
      <vt:lpstr>CONSTRUCT Query</vt:lpstr>
      <vt:lpstr>CONSTRUCT Query</vt:lpstr>
      <vt:lpstr>CONSTRUCT Query</vt:lpstr>
      <vt:lpstr>SPARQL 2</vt:lpstr>
      <vt:lpstr>SPARQL 2</vt:lpstr>
      <vt:lpstr>Advanced Topics</vt:lpstr>
      <vt:lpstr>Advanced Topics</vt:lpstr>
      <vt:lpstr>Advanced Topics</vt:lpstr>
      <vt:lpstr>Advanced Topics</vt:lpstr>
      <vt:lpstr>Tool Support</vt:lpstr>
      <vt:lpstr>How to build ontologies in OWL</vt:lpstr>
      <vt:lpstr>Modeling Events</vt:lpstr>
      <vt:lpstr>Modeling Roles</vt:lpstr>
      <vt:lpstr>Modeling Information</vt:lpstr>
      <vt:lpstr>Time</vt:lpstr>
      <vt:lpstr>Parthood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 Languages of the Semantic Web</dc:title>
  <dc:creator>Lowell Vizenor</dc:creator>
  <cp:lastModifiedBy>Al.Kolpacke</cp:lastModifiedBy>
  <cp:revision>7</cp:revision>
  <dcterms:created xsi:type="dcterms:W3CDTF">2011-09-16T01:06:15Z</dcterms:created>
  <dcterms:modified xsi:type="dcterms:W3CDTF">2011-09-19T18:56:49Z</dcterms:modified>
</cp:coreProperties>
</file>